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20"/>
    <p:sldMasterId id="2147484197" r:id="rId21"/>
  </p:sldMasterIdLst>
  <p:notesMasterIdLst>
    <p:notesMasterId r:id="rId108"/>
  </p:notesMasterIdLst>
  <p:sldIdLst>
    <p:sldId id="256" r:id="rId22"/>
    <p:sldId id="3967" r:id="rId23"/>
    <p:sldId id="3808" r:id="rId24"/>
    <p:sldId id="3952" r:id="rId25"/>
    <p:sldId id="3942" r:id="rId26"/>
    <p:sldId id="3941" r:id="rId27"/>
    <p:sldId id="3966" r:id="rId28"/>
    <p:sldId id="3950" r:id="rId29"/>
    <p:sldId id="4046" r:id="rId30"/>
    <p:sldId id="4190" r:id="rId31"/>
    <p:sldId id="3930" r:id="rId32"/>
    <p:sldId id="4170" r:id="rId33"/>
    <p:sldId id="4168" r:id="rId34"/>
    <p:sldId id="4129" r:id="rId35"/>
    <p:sldId id="4134" r:id="rId36"/>
    <p:sldId id="4135" r:id="rId37"/>
    <p:sldId id="4125" r:id="rId38"/>
    <p:sldId id="4262" r:id="rId39"/>
    <p:sldId id="4246" r:id="rId40"/>
    <p:sldId id="4381" r:id="rId41"/>
    <p:sldId id="4384" r:id="rId42"/>
    <p:sldId id="4210" r:id="rId43"/>
    <p:sldId id="4209" r:id="rId44"/>
    <p:sldId id="4271" r:id="rId45"/>
    <p:sldId id="4382" r:id="rId46"/>
    <p:sldId id="4383" r:id="rId47"/>
    <p:sldId id="4317" r:id="rId48"/>
    <p:sldId id="4358" r:id="rId49"/>
    <p:sldId id="4269" r:id="rId50"/>
    <p:sldId id="4324" r:id="rId51"/>
    <p:sldId id="4322" r:id="rId52"/>
    <p:sldId id="4323" r:id="rId53"/>
    <p:sldId id="4321" r:id="rId54"/>
    <p:sldId id="4328" r:id="rId55"/>
    <p:sldId id="4329" r:id="rId56"/>
    <p:sldId id="4330" r:id="rId57"/>
    <p:sldId id="4318" r:id="rId58"/>
    <p:sldId id="4313" r:id="rId59"/>
    <p:sldId id="4252" r:id="rId60"/>
    <p:sldId id="4253" r:id="rId61"/>
    <p:sldId id="4331" r:id="rId62"/>
    <p:sldId id="4332" r:id="rId63"/>
    <p:sldId id="4333" r:id="rId64"/>
    <p:sldId id="4334" r:id="rId65"/>
    <p:sldId id="4335" r:id="rId66"/>
    <p:sldId id="4336" r:id="rId67"/>
    <p:sldId id="4337" r:id="rId68"/>
    <p:sldId id="4338" r:id="rId69"/>
    <p:sldId id="4342" r:id="rId70"/>
    <p:sldId id="4346" r:id="rId71"/>
    <p:sldId id="4340" r:id="rId72"/>
    <p:sldId id="4339" r:id="rId73"/>
    <p:sldId id="4347" r:id="rId74"/>
    <p:sldId id="4343" r:id="rId75"/>
    <p:sldId id="4345" r:id="rId76"/>
    <p:sldId id="4350" r:id="rId77"/>
    <p:sldId id="4376" r:id="rId78"/>
    <p:sldId id="4361" r:id="rId79"/>
    <p:sldId id="4351" r:id="rId80"/>
    <p:sldId id="4377" r:id="rId81"/>
    <p:sldId id="4362" r:id="rId82"/>
    <p:sldId id="4360" r:id="rId83"/>
    <p:sldId id="4348" r:id="rId84"/>
    <p:sldId id="4353" r:id="rId85"/>
    <p:sldId id="4352" r:id="rId86"/>
    <p:sldId id="4363" r:id="rId87"/>
    <p:sldId id="4378" r:id="rId88"/>
    <p:sldId id="4379" r:id="rId89"/>
    <p:sldId id="4367" r:id="rId90"/>
    <p:sldId id="4365" r:id="rId91"/>
    <p:sldId id="4368" r:id="rId92"/>
    <p:sldId id="4369" r:id="rId93"/>
    <p:sldId id="4354" r:id="rId94"/>
    <p:sldId id="4267" r:id="rId95"/>
    <p:sldId id="4268" r:id="rId96"/>
    <p:sldId id="4371" r:id="rId97"/>
    <p:sldId id="4229" r:id="rId98"/>
    <p:sldId id="4372" r:id="rId99"/>
    <p:sldId id="4301" r:id="rId100"/>
    <p:sldId id="4370" r:id="rId101"/>
    <p:sldId id="4290" r:id="rId102"/>
    <p:sldId id="4373" r:id="rId103"/>
    <p:sldId id="4374" r:id="rId104"/>
    <p:sldId id="4375" r:id="rId105"/>
    <p:sldId id="4021" r:id="rId106"/>
    <p:sldId id="3913" r:id="rId107"/>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376" userDrawn="1">
          <p15:clr>
            <a:srgbClr val="A4A3A4"/>
          </p15:clr>
        </p15:guide>
        <p15:guide id="4" orient="horz" pos="4320" userDrawn="1">
          <p15:clr>
            <a:srgbClr val="A4A3A4"/>
          </p15:clr>
        </p15:guide>
        <p15:guide id="5" orient="horz" pos="2112" userDrawn="1">
          <p15:clr>
            <a:srgbClr val="A4A3A4"/>
          </p15:clr>
        </p15:guide>
        <p15:guide id="6" pos="6024" userDrawn="1">
          <p15:clr>
            <a:srgbClr val="A4A3A4"/>
          </p15:clr>
        </p15:guide>
        <p15:guide id="7" pos="240" userDrawn="1">
          <p15:clr>
            <a:srgbClr val="A4A3A4"/>
          </p15:clr>
        </p15:guide>
        <p15:guide id="8" orient="horz" pos="912"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0CF941A-96B8-5BEE-6563-E61FFF3B65E2}" name="A.J. Barney" initials="AB" userId="S::ajbarney1@unm.edu::1b55b3db-74a8-4f99-9f89-49873b3c9220" providerId="AD"/>
  <p188:author id="{DB3F452C-E8F7-78CF-69B5-69DD2E158C97}" name="Rose Afandi" initials="RA" userId="S::rafandi@unm.edu::f0ac4bf8-cd3f-4a7f-baff-8b2175634b9f" providerId="AD"/>
  <p188:author id="{953FE0F9-FFA5-3D07-6C22-9D48426D7EF1}" name="Dawn Nall" initials="DN" userId="Dawn Nall" providerId="None"/>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Sandra Blanton" initials="SB" lastIdx="2" clrIdx="0">
    <p:extLst>
      <p:ext uri="{19B8F6BF-5375-455C-9EA6-DF929625EA0E}">
        <p15:presenceInfo xmlns:p15="http://schemas.microsoft.com/office/powerpoint/2012/main" userId="S::blantons@unm.edu::45378809-820b-49fb-bcf1-86f11ea5691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4191"/>
    <a:srgbClr val="355B9E"/>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961" autoAdjust="0"/>
    <p:restoredTop sz="60727" autoAdjust="0"/>
  </p:normalViewPr>
  <p:slideViewPr>
    <p:cSldViewPr snapToGrid="0" snapToObjects="1">
      <p:cViewPr>
        <p:scale>
          <a:sx n="120" d="100"/>
          <a:sy n="120" d="100"/>
        </p:scale>
        <p:origin x="1024" y="144"/>
      </p:cViewPr>
      <p:guideLst>
        <p:guide pos="3840"/>
        <p:guide orient="horz" pos="2376"/>
        <p:guide orient="horz" pos="4320"/>
        <p:guide orient="horz" pos="2112"/>
        <p:guide pos="6024"/>
        <p:guide pos="240"/>
        <p:guide orient="horz" pos="912"/>
      </p:guideLst>
    </p:cSldViewPr>
  </p:slideViewPr>
  <p:outlineViewPr>
    <p:cViewPr>
      <p:scale>
        <a:sx n="33" d="100"/>
        <a:sy n="33" d="100"/>
      </p:scale>
      <p:origin x="0" y="-82689"/>
    </p:cViewPr>
  </p:outlineViewPr>
  <p:notesTextViewPr>
    <p:cViewPr>
      <p:scale>
        <a:sx n="110" d="100"/>
        <a:sy n="110" d="100"/>
      </p:scale>
      <p:origin x="0" y="0"/>
    </p:cViewPr>
  </p:notesTextViewPr>
  <p:sorterViewPr>
    <p:cViewPr varScale="1">
      <p:scale>
        <a:sx n="161" d="100"/>
        <a:sy n="161" d="100"/>
      </p:scale>
      <p:origin x="0" y="-96048"/>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5.xml"/><Relationship Id="rId21" Type="http://schemas.openxmlformats.org/officeDocument/2006/relationships/slideMaster" Target="slideMasters/slideMaster2.xml"/><Relationship Id="rId42" Type="http://schemas.openxmlformats.org/officeDocument/2006/relationships/slide" Target="slides/slide21.xml"/><Relationship Id="rId47" Type="http://schemas.openxmlformats.org/officeDocument/2006/relationships/slide" Target="slides/slide26.xml"/><Relationship Id="rId63" Type="http://schemas.openxmlformats.org/officeDocument/2006/relationships/slide" Target="slides/slide42.xml"/><Relationship Id="rId68" Type="http://schemas.openxmlformats.org/officeDocument/2006/relationships/slide" Target="slides/slide47.xml"/><Relationship Id="rId84" Type="http://schemas.openxmlformats.org/officeDocument/2006/relationships/slide" Target="slides/slide63.xml"/><Relationship Id="rId89" Type="http://schemas.openxmlformats.org/officeDocument/2006/relationships/slide" Target="slides/slide68.xml"/><Relationship Id="rId112" Type="http://schemas.openxmlformats.org/officeDocument/2006/relationships/theme" Target="theme/theme1.xml"/><Relationship Id="rId16" Type="http://schemas.openxmlformats.org/officeDocument/2006/relationships/customXml" Target="../customXml/item16.xml"/><Relationship Id="rId107" Type="http://schemas.openxmlformats.org/officeDocument/2006/relationships/slide" Target="slides/slide86.xml"/><Relationship Id="rId11" Type="http://schemas.openxmlformats.org/officeDocument/2006/relationships/customXml" Target="../customXml/item11.xml"/><Relationship Id="rId32" Type="http://schemas.openxmlformats.org/officeDocument/2006/relationships/slide" Target="slides/slide11.xml"/><Relationship Id="rId37" Type="http://schemas.openxmlformats.org/officeDocument/2006/relationships/slide" Target="slides/slide16.xml"/><Relationship Id="rId53" Type="http://schemas.openxmlformats.org/officeDocument/2006/relationships/slide" Target="slides/slide32.xml"/><Relationship Id="rId58" Type="http://schemas.openxmlformats.org/officeDocument/2006/relationships/slide" Target="slides/slide37.xml"/><Relationship Id="rId74" Type="http://schemas.openxmlformats.org/officeDocument/2006/relationships/slide" Target="slides/slide53.xml"/><Relationship Id="rId79" Type="http://schemas.openxmlformats.org/officeDocument/2006/relationships/slide" Target="slides/slide58.xml"/><Relationship Id="rId102" Type="http://schemas.openxmlformats.org/officeDocument/2006/relationships/slide" Target="slides/slide81.xml"/><Relationship Id="rId5" Type="http://schemas.openxmlformats.org/officeDocument/2006/relationships/customXml" Target="../customXml/item5.xml"/><Relationship Id="rId90" Type="http://schemas.openxmlformats.org/officeDocument/2006/relationships/slide" Target="slides/slide69.xml"/><Relationship Id="rId95" Type="http://schemas.openxmlformats.org/officeDocument/2006/relationships/slide" Target="slides/slide74.xml"/><Relationship Id="rId22" Type="http://schemas.openxmlformats.org/officeDocument/2006/relationships/slide" Target="slides/slide1.xml"/><Relationship Id="rId27" Type="http://schemas.openxmlformats.org/officeDocument/2006/relationships/slide" Target="slides/slide6.xml"/><Relationship Id="rId43" Type="http://schemas.openxmlformats.org/officeDocument/2006/relationships/slide" Target="slides/slide22.xml"/><Relationship Id="rId48" Type="http://schemas.openxmlformats.org/officeDocument/2006/relationships/slide" Target="slides/slide27.xml"/><Relationship Id="rId64" Type="http://schemas.openxmlformats.org/officeDocument/2006/relationships/slide" Target="slides/slide43.xml"/><Relationship Id="rId69" Type="http://schemas.openxmlformats.org/officeDocument/2006/relationships/slide" Target="slides/slide48.xml"/><Relationship Id="rId113" Type="http://schemas.openxmlformats.org/officeDocument/2006/relationships/tableStyles" Target="tableStyles.xml"/><Relationship Id="rId80" Type="http://schemas.openxmlformats.org/officeDocument/2006/relationships/slide" Target="slides/slide59.xml"/><Relationship Id="rId85" Type="http://schemas.openxmlformats.org/officeDocument/2006/relationships/slide" Target="slides/slide64.xml"/><Relationship Id="rId12" Type="http://schemas.openxmlformats.org/officeDocument/2006/relationships/customXml" Target="../customXml/item12.xml"/><Relationship Id="rId17" Type="http://schemas.openxmlformats.org/officeDocument/2006/relationships/customXml" Target="../customXml/item17.xml"/><Relationship Id="rId33" Type="http://schemas.openxmlformats.org/officeDocument/2006/relationships/slide" Target="slides/slide12.xml"/><Relationship Id="rId38" Type="http://schemas.openxmlformats.org/officeDocument/2006/relationships/slide" Target="slides/slide17.xml"/><Relationship Id="rId59" Type="http://schemas.openxmlformats.org/officeDocument/2006/relationships/slide" Target="slides/slide38.xml"/><Relationship Id="rId103" Type="http://schemas.openxmlformats.org/officeDocument/2006/relationships/slide" Target="slides/slide82.xml"/><Relationship Id="rId108" Type="http://schemas.openxmlformats.org/officeDocument/2006/relationships/notesMaster" Target="notesMasters/notesMaster1.xml"/><Relationship Id="rId54" Type="http://schemas.openxmlformats.org/officeDocument/2006/relationships/slide" Target="slides/slide33.xml"/><Relationship Id="rId70" Type="http://schemas.openxmlformats.org/officeDocument/2006/relationships/slide" Target="slides/slide49.xml"/><Relationship Id="rId75" Type="http://schemas.openxmlformats.org/officeDocument/2006/relationships/slide" Target="slides/slide54.xml"/><Relationship Id="rId91" Type="http://schemas.openxmlformats.org/officeDocument/2006/relationships/slide" Target="slides/slide70.xml"/><Relationship Id="rId96" Type="http://schemas.openxmlformats.org/officeDocument/2006/relationships/slide" Target="slides/slide75.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slide" Target="slides/slide36.xml"/><Relationship Id="rId106" Type="http://schemas.openxmlformats.org/officeDocument/2006/relationships/slide" Target="slides/slide85.xml"/><Relationship Id="rId114" Type="http://schemas.microsoft.com/office/2018/10/relationships/authors" Target="authors.xml"/><Relationship Id="rId10" Type="http://schemas.openxmlformats.org/officeDocument/2006/relationships/customXml" Target="../customXml/item10.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 Id="rId60" Type="http://schemas.openxmlformats.org/officeDocument/2006/relationships/slide" Target="slides/slide39.xml"/><Relationship Id="rId65" Type="http://schemas.openxmlformats.org/officeDocument/2006/relationships/slide" Target="slides/slide44.xml"/><Relationship Id="rId73" Type="http://schemas.openxmlformats.org/officeDocument/2006/relationships/slide" Target="slides/slide52.xml"/><Relationship Id="rId78" Type="http://schemas.openxmlformats.org/officeDocument/2006/relationships/slide" Target="slides/slide57.xml"/><Relationship Id="rId81" Type="http://schemas.openxmlformats.org/officeDocument/2006/relationships/slide" Target="slides/slide60.xml"/><Relationship Id="rId86" Type="http://schemas.openxmlformats.org/officeDocument/2006/relationships/slide" Target="slides/slide65.xml"/><Relationship Id="rId94" Type="http://schemas.openxmlformats.org/officeDocument/2006/relationships/slide" Target="slides/slide73.xml"/><Relationship Id="rId99" Type="http://schemas.openxmlformats.org/officeDocument/2006/relationships/slide" Target="slides/slide78.xml"/><Relationship Id="rId101" Type="http://schemas.openxmlformats.org/officeDocument/2006/relationships/slide" Target="slides/slide80.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slide" Target="slides/slide18.xml"/><Relationship Id="rId109" Type="http://schemas.openxmlformats.org/officeDocument/2006/relationships/commentAuthors" Target="commentAuthors.xml"/><Relationship Id="rId34" Type="http://schemas.openxmlformats.org/officeDocument/2006/relationships/slide" Target="slides/slide13.xml"/><Relationship Id="rId50" Type="http://schemas.openxmlformats.org/officeDocument/2006/relationships/slide" Target="slides/slide29.xml"/><Relationship Id="rId55" Type="http://schemas.openxmlformats.org/officeDocument/2006/relationships/slide" Target="slides/slide34.xml"/><Relationship Id="rId76" Type="http://schemas.openxmlformats.org/officeDocument/2006/relationships/slide" Target="slides/slide55.xml"/><Relationship Id="rId97" Type="http://schemas.openxmlformats.org/officeDocument/2006/relationships/slide" Target="slides/slide76.xml"/><Relationship Id="rId104" Type="http://schemas.openxmlformats.org/officeDocument/2006/relationships/slide" Target="slides/slide83.xml"/><Relationship Id="rId7" Type="http://schemas.openxmlformats.org/officeDocument/2006/relationships/customXml" Target="../customXml/item7.xml"/><Relationship Id="rId71" Type="http://schemas.openxmlformats.org/officeDocument/2006/relationships/slide" Target="slides/slide50.xml"/><Relationship Id="rId92" Type="http://schemas.openxmlformats.org/officeDocument/2006/relationships/slide" Target="slides/slide71.xml"/><Relationship Id="rId2" Type="http://schemas.openxmlformats.org/officeDocument/2006/relationships/customXml" Target="../customXml/item2.xml"/><Relationship Id="rId29" Type="http://schemas.openxmlformats.org/officeDocument/2006/relationships/slide" Target="slides/slide8.xml"/><Relationship Id="rId24" Type="http://schemas.openxmlformats.org/officeDocument/2006/relationships/slide" Target="slides/slide3.xml"/><Relationship Id="rId40" Type="http://schemas.openxmlformats.org/officeDocument/2006/relationships/slide" Target="slides/slide19.xml"/><Relationship Id="rId45" Type="http://schemas.openxmlformats.org/officeDocument/2006/relationships/slide" Target="slides/slide24.xml"/><Relationship Id="rId66" Type="http://schemas.openxmlformats.org/officeDocument/2006/relationships/slide" Target="slides/slide45.xml"/><Relationship Id="rId87" Type="http://schemas.openxmlformats.org/officeDocument/2006/relationships/slide" Target="slides/slide66.xml"/><Relationship Id="rId110" Type="http://schemas.openxmlformats.org/officeDocument/2006/relationships/presProps" Target="presProps.xml"/><Relationship Id="rId61" Type="http://schemas.openxmlformats.org/officeDocument/2006/relationships/slide" Target="slides/slide40.xml"/><Relationship Id="rId82" Type="http://schemas.openxmlformats.org/officeDocument/2006/relationships/slide" Target="slides/slide61.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slide" Target="slides/slide9.xml"/><Relationship Id="rId35" Type="http://schemas.openxmlformats.org/officeDocument/2006/relationships/slide" Target="slides/slide14.xml"/><Relationship Id="rId56" Type="http://schemas.openxmlformats.org/officeDocument/2006/relationships/slide" Target="slides/slide35.xml"/><Relationship Id="rId77" Type="http://schemas.openxmlformats.org/officeDocument/2006/relationships/slide" Target="slides/slide56.xml"/><Relationship Id="rId100" Type="http://schemas.openxmlformats.org/officeDocument/2006/relationships/slide" Target="slides/slide79.xml"/><Relationship Id="rId105" Type="http://schemas.openxmlformats.org/officeDocument/2006/relationships/slide" Target="slides/slide84.xml"/><Relationship Id="rId8" Type="http://schemas.openxmlformats.org/officeDocument/2006/relationships/customXml" Target="../customXml/item8.xml"/><Relationship Id="rId51" Type="http://schemas.openxmlformats.org/officeDocument/2006/relationships/slide" Target="slides/slide30.xml"/><Relationship Id="rId72" Type="http://schemas.openxmlformats.org/officeDocument/2006/relationships/slide" Target="slides/slide51.xml"/><Relationship Id="rId93" Type="http://schemas.openxmlformats.org/officeDocument/2006/relationships/slide" Target="slides/slide72.xml"/><Relationship Id="rId98" Type="http://schemas.openxmlformats.org/officeDocument/2006/relationships/slide" Target="slides/slide77.xml"/><Relationship Id="rId3" Type="http://schemas.openxmlformats.org/officeDocument/2006/relationships/customXml" Target="../customXml/item3.xml"/><Relationship Id="rId25" Type="http://schemas.openxmlformats.org/officeDocument/2006/relationships/slide" Target="slides/slide4.xml"/><Relationship Id="rId46" Type="http://schemas.openxmlformats.org/officeDocument/2006/relationships/slide" Target="slides/slide25.xml"/><Relationship Id="rId67" Type="http://schemas.openxmlformats.org/officeDocument/2006/relationships/slide" Target="slides/slide46.xml"/><Relationship Id="rId20" Type="http://schemas.openxmlformats.org/officeDocument/2006/relationships/slideMaster" Target="slideMasters/slideMaster1.xml"/><Relationship Id="rId41" Type="http://schemas.openxmlformats.org/officeDocument/2006/relationships/slide" Target="slides/slide20.xml"/><Relationship Id="rId62" Type="http://schemas.openxmlformats.org/officeDocument/2006/relationships/slide" Target="slides/slide41.xml"/><Relationship Id="rId83" Type="http://schemas.openxmlformats.org/officeDocument/2006/relationships/slide" Target="slides/slide62.xml"/><Relationship Id="rId88" Type="http://schemas.openxmlformats.org/officeDocument/2006/relationships/slide" Target="slides/slide67.xml"/><Relationship Id="rId11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US"/>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a:lvl1pPr>
          </a:lstStyle>
          <a:p>
            <a:fld id="{2830EBE0-BA18-4FC9-8461-0E75E6E05BE3}" type="datetimeFigureOut">
              <a:rPr lang="en-US" smtClean="0"/>
              <a:t>3/27/26</a:t>
            </a:fld>
            <a:endParaRPr lang="en-US"/>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61" tIns="48331" rIns="96661" bIns="48331" rtlCol="0" anchor="ctr"/>
          <a:lstStyle/>
          <a:p>
            <a:endParaRPr lang="en-US"/>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a:lvl1pPr>
          </a:lstStyle>
          <a:p>
            <a:endParaRPr lang="en-US"/>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a:lvl1pPr>
          </a:lstStyle>
          <a:p>
            <a:fld id="{9D962E49-2EF1-4D08-9461-BAE0BAA9ECEB}" type="slidenum">
              <a:rPr lang="en-US" smtClean="0"/>
              <a:t>‹#›</a:t>
            </a:fld>
            <a:endParaRPr lang="en-US"/>
          </a:p>
        </p:txBody>
      </p:sp>
    </p:spTree>
    <p:extLst>
      <p:ext uri="{BB962C8B-B14F-4D97-AF65-F5344CB8AC3E}">
        <p14:creationId xmlns:p14="http://schemas.microsoft.com/office/powerpoint/2010/main" val="2266880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unsplash.com/@jasmint?utm_source=unsplash&amp;utm_medium=referral&amp;utm_content=creditCopyText" TargetMode="External"/><Relationship Id="rId2" Type="http://schemas.openxmlformats.org/officeDocument/2006/relationships/slide" Target="../slides/slide39.xml"/><Relationship Id="rId1" Type="http://schemas.openxmlformats.org/officeDocument/2006/relationships/notesMaster" Target="../notesMasters/notesMaster1.xml"/><Relationship Id="rId4" Type="http://schemas.openxmlformats.org/officeDocument/2006/relationships/hyperlink" Target="https://unsplash.com/photos/7YU8sX2Vup0?utm_source=unsplash&amp;utm_medium=referral&amp;utm_content=creditCopyText" TargetMode="Externa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unsplash.com/@mpadb?utm_source=unsplash&amp;utm_medium=referral&amp;utm_content=creditCopyText" TargetMode="External"/><Relationship Id="rId2" Type="http://schemas.openxmlformats.org/officeDocument/2006/relationships/slide" Target="../slides/slide40.xml"/><Relationship Id="rId1" Type="http://schemas.openxmlformats.org/officeDocument/2006/relationships/notesMaster" Target="../notesMasters/notesMaster1.xml"/><Relationship Id="rId4" Type="http://schemas.openxmlformats.org/officeDocument/2006/relationships/hyperlink" Target="https://unsplash.com/photos/5MxQ-LlH9L8?utm_source=unsplash&amp;utm_medium=referral&amp;utm_content=creditCopyText" TargetMode="Externa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400" b="0" i="0" dirty="0">
                <a:effectLst/>
                <a:latin typeface="Calibri" panose="020F0502020204030204" pitchFamily="34" charset="0"/>
              </a:rPr>
              <a:t>This webinar is the first of a two-part series on solids handling. </a:t>
            </a:r>
          </a:p>
          <a:p>
            <a:pPr algn="l"/>
            <a:endParaRPr lang="en-US" sz="1400" b="0" i="0" dirty="0">
              <a:effectLst/>
              <a:latin typeface="Calibri" panose="020F0502020204030204" pitchFamily="34" charset="0"/>
            </a:endParaRPr>
          </a:p>
          <a:p>
            <a:pPr algn="l"/>
            <a:r>
              <a:rPr lang="en-US" sz="1400" b="0" i="0" u="none" strike="noStrike" dirty="0">
                <a:solidFill>
                  <a:srgbClr val="212121"/>
                </a:solidFill>
                <a:effectLst/>
                <a:latin typeface="Calibri" panose="020F0502020204030204" pitchFamily="34" charset="0"/>
              </a:rPr>
              <a:t>Today we will review the various types of solids collected in wastewater treatment and cover mechanical solids separation. We will cover sludge thickening, discuss mechanical dewatering</a:t>
            </a:r>
          </a:p>
          <a:p>
            <a:pPr algn="l"/>
            <a:r>
              <a:rPr lang="en-US" sz="1400" b="0" i="0" u="none" strike="noStrike" dirty="0">
                <a:solidFill>
                  <a:srgbClr val="212121"/>
                </a:solidFill>
                <a:effectLst/>
                <a:latin typeface="Calibri" panose="020F0502020204030204" pitchFamily="34" charset="0"/>
              </a:rPr>
              <a:t>We'll cover some related math concepts and briefly introduce the topic of digestion.</a:t>
            </a:r>
          </a:p>
          <a:p>
            <a:pPr algn="l"/>
            <a:endParaRPr lang="en-US" sz="1400" b="0" i="0" u="none" strike="noStrike" dirty="0">
              <a:solidFill>
                <a:srgbClr val="212121"/>
              </a:solidFill>
              <a:effectLst/>
              <a:latin typeface="Calibri" panose="020F0502020204030204" pitchFamily="34" charset="0"/>
            </a:endParaRPr>
          </a:p>
          <a:p>
            <a:pPr algn="l"/>
            <a:r>
              <a:rPr lang="en-US" sz="1400" b="0" i="0" dirty="0">
                <a:effectLst/>
                <a:latin typeface="Calibri" panose="020F0502020204030204" pitchFamily="34" charset="0"/>
              </a:rPr>
              <a:t>Part 2, which will be presented  by my colleague AJ Barney in the next session, will provide a more in-depth review of </a:t>
            </a:r>
            <a:r>
              <a:rPr lang="en-US" sz="1400" b="0" i="0" u="none" strike="noStrike" dirty="0">
                <a:solidFill>
                  <a:srgbClr val="212121"/>
                </a:solidFill>
                <a:effectLst/>
                <a:latin typeface="Calibri" panose="020F0502020204030204" pitchFamily="34" charset="0"/>
              </a:rPr>
              <a:t>aerobic and anaerobic digestion processes and ultimate solids disposal options and requirements thereof.</a:t>
            </a:r>
          </a:p>
          <a:p>
            <a:pPr algn="l"/>
            <a:endParaRPr lang="en-US" sz="1400" b="0" i="0" dirty="0">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And, as always, given the limited time this won’t be an exhaustive description of every permutation these processes.  It’s meant more as an introductory conceptual overview of the more common processes and equipment to supplement your study of available resources like the sac state water treatment guides , and also to expose you to processes and types of equipment that you may not have in your particular wastewater plant but need to know about for an op cert test.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I also want to point out that, although I’ll be using some video and animations developed by equipment manufacturers to demonstrate the mechanics of some of these processes, we are not endorsing any particular equipment manufacturer or process.  These examples are for demonstration and explanation purposes only.</a:t>
            </a:r>
          </a:p>
          <a:p>
            <a:endParaRPr lang="en-US" sz="1400" dirty="0"/>
          </a:p>
          <a:p>
            <a:endParaRPr lang="en-US" sz="1400" dirty="0"/>
          </a:p>
          <a:p>
            <a:r>
              <a:rPr lang="en-US" sz="1400" dirty="0"/>
              <a:t>So with that lets set the stage</a:t>
            </a:r>
          </a:p>
          <a:p>
            <a:r>
              <a:rPr lang="en-US" sz="1400" dirty="0"/>
              <a:t>CLICK</a:t>
            </a:r>
          </a:p>
          <a:p>
            <a:endParaRPr lang="en-US" sz="1400" dirty="0"/>
          </a:p>
          <a:p>
            <a:r>
              <a:rPr lang="en-US" sz="1400" dirty="0"/>
              <a:t>Time Check: 2 min</a:t>
            </a:r>
          </a:p>
        </p:txBody>
      </p:sp>
      <p:sp>
        <p:nvSpPr>
          <p:cNvPr id="4" name="Slide Number Placeholder 3"/>
          <p:cNvSpPr>
            <a:spLocks noGrp="1"/>
          </p:cNvSpPr>
          <p:nvPr>
            <p:ph type="sldNum" sz="quarter" idx="5"/>
          </p:nvPr>
        </p:nvSpPr>
        <p:spPr/>
        <p:txBody>
          <a:bodyPr/>
          <a:lstStyle/>
          <a:p>
            <a:fld id="{9D962E49-2EF1-4D08-9461-BAE0BAA9ECEB}" type="slidenum">
              <a:rPr lang="en-US" smtClean="0"/>
              <a:t>1</a:t>
            </a:fld>
            <a:endParaRPr lang="en-US"/>
          </a:p>
        </p:txBody>
      </p:sp>
    </p:spTree>
    <p:extLst>
      <p:ext uri="{BB962C8B-B14F-4D97-AF65-F5344CB8AC3E}">
        <p14:creationId xmlns:p14="http://schemas.microsoft.com/office/powerpoint/2010/main" val="801325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57E542-5FAD-3A04-B1EA-2278E01F2F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C4BA69-420E-063E-C1A5-DB6337D7BB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14316A-EB2F-5D93-0144-B63B85A85744}"/>
              </a:ext>
            </a:extLst>
          </p:cNvPr>
          <p:cNvSpPr>
            <a:spLocks noGrp="1"/>
          </p:cNvSpPr>
          <p:nvPr>
            <p:ph type="body" idx="1"/>
          </p:nvPr>
        </p:nvSpPr>
        <p:spPr/>
        <p:txBody>
          <a:bodyPr/>
          <a:lstStyle/>
          <a:p>
            <a:r>
              <a:rPr lang="en-US" sz="1400" dirty="0">
                <a:latin typeface="Raleway" panose="020B0503030101060003" pitchFamily="34" charset="77"/>
              </a:rPr>
              <a:t>Valeria recently transitioned from her intern position to a full-time position with us as a Water Utility Support Specialist</a:t>
            </a:r>
          </a:p>
        </p:txBody>
      </p:sp>
      <p:sp>
        <p:nvSpPr>
          <p:cNvPr id="4" name="Slide Number Placeholder 3">
            <a:extLst>
              <a:ext uri="{FF2B5EF4-FFF2-40B4-BE49-F238E27FC236}">
                <a16:creationId xmlns:a16="http://schemas.microsoft.com/office/drawing/2014/main" id="{D2A70B04-FD09-AA84-000E-AA32846DAEC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962E49-2EF1-4D08-9461-BAE0BAA9ECE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4559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Raleway" panose="020B0503030101060003" pitchFamily="34" charset="77"/>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962E49-2EF1-4D08-9461-BAE0BAA9ECE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3182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962E49-2EF1-4D08-9461-BAE0BAA9ECE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29987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series is designed to supplement and reinforce the ABC Need to Know Criteria for the Wastewater Operator level 1 and 2 exams though there will be some higher level topics covered, and we won’t always follow the exact order listed in the NTKs</a:t>
            </a:r>
          </a:p>
          <a:p>
            <a:endParaRPr lang="en-US" dirty="0"/>
          </a:p>
          <a:p>
            <a:endParaRPr lang="en-US" dirty="0"/>
          </a:p>
          <a:p>
            <a:endParaRPr lang="en-US" dirty="0"/>
          </a:p>
          <a:p>
            <a:endParaRPr lang="en-US" dirty="0"/>
          </a:p>
          <a:p>
            <a:endParaRPr lang="en-US" dirty="0"/>
          </a:p>
          <a:p>
            <a:r>
              <a:rPr lang="en-US" dirty="0"/>
              <a:t>https://</a:t>
            </a:r>
            <a:r>
              <a:rPr lang="en-US" dirty="0" err="1"/>
              <a:t>www.gowpi.org</a:t>
            </a:r>
            <a:r>
              <a:rPr lang="en-US" dirty="0"/>
              <a:t>/services/</a:t>
            </a:r>
            <a:r>
              <a:rPr lang="en-US" dirty="0" err="1"/>
              <a:t>abc</a:t>
            </a:r>
            <a:r>
              <a:rPr lang="en-US" dirty="0"/>
              <a:t>-testing/standardized-exams/standardized-wastewater-treatment-operator-exams/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962E49-2EF1-4D08-9461-BAE0BAA9ECE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89291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sessions total</a:t>
            </a:r>
          </a:p>
          <a:p>
            <a:endParaRPr lang="en-US" dirty="0"/>
          </a:p>
          <a:p>
            <a:r>
              <a:rPr lang="en-US" dirty="0"/>
              <a:t>1 hour each</a:t>
            </a:r>
          </a:p>
          <a:p>
            <a:endParaRPr lang="en-US" dirty="0"/>
          </a:p>
          <a:p>
            <a:r>
              <a:rPr lang="en-US" dirty="0"/>
              <a:t>This is the schedule for the remainder of this year,</a:t>
            </a:r>
          </a:p>
          <a:p>
            <a:endParaRPr lang="en-US" dirty="0"/>
          </a:p>
          <a:p>
            <a:r>
              <a:rPr lang="en-US" dirty="0"/>
              <a:t>The trainers will vary depending on the topic</a:t>
            </a:r>
          </a:p>
          <a:p>
            <a:endParaRPr lang="en-US" dirty="0"/>
          </a:p>
          <a:p>
            <a:r>
              <a:rPr lang="en-US" dirty="0"/>
              <a:t>We’re now on session 19 of 26, so we are coming into the home stretch.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962E49-2EF1-4D08-9461-BAE0BAA9ECE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39929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BBAD22-41CB-1071-54D4-C86FBC4AD5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2D77B2-3581-1843-4849-C26FC4B1AE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7F5487-A23C-022E-78B3-E08586EB852F}"/>
              </a:ext>
            </a:extLst>
          </p:cNvPr>
          <p:cNvSpPr>
            <a:spLocks noGrp="1"/>
          </p:cNvSpPr>
          <p:nvPr>
            <p:ph type="body" idx="1"/>
          </p:nvPr>
        </p:nvSpPr>
        <p:spPr/>
        <p:txBody>
          <a:bodyPr/>
          <a:lstStyle/>
          <a:p>
            <a:r>
              <a:rPr lang="en-US" dirty="0"/>
              <a:t>The sessions are all being posted to our website so that you can go back and review them.  I checked yesterday and all of the previous sessions  are posted, and this session should be posted in a day or two. </a:t>
            </a:r>
          </a:p>
        </p:txBody>
      </p:sp>
      <p:sp>
        <p:nvSpPr>
          <p:cNvPr id="4" name="Slide Number Placeholder 3">
            <a:extLst>
              <a:ext uri="{FF2B5EF4-FFF2-40B4-BE49-F238E27FC236}">
                <a16:creationId xmlns:a16="http://schemas.microsoft.com/office/drawing/2014/main" id="{71FC52FB-119D-BEE1-243A-87F3AB3D8B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962E49-2EF1-4D08-9461-BAE0BAA9ECE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672349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 sure to sign in if you are attending in a group.  The facilitator at your location will forward these to us and we will keep track of your attendance hours for credits;</a:t>
            </a:r>
          </a:p>
          <a:p>
            <a:endParaRPr lang="en-US" dirty="0"/>
          </a:p>
          <a:p>
            <a:r>
              <a:rPr lang="en-US" dirty="0"/>
              <a:t>With that lets get to today’s content!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962E49-2EF1-4D08-9461-BAE0BAA9ECE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83042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little review because we have touched on the subject of wastewater solids at several points in this series.  And I want to clarify exactly what we are talking about today</a:t>
            </a:r>
          </a:p>
          <a:p>
            <a:endParaRPr lang="en-US" dirty="0"/>
          </a:p>
          <a:p>
            <a:endParaRPr lang="en-US" dirty="0"/>
          </a:p>
          <a:p>
            <a:endParaRPr lang="en-US" dirty="0"/>
          </a:p>
          <a:p>
            <a:endParaRPr lang="en-US" dirty="0"/>
          </a:p>
          <a:p>
            <a:r>
              <a:rPr lang="en-US" dirty="0"/>
              <a:t>CLICK</a:t>
            </a:r>
          </a:p>
        </p:txBody>
      </p:sp>
      <p:sp>
        <p:nvSpPr>
          <p:cNvPr id="4" name="Slide Number Placeholder 3"/>
          <p:cNvSpPr>
            <a:spLocks noGrp="1"/>
          </p:cNvSpPr>
          <p:nvPr>
            <p:ph type="sldNum" sz="quarter" idx="5"/>
          </p:nvPr>
        </p:nvSpPr>
        <p:spPr/>
        <p:txBody>
          <a:bodyPr/>
          <a:lstStyle/>
          <a:p>
            <a:fld id="{9D962E49-2EF1-4D08-9461-BAE0BAA9ECEB}" type="slidenum">
              <a:rPr lang="en-US" smtClean="0"/>
              <a:t>9</a:t>
            </a:fld>
            <a:endParaRPr lang="en-US"/>
          </a:p>
        </p:txBody>
      </p:sp>
    </p:spTree>
    <p:extLst>
      <p:ext uri="{BB962C8B-B14F-4D97-AF65-F5344CB8AC3E}">
        <p14:creationId xmlns:p14="http://schemas.microsoft.com/office/powerpoint/2010/main" val="4009454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So this diagram is going to look familiar to people who have been to earlier sessions, it's sort of a generic wastewater treatment diagram. This particular one we used in our discussion of the activated sludge process.</a:t>
            </a:r>
          </a:p>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Particular diagram moves from left to right. We've got plant influent coming into preliminary treatment and into primary treatment where primary sludge is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collectedd</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Then moving on to the activated sludge process where we're going to have an aeration tank, secondary clarifier which is creating a return activated sludge and waste activated sludge. Uh. The effluent from the aeration tank goes to a secondary clarifier. From there, the effluent goes on to disinfection and to receiving water, assuming there's no tertiary treatment.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Now, of course there are materials that are collected in a number of places wastewater treatment and we talked about those in earlier sessions in this series</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10</a:t>
            </a:fld>
            <a:endParaRPr lang="en-US"/>
          </a:p>
        </p:txBody>
      </p:sp>
    </p:spTree>
    <p:extLst>
      <p:ext uri="{BB962C8B-B14F-4D97-AF65-F5344CB8AC3E}">
        <p14:creationId xmlns:p14="http://schemas.microsoft.com/office/powerpoint/2010/main" val="39624518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And those materials, of course, are screenings and grit, which we discussed pretty extensively in our session on preliminary treatment. </a:t>
            </a: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CLICK</a:t>
            </a:r>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11</a:t>
            </a:fld>
            <a:endParaRPr lang="en-US"/>
          </a:p>
        </p:txBody>
      </p:sp>
    </p:spTree>
    <p:extLst>
      <p:ext uri="{BB962C8B-B14F-4D97-AF65-F5344CB8AC3E}">
        <p14:creationId xmlns:p14="http://schemas.microsoft.com/office/powerpoint/2010/main" val="10461549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There are the coarse screenings which are essentially trash and sticks and other large debris that gets removed with bar racks at the </a:t>
            </a:r>
            <a:r>
              <a:rPr lang="en-US" sz="1400" dirty="0" err="1"/>
              <a:t>headworsk</a:t>
            </a:r>
            <a:endParaRPr lang="en-US" sz="1400" dirty="0"/>
          </a:p>
          <a:p>
            <a:endParaRPr lang="en-US" dirty="0"/>
          </a:p>
          <a:p>
            <a:endParaRPr lang="en-US" dirty="0"/>
          </a:p>
          <a:p>
            <a:endParaRPr lang="en-US" dirty="0"/>
          </a:p>
          <a:p>
            <a:r>
              <a:rPr lang="en-US" dirty="0"/>
              <a:t>https://</a:t>
            </a:r>
            <a:r>
              <a:rPr lang="en-US" dirty="0" err="1"/>
              <a:t>upload.wikimedia.org</a:t>
            </a:r>
            <a:r>
              <a:rPr lang="en-US" dirty="0"/>
              <a:t>/</a:t>
            </a:r>
            <a:r>
              <a:rPr lang="en-US" dirty="0" err="1"/>
              <a:t>wikipedia</a:t>
            </a:r>
            <a:r>
              <a:rPr lang="en-US" dirty="0"/>
              <a:t>/commons/thumb/d/de/Solid_waste_trapped_in_the_screen_%286898389428%29.jpg/2560px-Solid_waste_trapped_in_the_screen_%286898389428%29.jpg</a:t>
            </a:r>
          </a:p>
        </p:txBody>
      </p:sp>
      <p:sp>
        <p:nvSpPr>
          <p:cNvPr id="4" name="Slide Number Placeholder 3"/>
          <p:cNvSpPr>
            <a:spLocks noGrp="1"/>
          </p:cNvSpPr>
          <p:nvPr>
            <p:ph type="sldNum" sz="quarter" idx="5"/>
          </p:nvPr>
        </p:nvSpPr>
        <p:spPr/>
        <p:txBody>
          <a:bodyPr/>
          <a:lstStyle/>
          <a:p>
            <a:fld id="{9D962E49-2EF1-4D08-9461-BAE0BAA9ECEB}" type="slidenum">
              <a:rPr lang="en-US" smtClean="0"/>
              <a:t>12</a:t>
            </a:fld>
            <a:endParaRPr lang="en-US"/>
          </a:p>
        </p:txBody>
      </p:sp>
    </p:spTree>
    <p:extLst>
      <p:ext uri="{BB962C8B-B14F-4D97-AF65-F5344CB8AC3E}">
        <p14:creationId xmlns:p14="http://schemas.microsoft.com/office/powerpoint/2010/main" val="22913199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finer screenings which may consist of shredded trash, larger inorganic materials and some organics that aren’t easily digestible in a wastewater facility like bone and coffee </a:t>
            </a:r>
            <a:r>
              <a:rPr lang="en-US" dirty="0" err="1"/>
              <a:t>grouds</a:t>
            </a:r>
            <a:r>
              <a:rPr lang="en-US" dirty="0"/>
              <a:t> and egg shells.  And we covered various types of equipment used to remove them like Step</a:t>
            </a:r>
          </a:p>
          <a:p>
            <a:r>
              <a:rPr lang="en-US" dirty="0"/>
              <a:t>mechanical step type fine screens, perforated plates, </a:t>
            </a:r>
            <a:r>
              <a:rPr lang="en-US" dirty="0" err="1"/>
              <a:t>wedgewires</a:t>
            </a:r>
            <a:r>
              <a:rPr lang="en-US" dirty="0"/>
              <a:t> and  </a:t>
            </a:r>
            <a:r>
              <a:rPr lang="en-US" dirty="0" err="1"/>
              <a:t>rotrary</a:t>
            </a:r>
            <a:r>
              <a:rPr lang="en-US" dirty="0"/>
              <a:t> drums to name a few.</a:t>
            </a:r>
          </a:p>
          <a:p>
            <a:endParaRPr lang="en-US" dirty="0"/>
          </a:p>
          <a:p>
            <a:endParaRPr lang="en-US" dirty="0"/>
          </a:p>
          <a:p>
            <a:endParaRPr lang="en-US" dirty="0"/>
          </a:p>
          <a:p>
            <a:endParaRPr lang="en-US" dirty="0"/>
          </a:p>
          <a:p>
            <a:endParaRPr lang="en-US" dirty="0"/>
          </a:p>
          <a:p>
            <a:r>
              <a:rPr lang="en-US" dirty="0"/>
              <a:t>Image: </a:t>
            </a:r>
            <a:r>
              <a:rPr lang="en-US" b="0" i="1" dirty="0">
                <a:solidFill>
                  <a:srgbClr val="202122"/>
                </a:solidFill>
                <a:effectLst/>
                <a:latin typeface="Arial" panose="020B0604020202020204" pitchFamily="34" charset="0"/>
              </a:rPr>
              <a:t>Pavel </a:t>
            </a:r>
            <a:r>
              <a:rPr lang="en-US" b="0" i="1" dirty="0" err="1">
                <a:solidFill>
                  <a:srgbClr val="202122"/>
                </a:solidFill>
                <a:effectLst/>
                <a:latin typeface="Arial" panose="020B0604020202020204" pitchFamily="34" charset="0"/>
              </a:rPr>
              <a:t>Hrdlička</a:t>
            </a:r>
            <a:r>
              <a:rPr lang="en-US" b="0" i="1" dirty="0">
                <a:solidFill>
                  <a:srgbClr val="202122"/>
                </a:solidFill>
                <a:effectLst/>
                <a:latin typeface="Arial" panose="020B0604020202020204" pitchFamily="34" charset="0"/>
              </a:rPr>
              <a:t>, Wikipedia</a:t>
            </a:r>
            <a:r>
              <a:rPr lang="en-US" b="0" i="0" dirty="0">
                <a:solidFill>
                  <a:srgbClr val="202122"/>
                </a:solidFill>
                <a:effectLst/>
                <a:latin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a:t>
            </a:r>
            <a:r>
              <a:rPr lang="en-US" dirty="0" err="1"/>
              <a:t>upload.wikimedia.org</a:t>
            </a:r>
            <a:r>
              <a:rPr lang="en-US" dirty="0"/>
              <a:t>/</a:t>
            </a:r>
            <a:r>
              <a:rPr lang="en-US" dirty="0" err="1"/>
              <a:t>wikipedia</a:t>
            </a:r>
            <a:r>
              <a:rPr lang="en-US" dirty="0"/>
              <a:t>/commons/5/54/Plant_screens%2C_Prague_Central_Wastewater_Treatment_4566.jpg</a:t>
            </a:r>
          </a:p>
          <a:p>
            <a:r>
              <a:rPr lang="en-US" dirty="0"/>
              <a:t>https://</a:t>
            </a:r>
            <a:r>
              <a:rPr lang="en-US" dirty="0" err="1"/>
              <a:t>creativecommons.org</a:t>
            </a:r>
            <a:r>
              <a:rPr lang="en-US" dirty="0"/>
              <a:t>/licenses/by-</a:t>
            </a:r>
            <a:r>
              <a:rPr lang="en-US" dirty="0" err="1"/>
              <a:t>sa</a:t>
            </a:r>
            <a:r>
              <a:rPr lang="en-US" dirty="0"/>
              <a:t>/4.0/</a:t>
            </a:r>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13</a:t>
            </a:fld>
            <a:endParaRPr lang="en-US"/>
          </a:p>
        </p:txBody>
      </p:sp>
    </p:spTree>
    <p:extLst>
      <p:ext uri="{BB962C8B-B14F-4D97-AF65-F5344CB8AC3E}">
        <p14:creationId xmlns:p14="http://schemas.microsoft.com/office/powerpoint/2010/main" val="772345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aseline="0" dirty="0"/>
              <a:t>We also talked about grit removal using </a:t>
            </a:r>
            <a:r>
              <a:rPr lang="en-US" sz="1200" baseline="0" dirty="0" err="1"/>
              <a:t>for,example</a:t>
            </a:r>
            <a:r>
              <a:rPr lang="en-US" sz="1200" baseline="0" dirty="0"/>
              <a:t> </a:t>
            </a:r>
            <a:r>
              <a:rPr lang="en-US" sz="1200" baseline="0" dirty="0" err="1"/>
              <a:t>siple</a:t>
            </a:r>
            <a:r>
              <a:rPr lang="en-US" sz="1200" baseline="0" dirty="0"/>
              <a:t> grit channels likes this, aerated </a:t>
            </a:r>
            <a:r>
              <a:rPr lang="en-US" sz="1200" baseline="0" dirty="0" err="1"/>
              <a:t>grigt</a:t>
            </a:r>
            <a:r>
              <a:rPr lang="en-US" sz="1200" baseline="0" dirty="0"/>
              <a:t> chambers, </a:t>
            </a:r>
          </a:p>
          <a:p>
            <a:endParaRPr lang="en-US" sz="1200" baseline="0" dirty="0"/>
          </a:p>
          <a:p>
            <a:r>
              <a:rPr lang="en-US" sz="1200" baseline="0" dirty="0"/>
              <a:t>CLICK</a:t>
            </a:r>
          </a:p>
          <a:p>
            <a:endParaRPr lang="en-US" sz="1200" baseline="0" dirty="0"/>
          </a:p>
          <a:p>
            <a:endParaRPr lang="en-US" sz="1200" baseline="0" dirty="0"/>
          </a:p>
          <a:p>
            <a:endParaRPr lang="en-US" sz="1200" baseline="0" dirty="0"/>
          </a:p>
          <a:p>
            <a:r>
              <a:rPr lang="en-US" sz="1200" baseline="0" dirty="0"/>
              <a:t>Image source</a:t>
            </a:r>
          </a:p>
          <a:p>
            <a:endParaRPr lang="en-US" sz="1200" baseline="0" dirty="0"/>
          </a:p>
          <a:p>
            <a:endParaRPr lang="en-US" sz="1200" baseline="0" dirty="0"/>
          </a:p>
          <a:p>
            <a:pPr marL="0" algn="l" rtl="0" eaLnBrk="1" fontAlgn="t" latinLnBrk="0" hangingPunct="1">
              <a:spcBef>
                <a:spcPts val="0"/>
              </a:spcBef>
              <a:spcAft>
                <a:spcPts val="0"/>
              </a:spcAft>
            </a:pPr>
            <a:r>
              <a:rPr lang="en-US" sz="1200" b="1" i="0" u="none" strike="noStrike" kern="1200" baseline="0" dirty="0">
                <a:solidFill>
                  <a:srgbClr val="FFFFFF"/>
                </a:solidFill>
                <a:effectLst/>
                <a:latin typeface="Raleway" panose="020B0503030101060003" pitchFamily="34" charset="77"/>
              </a:rPr>
              <a:t>Component</a:t>
            </a:r>
            <a:endParaRPr lang="en-US" sz="1200" b="0" i="0" u="none" strike="noStrike" baseline="0" dirty="0">
              <a:effectLst/>
              <a:latin typeface="Arial" panose="020B0604020202020204" pitchFamily="34" charset="0"/>
            </a:endParaRPr>
          </a:p>
          <a:p>
            <a:pPr marL="0" algn="l" rtl="0" eaLnBrk="1" fontAlgn="t" latinLnBrk="0" hangingPunct="1">
              <a:spcBef>
                <a:spcPts val="0"/>
              </a:spcBef>
              <a:spcAft>
                <a:spcPts val="0"/>
              </a:spcAft>
            </a:pPr>
            <a:r>
              <a:rPr lang="en-US" sz="1200" b="1" i="0" u="none" strike="noStrike" kern="1200" baseline="0" dirty="0">
                <a:solidFill>
                  <a:srgbClr val="FFFFFF"/>
                </a:solidFill>
                <a:effectLst/>
                <a:latin typeface="Raleway" panose="020B0503030101060003" pitchFamily="34" charset="77"/>
              </a:rPr>
              <a:t>Purpose</a:t>
            </a:r>
            <a:endParaRPr lang="en-US" sz="1200" b="0" i="0" u="none" strike="noStrike" baseline="0" dirty="0">
              <a:effectLst/>
              <a:latin typeface="Arial" panose="020B0604020202020204" pitchFamily="34" charset="0"/>
            </a:endParaRPr>
          </a:p>
          <a:p>
            <a:pPr marL="0" algn="l" rtl="0" eaLnBrk="1" fontAlgn="t" latinLnBrk="0" hangingPunct="1">
              <a:spcBef>
                <a:spcPts val="0"/>
              </a:spcBef>
              <a:spcAft>
                <a:spcPts val="0"/>
              </a:spcAft>
            </a:pPr>
            <a:r>
              <a:rPr lang="en-US" sz="1200" b="0" i="0" u="none" strike="noStrike" kern="1200" baseline="0" dirty="0">
                <a:solidFill>
                  <a:srgbClr val="000000"/>
                </a:solidFill>
                <a:effectLst/>
                <a:latin typeface="Raleway" panose="020B0503030101060003" pitchFamily="34" charset="77"/>
              </a:rPr>
              <a:t>Settling Area - Place for grit to settle for later removal</a:t>
            </a:r>
            <a:endParaRPr lang="en-US" sz="1200" b="0" i="0" u="none" strike="noStrike" baseline="0" dirty="0">
              <a:effectLst/>
              <a:latin typeface="Arial" panose="020B0604020202020204" pitchFamily="34" charset="0"/>
            </a:endParaRPr>
          </a:p>
          <a:p>
            <a:pPr marL="0" algn="l" rtl="0" eaLnBrk="1" fontAlgn="t" latinLnBrk="0" hangingPunct="1">
              <a:spcBef>
                <a:spcPts val="0"/>
              </a:spcBef>
              <a:spcAft>
                <a:spcPts val="0"/>
              </a:spcAft>
            </a:pPr>
            <a:r>
              <a:rPr lang="en-US" sz="1200" b="0" i="0" u="none" strike="noStrike" kern="1200" baseline="0" dirty="0">
                <a:solidFill>
                  <a:srgbClr val="000000"/>
                </a:solidFill>
                <a:effectLst/>
                <a:latin typeface="Raleway" panose="020B0503030101060003" pitchFamily="34" charset="77"/>
              </a:rPr>
              <a:t>Center Wall - Separates grit channels</a:t>
            </a:r>
            <a:endParaRPr lang="en-US" sz="1200" b="0" i="0" u="none" strike="noStrike" baseline="0" dirty="0">
              <a:effectLst/>
              <a:latin typeface="Arial" panose="020B0604020202020204" pitchFamily="34" charset="0"/>
            </a:endParaRPr>
          </a:p>
          <a:p>
            <a:pPr marL="0" algn="l" rtl="0" eaLnBrk="1" fontAlgn="t" latinLnBrk="0" hangingPunct="1">
              <a:spcBef>
                <a:spcPts val="0"/>
              </a:spcBef>
              <a:spcAft>
                <a:spcPts val="0"/>
              </a:spcAft>
            </a:pPr>
            <a:r>
              <a:rPr lang="en-US" sz="1200" b="0" i="0" u="none" strike="noStrike" kern="1200" baseline="0" dirty="0">
                <a:solidFill>
                  <a:srgbClr val="000000"/>
                </a:solidFill>
                <a:effectLst/>
                <a:latin typeface="Raleway" panose="020B0503030101060003" pitchFamily="34" charset="77"/>
              </a:rPr>
              <a:t>Slide or Inlet Gate -Regulates number of channels in service for flow velocity</a:t>
            </a:r>
            <a:endParaRPr lang="en-US" sz="1200" b="0" i="0" u="none" strike="noStrike" baseline="0" dirty="0">
              <a:effectLst/>
              <a:latin typeface="Arial" panose="020B0604020202020204" pitchFamily="34" charset="0"/>
            </a:endParaRPr>
          </a:p>
          <a:p>
            <a:pPr marL="0" algn="l" rtl="0" eaLnBrk="1" fontAlgn="t" latinLnBrk="0" hangingPunct="1">
              <a:spcBef>
                <a:spcPts val="0"/>
              </a:spcBef>
              <a:spcAft>
                <a:spcPts val="0"/>
              </a:spcAft>
            </a:pPr>
            <a:r>
              <a:rPr lang="en-US" sz="1200" b="0" i="0" u="none" strike="noStrike" kern="1200" baseline="0" dirty="0">
                <a:solidFill>
                  <a:srgbClr val="000000"/>
                </a:solidFill>
                <a:effectLst/>
                <a:latin typeface="Raleway" panose="020B0503030101060003" pitchFamily="34" charset="77"/>
              </a:rPr>
              <a:t>Stop or Outlet Gate -Insert to prevent backflow when cleaning</a:t>
            </a:r>
            <a:endParaRPr lang="en-US" sz="1200" b="0" i="0" u="none" strike="noStrike" baseline="0" dirty="0">
              <a:effectLst/>
              <a:latin typeface="Arial" panose="020B0604020202020204" pitchFamily="34" charset="0"/>
            </a:endParaRPr>
          </a:p>
          <a:p>
            <a:pPr marL="0" algn="l" rtl="0" eaLnBrk="1" fontAlgn="t" latinLnBrk="0" hangingPunct="1">
              <a:spcBef>
                <a:spcPts val="0"/>
              </a:spcBef>
              <a:spcAft>
                <a:spcPts val="0"/>
              </a:spcAft>
            </a:pPr>
            <a:r>
              <a:rPr lang="en-US" sz="1200" b="0" i="0" u="none" strike="noStrike" kern="1200" baseline="0" dirty="0">
                <a:solidFill>
                  <a:srgbClr val="000000"/>
                </a:solidFill>
                <a:effectLst/>
                <a:latin typeface="Raleway" panose="020B0503030101060003" pitchFamily="34" charset="77"/>
              </a:rPr>
              <a:t>Weir -Controls channel water velocity</a:t>
            </a:r>
            <a:endParaRPr lang="en-US" sz="1200" b="0" i="0" u="none" strike="noStrike" baseline="0" dirty="0">
              <a:effectLst/>
              <a:latin typeface="Arial" panose="020B0604020202020204" pitchFamily="34" charset="0"/>
            </a:endParaRPr>
          </a:p>
          <a:p>
            <a:pPr marL="0" algn="l" rtl="0" eaLnBrk="1" fontAlgn="t" latinLnBrk="0" hangingPunct="1">
              <a:spcBef>
                <a:spcPts val="0"/>
              </a:spcBef>
              <a:spcAft>
                <a:spcPts val="0"/>
              </a:spcAft>
            </a:pPr>
            <a:r>
              <a:rPr lang="en-US" sz="1200" b="0" i="0" u="none" strike="noStrike" kern="1200" baseline="0" dirty="0">
                <a:solidFill>
                  <a:srgbClr val="000000"/>
                </a:solidFill>
                <a:effectLst/>
                <a:latin typeface="Raleway" panose="020B0503030101060003" pitchFamily="34" charset="77"/>
              </a:rPr>
              <a:t>Grit Hopper or Grit Storage (collection trough) -Accumulates and stores grit before removal and disposal</a:t>
            </a:r>
            <a:endParaRPr lang="en-US" sz="1200" b="0" i="0" u="none" strike="noStrike" baseline="0" dirty="0">
              <a:effectLst/>
              <a:latin typeface="Arial" panose="020B0604020202020204" pitchFamily="34" charset="0"/>
            </a:endParaRPr>
          </a:p>
          <a:p>
            <a:pPr marL="0" algn="l" rtl="0" eaLnBrk="1" fontAlgn="t" latinLnBrk="0" hangingPunct="1">
              <a:spcBef>
                <a:spcPts val="0"/>
              </a:spcBef>
              <a:spcAft>
                <a:spcPts val="0"/>
              </a:spcAft>
            </a:pPr>
            <a:r>
              <a:rPr lang="en-US" sz="1200" b="0" i="0" u="none" strike="noStrike" kern="1200" baseline="0" dirty="0">
                <a:solidFill>
                  <a:srgbClr val="000000"/>
                </a:solidFill>
                <a:effectLst/>
                <a:latin typeface="Raleway" panose="020B0503030101060003" pitchFamily="34" charset="77"/>
              </a:rPr>
              <a:t>Dewatering Drain -Drains channels for inspection</a:t>
            </a:r>
            <a:endParaRPr lang="en-US" sz="1200" b="0" i="0" u="none" strike="noStrike" baseline="0" dirty="0">
              <a:effectLst/>
              <a:latin typeface="Arial" panose="020B0604020202020204" pitchFamily="34" charset="0"/>
            </a:endParaRPr>
          </a:p>
          <a:p>
            <a:pPr marL="0" algn="l" rtl="0" eaLnBrk="1" fontAlgn="t" latinLnBrk="0" hangingPunct="1">
              <a:spcBef>
                <a:spcPts val="0"/>
              </a:spcBef>
              <a:spcAft>
                <a:spcPts val="0"/>
              </a:spcAft>
            </a:pPr>
            <a:r>
              <a:rPr lang="en-US" sz="1200" b="0" i="0" u="none" strike="noStrike" kern="1200" baseline="0" dirty="0">
                <a:solidFill>
                  <a:srgbClr val="000000"/>
                </a:solidFill>
                <a:effectLst/>
                <a:latin typeface="Raleway" panose="020B0503030101060003" pitchFamily="34" charset="77"/>
              </a:rPr>
              <a:t>Drain Valve -Allows channel draining</a:t>
            </a:r>
            <a:endParaRPr lang="en-US" sz="1200" b="0" i="0" u="none" strike="noStrike" baseline="0" dirty="0">
              <a:effectLst/>
              <a:latin typeface="Arial" panose="020B0604020202020204" pitchFamily="34" charset="0"/>
            </a:endParaRPr>
          </a:p>
          <a:p>
            <a:r>
              <a:rPr lang="en-US" sz="1200" baseline="0" dirty="0"/>
              <a:t> </a:t>
            </a:r>
          </a:p>
        </p:txBody>
      </p:sp>
      <p:sp>
        <p:nvSpPr>
          <p:cNvPr id="4" name="Slide Number Placeholder 3"/>
          <p:cNvSpPr>
            <a:spLocks noGrp="1"/>
          </p:cNvSpPr>
          <p:nvPr>
            <p:ph type="sldNum" sz="quarter" idx="5"/>
          </p:nvPr>
        </p:nvSpPr>
        <p:spPr/>
        <p:txBody>
          <a:bodyPr/>
          <a:lstStyle/>
          <a:p>
            <a:fld id="{9D962E49-2EF1-4D08-9461-BAE0BAA9ECEB}" type="slidenum">
              <a:rPr lang="en-US" smtClean="0"/>
              <a:t>14</a:t>
            </a:fld>
            <a:endParaRPr lang="en-US"/>
          </a:p>
        </p:txBody>
      </p:sp>
    </p:spTree>
    <p:extLst>
      <p:ext uri="{BB962C8B-B14F-4D97-AF65-F5344CB8AC3E}">
        <p14:creationId xmlns:p14="http://schemas.microsoft.com/office/powerpoint/2010/main" val="11148452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some of the other more high tech devices like Cyclone </a:t>
            </a:r>
            <a:r>
              <a:rPr lang="en-US" dirty="0" err="1"/>
              <a:t>seperators</a:t>
            </a:r>
            <a:r>
              <a:rPr lang="en-US" dirty="0"/>
              <a:t>   </a:t>
            </a:r>
          </a:p>
          <a:p>
            <a:endParaRPr lang="en-US" dirty="0"/>
          </a:p>
          <a:p>
            <a:endParaRPr lang="en-US" dirty="0"/>
          </a:p>
          <a:p>
            <a:endParaRPr lang="en-US" dirty="0"/>
          </a:p>
          <a:p>
            <a:endParaRPr lang="en-US" dirty="0"/>
          </a:p>
          <a:p>
            <a:r>
              <a:rPr lang="en-US" dirty="0"/>
              <a:t>https://</a:t>
            </a:r>
            <a:r>
              <a:rPr lang="en-US" dirty="0" err="1"/>
              <a:t>www.youtube.com</a:t>
            </a:r>
            <a:r>
              <a:rPr lang="en-US" dirty="0"/>
              <a:t>/</a:t>
            </a:r>
            <a:r>
              <a:rPr lang="en-US" dirty="0" err="1"/>
              <a:t>watch?v</a:t>
            </a:r>
            <a:r>
              <a:rPr lang="en-US" dirty="0"/>
              <a:t>=AiSGWHX_9Ag</a:t>
            </a:r>
          </a:p>
        </p:txBody>
      </p:sp>
      <p:sp>
        <p:nvSpPr>
          <p:cNvPr id="4" name="Slide Number Placeholder 3"/>
          <p:cNvSpPr>
            <a:spLocks noGrp="1"/>
          </p:cNvSpPr>
          <p:nvPr>
            <p:ph type="sldNum" sz="quarter" idx="5"/>
          </p:nvPr>
        </p:nvSpPr>
        <p:spPr/>
        <p:txBody>
          <a:bodyPr/>
          <a:lstStyle/>
          <a:p>
            <a:fld id="{9D962E49-2EF1-4D08-9461-BAE0BAA9ECEB}" type="slidenum">
              <a:rPr lang="en-US" smtClean="0"/>
              <a:t>15</a:t>
            </a:fld>
            <a:endParaRPr lang="en-US"/>
          </a:p>
        </p:txBody>
      </p:sp>
    </p:spTree>
    <p:extLst>
      <p:ext uri="{BB962C8B-B14F-4D97-AF65-F5344CB8AC3E}">
        <p14:creationId xmlns:p14="http://schemas.microsoft.com/office/powerpoint/2010/main" val="4050819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Grit washing might be necessary to organic matter to settle in with the grit.  </a:t>
            </a:r>
            <a:r>
              <a:rPr lang="en-US" dirty="0" err="1"/>
              <a:t>Whaen</a:t>
            </a:r>
            <a:r>
              <a:rPr lang="en-US" dirty="0"/>
              <a:t> that is the case a grit washing machine may be put into </a:t>
            </a:r>
            <a:r>
              <a:rPr lang="en-US" dirty="0" err="1"/>
              <a:t>pleace</a:t>
            </a:r>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16</a:t>
            </a:fld>
            <a:endParaRPr lang="en-US"/>
          </a:p>
        </p:txBody>
      </p:sp>
    </p:spTree>
    <p:extLst>
      <p:ext uri="{BB962C8B-B14F-4D97-AF65-F5344CB8AC3E}">
        <p14:creationId xmlns:p14="http://schemas.microsoft.com/office/powerpoint/2010/main" val="36666091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Screenings and grit have their own disposal paths</a:t>
            </a:r>
          </a:p>
          <a:p>
            <a:endParaRPr lang="en-US" dirty="0"/>
          </a:p>
          <a:p>
            <a:r>
              <a:rPr lang="en-US" dirty="0"/>
              <a:t>Screenings are typically either sent to a landfill or incinerated, while Grit, which is mostly sand, gravel and other inorganic mater is typically washed and sent to a landfill</a:t>
            </a:r>
          </a:p>
          <a:p>
            <a:endParaRPr lang="en-US" dirty="0"/>
          </a:p>
          <a:p>
            <a:r>
              <a:rPr lang="en-US" dirty="0"/>
              <a:t>but there are environmental regulations and permit requirements that govern these process – this is one of those “check your local listings” situations because the requirements may vary depending on where you are and what your screenings </a:t>
            </a:r>
            <a:r>
              <a:rPr lang="en-US" dirty="0" err="1"/>
              <a:t>consiste</a:t>
            </a:r>
            <a:r>
              <a:rPr lang="en-US" dirty="0"/>
              <a:t> of</a:t>
            </a:r>
          </a:p>
          <a:p>
            <a:endParaRPr lang="en-US" dirty="0"/>
          </a:p>
          <a:p>
            <a:endParaRPr lang="en-US" dirty="0"/>
          </a:p>
          <a:p>
            <a:endParaRPr lang="en-US" dirty="0"/>
          </a:p>
          <a:p>
            <a:r>
              <a:rPr lang="en-US" dirty="0"/>
              <a:t>Incinerator: </a:t>
            </a:r>
          </a:p>
          <a:p>
            <a:endParaRPr lang="en-US" dirty="0"/>
          </a:p>
          <a:p>
            <a:r>
              <a:rPr lang="en-US" dirty="0"/>
              <a:t>https://</a:t>
            </a:r>
            <a:r>
              <a:rPr lang="en-US" dirty="0" err="1"/>
              <a:t>creativecommons.org</a:t>
            </a:r>
            <a:r>
              <a:rPr lang="en-US" dirty="0"/>
              <a:t>/licenses/by-</a:t>
            </a:r>
            <a:r>
              <a:rPr lang="en-US" dirty="0" err="1"/>
              <a:t>nc</a:t>
            </a:r>
            <a:r>
              <a:rPr lang="en-US" dirty="0"/>
              <a:t>-</a:t>
            </a:r>
            <a:r>
              <a:rPr lang="en-US" dirty="0" err="1"/>
              <a:t>nd</a:t>
            </a:r>
            <a:r>
              <a:rPr lang="en-US" dirty="0"/>
              <a:t>/2.0/</a:t>
            </a:r>
          </a:p>
          <a:p>
            <a:endParaRPr lang="en-US" dirty="0"/>
          </a:p>
          <a:p>
            <a:r>
              <a:rPr lang="en-US" dirty="0"/>
              <a:t>Landfill: https://flickr.com/photos/</a:t>
            </a:r>
            <a:r>
              <a:rPr lang="en-US" dirty="0" err="1"/>
              <a:t>russilwvong</a:t>
            </a:r>
            <a:r>
              <a:rPr lang="en-US" dirty="0"/>
              <a:t>/235753490/</a:t>
            </a:r>
          </a:p>
          <a:p>
            <a:r>
              <a:rPr lang="en-US" dirty="0"/>
              <a:t>https://</a:t>
            </a:r>
            <a:r>
              <a:rPr lang="en-US" dirty="0" err="1"/>
              <a:t>creativecommons.org</a:t>
            </a:r>
            <a:r>
              <a:rPr lang="en-US" dirty="0"/>
              <a:t>/licenses/by-</a:t>
            </a:r>
            <a:r>
              <a:rPr lang="en-US" dirty="0" err="1"/>
              <a:t>nc</a:t>
            </a:r>
            <a:r>
              <a:rPr lang="en-US" dirty="0"/>
              <a:t>-</a:t>
            </a:r>
            <a:r>
              <a:rPr lang="en-US" dirty="0" err="1"/>
              <a:t>nd</a:t>
            </a:r>
            <a:r>
              <a:rPr lang="en-US" dirty="0"/>
              <a:t>/2.0/</a:t>
            </a:r>
          </a:p>
        </p:txBody>
      </p:sp>
      <p:sp>
        <p:nvSpPr>
          <p:cNvPr id="4" name="Slide Number Placeholder 3"/>
          <p:cNvSpPr>
            <a:spLocks noGrp="1"/>
          </p:cNvSpPr>
          <p:nvPr>
            <p:ph type="sldNum" sz="quarter" idx="5"/>
          </p:nvPr>
        </p:nvSpPr>
        <p:spPr/>
        <p:txBody>
          <a:bodyPr/>
          <a:lstStyle/>
          <a:p>
            <a:fld id="{9D962E49-2EF1-4D08-9461-BAE0BAA9ECEB}" type="slidenum">
              <a:rPr lang="en-US" smtClean="0"/>
              <a:t>17</a:t>
            </a:fld>
            <a:endParaRPr lang="en-US"/>
          </a:p>
        </p:txBody>
      </p:sp>
    </p:spTree>
    <p:extLst>
      <p:ext uri="{BB962C8B-B14F-4D97-AF65-F5344CB8AC3E}">
        <p14:creationId xmlns:p14="http://schemas.microsoft.com/office/powerpoint/2010/main" val="14069228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paraphrase star wars</a:t>
            </a:r>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aren’t the solids we’re looking for </a:t>
            </a:r>
            <a:r>
              <a:rPr lang="en-US" dirty="0" err="1"/>
              <a:t>tyically</a:t>
            </a:r>
            <a:r>
              <a:rPr lang="en-US" dirty="0"/>
              <a:t> … when we are talking </a:t>
            </a:r>
            <a:r>
              <a:rPr lang="en-US" dirty="0" err="1"/>
              <a:t>abot</a:t>
            </a:r>
            <a:r>
              <a:rPr lang="en-US" dirty="0"/>
              <a:t> solids handling</a:t>
            </a:r>
          </a:p>
          <a:p>
            <a:endParaRPr lang="en-US" dirty="0"/>
          </a:p>
          <a:p>
            <a:endParaRPr lang="en-US" dirty="0"/>
          </a:p>
          <a:p>
            <a:r>
              <a:rPr lang="en-US" dirty="0"/>
              <a:t>CLICK</a:t>
            </a:r>
          </a:p>
        </p:txBody>
      </p:sp>
      <p:sp>
        <p:nvSpPr>
          <p:cNvPr id="4" name="Slide Number Placeholder 3"/>
          <p:cNvSpPr>
            <a:spLocks noGrp="1"/>
          </p:cNvSpPr>
          <p:nvPr>
            <p:ph type="sldNum" sz="quarter" idx="5"/>
          </p:nvPr>
        </p:nvSpPr>
        <p:spPr/>
        <p:txBody>
          <a:bodyPr/>
          <a:lstStyle/>
          <a:p>
            <a:fld id="{9D962E49-2EF1-4D08-9461-BAE0BAA9ECEB}" type="slidenum">
              <a:rPr lang="en-US" smtClean="0"/>
              <a:t>18</a:t>
            </a:fld>
            <a:endParaRPr lang="en-US"/>
          </a:p>
        </p:txBody>
      </p:sp>
    </p:spTree>
    <p:extLst>
      <p:ext uri="{BB962C8B-B14F-4D97-AF65-F5344CB8AC3E}">
        <p14:creationId xmlns:p14="http://schemas.microsoft.com/office/powerpoint/2010/main" val="20805291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r>
              <a:rPr lang="en-US" dirty="0"/>
              <a:t>CLICK</a:t>
            </a:r>
          </a:p>
        </p:txBody>
      </p:sp>
      <p:sp>
        <p:nvSpPr>
          <p:cNvPr id="4" name="Slide Number Placeholder 3"/>
          <p:cNvSpPr>
            <a:spLocks noGrp="1"/>
          </p:cNvSpPr>
          <p:nvPr>
            <p:ph type="sldNum" sz="quarter" idx="5"/>
          </p:nvPr>
        </p:nvSpPr>
        <p:spPr/>
        <p:txBody>
          <a:bodyPr/>
          <a:lstStyle/>
          <a:p>
            <a:fld id="{9D962E49-2EF1-4D08-9461-BAE0BAA9ECEB}" type="slidenum">
              <a:rPr lang="en-US" smtClean="0"/>
              <a:t>19</a:t>
            </a:fld>
            <a:endParaRPr lang="en-US"/>
          </a:p>
        </p:txBody>
      </p:sp>
    </p:spTree>
    <p:extLst>
      <p:ext uri="{BB962C8B-B14F-4D97-AF65-F5344CB8AC3E}">
        <p14:creationId xmlns:p14="http://schemas.microsoft.com/office/powerpoint/2010/main" val="1784817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the rest of this webinar and part two are going to cover is this deceptively small box in our diagram</a:t>
            </a:r>
          </a:p>
          <a:p>
            <a:r>
              <a:rPr lang="en-US" dirty="0"/>
              <a:t>CLICK</a:t>
            </a:r>
          </a:p>
          <a:p>
            <a:endParaRPr lang="en-US" dirty="0"/>
          </a:p>
          <a:p>
            <a:r>
              <a:rPr lang="en-US" dirty="0"/>
              <a:t>And that hat covers the treatment of all of the solids collected in the primary and secondary treatment processes </a:t>
            </a:r>
          </a:p>
          <a:p>
            <a:endParaRPr lang="en-US" dirty="0"/>
          </a:p>
          <a:p>
            <a:r>
              <a:rPr lang="en-US" dirty="0"/>
              <a:t>CLICK</a:t>
            </a:r>
          </a:p>
          <a:p>
            <a:endParaRPr lang="en-US" dirty="0"/>
          </a:p>
          <a:p>
            <a:r>
              <a:rPr lang="en-US" dirty="0"/>
              <a:t>Time Check 6 minutes</a:t>
            </a:r>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20</a:t>
            </a:fld>
            <a:endParaRPr lang="en-US"/>
          </a:p>
        </p:txBody>
      </p:sp>
    </p:spTree>
    <p:extLst>
      <p:ext uri="{BB962C8B-B14F-4D97-AF65-F5344CB8AC3E}">
        <p14:creationId xmlns:p14="http://schemas.microsoft.com/office/powerpoint/2010/main" val="16785953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8DCA83-EA97-91CD-6B49-F9873E79C2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DAA8B8-E795-716F-EA4B-17E9743641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6DC0EA-5D14-07E3-433D-17634DB500D0}"/>
              </a:ext>
            </a:extLst>
          </p:cNvPr>
          <p:cNvSpPr>
            <a:spLocks noGrp="1"/>
          </p:cNvSpPr>
          <p:nvPr>
            <p:ph type="body" idx="1"/>
          </p:nvPr>
        </p:nvSpPr>
        <p:spPr/>
        <p:txBody>
          <a:bodyPr/>
          <a:lstStyle/>
          <a:p>
            <a:r>
              <a:rPr lang="en-US" dirty="0"/>
              <a:t>here</a:t>
            </a:r>
          </a:p>
          <a:p>
            <a:endParaRPr lang="en-US" dirty="0"/>
          </a:p>
          <a:p>
            <a:endParaRPr lang="en-US" dirty="0"/>
          </a:p>
          <a:p>
            <a:r>
              <a:rPr lang="en-US" dirty="0"/>
              <a:t>When we talk about “Solids Handling” in the wastewater treatment context what we’re generally talking about is the primarily organic solids that we are removing during the various primary and secondary treatment processes</a:t>
            </a:r>
          </a:p>
          <a:p>
            <a:endParaRPr lang="en-US" dirty="0"/>
          </a:p>
          <a:p>
            <a:r>
              <a:rPr lang="en-US" dirty="0"/>
              <a:t> CLICK</a:t>
            </a:r>
          </a:p>
          <a:p>
            <a:endParaRPr lang="en-US" dirty="0"/>
          </a:p>
          <a:p>
            <a:r>
              <a:rPr lang="en-US" dirty="0"/>
              <a:t>The solids that are produced here – Various types of organic sludge</a:t>
            </a:r>
          </a:p>
          <a:p>
            <a:endParaRPr lang="en-US" dirty="0"/>
          </a:p>
          <a:p>
            <a:r>
              <a:rPr lang="en-US" dirty="0"/>
              <a:t>Time Check 6 minutes</a:t>
            </a:r>
          </a:p>
          <a:p>
            <a:endParaRPr lang="en-US" dirty="0"/>
          </a:p>
        </p:txBody>
      </p:sp>
      <p:sp>
        <p:nvSpPr>
          <p:cNvPr id="4" name="Slide Number Placeholder 3">
            <a:extLst>
              <a:ext uri="{FF2B5EF4-FFF2-40B4-BE49-F238E27FC236}">
                <a16:creationId xmlns:a16="http://schemas.microsoft.com/office/drawing/2014/main" id="{69947603-7CF1-2FC9-2983-68F75898367D}"/>
              </a:ext>
            </a:extLst>
          </p:cNvPr>
          <p:cNvSpPr>
            <a:spLocks noGrp="1"/>
          </p:cNvSpPr>
          <p:nvPr>
            <p:ph type="sldNum" sz="quarter" idx="5"/>
          </p:nvPr>
        </p:nvSpPr>
        <p:spPr/>
        <p:txBody>
          <a:bodyPr/>
          <a:lstStyle/>
          <a:p>
            <a:fld id="{9D962E49-2EF1-4D08-9461-BAE0BAA9ECEB}" type="slidenum">
              <a:rPr lang="en-US" smtClean="0"/>
              <a:t>21</a:t>
            </a:fld>
            <a:endParaRPr lang="en-US"/>
          </a:p>
        </p:txBody>
      </p:sp>
    </p:spTree>
    <p:extLst>
      <p:ext uri="{BB962C8B-B14F-4D97-AF65-F5344CB8AC3E}">
        <p14:creationId xmlns:p14="http://schemas.microsoft.com/office/powerpoint/2010/main" val="19073694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Primary sludge is going </a:t>
            </a:r>
            <a:r>
              <a:rPr lang="en-US" dirty="0" err="1"/>
              <a:t>ot</a:t>
            </a:r>
            <a:r>
              <a:rPr lang="en-US" dirty="0"/>
              <a:t> have higher solids concentrations - generated in Primary Treatment in primary settling tanks that are used for TSS removal</a:t>
            </a:r>
          </a:p>
          <a:p>
            <a:r>
              <a:rPr lang="en-US" dirty="0"/>
              <a:t>As we mentioned in earlier sessions about sedimentation, </a:t>
            </a:r>
          </a:p>
          <a:p>
            <a:r>
              <a:rPr lang="en-US" dirty="0"/>
              <a:t>Tank shapes vary, but the principle is the same – we’re engineering and operating structures that allow particulates that we want to fall out of the influent at a particular stage to do that</a:t>
            </a:r>
          </a:p>
        </p:txBody>
      </p:sp>
      <p:sp>
        <p:nvSpPr>
          <p:cNvPr id="4" name="Slide Number Placeholder 3"/>
          <p:cNvSpPr>
            <a:spLocks noGrp="1"/>
          </p:cNvSpPr>
          <p:nvPr>
            <p:ph type="sldNum" sz="quarter" idx="5"/>
          </p:nvPr>
        </p:nvSpPr>
        <p:spPr/>
        <p:txBody>
          <a:bodyPr/>
          <a:lstStyle/>
          <a:p>
            <a:fld id="{9D962E49-2EF1-4D08-9461-BAE0BAA9ECEB}" type="slidenum">
              <a:rPr lang="en-US" smtClean="0"/>
              <a:t>22</a:t>
            </a:fld>
            <a:endParaRPr lang="en-US"/>
          </a:p>
        </p:txBody>
      </p:sp>
    </p:spTree>
    <p:extLst>
      <p:ext uri="{BB962C8B-B14F-4D97-AF65-F5344CB8AC3E}">
        <p14:creationId xmlns:p14="http://schemas.microsoft.com/office/powerpoint/2010/main" val="38692260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we also collect sludge in secondary clarifiers where it results from the Biological floc removal in activated sludge settling basins and chemical floc removal when the  chemical coagulation processes are used.</a:t>
            </a:r>
          </a:p>
          <a:p>
            <a:r>
              <a:rPr lang="en-US" dirty="0"/>
              <a:t>these solids concentrations are typically MUCH lower than or primary sludge </a:t>
            </a:r>
          </a:p>
          <a:p>
            <a:endParaRPr lang="en-US" dirty="0"/>
          </a:p>
          <a:p>
            <a:r>
              <a:rPr lang="en-US" dirty="0"/>
              <a:t>but they also have to be dealt with or the tanks will fill up  </a:t>
            </a:r>
          </a:p>
        </p:txBody>
      </p:sp>
      <p:sp>
        <p:nvSpPr>
          <p:cNvPr id="4" name="Slide Number Placeholder 3"/>
          <p:cNvSpPr>
            <a:spLocks noGrp="1"/>
          </p:cNvSpPr>
          <p:nvPr>
            <p:ph type="sldNum" sz="quarter" idx="5"/>
          </p:nvPr>
        </p:nvSpPr>
        <p:spPr/>
        <p:txBody>
          <a:bodyPr/>
          <a:lstStyle/>
          <a:p>
            <a:fld id="{9D962E49-2EF1-4D08-9461-BAE0BAA9ECEB}" type="slidenum">
              <a:rPr lang="en-US" smtClean="0"/>
              <a:t>23</a:t>
            </a:fld>
            <a:endParaRPr lang="en-US"/>
          </a:p>
        </p:txBody>
      </p:sp>
    </p:spTree>
    <p:extLst>
      <p:ext uri="{BB962C8B-B14F-4D97-AF65-F5344CB8AC3E}">
        <p14:creationId xmlns:p14="http://schemas.microsoft.com/office/powerpoint/2010/main" val="32480507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So now that we know were our solids are coming from, let’s talk about where they’re going</a:t>
            </a:r>
          </a:p>
          <a:p>
            <a:endParaRPr lang="en-US" dirty="0"/>
          </a:p>
          <a:p>
            <a:r>
              <a:rPr lang="en-US" dirty="0"/>
              <a:t>Assuming everything is working according to spec most of the suspended solids and dissolved organic </a:t>
            </a:r>
            <a:r>
              <a:rPr lang="en-US" dirty="0" err="1"/>
              <a:t>soldids</a:t>
            </a:r>
            <a:r>
              <a:rPr lang="en-US" dirty="0"/>
              <a:t> get taken out of your effluent before it gets discharged back into the environment.</a:t>
            </a:r>
          </a:p>
        </p:txBody>
      </p:sp>
      <p:sp>
        <p:nvSpPr>
          <p:cNvPr id="4" name="Slide Number Placeholder 3"/>
          <p:cNvSpPr>
            <a:spLocks noGrp="1"/>
          </p:cNvSpPr>
          <p:nvPr>
            <p:ph type="sldNum" sz="quarter" idx="5"/>
          </p:nvPr>
        </p:nvSpPr>
        <p:spPr/>
        <p:txBody>
          <a:bodyPr/>
          <a:lstStyle/>
          <a:p>
            <a:fld id="{9D962E49-2EF1-4D08-9461-BAE0BAA9ECEB}" type="slidenum">
              <a:rPr lang="en-US" smtClean="0"/>
              <a:t>24</a:t>
            </a:fld>
            <a:endParaRPr lang="en-US"/>
          </a:p>
        </p:txBody>
      </p:sp>
    </p:spTree>
    <p:extLst>
      <p:ext uri="{BB962C8B-B14F-4D97-AF65-F5344CB8AC3E}">
        <p14:creationId xmlns:p14="http://schemas.microsoft.com/office/powerpoint/2010/main" val="25413602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F34D95-E6B5-E591-37CF-16BD937A8B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FF2262-F1E4-6F2C-D959-FB406E18F4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15BA89-BBDE-88BC-F285-6B81C348ABF4}"/>
              </a:ext>
            </a:extLst>
          </p:cNvPr>
          <p:cNvSpPr>
            <a:spLocks noGrp="1"/>
          </p:cNvSpPr>
          <p:nvPr>
            <p:ph type="body" idx="1"/>
          </p:nvPr>
        </p:nvSpPr>
        <p:spPr/>
        <p:txBody>
          <a:bodyPr/>
          <a:lstStyle/>
          <a:p>
            <a:endParaRPr lang="en-US" dirty="0"/>
          </a:p>
          <a:p>
            <a:r>
              <a:rPr lang="en-US" dirty="0"/>
              <a:t>And of course these solids build up at the plant and have to get dealt with.  This is the process that in the wastewater treatment context is referred to as “Solids Handling”</a:t>
            </a:r>
          </a:p>
          <a:p>
            <a:endParaRPr lang="en-US" dirty="0"/>
          </a:p>
          <a:p>
            <a:r>
              <a:rPr lang="en-US" dirty="0"/>
              <a:t>And in addition to the other ways we talked about these solids being different from screenings and grit in that they have a different disposal path they're </a:t>
            </a:r>
            <a:r>
              <a:rPr lang="en-US" dirty="0" err="1"/>
              <a:t>differnet</a:t>
            </a:r>
            <a:r>
              <a:rPr lang="en-US" dirty="0"/>
              <a:t> in one more very important way:</a:t>
            </a:r>
          </a:p>
          <a:p>
            <a:endParaRPr lang="en-US" dirty="0"/>
          </a:p>
          <a:p>
            <a:r>
              <a:rPr lang="en-US" dirty="0"/>
              <a:t>when they come out of the clarifiers they’re still suspended in liquid – in the sludge and have to be processed further:   </a:t>
            </a:r>
          </a:p>
          <a:p>
            <a:endParaRPr lang="en-US" dirty="0"/>
          </a:p>
          <a:p>
            <a:endParaRPr lang="en-US" dirty="0"/>
          </a:p>
          <a:p>
            <a:endParaRPr lang="en-US" dirty="0"/>
          </a:p>
          <a:p>
            <a:r>
              <a:rPr lang="en-US" dirty="0"/>
              <a:t>So that little box </a:t>
            </a:r>
            <a:r>
              <a:rPr lang="en-US" dirty="0" err="1"/>
              <a:t>acutally</a:t>
            </a:r>
            <a:r>
              <a:rPr lang="en-US" dirty="0"/>
              <a:t> looks a bit more like this</a:t>
            </a:r>
          </a:p>
          <a:p>
            <a:endParaRPr lang="en-US" dirty="0"/>
          </a:p>
          <a:p>
            <a:r>
              <a:rPr lang="en-US" dirty="0"/>
              <a:t>CLICK</a:t>
            </a:r>
          </a:p>
          <a:p>
            <a:endParaRPr lang="en-US" dirty="0"/>
          </a:p>
        </p:txBody>
      </p:sp>
      <p:sp>
        <p:nvSpPr>
          <p:cNvPr id="4" name="Slide Number Placeholder 3">
            <a:extLst>
              <a:ext uri="{FF2B5EF4-FFF2-40B4-BE49-F238E27FC236}">
                <a16:creationId xmlns:a16="http://schemas.microsoft.com/office/drawing/2014/main" id="{FBB99F3D-9F59-8D4C-2191-CACE33CE2807}"/>
              </a:ext>
            </a:extLst>
          </p:cNvPr>
          <p:cNvSpPr>
            <a:spLocks noGrp="1"/>
          </p:cNvSpPr>
          <p:nvPr>
            <p:ph type="sldNum" sz="quarter" idx="5"/>
          </p:nvPr>
        </p:nvSpPr>
        <p:spPr/>
        <p:txBody>
          <a:bodyPr/>
          <a:lstStyle/>
          <a:p>
            <a:fld id="{9D962E49-2EF1-4D08-9461-BAE0BAA9ECEB}" type="slidenum">
              <a:rPr lang="en-US" smtClean="0"/>
              <a:t>25</a:t>
            </a:fld>
            <a:endParaRPr lang="en-US"/>
          </a:p>
        </p:txBody>
      </p:sp>
    </p:spTree>
    <p:extLst>
      <p:ext uri="{BB962C8B-B14F-4D97-AF65-F5344CB8AC3E}">
        <p14:creationId xmlns:p14="http://schemas.microsoft.com/office/powerpoint/2010/main" val="20750590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778F7D-E8BC-8442-CD4B-233EC677B8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0D5C6D-9E0A-4F68-2334-60DFA6F728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F8E38C-9AA6-330A-4A58-4E559A4489AB}"/>
              </a:ext>
            </a:extLst>
          </p:cNvPr>
          <p:cNvSpPr>
            <a:spLocks noGrp="1"/>
          </p:cNvSpPr>
          <p:nvPr>
            <p:ph type="body" idx="1"/>
          </p:nvPr>
        </p:nvSpPr>
        <p:spPr/>
        <p:txBody>
          <a:bodyPr/>
          <a:lstStyle/>
          <a:p>
            <a:r>
              <a:rPr lang="en-US" dirty="0"/>
              <a:t>Though </a:t>
            </a:r>
            <a:r>
              <a:rPr lang="en-US" dirty="0" err="1"/>
              <a:t>ther</a:t>
            </a:r>
            <a:r>
              <a:rPr lang="en-US" dirty="0"/>
              <a:t> are variations on hies theme</a:t>
            </a:r>
          </a:p>
        </p:txBody>
      </p:sp>
      <p:sp>
        <p:nvSpPr>
          <p:cNvPr id="4" name="Slide Number Placeholder 3">
            <a:extLst>
              <a:ext uri="{FF2B5EF4-FFF2-40B4-BE49-F238E27FC236}">
                <a16:creationId xmlns:a16="http://schemas.microsoft.com/office/drawing/2014/main" id="{67FFA20F-D675-982A-AF17-BED55A166F2D}"/>
              </a:ext>
            </a:extLst>
          </p:cNvPr>
          <p:cNvSpPr>
            <a:spLocks noGrp="1"/>
          </p:cNvSpPr>
          <p:nvPr>
            <p:ph type="sldNum" sz="quarter" idx="5"/>
          </p:nvPr>
        </p:nvSpPr>
        <p:spPr/>
        <p:txBody>
          <a:bodyPr/>
          <a:lstStyle/>
          <a:p>
            <a:fld id="{9D962E49-2EF1-4D08-9461-BAE0BAA9ECEB}" type="slidenum">
              <a:rPr lang="en-US" smtClean="0"/>
              <a:t>26</a:t>
            </a:fld>
            <a:endParaRPr lang="en-US"/>
          </a:p>
        </p:txBody>
      </p:sp>
    </p:spTree>
    <p:extLst>
      <p:ext uri="{BB962C8B-B14F-4D97-AF65-F5344CB8AC3E}">
        <p14:creationId xmlns:p14="http://schemas.microsoft.com/office/powerpoint/2010/main" val="12752218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There are essentially 4 parts to solids handling:</a:t>
            </a:r>
          </a:p>
          <a:p>
            <a:r>
              <a:rPr lang="en-US" dirty="0"/>
              <a:t>Thickening – in other words, reducing the volume of the sludge</a:t>
            </a:r>
          </a:p>
          <a:p>
            <a:r>
              <a:rPr lang="en-US" dirty="0"/>
              <a:t>Digestion -  which involves using micro-organisms to break down the sludge</a:t>
            </a:r>
          </a:p>
          <a:p>
            <a:r>
              <a:rPr lang="en-US" dirty="0"/>
              <a:t>De-Watering – removing the water from the solids so they take up less room</a:t>
            </a:r>
          </a:p>
          <a:p>
            <a:r>
              <a:rPr lang="en-US" dirty="0"/>
              <a:t>And finally Disposal or Reuse</a:t>
            </a:r>
          </a:p>
          <a:p>
            <a:endParaRPr lang="en-US" dirty="0"/>
          </a:p>
          <a:p>
            <a:endParaRPr lang="en-US" dirty="0"/>
          </a:p>
          <a:p>
            <a:r>
              <a:rPr lang="en-US" dirty="0"/>
              <a:t>As we will see, there are several different ways these steps can be accomplished and there is a bit of overlap between two of these stages, particularly in the processes that are used for thickening and dewatering. And that’s why this session is focusing on</a:t>
            </a:r>
          </a:p>
          <a:p>
            <a:r>
              <a:rPr lang="en-US" dirty="0"/>
              <a:t>Those two areas they're </a:t>
            </a:r>
            <a:r>
              <a:rPr lang="en-US" dirty="0" err="1"/>
              <a:t>typicaly</a:t>
            </a:r>
            <a:r>
              <a:rPr lang="en-US" dirty="0"/>
              <a:t> mechanical processes related to volume reduction</a:t>
            </a:r>
          </a:p>
          <a:p>
            <a:endParaRPr lang="en-US" dirty="0"/>
          </a:p>
          <a:p>
            <a:r>
              <a:rPr lang="en-US" dirty="0"/>
              <a:t>(CLICK)</a:t>
            </a:r>
          </a:p>
        </p:txBody>
      </p:sp>
      <p:sp>
        <p:nvSpPr>
          <p:cNvPr id="4" name="Slide Number Placeholder 3"/>
          <p:cNvSpPr>
            <a:spLocks noGrp="1"/>
          </p:cNvSpPr>
          <p:nvPr>
            <p:ph type="sldNum" sz="quarter" idx="5"/>
          </p:nvPr>
        </p:nvSpPr>
        <p:spPr/>
        <p:txBody>
          <a:bodyPr/>
          <a:lstStyle/>
          <a:p>
            <a:fld id="{9D962E49-2EF1-4D08-9461-BAE0BAA9ECEB}" type="slidenum">
              <a:rPr lang="en-US" smtClean="0"/>
              <a:t>27</a:t>
            </a:fld>
            <a:endParaRPr lang="en-US"/>
          </a:p>
        </p:txBody>
      </p:sp>
    </p:spTree>
    <p:extLst>
      <p:ext uri="{BB962C8B-B14F-4D97-AF65-F5344CB8AC3E}">
        <p14:creationId xmlns:p14="http://schemas.microsoft.com/office/powerpoint/2010/main" val="35732547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then in the next session AJ will cover </a:t>
            </a:r>
            <a:r>
              <a:rPr lang="en-US" dirty="0" err="1"/>
              <a:t>thether</a:t>
            </a:r>
            <a:r>
              <a:rPr lang="en-US" dirty="0"/>
              <a:t> two.</a:t>
            </a:r>
          </a:p>
          <a:p>
            <a:endParaRPr lang="en-US" dirty="0"/>
          </a:p>
          <a:p>
            <a:r>
              <a:rPr lang="en-US" dirty="0"/>
              <a:t>(CLICK)</a:t>
            </a:r>
          </a:p>
        </p:txBody>
      </p:sp>
      <p:sp>
        <p:nvSpPr>
          <p:cNvPr id="4" name="Slide Number Placeholder 3"/>
          <p:cNvSpPr>
            <a:spLocks noGrp="1"/>
          </p:cNvSpPr>
          <p:nvPr>
            <p:ph type="sldNum" sz="quarter" idx="5"/>
          </p:nvPr>
        </p:nvSpPr>
        <p:spPr/>
        <p:txBody>
          <a:bodyPr/>
          <a:lstStyle/>
          <a:p>
            <a:fld id="{9D962E49-2EF1-4D08-9461-BAE0BAA9ECEB}" type="slidenum">
              <a:rPr lang="en-US" smtClean="0"/>
              <a:t>28</a:t>
            </a:fld>
            <a:endParaRPr lang="en-US"/>
          </a:p>
        </p:txBody>
      </p:sp>
    </p:spTree>
    <p:extLst>
      <p:ext uri="{BB962C8B-B14F-4D97-AF65-F5344CB8AC3E}">
        <p14:creationId xmlns:p14="http://schemas.microsoft.com/office/powerpoint/2010/main" val="31799468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Thickening is done to reduce to volume of sludge that you’re going to store in a digester.  </a:t>
            </a:r>
          </a:p>
          <a:p>
            <a:r>
              <a:rPr lang="en-US" dirty="0"/>
              <a:t>This is typically step one after that </a:t>
            </a:r>
            <a:r>
              <a:rPr lang="en-US" dirty="0" err="1"/>
              <a:t>intital</a:t>
            </a:r>
            <a:r>
              <a:rPr lang="en-US" dirty="0"/>
              <a:t> separation of solids by sedimentation </a:t>
            </a:r>
          </a:p>
          <a:p>
            <a:endParaRPr lang="en-US" dirty="0"/>
          </a:p>
          <a:p>
            <a:endParaRPr lang="en-US" dirty="0"/>
          </a:p>
          <a:p>
            <a:endParaRPr lang="en-US" dirty="0"/>
          </a:p>
          <a:p>
            <a:r>
              <a:rPr lang="en-US" dirty="0"/>
              <a:t>There are a few ways that thickening can be done including</a:t>
            </a:r>
          </a:p>
          <a:p>
            <a:pPr marL="171450" indent="-171450">
              <a:buFont typeface="Arial" panose="020B0604020202020204" pitchFamily="34" charset="0"/>
              <a:buChar char="•"/>
            </a:pPr>
            <a:r>
              <a:rPr lang="en-US" dirty="0"/>
              <a:t>Gravity thickeners</a:t>
            </a:r>
          </a:p>
          <a:p>
            <a:pPr marL="171450" indent="-171450">
              <a:buFont typeface="Arial" panose="020B0604020202020204" pitchFamily="34" charset="0"/>
              <a:buChar char="•"/>
            </a:pPr>
            <a:r>
              <a:rPr lang="en-US" dirty="0"/>
              <a:t>Centrifuges, </a:t>
            </a:r>
          </a:p>
          <a:p>
            <a:pPr marL="171450" indent="-171450">
              <a:buFont typeface="Arial" panose="020B0604020202020204" pitchFamily="34" charset="0"/>
              <a:buChar char="•"/>
            </a:pPr>
            <a:r>
              <a:rPr lang="en-US" dirty="0"/>
              <a:t>Various kinds of presses like belt and plate  Presses and</a:t>
            </a:r>
          </a:p>
          <a:p>
            <a:pPr marL="171450" indent="-171450">
              <a:buFont typeface="Arial" panose="020B0604020202020204" pitchFamily="34" charset="0"/>
              <a:buChar char="•"/>
            </a:pPr>
            <a:r>
              <a:rPr lang="en-US" dirty="0"/>
              <a:t> DAF or “Diffuse Air Floatation” Units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But before we get into the mechanics of how we do this lets talk about why we do it.</a:t>
            </a:r>
          </a:p>
        </p:txBody>
      </p:sp>
      <p:sp>
        <p:nvSpPr>
          <p:cNvPr id="4" name="Slide Number Placeholder 3"/>
          <p:cNvSpPr>
            <a:spLocks noGrp="1"/>
          </p:cNvSpPr>
          <p:nvPr>
            <p:ph type="sldNum" sz="quarter" idx="5"/>
          </p:nvPr>
        </p:nvSpPr>
        <p:spPr/>
        <p:txBody>
          <a:bodyPr/>
          <a:lstStyle/>
          <a:p>
            <a:fld id="{9D962E49-2EF1-4D08-9461-BAE0BAA9ECEB}" type="slidenum">
              <a:rPr lang="en-US" smtClean="0"/>
              <a:t>29</a:t>
            </a:fld>
            <a:endParaRPr lang="en-US"/>
          </a:p>
        </p:txBody>
      </p:sp>
    </p:spTree>
    <p:extLst>
      <p:ext uri="{BB962C8B-B14F-4D97-AF65-F5344CB8AC3E}">
        <p14:creationId xmlns:p14="http://schemas.microsoft.com/office/powerpoint/2010/main" val="28860556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is </a:t>
            </a:r>
            <a:r>
              <a:rPr lang="en-US" dirty="0" err="1"/>
              <a:t>thicking</a:t>
            </a:r>
            <a:r>
              <a:rPr lang="en-US" dirty="0"/>
              <a:t> </a:t>
            </a:r>
            <a:r>
              <a:rPr lang="en-US" dirty="0" err="1"/>
              <a:t>necesssary</a:t>
            </a:r>
            <a:r>
              <a:rPr lang="en-US" dirty="0"/>
              <a:t>?  </a:t>
            </a:r>
          </a:p>
        </p:txBody>
      </p:sp>
      <p:sp>
        <p:nvSpPr>
          <p:cNvPr id="4" name="Slide Number Placeholder 3"/>
          <p:cNvSpPr>
            <a:spLocks noGrp="1"/>
          </p:cNvSpPr>
          <p:nvPr>
            <p:ph type="sldNum" sz="quarter" idx="5"/>
          </p:nvPr>
        </p:nvSpPr>
        <p:spPr/>
        <p:txBody>
          <a:bodyPr/>
          <a:lstStyle/>
          <a:p>
            <a:fld id="{9D962E49-2EF1-4D08-9461-BAE0BAA9ECEB}" type="slidenum">
              <a:rPr lang="en-US" smtClean="0"/>
              <a:t>30</a:t>
            </a:fld>
            <a:endParaRPr lang="en-US"/>
          </a:p>
        </p:txBody>
      </p:sp>
    </p:spTree>
    <p:extLst>
      <p:ext uri="{BB962C8B-B14F-4D97-AF65-F5344CB8AC3E}">
        <p14:creationId xmlns:p14="http://schemas.microsoft.com/office/powerpoint/2010/main" val="26409324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a mass basis your sludge consists of about 3 to 5% solids and 95 to 97 percent water </a:t>
            </a:r>
          </a:p>
          <a:p>
            <a:endParaRPr lang="en-US" dirty="0"/>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31</a:t>
            </a:fld>
            <a:endParaRPr lang="en-US"/>
          </a:p>
        </p:txBody>
      </p:sp>
    </p:spTree>
    <p:extLst>
      <p:ext uri="{BB962C8B-B14F-4D97-AF65-F5344CB8AC3E}">
        <p14:creationId xmlns:p14="http://schemas.microsoft.com/office/powerpoint/2010/main" val="15658489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bg1"/>
                </a:solidFill>
              </a:rPr>
              <a:t>Every pound of primary sludge is suspended in between 50 to 150 pounds of water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bg1"/>
                </a:solidFill>
              </a:rPr>
              <a:t>So, on a mass basis, a pound of solids could be suspended in as much as 18 gallons of water</a:t>
            </a:r>
          </a:p>
          <a:p>
            <a:endParaRPr lang="en-US" dirty="0"/>
          </a:p>
          <a:p>
            <a:endParaRPr lang="en-US" dirty="0"/>
          </a:p>
          <a:p>
            <a:r>
              <a:rPr lang="en-US" dirty="0"/>
              <a:t>Aeration Image https://</a:t>
            </a:r>
            <a:r>
              <a:rPr lang="en-US" dirty="0" err="1"/>
              <a:t>commons.wikimedia.org</a:t>
            </a:r>
            <a:r>
              <a:rPr lang="en-US" dirty="0"/>
              <a:t>/wiki/</a:t>
            </a:r>
            <a:r>
              <a:rPr lang="en-US" dirty="0" err="1"/>
              <a:t>File:Aerated_pool_for_waste_water_treatment.JPG</a:t>
            </a:r>
            <a:endParaRPr lang="en-US" dirty="0"/>
          </a:p>
          <a:p>
            <a:endParaRPr lang="en-US" dirty="0"/>
          </a:p>
          <a:p>
            <a:r>
              <a:rPr lang="en-US" dirty="0"/>
              <a:t>time 11 </a:t>
            </a:r>
            <a:r>
              <a:rPr lang="en-US" dirty="0" err="1"/>
              <a:t>mintues</a:t>
            </a:r>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32</a:t>
            </a:fld>
            <a:endParaRPr lang="en-US"/>
          </a:p>
        </p:txBody>
      </p:sp>
    </p:spTree>
    <p:extLst>
      <p:ext uri="{BB962C8B-B14F-4D97-AF65-F5344CB8AC3E}">
        <p14:creationId xmlns:p14="http://schemas.microsoft.com/office/powerpoint/2010/main" val="9071401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if you think about those ratios you realize that </a:t>
            </a:r>
            <a:r>
              <a:rPr lang="en-US" sz="1200" dirty="0">
                <a:latin typeface="Raleway" panose="020B0503030101060003" pitchFamily="34" charset="77"/>
              </a:rPr>
              <a:t>If you didn’t remove a substantial portion of the water, your digestion equipment would be HUGE.</a:t>
            </a:r>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33</a:t>
            </a:fld>
            <a:endParaRPr lang="en-US"/>
          </a:p>
        </p:txBody>
      </p:sp>
    </p:spTree>
    <p:extLst>
      <p:ext uri="{BB962C8B-B14F-4D97-AF65-F5344CB8AC3E}">
        <p14:creationId xmlns:p14="http://schemas.microsoft.com/office/powerpoint/2010/main" val="22349312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Of course you will want to maximize sludge </a:t>
            </a:r>
            <a:r>
              <a:rPr lang="en-US" dirty="0" err="1"/>
              <a:t>thickeining</a:t>
            </a:r>
            <a:r>
              <a:rPr lang="en-US" dirty="0"/>
              <a:t> in your sedimentation tank before you resort to building a thickener, but you may not be able to.</a:t>
            </a:r>
          </a:p>
        </p:txBody>
      </p:sp>
      <p:sp>
        <p:nvSpPr>
          <p:cNvPr id="4" name="Slide Number Placeholder 3"/>
          <p:cNvSpPr>
            <a:spLocks noGrp="1"/>
          </p:cNvSpPr>
          <p:nvPr>
            <p:ph type="sldNum" sz="quarter" idx="5"/>
          </p:nvPr>
        </p:nvSpPr>
        <p:spPr/>
        <p:txBody>
          <a:bodyPr/>
          <a:lstStyle/>
          <a:p>
            <a:fld id="{9D962E49-2EF1-4D08-9461-BAE0BAA9ECEB}" type="slidenum">
              <a:rPr lang="en-US" smtClean="0"/>
              <a:t>34</a:t>
            </a:fld>
            <a:endParaRPr lang="en-US"/>
          </a:p>
        </p:txBody>
      </p:sp>
    </p:spTree>
    <p:extLst>
      <p:ext uri="{BB962C8B-B14F-4D97-AF65-F5344CB8AC3E}">
        <p14:creationId xmlns:p14="http://schemas.microsoft.com/office/powerpoint/2010/main" val="18276776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figure out the mass of the sludge and then take the percentage that is solids - in this case 3% </a:t>
            </a:r>
          </a:p>
          <a:p>
            <a:endParaRPr lang="en-US" dirty="0"/>
          </a:p>
          <a:p>
            <a:r>
              <a:rPr lang="en-US" dirty="0"/>
              <a:t>Alright now let’s say we want to  increase that concentration to 5%.  What’s the impact going to be on the volume of sludge coming out of the clarifier?</a:t>
            </a:r>
          </a:p>
          <a:p>
            <a:endParaRPr lang="en-US" dirty="0"/>
          </a:p>
          <a:p>
            <a:r>
              <a:rPr lang="en-US" dirty="0"/>
              <a:t>make sure the right units cancel</a:t>
            </a:r>
          </a:p>
          <a:p>
            <a:endParaRPr lang="en-US" dirty="0"/>
          </a:p>
          <a:p>
            <a:endParaRPr lang="en-US" dirty="0"/>
          </a:p>
          <a:p>
            <a:r>
              <a:rPr lang="en-US" dirty="0"/>
              <a:t>751 </a:t>
            </a:r>
            <a:r>
              <a:rPr lang="en-US" dirty="0" err="1"/>
              <a:t>punds</a:t>
            </a:r>
            <a:r>
              <a:rPr lang="en-US" dirty="0"/>
              <a:t> out of 25,020 pounds of total sludge (3000 gpd x 8.34 </a:t>
            </a:r>
            <a:r>
              <a:rPr lang="en-US" dirty="0" err="1"/>
              <a:t>lbs</a:t>
            </a:r>
            <a:r>
              <a:rPr lang="en-US" dirty="0"/>
              <a:t>/gal </a:t>
            </a:r>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35</a:t>
            </a:fld>
            <a:endParaRPr lang="en-US"/>
          </a:p>
        </p:txBody>
      </p:sp>
    </p:spTree>
    <p:extLst>
      <p:ext uri="{BB962C8B-B14F-4D97-AF65-F5344CB8AC3E}">
        <p14:creationId xmlns:p14="http://schemas.microsoft.com/office/powerpoint/2010/main" val="26009970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by </a:t>
            </a:r>
            <a:r>
              <a:rPr lang="en-US" dirty="0" err="1"/>
              <a:t>increaseing</a:t>
            </a:r>
            <a:r>
              <a:rPr lang="en-US" dirty="0"/>
              <a:t> the concentration of the sludge leaving our primary clarifier by 2% in this case we've reduced the volume of sludge we have to deal with in later treatment stages by almost half</a:t>
            </a:r>
          </a:p>
          <a:p>
            <a:endParaRPr lang="en-US" dirty="0"/>
          </a:p>
          <a:p>
            <a:r>
              <a:rPr lang="en-US" dirty="0"/>
              <a:t>So you can see that a small solids concentration percentage increase can equate to a significant decrease in sludge volume that we're dealing with that are suspending those solids </a:t>
            </a:r>
          </a:p>
          <a:p>
            <a:endParaRPr lang="en-US" dirty="0"/>
          </a:p>
          <a:p>
            <a:r>
              <a:rPr lang="en-US" dirty="0"/>
              <a:t>Now this problem is looking at concentrations in the context of a primary clarifier, but of course you have to maintain your primary and secondary clarifier operational parameters by focusing on thins like flow and loading rates and sludge age, and you don’t want your wastewater to go septic so you may have to use a thickener as part of your solids handling process simply because the concentrations you want don't work with the other operational parameter </a:t>
            </a:r>
          </a:p>
          <a:p>
            <a:endParaRPr lang="en-US" dirty="0"/>
          </a:p>
          <a:p>
            <a:endParaRPr lang="en-US" dirty="0"/>
          </a:p>
          <a:p>
            <a:r>
              <a:rPr lang="en-US" dirty="0"/>
              <a:t>so you may need a thickener as an intermediate step between the sludge production and digestion processes</a:t>
            </a:r>
          </a:p>
          <a:p>
            <a:endParaRPr lang="en-US" dirty="0"/>
          </a:p>
          <a:p>
            <a:r>
              <a:rPr lang="en-US" dirty="0"/>
              <a:t>So what we just did on paper is essentially  what we're doing in a thickening process - we're increasing the solids concentration in the sludge coming out of the thickener vs what went in thereby reducing the volume that we have to deal with in our later processes - which are going to be digestion, and dewatering. </a:t>
            </a:r>
          </a:p>
          <a:p>
            <a:endParaRPr lang="en-US" dirty="0"/>
          </a:p>
          <a:p>
            <a:r>
              <a:rPr lang="en-US" dirty="0"/>
              <a:t>So what do they look like</a:t>
            </a:r>
          </a:p>
          <a:p>
            <a:endParaRPr lang="en-US" dirty="0"/>
          </a:p>
          <a:p>
            <a:r>
              <a:rPr lang="en-US" dirty="0"/>
              <a:t>Time Check 15 minutes</a:t>
            </a:r>
          </a:p>
          <a:p>
            <a:endParaRPr lang="en-US" dirty="0"/>
          </a:p>
          <a:p>
            <a:r>
              <a:rPr lang="en-US" dirty="0"/>
              <a:t>So now that we've covered the why, lets look a the how.</a:t>
            </a:r>
          </a:p>
          <a:p>
            <a:endParaRPr lang="en-US" dirty="0"/>
          </a:p>
          <a:p>
            <a:r>
              <a:rPr lang="en-US" dirty="0"/>
              <a:t>1800</a:t>
            </a:r>
          </a:p>
        </p:txBody>
      </p:sp>
      <p:sp>
        <p:nvSpPr>
          <p:cNvPr id="4" name="Slide Number Placeholder 3"/>
          <p:cNvSpPr>
            <a:spLocks noGrp="1"/>
          </p:cNvSpPr>
          <p:nvPr>
            <p:ph type="sldNum" sz="quarter" idx="5"/>
          </p:nvPr>
        </p:nvSpPr>
        <p:spPr/>
        <p:txBody>
          <a:bodyPr/>
          <a:lstStyle/>
          <a:p>
            <a:fld id="{9D962E49-2EF1-4D08-9461-BAE0BAA9ECEB}" type="slidenum">
              <a:rPr lang="en-US" smtClean="0"/>
              <a:t>36</a:t>
            </a:fld>
            <a:endParaRPr lang="en-US"/>
          </a:p>
        </p:txBody>
      </p:sp>
    </p:spTree>
    <p:extLst>
      <p:ext uri="{BB962C8B-B14F-4D97-AF65-F5344CB8AC3E}">
        <p14:creationId xmlns:p14="http://schemas.microsoft.com/office/powerpoint/2010/main" val="12855819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Gravity thickeners use a process you’ll be familiar with if you attended the rest of this series </a:t>
            </a:r>
          </a:p>
          <a:p>
            <a:endParaRPr lang="en-US" dirty="0"/>
          </a:p>
          <a:p>
            <a:r>
              <a:rPr lang="en-US" dirty="0"/>
              <a:t>Which is sedimentation</a:t>
            </a:r>
          </a:p>
          <a:p>
            <a:endParaRPr lang="en-US" dirty="0"/>
          </a:p>
          <a:p>
            <a:r>
              <a:rPr lang="en-US" dirty="0"/>
              <a:t>CLICK</a:t>
            </a:r>
          </a:p>
        </p:txBody>
      </p:sp>
      <p:sp>
        <p:nvSpPr>
          <p:cNvPr id="4" name="Slide Number Placeholder 3"/>
          <p:cNvSpPr>
            <a:spLocks noGrp="1"/>
          </p:cNvSpPr>
          <p:nvPr>
            <p:ph type="sldNum" sz="quarter" idx="5"/>
          </p:nvPr>
        </p:nvSpPr>
        <p:spPr/>
        <p:txBody>
          <a:bodyPr/>
          <a:lstStyle/>
          <a:p>
            <a:fld id="{9D962E49-2EF1-4D08-9461-BAE0BAA9ECEB}" type="slidenum">
              <a:rPr lang="en-US" smtClean="0"/>
              <a:t>37</a:t>
            </a:fld>
            <a:endParaRPr lang="en-US"/>
          </a:p>
        </p:txBody>
      </p:sp>
    </p:spTree>
    <p:extLst>
      <p:ext uri="{BB962C8B-B14F-4D97-AF65-F5344CB8AC3E}">
        <p14:creationId xmlns:p14="http://schemas.microsoft.com/office/powerpoint/2010/main" val="128010006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series so far we’ve talked about the sedimentation principal as in the context of  primary and secondary clarifiers</a:t>
            </a:r>
          </a:p>
          <a:p>
            <a:endParaRPr lang="en-US" dirty="0"/>
          </a:p>
          <a:p>
            <a:r>
              <a:rPr lang="en-US" dirty="0"/>
              <a:t>Essentially using gravity, effluent velocity, sometimes flocculants and some clever engineering to get the solids to settle out</a:t>
            </a:r>
          </a:p>
          <a:p>
            <a:endParaRPr lang="en-US" dirty="0"/>
          </a:p>
          <a:p>
            <a:endParaRPr lang="en-US" dirty="0"/>
          </a:p>
          <a:p>
            <a:endParaRPr lang="en-US" dirty="0"/>
          </a:p>
          <a:p>
            <a:endParaRPr lang="en-US" dirty="0"/>
          </a:p>
          <a:p>
            <a:r>
              <a:rPr lang="en-US" dirty="0"/>
              <a:t> </a:t>
            </a:r>
          </a:p>
          <a:p>
            <a:endParaRPr lang="en-US" dirty="0"/>
          </a:p>
          <a:p>
            <a:endParaRPr lang="en-US" dirty="0"/>
          </a:p>
          <a:p>
            <a:endParaRPr lang="en-US" dirty="0"/>
          </a:p>
          <a:p>
            <a:r>
              <a:rPr lang="en-US" dirty="0"/>
              <a:t>Aeration Image https://</a:t>
            </a:r>
            <a:r>
              <a:rPr lang="en-US" dirty="0" err="1"/>
              <a:t>commons.wikimedia.org</a:t>
            </a:r>
            <a:r>
              <a:rPr lang="en-US" dirty="0"/>
              <a:t>/wiki/</a:t>
            </a:r>
            <a:r>
              <a:rPr lang="en-US" dirty="0" err="1"/>
              <a:t>File:Aerated_pool_for_waste_water_treatment.JPG</a:t>
            </a:r>
            <a:endParaRPr lang="en-US" dirty="0"/>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38</a:t>
            </a:fld>
            <a:endParaRPr lang="en-US"/>
          </a:p>
        </p:txBody>
      </p:sp>
    </p:spTree>
    <p:extLst>
      <p:ext uri="{BB962C8B-B14F-4D97-AF65-F5344CB8AC3E}">
        <p14:creationId xmlns:p14="http://schemas.microsoft.com/office/powerpoint/2010/main" val="353429264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may recall that in our sedimentation webinar I used the snowfall analogy </a:t>
            </a:r>
          </a:p>
          <a:p>
            <a:endParaRPr lang="en-US" dirty="0"/>
          </a:p>
          <a:p>
            <a:r>
              <a:rPr lang="en-US" dirty="0"/>
              <a:t>can kind of thing of flocculation settling hindered settling and compression settling as analogous to what happens during a snow event</a:t>
            </a:r>
          </a:p>
          <a:p>
            <a:endParaRPr lang="en-US" dirty="0"/>
          </a:p>
          <a:p>
            <a:r>
              <a:rPr lang="en-US" dirty="0"/>
              <a:t>As the snow falls from the sky, the discrete flakes form together and form bigger snow flakes that fall faster</a:t>
            </a:r>
          </a:p>
          <a:p>
            <a:endParaRPr lang="en-US" dirty="0"/>
          </a:p>
          <a:p>
            <a:r>
              <a:rPr lang="en-US" dirty="0"/>
              <a:t>Those in turn land on the ground and as they pile the snow at the surface starts to act as a unit because the flakes are packed together</a:t>
            </a:r>
          </a:p>
          <a:p>
            <a:endParaRPr lang="en-US" dirty="0"/>
          </a:p>
          <a:p>
            <a:r>
              <a:rPr lang="en-US" dirty="0"/>
              <a:t>Eventually as more snow builds up the lower layers get compressed or packed together </a:t>
            </a:r>
          </a:p>
          <a:p>
            <a:endParaRPr lang="en-US" dirty="0"/>
          </a:p>
          <a:p>
            <a:r>
              <a:rPr lang="en-US" dirty="0"/>
              <a:t>Another way of </a:t>
            </a:r>
            <a:r>
              <a:rPr lang="en-US" dirty="0" err="1"/>
              <a:t>thinkning</a:t>
            </a:r>
            <a:r>
              <a:rPr lang="en-US" dirty="0"/>
              <a:t> about this would be coffee grounds in a French press:</a:t>
            </a:r>
          </a:p>
          <a:p>
            <a:endParaRPr lang="en-US" dirty="0"/>
          </a:p>
          <a:p>
            <a:endParaRPr lang="en-US" dirty="0"/>
          </a:p>
          <a:p>
            <a:r>
              <a:rPr lang="en-US" dirty="0"/>
              <a:t>Photo by </a:t>
            </a:r>
            <a:r>
              <a:rPr lang="en-US" dirty="0">
                <a:hlinkClick r:id="rId3"/>
              </a:rPr>
              <a:t>Jasmin Schuler</a:t>
            </a:r>
            <a:r>
              <a:rPr lang="en-US" dirty="0"/>
              <a:t> on </a:t>
            </a:r>
            <a:r>
              <a:rPr lang="en-US" dirty="0">
                <a:hlinkClick r:id="rId4"/>
              </a:rPr>
              <a:t>Unsplash</a:t>
            </a:r>
            <a:r>
              <a:rPr lang="en-US" dirty="0"/>
              <a:t> </a:t>
            </a:r>
          </a:p>
        </p:txBody>
      </p:sp>
      <p:sp>
        <p:nvSpPr>
          <p:cNvPr id="4" name="Slide Number Placeholder 3"/>
          <p:cNvSpPr>
            <a:spLocks noGrp="1"/>
          </p:cNvSpPr>
          <p:nvPr>
            <p:ph type="sldNum" sz="quarter" idx="5"/>
          </p:nvPr>
        </p:nvSpPr>
        <p:spPr/>
        <p:txBody>
          <a:bodyPr/>
          <a:lstStyle/>
          <a:p>
            <a:fld id="{9D962E49-2EF1-4D08-9461-BAE0BAA9ECEB}" type="slidenum">
              <a:rPr lang="en-US" smtClean="0"/>
              <a:t>39</a:t>
            </a:fld>
            <a:endParaRPr lang="en-US"/>
          </a:p>
        </p:txBody>
      </p:sp>
    </p:spTree>
    <p:extLst>
      <p:ext uri="{BB962C8B-B14F-4D97-AF65-F5344CB8AC3E}">
        <p14:creationId xmlns:p14="http://schemas.microsoft.com/office/powerpoint/2010/main" val="421152858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really visualize this by shaking up and looking at a </a:t>
            </a:r>
            <a:r>
              <a:rPr lang="en-US" dirty="0" err="1"/>
              <a:t>snowglobe</a:t>
            </a:r>
            <a:r>
              <a:rPr lang="en-US" dirty="0"/>
              <a:t> (assuming you have one out in summer) which is literally a clear crystal full of flocs.</a:t>
            </a:r>
          </a:p>
          <a:p>
            <a:endParaRPr lang="en-US" dirty="0"/>
          </a:p>
          <a:p>
            <a:endParaRPr lang="en-US" dirty="0"/>
          </a:p>
          <a:p>
            <a:endParaRPr lang="en-US" dirty="0"/>
          </a:p>
          <a:p>
            <a:r>
              <a:rPr lang="en-US" dirty="0"/>
              <a:t>Photo by </a:t>
            </a:r>
            <a:r>
              <a:rPr lang="en-US" dirty="0">
                <a:hlinkClick r:id="rId3"/>
              </a:rPr>
              <a:t>Shaylyn</a:t>
            </a:r>
            <a:r>
              <a:rPr lang="en-US" dirty="0"/>
              <a:t> on </a:t>
            </a:r>
            <a:r>
              <a:rPr lang="en-US" dirty="0">
                <a:hlinkClick r:id="rId4"/>
              </a:rPr>
              <a:t>Unsplash</a:t>
            </a:r>
            <a:r>
              <a:rPr lang="en-US" dirty="0"/>
              <a:t> </a:t>
            </a:r>
          </a:p>
        </p:txBody>
      </p:sp>
      <p:sp>
        <p:nvSpPr>
          <p:cNvPr id="4" name="Slide Number Placeholder 3"/>
          <p:cNvSpPr>
            <a:spLocks noGrp="1"/>
          </p:cNvSpPr>
          <p:nvPr>
            <p:ph type="sldNum" sz="quarter" idx="5"/>
          </p:nvPr>
        </p:nvSpPr>
        <p:spPr/>
        <p:txBody>
          <a:bodyPr/>
          <a:lstStyle/>
          <a:p>
            <a:fld id="{9D962E49-2EF1-4D08-9461-BAE0BAA9ECEB}" type="slidenum">
              <a:rPr lang="en-US" smtClean="0"/>
              <a:t>40</a:t>
            </a:fld>
            <a:endParaRPr lang="en-US"/>
          </a:p>
        </p:txBody>
      </p:sp>
    </p:spTree>
    <p:extLst>
      <p:ext uri="{BB962C8B-B14F-4D97-AF65-F5344CB8AC3E}">
        <p14:creationId xmlns:p14="http://schemas.microsoft.com/office/powerpoint/2010/main" val="410763524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 the clarifiers we’ve talked about before these are typically round, </a:t>
            </a:r>
          </a:p>
          <a:p>
            <a:endParaRPr lang="en-US" dirty="0"/>
          </a:p>
          <a:p>
            <a:r>
              <a:rPr lang="en-US" dirty="0"/>
              <a:t>This is of course a side view./</a:t>
            </a:r>
          </a:p>
          <a:p>
            <a:endParaRPr lang="en-US" dirty="0"/>
          </a:p>
          <a:p>
            <a:r>
              <a:rPr lang="en-US" dirty="0"/>
              <a:t>Have a </a:t>
            </a:r>
            <a:r>
              <a:rPr lang="en-US" dirty="0" err="1"/>
              <a:t>circlular</a:t>
            </a:r>
            <a:r>
              <a:rPr lang="en-US" dirty="0"/>
              <a:t> baffle that extends 2 to 3 feet down in the center where the sludge </a:t>
            </a:r>
            <a:r>
              <a:rPr lang="en-US" dirty="0" err="1"/>
              <a:t>eneters</a:t>
            </a:r>
            <a:r>
              <a:rPr lang="en-US" dirty="0"/>
              <a:t>  moving down to prevent short circuiting </a:t>
            </a:r>
          </a:p>
          <a:p>
            <a:endParaRPr lang="en-US" dirty="0"/>
          </a:p>
          <a:p>
            <a:r>
              <a:rPr lang="en-US" dirty="0"/>
              <a:t>The rake slowly revolves around the bottom and moves sludge toward the center while the </a:t>
            </a:r>
          </a:p>
          <a:p>
            <a:endParaRPr lang="en-US" dirty="0"/>
          </a:p>
          <a:p>
            <a:r>
              <a:rPr lang="en-US" dirty="0"/>
              <a:t>Pickets gently stir the sludge – this does three things </a:t>
            </a:r>
          </a:p>
          <a:p>
            <a:endParaRPr lang="en-US" dirty="0"/>
          </a:p>
          <a:p>
            <a:pPr marL="228600" indent="-228600">
              <a:buAutoNum type="arabicParenR"/>
            </a:pPr>
            <a:r>
              <a:rPr lang="en-US" dirty="0"/>
              <a:t>It helps with flocculation and larger flocs settle faster</a:t>
            </a:r>
          </a:p>
          <a:p>
            <a:pPr marL="228600" indent="-228600">
              <a:buAutoNum type="arabicParenR"/>
            </a:pPr>
            <a:r>
              <a:rPr lang="en-US" dirty="0"/>
              <a:t>It helps release trapped gasses in the sludge that might counteract </a:t>
            </a:r>
            <a:r>
              <a:rPr lang="en-US" dirty="0" err="1"/>
              <a:t>settleing</a:t>
            </a:r>
            <a:r>
              <a:rPr lang="en-US" dirty="0"/>
              <a:t> and in fact cause the sludge to rise</a:t>
            </a:r>
          </a:p>
          <a:p>
            <a:pPr marL="228600" indent="-228600">
              <a:buAutoNum type="arabicParenR"/>
            </a:pPr>
            <a:r>
              <a:rPr lang="en-US" dirty="0"/>
              <a:t>It also helps limit the amount of scum that forms on the surface which can be a source of odors and </a:t>
            </a:r>
            <a:r>
              <a:rPr lang="en-US" dirty="0" err="1"/>
              <a:t>attrack</a:t>
            </a:r>
            <a:r>
              <a:rPr lang="en-US" dirty="0"/>
              <a:t> </a:t>
            </a:r>
            <a:r>
              <a:rPr lang="en-US" dirty="0" err="1"/>
              <a:t>nuicance</a:t>
            </a:r>
            <a:r>
              <a:rPr lang="en-US" dirty="0"/>
              <a:t> insects</a:t>
            </a:r>
          </a:p>
          <a:p>
            <a:pPr marL="228600" indent="-228600">
              <a:buAutoNum type="arabicParenR"/>
            </a:pPr>
            <a:endParaRPr lang="en-US" dirty="0"/>
          </a:p>
          <a:p>
            <a:pPr marL="0" indent="0">
              <a:buNone/>
            </a:pPr>
            <a:r>
              <a:rPr lang="en-US" dirty="0"/>
              <a:t>The </a:t>
            </a:r>
            <a:r>
              <a:rPr lang="en-US" dirty="0" err="1"/>
              <a:t>overfloiw</a:t>
            </a:r>
            <a:r>
              <a:rPr lang="en-US" dirty="0"/>
              <a:t> </a:t>
            </a:r>
            <a:r>
              <a:rPr lang="en-US" dirty="0" err="1"/>
              <a:t>wier</a:t>
            </a:r>
            <a:r>
              <a:rPr lang="en-US" dirty="0"/>
              <a:t> is where clarified effluent passes on to the next stage and the scum removal equipment deals with the scum that does inevitably build up on the </a:t>
            </a:r>
            <a:r>
              <a:rPr lang="en-US" dirty="0" err="1"/>
              <a:t>surfac</a:t>
            </a:r>
            <a:r>
              <a:rPr lang="en-US" dirty="0"/>
              <a:t> e.</a:t>
            </a:r>
          </a:p>
          <a:p>
            <a:pPr marL="0" indent="0">
              <a:buNone/>
            </a:pPr>
            <a:endParaRPr lang="en-US" dirty="0"/>
          </a:p>
          <a:p>
            <a:pPr marL="0" indent="0">
              <a:buNone/>
            </a:pPr>
            <a:r>
              <a:rPr lang="en-US" dirty="0"/>
              <a:t>so the same basic physics are going on here, we're just dealing with different parameters and </a:t>
            </a:r>
            <a:r>
              <a:rPr lang="en-US" dirty="0" err="1"/>
              <a:t>concentraions</a:t>
            </a:r>
            <a:r>
              <a:rPr lang="en-US" dirty="0"/>
              <a:t> </a:t>
            </a:r>
          </a:p>
        </p:txBody>
      </p:sp>
      <p:sp>
        <p:nvSpPr>
          <p:cNvPr id="4" name="Slide Number Placeholder 3"/>
          <p:cNvSpPr>
            <a:spLocks noGrp="1"/>
          </p:cNvSpPr>
          <p:nvPr>
            <p:ph type="sldNum" sz="quarter" idx="5"/>
          </p:nvPr>
        </p:nvSpPr>
        <p:spPr/>
        <p:txBody>
          <a:bodyPr/>
          <a:lstStyle/>
          <a:p>
            <a:fld id="{9D962E49-2EF1-4D08-9461-BAE0BAA9ECEB}" type="slidenum">
              <a:rPr lang="en-US" smtClean="0"/>
              <a:t>41</a:t>
            </a:fld>
            <a:endParaRPr lang="en-US"/>
          </a:p>
        </p:txBody>
      </p:sp>
    </p:spTree>
    <p:extLst>
      <p:ext uri="{BB962C8B-B14F-4D97-AF65-F5344CB8AC3E}">
        <p14:creationId xmlns:p14="http://schemas.microsoft.com/office/powerpoint/2010/main" val="240767972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Successful operation of a gravity thickener is going to depend on a variety of factors  (click through)</a:t>
            </a:r>
          </a:p>
          <a:p>
            <a:endParaRPr lang="en-US" dirty="0"/>
          </a:p>
          <a:p>
            <a:pPr marL="457200" indent="-457200">
              <a:buAutoNum type="arabicPeriod"/>
            </a:pPr>
            <a:r>
              <a:rPr lang="en-US" sz="1200" dirty="0">
                <a:latin typeface="Raleway" panose="020B0503030101060003" pitchFamily="34" charset="77"/>
              </a:rPr>
              <a:t>Sludge type</a:t>
            </a:r>
          </a:p>
          <a:p>
            <a:pPr marL="457200" indent="-457200">
              <a:buAutoNum type="arabicPeriod"/>
            </a:pPr>
            <a:r>
              <a:rPr lang="en-US" sz="1200" dirty="0">
                <a:latin typeface="Raleway" panose="020B0503030101060003" pitchFamily="34" charset="77"/>
              </a:rPr>
              <a:t>Age of feed sludge</a:t>
            </a:r>
          </a:p>
          <a:p>
            <a:pPr marL="457200" indent="-457200">
              <a:buAutoNum type="arabicPeriod"/>
            </a:pPr>
            <a:r>
              <a:rPr lang="en-US" sz="1200" dirty="0">
                <a:latin typeface="Raleway" panose="020B0503030101060003" pitchFamily="34" charset="77"/>
              </a:rPr>
              <a:t>Sludge temperature</a:t>
            </a:r>
          </a:p>
          <a:p>
            <a:pPr marL="457200" indent="-457200">
              <a:buAutoNum type="arabicPeriod"/>
            </a:pPr>
            <a:r>
              <a:rPr lang="en-US" sz="1200" dirty="0">
                <a:latin typeface="Raleway" panose="020B0503030101060003" pitchFamily="34" charset="77"/>
              </a:rPr>
              <a:t>Sludge blanket depth</a:t>
            </a:r>
          </a:p>
          <a:p>
            <a:pPr marL="457200" indent="-457200">
              <a:buAutoNum type="arabicPeriod"/>
            </a:pPr>
            <a:r>
              <a:rPr lang="en-US" sz="1200" dirty="0">
                <a:latin typeface="Raleway" panose="020B0503030101060003" pitchFamily="34" charset="77"/>
              </a:rPr>
              <a:t>Solids and hydraulic detention time </a:t>
            </a:r>
          </a:p>
          <a:p>
            <a:pPr marL="457200" indent="-457200">
              <a:buAutoNum type="arabicPeriod"/>
            </a:pPr>
            <a:r>
              <a:rPr lang="en-US" sz="1200" dirty="0">
                <a:latin typeface="Raleway" panose="020B0503030101060003" pitchFamily="34" charset="77"/>
              </a:rPr>
              <a:t>Solids and hydraulic loading </a:t>
            </a:r>
          </a:p>
          <a:p>
            <a:endParaRPr lang="en-US" dirty="0"/>
          </a:p>
          <a:p>
            <a:endParaRPr lang="en-US" dirty="0"/>
          </a:p>
          <a:p>
            <a:r>
              <a:rPr lang="en-US" dirty="0"/>
              <a:t>The first three of these are sludge characteristics and the last three are operational controls.  The last two of these – detention times and hydraulic loading were covered in the sedimentation webinar and here you would use the same basic formulas but would be looking </a:t>
            </a:r>
            <a:r>
              <a:rPr lang="en-US" dirty="0" err="1"/>
              <a:t>ot</a:t>
            </a:r>
            <a:r>
              <a:rPr lang="en-US" dirty="0"/>
              <a:t> hit different parameters</a:t>
            </a:r>
          </a:p>
        </p:txBody>
      </p:sp>
      <p:sp>
        <p:nvSpPr>
          <p:cNvPr id="4" name="Slide Number Placeholder 3"/>
          <p:cNvSpPr>
            <a:spLocks noGrp="1"/>
          </p:cNvSpPr>
          <p:nvPr>
            <p:ph type="sldNum" sz="quarter" idx="5"/>
          </p:nvPr>
        </p:nvSpPr>
        <p:spPr/>
        <p:txBody>
          <a:bodyPr/>
          <a:lstStyle/>
          <a:p>
            <a:fld id="{9D962E49-2EF1-4D08-9461-BAE0BAA9ECEB}" type="slidenum">
              <a:rPr lang="en-US" smtClean="0"/>
              <a:t>42</a:t>
            </a:fld>
            <a:endParaRPr lang="en-US"/>
          </a:p>
        </p:txBody>
      </p:sp>
    </p:spTree>
    <p:extLst>
      <p:ext uri="{BB962C8B-B14F-4D97-AF65-F5344CB8AC3E}">
        <p14:creationId xmlns:p14="http://schemas.microsoft.com/office/powerpoint/2010/main" val="162318015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AutoNum type="arabicPeriod"/>
            </a:pPr>
            <a:r>
              <a:rPr lang="en-US" sz="1200" dirty="0">
                <a:latin typeface="Raleway" panose="020B0503030101060003" pitchFamily="34" charset="77"/>
              </a:rPr>
              <a:t>Gravity thickening works better with primary sludge</a:t>
            </a:r>
          </a:p>
          <a:p>
            <a:pPr marL="457200" indent="-457200">
              <a:buAutoNum type="arabicPeriod"/>
            </a:pPr>
            <a:r>
              <a:rPr lang="en-US" sz="1200" dirty="0">
                <a:latin typeface="Raleway" panose="020B0503030101060003" pitchFamily="34" charset="77"/>
              </a:rPr>
              <a:t>Fresh sludge can be concentrated to the highest degree</a:t>
            </a:r>
          </a:p>
          <a:p>
            <a:pPr marL="457200" indent="-457200">
              <a:buAutoNum type="arabicPeriod"/>
            </a:pPr>
            <a:r>
              <a:rPr lang="en-US" sz="1200" dirty="0">
                <a:latin typeface="Raleway" panose="020B0503030101060003" pitchFamily="34" charset="77"/>
              </a:rPr>
              <a:t>Septic sludge can result in gasification remember – septic sludge can be the result of excessive detention times or inadequate sludge wasting and one way to overcome this </a:t>
            </a:r>
            <a:r>
              <a:rPr lang="en-US" sz="1200" dirty="0" err="1">
                <a:latin typeface="Raleway" panose="020B0503030101060003" pitchFamily="34" charset="77"/>
              </a:rPr>
              <a:t>wuold</a:t>
            </a:r>
            <a:r>
              <a:rPr lang="en-US" sz="1200" dirty="0">
                <a:latin typeface="Raleway" panose="020B0503030101060003" pitchFamily="34" charset="77"/>
              </a:rPr>
              <a:t> be to increase the sludge wasting which will lower the blanket depth, another might be to increase the recirculation of secondary effluent into the thickener</a:t>
            </a:r>
          </a:p>
          <a:p>
            <a:endParaRPr lang="en-US" dirty="0"/>
          </a:p>
          <a:p>
            <a:r>
              <a:rPr lang="en-US" dirty="0"/>
              <a:t>The pickets help with </a:t>
            </a:r>
            <a:r>
              <a:rPr lang="en-US" dirty="0" err="1"/>
              <a:t>releaseing</a:t>
            </a:r>
            <a:r>
              <a:rPr lang="en-US" dirty="0"/>
              <a:t> gasses but septic or anaerobic sludge can produce CO2, methane and/or hydrogen sulfide</a:t>
            </a:r>
          </a:p>
        </p:txBody>
      </p:sp>
      <p:sp>
        <p:nvSpPr>
          <p:cNvPr id="4" name="Slide Number Placeholder 3"/>
          <p:cNvSpPr>
            <a:spLocks noGrp="1"/>
          </p:cNvSpPr>
          <p:nvPr>
            <p:ph type="sldNum" sz="quarter" idx="5"/>
          </p:nvPr>
        </p:nvSpPr>
        <p:spPr/>
        <p:txBody>
          <a:bodyPr/>
          <a:lstStyle/>
          <a:p>
            <a:fld id="{9D962E49-2EF1-4D08-9461-BAE0BAA9ECEB}" type="slidenum">
              <a:rPr lang="en-US" smtClean="0"/>
              <a:t>43</a:t>
            </a:fld>
            <a:endParaRPr lang="en-US"/>
          </a:p>
        </p:txBody>
      </p:sp>
    </p:spTree>
    <p:extLst>
      <p:ext uri="{BB962C8B-B14F-4D97-AF65-F5344CB8AC3E}">
        <p14:creationId xmlns:p14="http://schemas.microsoft.com/office/powerpoint/2010/main" val="347864744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Successful operation of a gravity thickener is going to depend on a variety of factors  (click through)</a:t>
            </a:r>
          </a:p>
          <a:p>
            <a:endParaRPr lang="en-US" dirty="0"/>
          </a:p>
          <a:p>
            <a:pPr marL="457200" indent="-457200">
              <a:buAutoNum type="arabicPeriod"/>
            </a:pPr>
            <a:r>
              <a:rPr lang="en-US" sz="1200" dirty="0">
                <a:latin typeface="Raleway" panose="020B0503030101060003" pitchFamily="34" charset="77"/>
              </a:rPr>
              <a:t>Sludge type</a:t>
            </a:r>
          </a:p>
          <a:p>
            <a:pPr marL="457200" indent="-457200">
              <a:buAutoNum type="arabicPeriod"/>
            </a:pPr>
            <a:r>
              <a:rPr lang="en-US" sz="1200" dirty="0">
                <a:latin typeface="Raleway" panose="020B0503030101060003" pitchFamily="34" charset="77"/>
              </a:rPr>
              <a:t>Age of feed sludge</a:t>
            </a:r>
          </a:p>
          <a:p>
            <a:pPr marL="457200" indent="-457200">
              <a:buAutoNum type="arabicPeriod"/>
            </a:pPr>
            <a:r>
              <a:rPr lang="en-US" sz="1200" dirty="0">
                <a:latin typeface="Raleway" panose="020B0503030101060003" pitchFamily="34" charset="77"/>
              </a:rPr>
              <a:t>Sludge temperature</a:t>
            </a:r>
          </a:p>
          <a:p>
            <a:pPr marL="457200" indent="-457200">
              <a:buAutoNum type="arabicPeriod"/>
            </a:pPr>
            <a:r>
              <a:rPr lang="en-US" sz="1200" dirty="0">
                <a:latin typeface="Raleway" panose="020B0503030101060003" pitchFamily="34" charset="77"/>
              </a:rPr>
              <a:t>Sludge blanket depth</a:t>
            </a:r>
          </a:p>
          <a:p>
            <a:pPr marL="457200" indent="-457200">
              <a:buAutoNum type="arabicPeriod"/>
            </a:pPr>
            <a:r>
              <a:rPr lang="en-US" sz="1200" dirty="0">
                <a:latin typeface="Raleway" panose="020B0503030101060003" pitchFamily="34" charset="77"/>
              </a:rPr>
              <a:t>Solids and hydraulic detention time </a:t>
            </a:r>
          </a:p>
          <a:p>
            <a:pPr marL="457200" indent="-457200">
              <a:buAutoNum type="arabicPeriod"/>
            </a:pPr>
            <a:r>
              <a:rPr lang="en-US" sz="1200" dirty="0">
                <a:latin typeface="Raleway" panose="020B0503030101060003" pitchFamily="34" charset="77"/>
              </a:rPr>
              <a:t>Solids and hydraulic loading </a:t>
            </a:r>
          </a:p>
          <a:p>
            <a:endParaRPr lang="en-US" dirty="0"/>
          </a:p>
          <a:p>
            <a:endParaRPr lang="en-US" dirty="0"/>
          </a:p>
          <a:p>
            <a:r>
              <a:rPr lang="en-US" dirty="0"/>
              <a:t>The first three of these are sludge characteristics and the last three are operational controls.  The last two of these – detention times and hydraulic loading were covered in the sedimentation webinar and here you would use the same basic formulas but would be looking </a:t>
            </a:r>
            <a:r>
              <a:rPr lang="en-US" dirty="0" err="1"/>
              <a:t>ot</a:t>
            </a:r>
            <a:r>
              <a:rPr lang="en-US" dirty="0"/>
              <a:t> hit different parameters</a:t>
            </a:r>
          </a:p>
        </p:txBody>
      </p:sp>
      <p:sp>
        <p:nvSpPr>
          <p:cNvPr id="4" name="Slide Number Placeholder 3"/>
          <p:cNvSpPr>
            <a:spLocks noGrp="1"/>
          </p:cNvSpPr>
          <p:nvPr>
            <p:ph type="sldNum" sz="quarter" idx="5"/>
          </p:nvPr>
        </p:nvSpPr>
        <p:spPr/>
        <p:txBody>
          <a:bodyPr/>
          <a:lstStyle/>
          <a:p>
            <a:fld id="{9D962E49-2EF1-4D08-9461-BAE0BAA9ECEB}" type="slidenum">
              <a:rPr lang="en-US" smtClean="0"/>
              <a:t>44</a:t>
            </a:fld>
            <a:endParaRPr lang="en-US"/>
          </a:p>
        </p:txBody>
      </p:sp>
    </p:spTree>
    <p:extLst>
      <p:ext uri="{BB962C8B-B14F-4D97-AF65-F5344CB8AC3E}">
        <p14:creationId xmlns:p14="http://schemas.microsoft.com/office/powerpoint/2010/main" val="168742734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Successful operation of a gravity thickener is going to depend on a variety of factors  (click through)</a:t>
            </a:r>
          </a:p>
          <a:p>
            <a:endParaRPr lang="en-US" dirty="0"/>
          </a:p>
          <a:p>
            <a:pPr marL="457200" indent="-457200">
              <a:buAutoNum type="arabicPeriod"/>
            </a:pPr>
            <a:r>
              <a:rPr lang="en-US" sz="1200" dirty="0">
                <a:latin typeface="Raleway" panose="020B0503030101060003" pitchFamily="34" charset="77"/>
              </a:rPr>
              <a:t>Sludge type</a:t>
            </a:r>
          </a:p>
          <a:p>
            <a:pPr marL="457200" indent="-457200">
              <a:buAutoNum type="arabicPeriod"/>
            </a:pPr>
            <a:r>
              <a:rPr lang="en-US" sz="1200" dirty="0">
                <a:latin typeface="Raleway" panose="020B0503030101060003" pitchFamily="34" charset="77"/>
              </a:rPr>
              <a:t>Age of feed sludge</a:t>
            </a:r>
          </a:p>
          <a:p>
            <a:pPr marL="457200" indent="-457200">
              <a:buAutoNum type="arabicPeriod"/>
            </a:pPr>
            <a:r>
              <a:rPr lang="en-US" sz="1200" dirty="0">
                <a:latin typeface="Raleway" panose="020B0503030101060003" pitchFamily="34" charset="77"/>
              </a:rPr>
              <a:t>Sludge temperature</a:t>
            </a:r>
          </a:p>
          <a:p>
            <a:pPr marL="457200" indent="-457200">
              <a:buAutoNum type="arabicPeriod"/>
            </a:pPr>
            <a:r>
              <a:rPr lang="en-US" sz="1200" dirty="0">
                <a:latin typeface="Raleway" panose="020B0503030101060003" pitchFamily="34" charset="77"/>
              </a:rPr>
              <a:t>Sludge blanket depth</a:t>
            </a:r>
          </a:p>
          <a:p>
            <a:pPr marL="457200" indent="-457200">
              <a:buAutoNum type="arabicPeriod"/>
            </a:pPr>
            <a:r>
              <a:rPr lang="en-US" sz="1200" dirty="0">
                <a:latin typeface="Raleway" panose="020B0503030101060003" pitchFamily="34" charset="77"/>
              </a:rPr>
              <a:t>Solids and hydraulic detention time </a:t>
            </a:r>
          </a:p>
          <a:p>
            <a:pPr marL="457200" indent="-457200">
              <a:buAutoNum type="arabicPeriod"/>
            </a:pPr>
            <a:r>
              <a:rPr lang="en-US" sz="1200" dirty="0">
                <a:latin typeface="Raleway" panose="020B0503030101060003" pitchFamily="34" charset="77"/>
              </a:rPr>
              <a:t>Solids and hydraulic loading </a:t>
            </a:r>
          </a:p>
          <a:p>
            <a:endParaRPr lang="en-US" dirty="0"/>
          </a:p>
          <a:p>
            <a:endParaRPr lang="en-US" dirty="0"/>
          </a:p>
          <a:p>
            <a:r>
              <a:rPr lang="en-US" dirty="0"/>
              <a:t>The first three of these are sludge characteristics and the last three are operational controls.  The last two of these – detention times and hydraulic loading were covered in the sedimentation webinar and here you would use the same basic formulas but would be looking </a:t>
            </a:r>
            <a:r>
              <a:rPr lang="en-US" dirty="0" err="1"/>
              <a:t>ot</a:t>
            </a:r>
            <a:r>
              <a:rPr lang="en-US" dirty="0"/>
              <a:t> hit different parameters</a:t>
            </a:r>
          </a:p>
        </p:txBody>
      </p:sp>
      <p:sp>
        <p:nvSpPr>
          <p:cNvPr id="4" name="Slide Number Placeholder 3"/>
          <p:cNvSpPr>
            <a:spLocks noGrp="1"/>
          </p:cNvSpPr>
          <p:nvPr>
            <p:ph type="sldNum" sz="quarter" idx="5"/>
          </p:nvPr>
        </p:nvSpPr>
        <p:spPr/>
        <p:txBody>
          <a:bodyPr/>
          <a:lstStyle/>
          <a:p>
            <a:fld id="{9D962E49-2EF1-4D08-9461-BAE0BAA9ECEB}" type="slidenum">
              <a:rPr lang="en-US" smtClean="0"/>
              <a:t>45</a:t>
            </a:fld>
            <a:endParaRPr lang="en-US"/>
          </a:p>
        </p:txBody>
      </p:sp>
    </p:spTree>
    <p:extLst>
      <p:ext uri="{BB962C8B-B14F-4D97-AF65-F5344CB8AC3E}">
        <p14:creationId xmlns:p14="http://schemas.microsoft.com/office/powerpoint/2010/main" val="370870799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That last one seems a little counter intuitive</a:t>
            </a:r>
          </a:p>
          <a:p>
            <a:endParaRPr lang="en-US" dirty="0"/>
          </a:p>
          <a:p>
            <a:r>
              <a:rPr lang="en-US" dirty="0"/>
              <a:t>When the temperature decreases, water becomes more viscous which counteracts settling which relies on the differential density of the solids relative to the liquid they are in.   (the cold temps also reduce biological activity)</a:t>
            </a:r>
          </a:p>
          <a:p>
            <a:endParaRPr lang="en-US" sz="1200" dirty="0">
              <a:latin typeface="Raleway" panose="020B0503030101060003" pitchFamily="34" charset="77"/>
            </a:endParaRPr>
          </a:p>
          <a:p>
            <a:r>
              <a:rPr lang="en-US" sz="1200" dirty="0">
                <a:latin typeface="Raleway" panose="020B0503030101060003" pitchFamily="34" charset="77"/>
              </a:rPr>
              <a:t>In the summer the water is less viscous, so the settling is more efficient, but with with increased temperatures come increased biological activity which can cause floatation. so</a:t>
            </a:r>
          </a:p>
          <a:p>
            <a:endParaRPr lang="en-US" dirty="0"/>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46</a:t>
            </a:fld>
            <a:endParaRPr lang="en-US"/>
          </a:p>
        </p:txBody>
      </p:sp>
    </p:spTree>
    <p:extLst>
      <p:ext uri="{BB962C8B-B14F-4D97-AF65-F5344CB8AC3E}">
        <p14:creationId xmlns:p14="http://schemas.microsoft.com/office/powerpoint/2010/main" val="105825280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talked about trickling filters in the fixed film webinar</a:t>
            </a:r>
          </a:p>
          <a:p>
            <a:endParaRPr lang="en-US" dirty="0"/>
          </a:p>
          <a:p>
            <a:r>
              <a:rPr lang="en-US" dirty="0"/>
              <a:t>they also produce </a:t>
            </a:r>
            <a:r>
              <a:rPr lang="en-US" dirty="0" err="1"/>
              <a:t>biosoldis</a:t>
            </a:r>
            <a:r>
              <a:rPr lang="en-US" dirty="0"/>
              <a:t> that can be </a:t>
            </a:r>
            <a:r>
              <a:rPr lang="en-US" dirty="0" err="1"/>
              <a:t>thickend</a:t>
            </a:r>
            <a:r>
              <a:rPr lang="en-US" dirty="0"/>
              <a:t> and the loading rates of a thickener following a trickling filter fall in </a:t>
            </a:r>
            <a:r>
              <a:rPr lang="en-US" dirty="0" err="1"/>
              <a:t>bteween</a:t>
            </a:r>
            <a:r>
              <a:rPr lang="en-US" dirty="0"/>
              <a:t> primary and activate </a:t>
            </a:r>
            <a:r>
              <a:rPr lang="en-US" dirty="0" err="1"/>
              <a:t>slude</a:t>
            </a:r>
            <a:r>
              <a:rPr lang="en-US" dirty="0"/>
              <a:t> as does the typical sludge </a:t>
            </a:r>
            <a:r>
              <a:rPr lang="en-US" dirty="0" err="1"/>
              <a:t>concetration</a:t>
            </a:r>
            <a:r>
              <a:rPr lang="en-US" dirty="0"/>
              <a:t> coming out of </a:t>
            </a:r>
            <a:r>
              <a:rPr lang="en-US" dirty="0" err="1"/>
              <a:t>th</a:t>
            </a:r>
            <a:r>
              <a:rPr lang="en-US" dirty="0"/>
              <a:t> </a:t>
            </a:r>
            <a:r>
              <a:rPr lang="en-US" dirty="0" err="1"/>
              <a:t>thciketrn</a:t>
            </a:r>
            <a:r>
              <a:rPr lang="en-US" dirty="0"/>
              <a:t> </a:t>
            </a:r>
          </a:p>
          <a:p>
            <a:endParaRPr lang="en-US" dirty="0"/>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47</a:t>
            </a:fld>
            <a:endParaRPr lang="en-US"/>
          </a:p>
        </p:txBody>
      </p:sp>
    </p:spTree>
    <p:extLst>
      <p:ext uri="{BB962C8B-B14F-4D97-AF65-F5344CB8AC3E}">
        <p14:creationId xmlns:p14="http://schemas.microsoft.com/office/powerpoint/2010/main" val="47997982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only do you </a:t>
            </a:r>
            <a:r>
              <a:rPr lang="en-US" dirty="0" err="1"/>
              <a:t>petentially</a:t>
            </a:r>
            <a:r>
              <a:rPr lang="en-US" dirty="0"/>
              <a:t> have two streams of sludge primary and WAS but you may be dialing in your low and loading rates usi9g </a:t>
            </a:r>
            <a:r>
              <a:rPr lang="en-US" dirty="0" err="1"/>
              <a:t>secontary</a:t>
            </a:r>
            <a:r>
              <a:rPr lang="en-US" dirty="0"/>
              <a:t> effluent to keep that thickener from going septic,</a:t>
            </a:r>
          </a:p>
        </p:txBody>
      </p:sp>
      <p:sp>
        <p:nvSpPr>
          <p:cNvPr id="4" name="Slide Number Placeholder 3"/>
          <p:cNvSpPr>
            <a:spLocks noGrp="1"/>
          </p:cNvSpPr>
          <p:nvPr>
            <p:ph type="sldNum" sz="quarter" idx="5"/>
          </p:nvPr>
        </p:nvSpPr>
        <p:spPr/>
        <p:txBody>
          <a:bodyPr/>
          <a:lstStyle/>
          <a:p>
            <a:fld id="{9D962E49-2EF1-4D08-9461-BAE0BAA9ECEB}" type="slidenum">
              <a:rPr lang="en-US" smtClean="0"/>
              <a:t>48</a:t>
            </a:fld>
            <a:endParaRPr lang="en-US"/>
          </a:p>
        </p:txBody>
      </p:sp>
    </p:spTree>
    <p:extLst>
      <p:ext uri="{BB962C8B-B14F-4D97-AF65-F5344CB8AC3E}">
        <p14:creationId xmlns:p14="http://schemas.microsoft.com/office/powerpoint/2010/main" val="2304771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Raleway" panose="020B0503030101060003" pitchFamily="34" charset="77"/>
              </a:rPr>
              <a:t>If your gravity thickener is experiencing gasification and sludge rising, which of the following options might help correct operations? (there’s more than one right answer)</a:t>
            </a: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1800" b="1" dirty="0">
                <a:latin typeface="Raleway" panose="020B0503030101060003" pitchFamily="34" charset="77"/>
              </a:rPr>
              <a:t>Increasing sludge wasting to lower sludge blanket depth</a:t>
            </a:r>
          </a:p>
          <a:p>
            <a:pPr marL="342900" indent="-342900">
              <a:buFont typeface="Arial" panose="020B0604020202020204" pitchFamily="34" charset="0"/>
              <a:buChar char="•"/>
            </a:pPr>
            <a:r>
              <a:rPr lang="en-US" sz="1800" dirty="0">
                <a:latin typeface="Raleway" panose="020B0503030101060003" pitchFamily="34" charset="77"/>
              </a:rPr>
              <a:t>Decreasing sludge wasting to increase sludge blanket depth</a:t>
            </a:r>
          </a:p>
          <a:p>
            <a:pPr marL="342900" indent="-342900">
              <a:buFont typeface="Arial" panose="020B0604020202020204" pitchFamily="34" charset="0"/>
              <a:buChar char="•"/>
            </a:pPr>
            <a:r>
              <a:rPr lang="en-US" sz="1800" b="1" dirty="0">
                <a:latin typeface="Raleway" panose="020B0503030101060003" pitchFamily="34" charset="77"/>
              </a:rPr>
              <a:t>Increasing recirculation of secondary effluent blended into thickener inflow</a:t>
            </a:r>
          </a:p>
          <a:p>
            <a:pPr marL="342900" indent="-342900">
              <a:buFont typeface="Arial" panose="020B0604020202020204" pitchFamily="34" charset="0"/>
              <a:buChar char="•"/>
            </a:pPr>
            <a:r>
              <a:rPr lang="en-US" sz="1800" dirty="0">
                <a:latin typeface="Raleway" panose="020B0503030101060003" pitchFamily="34" charset="77"/>
              </a:rPr>
              <a:t>Decreasing recirculation of secondary effluent blended into thickener inflow</a:t>
            </a: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t>The answers are increasing sludge </a:t>
            </a:r>
            <a:r>
              <a:rPr lang="en-US" sz="1800" dirty="0" err="1"/>
              <a:t>wastin</a:t>
            </a:r>
            <a:r>
              <a:rPr lang="en-US" sz="1800" dirty="0"/>
              <a:t> to lower blanket depth or increasing the flow of  secondary effluent into the thickener inflow.</a:t>
            </a:r>
          </a:p>
          <a:p>
            <a:r>
              <a:rPr lang="en-US" sz="1800" dirty="0"/>
              <a:t>Increasing sludge wasting decreases sludge blanket depth and also shortens  sludge retention time – remember excessive retention time is one of the things that can lead to oxygen depletion in the sludge and gasification which causes rising</a:t>
            </a:r>
          </a:p>
          <a:p>
            <a:endParaRPr lang="en-US" sz="1800" dirty="0"/>
          </a:p>
          <a:p>
            <a:r>
              <a:rPr lang="en-US" sz="1800" dirty="0"/>
              <a:t>Alternatively Increasing the flow of secondary effluent blended in to the thickener inflow can also </a:t>
            </a:r>
            <a:r>
              <a:rPr lang="en-US" sz="1800" dirty="0" err="1"/>
              <a:t>helpo</a:t>
            </a:r>
            <a:r>
              <a:rPr lang="en-US" sz="1800" dirty="0"/>
              <a:t> freshen the sludge</a:t>
            </a:r>
          </a:p>
          <a:p>
            <a:endParaRPr lang="en-US" sz="1800" dirty="0"/>
          </a:p>
          <a:p>
            <a:r>
              <a:rPr lang="en-US" sz="1800" dirty="0"/>
              <a:t>Either way you’ll likely have a net decrease in thickened sludge concentration, but a possible improvement in the effluent quality/</a:t>
            </a: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D962E49-2EF1-4D08-9461-BAE0BAA9ECEB}" type="slidenum">
              <a:rPr lang="en-US" smtClean="0"/>
              <a:t>49</a:t>
            </a:fld>
            <a:endParaRPr lang="en-US"/>
          </a:p>
        </p:txBody>
      </p:sp>
    </p:spTree>
    <p:extLst>
      <p:ext uri="{BB962C8B-B14F-4D97-AF65-F5344CB8AC3E}">
        <p14:creationId xmlns:p14="http://schemas.microsoft.com/office/powerpoint/2010/main" val="102813399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he answers are increasing sludge </a:t>
            </a:r>
            <a:r>
              <a:rPr lang="en-US" dirty="0" err="1"/>
              <a:t>wastin</a:t>
            </a:r>
            <a:r>
              <a:rPr lang="en-US" dirty="0"/>
              <a:t> to lower blanket depth or increasing the flow of  secondary effluent into the thickener inflow.</a:t>
            </a:r>
          </a:p>
          <a:p>
            <a:endParaRPr lang="en-US" dirty="0"/>
          </a:p>
          <a:p>
            <a:r>
              <a:rPr lang="en-US" dirty="0"/>
              <a:t>Increasing sludge wasting decreases sludge blanket depth and also shortens  sludge retention time – remember excessive retention time is one of the things that can lead to oxygen depletion  and gasification which causes rising</a:t>
            </a:r>
          </a:p>
          <a:p>
            <a:endParaRPr lang="en-US" dirty="0"/>
          </a:p>
          <a:p>
            <a:r>
              <a:rPr lang="en-US" dirty="0"/>
              <a:t>Alternatively </a:t>
            </a:r>
            <a:r>
              <a:rPr lang="en-US" dirty="0" err="1"/>
              <a:t>Increasinge</a:t>
            </a:r>
            <a:r>
              <a:rPr lang="en-US" dirty="0"/>
              <a:t> the flow of secondary effluent blended in to the thickener inflow can also </a:t>
            </a:r>
            <a:r>
              <a:rPr lang="en-US" dirty="0" err="1"/>
              <a:t>helpo</a:t>
            </a:r>
            <a:r>
              <a:rPr lang="en-US" dirty="0"/>
              <a:t> freshen the sludge</a:t>
            </a:r>
          </a:p>
          <a:p>
            <a:endParaRPr lang="en-US" dirty="0"/>
          </a:p>
          <a:p>
            <a:r>
              <a:rPr lang="en-US" dirty="0"/>
              <a:t>Either way you’ll likely have a net decrease in thickened sludge concentration, but a possible improvement in the effluent quality/</a:t>
            </a:r>
          </a:p>
        </p:txBody>
      </p:sp>
      <p:sp>
        <p:nvSpPr>
          <p:cNvPr id="4" name="Slide Number Placeholder 3"/>
          <p:cNvSpPr>
            <a:spLocks noGrp="1"/>
          </p:cNvSpPr>
          <p:nvPr>
            <p:ph type="sldNum" sz="quarter" idx="5"/>
          </p:nvPr>
        </p:nvSpPr>
        <p:spPr/>
        <p:txBody>
          <a:bodyPr/>
          <a:lstStyle/>
          <a:p>
            <a:fld id="{9D962E49-2EF1-4D08-9461-BAE0BAA9ECEB}" type="slidenum">
              <a:rPr lang="en-US" smtClean="0"/>
              <a:t>50</a:t>
            </a:fld>
            <a:endParaRPr lang="en-US"/>
          </a:p>
        </p:txBody>
      </p:sp>
    </p:spTree>
    <p:extLst>
      <p:ext uri="{BB962C8B-B14F-4D97-AF65-F5344CB8AC3E}">
        <p14:creationId xmlns:p14="http://schemas.microsoft.com/office/powerpoint/2010/main" val="59693124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we’re on the topic of Blanket depth lets talk about the SV ratio</a:t>
            </a:r>
          </a:p>
          <a:p>
            <a:endParaRPr lang="en-US" dirty="0"/>
          </a:p>
          <a:p>
            <a:r>
              <a:rPr lang="en-US" dirty="0"/>
              <a:t>Typical ranges may be from 5 to 7 feet</a:t>
            </a:r>
          </a:p>
          <a:p>
            <a:endParaRPr lang="en-US" dirty="0"/>
          </a:p>
          <a:p>
            <a:r>
              <a:rPr lang="en-US" dirty="0"/>
              <a:t>SV ratios are typically between 0.5 and 2 days – higher for maximum concentration, but typically the values will be lower during </a:t>
            </a:r>
            <a:r>
              <a:rPr lang="en-US" dirty="0" err="1"/>
              <a:t>wewar</a:t>
            </a:r>
            <a:r>
              <a:rPr lang="en-US" dirty="0"/>
              <a:t> weather </a:t>
            </a:r>
          </a:p>
        </p:txBody>
      </p:sp>
      <p:sp>
        <p:nvSpPr>
          <p:cNvPr id="4" name="Slide Number Placeholder 3"/>
          <p:cNvSpPr>
            <a:spLocks noGrp="1"/>
          </p:cNvSpPr>
          <p:nvPr>
            <p:ph type="sldNum" sz="quarter" idx="5"/>
          </p:nvPr>
        </p:nvSpPr>
        <p:spPr/>
        <p:txBody>
          <a:bodyPr/>
          <a:lstStyle/>
          <a:p>
            <a:fld id="{9D962E49-2EF1-4D08-9461-BAE0BAA9ECEB}" type="slidenum">
              <a:rPr lang="en-US" smtClean="0"/>
              <a:t>51</a:t>
            </a:fld>
            <a:endParaRPr lang="en-US"/>
          </a:p>
        </p:txBody>
      </p:sp>
    </p:spTree>
    <p:extLst>
      <p:ext uri="{BB962C8B-B14F-4D97-AF65-F5344CB8AC3E}">
        <p14:creationId xmlns:p14="http://schemas.microsoft.com/office/powerpoint/2010/main" val="295718410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52</a:t>
            </a:fld>
            <a:endParaRPr lang="en-US"/>
          </a:p>
        </p:txBody>
      </p:sp>
    </p:spTree>
    <p:extLst>
      <p:ext uri="{BB962C8B-B14F-4D97-AF65-F5344CB8AC3E}">
        <p14:creationId xmlns:p14="http://schemas.microsoft.com/office/powerpoint/2010/main" val="292222110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What is the S/V Ratio in the following problem</a:t>
            </a: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0.5</a:t>
            </a:r>
          </a:p>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2</a:t>
            </a:r>
          </a:p>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7</a:t>
            </a: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D962E49-2EF1-4D08-9461-BAE0BAA9ECEB}" type="slidenum">
              <a:rPr lang="en-US" smtClean="0"/>
              <a:t>53</a:t>
            </a:fld>
            <a:endParaRPr lang="en-US"/>
          </a:p>
        </p:txBody>
      </p:sp>
    </p:spTree>
    <p:extLst>
      <p:ext uri="{BB962C8B-B14F-4D97-AF65-F5344CB8AC3E}">
        <p14:creationId xmlns:p14="http://schemas.microsoft.com/office/powerpoint/2010/main" val="348331639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What is the S/V Ratio in the following problem</a:t>
            </a:r>
          </a:p>
          <a:p>
            <a:pPr marL="0" marR="0">
              <a:spcBef>
                <a:spcPts val="0"/>
              </a:spcBef>
              <a:spcAft>
                <a:spcPts val="0"/>
              </a:spcAft>
            </a:pPr>
            <a:endParaRPr lang="en-US"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0.5</a:t>
            </a:r>
          </a:p>
          <a:p>
            <a:pPr marL="0" marR="0">
              <a:spcBef>
                <a:spcPts val="0"/>
              </a:spcBef>
              <a:spcAft>
                <a:spcPts val="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2</a:t>
            </a:r>
          </a:p>
          <a:p>
            <a:pPr marL="0" marR="0">
              <a:spcBef>
                <a:spcPts val="0"/>
              </a:spcBef>
              <a:spcAft>
                <a:spcPts val="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7</a:t>
            </a:r>
          </a:p>
          <a:p>
            <a:endParaRPr lang="en-US" dirty="0"/>
          </a:p>
          <a:p>
            <a:endParaRPr lang="en-US" dirty="0"/>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the answer is 0.5 days.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If you picked 1 you accidentally flipped the ratio </a:t>
            </a:r>
            <a:r>
              <a:rPr lang="en-US" dirty="0" err="1"/>
              <a:t>componets</a:t>
            </a:r>
            <a:r>
              <a:rPr lang="en-US" dirty="0"/>
              <a:t> and </a:t>
            </a:r>
            <a:r>
              <a:rPr lang="en-US" dirty="0" err="1"/>
              <a:t>devided</a:t>
            </a:r>
            <a:r>
              <a:rPr lang="en-US" dirty="0"/>
              <a:t> </a:t>
            </a:r>
            <a:r>
              <a:rPr lang="en-US" dirty="0" err="1"/>
              <a:t>sluge</a:t>
            </a:r>
            <a:r>
              <a:rPr lang="en-US" dirty="0"/>
              <a:t> pumped by blanket volume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If you picked 7 you multiplied the concentration times the flow in the volume of sludge pumped.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 do want to point out two things: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First I’m simplifying  this problem somewhat.  Normally you would have to calculate the sludge blanket volume by determining the sludge blanket depth and then either using pi x radius squared of pi/4 x diameter squared formulas to determine the volume of the sludge blanket</a:t>
            </a:r>
          </a:p>
          <a:p>
            <a:endParaRPr lang="en-US" dirty="0"/>
          </a:p>
          <a:p>
            <a:endParaRPr lang="en-US" dirty="0"/>
          </a:p>
          <a:p>
            <a:r>
              <a:rPr lang="en-US" dirty="0"/>
              <a:t>And second, the information about flow rates in and concentrations are not actually needed for this particular problem – which is something to look out for on an op cert exam.  Questions may have multiple parts and you won’t always need  every piece of information for each part of the question, and there will often be an answer listed that is the result if you do the math incorrectly.</a:t>
            </a:r>
          </a:p>
          <a:p>
            <a:endParaRPr lang="en-US" dirty="0"/>
          </a:p>
          <a:p>
            <a:r>
              <a:rPr lang="en-US" dirty="0"/>
              <a:t>This is why its a good idea to use things like flash cards to help drum in typical ranges for common parameters.  When I first introduced the S/V ratio </a:t>
            </a:r>
            <a:r>
              <a:rPr lang="en-US" dirty="0" err="1"/>
              <a:t>i</a:t>
            </a:r>
            <a:r>
              <a:rPr lang="en-US" dirty="0"/>
              <a:t> mentioned that typical ranges are 0.5 to 2 - so 7 is VERY far out of that range</a:t>
            </a:r>
          </a:p>
          <a:p>
            <a:r>
              <a:rPr lang="en-US" dirty="0"/>
              <a:t>that's of course not to say that you won’t get a problem where the result it outside of normal operating parameters. but if you have those parameters committed to memory they can help you realize you’ve done a funky calculation. </a:t>
            </a:r>
          </a:p>
          <a:p>
            <a:endParaRPr lang="en-US" dirty="0"/>
          </a:p>
          <a:p>
            <a:endParaRPr lang="en-US" dirty="0"/>
          </a:p>
          <a:p>
            <a:endParaRPr lang="en-US" dirty="0"/>
          </a:p>
          <a:p>
            <a:r>
              <a:rPr lang="en-US" dirty="0"/>
              <a:t>time Check 35 min </a:t>
            </a:r>
          </a:p>
        </p:txBody>
      </p:sp>
      <p:sp>
        <p:nvSpPr>
          <p:cNvPr id="4" name="Slide Number Placeholder 3"/>
          <p:cNvSpPr>
            <a:spLocks noGrp="1"/>
          </p:cNvSpPr>
          <p:nvPr>
            <p:ph type="sldNum" sz="quarter" idx="5"/>
          </p:nvPr>
        </p:nvSpPr>
        <p:spPr/>
        <p:txBody>
          <a:bodyPr/>
          <a:lstStyle/>
          <a:p>
            <a:fld id="{9D962E49-2EF1-4D08-9461-BAE0BAA9ECEB}" type="slidenum">
              <a:rPr lang="en-US" smtClean="0"/>
              <a:t>54</a:t>
            </a:fld>
            <a:endParaRPr lang="en-US"/>
          </a:p>
        </p:txBody>
      </p:sp>
    </p:spTree>
    <p:extLst>
      <p:ext uri="{BB962C8B-B14F-4D97-AF65-F5344CB8AC3E}">
        <p14:creationId xmlns:p14="http://schemas.microsoft.com/office/powerpoint/2010/main" val="369414438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related parameter you may need to check is solids removal efficiency.  So in this case lets say our flow int the thickener is at 30 GPM and the solids concentration is 3% (or 30,000mg/L)</a:t>
            </a:r>
          </a:p>
          <a:p>
            <a:endParaRPr lang="en-US" dirty="0"/>
          </a:p>
          <a:p>
            <a:r>
              <a:rPr lang="en-US" dirty="0"/>
              <a:t>While our effluent only has a sludge solids concentration of only  0.15% - what is the </a:t>
            </a:r>
            <a:r>
              <a:rPr lang="en-US" dirty="0" err="1"/>
              <a:t>soldis</a:t>
            </a:r>
            <a:r>
              <a:rPr lang="en-US" dirty="0"/>
              <a:t> removal efficiency of the thickener.  </a:t>
            </a:r>
          </a:p>
          <a:p>
            <a:endParaRPr lang="en-US" dirty="0"/>
          </a:p>
          <a:p>
            <a:r>
              <a:rPr lang="en-US" dirty="0"/>
              <a:t> </a:t>
            </a:r>
          </a:p>
          <a:p>
            <a:r>
              <a:rPr lang="en-US" dirty="0"/>
              <a:t>90%</a:t>
            </a:r>
          </a:p>
          <a:p>
            <a:r>
              <a:rPr lang="en-US" dirty="0"/>
              <a:t>95% </a:t>
            </a:r>
          </a:p>
          <a:p>
            <a:r>
              <a:rPr lang="en-US" dirty="0"/>
              <a:t>105%</a:t>
            </a:r>
          </a:p>
          <a:p>
            <a:endParaRPr lang="en-US" dirty="0"/>
          </a:p>
          <a:p>
            <a:r>
              <a:rPr lang="en-US" dirty="0" err="1"/>
              <a:t>Remmber</a:t>
            </a:r>
            <a:r>
              <a:rPr lang="en-US" dirty="0"/>
              <a:t> </a:t>
            </a:r>
            <a:r>
              <a:rPr lang="en-US" dirty="0" err="1"/>
              <a:t>tjhere</a:t>
            </a:r>
            <a:r>
              <a:rPr lang="en-US" dirty="0"/>
              <a:t> are a million </a:t>
            </a:r>
            <a:r>
              <a:rPr lang="en-US" dirty="0" err="1"/>
              <a:t>miligrams</a:t>
            </a:r>
            <a:r>
              <a:rPr lang="en-US" dirty="0"/>
              <a:t> in a liter so a 3% concentration is .03 x 1million = 30,000</a:t>
            </a:r>
          </a:p>
          <a:p>
            <a:endParaRPr lang="en-US" dirty="0"/>
          </a:p>
          <a:p>
            <a:r>
              <a:rPr lang="en-US" dirty="0"/>
              <a:t>Alternatively you could start with grams – 1000 grams in a liter, 3% = 30 grams x 1000 mg per gram – 30,000</a:t>
            </a:r>
          </a:p>
          <a:p>
            <a:endParaRPr lang="en-US" dirty="0"/>
          </a:p>
          <a:p>
            <a:r>
              <a:rPr lang="en-US" dirty="0" err="1"/>
              <a:t>Soince</a:t>
            </a:r>
            <a:r>
              <a:rPr lang="en-US" dirty="0"/>
              <a:t> removal efficiency is just about relative solids concentrations in and out you could just use the concentrations as a shortcut - CLICK</a:t>
            </a:r>
          </a:p>
          <a:p>
            <a:r>
              <a:rPr lang="en-US" dirty="0"/>
              <a:t>time Check 40 m</a:t>
            </a:r>
          </a:p>
          <a:p>
            <a:endParaRPr lang="en-US" dirty="0"/>
          </a:p>
          <a:p>
            <a:endParaRPr lang="en-US" dirty="0"/>
          </a:p>
          <a:p>
            <a:endParaRPr lang="en-US" dirty="0"/>
          </a:p>
          <a:p>
            <a:r>
              <a:rPr lang="en-US" dirty="0"/>
              <a:t> </a:t>
            </a:r>
          </a:p>
        </p:txBody>
      </p:sp>
      <p:sp>
        <p:nvSpPr>
          <p:cNvPr id="4" name="Slide Number Placeholder 3"/>
          <p:cNvSpPr>
            <a:spLocks noGrp="1"/>
          </p:cNvSpPr>
          <p:nvPr>
            <p:ph type="sldNum" sz="quarter" idx="5"/>
          </p:nvPr>
        </p:nvSpPr>
        <p:spPr/>
        <p:txBody>
          <a:bodyPr/>
          <a:lstStyle/>
          <a:p>
            <a:fld id="{9D962E49-2EF1-4D08-9461-BAE0BAA9ECEB}" type="slidenum">
              <a:rPr lang="en-US" smtClean="0"/>
              <a:t>55</a:t>
            </a:fld>
            <a:endParaRPr lang="en-US"/>
          </a:p>
        </p:txBody>
      </p:sp>
    </p:spTree>
    <p:extLst>
      <p:ext uri="{BB962C8B-B14F-4D97-AF65-F5344CB8AC3E}">
        <p14:creationId xmlns:p14="http://schemas.microsoft.com/office/powerpoint/2010/main" val="292311792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OK, so now that we know the whys and </a:t>
            </a:r>
            <a:r>
              <a:rPr lang="en-US" dirty="0" err="1"/>
              <a:t>hows</a:t>
            </a:r>
            <a:r>
              <a:rPr lang="en-US" dirty="0"/>
              <a:t> for thickening processes lets talk about some of the other methods that get used for sludge </a:t>
            </a:r>
            <a:r>
              <a:rPr lang="en-US" dirty="0" err="1"/>
              <a:t>thickeing</a:t>
            </a:r>
            <a:r>
              <a:rPr lang="en-US" dirty="0"/>
              <a:t>.</a:t>
            </a:r>
          </a:p>
          <a:p>
            <a:r>
              <a:rPr lang="en-US" dirty="0"/>
              <a:t>And we'll start with Floatation, </a:t>
            </a:r>
            <a:r>
              <a:rPr lang="en-US" dirty="0" err="1"/>
              <a:t>becuase</a:t>
            </a:r>
            <a:r>
              <a:rPr lang="en-US" dirty="0"/>
              <a:t> </a:t>
            </a:r>
            <a:r>
              <a:rPr lang="en-US" dirty="0" err="1"/>
              <a:t>it;s</a:t>
            </a:r>
            <a:r>
              <a:rPr lang="en-US" dirty="0"/>
              <a:t> essentially the exact opposite of gravity </a:t>
            </a:r>
            <a:r>
              <a:rPr lang="en-US" dirty="0" err="1"/>
              <a:t>thickeing</a:t>
            </a:r>
            <a:r>
              <a:rPr lang="en-US" dirty="0"/>
              <a:t> </a:t>
            </a:r>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56</a:t>
            </a:fld>
            <a:endParaRPr lang="en-US"/>
          </a:p>
        </p:txBody>
      </p:sp>
    </p:spTree>
    <p:extLst>
      <p:ext uri="{BB962C8B-B14F-4D97-AF65-F5344CB8AC3E}">
        <p14:creationId xmlns:p14="http://schemas.microsoft.com/office/powerpoint/2010/main" val="195434151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gravity thickeners we used gravity to separate solids </a:t>
            </a:r>
            <a:r>
              <a:rPr lang="en-US" dirty="0" err="1"/>
              <a:t>ind</a:t>
            </a:r>
            <a:r>
              <a:rPr lang="en-US" dirty="0"/>
              <a:t> a downward direction</a:t>
            </a:r>
          </a:p>
          <a:p>
            <a:endParaRPr lang="en-US" dirty="0"/>
          </a:p>
          <a:p>
            <a:r>
              <a:rPr lang="en-US" dirty="0"/>
              <a:t>With Dissolved air floatation we’re using air so separate solids from liquid in an UPWARD direction</a:t>
            </a:r>
          </a:p>
          <a:p>
            <a:endParaRPr lang="en-US" dirty="0"/>
          </a:p>
          <a:p>
            <a:r>
              <a:rPr lang="en-US" dirty="0"/>
              <a:t>Of course some sludge will still </a:t>
            </a:r>
            <a:r>
              <a:rPr lang="en-US" dirty="0" err="1"/>
              <a:t>setle</a:t>
            </a:r>
            <a:r>
              <a:rPr lang="en-US" dirty="0"/>
              <a:t> on the </a:t>
            </a:r>
            <a:r>
              <a:rPr lang="en-US" dirty="0" err="1"/>
              <a:t>bottme</a:t>
            </a:r>
            <a:r>
              <a:rPr lang="en-US" dirty="0"/>
              <a:t> but the majority goes out the </a:t>
            </a:r>
            <a:r>
              <a:rPr lang="en-US" dirty="0" err="1"/>
              <a:t>tio</a:t>
            </a:r>
            <a:endParaRPr lang="en-US" dirty="0"/>
          </a:p>
          <a:p>
            <a:endParaRPr lang="en-US" dirty="0"/>
          </a:p>
          <a:p>
            <a:endParaRPr lang="en-US" dirty="0"/>
          </a:p>
          <a:p>
            <a:r>
              <a:rPr lang="en-US" dirty="0"/>
              <a:t>Note that they aren’t always rectangular, they can be round</a:t>
            </a:r>
          </a:p>
          <a:p>
            <a:endParaRPr lang="en-US" dirty="0"/>
          </a:p>
          <a:p>
            <a:r>
              <a:rPr lang="en-US" dirty="0"/>
              <a:t>This can be done four  different ways</a:t>
            </a:r>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57</a:t>
            </a:fld>
            <a:endParaRPr lang="en-US"/>
          </a:p>
        </p:txBody>
      </p:sp>
    </p:spTree>
    <p:extLst>
      <p:ext uri="{BB962C8B-B14F-4D97-AF65-F5344CB8AC3E}">
        <p14:creationId xmlns:p14="http://schemas.microsoft.com/office/powerpoint/2010/main" val="322429243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gravity thickeners we used gravity to separate solids </a:t>
            </a:r>
            <a:r>
              <a:rPr lang="en-US" dirty="0" err="1"/>
              <a:t>ind</a:t>
            </a:r>
            <a:r>
              <a:rPr lang="en-US" dirty="0"/>
              <a:t> a downward direction</a:t>
            </a:r>
          </a:p>
          <a:p>
            <a:endParaRPr lang="en-US" dirty="0"/>
          </a:p>
          <a:p>
            <a:r>
              <a:rPr lang="en-US" dirty="0"/>
              <a:t>With Dissolved air floatation we’re using air so separate solids from liquid in an UPWARD direction</a:t>
            </a:r>
          </a:p>
          <a:p>
            <a:endParaRPr lang="en-US" dirty="0"/>
          </a:p>
          <a:p>
            <a:r>
              <a:rPr lang="en-US" dirty="0"/>
              <a:t>Of course some sludge will still </a:t>
            </a:r>
            <a:r>
              <a:rPr lang="en-US" dirty="0" err="1"/>
              <a:t>setle</a:t>
            </a:r>
            <a:r>
              <a:rPr lang="en-US" dirty="0"/>
              <a:t> on the </a:t>
            </a:r>
            <a:r>
              <a:rPr lang="en-US" dirty="0" err="1"/>
              <a:t>bottme</a:t>
            </a:r>
            <a:r>
              <a:rPr lang="en-US" dirty="0"/>
              <a:t> but the majority goes out the </a:t>
            </a:r>
            <a:r>
              <a:rPr lang="en-US" dirty="0" err="1"/>
              <a:t>tio</a:t>
            </a:r>
            <a:endParaRPr lang="en-US" dirty="0"/>
          </a:p>
          <a:p>
            <a:endParaRPr lang="en-US" dirty="0"/>
          </a:p>
          <a:p>
            <a:endParaRPr lang="en-US" dirty="0"/>
          </a:p>
          <a:p>
            <a:r>
              <a:rPr lang="en-US" dirty="0"/>
              <a:t>Note that they aren’t always rectangular, they can be round</a:t>
            </a:r>
          </a:p>
          <a:p>
            <a:endParaRPr lang="en-US" dirty="0"/>
          </a:p>
          <a:p>
            <a:r>
              <a:rPr lang="en-US" dirty="0"/>
              <a:t>This can be done four  different ways</a:t>
            </a:r>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58</a:t>
            </a:fld>
            <a:endParaRPr lang="en-US"/>
          </a:p>
        </p:txBody>
      </p:sp>
    </p:spTree>
    <p:extLst>
      <p:ext uri="{BB962C8B-B14F-4D97-AF65-F5344CB8AC3E}">
        <p14:creationId xmlns:p14="http://schemas.microsoft.com/office/powerpoint/2010/main" val="51601602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sz="1200" b="1" dirty="0">
                <a:latin typeface="Raleway" panose="020B0503030101060003" pitchFamily="34" charset="77"/>
              </a:rPr>
              <a:t>Dispersed Air Floatation</a:t>
            </a:r>
            <a:r>
              <a:rPr lang="en-US" sz="1200" dirty="0">
                <a:latin typeface="Raleway" panose="020B0503030101060003" pitchFamily="34" charset="77"/>
              </a:rPr>
              <a:t> – Bubbles are generated by mixers or diffused aerators</a:t>
            </a:r>
            <a:endParaRPr lang="en-US" sz="1200" b="1" dirty="0">
              <a:latin typeface="Raleway" panose="020B0503030101060003" pitchFamily="34" charset="77"/>
            </a:endParaRPr>
          </a:p>
          <a:p>
            <a:pPr marL="285750" indent="-285750">
              <a:buFont typeface="Arial" panose="020B0604020202020204" pitchFamily="34" charset="0"/>
              <a:buChar char="•"/>
            </a:pPr>
            <a:endParaRPr lang="en-US" sz="1200" b="1" dirty="0">
              <a:latin typeface="Raleway" panose="020B0503030101060003" pitchFamily="34" charset="77"/>
            </a:endParaRPr>
          </a:p>
          <a:p>
            <a:pPr marL="285750" indent="-285750">
              <a:buFont typeface="Arial" panose="020B0604020202020204" pitchFamily="34" charset="0"/>
              <a:buChar char="•"/>
            </a:pPr>
            <a:r>
              <a:rPr lang="en-US" sz="1200" b="1" dirty="0">
                <a:latin typeface="Raleway" panose="020B0503030101060003" pitchFamily="34" charset="77"/>
              </a:rPr>
              <a:t>Biological Floatation</a:t>
            </a:r>
            <a:r>
              <a:rPr lang="en-US" sz="1200" dirty="0">
                <a:latin typeface="Raleway" panose="020B0503030101060003" pitchFamily="34" charset="77"/>
              </a:rPr>
              <a:t> – using gasses generated by biological activity to float solids</a:t>
            </a:r>
          </a:p>
          <a:p>
            <a:pPr marL="285750" indent="-285750">
              <a:buFont typeface="Arial" panose="020B0604020202020204" pitchFamily="34" charset="0"/>
              <a:buChar char="•"/>
            </a:pPr>
            <a:endParaRPr lang="en-US" sz="1200" b="1" dirty="0">
              <a:latin typeface="Raleway" panose="020B0503030101060003" pitchFamily="34" charset="77"/>
            </a:endParaRPr>
          </a:p>
          <a:p>
            <a:pPr marL="285750" indent="-285750">
              <a:buFont typeface="Arial" panose="020B0604020202020204" pitchFamily="34" charset="0"/>
              <a:buChar char="•"/>
            </a:pPr>
            <a:r>
              <a:rPr lang="en-US" sz="1200" b="1" dirty="0">
                <a:latin typeface="Raleway" panose="020B0503030101060003" pitchFamily="34" charset="77"/>
              </a:rPr>
              <a:t>Dissolved Air (Vacuum) Floatation</a:t>
            </a:r>
            <a:r>
              <a:rPr lang="en-US" sz="1200" dirty="0">
                <a:latin typeface="Raleway" panose="020B0503030101060003" pitchFamily="34" charset="77"/>
              </a:rPr>
              <a:t> – where the effluent is aerated at atmospheric pressure and released under vacuum</a:t>
            </a:r>
          </a:p>
          <a:p>
            <a:pPr marL="285750" indent="-285750">
              <a:buFont typeface="Arial" panose="020B0604020202020204" pitchFamily="34" charset="0"/>
              <a:buChar char="•"/>
            </a:pPr>
            <a:endParaRPr lang="en-US" sz="1200" b="1" dirty="0">
              <a:latin typeface="Raleway" panose="020B0503030101060003" pitchFamily="34" charset="77"/>
            </a:endParaRPr>
          </a:p>
          <a:p>
            <a:pPr marL="285750" indent="-285750">
              <a:buFont typeface="Arial" panose="020B0604020202020204" pitchFamily="34" charset="0"/>
              <a:buChar char="•"/>
            </a:pPr>
            <a:r>
              <a:rPr lang="en-US" sz="1200" b="1" dirty="0">
                <a:latin typeface="Raleway" panose="020B0503030101060003" pitchFamily="34" charset="77"/>
              </a:rPr>
              <a:t>Dissolved Air (Pressure) Floatation</a:t>
            </a:r>
            <a:r>
              <a:rPr lang="en-US" sz="1200" dirty="0">
                <a:latin typeface="Raleway" panose="020B0503030101060003" pitchFamily="34" charset="77"/>
              </a:rPr>
              <a:t> – where the effluent is aerated under pressure and released at atmospheric pressure</a:t>
            </a:r>
          </a:p>
          <a:p>
            <a:r>
              <a:rPr lang="en-US" dirty="0"/>
              <a:t>This last option is the most commonly used DAF process for wastewater sludge</a:t>
            </a:r>
          </a:p>
          <a:p>
            <a:endParaRPr lang="en-US" dirty="0"/>
          </a:p>
          <a:p>
            <a:r>
              <a:rPr lang="en-US" dirty="0"/>
              <a:t>like </a:t>
            </a:r>
            <a:r>
              <a:rPr lang="en-US" dirty="0" err="1"/>
              <a:t>opeingna</a:t>
            </a:r>
            <a:r>
              <a:rPr lang="en-US" dirty="0"/>
              <a:t> soda bottle </a:t>
            </a:r>
          </a:p>
        </p:txBody>
      </p:sp>
      <p:sp>
        <p:nvSpPr>
          <p:cNvPr id="4" name="Slide Number Placeholder 3"/>
          <p:cNvSpPr>
            <a:spLocks noGrp="1"/>
          </p:cNvSpPr>
          <p:nvPr>
            <p:ph type="sldNum" sz="quarter" idx="5"/>
          </p:nvPr>
        </p:nvSpPr>
        <p:spPr/>
        <p:txBody>
          <a:bodyPr/>
          <a:lstStyle/>
          <a:p>
            <a:fld id="{9D962E49-2EF1-4D08-9461-BAE0BAA9ECEB}" type="slidenum">
              <a:rPr lang="en-US" smtClean="0"/>
              <a:t>59</a:t>
            </a:fld>
            <a:endParaRPr lang="en-US"/>
          </a:p>
        </p:txBody>
      </p:sp>
    </p:spTree>
    <p:extLst>
      <p:ext uri="{BB962C8B-B14F-4D97-AF65-F5344CB8AC3E}">
        <p14:creationId xmlns:p14="http://schemas.microsoft.com/office/powerpoint/2010/main" val="11064463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physics used are something everyone has seen.  If you’ve ever </a:t>
            </a:r>
            <a:r>
              <a:rPr lang="en-US" dirty="0" err="1"/>
              <a:t>opoured</a:t>
            </a:r>
            <a:r>
              <a:rPr lang="en-US" dirty="0"/>
              <a:t> a soda, or opened one that has been shaken up, the resulting foam is what you get when a </a:t>
            </a:r>
            <a:r>
              <a:rPr lang="en-US" dirty="0" err="1"/>
              <a:t>iquid</a:t>
            </a:r>
            <a:r>
              <a:rPr lang="en-US" dirty="0"/>
              <a:t> that is saturated with gas under pressure is released to atmospheric </a:t>
            </a:r>
            <a:r>
              <a:rPr lang="en-US" dirty="0" err="1"/>
              <a:t>pressire</a:t>
            </a:r>
            <a:r>
              <a:rPr lang="en-US" dirty="0"/>
              <a:t>. </a:t>
            </a:r>
          </a:p>
          <a:p>
            <a:r>
              <a:rPr lang="en-US" dirty="0"/>
              <a:t>Gas bubbles form in the liquid and float to the surface</a:t>
            </a:r>
          </a:p>
          <a:p>
            <a:endParaRPr lang="en-US" dirty="0"/>
          </a:p>
          <a:p>
            <a:r>
              <a:rPr lang="en-US" dirty="0"/>
              <a:t>It’s also the same phenomenon that divers have to deal with on deep dives – ah high pressures gas dissolves into their blood stream and if they come up to fast it bubbles out causing the bends</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60</a:t>
            </a:fld>
            <a:endParaRPr lang="en-US"/>
          </a:p>
        </p:txBody>
      </p:sp>
    </p:spTree>
    <p:extLst>
      <p:ext uri="{BB962C8B-B14F-4D97-AF65-F5344CB8AC3E}">
        <p14:creationId xmlns:p14="http://schemas.microsoft.com/office/powerpoint/2010/main" val="2182847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sz="1200" b="1" dirty="0">
                <a:latin typeface="Raleway" panose="020B0503030101060003" pitchFamily="34" charset="77"/>
              </a:rPr>
              <a:t>Dispersed Air Floatation</a:t>
            </a:r>
            <a:r>
              <a:rPr lang="en-US" sz="1200" dirty="0">
                <a:latin typeface="Raleway" panose="020B0503030101060003" pitchFamily="34" charset="77"/>
              </a:rPr>
              <a:t> – Bubbles are generated by mixers or diffused aerators</a:t>
            </a:r>
            <a:endParaRPr lang="en-US" sz="1200" b="1" dirty="0">
              <a:latin typeface="Raleway" panose="020B0503030101060003" pitchFamily="34" charset="77"/>
            </a:endParaRPr>
          </a:p>
          <a:p>
            <a:pPr marL="285750" indent="-285750">
              <a:buFont typeface="Arial" panose="020B0604020202020204" pitchFamily="34" charset="0"/>
              <a:buChar char="•"/>
            </a:pPr>
            <a:endParaRPr lang="en-US" sz="1200" b="1" dirty="0">
              <a:latin typeface="Raleway" panose="020B0503030101060003" pitchFamily="34" charset="77"/>
            </a:endParaRPr>
          </a:p>
          <a:p>
            <a:pPr marL="285750" indent="-285750">
              <a:buFont typeface="Arial" panose="020B0604020202020204" pitchFamily="34" charset="0"/>
              <a:buChar char="•"/>
            </a:pPr>
            <a:r>
              <a:rPr lang="en-US" sz="1200" b="1" dirty="0">
                <a:latin typeface="Raleway" panose="020B0503030101060003" pitchFamily="34" charset="77"/>
              </a:rPr>
              <a:t>Biological Floatation</a:t>
            </a:r>
            <a:r>
              <a:rPr lang="en-US" sz="1200" dirty="0">
                <a:latin typeface="Raleway" panose="020B0503030101060003" pitchFamily="34" charset="77"/>
              </a:rPr>
              <a:t> – using gasses generated by biological activity to float solids</a:t>
            </a:r>
          </a:p>
          <a:p>
            <a:pPr marL="285750" indent="-285750">
              <a:buFont typeface="Arial" panose="020B0604020202020204" pitchFamily="34" charset="0"/>
              <a:buChar char="•"/>
            </a:pPr>
            <a:endParaRPr lang="en-US" sz="1200" b="1" dirty="0">
              <a:latin typeface="Raleway" panose="020B0503030101060003" pitchFamily="34" charset="77"/>
            </a:endParaRPr>
          </a:p>
          <a:p>
            <a:pPr marL="285750" indent="-285750">
              <a:buFont typeface="Arial" panose="020B0604020202020204" pitchFamily="34" charset="0"/>
              <a:buChar char="•"/>
            </a:pPr>
            <a:r>
              <a:rPr lang="en-US" sz="1200" b="1" dirty="0">
                <a:latin typeface="Raleway" panose="020B0503030101060003" pitchFamily="34" charset="77"/>
              </a:rPr>
              <a:t>Dissolved Air (Vacuum) Floatation</a:t>
            </a:r>
            <a:r>
              <a:rPr lang="en-US" sz="1200" dirty="0">
                <a:latin typeface="Raleway" panose="020B0503030101060003" pitchFamily="34" charset="77"/>
              </a:rPr>
              <a:t> – where the effluent is aerated at atmospheric pressure and released under vacuum</a:t>
            </a:r>
          </a:p>
          <a:p>
            <a:pPr marL="285750" indent="-285750">
              <a:buFont typeface="Arial" panose="020B0604020202020204" pitchFamily="34" charset="0"/>
              <a:buChar char="•"/>
            </a:pPr>
            <a:endParaRPr lang="en-US" sz="1200" b="1" dirty="0">
              <a:latin typeface="Raleway" panose="020B0503030101060003" pitchFamily="34" charset="77"/>
            </a:endParaRPr>
          </a:p>
          <a:p>
            <a:pPr marL="285750" indent="-285750">
              <a:buFont typeface="Arial" panose="020B0604020202020204" pitchFamily="34" charset="0"/>
              <a:buChar char="•"/>
            </a:pPr>
            <a:r>
              <a:rPr lang="en-US" sz="1200" b="1" dirty="0">
                <a:latin typeface="Raleway" panose="020B0503030101060003" pitchFamily="34" charset="77"/>
              </a:rPr>
              <a:t>Dissolved Air (Pressure) Floatation</a:t>
            </a:r>
            <a:r>
              <a:rPr lang="en-US" sz="1200" dirty="0">
                <a:latin typeface="Raleway" panose="020B0503030101060003" pitchFamily="34" charset="77"/>
              </a:rPr>
              <a:t> – where the effluent is aerated under pressure and released at atmospheric pressure</a:t>
            </a:r>
          </a:p>
          <a:p>
            <a:r>
              <a:rPr lang="en-US" dirty="0"/>
              <a:t>This last option is the most commonly used DAF process for wastewater sludge</a:t>
            </a:r>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61</a:t>
            </a:fld>
            <a:endParaRPr lang="en-US"/>
          </a:p>
        </p:txBody>
      </p:sp>
    </p:spTree>
    <p:extLst>
      <p:ext uri="{BB962C8B-B14F-4D97-AF65-F5344CB8AC3E}">
        <p14:creationId xmlns:p14="http://schemas.microsoft.com/office/powerpoint/2010/main" val="88871421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Raleway" panose="020B0503030101060003" pitchFamily="34" charset="77"/>
            </a:endParaRPr>
          </a:p>
          <a:p>
            <a:r>
              <a:rPr lang="en-US" dirty="0">
                <a:latin typeface="Raleway" panose="020B0503030101060003" pitchFamily="34" charset="77"/>
              </a:rPr>
              <a:t>Recycle flow is </a:t>
            </a:r>
            <a:r>
              <a:rPr lang="en-US" dirty="0" err="1">
                <a:latin typeface="Raleway" panose="020B0503030101060003" pitchFamily="34" charset="77"/>
              </a:rPr>
              <a:t>thje</a:t>
            </a:r>
            <a:r>
              <a:rPr lang="en-US" dirty="0">
                <a:latin typeface="Raleway" panose="020B0503030101060003" pitchFamily="34" charset="77"/>
              </a:rPr>
              <a:t> most common </a:t>
            </a:r>
            <a:r>
              <a:rPr lang="en-US" dirty="0" err="1">
                <a:latin typeface="Raleway" panose="020B0503030101060003" pitchFamily="34" charset="77"/>
              </a:rPr>
              <a:t>onption</a:t>
            </a:r>
            <a:r>
              <a:rPr lang="en-US" dirty="0">
                <a:latin typeface="Raleway" panose="020B0503030101060003" pitchFamily="34" charset="77"/>
              </a:rPr>
              <a:t> and it looks </a:t>
            </a:r>
            <a:r>
              <a:rPr lang="en-US" dirty="0" err="1">
                <a:latin typeface="Raleway" panose="020B0503030101060003" pitchFamily="34" charset="77"/>
              </a:rPr>
              <a:t>lsomething</a:t>
            </a:r>
            <a:r>
              <a:rPr lang="en-US" dirty="0">
                <a:latin typeface="Raleway" panose="020B0503030101060003" pitchFamily="34" charset="77"/>
              </a:rPr>
              <a:t> like </a:t>
            </a:r>
            <a:r>
              <a:rPr lang="en-US" dirty="0" err="1">
                <a:latin typeface="Raleway" panose="020B0503030101060003" pitchFamily="34" charset="77"/>
              </a:rPr>
              <a:t>tbis</a:t>
            </a:r>
            <a:endParaRPr lang="en-US" dirty="0">
              <a:latin typeface="Raleway" panose="020B0503030101060003" pitchFamily="34" charset="77"/>
            </a:endParaRPr>
          </a:p>
          <a:p>
            <a:r>
              <a:rPr lang="en-US" dirty="0">
                <a:latin typeface="Raleway" panose="020B0503030101060003" pitchFamily="34" charset="77"/>
              </a:rPr>
              <a:t>You need enough air introduced and dissolved into the waste stream to float the solids</a:t>
            </a:r>
          </a:p>
          <a:p>
            <a:endParaRPr lang="en-US" dirty="0">
              <a:latin typeface="Raleway" panose="020B0503030101060003" pitchFamily="34" charset="77"/>
            </a:endParaRPr>
          </a:p>
          <a:p>
            <a:r>
              <a:rPr lang="en-US" dirty="0">
                <a:latin typeface="Raleway" panose="020B0503030101060003" pitchFamily="34" charset="77"/>
              </a:rPr>
              <a:t>Air and waste (or a part of the waste stream) are introduced into a pressurized retention tank, or air can be introduced into the primary or secondary waste effluent directly</a:t>
            </a:r>
          </a:p>
          <a:p>
            <a:endParaRPr lang="en-US" dirty="0">
              <a:latin typeface="Raleway" panose="020B0503030101060003" pitchFamily="34" charset="77"/>
            </a:endParaRPr>
          </a:p>
          <a:p>
            <a:r>
              <a:rPr lang="en-US" dirty="0">
                <a:latin typeface="Raleway" panose="020B0503030101060003" pitchFamily="34" charset="77"/>
              </a:rPr>
              <a:t>Retention tank contents are mixed – this can bring air saturation up to around 90% (unmixed it’s around 50%)The retention </a:t>
            </a:r>
            <a:r>
              <a:rPr lang="en-US" dirty="0" err="1">
                <a:latin typeface="Raleway" panose="020B0503030101060003" pitchFamily="34" charset="77"/>
              </a:rPr>
              <a:t>gime</a:t>
            </a:r>
            <a:r>
              <a:rPr lang="en-US" dirty="0">
                <a:latin typeface="Raleway" panose="020B0503030101060003" pitchFamily="34" charset="77"/>
              </a:rPr>
              <a:t> can be </a:t>
            </a:r>
            <a:r>
              <a:rPr lang="en-US" dirty="0" err="1">
                <a:latin typeface="Raleway" panose="020B0503030101060003" pitchFamily="34" charset="77"/>
              </a:rPr>
              <a:t>anywar</a:t>
            </a:r>
            <a:r>
              <a:rPr lang="en-US" dirty="0">
                <a:latin typeface="Raleway" panose="020B0503030101060003" pitchFamily="34" charset="77"/>
              </a:rPr>
              <a:t> from 30 seconds to 30 minutes depending on design</a:t>
            </a:r>
          </a:p>
          <a:p>
            <a:endParaRPr lang="en-US" dirty="0">
              <a:latin typeface="Raleway" panose="020B0503030101060003" pitchFamily="34" charset="77"/>
            </a:endParaRPr>
          </a:p>
          <a:p>
            <a:r>
              <a:rPr lang="en-US" dirty="0">
                <a:latin typeface="Raleway" panose="020B0503030101060003" pitchFamily="34" charset="77"/>
              </a:rPr>
              <a:t>After a short detention time, the saturated, pressurized stream is released into atmospheric pressure, thousands of bubbles form, they attach to particles and they rise to the surface, concentrate and are skimmed off.</a:t>
            </a:r>
          </a:p>
          <a:p>
            <a:endParaRPr lang="en-US" dirty="0">
              <a:latin typeface="Raleway" panose="020B0503030101060003" pitchFamily="34" charset="77"/>
            </a:endParaRPr>
          </a:p>
          <a:p>
            <a:r>
              <a:rPr lang="en-US" dirty="0">
                <a:latin typeface="Raleway" panose="020B0503030101060003" pitchFamily="34" charset="77"/>
              </a:rPr>
              <a:t>RECYCLE RATES WILL VARY BETWEEN 100 AND 200 PERCENT WHICH BASICALLY MEANS THAT FOR EVERY BGALLON OF INFLUENT SLUDGE ENTERING THE SYSTEM, A GALLON OF EFFLUENT IS RECYCLED TO THE DAF INLET WORKS.  THE OPTIMUM RATE FOR YOUR PARTICUALR SYSTEM WILL BE PAR TOF ITS DESIGN</a:t>
            </a:r>
          </a:p>
          <a:p>
            <a:endParaRPr lang="en-US" dirty="0"/>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62</a:t>
            </a:fld>
            <a:endParaRPr lang="en-US"/>
          </a:p>
        </p:txBody>
      </p:sp>
    </p:spTree>
    <p:extLst>
      <p:ext uri="{BB962C8B-B14F-4D97-AF65-F5344CB8AC3E}">
        <p14:creationId xmlns:p14="http://schemas.microsoft.com/office/powerpoint/2010/main" val="406404717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this is more or less what the surface of a DAF unit looks like </a:t>
            </a:r>
          </a:p>
          <a:p>
            <a:endParaRPr lang="en-US" dirty="0"/>
          </a:p>
          <a:p>
            <a:r>
              <a:rPr lang="en-US" dirty="0"/>
              <a:t>Foamy concentrated sludge at the top with relatively clear  effluent discharged through a </a:t>
            </a:r>
            <a:r>
              <a:rPr lang="en-US" dirty="0" err="1"/>
              <a:t>bvvle</a:t>
            </a:r>
            <a:r>
              <a:rPr lang="en-US" dirty="0"/>
              <a:t> </a:t>
            </a:r>
          </a:p>
        </p:txBody>
      </p:sp>
      <p:sp>
        <p:nvSpPr>
          <p:cNvPr id="4" name="Slide Number Placeholder 3"/>
          <p:cNvSpPr>
            <a:spLocks noGrp="1"/>
          </p:cNvSpPr>
          <p:nvPr>
            <p:ph type="sldNum" sz="quarter" idx="5"/>
          </p:nvPr>
        </p:nvSpPr>
        <p:spPr/>
        <p:txBody>
          <a:bodyPr/>
          <a:lstStyle/>
          <a:p>
            <a:fld id="{9D962E49-2EF1-4D08-9461-BAE0BAA9ECEB}" type="slidenum">
              <a:rPr lang="en-US" smtClean="0"/>
              <a:t>63</a:t>
            </a:fld>
            <a:endParaRPr lang="en-US"/>
          </a:p>
        </p:txBody>
      </p:sp>
    </p:spTree>
    <p:extLst>
      <p:ext uri="{BB962C8B-B14F-4D97-AF65-F5344CB8AC3E}">
        <p14:creationId xmlns:p14="http://schemas.microsoft.com/office/powerpoint/2010/main" val="336174509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NEED A HIGER AA/S RATIO FOR MORE CONENTRATED SLUDGE OR HEAVEIR SLUDGE</a:t>
            </a:r>
          </a:p>
          <a:p>
            <a:endParaRPr lang="en-US" dirty="0"/>
          </a:p>
          <a:p>
            <a:r>
              <a:rPr lang="en-US" dirty="0"/>
              <a:t>right range will vary a lot depending on </a:t>
            </a:r>
            <a:r>
              <a:rPr lang="en-US" dirty="0" err="1"/>
              <a:t>sluge</a:t>
            </a:r>
            <a:r>
              <a:rPr lang="en-US" dirty="0"/>
              <a:t> type,  unit design</a:t>
            </a:r>
          </a:p>
        </p:txBody>
      </p:sp>
      <p:sp>
        <p:nvSpPr>
          <p:cNvPr id="4" name="Slide Number Placeholder 3"/>
          <p:cNvSpPr>
            <a:spLocks noGrp="1"/>
          </p:cNvSpPr>
          <p:nvPr>
            <p:ph type="sldNum" sz="quarter" idx="5"/>
          </p:nvPr>
        </p:nvSpPr>
        <p:spPr/>
        <p:txBody>
          <a:bodyPr/>
          <a:lstStyle/>
          <a:p>
            <a:fld id="{9D962E49-2EF1-4D08-9461-BAE0BAA9ECEB}" type="slidenum">
              <a:rPr lang="en-US" smtClean="0"/>
              <a:t>64</a:t>
            </a:fld>
            <a:endParaRPr lang="en-US"/>
          </a:p>
        </p:txBody>
      </p:sp>
    </p:spTree>
    <p:extLst>
      <p:ext uri="{BB962C8B-B14F-4D97-AF65-F5344CB8AC3E}">
        <p14:creationId xmlns:p14="http://schemas.microsoft.com/office/powerpoint/2010/main" val="148755369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65</a:t>
            </a:fld>
            <a:endParaRPr lang="en-US"/>
          </a:p>
        </p:txBody>
      </p:sp>
    </p:spTree>
    <p:extLst>
      <p:ext uri="{BB962C8B-B14F-4D97-AF65-F5344CB8AC3E}">
        <p14:creationId xmlns:p14="http://schemas.microsoft.com/office/powerpoint/2010/main" val="144572891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starting </a:t>
            </a:r>
            <a:r>
              <a:rPr lang="en-US" dirty="0" err="1"/>
              <a:t>piiunt</a:t>
            </a:r>
            <a:r>
              <a:rPr lang="en-US" dirty="0"/>
              <a:t> for </a:t>
            </a:r>
            <a:r>
              <a:rPr lang="en-US" dirty="0" err="1"/>
              <a:t>furter</a:t>
            </a:r>
            <a:r>
              <a:rPr lang="en-US" dirty="0"/>
              <a:t> study </a:t>
            </a:r>
          </a:p>
        </p:txBody>
      </p:sp>
      <p:sp>
        <p:nvSpPr>
          <p:cNvPr id="4" name="Slide Number Placeholder 3"/>
          <p:cNvSpPr>
            <a:spLocks noGrp="1"/>
          </p:cNvSpPr>
          <p:nvPr>
            <p:ph type="sldNum" sz="quarter" idx="5"/>
          </p:nvPr>
        </p:nvSpPr>
        <p:spPr/>
        <p:txBody>
          <a:bodyPr/>
          <a:lstStyle/>
          <a:p>
            <a:fld id="{9D962E49-2EF1-4D08-9461-BAE0BAA9ECEB}" type="slidenum">
              <a:rPr lang="en-US" smtClean="0"/>
              <a:t>66</a:t>
            </a:fld>
            <a:endParaRPr lang="en-US"/>
          </a:p>
        </p:txBody>
      </p:sp>
    </p:spTree>
    <p:extLst>
      <p:ext uri="{BB962C8B-B14F-4D97-AF65-F5344CB8AC3E}">
        <p14:creationId xmlns:p14="http://schemas.microsoft.com/office/powerpoint/2010/main" val="226394569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you’ve done laundry you’ve </a:t>
            </a:r>
            <a:r>
              <a:rPr lang="en-US" dirty="0" err="1"/>
              <a:t>ceen</a:t>
            </a:r>
            <a:r>
              <a:rPr lang="en-US" dirty="0"/>
              <a:t> a centrifuge at work –</a:t>
            </a:r>
          </a:p>
          <a:p>
            <a:r>
              <a:rPr lang="en-US" dirty="0"/>
              <a:t> it’s analogous to the spin cycle in your washer with some extra fancy engineering  </a:t>
            </a:r>
          </a:p>
          <a:p>
            <a:endParaRPr lang="en-US" dirty="0"/>
          </a:p>
          <a:p>
            <a:r>
              <a:rPr lang="en-US" dirty="0"/>
              <a:t>And like clothes washers there are wastewater centrifuges that spin around a horizontal axis, </a:t>
            </a:r>
          </a:p>
          <a:p>
            <a:endParaRPr lang="en-US" dirty="0"/>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67</a:t>
            </a:fld>
            <a:endParaRPr lang="en-US"/>
          </a:p>
        </p:txBody>
      </p:sp>
    </p:spTree>
    <p:extLst>
      <p:ext uri="{BB962C8B-B14F-4D97-AF65-F5344CB8AC3E}">
        <p14:creationId xmlns:p14="http://schemas.microsoft.com/office/powerpoint/2010/main" val="243494514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others that spin around a vertical axis</a:t>
            </a:r>
          </a:p>
          <a:p>
            <a:endParaRPr lang="en-US" dirty="0"/>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68</a:t>
            </a:fld>
            <a:endParaRPr lang="en-US"/>
          </a:p>
        </p:txBody>
      </p:sp>
    </p:spTree>
    <p:extLst>
      <p:ext uri="{BB962C8B-B14F-4D97-AF65-F5344CB8AC3E}">
        <p14:creationId xmlns:p14="http://schemas.microsoft.com/office/powerpoint/2010/main" val="366821875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I’m going to talk about some of the other options now and show you the mechanics of how they work.  Typical performance values </a:t>
            </a: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Solid bowl , centrifuges are the most widely used centrifuges in wastewater treatment. There are continuous feed system. with a horizontal cylindrical canonical bowl that rotates along its horizontal axis and relatively high speed, somewhere typically between 400. 1000 RPMS. Inside the bowl there's a rotating screw conveyor that rotates in the same direction the bowl does, but at a lower speed. Sludge is fed through the unit through a stationary tube along the center line. That accelerates the sludge. It goes through ports in the inner conveyor shaft and then gets distributed to the outer edge of the bowl. The net effect is that solids settle through the liquid pool in the separating chamber get compacted by centrifugal force against the sides of the bowl, and the screw conveys them out toward one end where it exits as thickened sludge, while the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centrate</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or the liquid that's left over exits the unit at the other end.</a:t>
            </a:r>
          </a:p>
        </p:txBody>
      </p:sp>
      <p:sp>
        <p:nvSpPr>
          <p:cNvPr id="4" name="Slide Number Placeholder 3"/>
          <p:cNvSpPr>
            <a:spLocks noGrp="1"/>
          </p:cNvSpPr>
          <p:nvPr>
            <p:ph type="sldNum" sz="quarter" idx="5"/>
          </p:nvPr>
        </p:nvSpPr>
        <p:spPr/>
        <p:txBody>
          <a:bodyPr/>
          <a:lstStyle/>
          <a:p>
            <a:fld id="{9D962E49-2EF1-4D08-9461-BAE0BAA9ECEB}" type="slidenum">
              <a:rPr lang="en-US" smtClean="0"/>
              <a:t>69</a:t>
            </a:fld>
            <a:endParaRPr lang="en-US"/>
          </a:p>
        </p:txBody>
      </p:sp>
    </p:spTree>
    <p:extLst>
      <p:ext uri="{BB962C8B-B14F-4D97-AF65-F5344CB8AC3E}">
        <p14:creationId xmlns:p14="http://schemas.microsoft.com/office/powerpoint/2010/main" val="230983476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Basket centrifuges typically work as a batch process</a:t>
            </a:r>
          </a:p>
          <a:p>
            <a:endParaRPr lang="en-US" dirty="0"/>
          </a:p>
          <a:p>
            <a:r>
              <a:rPr lang="en-US" dirty="0"/>
              <a:t>Like the spin cycle on a washing machine</a:t>
            </a:r>
          </a:p>
          <a:p>
            <a:endParaRPr lang="en-US" dirty="0"/>
          </a:p>
          <a:p>
            <a:r>
              <a:rPr lang="en-US" dirty="0"/>
              <a:t>They spin on a vertical axis, sludge is pumped </a:t>
            </a:r>
            <a:r>
              <a:rPr lang="en-US" dirty="0" err="1"/>
              <a:t>infrom</a:t>
            </a:r>
            <a:r>
              <a:rPr lang="en-US" dirty="0"/>
              <a:t> the pop and the spinning pushes effluent out through the basket wall  by centrifugal force</a:t>
            </a:r>
          </a:p>
          <a:p>
            <a:endParaRPr lang="en-US" dirty="0"/>
          </a:p>
          <a:p>
            <a:r>
              <a:rPr lang="en-US" dirty="0"/>
              <a:t>Solids cake </a:t>
            </a:r>
            <a:r>
              <a:rPr lang="en-US" dirty="0" err="1"/>
              <a:t>buikldup</a:t>
            </a:r>
            <a:r>
              <a:rPr lang="en-US" dirty="0"/>
              <a:t> inside the basket un il the </a:t>
            </a:r>
            <a:r>
              <a:rPr lang="en-US" dirty="0" err="1"/>
              <a:t>centrate</a:t>
            </a:r>
            <a:r>
              <a:rPr lang="en-US" dirty="0"/>
              <a:t> that overflows s into a </a:t>
            </a:r>
            <a:r>
              <a:rPr lang="en-US" dirty="0" err="1"/>
              <a:t>wier</a:t>
            </a:r>
            <a:r>
              <a:rPr lang="en-US" dirty="0"/>
              <a:t> begins to deteriorate and a nozzle skimmer removes the wettest inner portion of the solids followed by a blade or </a:t>
            </a:r>
            <a:r>
              <a:rPr lang="en-US" dirty="0" err="1"/>
              <a:t>plw</a:t>
            </a:r>
            <a:r>
              <a:rPr lang="en-US" dirty="0"/>
              <a:t> that scrapes the res of the </a:t>
            </a:r>
            <a:r>
              <a:rPr lang="en-US" dirty="0" err="1"/>
              <a:t>soldis</a:t>
            </a:r>
            <a:r>
              <a:rPr lang="en-US" dirty="0"/>
              <a:t> </a:t>
            </a:r>
            <a:r>
              <a:rPr lang="en-US" dirty="0" err="1"/>
              <a:t>outso</a:t>
            </a:r>
            <a:r>
              <a:rPr lang="en-US" dirty="0"/>
              <a:t> they fall down through the middle and get taken out.</a:t>
            </a:r>
          </a:p>
          <a:p>
            <a:endParaRPr lang="en-US" dirty="0"/>
          </a:p>
          <a:p>
            <a:r>
              <a:rPr lang="en-US" dirty="0"/>
              <a:t>Then the process starts over </a:t>
            </a:r>
          </a:p>
        </p:txBody>
      </p:sp>
      <p:sp>
        <p:nvSpPr>
          <p:cNvPr id="4" name="Slide Number Placeholder 3"/>
          <p:cNvSpPr>
            <a:spLocks noGrp="1"/>
          </p:cNvSpPr>
          <p:nvPr>
            <p:ph type="sldNum" sz="quarter" idx="5"/>
          </p:nvPr>
        </p:nvSpPr>
        <p:spPr/>
        <p:txBody>
          <a:bodyPr/>
          <a:lstStyle/>
          <a:p>
            <a:fld id="{9D962E49-2EF1-4D08-9461-BAE0BAA9ECEB}" type="slidenum">
              <a:rPr lang="en-US" smtClean="0"/>
              <a:t>70</a:t>
            </a:fld>
            <a:endParaRPr lang="en-US"/>
          </a:p>
        </p:txBody>
      </p:sp>
    </p:spTree>
    <p:extLst>
      <p:ext uri="{BB962C8B-B14F-4D97-AF65-F5344CB8AC3E}">
        <p14:creationId xmlns:p14="http://schemas.microsoft.com/office/powerpoint/2010/main" val="166587558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Gravity belt thinkers are derivatives of belt presses that are used for dewatering. With this option. Liquid is essentially filtered by gravity through a porous belt as the sludge moves across the belt from one end to the other. The sludge is typically preconditioned with a polymer before it hits the belt.   The pre-</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conditiond</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sludge then gets distributed across the width of a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horiozontal</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moving belt and then as the solids travel over the bed, free water in the sludge drains through the pores in the belt because the belt is porous and gets collected in a trough below the belt. The plows that you're seeing on there essentially create furrows in the sludge and help free water detach from the solids, and that actually increases the concentration of the solids and facilitates the dewatering process once the dewatered sludge is moved from one end to the belt to the other. It gets transferred to the next treatment process. The belt then returns. Along the bottom of the system gets washed and through with a high pressure water spray system and starts the process all over.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How effective these things are depend on a lot of things, like the chemical condition that you use, the hydraulic and solids loading, and the belt speed. There are also a variety of different kinds of belts that are designed for different porosities, different sized openings, and you have to. Gravity belt thickeners work very, very well. And like any other signer, what you're looking for is constant flow and consistent sludge quality. Size wise, these range from three to maybe 10 feet in width. Hydraulic loading rate is typically. Expressed. In gallons per meter per minute for these, whereas the solids loading rate are usually in pounds per meter per hour. Kind of depends on the design but. The solids loading rate, depending on the feed sludge type, will typically range from somewhere between 500 to 3,000 pounds per meter per hour.</a:t>
            </a:r>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71</a:t>
            </a:fld>
            <a:endParaRPr lang="en-US"/>
          </a:p>
        </p:txBody>
      </p:sp>
    </p:spTree>
    <p:extLst>
      <p:ext uri="{BB962C8B-B14F-4D97-AF65-F5344CB8AC3E}">
        <p14:creationId xmlns:p14="http://schemas.microsoft.com/office/powerpoint/2010/main" val="768462127"/>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r>
              <a:rPr lang="en-US" dirty="0"/>
              <a:t>https://</a:t>
            </a:r>
            <a:r>
              <a:rPr lang="en-US" dirty="0" err="1"/>
              <a:t>www.youtube.com</a:t>
            </a:r>
            <a:r>
              <a:rPr lang="en-US" dirty="0"/>
              <a:t>/</a:t>
            </a:r>
            <a:r>
              <a:rPr lang="en-US" dirty="0" err="1"/>
              <a:t>watch?v</a:t>
            </a:r>
            <a:r>
              <a:rPr lang="en-US" dirty="0"/>
              <a:t>=M1CK-5ooOOM</a:t>
            </a:r>
          </a:p>
        </p:txBody>
      </p:sp>
      <p:sp>
        <p:nvSpPr>
          <p:cNvPr id="4" name="Slide Number Placeholder 3"/>
          <p:cNvSpPr>
            <a:spLocks noGrp="1"/>
          </p:cNvSpPr>
          <p:nvPr>
            <p:ph type="sldNum" sz="quarter" idx="5"/>
          </p:nvPr>
        </p:nvSpPr>
        <p:spPr/>
        <p:txBody>
          <a:bodyPr/>
          <a:lstStyle/>
          <a:p>
            <a:fld id="{9D962E49-2EF1-4D08-9461-BAE0BAA9ECEB}" type="slidenum">
              <a:rPr lang="en-US" smtClean="0"/>
              <a:t>72</a:t>
            </a:fld>
            <a:endParaRPr lang="en-US"/>
          </a:p>
        </p:txBody>
      </p:sp>
    </p:spTree>
    <p:extLst>
      <p:ext uri="{BB962C8B-B14F-4D97-AF65-F5344CB8AC3E}">
        <p14:creationId xmlns:p14="http://schemas.microsoft.com/office/powerpoint/2010/main" val="1945025854"/>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 leaving out details  removal rate percentages because </a:t>
            </a:r>
            <a:r>
              <a:rPr lang="en-US" dirty="0" err="1"/>
              <a:t>som</a:t>
            </a:r>
            <a:r>
              <a:rPr lang="en-US" dirty="0"/>
              <a:t> much </a:t>
            </a:r>
            <a:r>
              <a:rPr lang="en-US" dirty="0" err="1"/>
              <a:t>depdnes</a:t>
            </a:r>
            <a:r>
              <a:rPr lang="en-US" dirty="0"/>
              <a:t> on the sludge type,. Loading rates etc.</a:t>
            </a:r>
          </a:p>
        </p:txBody>
      </p:sp>
      <p:sp>
        <p:nvSpPr>
          <p:cNvPr id="4" name="Slide Number Placeholder 3"/>
          <p:cNvSpPr>
            <a:spLocks noGrp="1"/>
          </p:cNvSpPr>
          <p:nvPr>
            <p:ph type="sldNum" sz="quarter" idx="5"/>
          </p:nvPr>
        </p:nvSpPr>
        <p:spPr/>
        <p:txBody>
          <a:bodyPr/>
          <a:lstStyle/>
          <a:p>
            <a:fld id="{9D962E49-2EF1-4D08-9461-BAE0BAA9ECEB}" type="slidenum">
              <a:rPr lang="en-US" smtClean="0"/>
              <a:t>73</a:t>
            </a:fld>
            <a:endParaRPr lang="en-US"/>
          </a:p>
        </p:txBody>
      </p:sp>
    </p:spTree>
    <p:extLst>
      <p:ext uri="{BB962C8B-B14F-4D97-AF65-F5344CB8AC3E}">
        <p14:creationId xmlns:p14="http://schemas.microsoft.com/office/powerpoint/2010/main" val="334308171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Digestion is the process of breaking down solids, and this is typically done using aerobic or anerobic methods</a:t>
            </a:r>
          </a:p>
          <a:p>
            <a:r>
              <a:rPr lang="en-US" dirty="0"/>
              <a:t>We’re going to leave the in depth discussion of Digestion to Part 2 of this webinar on the 9</a:t>
            </a:r>
            <a:r>
              <a:rPr lang="en-US" baseline="30000" dirty="0"/>
              <a:t>th</a:t>
            </a:r>
            <a:r>
              <a:rPr lang="en-US" dirty="0"/>
              <a:t>, but I did want to mention it because in some plants </a:t>
            </a:r>
            <a:r>
              <a:rPr lang="en-US" dirty="0" err="1"/>
              <a:t>ths</a:t>
            </a:r>
            <a:r>
              <a:rPr lang="en-US" dirty="0"/>
              <a:t> step occurs between Thickening and the next step </a:t>
            </a:r>
          </a:p>
          <a:p>
            <a:endParaRPr lang="en-US" dirty="0"/>
          </a:p>
          <a:p>
            <a:r>
              <a:rPr lang="en-US" dirty="0"/>
              <a:t>(Click). </a:t>
            </a:r>
          </a:p>
        </p:txBody>
      </p:sp>
      <p:sp>
        <p:nvSpPr>
          <p:cNvPr id="4" name="Slide Number Placeholder 3"/>
          <p:cNvSpPr>
            <a:spLocks noGrp="1"/>
          </p:cNvSpPr>
          <p:nvPr>
            <p:ph type="sldNum" sz="quarter" idx="5"/>
          </p:nvPr>
        </p:nvSpPr>
        <p:spPr/>
        <p:txBody>
          <a:bodyPr/>
          <a:lstStyle/>
          <a:p>
            <a:fld id="{9D962E49-2EF1-4D08-9461-BAE0BAA9ECEB}" type="slidenum">
              <a:rPr lang="en-US" smtClean="0"/>
              <a:t>74</a:t>
            </a:fld>
            <a:endParaRPr lang="en-US"/>
          </a:p>
        </p:txBody>
      </p:sp>
    </p:spTree>
    <p:extLst>
      <p:ext uri="{BB962C8B-B14F-4D97-AF65-F5344CB8AC3E}">
        <p14:creationId xmlns:p14="http://schemas.microsoft.com/office/powerpoint/2010/main" val="2046934106"/>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Dewatering  is </a:t>
            </a:r>
            <a:r>
              <a:rPr lang="en-US" dirty="0" err="1"/>
              <a:t>djust</a:t>
            </a:r>
            <a:r>
              <a:rPr lang="en-US" dirty="0"/>
              <a:t> what it sounds like – getting the water out of your solids</a:t>
            </a:r>
          </a:p>
          <a:p>
            <a:r>
              <a:rPr lang="en-US" dirty="0"/>
              <a:t>This all about reducing the sludge volume and making it easier to transport to it’s next destination</a:t>
            </a:r>
          </a:p>
          <a:p>
            <a:endParaRPr lang="en-US" dirty="0"/>
          </a:p>
          <a:p>
            <a:endParaRPr lang="en-US" dirty="0"/>
          </a:p>
          <a:p>
            <a:r>
              <a:rPr lang="en-US" dirty="0"/>
              <a:t>Sounds familiar right?  4 of these five options I just listed can be used for </a:t>
            </a:r>
            <a:r>
              <a:rPr lang="en-US" dirty="0" err="1"/>
              <a:t>Thickeing</a:t>
            </a:r>
            <a:r>
              <a:rPr lang="en-US" dirty="0"/>
              <a:t> as well</a:t>
            </a:r>
          </a:p>
          <a:p>
            <a:endParaRPr lang="en-US" dirty="0"/>
          </a:p>
          <a:p>
            <a:endParaRPr lang="en-US" dirty="0"/>
          </a:p>
          <a:p>
            <a:r>
              <a:rPr lang="en-US" dirty="0"/>
              <a:t>Other options include vacuum filters screw presses, plates and frame presses</a:t>
            </a:r>
          </a:p>
          <a:p>
            <a:endParaRPr lang="en-US" dirty="0"/>
          </a:p>
          <a:p>
            <a:endParaRPr lang="en-US" dirty="0"/>
          </a:p>
          <a:p>
            <a:r>
              <a:rPr lang="en-US" dirty="0"/>
              <a:t>Then once everything is acceptably dry it goes off to </a:t>
            </a:r>
            <a:r>
              <a:rPr lang="en-US" dirty="0" err="1"/>
              <a:t>ebe</a:t>
            </a:r>
            <a:endParaRPr lang="en-US" dirty="0"/>
          </a:p>
          <a:p>
            <a:endParaRPr lang="en-US" dirty="0"/>
          </a:p>
          <a:p>
            <a:r>
              <a:rPr lang="en-US" dirty="0"/>
              <a:t>(CLICK)</a:t>
            </a:r>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75</a:t>
            </a:fld>
            <a:endParaRPr lang="en-US"/>
          </a:p>
        </p:txBody>
      </p:sp>
    </p:spTree>
    <p:extLst>
      <p:ext uri="{BB962C8B-B14F-4D97-AF65-F5344CB8AC3E}">
        <p14:creationId xmlns:p14="http://schemas.microsoft.com/office/powerpoint/2010/main" val="287470738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belt presses that are used for dewatering are similar to the </a:t>
            </a:r>
            <a:r>
              <a:rPr lang="en-US" sz="1200" dirty="0" err="1">
                <a:effectLst/>
                <a:latin typeface="Calibri" panose="020F0502020204030204" pitchFamily="34" charset="0"/>
                <a:ea typeface="Times New Roman" panose="02020603050405020304" pitchFamily="18" charset="0"/>
                <a:cs typeface="Times New Roman" panose="02020603050405020304" pitchFamily="18" charset="0"/>
              </a:rPr>
              <a:t>betls</a:t>
            </a: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 systems used for thickening  but they have an extra stage to them. Where a thickening belt typically has a single belt and the water is draining out with gravity, a dewatering belt setup will </a:t>
            </a:r>
            <a:r>
              <a:rPr lang="en-US" sz="1200" dirty="0" err="1">
                <a:effectLst/>
                <a:latin typeface="Calibri" panose="020F0502020204030204" pitchFamily="34" charset="0"/>
                <a:ea typeface="Times New Roman" panose="02020603050405020304" pitchFamily="18" charset="0"/>
                <a:cs typeface="Times New Roman" panose="02020603050405020304" pitchFamily="18" charset="0"/>
              </a:rPr>
              <a:t>ofthen</a:t>
            </a: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 have a feed that looks just like a thickening belt followed by an area where the partially dewatered sludge is squeezed between two porous belts and  bunch of rollers./</a:t>
            </a:r>
          </a:p>
          <a:p>
            <a:pPr algn="l"/>
            <a:endParaRPr lang="en-US" dirty="0"/>
          </a:p>
          <a:p>
            <a:pPr algn="l"/>
            <a:r>
              <a:rPr lang="en-US" dirty="0"/>
              <a:t>Time Check:  53 minutes</a:t>
            </a:r>
          </a:p>
        </p:txBody>
      </p:sp>
      <p:sp>
        <p:nvSpPr>
          <p:cNvPr id="4" name="Slide Number Placeholder 3"/>
          <p:cNvSpPr>
            <a:spLocks noGrp="1"/>
          </p:cNvSpPr>
          <p:nvPr>
            <p:ph type="sldNum" sz="quarter" idx="5"/>
          </p:nvPr>
        </p:nvSpPr>
        <p:spPr/>
        <p:txBody>
          <a:bodyPr/>
          <a:lstStyle/>
          <a:p>
            <a:fld id="{9D962E49-2EF1-4D08-9461-BAE0BAA9ECEB}" type="slidenum">
              <a:rPr lang="en-US" smtClean="0"/>
              <a:t>77</a:t>
            </a:fld>
            <a:endParaRPr lang="en-US"/>
          </a:p>
        </p:txBody>
      </p:sp>
    </p:spTree>
    <p:extLst>
      <p:ext uri="{BB962C8B-B14F-4D97-AF65-F5344CB8AC3E}">
        <p14:creationId xmlns:p14="http://schemas.microsoft.com/office/powerpoint/2010/main" val="97465762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12124"/>
                </a:solidFill>
                <a:effectLst/>
                <a:latin typeface="Proxima Nova"/>
              </a:rPr>
              <a:t>BELT PRESS ROOM</a:t>
            </a:r>
          </a:p>
          <a:p>
            <a:endParaRPr lang="en-US" dirty="0"/>
          </a:p>
          <a:p>
            <a:r>
              <a:rPr lang="en-US" dirty="0"/>
              <a:t>A more modern version will look like this, and they exist all </a:t>
            </a:r>
            <a:r>
              <a:rPr lang="en-US" dirty="0" err="1"/>
              <a:t>oer</a:t>
            </a:r>
            <a:r>
              <a:rPr lang="en-US" dirty="0"/>
              <a:t> the globe</a:t>
            </a:r>
          </a:p>
          <a:p>
            <a:endParaRPr lang="en-US" dirty="0"/>
          </a:p>
          <a:p>
            <a:endParaRPr lang="en-US" dirty="0"/>
          </a:p>
          <a:p>
            <a:r>
              <a:rPr lang="en-US" dirty="0"/>
              <a:t>Image: </a:t>
            </a:r>
          </a:p>
          <a:p>
            <a:r>
              <a:rPr lang="en-US" dirty="0"/>
              <a:t>https://flickr.com/photos/</a:t>
            </a:r>
            <a:r>
              <a:rPr lang="en-US" dirty="0" err="1"/>
              <a:t>usdagov</a:t>
            </a:r>
            <a:r>
              <a:rPr lang="en-US" dirty="0"/>
              <a:t>/51476259611/in/album-72157719899595195/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US Department of Agriculture</a:t>
            </a:r>
          </a:p>
          <a:p>
            <a:r>
              <a:rPr lang="en-US" dirty="0"/>
              <a:t>https://</a:t>
            </a:r>
            <a:r>
              <a:rPr lang="en-US" dirty="0" err="1"/>
              <a:t>creativecommons.org</a:t>
            </a:r>
            <a:r>
              <a:rPr lang="en-US" dirty="0"/>
              <a:t>/</a:t>
            </a:r>
            <a:r>
              <a:rPr lang="en-US" dirty="0" err="1"/>
              <a:t>publicdomain</a:t>
            </a:r>
            <a:r>
              <a:rPr lang="en-US" dirty="0"/>
              <a:t>/mark/1.0/</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12124"/>
                </a:solidFill>
                <a:effectLst/>
                <a:latin typeface="Proxima Nova"/>
              </a:rPr>
              <a:t>Westmoreland /Fayette Municipal Sewage Authority Plant</a:t>
            </a:r>
          </a:p>
        </p:txBody>
      </p:sp>
      <p:sp>
        <p:nvSpPr>
          <p:cNvPr id="4" name="Slide Number Placeholder 3"/>
          <p:cNvSpPr>
            <a:spLocks noGrp="1"/>
          </p:cNvSpPr>
          <p:nvPr>
            <p:ph type="sldNum" sz="quarter" idx="5"/>
          </p:nvPr>
        </p:nvSpPr>
        <p:spPr/>
        <p:txBody>
          <a:bodyPr/>
          <a:lstStyle/>
          <a:p>
            <a:fld id="{9D962E49-2EF1-4D08-9461-BAE0BAA9ECEB}" type="slidenum">
              <a:rPr lang="en-US" smtClean="0"/>
              <a:t>78</a:t>
            </a:fld>
            <a:endParaRPr lang="en-US"/>
          </a:p>
        </p:txBody>
      </p:sp>
    </p:spTree>
    <p:extLst>
      <p:ext uri="{BB962C8B-B14F-4D97-AF65-F5344CB8AC3E}">
        <p14:creationId xmlns:p14="http://schemas.microsoft.com/office/powerpoint/2010/main" val="2783927003"/>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one is in antarctica – because they have to deal with wastewater down there too.</a:t>
            </a:r>
          </a:p>
          <a:p>
            <a:endParaRPr lang="en-US" dirty="0"/>
          </a:p>
          <a:p>
            <a:r>
              <a:rPr lang="en-US" dirty="0"/>
              <a:t>Image:  Eli Duke</a:t>
            </a:r>
          </a:p>
          <a:p>
            <a:r>
              <a:rPr lang="en-US" dirty="0"/>
              <a:t>https://flickr.com/photos/</a:t>
            </a:r>
            <a:r>
              <a:rPr lang="en-US" dirty="0" err="1"/>
              <a:t>elisfanclub</a:t>
            </a:r>
            <a:r>
              <a:rPr lang="en-US" dirty="0"/>
              <a:t>/1943336234/</a:t>
            </a:r>
          </a:p>
          <a:p>
            <a:r>
              <a:rPr lang="en-US" dirty="0"/>
              <a:t>https://</a:t>
            </a:r>
            <a:r>
              <a:rPr lang="en-US" dirty="0" err="1"/>
              <a:t>creativecommons.org</a:t>
            </a:r>
            <a:r>
              <a:rPr lang="en-US" dirty="0"/>
              <a:t>/licenses/by-</a:t>
            </a:r>
            <a:r>
              <a:rPr lang="en-US" dirty="0" err="1"/>
              <a:t>sa</a:t>
            </a:r>
            <a:r>
              <a:rPr lang="en-US" dirty="0"/>
              <a:t>/2.0/</a:t>
            </a:r>
          </a:p>
        </p:txBody>
      </p:sp>
      <p:sp>
        <p:nvSpPr>
          <p:cNvPr id="4" name="Slide Number Placeholder 3"/>
          <p:cNvSpPr>
            <a:spLocks noGrp="1"/>
          </p:cNvSpPr>
          <p:nvPr>
            <p:ph type="sldNum" sz="quarter" idx="5"/>
          </p:nvPr>
        </p:nvSpPr>
        <p:spPr/>
        <p:txBody>
          <a:bodyPr/>
          <a:lstStyle/>
          <a:p>
            <a:fld id="{9D962E49-2EF1-4D08-9461-BAE0BAA9ECEB}" type="slidenum">
              <a:rPr lang="en-US" smtClean="0"/>
              <a:t>79</a:t>
            </a:fld>
            <a:endParaRPr lang="en-US"/>
          </a:p>
        </p:txBody>
      </p:sp>
    </p:spTree>
    <p:extLst>
      <p:ext uri="{BB962C8B-B14F-4D97-AF65-F5344CB8AC3E}">
        <p14:creationId xmlns:p14="http://schemas.microsoft.com/office/powerpoint/2010/main" val="21334266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Again, this basically is a gravity thickener with an </a:t>
            </a:r>
            <a:r>
              <a:rPr lang="en-US" sz="1200" dirty="0" err="1">
                <a:effectLst/>
                <a:latin typeface="Calibri" panose="020F0502020204030204" pitchFamily="34" charset="0"/>
                <a:ea typeface="Times New Roman" panose="02020603050405020304" pitchFamily="18" charset="0"/>
                <a:cs typeface="Times New Roman" panose="02020603050405020304" pitchFamily="18" charset="0"/>
              </a:rPr>
              <a:t>estrat</a:t>
            </a: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 stage of belts and rollers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The sludge is typically preconditioned with a polymer before it hits the belt.   The pre-</a:t>
            </a:r>
            <a:r>
              <a:rPr lang="en-US" sz="1200" dirty="0" err="1">
                <a:effectLst/>
                <a:latin typeface="Calibri" panose="020F0502020204030204" pitchFamily="34" charset="0"/>
                <a:ea typeface="Times New Roman" panose="02020603050405020304" pitchFamily="18" charset="0"/>
                <a:cs typeface="Times New Roman" panose="02020603050405020304" pitchFamily="18" charset="0"/>
              </a:rPr>
              <a:t>conditiond</a:t>
            </a: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 sludge then gets distributed across the width of a </a:t>
            </a:r>
            <a:r>
              <a:rPr lang="en-US" sz="1200" dirty="0" err="1">
                <a:effectLst/>
                <a:latin typeface="Calibri" panose="020F0502020204030204" pitchFamily="34" charset="0"/>
                <a:ea typeface="Times New Roman" panose="02020603050405020304" pitchFamily="18" charset="0"/>
                <a:cs typeface="Times New Roman" panose="02020603050405020304" pitchFamily="18" charset="0"/>
              </a:rPr>
              <a:t>horiozontal</a:t>
            </a: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 moving belt and then as the solids travel over the bed, free water in the sludge drains through the pores in the belt because the belt is porous and gets collected in a trough below the belt. The plows work exactly the same as </a:t>
            </a:r>
            <a:r>
              <a:rPr lang="en-US" sz="1200" dirty="0" err="1">
                <a:effectLst/>
                <a:latin typeface="Calibri" panose="020F0502020204030204" pitchFamily="34" charset="0"/>
                <a:ea typeface="Times New Roman" panose="02020603050405020304" pitchFamily="18" charset="0"/>
                <a:cs typeface="Times New Roman" panose="02020603050405020304" pitchFamily="18" charset="0"/>
              </a:rPr>
              <a:t>athey</a:t>
            </a: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 do on a thickening belt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libri" panose="020F0502020204030204" pitchFamily="34" charset="0"/>
                <a:cs typeface="Times New Roman" panose="02020603050405020304" pitchFamily="18" charset="0"/>
              </a:rPr>
              <a:t>But then we have a </a:t>
            </a:r>
            <a:r>
              <a:rPr lang="en-US" sz="1200" dirty="0" err="1">
                <a:effectLst/>
                <a:latin typeface="Calibri" panose="020F0502020204030204" pitchFamily="34" charset="0"/>
                <a:cs typeface="Times New Roman" panose="02020603050405020304" pitchFamily="18" charset="0"/>
              </a:rPr>
              <a:t>futher</a:t>
            </a:r>
            <a:r>
              <a:rPr lang="en-US" sz="1200" dirty="0">
                <a:effectLst/>
                <a:latin typeface="Calibri" panose="020F0502020204030204" pitchFamily="34" charset="0"/>
                <a:cs typeface="Times New Roman" panose="02020603050405020304" pitchFamily="18" charset="0"/>
              </a:rPr>
              <a:t> stage where the partially dewatered solids get squeezed resulting in a much dryer cake.</a:t>
            </a:r>
            <a:endParaRPr lang="en-US" dirty="0"/>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80</a:t>
            </a:fld>
            <a:endParaRPr lang="en-US"/>
          </a:p>
        </p:txBody>
      </p:sp>
    </p:spTree>
    <p:extLst>
      <p:ext uri="{BB962C8B-B14F-4D97-AF65-F5344CB8AC3E}">
        <p14:creationId xmlns:p14="http://schemas.microsoft.com/office/powerpoint/2010/main" val="16113974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81</a:t>
            </a:fld>
            <a:endParaRPr lang="en-US"/>
          </a:p>
        </p:txBody>
      </p:sp>
    </p:spTree>
    <p:extLst>
      <p:ext uri="{BB962C8B-B14F-4D97-AF65-F5344CB8AC3E}">
        <p14:creationId xmlns:p14="http://schemas.microsoft.com/office/powerpoint/2010/main" val="130109908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Screw presses are somewhat similar to centrifuges in shape, but they function differently. Typically you've got an enclosed unit with the rotating screw that's inside a wire basket. Like you can see in the images here. Sludge that's been conditioned with polymer gets fed in and the screw slowly rotates and moves the sludge from the inlet to the discharge end. Pressure applied increases the closer the sludge gets to the discharge end as the distance between the edges of the screw decrease. Filtrate drains out at the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bottom.and</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dewatered sludge is dissipate discharge into a conveyor or into a hopper.</a:t>
            </a:r>
          </a:p>
          <a:p>
            <a:endParaRPr lang="en-US" dirty="0"/>
          </a:p>
        </p:txBody>
      </p:sp>
      <p:sp>
        <p:nvSpPr>
          <p:cNvPr id="4" name="Slide Number Placeholder 3"/>
          <p:cNvSpPr>
            <a:spLocks noGrp="1"/>
          </p:cNvSpPr>
          <p:nvPr>
            <p:ph type="sldNum" sz="quarter" idx="5"/>
          </p:nvPr>
        </p:nvSpPr>
        <p:spPr/>
        <p:txBody>
          <a:bodyPr/>
          <a:lstStyle/>
          <a:p>
            <a:fld id="{9D962E49-2EF1-4D08-9461-BAE0BAA9ECEB}" type="slidenum">
              <a:rPr lang="en-US" smtClean="0"/>
              <a:t>82</a:t>
            </a:fld>
            <a:endParaRPr lang="en-US"/>
          </a:p>
        </p:txBody>
      </p:sp>
    </p:spTree>
    <p:extLst>
      <p:ext uri="{BB962C8B-B14F-4D97-AF65-F5344CB8AC3E}">
        <p14:creationId xmlns:p14="http://schemas.microsoft.com/office/powerpoint/2010/main" val="1836519489"/>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endParaRPr lang="en-US" sz="14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Like  thickening, but with higher solids concentrations and drier solids</a:t>
            </a: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Solid bowl , centrifuges are the most widely used centrifuges in wastewater treatment. There are continuous feed system. with a horizontal cylindrical canonical bowl that rotates along its horizontal axis and relatively high speed, somewhere typically between 400. 1000 RPMS. Inside the bowl there's a rotating screw conveyor that rotates in the same direction the bowl does, but at a lower speed. Sludge is fed through the unit through a stationary tube along the center line. That accelerates the sludge. It goes through ports in the inner conveyor shaft and then gets distributed to the outer edge of the bowl. The net effect is that solids settle through the liquid pool in the separating chamber get compacted by centrifugal force against the sides of the bowl, and the screw conveys them out toward one end where it exits as thickened sludge, while the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centrate</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or the liquid that's left over exits the unit at the other end.</a:t>
            </a:r>
          </a:p>
        </p:txBody>
      </p:sp>
      <p:sp>
        <p:nvSpPr>
          <p:cNvPr id="4" name="Slide Number Placeholder 3"/>
          <p:cNvSpPr>
            <a:spLocks noGrp="1"/>
          </p:cNvSpPr>
          <p:nvPr>
            <p:ph type="sldNum" sz="quarter" idx="5"/>
          </p:nvPr>
        </p:nvSpPr>
        <p:spPr/>
        <p:txBody>
          <a:bodyPr/>
          <a:lstStyle/>
          <a:p>
            <a:fld id="{9D962E49-2EF1-4D08-9461-BAE0BAA9ECEB}" type="slidenum">
              <a:rPr lang="en-US" smtClean="0"/>
              <a:t>83</a:t>
            </a:fld>
            <a:endParaRPr lang="en-US"/>
          </a:p>
        </p:txBody>
      </p:sp>
    </p:spTree>
    <p:extLst>
      <p:ext uri="{BB962C8B-B14F-4D97-AF65-F5344CB8AC3E}">
        <p14:creationId xmlns:p14="http://schemas.microsoft.com/office/powerpoint/2010/main" val="4260898320"/>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Basket centrifuges typically work as a batch process</a:t>
            </a:r>
          </a:p>
          <a:p>
            <a:endParaRPr lang="en-US" dirty="0"/>
          </a:p>
          <a:p>
            <a:r>
              <a:rPr lang="en-US" dirty="0"/>
              <a:t>They spin on a vertical axis, sludge is pumped </a:t>
            </a:r>
            <a:r>
              <a:rPr lang="en-US" dirty="0" err="1"/>
              <a:t>infrom</a:t>
            </a:r>
            <a:r>
              <a:rPr lang="en-US" dirty="0"/>
              <a:t> the pop and the spinning pushes effluent out through the basket wall  by centrifugal force</a:t>
            </a:r>
          </a:p>
          <a:p>
            <a:endParaRPr lang="en-US" dirty="0"/>
          </a:p>
          <a:p>
            <a:r>
              <a:rPr lang="en-US" dirty="0"/>
              <a:t>Solids cake </a:t>
            </a:r>
            <a:r>
              <a:rPr lang="en-US" dirty="0" err="1"/>
              <a:t>buikldup</a:t>
            </a:r>
            <a:r>
              <a:rPr lang="en-US" dirty="0"/>
              <a:t> inside the basket un </a:t>
            </a:r>
            <a:r>
              <a:rPr lang="en-US" dirty="0" err="1"/>
              <a:t>til</a:t>
            </a:r>
            <a:r>
              <a:rPr lang="en-US" dirty="0"/>
              <a:t> the </a:t>
            </a:r>
            <a:r>
              <a:rPr lang="en-US" dirty="0" err="1"/>
              <a:t>centrate</a:t>
            </a:r>
            <a:r>
              <a:rPr lang="en-US" dirty="0"/>
              <a:t> that </a:t>
            </a:r>
            <a:r>
              <a:rPr lang="en-US" dirty="0" err="1"/>
              <a:t>foverfliw</a:t>
            </a:r>
            <a:r>
              <a:rPr lang="en-US" dirty="0"/>
              <a:t> s into a </a:t>
            </a:r>
            <a:r>
              <a:rPr lang="en-US" dirty="0" err="1"/>
              <a:t>wier</a:t>
            </a:r>
            <a:r>
              <a:rPr lang="en-US" dirty="0"/>
              <a:t> be </a:t>
            </a:r>
            <a:r>
              <a:rPr lang="en-US" dirty="0" err="1"/>
              <a:t>cins</a:t>
            </a:r>
            <a:r>
              <a:rPr lang="en-US" dirty="0"/>
              <a:t> to deteriorate and a nozzle skimmer removes the wettest inner portion of the solids followed by a blade or </a:t>
            </a:r>
            <a:r>
              <a:rPr lang="en-US" dirty="0" err="1"/>
              <a:t>plw</a:t>
            </a:r>
            <a:r>
              <a:rPr lang="en-US" dirty="0"/>
              <a:t> that scrapes the res of the </a:t>
            </a:r>
            <a:r>
              <a:rPr lang="en-US" dirty="0" err="1"/>
              <a:t>soldis</a:t>
            </a:r>
            <a:r>
              <a:rPr lang="en-US" dirty="0"/>
              <a:t> </a:t>
            </a:r>
            <a:r>
              <a:rPr lang="en-US" dirty="0" err="1"/>
              <a:t>outso</a:t>
            </a:r>
            <a:r>
              <a:rPr lang="en-US" dirty="0"/>
              <a:t> they fall down through the middle and get taken out.</a:t>
            </a:r>
          </a:p>
          <a:p>
            <a:endParaRPr lang="en-US" dirty="0"/>
          </a:p>
          <a:p>
            <a:r>
              <a:rPr lang="en-US" dirty="0"/>
              <a:t>Then the process starts over </a:t>
            </a:r>
          </a:p>
        </p:txBody>
      </p:sp>
      <p:sp>
        <p:nvSpPr>
          <p:cNvPr id="4" name="Slide Number Placeholder 3"/>
          <p:cNvSpPr>
            <a:spLocks noGrp="1"/>
          </p:cNvSpPr>
          <p:nvPr>
            <p:ph type="sldNum" sz="quarter" idx="5"/>
          </p:nvPr>
        </p:nvSpPr>
        <p:spPr/>
        <p:txBody>
          <a:bodyPr/>
          <a:lstStyle/>
          <a:p>
            <a:fld id="{9D962E49-2EF1-4D08-9461-BAE0BAA9ECEB}" type="slidenum">
              <a:rPr lang="en-US" smtClean="0"/>
              <a:t>84</a:t>
            </a:fld>
            <a:endParaRPr lang="en-US"/>
          </a:p>
        </p:txBody>
      </p:sp>
    </p:spTree>
    <p:extLst>
      <p:ext uri="{BB962C8B-B14F-4D97-AF65-F5344CB8AC3E}">
        <p14:creationId xmlns:p14="http://schemas.microsoft.com/office/powerpoint/2010/main" val="1037515223"/>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with that we;’</a:t>
            </a:r>
            <a:r>
              <a:rPr lang="en-US" dirty="0" err="1"/>
              <a:t>ll</a:t>
            </a:r>
            <a:r>
              <a:rPr lang="en-US" dirty="0"/>
              <a:t> open the floor.  Again this isn’t meant to be an exhaustive discussion but </a:t>
            </a:r>
            <a:r>
              <a:rPr lang="en-US" dirty="0" err="1"/>
              <a:t>hopefullyu</a:t>
            </a:r>
            <a:r>
              <a:rPr lang="en-US" dirty="0"/>
              <a:t> provided an overview if you aren’t </a:t>
            </a:r>
            <a:r>
              <a:rPr lang="en-US" dirty="0" err="1"/>
              <a:t>familari</a:t>
            </a:r>
            <a:r>
              <a:rPr lang="en-US" dirty="0"/>
              <a:t> with this type of process and a </a:t>
            </a:r>
            <a:r>
              <a:rPr lang="en-US" dirty="0" err="1"/>
              <a:t>refvresher</a:t>
            </a:r>
            <a:r>
              <a:rPr lang="en-US" dirty="0"/>
              <a:t> if you are.</a:t>
            </a:r>
          </a:p>
        </p:txBody>
      </p:sp>
      <p:sp>
        <p:nvSpPr>
          <p:cNvPr id="4" name="Slide Number Placeholder 3"/>
          <p:cNvSpPr>
            <a:spLocks noGrp="1"/>
          </p:cNvSpPr>
          <p:nvPr>
            <p:ph type="sldNum" sz="quarter" idx="5"/>
          </p:nvPr>
        </p:nvSpPr>
        <p:spPr/>
        <p:txBody>
          <a:bodyPr/>
          <a:lstStyle/>
          <a:p>
            <a:fld id="{9D962E49-2EF1-4D08-9461-BAE0BAA9ECEB}" type="slidenum">
              <a:rPr lang="en-US" smtClean="0"/>
              <a:t>85</a:t>
            </a:fld>
            <a:endParaRPr lang="en-US"/>
          </a:p>
        </p:txBody>
      </p:sp>
    </p:spTree>
    <p:extLst>
      <p:ext uri="{BB962C8B-B14F-4D97-AF65-F5344CB8AC3E}">
        <p14:creationId xmlns:p14="http://schemas.microsoft.com/office/powerpoint/2010/main" val="55158754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D962E49-2EF1-4D08-9461-BAE0BAA9ECEB}" type="slidenum">
              <a:rPr lang="en-US" smtClean="0"/>
              <a:t>86</a:t>
            </a:fld>
            <a:endParaRPr lang="en-US"/>
          </a:p>
        </p:txBody>
      </p:sp>
    </p:spTree>
    <p:extLst>
      <p:ext uri="{BB962C8B-B14F-4D97-AF65-F5344CB8AC3E}">
        <p14:creationId xmlns:p14="http://schemas.microsoft.com/office/powerpoint/2010/main" val="21618021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 Background Graphic">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normAutofit/>
          </a:bodyPr>
          <a:lstStyle>
            <a:lvl1pPr algn="ctr">
              <a:defRPr sz="8000" b="0"/>
            </a:lvl1pPr>
          </a:lstStyle>
          <a:p>
            <a:r>
              <a:rPr lang="en-US"/>
              <a:t>Click to edit Master title style</a:t>
            </a:r>
          </a:p>
        </p:txBody>
      </p:sp>
      <p:sp>
        <p:nvSpPr>
          <p:cNvPr id="3" name="Subtitle 2"/>
          <p:cNvSpPr>
            <a:spLocks noGrp="1"/>
          </p:cNvSpPr>
          <p:nvPr>
            <p:ph type="subTitle" idx="1"/>
          </p:nvPr>
        </p:nvSpPr>
        <p:spPr>
          <a:xfrm>
            <a:off x="1524000" y="3602037"/>
            <a:ext cx="9144000" cy="1655763"/>
          </a:xfrm>
        </p:spPr>
        <p:txBody>
          <a:bodyPr/>
          <a:lstStyle>
            <a:lvl1pPr marL="0" indent="0" algn="ctr">
              <a:buNone/>
              <a:defRPr sz="5689"/>
            </a:lvl1pPr>
            <a:lvl2pPr marL="1083720" indent="0" algn="ctr">
              <a:buNone/>
              <a:defRPr sz="4741"/>
            </a:lvl2pPr>
            <a:lvl3pPr marL="2167439" indent="0" algn="ctr">
              <a:buNone/>
              <a:defRPr sz="4267"/>
            </a:lvl3pPr>
            <a:lvl4pPr marL="3251159" indent="0" algn="ctr">
              <a:buNone/>
              <a:defRPr sz="3792"/>
            </a:lvl4pPr>
            <a:lvl5pPr marL="4334880" indent="0" algn="ctr">
              <a:buNone/>
              <a:defRPr sz="3792"/>
            </a:lvl5pPr>
            <a:lvl6pPr marL="5418599" indent="0" algn="ctr">
              <a:buNone/>
              <a:defRPr sz="3792"/>
            </a:lvl6pPr>
            <a:lvl7pPr marL="6502319" indent="0" algn="ctr">
              <a:buNone/>
              <a:defRPr sz="3792"/>
            </a:lvl7pPr>
            <a:lvl8pPr marL="7586038" indent="0" algn="ctr">
              <a:buNone/>
              <a:defRPr sz="3792"/>
            </a:lvl8pPr>
            <a:lvl9pPr marL="8669758" indent="0" algn="ctr">
              <a:buNone/>
              <a:defRPr sz="3792"/>
            </a:lvl9pPr>
          </a:lstStyle>
          <a:p>
            <a:r>
              <a:rPr lang="en-US"/>
              <a:t>Click to edit Master subtitle style</a:t>
            </a:r>
          </a:p>
        </p:txBody>
      </p:sp>
      <p:sp>
        <p:nvSpPr>
          <p:cNvPr id="4" name="Date Placeholder 3"/>
          <p:cNvSpPr>
            <a:spLocks noGrp="1"/>
          </p:cNvSpPr>
          <p:nvPr>
            <p:ph type="dt" sz="half" idx="10"/>
          </p:nvPr>
        </p:nvSpPr>
        <p:spPr/>
        <p:txBody>
          <a:bodyPr/>
          <a:lstStyle>
            <a:lvl1pPr>
              <a:defRPr sz="2000"/>
            </a:lvl1pPr>
          </a:lstStyle>
          <a:p>
            <a:fld id="{811F328A-8CBA-4025-8A6E-B75C2F6B4B66}" type="datetimeFigureOut">
              <a:rPr lang="en-US" smtClean="0"/>
              <a:t>3/27/26</a:t>
            </a:fld>
            <a:endParaRPr lang="en-US"/>
          </a:p>
        </p:txBody>
      </p:sp>
      <p:sp>
        <p:nvSpPr>
          <p:cNvPr id="5" name="Footer Placeholder 4"/>
          <p:cNvSpPr>
            <a:spLocks noGrp="1"/>
          </p:cNvSpPr>
          <p:nvPr>
            <p:ph type="ftr" sz="quarter" idx="11"/>
          </p:nvPr>
        </p:nvSpPr>
        <p:spPr/>
        <p:txBody>
          <a:bodyPr/>
          <a:lstStyle>
            <a:lvl1pPr>
              <a:defRPr sz="2000"/>
            </a:lvl1pPr>
          </a:lstStyle>
          <a:p>
            <a:endParaRPr lang="en-US"/>
          </a:p>
        </p:txBody>
      </p:sp>
      <p:sp>
        <p:nvSpPr>
          <p:cNvPr id="6" name="Rectangle 5">
            <a:extLst>
              <a:ext uri="{FF2B5EF4-FFF2-40B4-BE49-F238E27FC236}">
                <a16:creationId xmlns:a16="http://schemas.microsoft.com/office/drawing/2014/main" id="{FF69859B-0B7C-2F46-BF49-065F01B0C46F}"/>
              </a:ext>
            </a:extLst>
          </p:cNvPr>
          <p:cNvSpPr/>
          <p:nvPr/>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1787756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 Background Graphic">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1F328A-8CBA-4025-8A6E-B75C2F6B4B66}" type="datetimeFigureOut">
              <a:rPr lang="en-US" smtClean="0"/>
              <a:t>3/27/26</a:t>
            </a:fld>
            <a:endParaRPr lang="en-US"/>
          </a:p>
        </p:txBody>
      </p:sp>
      <p:sp>
        <p:nvSpPr>
          <p:cNvPr id="5" name="Footer Placeholder 4"/>
          <p:cNvSpPr>
            <a:spLocks noGrp="1"/>
          </p:cNvSpPr>
          <p:nvPr>
            <p:ph type="ftr" sz="quarter" idx="11"/>
          </p:nvPr>
        </p:nvSpPr>
        <p:spPr/>
        <p:txBody>
          <a:bodyPr/>
          <a:lstStyle/>
          <a:p>
            <a:endParaRPr lang="en-US"/>
          </a:p>
        </p:txBody>
      </p:sp>
      <p:sp>
        <p:nvSpPr>
          <p:cNvPr id="6" name="Rectangle 5">
            <a:extLst>
              <a:ext uri="{FF2B5EF4-FFF2-40B4-BE49-F238E27FC236}">
                <a16:creationId xmlns:a16="http://schemas.microsoft.com/office/drawing/2014/main" id="{A97E31BC-9FC2-584B-A827-F233E62CC153}"/>
              </a:ext>
            </a:extLst>
          </p:cNvPr>
          <p:cNvSpPr/>
          <p:nvPr/>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338815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 Background Graphic">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normAutofit/>
          </a:bodyPr>
          <a:lstStyle>
            <a:lvl1pPr>
              <a:defRPr sz="8000"/>
            </a:lvl1pPr>
          </a:lstStyle>
          <a:p>
            <a:r>
              <a:rPr lang="en-US"/>
              <a:t>Click to edit Master title style</a:t>
            </a:r>
          </a:p>
        </p:txBody>
      </p:sp>
      <p:sp>
        <p:nvSpPr>
          <p:cNvPr id="3" name="Text Placeholder 2"/>
          <p:cNvSpPr>
            <a:spLocks noGrp="1"/>
          </p:cNvSpPr>
          <p:nvPr>
            <p:ph type="body" idx="1"/>
          </p:nvPr>
        </p:nvSpPr>
        <p:spPr>
          <a:xfrm>
            <a:off x="831851" y="4589464"/>
            <a:ext cx="10515600" cy="1500187"/>
          </a:xfrm>
        </p:spPr>
        <p:txBody>
          <a:bodyPr/>
          <a:lstStyle>
            <a:lvl1pPr marL="0" indent="0">
              <a:buNone/>
              <a:defRPr sz="5689">
                <a:solidFill>
                  <a:schemeClr val="tx1">
                    <a:tint val="75000"/>
                  </a:schemeClr>
                </a:solidFill>
              </a:defRPr>
            </a:lvl1pPr>
            <a:lvl2pPr marL="1083720" indent="0">
              <a:buNone/>
              <a:defRPr sz="4741">
                <a:solidFill>
                  <a:schemeClr val="tx1">
                    <a:tint val="75000"/>
                  </a:schemeClr>
                </a:solidFill>
              </a:defRPr>
            </a:lvl2pPr>
            <a:lvl3pPr marL="2167439" indent="0">
              <a:buNone/>
              <a:defRPr sz="4267">
                <a:solidFill>
                  <a:schemeClr val="tx1">
                    <a:tint val="75000"/>
                  </a:schemeClr>
                </a:solidFill>
              </a:defRPr>
            </a:lvl3pPr>
            <a:lvl4pPr marL="3251159" indent="0">
              <a:buNone/>
              <a:defRPr sz="3792">
                <a:solidFill>
                  <a:schemeClr val="tx1">
                    <a:tint val="75000"/>
                  </a:schemeClr>
                </a:solidFill>
              </a:defRPr>
            </a:lvl4pPr>
            <a:lvl5pPr marL="4334880" indent="0">
              <a:buNone/>
              <a:defRPr sz="3792">
                <a:solidFill>
                  <a:schemeClr val="tx1">
                    <a:tint val="75000"/>
                  </a:schemeClr>
                </a:solidFill>
              </a:defRPr>
            </a:lvl5pPr>
            <a:lvl6pPr marL="5418599" indent="0">
              <a:buNone/>
              <a:defRPr sz="3792">
                <a:solidFill>
                  <a:schemeClr val="tx1">
                    <a:tint val="75000"/>
                  </a:schemeClr>
                </a:solidFill>
              </a:defRPr>
            </a:lvl6pPr>
            <a:lvl7pPr marL="6502319" indent="0">
              <a:buNone/>
              <a:defRPr sz="3792">
                <a:solidFill>
                  <a:schemeClr val="tx1">
                    <a:tint val="75000"/>
                  </a:schemeClr>
                </a:solidFill>
              </a:defRPr>
            </a:lvl7pPr>
            <a:lvl8pPr marL="7586038" indent="0">
              <a:buNone/>
              <a:defRPr sz="3792">
                <a:solidFill>
                  <a:schemeClr val="tx1">
                    <a:tint val="75000"/>
                  </a:schemeClr>
                </a:solidFill>
              </a:defRPr>
            </a:lvl8pPr>
            <a:lvl9pPr marL="8669758" indent="0">
              <a:buNone/>
              <a:defRPr sz="379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1F328A-8CBA-4025-8A6E-B75C2F6B4B66}" type="datetimeFigureOut">
              <a:rPr lang="en-US" smtClean="0"/>
              <a:t>3/27/26</a:t>
            </a:fld>
            <a:endParaRPr lang="en-US"/>
          </a:p>
        </p:txBody>
      </p:sp>
      <p:sp>
        <p:nvSpPr>
          <p:cNvPr id="5" name="Footer Placeholder 4"/>
          <p:cNvSpPr>
            <a:spLocks noGrp="1"/>
          </p:cNvSpPr>
          <p:nvPr>
            <p:ph type="ftr" sz="quarter" idx="11"/>
          </p:nvPr>
        </p:nvSpPr>
        <p:spPr/>
        <p:txBody>
          <a:bodyPr/>
          <a:lstStyle/>
          <a:p>
            <a:endParaRPr lang="en-US"/>
          </a:p>
        </p:txBody>
      </p:sp>
      <p:sp>
        <p:nvSpPr>
          <p:cNvPr id="6" name="Rectangle 5">
            <a:extLst>
              <a:ext uri="{FF2B5EF4-FFF2-40B4-BE49-F238E27FC236}">
                <a16:creationId xmlns:a16="http://schemas.microsoft.com/office/drawing/2014/main" id="{5988E4D9-44FF-A945-8A86-DBD5A16F7A32}"/>
              </a:ext>
            </a:extLst>
          </p:cNvPr>
          <p:cNvSpPr/>
          <p:nvPr/>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1891416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 Background Graphic">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11F328A-8CBA-4025-8A6E-B75C2F6B4B66}" type="datetimeFigureOut">
              <a:rPr lang="en-US" smtClean="0"/>
              <a:t>3/27/26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717AE3-71FC-4E8D-A155-A359DEAA5D71}" type="slidenum">
              <a:rPr lang="en-US" smtClean="0"/>
              <a:t>‹#›</a:t>
            </a:fld>
            <a:endParaRPr lang="en-US"/>
          </a:p>
        </p:txBody>
      </p:sp>
      <p:sp>
        <p:nvSpPr>
          <p:cNvPr id="8" name="Rectangle 7">
            <a:extLst>
              <a:ext uri="{FF2B5EF4-FFF2-40B4-BE49-F238E27FC236}">
                <a16:creationId xmlns:a16="http://schemas.microsoft.com/office/drawing/2014/main" id="{435CE5CC-744E-B748-833B-4BD552E231DF}"/>
              </a:ext>
            </a:extLst>
          </p:cNvPr>
          <p:cNvSpPr/>
          <p:nvPr/>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1281577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 Background Graphic">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noAutofit/>
          </a:bodyPr>
          <a:lstStyle>
            <a:lvl1pPr marL="0" indent="0">
              <a:buNone/>
              <a:defRPr sz="3000" b="1"/>
            </a:lvl1pPr>
            <a:lvl2pPr marL="1083720" indent="0">
              <a:buNone/>
              <a:defRPr sz="4741" b="1"/>
            </a:lvl2pPr>
            <a:lvl3pPr marL="2167439" indent="0">
              <a:buNone/>
              <a:defRPr sz="4267" b="1"/>
            </a:lvl3pPr>
            <a:lvl4pPr marL="3251159" indent="0">
              <a:buNone/>
              <a:defRPr sz="3792" b="1"/>
            </a:lvl4pPr>
            <a:lvl5pPr marL="4334880" indent="0">
              <a:buNone/>
              <a:defRPr sz="3792" b="1"/>
            </a:lvl5pPr>
            <a:lvl6pPr marL="5418599" indent="0">
              <a:buNone/>
              <a:defRPr sz="3792" b="1"/>
            </a:lvl6pPr>
            <a:lvl7pPr marL="6502319" indent="0">
              <a:buNone/>
              <a:defRPr sz="3792" b="1"/>
            </a:lvl7pPr>
            <a:lvl8pPr marL="7586038" indent="0">
              <a:buNone/>
              <a:defRPr sz="3792" b="1"/>
            </a:lvl8pPr>
            <a:lvl9pPr marL="8669758" indent="0">
              <a:buNone/>
              <a:defRPr sz="3792"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noAutofit/>
          </a:bodyPr>
          <a:lstStyle>
            <a:lvl1pPr marL="0" indent="0">
              <a:buNone/>
              <a:defRPr sz="3000" b="1"/>
            </a:lvl1pPr>
            <a:lvl2pPr marL="1083720" indent="0">
              <a:buNone/>
              <a:defRPr sz="4741" b="1"/>
            </a:lvl2pPr>
            <a:lvl3pPr marL="2167439" indent="0">
              <a:buNone/>
              <a:defRPr sz="4267" b="1"/>
            </a:lvl3pPr>
            <a:lvl4pPr marL="3251159" indent="0">
              <a:buNone/>
              <a:defRPr sz="3792" b="1"/>
            </a:lvl4pPr>
            <a:lvl5pPr marL="4334880" indent="0">
              <a:buNone/>
              <a:defRPr sz="3792" b="1"/>
            </a:lvl5pPr>
            <a:lvl6pPr marL="5418599" indent="0">
              <a:buNone/>
              <a:defRPr sz="3792" b="1"/>
            </a:lvl6pPr>
            <a:lvl7pPr marL="6502319" indent="0">
              <a:buNone/>
              <a:defRPr sz="3792" b="1"/>
            </a:lvl7pPr>
            <a:lvl8pPr marL="7586038" indent="0">
              <a:buNone/>
              <a:defRPr sz="3792" b="1"/>
            </a:lvl8pPr>
            <a:lvl9pPr marL="8669758" indent="0">
              <a:buNone/>
              <a:defRPr sz="3792"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11F328A-8CBA-4025-8A6E-B75C2F6B4B66}" type="datetimeFigureOut">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717AE3-71FC-4E8D-A155-A359DEAA5D71}" type="slidenum">
              <a:rPr lang="en-US" smtClean="0"/>
              <a:t>‹#›</a:t>
            </a:fld>
            <a:endParaRPr lang="en-US"/>
          </a:p>
        </p:txBody>
      </p:sp>
      <p:sp>
        <p:nvSpPr>
          <p:cNvPr id="10" name="Rectangle 9">
            <a:extLst>
              <a:ext uri="{FF2B5EF4-FFF2-40B4-BE49-F238E27FC236}">
                <a16:creationId xmlns:a16="http://schemas.microsoft.com/office/drawing/2014/main" id="{829F7A90-97B6-E84B-AE91-EE8734EF2263}"/>
              </a:ext>
            </a:extLst>
          </p:cNvPr>
          <p:cNvSpPr/>
          <p:nvPr/>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3005781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 Background Graphic">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11F328A-8CBA-4025-8A6E-B75C2F6B4B66}" type="datetimeFigureOut">
              <a:rPr lang="en-US" smtClean="0"/>
              <a:t>3/27/26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D717AE3-71FC-4E8D-A155-A359DEAA5D71}" type="slidenum">
              <a:rPr lang="en-US" smtClean="0"/>
              <a:t>‹#›</a:t>
            </a:fld>
            <a:endParaRPr lang="en-US"/>
          </a:p>
        </p:txBody>
      </p:sp>
      <p:sp>
        <p:nvSpPr>
          <p:cNvPr id="6" name="Rectangle 5">
            <a:extLst>
              <a:ext uri="{FF2B5EF4-FFF2-40B4-BE49-F238E27FC236}">
                <a16:creationId xmlns:a16="http://schemas.microsoft.com/office/drawing/2014/main" id="{B85CACA0-7584-564D-8D0F-2C792F2A6E29}"/>
              </a:ext>
            </a:extLst>
          </p:cNvPr>
          <p:cNvSpPr/>
          <p:nvPr/>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1938566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2 Picture Side By Side - Background Graphic">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6096000" y="1"/>
            <a:ext cx="6096000" cy="6858000"/>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6096000" cy="6858000"/>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811F328A-8CBA-4025-8A6E-B75C2F6B4B66}" type="datetimeFigureOut">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717AE3-71FC-4E8D-A155-A359DEAA5D71}" type="slidenum">
              <a:rPr lang="en-US" smtClean="0"/>
              <a:t>‹#›</a:t>
            </a:fld>
            <a:endParaRPr lang="en-US"/>
          </a:p>
        </p:txBody>
      </p:sp>
      <p:sp>
        <p:nvSpPr>
          <p:cNvPr id="10" name="Rectangle 9">
            <a:extLst>
              <a:ext uri="{FF2B5EF4-FFF2-40B4-BE49-F238E27FC236}">
                <a16:creationId xmlns:a16="http://schemas.microsoft.com/office/drawing/2014/main" id="{829F7A90-97B6-E84B-AE91-EE8734EF2263}"/>
              </a:ext>
            </a:extLst>
          </p:cNvPr>
          <p:cNvSpPr/>
          <p:nvPr/>
        </p:nvSpPr>
        <p:spPr>
          <a:xfrm>
            <a:off x="0" y="-15"/>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278843514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3 Picture Side By Side - Background Graphic">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8152015" y="0"/>
            <a:ext cx="4038600" cy="6858000"/>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4076700" cy="6858000"/>
          </a:xfrm>
        </p:spPr>
        <p:txBody>
          <a:bodyPr/>
          <a:lstStyle/>
          <a:p>
            <a:r>
              <a:rPr lang="en-US"/>
              <a:t>Click icon to add picture</a:t>
            </a:r>
          </a:p>
        </p:txBody>
      </p:sp>
      <p:sp>
        <p:nvSpPr>
          <p:cNvPr id="11" name="Picture Placeholder 11">
            <a:extLst>
              <a:ext uri="{FF2B5EF4-FFF2-40B4-BE49-F238E27FC236}">
                <a16:creationId xmlns:a16="http://schemas.microsoft.com/office/drawing/2014/main" id="{3BD0C951-3AF8-0B4C-B366-DC08BC4DE5CD}"/>
              </a:ext>
            </a:extLst>
          </p:cNvPr>
          <p:cNvSpPr>
            <a:spLocks noGrp="1"/>
          </p:cNvSpPr>
          <p:nvPr>
            <p:ph type="pic" sz="quarter" idx="15"/>
          </p:nvPr>
        </p:nvSpPr>
        <p:spPr>
          <a:xfrm>
            <a:off x="4076700" y="-30"/>
            <a:ext cx="4076700" cy="6858000"/>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811F328A-8CBA-4025-8A6E-B75C2F6B4B66}" type="datetimeFigureOut">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717AE3-71FC-4E8D-A155-A359DEAA5D71}" type="slidenum">
              <a:rPr lang="en-US" smtClean="0"/>
              <a:t>‹#›</a:t>
            </a:fld>
            <a:endParaRPr lang="en-US"/>
          </a:p>
        </p:txBody>
      </p:sp>
      <p:sp>
        <p:nvSpPr>
          <p:cNvPr id="10" name="Rectangle 9">
            <a:extLst>
              <a:ext uri="{FF2B5EF4-FFF2-40B4-BE49-F238E27FC236}">
                <a16:creationId xmlns:a16="http://schemas.microsoft.com/office/drawing/2014/main" id="{829F7A90-97B6-E84B-AE91-EE8734EF2263}"/>
              </a:ext>
            </a:extLst>
          </p:cNvPr>
          <p:cNvSpPr/>
          <p:nvPr/>
        </p:nvSpPr>
        <p:spPr>
          <a:xfrm>
            <a:off x="0" y="-15"/>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328451840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4 Picture Grid - Background Graphic">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6096000" y="-7"/>
            <a:ext cx="6096000" cy="3429007"/>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6096000" cy="3429007"/>
          </a:xfrm>
        </p:spPr>
        <p:txBody>
          <a:bodyPr/>
          <a:lstStyle/>
          <a:p>
            <a:r>
              <a:rPr lang="en-US"/>
              <a:t>Click icon to add picture</a:t>
            </a:r>
          </a:p>
        </p:txBody>
      </p:sp>
      <p:sp>
        <p:nvSpPr>
          <p:cNvPr id="11" name="Picture Placeholder 11">
            <a:extLst>
              <a:ext uri="{FF2B5EF4-FFF2-40B4-BE49-F238E27FC236}">
                <a16:creationId xmlns:a16="http://schemas.microsoft.com/office/drawing/2014/main" id="{2E914FA8-763F-464E-9DF9-5A07488705A1}"/>
              </a:ext>
            </a:extLst>
          </p:cNvPr>
          <p:cNvSpPr>
            <a:spLocks noGrp="1"/>
          </p:cNvSpPr>
          <p:nvPr>
            <p:ph type="pic" sz="quarter" idx="15"/>
          </p:nvPr>
        </p:nvSpPr>
        <p:spPr>
          <a:xfrm>
            <a:off x="6096000" y="3440993"/>
            <a:ext cx="6096000" cy="3429007"/>
          </a:xfrm>
        </p:spPr>
        <p:txBody>
          <a:bodyPr/>
          <a:lstStyle/>
          <a:p>
            <a:r>
              <a:rPr lang="en-US"/>
              <a:t>Click icon to add picture</a:t>
            </a:r>
          </a:p>
        </p:txBody>
      </p:sp>
      <p:sp>
        <p:nvSpPr>
          <p:cNvPr id="14" name="Picture Placeholder 11">
            <a:extLst>
              <a:ext uri="{FF2B5EF4-FFF2-40B4-BE49-F238E27FC236}">
                <a16:creationId xmlns:a16="http://schemas.microsoft.com/office/drawing/2014/main" id="{856CEAB2-D4AD-F948-A46E-C5D2782690AA}"/>
              </a:ext>
            </a:extLst>
          </p:cNvPr>
          <p:cNvSpPr>
            <a:spLocks noGrp="1"/>
          </p:cNvSpPr>
          <p:nvPr>
            <p:ph type="pic" sz="quarter" idx="16"/>
          </p:nvPr>
        </p:nvSpPr>
        <p:spPr>
          <a:xfrm>
            <a:off x="0" y="3439608"/>
            <a:ext cx="6096000" cy="3429007"/>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811F328A-8CBA-4025-8A6E-B75C2F6B4B66}" type="datetimeFigureOut">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717AE3-71FC-4E8D-A155-A359DEAA5D71}" type="slidenum">
              <a:rPr lang="en-US" smtClean="0"/>
              <a:t>‹#›</a:t>
            </a:fld>
            <a:endParaRPr lang="en-US"/>
          </a:p>
        </p:txBody>
      </p:sp>
      <p:sp>
        <p:nvSpPr>
          <p:cNvPr id="10" name="Rectangle 9">
            <a:extLst>
              <a:ext uri="{FF2B5EF4-FFF2-40B4-BE49-F238E27FC236}">
                <a16:creationId xmlns:a16="http://schemas.microsoft.com/office/drawing/2014/main" id="{829F7A90-97B6-E84B-AE91-EE8734EF2263}"/>
              </a:ext>
            </a:extLst>
          </p:cNvPr>
          <p:cNvSpPr/>
          <p:nvPr/>
        </p:nvSpPr>
        <p:spPr>
          <a:xfrm>
            <a:off x="0" y="-11993"/>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143559230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 Background Graphic">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1F328A-8CBA-4025-8A6E-B75C2F6B4B66}" type="datetimeFigureOut">
              <a:rPr lang="en-US" smtClean="0"/>
              <a:t>3/27/26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D717AE3-71FC-4E8D-A155-A359DEAA5D71}" type="slidenum">
              <a:rPr lang="en-US" smtClean="0"/>
              <a:t>‹#›</a:t>
            </a:fld>
            <a:endParaRPr lang="en-US"/>
          </a:p>
        </p:txBody>
      </p:sp>
      <p:sp>
        <p:nvSpPr>
          <p:cNvPr id="7" name="Rectangle 6">
            <a:extLst>
              <a:ext uri="{FF2B5EF4-FFF2-40B4-BE49-F238E27FC236}">
                <a16:creationId xmlns:a16="http://schemas.microsoft.com/office/drawing/2014/main" id="{65B43A07-9002-7E48-A3E5-AC5475BCE2FD}"/>
              </a:ext>
            </a:extLst>
          </p:cNvPr>
          <p:cNvSpPr/>
          <p:nvPr/>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3507387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 Background Graphic">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noAutofit/>
          </a:bodyPr>
          <a:lstStyle>
            <a:lvl1pPr>
              <a:defRPr sz="4000"/>
            </a:lvl1pPr>
          </a:lstStyle>
          <a:p>
            <a:r>
              <a:rPr lang="en-US"/>
              <a:t>Click to edit Master title style</a:t>
            </a:r>
          </a:p>
        </p:txBody>
      </p:sp>
      <p:sp>
        <p:nvSpPr>
          <p:cNvPr id="3" name="Content Placeholder 2"/>
          <p:cNvSpPr>
            <a:spLocks noGrp="1"/>
          </p:cNvSpPr>
          <p:nvPr>
            <p:ph idx="1"/>
          </p:nvPr>
        </p:nvSpPr>
        <p:spPr>
          <a:xfrm>
            <a:off x="5183188" y="987426"/>
            <a:ext cx="6172200" cy="4873625"/>
          </a:xfrm>
        </p:spPr>
        <p:txBody>
          <a:bodyPr>
            <a:normAutofit/>
          </a:bodyPr>
          <a:lstStyle>
            <a:lvl1pPr>
              <a:defRPr sz="4000"/>
            </a:lvl1pPr>
            <a:lvl2pPr>
              <a:defRPr sz="4000"/>
            </a:lvl2pPr>
            <a:lvl3pPr>
              <a:defRPr sz="4000"/>
            </a:lvl3pPr>
            <a:lvl4pPr>
              <a:defRPr sz="4000"/>
            </a:lvl4pPr>
            <a:lvl5pPr>
              <a:defRPr sz="4000"/>
            </a:lvl5pPr>
            <a:lvl6pPr>
              <a:defRPr sz="4741"/>
            </a:lvl6pPr>
            <a:lvl7pPr>
              <a:defRPr sz="4741"/>
            </a:lvl7pPr>
            <a:lvl8pPr>
              <a:defRPr sz="4741"/>
            </a:lvl8pPr>
            <a:lvl9pPr>
              <a:defRPr sz="474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1"/>
            <a:ext cx="3932237" cy="3811588"/>
          </a:xfrm>
        </p:spPr>
        <p:txBody>
          <a:bodyPr/>
          <a:lstStyle>
            <a:lvl1pPr marL="0" indent="0">
              <a:buNone/>
              <a:defRPr sz="3792"/>
            </a:lvl1pPr>
            <a:lvl2pPr marL="1083720" indent="0">
              <a:buNone/>
              <a:defRPr sz="3319"/>
            </a:lvl2pPr>
            <a:lvl3pPr marL="2167439" indent="0">
              <a:buNone/>
              <a:defRPr sz="2844"/>
            </a:lvl3pPr>
            <a:lvl4pPr marL="3251159" indent="0">
              <a:buNone/>
              <a:defRPr sz="2371"/>
            </a:lvl4pPr>
            <a:lvl5pPr marL="4334880" indent="0">
              <a:buNone/>
              <a:defRPr sz="2371"/>
            </a:lvl5pPr>
            <a:lvl6pPr marL="5418599" indent="0">
              <a:buNone/>
              <a:defRPr sz="2371"/>
            </a:lvl6pPr>
            <a:lvl7pPr marL="6502319" indent="0">
              <a:buNone/>
              <a:defRPr sz="2371"/>
            </a:lvl7pPr>
            <a:lvl8pPr marL="7586038" indent="0">
              <a:buNone/>
              <a:defRPr sz="2371"/>
            </a:lvl8pPr>
            <a:lvl9pPr marL="8669758" indent="0">
              <a:buNone/>
              <a:defRPr sz="2371"/>
            </a:lvl9pPr>
          </a:lstStyle>
          <a:p>
            <a:pPr lvl="0"/>
            <a:r>
              <a:rPr lang="en-US"/>
              <a:t>Click to edit Master text styles</a:t>
            </a:r>
          </a:p>
        </p:txBody>
      </p:sp>
      <p:sp>
        <p:nvSpPr>
          <p:cNvPr id="5" name="Date Placeholder 4"/>
          <p:cNvSpPr>
            <a:spLocks noGrp="1"/>
          </p:cNvSpPr>
          <p:nvPr>
            <p:ph type="dt" sz="half" idx="10"/>
          </p:nvPr>
        </p:nvSpPr>
        <p:spPr/>
        <p:txBody>
          <a:bodyPr/>
          <a:lstStyle/>
          <a:p>
            <a:fld id="{811F328A-8CBA-4025-8A6E-B75C2F6B4B66}" type="datetimeFigureOut">
              <a:rPr lang="en-US" smtClean="0"/>
              <a:t>3/27/26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717AE3-71FC-4E8D-A155-A359DEAA5D71}" type="slidenum">
              <a:rPr lang="en-US" smtClean="0"/>
              <a:t>‹#›</a:t>
            </a:fld>
            <a:endParaRPr lang="en-US"/>
          </a:p>
        </p:txBody>
      </p:sp>
      <p:sp>
        <p:nvSpPr>
          <p:cNvPr id="8" name="Rectangle 7">
            <a:extLst>
              <a:ext uri="{FF2B5EF4-FFF2-40B4-BE49-F238E27FC236}">
                <a16:creationId xmlns:a16="http://schemas.microsoft.com/office/drawing/2014/main" id="{5FE8305D-F669-9A43-BCAC-750B4015E112}"/>
              </a:ext>
            </a:extLst>
          </p:cNvPr>
          <p:cNvSpPr/>
          <p:nvPr/>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5077799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 Backtround Graphic">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noAutofit/>
          </a:bodyPr>
          <a:lstStyle>
            <a:lvl1pPr>
              <a:defRPr sz="4000"/>
            </a:lvl1pPr>
          </a:lstStyle>
          <a:p>
            <a:r>
              <a:rPr lang="en-US"/>
              <a:t>Click to edit Master title style</a:t>
            </a:r>
          </a:p>
        </p:txBody>
      </p:sp>
      <p:sp>
        <p:nvSpPr>
          <p:cNvPr id="3" name="Picture Placeholder 2"/>
          <p:cNvSpPr>
            <a:spLocks noGrp="1" noChangeAspect="1"/>
          </p:cNvSpPr>
          <p:nvPr>
            <p:ph type="pic" idx="1"/>
          </p:nvPr>
        </p:nvSpPr>
        <p:spPr>
          <a:xfrm>
            <a:off x="5183188" y="987426"/>
            <a:ext cx="6172200" cy="4873625"/>
          </a:xfrm>
        </p:spPr>
        <p:txBody>
          <a:bodyPr anchor="t"/>
          <a:lstStyle>
            <a:lvl1pPr marL="0" indent="0">
              <a:buNone/>
              <a:defRPr sz="7585"/>
            </a:lvl1pPr>
            <a:lvl2pPr marL="1083720" indent="0">
              <a:buNone/>
              <a:defRPr sz="6637"/>
            </a:lvl2pPr>
            <a:lvl3pPr marL="2167439" indent="0">
              <a:buNone/>
              <a:defRPr sz="5689"/>
            </a:lvl3pPr>
            <a:lvl4pPr marL="3251159" indent="0">
              <a:buNone/>
              <a:defRPr sz="4741"/>
            </a:lvl4pPr>
            <a:lvl5pPr marL="4334880" indent="0">
              <a:buNone/>
              <a:defRPr sz="4741"/>
            </a:lvl5pPr>
            <a:lvl6pPr marL="5418599" indent="0">
              <a:buNone/>
              <a:defRPr sz="4741"/>
            </a:lvl6pPr>
            <a:lvl7pPr marL="6502319" indent="0">
              <a:buNone/>
              <a:defRPr sz="4741"/>
            </a:lvl7pPr>
            <a:lvl8pPr marL="7586038" indent="0">
              <a:buNone/>
              <a:defRPr sz="4741"/>
            </a:lvl8pPr>
            <a:lvl9pPr marL="8669758" indent="0">
              <a:buNone/>
              <a:defRPr sz="4741"/>
            </a:lvl9pPr>
          </a:lstStyle>
          <a:p>
            <a:r>
              <a:rPr lang="en-US"/>
              <a:t>Click icon to add picture</a:t>
            </a:r>
          </a:p>
        </p:txBody>
      </p:sp>
      <p:sp>
        <p:nvSpPr>
          <p:cNvPr id="4" name="Text Placeholder 3"/>
          <p:cNvSpPr>
            <a:spLocks noGrp="1"/>
          </p:cNvSpPr>
          <p:nvPr>
            <p:ph type="body" sz="half" idx="2"/>
          </p:nvPr>
        </p:nvSpPr>
        <p:spPr>
          <a:xfrm>
            <a:off x="839788" y="2057401"/>
            <a:ext cx="3932237" cy="3811588"/>
          </a:xfrm>
        </p:spPr>
        <p:txBody>
          <a:bodyPr/>
          <a:lstStyle>
            <a:lvl1pPr marL="0" indent="0">
              <a:buNone/>
              <a:defRPr sz="3792"/>
            </a:lvl1pPr>
            <a:lvl2pPr marL="1083720" indent="0">
              <a:buNone/>
              <a:defRPr sz="3319"/>
            </a:lvl2pPr>
            <a:lvl3pPr marL="2167439" indent="0">
              <a:buNone/>
              <a:defRPr sz="2844"/>
            </a:lvl3pPr>
            <a:lvl4pPr marL="3251159" indent="0">
              <a:buNone/>
              <a:defRPr sz="2371"/>
            </a:lvl4pPr>
            <a:lvl5pPr marL="4334880" indent="0">
              <a:buNone/>
              <a:defRPr sz="2371"/>
            </a:lvl5pPr>
            <a:lvl6pPr marL="5418599" indent="0">
              <a:buNone/>
              <a:defRPr sz="2371"/>
            </a:lvl6pPr>
            <a:lvl7pPr marL="6502319" indent="0">
              <a:buNone/>
              <a:defRPr sz="2371"/>
            </a:lvl7pPr>
            <a:lvl8pPr marL="7586038" indent="0">
              <a:buNone/>
              <a:defRPr sz="2371"/>
            </a:lvl8pPr>
            <a:lvl9pPr marL="8669758" indent="0">
              <a:buNone/>
              <a:defRPr sz="2371"/>
            </a:lvl9pPr>
          </a:lstStyle>
          <a:p>
            <a:pPr lvl="0"/>
            <a:r>
              <a:rPr lang="en-US"/>
              <a:t>Click to edit Master text styles</a:t>
            </a:r>
          </a:p>
        </p:txBody>
      </p:sp>
      <p:sp>
        <p:nvSpPr>
          <p:cNvPr id="5" name="Date Placeholder 4"/>
          <p:cNvSpPr>
            <a:spLocks noGrp="1"/>
          </p:cNvSpPr>
          <p:nvPr>
            <p:ph type="dt" sz="half" idx="10"/>
          </p:nvPr>
        </p:nvSpPr>
        <p:spPr/>
        <p:txBody>
          <a:bodyPr/>
          <a:lstStyle/>
          <a:p>
            <a:fld id="{811F328A-8CBA-4025-8A6E-B75C2F6B4B66}" type="datetimeFigureOut">
              <a:rPr lang="en-US" smtClean="0"/>
              <a:t>3/27/26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717AE3-71FC-4E8D-A155-A359DEAA5D71}" type="slidenum">
              <a:rPr lang="en-US" smtClean="0"/>
              <a:t>‹#›</a:t>
            </a:fld>
            <a:endParaRPr lang="en-US"/>
          </a:p>
        </p:txBody>
      </p:sp>
      <p:sp>
        <p:nvSpPr>
          <p:cNvPr id="8" name="Rectangle 7">
            <a:extLst>
              <a:ext uri="{FF2B5EF4-FFF2-40B4-BE49-F238E27FC236}">
                <a16:creationId xmlns:a16="http://schemas.microsoft.com/office/drawing/2014/main" id="{F2FC644A-7951-0C4C-B237-09AC0FB21A8E}"/>
              </a:ext>
            </a:extLst>
          </p:cNvPr>
          <p:cNvSpPr/>
          <p:nvPr/>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38576582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ubtitle">
  <p:cSld name="Subtitle">
    <p:spTree>
      <p:nvGrpSpPr>
        <p:cNvPr id="1" name="Shape 12"/>
        <p:cNvGrpSpPr/>
        <p:nvPr/>
      </p:nvGrpSpPr>
      <p:grpSpPr>
        <a:xfrm>
          <a:off x="0" y="0"/>
          <a:ext cx="0" cy="0"/>
          <a:chOff x="0" y="0"/>
          <a:chExt cx="0" cy="0"/>
        </a:xfrm>
      </p:grpSpPr>
      <p:sp>
        <p:nvSpPr>
          <p:cNvPr id="13" name="Google Shape;13;p3"/>
          <p:cNvSpPr txBox="1">
            <a:spLocks noGrp="1"/>
          </p:cNvSpPr>
          <p:nvPr>
            <p:ph type="ctrTitle"/>
          </p:nvPr>
        </p:nvSpPr>
        <p:spPr>
          <a:xfrm>
            <a:off x="2549367" y="2822333"/>
            <a:ext cx="7736800" cy="1546400"/>
          </a:xfrm>
          <a:prstGeom prst="rect">
            <a:avLst/>
          </a:prstGeom>
        </p:spPr>
        <p:txBody>
          <a:bodyPr spcFirstLastPara="1" wrap="square" lIns="91425" tIns="91425" rIns="91425" bIns="91425" anchor="b" anchorCtr="0"/>
          <a:lstStyle>
            <a:lvl1pPr lvl="0" rtl="0">
              <a:spcBef>
                <a:spcPts val="0"/>
              </a:spcBef>
              <a:spcAft>
                <a:spcPts val="0"/>
              </a:spcAft>
              <a:buSzPts val="4800"/>
              <a:buNone/>
              <a:defRPr sz="6400"/>
            </a:lvl1pPr>
            <a:lvl2pPr lvl="1" rtl="0">
              <a:spcBef>
                <a:spcPts val="0"/>
              </a:spcBef>
              <a:spcAft>
                <a:spcPts val="0"/>
              </a:spcAft>
              <a:buSzPts val="4800"/>
              <a:buNone/>
              <a:defRPr sz="6400"/>
            </a:lvl2pPr>
            <a:lvl3pPr lvl="2" rtl="0">
              <a:spcBef>
                <a:spcPts val="0"/>
              </a:spcBef>
              <a:spcAft>
                <a:spcPts val="0"/>
              </a:spcAft>
              <a:buSzPts val="4800"/>
              <a:buNone/>
              <a:defRPr sz="6400"/>
            </a:lvl3pPr>
            <a:lvl4pPr lvl="3" rtl="0">
              <a:spcBef>
                <a:spcPts val="0"/>
              </a:spcBef>
              <a:spcAft>
                <a:spcPts val="0"/>
              </a:spcAft>
              <a:buSzPts val="4800"/>
              <a:buNone/>
              <a:defRPr sz="6400"/>
            </a:lvl4pPr>
            <a:lvl5pPr lvl="4" rtl="0">
              <a:spcBef>
                <a:spcPts val="0"/>
              </a:spcBef>
              <a:spcAft>
                <a:spcPts val="0"/>
              </a:spcAft>
              <a:buSzPts val="4800"/>
              <a:buNone/>
              <a:defRPr sz="6400"/>
            </a:lvl5pPr>
            <a:lvl6pPr lvl="5" rtl="0">
              <a:spcBef>
                <a:spcPts val="0"/>
              </a:spcBef>
              <a:spcAft>
                <a:spcPts val="0"/>
              </a:spcAft>
              <a:buSzPts val="4800"/>
              <a:buNone/>
              <a:defRPr sz="6400"/>
            </a:lvl6pPr>
            <a:lvl7pPr lvl="6" rtl="0">
              <a:spcBef>
                <a:spcPts val="0"/>
              </a:spcBef>
              <a:spcAft>
                <a:spcPts val="0"/>
              </a:spcAft>
              <a:buSzPts val="4800"/>
              <a:buNone/>
              <a:defRPr sz="6400"/>
            </a:lvl7pPr>
            <a:lvl8pPr lvl="7" rtl="0">
              <a:spcBef>
                <a:spcPts val="0"/>
              </a:spcBef>
              <a:spcAft>
                <a:spcPts val="0"/>
              </a:spcAft>
              <a:buSzPts val="4800"/>
              <a:buNone/>
              <a:defRPr sz="6400"/>
            </a:lvl8pPr>
            <a:lvl9pPr lvl="8" rtl="0">
              <a:spcBef>
                <a:spcPts val="0"/>
              </a:spcBef>
              <a:spcAft>
                <a:spcPts val="0"/>
              </a:spcAft>
              <a:buSzPts val="4800"/>
              <a:buNone/>
              <a:defRPr sz="6400"/>
            </a:lvl9pPr>
          </a:lstStyle>
          <a:p>
            <a:r>
              <a:rPr lang="en-US"/>
              <a:t>Click to edit Master title style</a:t>
            </a:r>
            <a:endParaRPr/>
          </a:p>
        </p:txBody>
      </p:sp>
      <p:sp>
        <p:nvSpPr>
          <p:cNvPr id="14" name="Google Shape;14;p3"/>
          <p:cNvSpPr txBox="1">
            <a:spLocks noGrp="1"/>
          </p:cNvSpPr>
          <p:nvPr>
            <p:ph type="subTitle" idx="1"/>
          </p:nvPr>
        </p:nvSpPr>
        <p:spPr>
          <a:xfrm>
            <a:off x="2549367" y="4193135"/>
            <a:ext cx="7736800" cy="1046400"/>
          </a:xfrm>
          <a:prstGeom prst="rect">
            <a:avLst/>
          </a:prstGeom>
        </p:spPr>
        <p:txBody>
          <a:bodyPr spcFirstLastPara="1" wrap="square" lIns="91425" tIns="91425" rIns="91425" bIns="91425" anchor="t" anchorCtr="0"/>
          <a:lstStyle>
            <a:lvl1pPr lvl="0" rtl="0">
              <a:spcBef>
                <a:spcPts val="0"/>
              </a:spcBef>
              <a:spcAft>
                <a:spcPts val="0"/>
              </a:spcAft>
              <a:buClr>
                <a:srgbClr val="666666"/>
              </a:buClr>
              <a:buSzPts val="1800"/>
              <a:buNone/>
              <a:defRPr sz="2400" i="1">
                <a:solidFill>
                  <a:srgbClr val="666666"/>
                </a:solidFill>
              </a:defRPr>
            </a:lvl1pPr>
            <a:lvl2pPr lvl="1" rtl="0">
              <a:spcBef>
                <a:spcPts val="0"/>
              </a:spcBef>
              <a:spcAft>
                <a:spcPts val="0"/>
              </a:spcAft>
              <a:buClr>
                <a:srgbClr val="666666"/>
              </a:buClr>
              <a:buSzPts val="1800"/>
              <a:buNone/>
              <a:defRPr sz="2400" i="1">
                <a:solidFill>
                  <a:srgbClr val="666666"/>
                </a:solidFill>
              </a:defRPr>
            </a:lvl2pPr>
            <a:lvl3pPr lvl="2" rtl="0">
              <a:spcBef>
                <a:spcPts val="0"/>
              </a:spcBef>
              <a:spcAft>
                <a:spcPts val="0"/>
              </a:spcAft>
              <a:buClr>
                <a:srgbClr val="666666"/>
              </a:buClr>
              <a:buSzPts val="1800"/>
              <a:buNone/>
              <a:defRPr sz="2400" i="1">
                <a:solidFill>
                  <a:srgbClr val="666666"/>
                </a:solidFill>
              </a:defRPr>
            </a:lvl3pPr>
            <a:lvl4pPr lvl="3" rtl="0">
              <a:spcBef>
                <a:spcPts val="0"/>
              </a:spcBef>
              <a:spcAft>
                <a:spcPts val="0"/>
              </a:spcAft>
              <a:buClr>
                <a:srgbClr val="666666"/>
              </a:buClr>
              <a:buSzPts val="1800"/>
              <a:buNone/>
              <a:defRPr i="1">
                <a:solidFill>
                  <a:srgbClr val="666666"/>
                </a:solidFill>
              </a:defRPr>
            </a:lvl4pPr>
            <a:lvl5pPr lvl="4" rtl="0">
              <a:spcBef>
                <a:spcPts val="0"/>
              </a:spcBef>
              <a:spcAft>
                <a:spcPts val="0"/>
              </a:spcAft>
              <a:buClr>
                <a:srgbClr val="666666"/>
              </a:buClr>
              <a:buSzPts val="1800"/>
              <a:buNone/>
              <a:defRPr i="1">
                <a:solidFill>
                  <a:srgbClr val="666666"/>
                </a:solidFill>
              </a:defRPr>
            </a:lvl5pPr>
            <a:lvl6pPr lvl="5" rtl="0">
              <a:spcBef>
                <a:spcPts val="0"/>
              </a:spcBef>
              <a:spcAft>
                <a:spcPts val="0"/>
              </a:spcAft>
              <a:buClr>
                <a:srgbClr val="666666"/>
              </a:buClr>
              <a:buSzPts val="1800"/>
              <a:buNone/>
              <a:defRPr i="1">
                <a:solidFill>
                  <a:srgbClr val="666666"/>
                </a:solidFill>
              </a:defRPr>
            </a:lvl6pPr>
            <a:lvl7pPr lvl="6" rtl="0">
              <a:spcBef>
                <a:spcPts val="0"/>
              </a:spcBef>
              <a:spcAft>
                <a:spcPts val="0"/>
              </a:spcAft>
              <a:buClr>
                <a:srgbClr val="666666"/>
              </a:buClr>
              <a:buSzPts val="1800"/>
              <a:buNone/>
              <a:defRPr i="1">
                <a:solidFill>
                  <a:srgbClr val="666666"/>
                </a:solidFill>
              </a:defRPr>
            </a:lvl7pPr>
            <a:lvl8pPr lvl="7" rtl="0">
              <a:spcBef>
                <a:spcPts val="0"/>
              </a:spcBef>
              <a:spcAft>
                <a:spcPts val="0"/>
              </a:spcAft>
              <a:buClr>
                <a:srgbClr val="666666"/>
              </a:buClr>
              <a:buSzPts val="1800"/>
              <a:buNone/>
              <a:defRPr i="1">
                <a:solidFill>
                  <a:srgbClr val="666666"/>
                </a:solidFill>
              </a:defRPr>
            </a:lvl8pPr>
            <a:lvl9pPr lvl="8" rtl="0">
              <a:spcBef>
                <a:spcPts val="0"/>
              </a:spcBef>
              <a:spcAft>
                <a:spcPts val="0"/>
              </a:spcAft>
              <a:buClr>
                <a:srgbClr val="666666"/>
              </a:buClr>
              <a:buSzPts val="1800"/>
              <a:buNone/>
              <a:defRPr i="1">
                <a:solidFill>
                  <a:srgbClr val="666666"/>
                </a:solidFill>
              </a:defRPr>
            </a:lvl9pPr>
          </a:lstStyle>
          <a:p>
            <a:r>
              <a:rPr lang="en-US"/>
              <a:t>Click to edit Master subtitle style</a:t>
            </a:r>
            <a:endParaRPr/>
          </a:p>
        </p:txBody>
      </p:sp>
      <p:sp>
        <p:nvSpPr>
          <p:cNvPr id="15" name="Google Shape;15;p3"/>
          <p:cNvSpPr txBox="1">
            <a:spLocks noGrp="1"/>
          </p:cNvSpPr>
          <p:nvPr>
            <p:ph type="sldNum" idx="12"/>
          </p:nvPr>
        </p:nvSpPr>
        <p:spPr>
          <a:xfrm>
            <a:off x="11047479" y="5874475"/>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D717AE3-71FC-4E8D-A155-A359DEAA5D71}" type="slidenum">
              <a:rPr lang="en-US" smtClean="0"/>
              <a:t>‹#›</a:t>
            </a:fld>
            <a:endParaRPr lang="en-US"/>
          </a:p>
        </p:txBody>
      </p:sp>
      <p:sp>
        <p:nvSpPr>
          <p:cNvPr id="5" name="Rectangle 4">
            <a:extLst>
              <a:ext uri="{FF2B5EF4-FFF2-40B4-BE49-F238E27FC236}">
                <a16:creationId xmlns:a16="http://schemas.microsoft.com/office/drawing/2014/main" id="{CEECB9D4-E8BF-6849-B264-A21B50F97712}"/>
              </a:ext>
            </a:extLst>
          </p:cNvPr>
          <p:cNvSpPr/>
          <p:nvPr/>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3606003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2074900" y="959167"/>
            <a:ext cx="8822400" cy="933200"/>
          </a:xfrm>
          <a:prstGeom prst="rect">
            <a:avLst/>
          </a:prstGeom>
        </p:spPr>
        <p:txBody>
          <a:bodyPr spcFirstLastPara="1" wrap="square" lIns="91425" tIns="91425" rIns="91425" bIns="91425" anchor="b" anchorCtr="0"/>
          <a:lstStyle>
            <a:lvl1pPr lvl="0">
              <a:spcBef>
                <a:spcPts val="0"/>
              </a:spcBef>
              <a:spcAft>
                <a:spcPts val="0"/>
              </a:spcAft>
              <a:buSzPts val="2400"/>
              <a:buNone/>
              <a:defRPr/>
            </a:lvl1pPr>
            <a:lvl2pPr lvl="1">
              <a:spcBef>
                <a:spcPts val="0"/>
              </a:spcBef>
              <a:spcAft>
                <a:spcPts val="0"/>
              </a:spcAft>
              <a:buSzPts val="2400"/>
              <a:buNone/>
              <a:defRPr/>
            </a:lvl2pPr>
            <a:lvl3pPr lvl="2">
              <a:spcBef>
                <a:spcPts val="0"/>
              </a:spcBef>
              <a:spcAft>
                <a:spcPts val="0"/>
              </a:spcAft>
              <a:buSzPts val="2400"/>
              <a:buNone/>
              <a:defRPr/>
            </a:lvl3pPr>
            <a:lvl4pPr lvl="3">
              <a:spcBef>
                <a:spcPts val="0"/>
              </a:spcBef>
              <a:spcAft>
                <a:spcPts val="0"/>
              </a:spcAft>
              <a:buSzPts val="2400"/>
              <a:buNone/>
              <a:defRPr/>
            </a:lvl4pPr>
            <a:lvl5pPr lvl="4">
              <a:spcBef>
                <a:spcPts val="0"/>
              </a:spcBef>
              <a:spcAft>
                <a:spcPts val="0"/>
              </a:spcAft>
              <a:buSzPts val="2400"/>
              <a:buNone/>
              <a:defRPr/>
            </a:lvl5pPr>
            <a:lvl6pPr lvl="5">
              <a:spcBef>
                <a:spcPts val="0"/>
              </a:spcBef>
              <a:spcAft>
                <a:spcPts val="0"/>
              </a:spcAft>
              <a:buSzPts val="2400"/>
              <a:buNone/>
              <a:defRPr/>
            </a:lvl6pPr>
            <a:lvl7pPr lvl="6">
              <a:spcBef>
                <a:spcPts val="0"/>
              </a:spcBef>
              <a:spcAft>
                <a:spcPts val="0"/>
              </a:spcAft>
              <a:buSzPts val="2400"/>
              <a:buNone/>
              <a:defRPr/>
            </a:lvl7pPr>
            <a:lvl8pPr lvl="7">
              <a:spcBef>
                <a:spcPts val="0"/>
              </a:spcBef>
              <a:spcAft>
                <a:spcPts val="0"/>
              </a:spcAft>
              <a:buSzPts val="2400"/>
              <a:buNone/>
              <a:defRPr/>
            </a:lvl8pPr>
            <a:lvl9pPr lvl="8">
              <a:spcBef>
                <a:spcPts val="0"/>
              </a:spcBef>
              <a:spcAft>
                <a:spcPts val="0"/>
              </a:spcAft>
              <a:buSzPts val="2400"/>
              <a:buNone/>
              <a:defRPr/>
            </a:lvl9pPr>
          </a:lstStyle>
          <a:p>
            <a:r>
              <a:rPr lang="en-US"/>
              <a:t>Click to edit Master title style</a:t>
            </a:r>
            <a:endParaRPr/>
          </a:p>
        </p:txBody>
      </p:sp>
      <p:sp>
        <p:nvSpPr>
          <p:cNvPr id="27" name="Google Shape;27;p6"/>
          <p:cNvSpPr txBox="1">
            <a:spLocks noGrp="1"/>
          </p:cNvSpPr>
          <p:nvPr>
            <p:ph type="body" idx="1"/>
          </p:nvPr>
        </p:nvSpPr>
        <p:spPr>
          <a:xfrm>
            <a:off x="2074900" y="1972500"/>
            <a:ext cx="4282400" cy="4798400"/>
          </a:xfrm>
          <a:prstGeom prst="rect">
            <a:avLst/>
          </a:prstGeom>
        </p:spPr>
        <p:txBody>
          <a:bodyPr spcFirstLastPara="1" wrap="square" lIns="91425" tIns="91425" rIns="91425" bIns="91425" anchor="t" anchorCtr="0"/>
          <a:lstStyle>
            <a:lvl1pPr marL="609585" lvl="0" indent="-491054">
              <a:spcBef>
                <a:spcPts val="800"/>
              </a:spcBef>
              <a:spcAft>
                <a:spcPts val="0"/>
              </a:spcAft>
              <a:buSzPts val="2200"/>
              <a:buChar char="◈"/>
              <a:defRPr sz="2933"/>
            </a:lvl1pPr>
            <a:lvl2pPr marL="1219170" lvl="1" indent="-491054">
              <a:spcBef>
                <a:spcPts val="0"/>
              </a:spcBef>
              <a:spcAft>
                <a:spcPts val="0"/>
              </a:spcAft>
              <a:buSzPts val="2200"/>
              <a:buChar char="◆"/>
              <a:defRPr sz="2933"/>
            </a:lvl2pPr>
            <a:lvl3pPr marL="1828754" lvl="2" indent="-491054">
              <a:spcBef>
                <a:spcPts val="0"/>
              </a:spcBef>
              <a:spcAft>
                <a:spcPts val="0"/>
              </a:spcAft>
              <a:buSzPts val="2200"/>
              <a:buChar char="◇"/>
              <a:defRPr sz="2933"/>
            </a:lvl3pPr>
            <a:lvl4pPr marL="2438339" lvl="3" indent="-491054">
              <a:spcBef>
                <a:spcPts val="0"/>
              </a:spcBef>
              <a:spcAft>
                <a:spcPts val="0"/>
              </a:spcAft>
              <a:buSzPts val="2200"/>
              <a:buChar char="⬥"/>
              <a:defRPr sz="2933"/>
            </a:lvl4pPr>
            <a:lvl5pPr marL="3047924" lvl="4" indent="-491054">
              <a:spcBef>
                <a:spcPts val="0"/>
              </a:spcBef>
              <a:spcAft>
                <a:spcPts val="0"/>
              </a:spcAft>
              <a:buSzPts val="2200"/>
              <a:buChar char="⬦"/>
              <a:defRPr sz="2933"/>
            </a:lvl5pPr>
            <a:lvl6pPr marL="3657509" lvl="5" indent="-491054">
              <a:spcBef>
                <a:spcPts val="0"/>
              </a:spcBef>
              <a:spcAft>
                <a:spcPts val="0"/>
              </a:spcAft>
              <a:buSzPts val="2200"/>
              <a:buChar char="⬦"/>
              <a:defRPr sz="2933"/>
            </a:lvl6pPr>
            <a:lvl7pPr marL="4267093" lvl="6" indent="-491054">
              <a:spcBef>
                <a:spcPts val="0"/>
              </a:spcBef>
              <a:spcAft>
                <a:spcPts val="0"/>
              </a:spcAft>
              <a:buSzPts val="2200"/>
              <a:buChar char="⬦"/>
              <a:defRPr sz="2933"/>
            </a:lvl7pPr>
            <a:lvl8pPr marL="4876678" lvl="7" indent="-491054">
              <a:spcBef>
                <a:spcPts val="0"/>
              </a:spcBef>
              <a:spcAft>
                <a:spcPts val="0"/>
              </a:spcAft>
              <a:buSzPts val="2200"/>
              <a:buChar char="⬦"/>
              <a:defRPr sz="2933"/>
            </a:lvl8pPr>
            <a:lvl9pPr marL="5486263" lvl="8" indent="-491054">
              <a:spcBef>
                <a:spcPts val="0"/>
              </a:spcBef>
              <a:spcAft>
                <a:spcPts val="0"/>
              </a:spcAft>
              <a:buSzPts val="2200"/>
              <a:buChar char="⬦"/>
              <a:defRPr sz="2933"/>
            </a:lvl9pPr>
          </a:lstStyle>
          <a:p>
            <a:pPr lvl="0"/>
            <a:r>
              <a:rPr lang="en-US"/>
              <a:t>Click to edit Master text styles</a:t>
            </a:r>
          </a:p>
        </p:txBody>
      </p:sp>
      <p:sp>
        <p:nvSpPr>
          <p:cNvPr id="28" name="Google Shape;28;p6"/>
          <p:cNvSpPr txBox="1">
            <a:spLocks noGrp="1"/>
          </p:cNvSpPr>
          <p:nvPr>
            <p:ph type="body" idx="2"/>
          </p:nvPr>
        </p:nvSpPr>
        <p:spPr>
          <a:xfrm>
            <a:off x="6615029" y="1972500"/>
            <a:ext cx="4282400" cy="4798400"/>
          </a:xfrm>
          <a:prstGeom prst="rect">
            <a:avLst/>
          </a:prstGeom>
        </p:spPr>
        <p:txBody>
          <a:bodyPr spcFirstLastPara="1" wrap="square" lIns="91425" tIns="91425" rIns="91425" bIns="91425" anchor="t" anchorCtr="0"/>
          <a:lstStyle>
            <a:lvl1pPr marL="609585" lvl="0" indent="-491054">
              <a:spcBef>
                <a:spcPts val="800"/>
              </a:spcBef>
              <a:spcAft>
                <a:spcPts val="0"/>
              </a:spcAft>
              <a:buSzPts val="2200"/>
              <a:buChar char="◈"/>
              <a:defRPr sz="2933"/>
            </a:lvl1pPr>
            <a:lvl2pPr marL="1219170" lvl="1" indent="-491054">
              <a:spcBef>
                <a:spcPts val="0"/>
              </a:spcBef>
              <a:spcAft>
                <a:spcPts val="0"/>
              </a:spcAft>
              <a:buSzPts val="2200"/>
              <a:buChar char="◆"/>
              <a:defRPr sz="2933"/>
            </a:lvl2pPr>
            <a:lvl3pPr marL="1828754" lvl="2" indent="-491054">
              <a:spcBef>
                <a:spcPts val="0"/>
              </a:spcBef>
              <a:spcAft>
                <a:spcPts val="0"/>
              </a:spcAft>
              <a:buSzPts val="2200"/>
              <a:buChar char="◇"/>
              <a:defRPr sz="2933"/>
            </a:lvl3pPr>
            <a:lvl4pPr marL="2438339" lvl="3" indent="-491054">
              <a:spcBef>
                <a:spcPts val="0"/>
              </a:spcBef>
              <a:spcAft>
                <a:spcPts val="0"/>
              </a:spcAft>
              <a:buSzPts val="2200"/>
              <a:buChar char="⬥"/>
              <a:defRPr sz="2933"/>
            </a:lvl4pPr>
            <a:lvl5pPr marL="3047924" lvl="4" indent="-491054">
              <a:spcBef>
                <a:spcPts val="0"/>
              </a:spcBef>
              <a:spcAft>
                <a:spcPts val="0"/>
              </a:spcAft>
              <a:buSzPts val="2200"/>
              <a:buChar char="⬦"/>
              <a:defRPr sz="2933"/>
            </a:lvl5pPr>
            <a:lvl6pPr marL="3657509" lvl="5" indent="-491054">
              <a:spcBef>
                <a:spcPts val="0"/>
              </a:spcBef>
              <a:spcAft>
                <a:spcPts val="0"/>
              </a:spcAft>
              <a:buSzPts val="2200"/>
              <a:buChar char="⬦"/>
              <a:defRPr sz="2933"/>
            </a:lvl6pPr>
            <a:lvl7pPr marL="4267093" lvl="6" indent="-491054">
              <a:spcBef>
                <a:spcPts val="0"/>
              </a:spcBef>
              <a:spcAft>
                <a:spcPts val="0"/>
              </a:spcAft>
              <a:buSzPts val="2200"/>
              <a:buChar char="⬦"/>
              <a:defRPr sz="2933"/>
            </a:lvl7pPr>
            <a:lvl8pPr marL="4876678" lvl="7" indent="-491054">
              <a:spcBef>
                <a:spcPts val="0"/>
              </a:spcBef>
              <a:spcAft>
                <a:spcPts val="0"/>
              </a:spcAft>
              <a:buSzPts val="2200"/>
              <a:buChar char="⬦"/>
              <a:defRPr sz="2933"/>
            </a:lvl8pPr>
            <a:lvl9pPr marL="5486263" lvl="8" indent="-491054">
              <a:spcBef>
                <a:spcPts val="0"/>
              </a:spcBef>
              <a:spcAft>
                <a:spcPts val="0"/>
              </a:spcAft>
              <a:buSzPts val="2200"/>
              <a:buChar char="⬦"/>
              <a:defRPr sz="2933"/>
            </a:lvl9pPr>
          </a:lstStyle>
          <a:p>
            <a:pPr lvl="0"/>
            <a:r>
              <a:rPr lang="en-US"/>
              <a:t>Click to edit Master text styles</a:t>
            </a:r>
          </a:p>
        </p:txBody>
      </p:sp>
      <p:sp>
        <p:nvSpPr>
          <p:cNvPr id="29" name="Google Shape;29;p6"/>
          <p:cNvSpPr txBox="1">
            <a:spLocks noGrp="1"/>
          </p:cNvSpPr>
          <p:nvPr>
            <p:ph type="sldNum" idx="12"/>
          </p:nvPr>
        </p:nvSpPr>
        <p:spPr>
          <a:xfrm>
            <a:off x="11036969" y="586396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D717AE3-71FC-4E8D-A155-A359DEAA5D71}" type="slidenum">
              <a:rPr lang="en-US" smtClean="0"/>
              <a:t>‹#›</a:t>
            </a:fld>
            <a:endParaRPr lang="en-US"/>
          </a:p>
        </p:txBody>
      </p:sp>
      <p:sp>
        <p:nvSpPr>
          <p:cNvPr id="7" name="Rectangle 6">
            <a:extLst>
              <a:ext uri="{FF2B5EF4-FFF2-40B4-BE49-F238E27FC236}">
                <a16:creationId xmlns:a16="http://schemas.microsoft.com/office/drawing/2014/main" id="{E363719E-F23A-4241-BB66-30A549EEAB57}"/>
              </a:ext>
            </a:extLst>
          </p:cNvPr>
          <p:cNvSpPr/>
          <p:nvPr/>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10884907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1_Title Slide - Plain">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normAutofit/>
          </a:bodyPr>
          <a:lstStyle>
            <a:lvl1pPr algn="ctr">
              <a:defRPr sz="8000" b="0"/>
            </a:lvl1pPr>
          </a:lstStyle>
          <a:p>
            <a:r>
              <a:rPr lang="en-US"/>
              <a:t>Click to edit Master title style</a:t>
            </a:r>
          </a:p>
        </p:txBody>
      </p:sp>
      <p:sp>
        <p:nvSpPr>
          <p:cNvPr id="3" name="Subtitle 2"/>
          <p:cNvSpPr>
            <a:spLocks noGrp="1"/>
          </p:cNvSpPr>
          <p:nvPr>
            <p:ph type="subTitle" idx="1"/>
          </p:nvPr>
        </p:nvSpPr>
        <p:spPr>
          <a:xfrm>
            <a:off x="1524000" y="3602037"/>
            <a:ext cx="9144000" cy="1655763"/>
          </a:xfrm>
        </p:spPr>
        <p:txBody>
          <a:bodyPr/>
          <a:lstStyle>
            <a:lvl1pPr marL="0" indent="0" algn="ctr">
              <a:buNone/>
              <a:defRPr sz="5689"/>
            </a:lvl1pPr>
            <a:lvl2pPr marL="1083720" indent="0" algn="ctr">
              <a:buNone/>
              <a:defRPr sz="4741"/>
            </a:lvl2pPr>
            <a:lvl3pPr marL="2167439" indent="0" algn="ctr">
              <a:buNone/>
              <a:defRPr sz="4267"/>
            </a:lvl3pPr>
            <a:lvl4pPr marL="3251159" indent="0" algn="ctr">
              <a:buNone/>
              <a:defRPr sz="3792"/>
            </a:lvl4pPr>
            <a:lvl5pPr marL="4334880" indent="0" algn="ctr">
              <a:buNone/>
              <a:defRPr sz="3792"/>
            </a:lvl5pPr>
            <a:lvl6pPr marL="5418599" indent="0" algn="ctr">
              <a:buNone/>
              <a:defRPr sz="3792"/>
            </a:lvl6pPr>
            <a:lvl7pPr marL="6502319" indent="0" algn="ctr">
              <a:buNone/>
              <a:defRPr sz="3792"/>
            </a:lvl7pPr>
            <a:lvl8pPr marL="7586038" indent="0" algn="ctr">
              <a:buNone/>
              <a:defRPr sz="3792"/>
            </a:lvl8pPr>
            <a:lvl9pPr marL="8669758" indent="0" algn="ctr">
              <a:buNone/>
              <a:defRPr sz="3792"/>
            </a:lvl9pPr>
          </a:lstStyle>
          <a:p>
            <a:r>
              <a:rPr lang="en-US"/>
              <a:t>Click to edit Master subtitle style</a:t>
            </a:r>
          </a:p>
        </p:txBody>
      </p:sp>
      <p:sp>
        <p:nvSpPr>
          <p:cNvPr id="4" name="Date Placeholder 3"/>
          <p:cNvSpPr>
            <a:spLocks noGrp="1"/>
          </p:cNvSpPr>
          <p:nvPr>
            <p:ph type="dt" sz="half" idx="10"/>
          </p:nvPr>
        </p:nvSpPr>
        <p:spPr/>
        <p:txBody>
          <a:bodyPr/>
          <a:lstStyle>
            <a:lvl1pPr>
              <a:defRPr sz="2000"/>
            </a:lvl1pPr>
          </a:lstStyle>
          <a:p>
            <a:fld id="{811F328A-8CBA-4025-8A6E-B75C2F6B4B66}" type="datetimeFigureOut">
              <a:rPr lang="en-US" smtClean="0"/>
              <a:t>3/27/26</a:t>
            </a:fld>
            <a:endParaRPr lang="en-US"/>
          </a:p>
        </p:txBody>
      </p:sp>
      <p:sp>
        <p:nvSpPr>
          <p:cNvPr id="5" name="Footer Placeholder 4"/>
          <p:cNvSpPr>
            <a:spLocks noGrp="1"/>
          </p:cNvSpPr>
          <p:nvPr>
            <p:ph type="ftr" sz="quarter" idx="11"/>
          </p:nvPr>
        </p:nvSpPr>
        <p:spPr/>
        <p:txBody>
          <a:bodyPr/>
          <a:lstStyle>
            <a:lvl1pPr>
              <a:defRPr sz="2000"/>
            </a:lvl1pPr>
          </a:lstStyle>
          <a:p>
            <a:endParaRPr lang="en-US"/>
          </a:p>
        </p:txBody>
      </p:sp>
    </p:spTree>
    <p:extLst>
      <p:ext uri="{BB962C8B-B14F-4D97-AF65-F5344CB8AC3E}">
        <p14:creationId xmlns:p14="http://schemas.microsoft.com/office/powerpoint/2010/main" val="17706048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1_Title and Content - 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1F328A-8CBA-4025-8A6E-B75C2F6B4B66}" type="datetimeFigureOut">
              <a:rPr lang="en-US" smtClean="0"/>
              <a:t>3/27/26</a:t>
            </a:fld>
            <a:endParaRPr lang="en-US"/>
          </a:p>
        </p:txBody>
      </p:sp>
      <p:sp>
        <p:nvSpPr>
          <p:cNvPr id="5" name="Footer Placeholder 4"/>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6515387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secHead" preserve="1">
  <p:cSld name="1_Section Header - Plain">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normAutofit/>
          </a:bodyPr>
          <a:lstStyle>
            <a:lvl1pPr>
              <a:defRPr sz="8000"/>
            </a:lvl1pPr>
          </a:lstStyle>
          <a:p>
            <a:r>
              <a:rPr lang="en-US"/>
              <a:t>Click to edit Master title style</a:t>
            </a:r>
          </a:p>
        </p:txBody>
      </p:sp>
      <p:sp>
        <p:nvSpPr>
          <p:cNvPr id="3" name="Text Placeholder 2"/>
          <p:cNvSpPr>
            <a:spLocks noGrp="1"/>
          </p:cNvSpPr>
          <p:nvPr>
            <p:ph type="body" idx="1"/>
          </p:nvPr>
        </p:nvSpPr>
        <p:spPr>
          <a:xfrm>
            <a:off x="831851" y="4589464"/>
            <a:ext cx="10515600" cy="1500187"/>
          </a:xfrm>
        </p:spPr>
        <p:txBody>
          <a:bodyPr/>
          <a:lstStyle>
            <a:lvl1pPr marL="0" indent="0">
              <a:buNone/>
              <a:defRPr sz="5689">
                <a:solidFill>
                  <a:schemeClr val="tx1">
                    <a:tint val="75000"/>
                  </a:schemeClr>
                </a:solidFill>
              </a:defRPr>
            </a:lvl1pPr>
            <a:lvl2pPr marL="1083720" indent="0">
              <a:buNone/>
              <a:defRPr sz="4741">
                <a:solidFill>
                  <a:schemeClr val="tx1">
                    <a:tint val="75000"/>
                  </a:schemeClr>
                </a:solidFill>
              </a:defRPr>
            </a:lvl2pPr>
            <a:lvl3pPr marL="2167439" indent="0">
              <a:buNone/>
              <a:defRPr sz="4267">
                <a:solidFill>
                  <a:schemeClr val="tx1">
                    <a:tint val="75000"/>
                  </a:schemeClr>
                </a:solidFill>
              </a:defRPr>
            </a:lvl3pPr>
            <a:lvl4pPr marL="3251159" indent="0">
              <a:buNone/>
              <a:defRPr sz="3792">
                <a:solidFill>
                  <a:schemeClr val="tx1">
                    <a:tint val="75000"/>
                  </a:schemeClr>
                </a:solidFill>
              </a:defRPr>
            </a:lvl4pPr>
            <a:lvl5pPr marL="4334880" indent="0">
              <a:buNone/>
              <a:defRPr sz="3792">
                <a:solidFill>
                  <a:schemeClr val="tx1">
                    <a:tint val="75000"/>
                  </a:schemeClr>
                </a:solidFill>
              </a:defRPr>
            </a:lvl5pPr>
            <a:lvl6pPr marL="5418599" indent="0">
              <a:buNone/>
              <a:defRPr sz="3792">
                <a:solidFill>
                  <a:schemeClr val="tx1">
                    <a:tint val="75000"/>
                  </a:schemeClr>
                </a:solidFill>
              </a:defRPr>
            </a:lvl6pPr>
            <a:lvl7pPr marL="6502319" indent="0">
              <a:buNone/>
              <a:defRPr sz="3792">
                <a:solidFill>
                  <a:schemeClr val="tx1">
                    <a:tint val="75000"/>
                  </a:schemeClr>
                </a:solidFill>
              </a:defRPr>
            </a:lvl7pPr>
            <a:lvl8pPr marL="7586038" indent="0">
              <a:buNone/>
              <a:defRPr sz="3792">
                <a:solidFill>
                  <a:schemeClr val="tx1">
                    <a:tint val="75000"/>
                  </a:schemeClr>
                </a:solidFill>
              </a:defRPr>
            </a:lvl8pPr>
            <a:lvl9pPr marL="8669758" indent="0">
              <a:buNone/>
              <a:defRPr sz="379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1F328A-8CBA-4025-8A6E-B75C2F6B4B66}" type="datetimeFigureOut">
              <a:rPr lang="en-US" smtClean="0"/>
              <a:t>3/27/26</a:t>
            </a:fld>
            <a:endParaRPr lang="en-US"/>
          </a:p>
        </p:txBody>
      </p:sp>
      <p:sp>
        <p:nvSpPr>
          <p:cNvPr id="5" name="Footer Placeholder 4"/>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993417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Obj" preserve="1">
  <p:cSld name="1_Two Content - 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11F328A-8CBA-4025-8A6E-B75C2F6B4B66}" type="datetimeFigureOut">
              <a:rPr lang="en-US" smtClean="0"/>
              <a:t>3/27/26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717AE3-71FC-4E8D-A155-A359DEAA5D71}" type="slidenum">
              <a:rPr lang="en-US" smtClean="0"/>
              <a:t>‹#›</a:t>
            </a:fld>
            <a:endParaRPr lang="en-US"/>
          </a:p>
        </p:txBody>
      </p:sp>
    </p:spTree>
    <p:extLst>
      <p:ext uri="{BB962C8B-B14F-4D97-AF65-F5344CB8AC3E}">
        <p14:creationId xmlns:p14="http://schemas.microsoft.com/office/powerpoint/2010/main" val="22658306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woTxTwoObj" preserve="1">
  <p:cSld name="1_Comparison - Plai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noAutofit/>
          </a:bodyPr>
          <a:lstStyle>
            <a:lvl1pPr marL="0" indent="0">
              <a:buNone/>
              <a:defRPr sz="3000" b="1"/>
            </a:lvl1pPr>
            <a:lvl2pPr marL="1083720" indent="0">
              <a:buNone/>
              <a:defRPr sz="4741" b="1"/>
            </a:lvl2pPr>
            <a:lvl3pPr marL="2167439" indent="0">
              <a:buNone/>
              <a:defRPr sz="4267" b="1"/>
            </a:lvl3pPr>
            <a:lvl4pPr marL="3251159" indent="0">
              <a:buNone/>
              <a:defRPr sz="3792" b="1"/>
            </a:lvl4pPr>
            <a:lvl5pPr marL="4334880" indent="0">
              <a:buNone/>
              <a:defRPr sz="3792" b="1"/>
            </a:lvl5pPr>
            <a:lvl6pPr marL="5418599" indent="0">
              <a:buNone/>
              <a:defRPr sz="3792" b="1"/>
            </a:lvl6pPr>
            <a:lvl7pPr marL="6502319" indent="0">
              <a:buNone/>
              <a:defRPr sz="3792" b="1"/>
            </a:lvl7pPr>
            <a:lvl8pPr marL="7586038" indent="0">
              <a:buNone/>
              <a:defRPr sz="3792" b="1"/>
            </a:lvl8pPr>
            <a:lvl9pPr marL="8669758" indent="0">
              <a:buNone/>
              <a:defRPr sz="3792"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noAutofit/>
          </a:bodyPr>
          <a:lstStyle>
            <a:lvl1pPr marL="0" indent="0">
              <a:buNone/>
              <a:defRPr sz="3000" b="1"/>
            </a:lvl1pPr>
            <a:lvl2pPr marL="1083720" indent="0">
              <a:buNone/>
              <a:defRPr sz="4741" b="1"/>
            </a:lvl2pPr>
            <a:lvl3pPr marL="2167439" indent="0">
              <a:buNone/>
              <a:defRPr sz="4267" b="1"/>
            </a:lvl3pPr>
            <a:lvl4pPr marL="3251159" indent="0">
              <a:buNone/>
              <a:defRPr sz="3792" b="1"/>
            </a:lvl4pPr>
            <a:lvl5pPr marL="4334880" indent="0">
              <a:buNone/>
              <a:defRPr sz="3792" b="1"/>
            </a:lvl5pPr>
            <a:lvl6pPr marL="5418599" indent="0">
              <a:buNone/>
              <a:defRPr sz="3792" b="1"/>
            </a:lvl6pPr>
            <a:lvl7pPr marL="6502319" indent="0">
              <a:buNone/>
              <a:defRPr sz="3792" b="1"/>
            </a:lvl7pPr>
            <a:lvl8pPr marL="7586038" indent="0">
              <a:buNone/>
              <a:defRPr sz="3792" b="1"/>
            </a:lvl8pPr>
            <a:lvl9pPr marL="8669758" indent="0">
              <a:buNone/>
              <a:defRPr sz="3792"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11F328A-8CBA-4025-8A6E-B75C2F6B4B66}" type="datetimeFigureOut">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717AE3-71FC-4E8D-A155-A359DEAA5D71}" type="slidenum">
              <a:rPr lang="en-US" smtClean="0"/>
              <a:t>‹#›</a:t>
            </a:fld>
            <a:endParaRPr lang="en-US"/>
          </a:p>
        </p:txBody>
      </p:sp>
    </p:spTree>
    <p:extLst>
      <p:ext uri="{BB962C8B-B14F-4D97-AF65-F5344CB8AC3E}">
        <p14:creationId xmlns:p14="http://schemas.microsoft.com/office/powerpoint/2010/main" val="12292829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titleOnly" preserve="1">
  <p:cSld name="1_Title Only - 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11F328A-8CBA-4025-8A6E-B75C2F6B4B66}" type="datetimeFigureOut">
              <a:rPr lang="en-US" smtClean="0"/>
              <a:t>3/27/26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D717AE3-71FC-4E8D-A155-A359DEAA5D71}" type="slidenum">
              <a:rPr lang="en-US" smtClean="0"/>
              <a:t>‹#›</a:t>
            </a:fld>
            <a:endParaRPr lang="en-US"/>
          </a:p>
        </p:txBody>
      </p:sp>
    </p:spTree>
    <p:extLst>
      <p:ext uri="{BB962C8B-B14F-4D97-AF65-F5344CB8AC3E}">
        <p14:creationId xmlns:p14="http://schemas.microsoft.com/office/powerpoint/2010/main" val="41990141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2 Picture Side By Side - Plain">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6096000" y="1"/>
            <a:ext cx="6096000" cy="6858000"/>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13652" y="0"/>
            <a:ext cx="6096000" cy="6858000"/>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811F328A-8CBA-4025-8A6E-B75C2F6B4B66}" type="datetimeFigureOut">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717AE3-71FC-4E8D-A155-A359DEAA5D71}" type="slidenum">
              <a:rPr lang="en-US" smtClean="0"/>
              <a:t>‹#›</a:t>
            </a:fld>
            <a:endParaRPr lang="en-US"/>
          </a:p>
        </p:txBody>
      </p:sp>
    </p:spTree>
    <p:extLst>
      <p:ext uri="{BB962C8B-B14F-4D97-AF65-F5344CB8AC3E}">
        <p14:creationId xmlns:p14="http://schemas.microsoft.com/office/powerpoint/2010/main" val="111173532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3 Picture Side By Side - Plain">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8152015" y="0"/>
            <a:ext cx="4038600" cy="6858000"/>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4076700" cy="6858000"/>
          </a:xfrm>
        </p:spPr>
        <p:txBody>
          <a:bodyPr/>
          <a:lstStyle/>
          <a:p>
            <a:r>
              <a:rPr lang="en-US"/>
              <a:t>Click icon to add picture</a:t>
            </a:r>
          </a:p>
        </p:txBody>
      </p:sp>
      <p:sp>
        <p:nvSpPr>
          <p:cNvPr id="11" name="Picture Placeholder 11">
            <a:extLst>
              <a:ext uri="{FF2B5EF4-FFF2-40B4-BE49-F238E27FC236}">
                <a16:creationId xmlns:a16="http://schemas.microsoft.com/office/drawing/2014/main" id="{3BD0C951-3AF8-0B4C-B366-DC08BC4DE5CD}"/>
              </a:ext>
            </a:extLst>
          </p:cNvPr>
          <p:cNvSpPr>
            <a:spLocks noGrp="1"/>
          </p:cNvSpPr>
          <p:nvPr>
            <p:ph type="pic" sz="quarter" idx="15"/>
          </p:nvPr>
        </p:nvSpPr>
        <p:spPr>
          <a:xfrm>
            <a:off x="4076700" y="-30"/>
            <a:ext cx="4076700" cy="6858000"/>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811F328A-8CBA-4025-8A6E-B75C2F6B4B66}" type="datetimeFigureOut">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717AE3-71FC-4E8D-A155-A359DEAA5D71}" type="slidenum">
              <a:rPr lang="en-US" smtClean="0"/>
              <a:t>‹#›</a:t>
            </a:fld>
            <a:endParaRPr lang="en-US"/>
          </a:p>
        </p:txBody>
      </p:sp>
    </p:spTree>
    <p:extLst>
      <p:ext uri="{BB962C8B-B14F-4D97-AF65-F5344CB8AC3E}">
        <p14:creationId xmlns:p14="http://schemas.microsoft.com/office/powerpoint/2010/main" val="16140484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4 Picture Grid - Plain">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6096000" y="-7"/>
            <a:ext cx="6096000" cy="3429007"/>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6096000" cy="3429007"/>
          </a:xfrm>
        </p:spPr>
        <p:txBody>
          <a:bodyPr/>
          <a:lstStyle/>
          <a:p>
            <a:r>
              <a:rPr lang="en-US"/>
              <a:t>Click icon to add picture</a:t>
            </a:r>
          </a:p>
        </p:txBody>
      </p:sp>
      <p:sp>
        <p:nvSpPr>
          <p:cNvPr id="11" name="Picture Placeholder 11">
            <a:extLst>
              <a:ext uri="{FF2B5EF4-FFF2-40B4-BE49-F238E27FC236}">
                <a16:creationId xmlns:a16="http://schemas.microsoft.com/office/drawing/2014/main" id="{2E914FA8-763F-464E-9DF9-5A07488705A1}"/>
              </a:ext>
            </a:extLst>
          </p:cNvPr>
          <p:cNvSpPr>
            <a:spLocks noGrp="1"/>
          </p:cNvSpPr>
          <p:nvPr>
            <p:ph type="pic" sz="quarter" idx="15"/>
          </p:nvPr>
        </p:nvSpPr>
        <p:spPr>
          <a:xfrm>
            <a:off x="6096000" y="3440993"/>
            <a:ext cx="6096000" cy="3429007"/>
          </a:xfrm>
        </p:spPr>
        <p:txBody>
          <a:bodyPr/>
          <a:lstStyle/>
          <a:p>
            <a:r>
              <a:rPr lang="en-US"/>
              <a:t>Click icon to add picture</a:t>
            </a:r>
          </a:p>
        </p:txBody>
      </p:sp>
      <p:sp>
        <p:nvSpPr>
          <p:cNvPr id="14" name="Picture Placeholder 11">
            <a:extLst>
              <a:ext uri="{FF2B5EF4-FFF2-40B4-BE49-F238E27FC236}">
                <a16:creationId xmlns:a16="http://schemas.microsoft.com/office/drawing/2014/main" id="{856CEAB2-D4AD-F948-A46E-C5D2782690AA}"/>
              </a:ext>
            </a:extLst>
          </p:cNvPr>
          <p:cNvSpPr>
            <a:spLocks noGrp="1"/>
          </p:cNvSpPr>
          <p:nvPr>
            <p:ph type="pic" sz="quarter" idx="16"/>
          </p:nvPr>
        </p:nvSpPr>
        <p:spPr>
          <a:xfrm>
            <a:off x="0" y="3439608"/>
            <a:ext cx="6096000" cy="3429007"/>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811F328A-8CBA-4025-8A6E-B75C2F6B4B66}" type="datetimeFigureOut">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717AE3-71FC-4E8D-A155-A359DEAA5D71}" type="slidenum">
              <a:rPr lang="en-US" smtClean="0"/>
              <a:t>‹#›</a:t>
            </a:fld>
            <a:endParaRPr lang="en-US"/>
          </a:p>
        </p:txBody>
      </p:sp>
    </p:spTree>
    <p:extLst>
      <p:ext uri="{BB962C8B-B14F-4D97-AF65-F5344CB8AC3E}">
        <p14:creationId xmlns:p14="http://schemas.microsoft.com/office/powerpoint/2010/main" val="41277381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1_Blank - 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1F328A-8CBA-4025-8A6E-B75C2F6B4B66}" type="datetimeFigureOut">
              <a:rPr lang="en-US" smtClean="0"/>
              <a:t>3/27/26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D717AE3-71FC-4E8D-A155-A359DEAA5D71}" type="slidenum">
              <a:rPr lang="en-US" smtClean="0"/>
              <a:t>‹#›</a:t>
            </a:fld>
            <a:endParaRPr lang="en-US"/>
          </a:p>
        </p:txBody>
      </p:sp>
    </p:spTree>
    <p:extLst>
      <p:ext uri="{BB962C8B-B14F-4D97-AF65-F5344CB8AC3E}">
        <p14:creationId xmlns:p14="http://schemas.microsoft.com/office/powerpoint/2010/main" val="29400487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 Plai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noAutofit/>
          </a:bodyPr>
          <a:lstStyle>
            <a:lvl1pPr>
              <a:defRPr sz="4000"/>
            </a:lvl1pPr>
          </a:lstStyle>
          <a:p>
            <a:r>
              <a:rPr lang="en-US"/>
              <a:t>Click to edit Master title style</a:t>
            </a:r>
          </a:p>
        </p:txBody>
      </p:sp>
      <p:sp>
        <p:nvSpPr>
          <p:cNvPr id="3" name="Content Placeholder 2"/>
          <p:cNvSpPr>
            <a:spLocks noGrp="1"/>
          </p:cNvSpPr>
          <p:nvPr>
            <p:ph idx="1"/>
          </p:nvPr>
        </p:nvSpPr>
        <p:spPr>
          <a:xfrm>
            <a:off x="5183188" y="987426"/>
            <a:ext cx="6172200" cy="4873625"/>
          </a:xfrm>
        </p:spPr>
        <p:txBody>
          <a:bodyPr>
            <a:normAutofit/>
          </a:bodyPr>
          <a:lstStyle>
            <a:lvl1pPr>
              <a:defRPr sz="4000"/>
            </a:lvl1pPr>
            <a:lvl2pPr>
              <a:defRPr sz="4000"/>
            </a:lvl2pPr>
            <a:lvl3pPr>
              <a:defRPr sz="4000"/>
            </a:lvl3pPr>
            <a:lvl4pPr>
              <a:defRPr sz="4000"/>
            </a:lvl4pPr>
            <a:lvl5pPr>
              <a:defRPr sz="4000"/>
            </a:lvl5pPr>
            <a:lvl6pPr>
              <a:defRPr sz="4741"/>
            </a:lvl6pPr>
            <a:lvl7pPr>
              <a:defRPr sz="4741"/>
            </a:lvl7pPr>
            <a:lvl8pPr>
              <a:defRPr sz="4741"/>
            </a:lvl8pPr>
            <a:lvl9pPr>
              <a:defRPr sz="474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1"/>
            <a:ext cx="3932237" cy="3811588"/>
          </a:xfrm>
        </p:spPr>
        <p:txBody>
          <a:bodyPr/>
          <a:lstStyle>
            <a:lvl1pPr marL="0" indent="0">
              <a:buNone/>
              <a:defRPr sz="3792"/>
            </a:lvl1pPr>
            <a:lvl2pPr marL="1083720" indent="0">
              <a:buNone/>
              <a:defRPr sz="3319"/>
            </a:lvl2pPr>
            <a:lvl3pPr marL="2167439" indent="0">
              <a:buNone/>
              <a:defRPr sz="2844"/>
            </a:lvl3pPr>
            <a:lvl4pPr marL="3251159" indent="0">
              <a:buNone/>
              <a:defRPr sz="2371"/>
            </a:lvl4pPr>
            <a:lvl5pPr marL="4334880" indent="0">
              <a:buNone/>
              <a:defRPr sz="2371"/>
            </a:lvl5pPr>
            <a:lvl6pPr marL="5418599" indent="0">
              <a:buNone/>
              <a:defRPr sz="2371"/>
            </a:lvl6pPr>
            <a:lvl7pPr marL="6502319" indent="0">
              <a:buNone/>
              <a:defRPr sz="2371"/>
            </a:lvl7pPr>
            <a:lvl8pPr marL="7586038" indent="0">
              <a:buNone/>
              <a:defRPr sz="2371"/>
            </a:lvl8pPr>
            <a:lvl9pPr marL="8669758" indent="0">
              <a:buNone/>
              <a:defRPr sz="2371"/>
            </a:lvl9pPr>
          </a:lstStyle>
          <a:p>
            <a:pPr lvl="0"/>
            <a:r>
              <a:rPr lang="en-US"/>
              <a:t>Click to edit Master text styles</a:t>
            </a:r>
          </a:p>
        </p:txBody>
      </p:sp>
      <p:sp>
        <p:nvSpPr>
          <p:cNvPr id="5" name="Date Placeholder 4"/>
          <p:cNvSpPr>
            <a:spLocks noGrp="1"/>
          </p:cNvSpPr>
          <p:nvPr>
            <p:ph type="dt" sz="half" idx="10"/>
          </p:nvPr>
        </p:nvSpPr>
        <p:spPr/>
        <p:txBody>
          <a:bodyPr/>
          <a:lstStyle/>
          <a:p>
            <a:fld id="{811F328A-8CBA-4025-8A6E-B75C2F6B4B66}" type="datetimeFigureOut">
              <a:rPr lang="en-US" smtClean="0"/>
              <a:t>3/27/26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717AE3-71FC-4E8D-A155-A359DEAA5D71}" type="slidenum">
              <a:rPr lang="en-US" smtClean="0"/>
              <a:t>‹#›</a:t>
            </a:fld>
            <a:endParaRPr lang="en-US"/>
          </a:p>
        </p:txBody>
      </p:sp>
    </p:spTree>
    <p:extLst>
      <p:ext uri="{BB962C8B-B14F-4D97-AF65-F5344CB8AC3E}">
        <p14:creationId xmlns:p14="http://schemas.microsoft.com/office/powerpoint/2010/main" val="38770568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 Plai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noAutofit/>
          </a:bodyPr>
          <a:lstStyle>
            <a:lvl1pPr>
              <a:defRPr sz="4000"/>
            </a:lvl1pPr>
          </a:lstStyle>
          <a:p>
            <a:r>
              <a:rPr lang="en-US"/>
              <a:t>Click to edit Master title style</a:t>
            </a:r>
          </a:p>
        </p:txBody>
      </p:sp>
      <p:sp>
        <p:nvSpPr>
          <p:cNvPr id="3" name="Picture Placeholder 2"/>
          <p:cNvSpPr>
            <a:spLocks noGrp="1" noChangeAspect="1"/>
          </p:cNvSpPr>
          <p:nvPr>
            <p:ph type="pic" idx="1"/>
          </p:nvPr>
        </p:nvSpPr>
        <p:spPr>
          <a:xfrm>
            <a:off x="5183188" y="987426"/>
            <a:ext cx="6172200" cy="4873625"/>
          </a:xfrm>
        </p:spPr>
        <p:txBody>
          <a:bodyPr anchor="t"/>
          <a:lstStyle>
            <a:lvl1pPr marL="0" indent="0">
              <a:buNone/>
              <a:defRPr sz="7585"/>
            </a:lvl1pPr>
            <a:lvl2pPr marL="1083720" indent="0">
              <a:buNone/>
              <a:defRPr sz="6637"/>
            </a:lvl2pPr>
            <a:lvl3pPr marL="2167439" indent="0">
              <a:buNone/>
              <a:defRPr sz="5689"/>
            </a:lvl3pPr>
            <a:lvl4pPr marL="3251159" indent="0">
              <a:buNone/>
              <a:defRPr sz="4741"/>
            </a:lvl4pPr>
            <a:lvl5pPr marL="4334880" indent="0">
              <a:buNone/>
              <a:defRPr sz="4741"/>
            </a:lvl5pPr>
            <a:lvl6pPr marL="5418599" indent="0">
              <a:buNone/>
              <a:defRPr sz="4741"/>
            </a:lvl6pPr>
            <a:lvl7pPr marL="6502319" indent="0">
              <a:buNone/>
              <a:defRPr sz="4741"/>
            </a:lvl7pPr>
            <a:lvl8pPr marL="7586038" indent="0">
              <a:buNone/>
              <a:defRPr sz="4741"/>
            </a:lvl8pPr>
            <a:lvl9pPr marL="8669758" indent="0">
              <a:buNone/>
              <a:defRPr sz="4741"/>
            </a:lvl9pPr>
          </a:lstStyle>
          <a:p>
            <a:r>
              <a:rPr lang="en-US"/>
              <a:t>Click icon to add picture</a:t>
            </a:r>
          </a:p>
        </p:txBody>
      </p:sp>
      <p:sp>
        <p:nvSpPr>
          <p:cNvPr id="4" name="Text Placeholder 3"/>
          <p:cNvSpPr>
            <a:spLocks noGrp="1"/>
          </p:cNvSpPr>
          <p:nvPr>
            <p:ph type="body" sz="half" idx="2"/>
          </p:nvPr>
        </p:nvSpPr>
        <p:spPr>
          <a:xfrm>
            <a:off x="839788" y="2057401"/>
            <a:ext cx="3932237" cy="3811588"/>
          </a:xfrm>
        </p:spPr>
        <p:txBody>
          <a:bodyPr/>
          <a:lstStyle>
            <a:lvl1pPr marL="0" indent="0">
              <a:buNone/>
              <a:defRPr sz="3792"/>
            </a:lvl1pPr>
            <a:lvl2pPr marL="1083720" indent="0">
              <a:buNone/>
              <a:defRPr sz="3319"/>
            </a:lvl2pPr>
            <a:lvl3pPr marL="2167439" indent="0">
              <a:buNone/>
              <a:defRPr sz="2844"/>
            </a:lvl3pPr>
            <a:lvl4pPr marL="3251159" indent="0">
              <a:buNone/>
              <a:defRPr sz="2371"/>
            </a:lvl4pPr>
            <a:lvl5pPr marL="4334880" indent="0">
              <a:buNone/>
              <a:defRPr sz="2371"/>
            </a:lvl5pPr>
            <a:lvl6pPr marL="5418599" indent="0">
              <a:buNone/>
              <a:defRPr sz="2371"/>
            </a:lvl6pPr>
            <a:lvl7pPr marL="6502319" indent="0">
              <a:buNone/>
              <a:defRPr sz="2371"/>
            </a:lvl7pPr>
            <a:lvl8pPr marL="7586038" indent="0">
              <a:buNone/>
              <a:defRPr sz="2371"/>
            </a:lvl8pPr>
            <a:lvl9pPr marL="8669758" indent="0">
              <a:buNone/>
              <a:defRPr sz="2371"/>
            </a:lvl9pPr>
          </a:lstStyle>
          <a:p>
            <a:pPr lvl="0"/>
            <a:r>
              <a:rPr lang="en-US"/>
              <a:t>Click to edit Master text styles</a:t>
            </a:r>
          </a:p>
        </p:txBody>
      </p:sp>
      <p:sp>
        <p:nvSpPr>
          <p:cNvPr id="5" name="Date Placeholder 4"/>
          <p:cNvSpPr>
            <a:spLocks noGrp="1"/>
          </p:cNvSpPr>
          <p:nvPr>
            <p:ph type="dt" sz="half" idx="10"/>
          </p:nvPr>
        </p:nvSpPr>
        <p:spPr/>
        <p:txBody>
          <a:bodyPr/>
          <a:lstStyle/>
          <a:p>
            <a:fld id="{811F328A-8CBA-4025-8A6E-B75C2F6B4B66}" type="datetimeFigureOut">
              <a:rPr lang="en-US" smtClean="0"/>
              <a:t>3/27/26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717AE3-71FC-4E8D-A155-A359DEAA5D71}" type="slidenum">
              <a:rPr lang="en-US" smtClean="0"/>
              <a:t>‹#›</a:t>
            </a:fld>
            <a:endParaRPr lang="en-US"/>
          </a:p>
        </p:txBody>
      </p:sp>
    </p:spTree>
    <p:extLst>
      <p:ext uri="{BB962C8B-B14F-4D97-AF65-F5344CB8AC3E}">
        <p14:creationId xmlns:p14="http://schemas.microsoft.com/office/powerpoint/2010/main" val="9916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Subtitle" preserve="1">
  <p:cSld name="1_Subtitle">
    <p:spTree>
      <p:nvGrpSpPr>
        <p:cNvPr id="1" name="Shape 12"/>
        <p:cNvGrpSpPr/>
        <p:nvPr/>
      </p:nvGrpSpPr>
      <p:grpSpPr>
        <a:xfrm>
          <a:off x="0" y="0"/>
          <a:ext cx="0" cy="0"/>
          <a:chOff x="0" y="0"/>
          <a:chExt cx="0" cy="0"/>
        </a:xfrm>
      </p:grpSpPr>
      <p:sp>
        <p:nvSpPr>
          <p:cNvPr id="13" name="Google Shape;13;p3"/>
          <p:cNvSpPr txBox="1">
            <a:spLocks noGrp="1"/>
          </p:cNvSpPr>
          <p:nvPr>
            <p:ph type="ctrTitle"/>
          </p:nvPr>
        </p:nvSpPr>
        <p:spPr>
          <a:xfrm>
            <a:off x="2549367" y="2822333"/>
            <a:ext cx="7736800" cy="1546400"/>
          </a:xfrm>
          <a:prstGeom prst="rect">
            <a:avLst/>
          </a:prstGeom>
        </p:spPr>
        <p:txBody>
          <a:bodyPr spcFirstLastPara="1" wrap="square" lIns="91425" tIns="91425" rIns="91425" bIns="91425" anchor="b" anchorCtr="0"/>
          <a:lstStyle>
            <a:lvl1pPr lvl="0" rtl="0">
              <a:spcBef>
                <a:spcPts val="0"/>
              </a:spcBef>
              <a:spcAft>
                <a:spcPts val="0"/>
              </a:spcAft>
              <a:buSzPts val="4800"/>
              <a:buNone/>
              <a:defRPr sz="6400"/>
            </a:lvl1pPr>
            <a:lvl2pPr lvl="1" rtl="0">
              <a:spcBef>
                <a:spcPts val="0"/>
              </a:spcBef>
              <a:spcAft>
                <a:spcPts val="0"/>
              </a:spcAft>
              <a:buSzPts val="4800"/>
              <a:buNone/>
              <a:defRPr sz="6400"/>
            </a:lvl2pPr>
            <a:lvl3pPr lvl="2" rtl="0">
              <a:spcBef>
                <a:spcPts val="0"/>
              </a:spcBef>
              <a:spcAft>
                <a:spcPts val="0"/>
              </a:spcAft>
              <a:buSzPts val="4800"/>
              <a:buNone/>
              <a:defRPr sz="6400"/>
            </a:lvl3pPr>
            <a:lvl4pPr lvl="3" rtl="0">
              <a:spcBef>
                <a:spcPts val="0"/>
              </a:spcBef>
              <a:spcAft>
                <a:spcPts val="0"/>
              </a:spcAft>
              <a:buSzPts val="4800"/>
              <a:buNone/>
              <a:defRPr sz="6400"/>
            </a:lvl4pPr>
            <a:lvl5pPr lvl="4" rtl="0">
              <a:spcBef>
                <a:spcPts val="0"/>
              </a:spcBef>
              <a:spcAft>
                <a:spcPts val="0"/>
              </a:spcAft>
              <a:buSzPts val="4800"/>
              <a:buNone/>
              <a:defRPr sz="6400"/>
            </a:lvl5pPr>
            <a:lvl6pPr lvl="5" rtl="0">
              <a:spcBef>
                <a:spcPts val="0"/>
              </a:spcBef>
              <a:spcAft>
                <a:spcPts val="0"/>
              </a:spcAft>
              <a:buSzPts val="4800"/>
              <a:buNone/>
              <a:defRPr sz="6400"/>
            </a:lvl6pPr>
            <a:lvl7pPr lvl="6" rtl="0">
              <a:spcBef>
                <a:spcPts val="0"/>
              </a:spcBef>
              <a:spcAft>
                <a:spcPts val="0"/>
              </a:spcAft>
              <a:buSzPts val="4800"/>
              <a:buNone/>
              <a:defRPr sz="6400"/>
            </a:lvl7pPr>
            <a:lvl8pPr lvl="7" rtl="0">
              <a:spcBef>
                <a:spcPts val="0"/>
              </a:spcBef>
              <a:spcAft>
                <a:spcPts val="0"/>
              </a:spcAft>
              <a:buSzPts val="4800"/>
              <a:buNone/>
              <a:defRPr sz="6400"/>
            </a:lvl8pPr>
            <a:lvl9pPr lvl="8" rtl="0">
              <a:spcBef>
                <a:spcPts val="0"/>
              </a:spcBef>
              <a:spcAft>
                <a:spcPts val="0"/>
              </a:spcAft>
              <a:buSzPts val="4800"/>
              <a:buNone/>
              <a:defRPr sz="6400"/>
            </a:lvl9pPr>
          </a:lstStyle>
          <a:p>
            <a:r>
              <a:rPr lang="en-US"/>
              <a:t>Click to edit Master title style</a:t>
            </a:r>
            <a:endParaRPr/>
          </a:p>
        </p:txBody>
      </p:sp>
      <p:sp>
        <p:nvSpPr>
          <p:cNvPr id="14" name="Google Shape;14;p3"/>
          <p:cNvSpPr txBox="1">
            <a:spLocks noGrp="1"/>
          </p:cNvSpPr>
          <p:nvPr>
            <p:ph type="subTitle" idx="1"/>
          </p:nvPr>
        </p:nvSpPr>
        <p:spPr>
          <a:xfrm>
            <a:off x="2549367" y="4193135"/>
            <a:ext cx="7736800" cy="1046400"/>
          </a:xfrm>
          <a:prstGeom prst="rect">
            <a:avLst/>
          </a:prstGeom>
        </p:spPr>
        <p:txBody>
          <a:bodyPr spcFirstLastPara="1" wrap="square" lIns="91425" tIns="91425" rIns="91425" bIns="91425" anchor="t" anchorCtr="0"/>
          <a:lstStyle>
            <a:lvl1pPr lvl="0" rtl="0">
              <a:spcBef>
                <a:spcPts val="0"/>
              </a:spcBef>
              <a:spcAft>
                <a:spcPts val="0"/>
              </a:spcAft>
              <a:buClr>
                <a:srgbClr val="666666"/>
              </a:buClr>
              <a:buSzPts val="1800"/>
              <a:buNone/>
              <a:defRPr sz="2400" i="1">
                <a:solidFill>
                  <a:srgbClr val="666666"/>
                </a:solidFill>
              </a:defRPr>
            </a:lvl1pPr>
            <a:lvl2pPr lvl="1" rtl="0">
              <a:spcBef>
                <a:spcPts val="0"/>
              </a:spcBef>
              <a:spcAft>
                <a:spcPts val="0"/>
              </a:spcAft>
              <a:buClr>
                <a:srgbClr val="666666"/>
              </a:buClr>
              <a:buSzPts val="1800"/>
              <a:buNone/>
              <a:defRPr sz="2400" i="1">
                <a:solidFill>
                  <a:srgbClr val="666666"/>
                </a:solidFill>
              </a:defRPr>
            </a:lvl2pPr>
            <a:lvl3pPr lvl="2" rtl="0">
              <a:spcBef>
                <a:spcPts val="0"/>
              </a:spcBef>
              <a:spcAft>
                <a:spcPts val="0"/>
              </a:spcAft>
              <a:buClr>
                <a:srgbClr val="666666"/>
              </a:buClr>
              <a:buSzPts val="1800"/>
              <a:buNone/>
              <a:defRPr sz="2400" i="1">
                <a:solidFill>
                  <a:srgbClr val="666666"/>
                </a:solidFill>
              </a:defRPr>
            </a:lvl3pPr>
            <a:lvl4pPr lvl="3" rtl="0">
              <a:spcBef>
                <a:spcPts val="0"/>
              </a:spcBef>
              <a:spcAft>
                <a:spcPts val="0"/>
              </a:spcAft>
              <a:buClr>
                <a:srgbClr val="666666"/>
              </a:buClr>
              <a:buSzPts val="1800"/>
              <a:buNone/>
              <a:defRPr i="1">
                <a:solidFill>
                  <a:srgbClr val="666666"/>
                </a:solidFill>
              </a:defRPr>
            </a:lvl4pPr>
            <a:lvl5pPr lvl="4" rtl="0">
              <a:spcBef>
                <a:spcPts val="0"/>
              </a:spcBef>
              <a:spcAft>
                <a:spcPts val="0"/>
              </a:spcAft>
              <a:buClr>
                <a:srgbClr val="666666"/>
              </a:buClr>
              <a:buSzPts val="1800"/>
              <a:buNone/>
              <a:defRPr i="1">
                <a:solidFill>
                  <a:srgbClr val="666666"/>
                </a:solidFill>
              </a:defRPr>
            </a:lvl5pPr>
            <a:lvl6pPr lvl="5" rtl="0">
              <a:spcBef>
                <a:spcPts val="0"/>
              </a:spcBef>
              <a:spcAft>
                <a:spcPts val="0"/>
              </a:spcAft>
              <a:buClr>
                <a:srgbClr val="666666"/>
              </a:buClr>
              <a:buSzPts val="1800"/>
              <a:buNone/>
              <a:defRPr i="1">
                <a:solidFill>
                  <a:srgbClr val="666666"/>
                </a:solidFill>
              </a:defRPr>
            </a:lvl6pPr>
            <a:lvl7pPr lvl="6" rtl="0">
              <a:spcBef>
                <a:spcPts val="0"/>
              </a:spcBef>
              <a:spcAft>
                <a:spcPts val="0"/>
              </a:spcAft>
              <a:buClr>
                <a:srgbClr val="666666"/>
              </a:buClr>
              <a:buSzPts val="1800"/>
              <a:buNone/>
              <a:defRPr i="1">
                <a:solidFill>
                  <a:srgbClr val="666666"/>
                </a:solidFill>
              </a:defRPr>
            </a:lvl7pPr>
            <a:lvl8pPr lvl="7" rtl="0">
              <a:spcBef>
                <a:spcPts val="0"/>
              </a:spcBef>
              <a:spcAft>
                <a:spcPts val="0"/>
              </a:spcAft>
              <a:buClr>
                <a:srgbClr val="666666"/>
              </a:buClr>
              <a:buSzPts val="1800"/>
              <a:buNone/>
              <a:defRPr i="1">
                <a:solidFill>
                  <a:srgbClr val="666666"/>
                </a:solidFill>
              </a:defRPr>
            </a:lvl8pPr>
            <a:lvl9pPr lvl="8" rtl="0">
              <a:spcBef>
                <a:spcPts val="0"/>
              </a:spcBef>
              <a:spcAft>
                <a:spcPts val="0"/>
              </a:spcAft>
              <a:buClr>
                <a:srgbClr val="666666"/>
              </a:buClr>
              <a:buSzPts val="1800"/>
              <a:buNone/>
              <a:defRPr i="1">
                <a:solidFill>
                  <a:srgbClr val="666666"/>
                </a:solidFill>
              </a:defRPr>
            </a:lvl9pPr>
          </a:lstStyle>
          <a:p>
            <a:r>
              <a:rPr lang="en-US"/>
              <a:t>Click to edit Master subtitle style</a:t>
            </a:r>
            <a:endParaRPr/>
          </a:p>
        </p:txBody>
      </p:sp>
      <p:sp>
        <p:nvSpPr>
          <p:cNvPr id="15" name="Google Shape;15;p3"/>
          <p:cNvSpPr txBox="1">
            <a:spLocks noGrp="1"/>
          </p:cNvSpPr>
          <p:nvPr>
            <p:ph type="sldNum" idx="12"/>
          </p:nvPr>
        </p:nvSpPr>
        <p:spPr>
          <a:xfrm>
            <a:off x="11047479" y="5874475"/>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11FAB0FF-0C39-40A7-9EA4-626D481A495F}" type="slidenum">
              <a:rPr lang="en-US" smtClean="0"/>
              <a:t>‹#›</a:t>
            </a:fld>
            <a:endParaRPr lang="en-US"/>
          </a:p>
        </p:txBody>
      </p:sp>
    </p:spTree>
    <p:extLst>
      <p:ext uri="{BB962C8B-B14F-4D97-AF65-F5344CB8AC3E}">
        <p14:creationId xmlns:p14="http://schemas.microsoft.com/office/powerpoint/2010/main" val="14889934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 2 columns" type="twoColTx" preserve="1">
  <p:cSld name="1_Title + 2 columns">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2074900" y="959167"/>
            <a:ext cx="8822400" cy="933200"/>
          </a:xfrm>
          <a:prstGeom prst="rect">
            <a:avLst/>
          </a:prstGeom>
        </p:spPr>
        <p:txBody>
          <a:bodyPr spcFirstLastPara="1" wrap="square" lIns="91425" tIns="91425" rIns="91425" bIns="91425" anchor="b" anchorCtr="0"/>
          <a:lstStyle>
            <a:lvl1pPr lvl="0">
              <a:spcBef>
                <a:spcPts val="0"/>
              </a:spcBef>
              <a:spcAft>
                <a:spcPts val="0"/>
              </a:spcAft>
              <a:buSzPts val="2400"/>
              <a:buNone/>
              <a:defRPr/>
            </a:lvl1pPr>
            <a:lvl2pPr lvl="1">
              <a:spcBef>
                <a:spcPts val="0"/>
              </a:spcBef>
              <a:spcAft>
                <a:spcPts val="0"/>
              </a:spcAft>
              <a:buSzPts val="2400"/>
              <a:buNone/>
              <a:defRPr/>
            </a:lvl2pPr>
            <a:lvl3pPr lvl="2">
              <a:spcBef>
                <a:spcPts val="0"/>
              </a:spcBef>
              <a:spcAft>
                <a:spcPts val="0"/>
              </a:spcAft>
              <a:buSzPts val="2400"/>
              <a:buNone/>
              <a:defRPr/>
            </a:lvl3pPr>
            <a:lvl4pPr lvl="3">
              <a:spcBef>
                <a:spcPts val="0"/>
              </a:spcBef>
              <a:spcAft>
                <a:spcPts val="0"/>
              </a:spcAft>
              <a:buSzPts val="2400"/>
              <a:buNone/>
              <a:defRPr/>
            </a:lvl4pPr>
            <a:lvl5pPr lvl="4">
              <a:spcBef>
                <a:spcPts val="0"/>
              </a:spcBef>
              <a:spcAft>
                <a:spcPts val="0"/>
              </a:spcAft>
              <a:buSzPts val="2400"/>
              <a:buNone/>
              <a:defRPr/>
            </a:lvl5pPr>
            <a:lvl6pPr lvl="5">
              <a:spcBef>
                <a:spcPts val="0"/>
              </a:spcBef>
              <a:spcAft>
                <a:spcPts val="0"/>
              </a:spcAft>
              <a:buSzPts val="2400"/>
              <a:buNone/>
              <a:defRPr/>
            </a:lvl6pPr>
            <a:lvl7pPr lvl="6">
              <a:spcBef>
                <a:spcPts val="0"/>
              </a:spcBef>
              <a:spcAft>
                <a:spcPts val="0"/>
              </a:spcAft>
              <a:buSzPts val="2400"/>
              <a:buNone/>
              <a:defRPr/>
            </a:lvl7pPr>
            <a:lvl8pPr lvl="7">
              <a:spcBef>
                <a:spcPts val="0"/>
              </a:spcBef>
              <a:spcAft>
                <a:spcPts val="0"/>
              </a:spcAft>
              <a:buSzPts val="2400"/>
              <a:buNone/>
              <a:defRPr/>
            </a:lvl8pPr>
            <a:lvl9pPr lvl="8">
              <a:spcBef>
                <a:spcPts val="0"/>
              </a:spcBef>
              <a:spcAft>
                <a:spcPts val="0"/>
              </a:spcAft>
              <a:buSzPts val="2400"/>
              <a:buNone/>
              <a:defRPr/>
            </a:lvl9pPr>
          </a:lstStyle>
          <a:p>
            <a:r>
              <a:rPr lang="en-US"/>
              <a:t>Click to edit Master title style</a:t>
            </a:r>
            <a:endParaRPr/>
          </a:p>
        </p:txBody>
      </p:sp>
      <p:sp>
        <p:nvSpPr>
          <p:cNvPr id="27" name="Google Shape;27;p6"/>
          <p:cNvSpPr txBox="1">
            <a:spLocks noGrp="1"/>
          </p:cNvSpPr>
          <p:nvPr>
            <p:ph type="body" idx="1"/>
          </p:nvPr>
        </p:nvSpPr>
        <p:spPr>
          <a:xfrm>
            <a:off x="2074900" y="1972500"/>
            <a:ext cx="4282400" cy="4798400"/>
          </a:xfrm>
          <a:prstGeom prst="rect">
            <a:avLst/>
          </a:prstGeom>
        </p:spPr>
        <p:txBody>
          <a:bodyPr spcFirstLastPara="1" wrap="square" lIns="91425" tIns="91425" rIns="91425" bIns="91425" anchor="t" anchorCtr="0"/>
          <a:lstStyle>
            <a:lvl1pPr marL="609585" lvl="0" indent="-491054">
              <a:spcBef>
                <a:spcPts val="800"/>
              </a:spcBef>
              <a:spcAft>
                <a:spcPts val="0"/>
              </a:spcAft>
              <a:buSzPts val="2200"/>
              <a:buChar char="◈"/>
              <a:defRPr sz="2933"/>
            </a:lvl1pPr>
            <a:lvl2pPr marL="1219170" lvl="1" indent="-491054">
              <a:spcBef>
                <a:spcPts val="0"/>
              </a:spcBef>
              <a:spcAft>
                <a:spcPts val="0"/>
              </a:spcAft>
              <a:buSzPts val="2200"/>
              <a:buChar char="◆"/>
              <a:defRPr sz="2933"/>
            </a:lvl2pPr>
            <a:lvl3pPr marL="1828754" lvl="2" indent="-491054">
              <a:spcBef>
                <a:spcPts val="0"/>
              </a:spcBef>
              <a:spcAft>
                <a:spcPts val="0"/>
              </a:spcAft>
              <a:buSzPts val="2200"/>
              <a:buChar char="◇"/>
              <a:defRPr sz="2933"/>
            </a:lvl3pPr>
            <a:lvl4pPr marL="2438339" lvl="3" indent="-491054">
              <a:spcBef>
                <a:spcPts val="0"/>
              </a:spcBef>
              <a:spcAft>
                <a:spcPts val="0"/>
              </a:spcAft>
              <a:buSzPts val="2200"/>
              <a:buChar char="⬥"/>
              <a:defRPr sz="2933"/>
            </a:lvl4pPr>
            <a:lvl5pPr marL="3047924" lvl="4" indent="-491054">
              <a:spcBef>
                <a:spcPts val="0"/>
              </a:spcBef>
              <a:spcAft>
                <a:spcPts val="0"/>
              </a:spcAft>
              <a:buSzPts val="2200"/>
              <a:buChar char="⬦"/>
              <a:defRPr sz="2933"/>
            </a:lvl5pPr>
            <a:lvl6pPr marL="3657509" lvl="5" indent="-491054">
              <a:spcBef>
                <a:spcPts val="0"/>
              </a:spcBef>
              <a:spcAft>
                <a:spcPts val="0"/>
              </a:spcAft>
              <a:buSzPts val="2200"/>
              <a:buChar char="⬦"/>
              <a:defRPr sz="2933"/>
            </a:lvl6pPr>
            <a:lvl7pPr marL="4267093" lvl="6" indent="-491054">
              <a:spcBef>
                <a:spcPts val="0"/>
              </a:spcBef>
              <a:spcAft>
                <a:spcPts val="0"/>
              </a:spcAft>
              <a:buSzPts val="2200"/>
              <a:buChar char="⬦"/>
              <a:defRPr sz="2933"/>
            </a:lvl7pPr>
            <a:lvl8pPr marL="4876678" lvl="7" indent="-491054">
              <a:spcBef>
                <a:spcPts val="0"/>
              </a:spcBef>
              <a:spcAft>
                <a:spcPts val="0"/>
              </a:spcAft>
              <a:buSzPts val="2200"/>
              <a:buChar char="⬦"/>
              <a:defRPr sz="2933"/>
            </a:lvl8pPr>
            <a:lvl9pPr marL="5486263" lvl="8" indent="-491054">
              <a:spcBef>
                <a:spcPts val="0"/>
              </a:spcBef>
              <a:spcAft>
                <a:spcPts val="0"/>
              </a:spcAft>
              <a:buSzPts val="2200"/>
              <a:buChar char="⬦"/>
              <a:defRPr sz="2933"/>
            </a:lvl9pPr>
          </a:lstStyle>
          <a:p>
            <a:pPr lvl="0"/>
            <a:r>
              <a:rPr lang="en-US"/>
              <a:t>Click to edit Master text styles</a:t>
            </a:r>
          </a:p>
        </p:txBody>
      </p:sp>
      <p:sp>
        <p:nvSpPr>
          <p:cNvPr id="28" name="Google Shape;28;p6"/>
          <p:cNvSpPr txBox="1">
            <a:spLocks noGrp="1"/>
          </p:cNvSpPr>
          <p:nvPr>
            <p:ph type="body" idx="2"/>
          </p:nvPr>
        </p:nvSpPr>
        <p:spPr>
          <a:xfrm>
            <a:off x="6615029" y="1972500"/>
            <a:ext cx="4282400" cy="4798400"/>
          </a:xfrm>
          <a:prstGeom prst="rect">
            <a:avLst/>
          </a:prstGeom>
        </p:spPr>
        <p:txBody>
          <a:bodyPr spcFirstLastPara="1" wrap="square" lIns="91425" tIns="91425" rIns="91425" bIns="91425" anchor="t" anchorCtr="0"/>
          <a:lstStyle>
            <a:lvl1pPr marL="609585" lvl="0" indent="-491054">
              <a:spcBef>
                <a:spcPts val="800"/>
              </a:spcBef>
              <a:spcAft>
                <a:spcPts val="0"/>
              </a:spcAft>
              <a:buSzPts val="2200"/>
              <a:buChar char="◈"/>
              <a:defRPr sz="2933"/>
            </a:lvl1pPr>
            <a:lvl2pPr marL="1219170" lvl="1" indent="-491054">
              <a:spcBef>
                <a:spcPts val="0"/>
              </a:spcBef>
              <a:spcAft>
                <a:spcPts val="0"/>
              </a:spcAft>
              <a:buSzPts val="2200"/>
              <a:buChar char="◆"/>
              <a:defRPr sz="2933"/>
            </a:lvl2pPr>
            <a:lvl3pPr marL="1828754" lvl="2" indent="-491054">
              <a:spcBef>
                <a:spcPts val="0"/>
              </a:spcBef>
              <a:spcAft>
                <a:spcPts val="0"/>
              </a:spcAft>
              <a:buSzPts val="2200"/>
              <a:buChar char="◇"/>
              <a:defRPr sz="2933"/>
            </a:lvl3pPr>
            <a:lvl4pPr marL="2438339" lvl="3" indent="-491054">
              <a:spcBef>
                <a:spcPts val="0"/>
              </a:spcBef>
              <a:spcAft>
                <a:spcPts val="0"/>
              </a:spcAft>
              <a:buSzPts val="2200"/>
              <a:buChar char="⬥"/>
              <a:defRPr sz="2933"/>
            </a:lvl4pPr>
            <a:lvl5pPr marL="3047924" lvl="4" indent="-491054">
              <a:spcBef>
                <a:spcPts val="0"/>
              </a:spcBef>
              <a:spcAft>
                <a:spcPts val="0"/>
              </a:spcAft>
              <a:buSzPts val="2200"/>
              <a:buChar char="⬦"/>
              <a:defRPr sz="2933"/>
            </a:lvl5pPr>
            <a:lvl6pPr marL="3657509" lvl="5" indent="-491054">
              <a:spcBef>
                <a:spcPts val="0"/>
              </a:spcBef>
              <a:spcAft>
                <a:spcPts val="0"/>
              </a:spcAft>
              <a:buSzPts val="2200"/>
              <a:buChar char="⬦"/>
              <a:defRPr sz="2933"/>
            </a:lvl6pPr>
            <a:lvl7pPr marL="4267093" lvl="6" indent="-491054">
              <a:spcBef>
                <a:spcPts val="0"/>
              </a:spcBef>
              <a:spcAft>
                <a:spcPts val="0"/>
              </a:spcAft>
              <a:buSzPts val="2200"/>
              <a:buChar char="⬦"/>
              <a:defRPr sz="2933"/>
            </a:lvl7pPr>
            <a:lvl8pPr marL="4876678" lvl="7" indent="-491054">
              <a:spcBef>
                <a:spcPts val="0"/>
              </a:spcBef>
              <a:spcAft>
                <a:spcPts val="0"/>
              </a:spcAft>
              <a:buSzPts val="2200"/>
              <a:buChar char="⬦"/>
              <a:defRPr sz="2933"/>
            </a:lvl8pPr>
            <a:lvl9pPr marL="5486263" lvl="8" indent="-491054">
              <a:spcBef>
                <a:spcPts val="0"/>
              </a:spcBef>
              <a:spcAft>
                <a:spcPts val="0"/>
              </a:spcAft>
              <a:buSzPts val="2200"/>
              <a:buChar char="⬦"/>
              <a:defRPr sz="2933"/>
            </a:lvl9pPr>
          </a:lstStyle>
          <a:p>
            <a:pPr lvl="0"/>
            <a:r>
              <a:rPr lang="en-US"/>
              <a:t>Click to edit Master text styles</a:t>
            </a:r>
          </a:p>
        </p:txBody>
      </p:sp>
      <p:sp>
        <p:nvSpPr>
          <p:cNvPr id="29" name="Google Shape;29;p6"/>
          <p:cNvSpPr txBox="1">
            <a:spLocks noGrp="1"/>
          </p:cNvSpPr>
          <p:nvPr>
            <p:ph type="sldNum" idx="12"/>
          </p:nvPr>
        </p:nvSpPr>
        <p:spPr>
          <a:xfrm>
            <a:off x="11036969" y="586396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11FAB0FF-0C39-40A7-9EA4-626D481A495F}" type="slidenum">
              <a:rPr lang="en-US" smtClean="0"/>
              <a:t>‹#›</a:t>
            </a:fld>
            <a:endParaRPr lang="en-US"/>
          </a:p>
        </p:txBody>
      </p:sp>
    </p:spTree>
    <p:extLst>
      <p:ext uri="{BB962C8B-B14F-4D97-AF65-F5344CB8AC3E}">
        <p14:creationId xmlns:p14="http://schemas.microsoft.com/office/powerpoint/2010/main" val="20008397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Blank - Background Graphic">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EC99E4-10C4-FE4F-A037-3BE585B69196}" type="datetime1">
              <a:rPr lang="en-US" smtClean="0"/>
              <a:t>3/27/26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1FAB0FF-0C39-40A7-9EA4-626D481A495F}" type="slidenum">
              <a:rPr lang="en-US" smtClean="0"/>
              <a:t>‹#›</a:t>
            </a:fld>
            <a:endParaRPr lang="en-US"/>
          </a:p>
        </p:txBody>
      </p:sp>
      <p:sp>
        <p:nvSpPr>
          <p:cNvPr id="9" name="Text Placeholder 8">
            <a:extLst>
              <a:ext uri="{FF2B5EF4-FFF2-40B4-BE49-F238E27FC236}">
                <a16:creationId xmlns:a16="http://schemas.microsoft.com/office/drawing/2014/main" id="{BAB5E596-5829-9A4B-A8F3-C5FE6B73C197}"/>
              </a:ext>
            </a:extLst>
          </p:cNvPr>
          <p:cNvSpPr>
            <a:spLocks noGrp="1"/>
          </p:cNvSpPr>
          <p:nvPr>
            <p:ph type="body" sz="quarter" idx="13"/>
          </p:nvPr>
        </p:nvSpPr>
        <p:spPr>
          <a:xfrm>
            <a:off x="1882775" y="2444750"/>
            <a:ext cx="8426450" cy="1968500"/>
          </a:xfrm>
          <a:solidFill>
            <a:srgbClr val="212539">
              <a:alpha val="63922"/>
            </a:srgbClr>
          </a:solidFill>
        </p:spPr>
        <p:txBody>
          <a:bodyPr anchor="ctr">
            <a:normAutofit/>
          </a:bodyPr>
          <a:lstStyle>
            <a:lvl1pPr marL="0" indent="0" algn="ctr">
              <a:buNone/>
              <a:defRPr sz="60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589207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1_2 Picture Side By Side - Background Graphic">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6096000" y="1"/>
            <a:ext cx="6096000" cy="6858000"/>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6096000" cy="6858000"/>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17FF11DF-402E-4812-AF8E-64921FFD9EC1}" type="datetimeFigureOut">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FAB0FF-0C39-40A7-9EA4-626D481A495F}" type="slidenum">
              <a:rPr lang="en-US" smtClean="0"/>
              <a:t>‹#›</a:t>
            </a:fld>
            <a:endParaRPr lang="en-US"/>
          </a:p>
        </p:txBody>
      </p:sp>
      <p:sp>
        <p:nvSpPr>
          <p:cNvPr id="10" name="Rectangle 9">
            <a:extLst>
              <a:ext uri="{FF2B5EF4-FFF2-40B4-BE49-F238E27FC236}">
                <a16:creationId xmlns:a16="http://schemas.microsoft.com/office/drawing/2014/main" id="{829F7A90-97B6-E84B-AE91-EE8734EF2263}"/>
              </a:ext>
            </a:extLst>
          </p:cNvPr>
          <p:cNvSpPr/>
          <p:nvPr/>
        </p:nvSpPr>
        <p:spPr>
          <a:xfrm>
            <a:off x="0" y="-15"/>
            <a:ext cx="12192000" cy="6858000"/>
          </a:xfrm>
          <a:prstGeom prst="rect">
            <a:avLst/>
          </a:prstGeom>
          <a:solidFill>
            <a:srgbClr val="212539">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252732183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1_3 Picture Side By Side - Background Graphic">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8152015" y="0"/>
            <a:ext cx="4038600" cy="6858000"/>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4076700" cy="6858000"/>
          </a:xfrm>
        </p:spPr>
        <p:txBody>
          <a:bodyPr/>
          <a:lstStyle/>
          <a:p>
            <a:r>
              <a:rPr lang="en-US"/>
              <a:t>Click icon to add picture</a:t>
            </a:r>
          </a:p>
        </p:txBody>
      </p:sp>
      <p:sp>
        <p:nvSpPr>
          <p:cNvPr id="11" name="Picture Placeholder 11">
            <a:extLst>
              <a:ext uri="{FF2B5EF4-FFF2-40B4-BE49-F238E27FC236}">
                <a16:creationId xmlns:a16="http://schemas.microsoft.com/office/drawing/2014/main" id="{3BD0C951-3AF8-0B4C-B366-DC08BC4DE5CD}"/>
              </a:ext>
            </a:extLst>
          </p:cNvPr>
          <p:cNvSpPr>
            <a:spLocks noGrp="1"/>
          </p:cNvSpPr>
          <p:nvPr>
            <p:ph type="pic" sz="quarter" idx="15"/>
          </p:nvPr>
        </p:nvSpPr>
        <p:spPr>
          <a:xfrm>
            <a:off x="4076700" y="-30"/>
            <a:ext cx="4076700" cy="6858000"/>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17FF11DF-402E-4812-AF8E-64921FFD9EC1}" type="datetimeFigureOut">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FAB0FF-0C39-40A7-9EA4-626D481A495F}" type="slidenum">
              <a:rPr lang="en-US" smtClean="0"/>
              <a:t>‹#›</a:t>
            </a:fld>
            <a:endParaRPr lang="en-US"/>
          </a:p>
        </p:txBody>
      </p:sp>
      <p:sp>
        <p:nvSpPr>
          <p:cNvPr id="10" name="Rectangle 9">
            <a:extLst>
              <a:ext uri="{FF2B5EF4-FFF2-40B4-BE49-F238E27FC236}">
                <a16:creationId xmlns:a16="http://schemas.microsoft.com/office/drawing/2014/main" id="{829F7A90-97B6-E84B-AE91-EE8734EF2263}"/>
              </a:ext>
            </a:extLst>
          </p:cNvPr>
          <p:cNvSpPr/>
          <p:nvPr/>
        </p:nvSpPr>
        <p:spPr>
          <a:xfrm>
            <a:off x="0" y="0"/>
            <a:ext cx="12192000" cy="6858000"/>
          </a:xfrm>
          <a:prstGeom prst="rect">
            <a:avLst/>
          </a:prstGeom>
          <a:solidFill>
            <a:srgbClr val="212539">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38158434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1_4 Picture Grid - Background Graphic">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6096000" y="-7"/>
            <a:ext cx="6096000" cy="3429007"/>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6096000" cy="3429007"/>
          </a:xfrm>
        </p:spPr>
        <p:txBody>
          <a:bodyPr/>
          <a:lstStyle/>
          <a:p>
            <a:r>
              <a:rPr lang="en-US"/>
              <a:t>Click icon to add picture</a:t>
            </a:r>
          </a:p>
        </p:txBody>
      </p:sp>
      <p:sp>
        <p:nvSpPr>
          <p:cNvPr id="11" name="Picture Placeholder 11">
            <a:extLst>
              <a:ext uri="{FF2B5EF4-FFF2-40B4-BE49-F238E27FC236}">
                <a16:creationId xmlns:a16="http://schemas.microsoft.com/office/drawing/2014/main" id="{2E914FA8-763F-464E-9DF9-5A07488705A1}"/>
              </a:ext>
            </a:extLst>
          </p:cNvPr>
          <p:cNvSpPr>
            <a:spLocks noGrp="1"/>
          </p:cNvSpPr>
          <p:nvPr>
            <p:ph type="pic" sz="quarter" idx="15"/>
          </p:nvPr>
        </p:nvSpPr>
        <p:spPr>
          <a:xfrm>
            <a:off x="6096000" y="3440993"/>
            <a:ext cx="6096000" cy="3429007"/>
          </a:xfrm>
        </p:spPr>
        <p:txBody>
          <a:bodyPr/>
          <a:lstStyle/>
          <a:p>
            <a:r>
              <a:rPr lang="en-US"/>
              <a:t>Click icon to add picture</a:t>
            </a:r>
          </a:p>
        </p:txBody>
      </p:sp>
      <p:sp>
        <p:nvSpPr>
          <p:cNvPr id="14" name="Picture Placeholder 11">
            <a:extLst>
              <a:ext uri="{FF2B5EF4-FFF2-40B4-BE49-F238E27FC236}">
                <a16:creationId xmlns:a16="http://schemas.microsoft.com/office/drawing/2014/main" id="{856CEAB2-D4AD-F948-A46E-C5D2782690AA}"/>
              </a:ext>
            </a:extLst>
          </p:cNvPr>
          <p:cNvSpPr>
            <a:spLocks noGrp="1"/>
          </p:cNvSpPr>
          <p:nvPr>
            <p:ph type="pic" sz="quarter" idx="16"/>
          </p:nvPr>
        </p:nvSpPr>
        <p:spPr>
          <a:xfrm>
            <a:off x="0" y="3439608"/>
            <a:ext cx="6096000" cy="3429007"/>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17FF11DF-402E-4812-AF8E-64921FFD9EC1}" type="datetimeFigureOut">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FAB0FF-0C39-40A7-9EA4-626D481A495F}" type="slidenum">
              <a:rPr lang="en-US" smtClean="0"/>
              <a:t>‹#›</a:t>
            </a:fld>
            <a:endParaRPr lang="en-US"/>
          </a:p>
        </p:txBody>
      </p:sp>
      <p:sp>
        <p:nvSpPr>
          <p:cNvPr id="10" name="Rectangle 9">
            <a:extLst>
              <a:ext uri="{FF2B5EF4-FFF2-40B4-BE49-F238E27FC236}">
                <a16:creationId xmlns:a16="http://schemas.microsoft.com/office/drawing/2014/main" id="{829F7A90-97B6-E84B-AE91-EE8734EF2263}"/>
              </a:ext>
            </a:extLst>
          </p:cNvPr>
          <p:cNvSpPr/>
          <p:nvPr/>
        </p:nvSpPr>
        <p:spPr>
          <a:xfrm>
            <a:off x="0" y="-7"/>
            <a:ext cx="12192000" cy="6858000"/>
          </a:xfrm>
          <a:prstGeom prst="rect">
            <a:avLst/>
          </a:prstGeom>
          <a:solidFill>
            <a:srgbClr val="212539">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132737881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Blank - Background Graphic">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FF11DF-402E-4812-AF8E-64921FFD9EC1}" type="datetimeFigureOut">
              <a:rPr lang="en-US" smtClean="0"/>
              <a:t>3/27/26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1FAB0FF-0C39-40A7-9EA4-626D481A495F}" type="slidenum">
              <a:rPr lang="en-US" smtClean="0"/>
              <a:t>‹#›</a:t>
            </a:fld>
            <a:endParaRPr lang="en-US"/>
          </a:p>
        </p:txBody>
      </p:sp>
      <p:sp>
        <p:nvSpPr>
          <p:cNvPr id="9" name="Text Placeholder 8">
            <a:extLst>
              <a:ext uri="{FF2B5EF4-FFF2-40B4-BE49-F238E27FC236}">
                <a16:creationId xmlns:a16="http://schemas.microsoft.com/office/drawing/2014/main" id="{BAB5E596-5829-9A4B-A8F3-C5FE6B73C197}"/>
              </a:ext>
            </a:extLst>
          </p:cNvPr>
          <p:cNvSpPr>
            <a:spLocks noGrp="1"/>
          </p:cNvSpPr>
          <p:nvPr>
            <p:ph type="body" sz="quarter" idx="13"/>
          </p:nvPr>
        </p:nvSpPr>
        <p:spPr>
          <a:xfrm>
            <a:off x="1882775" y="2444750"/>
            <a:ext cx="8426450" cy="1968500"/>
          </a:xfrm>
          <a:solidFill>
            <a:srgbClr val="212539">
              <a:alpha val="63922"/>
            </a:srgbClr>
          </a:solidFill>
        </p:spPr>
        <p:txBody>
          <a:bodyPr anchor="ctr">
            <a:normAutofit/>
          </a:bodyPr>
          <a:lstStyle>
            <a:lvl1pPr marL="0" indent="0" algn="ctr">
              <a:buNone/>
              <a:defRPr sz="60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613317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1_4 Picture Grid - Plain">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6096000" y="-7"/>
            <a:ext cx="6096000" cy="3429007"/>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6096000" cy="3429007"/>
          </a:xfrm>
        </p:spPr>
        <p:txBody>
          <a:bodyPr/>
          <a:lstStyle/>
          <a:p>
            <a:r>
              <a:rPr lang="en-US"/>
              <a:t>Click icon to add picture</a:t>
            </a:r>
          </a:p>
        </p:txBody>
      </p:sp>
      <p:sp>
        <p:nvSpPr>
          <p:cNvPr id="11" name="Picture Placeholder 11">
            <a:extLst>
              <a:ext uri="{FF2B5EF4-FFF2-40B4-BE49-F238E27FC236}">
                <a16:creationId xmlns:a16="http://schemas.microsoft.com/office/drawing/2014/main" id="{2E914FA8-763F-464E-9DF9-5A07488705A1}"/>
              </a:ext>
            </a:extLst>
          </p:cNvPr>
          <p:cNvSpPr>
            <a:spLocks noGrp="1"/>
          </p:cNvSpPr>
          <p:nvPr>
            <p:ph type="pic" sz="quarter" idx="15"/>
          </p:nvPr>
        </p:nvSpPr>
        <p:spPr>
          <a:xfrm>
            <a:off x="6096000" y="3428993"/>
            <a:ext cx="6096000" cy="3429007"/>
          </a:xfrm>
        </p:spPr>
        <p:txBody>
          <a:bodyPr/>
          <a:lstStyle/>
          <a:p>
            <a:r>
              <a:rPr lang="en-US"/>
              <a:t>Click icon to add picture</a:t>
            </a:r>
          </a:p>
        </p:txBody>
      </p:sp>
      <p:sp>
        <p:nvSpPr>
          <p:cNvPr id="14" name="Picture Placeholder 11">
            <a:extLst>
              <a:ext uri="{FF2B5EF4-FFF2-40B4-BE49-F238E27FC236}">
                <a16:creationId xmlns:a16="http://schemas.microsoft.com/office/drawing/2014/main" id="{856CEAB2-D4AD-F948-A46E-C5D2782690AA}"/>
              </a:ext>
            </a:extLst>
          </p:cNvPr>
          <p:cNvSpPr>
            <a:spLocks noGrp="1"/>
          </p:cNvSpPr>
          <p:nvPr>
            <p:ph type="pic" sz="quarter" idx="16"/>
          </p:nvPr>
        </p:nvSpPr>
        <p:spPr>
          <a:xfrm>
            <a:off x="0" y="3429001"/>
            <a:ext cx="6096000" cy="3428999"/>
          </a:xfrm>
        </p:spPr>
        <p:txBody>
          <a:bodyPr/>
          <a:lstStyle/>
          <a:p>
            <a:r>
              <a:rPr lang="en-US"/>
              <a:t>Click icon to add picture</a:t>
            </a:r>
          </a:p>
        </p:txBody>
      </p:sp>
      <p:sp>
        <p:nvSpPr>
          <p:cNvPr id="7" name="Date Placeholder 6"/>
          <p:cNvSpPr>
            <a:spLocks noGrp="1"/>
          </p:cNvSpPr>
          <p:nvPr>
            <p:ph type="dt" sz="half" idx="10"/>
          </p:nvPr>
        </p:nvSpPr>
        <p:spPr/>
        <p:txBody>
          <a:bodyPr/>
          <a:lstStyle/>
          <a:p>
            <a:fld id="{17FF11DF-402E-4812-AF8E-64921FFD9EC1}" type="datetimeFigureOut">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FAB0FF-0C39-40A7-9EA4-626D481A495F}" type="slidenum">
              <a:rPr lang="en-US" smtClean="0"/>
              <a:t>‹#›</a:t>
            </a:fld>
            <a:endParaRPr lang="en-US"/>
          </a:p>
        </p:txBody>
      </p:sp>
    </p:spTree>
    <p:extLst>
      <p:ext uri="{BB962C8B-B14F-4D97-AF65-F5344CB8AC3E}">
        <p14:creationId xmlns:p14="http://schemas.microsoft.com/office/powerpoint/2010/main" val="141177281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Quote or Statemen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FF11DF-402E-4812-AF8E-64921FFD9EC1}" type="datetimeFigureOut">
              <a:rPr lang="en-US" smtClean="0"/>
              <a:t>3/27/26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1FAB0FF-0C39-40A7-9EA4-626D481A495F}" type="slidenum">
              <a:rPr lang="en-US" smtClean="0"/>
              <a:t>‹#›</a:t>
            </a:fld>
            <a:endParaRPr lang="en-US"/>
          </a:p>
        </p:txBody>
      </p:sp>
      <p:sp>
        <p:nvSpPr>
          <p:cNvPr id="7" name="Text Placeholder 6">
            <a:extLst>
              <a:ext uri="{FF2B5EF4-FFF2-40B4-BE49-F238E27FC236}">
                <a16:creationId xmlns:a16="http://schemas.microsoft.com/office/drawing/2014/main" id="{6B8DB1B5-0F2F-E64A-83A1-4F7FB40270C0}"/>
              </a:ext>
            </a:extLst>
          </p:cNvPr>
          <p:cNvSpPr>
            <a:spLocks noGrp="1"/>
          </p:cNvSpPr>
          <p:nvPr>
            <p:ph type="body" sz="quarter" idx="13"/>
          </p:nvPr>
        </p:nvSpPr>
        <p:spPr>
          <a:xfrm>
            <a:off x="2138362" y="1434306"/>
            <a:ext cx="7915275" cy="3989387"/>
          </a:xfrm>
        </p:spPr>
        <p:txBody>
          <a:bodyPr anchor="ctr">
            <a:normAutofit/>
          </a:bodyPr>
          <a:lstStyle>
            <a:lvl1pPr marL="0" indent="0" algn="ctr">
              <a:buNone/>
              <a:defRPr sz="6000"/>
            </a:lvl1pPr>
          </a:lstStyle>
          <a:p>
            <a:pPr lvl="0"/>
            <a:r>
              <a:rPr lang="en-US"/>
              <a:t>Click to edit Master text styles</a:t>
            </a:r>
          </a:p>
        </p:txBody>
      </p:sp>
    </p:spTree>
    <p:extLst>
      <p:ext uri="{BB962C8B-B14F-4D97-AF65-F5344CB8AC3E}">
        <p14:creationId xmlns:p14="http://schemas.microsoft.com/office/powerpoint/2010/main" val="16739029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2_2 Picture Side By Side - Background Graphic">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6096000" y="1"/>
            <a:ext cx="6096000" cy="6858000"/>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6096000" cy="6858000"/>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2F9F37F9-03F8-C948-8EB8-6195E0B4F7E2}" type="datetime1">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FAB0FF-0C39-40A7-9EA4-626D481A495F}" type="slidenum">
              <a:rPr lang="en-US" smtClean="0"/>
              <a:t>‹#›</a:t>
            </a:fld>
            <a:endParaRPr lang="en-US"/>
          </a:p>
        </p:txBody>
      </p:sp>
      <p:sp>
        <p:nvSpPr>
          <p:cNvPr id="10" name="Rectangle 9">
            <a:extLst>
              <a:ext uri="{FF2B5EF4-FFF2-40B4-BE49-F238E27FC236}">
                <a16:creationId xmlns:a16="http://schemas.microsoft.com/office/drawing/2014/main" id="{829F7A90-97B6-E84B-AE91-EE8734EF2263}"/>
              </a:ext>
            </a:extLst>
          </p:cNvPr>
          <p:cNvSpPr/>
          <p:nvPr/>
        </p:nvSpPr>
        <p:spPr>
          <a:xfrm>
            <a:off x="0" y="-15"/>
            <a:ext cx="12192000" cy="6858000"/>
          </a:xfrm>
          <a:prstGeom prst="rect">
            <a:avLst/>
          </a:prstGeom>
          <a:solidFill>
            <a:srgbClr val="212539">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128242956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2_3 Picture Side By Side - Background Graphic">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8152015" y="0"/>
            <a:ext cx="4038600" cy="6858000"/>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4076700" cy="6858000"/>
          </a:xfrm>
        </p:spPr>
        <p:txBody>
          <a:bodyPr/>
          <a:lstStyle/>
          <a:p>
            <a:r>
              <a:rPr lang="en-US"/>
              <a:t>Click icon to add picture</a:t>
            </a:r>
          </a:p>
        </p:txBody>
      </p:sp>
      <p:sp>
        <p:nvSpPr>
          <p:cNvPr id="11" name="Picture Placeholder 11">
            <a:extLst>
              <a:ext uri="{FF2B5EF4-FFF2-40B4-BE49-F238E27FC236}">
                <a16:creationId xmlns:a16="http://schemas.microsoft.com/office/drawing/2014/main" id="{3BD0C951-3AF8-0B4C-B366-DC08BC4DE5CD}"/>
              </a:ext>
            </a:extLst>
          </p:cNvPr>
          <p:cNvSpPr>
            <a:spLocks noGrp="1"/>
          </p:cNvSpPr>
          <p:nvPr>
            <p:ph type="pic" sz="quarter" idx="15"/>
          </p:nvPr>
        </p:nvSpPr>
        <p:spPr>
          <a:xfrm>
            <a:off x="4076700" y="-30"/>
            <a:ext cx="4076700" cy="6858000"/>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BAE330EE-972E-1F4F-B86B-6CFF5CDE39A7}" type="datetime1">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FAB0FF-0C39-40A7-9EA4-626D481A495F}" type="slidenum">
              <a:rPr lang="en-US" smtClean="0"/>
              <a:t>‹#›</a:t>
            </a:fld>
            <a:endParaRPr lang="en-US"/>
          </a:p>
        </p:txBody>
      </p:sp>
      <p:sp>
        <p:nvSpPr>
          <p:cNvPr id="10" name="Rectangle 9">
            <a:extLst>
              <a:ext uri="{FF2B5EF4-FFF2-40B4-BE49-F238E27FC236}">
                <a16:creationId xmlns:a16="http://schemas.microsoft.com/office/drawing/2014/main" id="{829F7A90-97B6-E84B-AE91-EE8734EF2263}"/>
              </a:ext>
            </a:extLst>
          </p:cNvPr>
          <p:cNvSpPr/>
          <p:nvPr/>
        </p:nvSpPr>
        <p:spPr>
          <a:xfrm>
            <a:off x="0" y="0"/>
            <a:ext cx="12192000" cy="6858000"/>
          </a:xfrm>
          <a:prstGeom prst="rect">
            <a:avLst/>
          </a:prstGeom>
          <a:solidFill>
            <a:srgbClr val="212539">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120020689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2_4 Picture Grid - Background Graphic">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6096000" y="-7"/>
            <a:ext cx="6096000" cy="3429007"/>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6096000" cy="3429007"/>
          </a:xfrm>
        </p:spPr>
        <p:txBody>
          <a:bodyPr/>
          <a:lstStyle/>
          <a:p>
            <a:r>
              <a:rPr lang="en-US"/>
              <a:t>Click icon to add picture</a:t>
            </a:r>
          </a:p>
        </p:txBody>
      </p:sp>
      <p:sp>
        <p:nvSpPr>
          <p:cNvPr id="11" name="Picture Placeholder 11">
            <a:extLst>
              <a:ext uri="{FF2B5EF4-FFF2-40B4-BE49-F238E27FC236}">
                <a16:creationId xmlns:a16="http://schemas.microsoft.com/office/drawing/2014/main" id="{2E914FA8-763F-464E-9DF9-5A07488705A1}"/>
              </a:ext>
            </a:extLst>
          </p:cNvPr>
          <p:cNvSpPr>
            <a:spLocks noGrp="1"/>
          </p:cNvSpPr>
          <p:nvPr>
            <p:ph type="pic" sz="quarter" idx="15"/>
          </p:nvPr>
        </p:nvSpPr>
        <p:spPr>
          <a:xfrm>
            <a:off x="6096000" y="3440993"/>
            <a:ext cx="6096000" cy="3429007"/>
          </a:xfrm>
        </p:spPr>
        <p:txBody>
          <a:bodyPr/>
          <a:lstStyle/>
          <a:p>
            <a:r>
              <a:rPr lang="en-US"/>
              <a:t>Click icon to add picture</a:t>
            </a:r>
          </a:p>
        </p:txBody>
      </p:sp>
      <p:sp>
        <p:nvSpPr>
          <p:cNvPr id="14" name="Picture Placeholder 11">
            <a:extLst>
              <a:ext uri="{FF2B5EF4-FFF2-40B4-BE49-F238E27FC236}">
                <a16:creationId xmlns:a16="http://schemas.microsoft.com/office/drawing/2014/main" id="{856CEAB2-D4AD-F948-A46E-C5D2782690AA}"/>
              </a:ext>
            </a:extLst>
          </p:cNvPr>
          <p:cNvSpPr>
            <a:spLocks noGrp="1"/>
          </p:cNvSpPr>
          <p:nvPr>
            <p:ph type="pic" sz="quarter" idx="16"/>
          </p:nvPr>
        </p:nvSpPr>
        <p:spPr>
          <a:xfrm>
            <a:off x="0" y="3439608"/>
            <a:ext cx="6096000" cy="3429007"/>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BBC06D5F-7FAF-604B-90DF-786E2C7AE201}" type="datetime1">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FAB0FF-0C39-40A7-9EA4-626D481A495F}" type="slidenum">
              <a:rPr lang="en-US" smtClean="0"/>
              <a:t>‹#›</a:t>
            </a:fld>
            <a:endParaRPr lang="en-US"/>
          </a:p>
        </p:txBody>
      </p:sp>
      <p:sp>
        <p:nvSpPr>
          <p:cNvPr id="10" name="Rectangle 9">
            <a:extLst>
              <a:ext uri="{FF2B5EF4-FFF2-40B4-BE49-F238E27FC236}">
                <a16:creationId xmlns:a16="http://schemas.microsoft.com/office/drawing/2014/main" id="{829F7A90-97B6-E84B-AE91-EE8734EF2263}"/>
              </a:ext>
            </a:extLst>
          </p:cNvPr>
          <p:cNvSpPr/>
          <p:nvPr/>
        </p:nvSpPr>
        <p:spPr>
          <a:xfrm>
            <a:off x="0" y="-7"/>
            <a:ext cx="12192000" cy="6858000"/>
          </a:xfrm>
          <a:prstGeom prst="rect">
            <a:avLst/>
          </a:prstGeom>
          <a:solidFill>
            <a:srgbClr val="212539">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Raleway" panose="020B0503030101060003" pitchFamily="34" charset="77"/>
            </a:endParaRPr>
          </a:p>
        </p:txBody>
      </p:sp>
    </p:spTree>
    <p:extLst>
      <p:ext uri="{BB962C8B-B14F-4D97-AF65-F5344CB8AC3E}">
        <p14:creationId xmlns:p14="http://schemas.microsoft.com/office/powerpoint/2010/main" val="204406513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2_2 Picture Side By Side - Plain">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6096000" y="1"/>
            <a:ext cx="6096000" cy="6858000"/>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13652" y="0"/>
            <a:ext cx="6096000" cy="6858000"/>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3297839A-AC83-C442-8582-B2A4BDE2F1B8}" type="datetime1">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FAB0FF-0C39-40A7-9EA4-626D481A495F}" type="slidenum">
              <a:rPr lang="en-US" smtClean="0"/>
              <a:t>‹#›</a:t>
            </a:fld>
            <a:endParaRPr lang="en-US"/>
          </a:p>
        </p:txBody>
      </p:sp>
    </p:spTree>
    <p:extLst>
      <p:ext uri="{BB962C8B-B14F-4D97-AF65-F5344CB8AC3E}">
        <p14:creationId xmlns:p14="http://schemas.microsoft.com/office/powerpoint/2010/main" val="77858329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2_3 Picture Side By Side - Plain">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8152015" y="0"/>
            <a:ext cx="4038600" cy="6858000"/>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4076700" cy="6858000"/>
          </a:xfrm>
        </p:spPr>
        <p:txBody>
          <a:bodyPr/>
          <a:lstStyle/>
          <a:p>
            <a:r>
              <a:rPr lang="en-US"/>
              <a:t>Click icon to add picture</a:t>
            </a:r>
          </a:p>
        </p:txBody>
      </p:sp>
      <p:sp>
        <p:nvSpPr>
          <p:cNvPr id="11" name="Picture Placeholder 11">
            <a:extLst>
              <a:ext uri="{FF2B5EF4-FFF2-40B4-BE49-F238E27FC236}">
                <a16:creationId xmlns:a16="http://schemas.microsoft.com/office/drawing/2014/main" id="{3BD0C951-3AF8-0B4C-B366-DC08BC4DE5CD}"/>
              </a:ext>
            </a:extLst>
          </p:cNvPr>
          <p:cNvSpPr>
            <a:spLocks noGrp="1"/>
          </p:cNvSpPr>
          <p:nvPr>
            <p:ph type="pic" sz="quarter" idx="15"/>
          </p:nvPr>
        </p:nvSpPr>
        <p:spPr>
          <a:xfrm>
            <a:off x="4076700" y="-30"/>
            <a:ext cx="4076700" cy="6858000"/>
          </a:xfrm>
        </p:spPr>
        <p:txBody>
          <a:bodyPr/>
          <a:lstStyle/>
          <a:p>
            <a:r>
              <a:rPr lang="en-US"/>
              <a:t>Click icon to add picture</a:t>
            </a:r>
          </a:p>
        </p:txBody>
      </p:sp>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p:cNvSpPr>
            <a:spLocks noGrp="1"/>
          </p:cNvSpPr>
          <p:nvPr>
            <p:ph type="dt" sz="half" idx="10"/>
          </p:nvPr>
        </p:nvSpPr>
        <p:spPr/>
        <p:txBody>
          <a:bodyPr/>
          <a:lstStyle/>
          <a:p>
            <a:fld id="{C0546E9C-BD4E-234B-93A4-0E66B4D26131}" type="datetime1">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FAB0FF-0C39-40A7-9EA4-626D481A495F}" type="slidenum">
              <a:rPr lang="en-US" smtClean="0"/>
              <a:t>‹#›</a:t>
            </a:fld>
            <a:endParaRPr lang="en-US"/>
          </a:p>
        </p:txBody>
      </p:sp>
    </p:spTree>
    <p:extLst>
      <p:ext uri="{BB962C8B-B14F-4D97-AF65-F5344CB8AC3E}">
        <p14:creationId xmlns:p14="http://schemas.microsoft.com/office/powerpoint/2010/main" val="228042035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2_4 Picture Grid - Plain">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B395E6E-2894-F046-A815-A6AB0778C1E7}"/>
              </a:ext>
            </a:extLst>
          </p:cNvPr>
          <p:cNvSpPr>
            <a:spLocks noGrp="1"/>
          </p:cNvSpPr>
          <p:nvPr>
            <p:ph type="pic" sz="quarter" idx="13"/>
          </p:nvPr>
        </p:nvSpPr>
        <p:spPr>
          <a:xfrm>
            <a:off x="6096000" y="-7"/>
            <a:ext cx="6096000" cy="3429007"/>
          </a:xfrm>
        </p:spPr>
        <p:txBody>
          <a:bodyPr/>
          <a:lstStyle/>
          <a:p>
            <a:r>
              <a:rPr lang="en-US"/>
              <a:t>Click icon to add picture</a:t>
            </a:r>
          </a:p>
        </p:txBody>
      </p:sp>
      <p:sp>
        <p:nvSpPr>
          <p:cNvPr id="13" name="Picture Placeholder 11">
            <a:extLst>
              <a:ext uri="{FF2B5EF4-FFF2-40B4-BE49-F238E27FC236}">
                <a16:creationId xmlns:a16="http://schemas.microsoft.com/office/drawing/2014/main" id="{702FF195-A524-3649-9E6F-78F959BCC17D}"/>
              </a:ext>
            </a:extLst>
          </p:cNvPr>
          <p:cNvSpPr>
            <a:spLocks noGrp="1"/>
          </p:cNvSpPr>
          <p:nvPr>
            <p:ph type="pic" sz="quarter" idx="14"/>
          </p:nvPr>
        </p:nvSpPr>
        <p:spPr>
          <a:xfrm>
            <a:off x="0" y="-7"/>
            <a:ext cx="6096000" cy="3429007"/>
          </a:xfrm>
        </p:spPr>
        <p:txBody>
          <a:bodyPr/>
          <a:lstStyle/>
          <a:p>
            <a:r>
              <a:rPr lang="en-US"/>
              <a:t>Click icon to add picture</a:t>
            </a:r>
          </a:p>
        </p:txBody>
      </p:sp>
      <p:sp>
        <p:nvSpPr>
          <p:cNvPr id="11" name="Picture Placeholder 11">
            <a:extLst>
              <a:ext uri="{FF2B5EF4-FFF2-40B4-BE49-F238E27FC236}">
                <a16:creationId xmlns:a16="http://schemas.microsoft.com/office/drawing/2014/main" id="{2E914FA8-763F-464E-9DF9-5A07488705A1}"/>
              </a:ext>
            </a:extLst>
          </p:cNvPr>
          <p:cNvSpPr>
            <a:spLocks noGrp="1"/>
          </p:cNvSpPr>
          <p:nvPr>
            <p:ph type="pic" sz="quarter" idx="15"/>
          </p:nvPr>
        </p:nvSpPr>
        <p:spPr>
          <a:xfrm>
            <a:off x="6096000" y="3428993"/>
            <a:ext cx="6096000" cy="3429007"/>
          </a:xfrm>
        </p:spPr>
        <p:txBody>
          <a:bodyPr/>
          <a:lstStyle/>
          <a:p>
            <a:r>
              <a:rPr lang="en-US"/>
              <a:t>Click icon to add picture</a:t>
            </a:r>
          </a:p>
        </p:txBody>
      </p:sp>
      <p:sp>
        <p:nvSpPr>
          <p:cNvPr id="14" name="Picture Placeholder 11">
            <a:extLst>
              <a:ext uri="{FF2B5EF4-FFF2-40B4-BE49-F238E27FC236}">
                <a16:creationId xmlns:a16="http://schemas.microsoft.com/office/drawing/2014/main" id="{856CEAB2-D4AD-F948-A46E-C5D2782690AA}"/>
              </a:ext>
            </a:extLst>
          </p:cNvPr>
          <p:cNvSpPr>
            <a:spLocks noGrp="1"/>
          </p:cNvSpPr>
          <p:nvPr>
            <p:ph type="pic" sz="quarter" idx="16"/>
          </p:nvPr>
        </p:nvSpPr>
        <p:spPr>
          <a:xfrm>
            <a:off x="0" y="3429001"/>
            <a:ext cx="6096000" cy="3428999"/>
          </a:xfrm>
        </p:spPr>
        <p:txBody>
          <a:bodyPr/>
          <a:lstStyle/>
          <a:p>
            <a:r>
              <a:rPr lang="en-US"/>
              <a:t>Click icon to add picture</a:t>
            </a:r>
          </a:p>
        </p:txBody>
      </p:sp>
      <p:sp>
        <p:nvSpPr>
          <p:cNvPr id="7" name="Date Placeholder 6"/>
          <p:cNvSpPr>
            <a:spLocks noGrp="1"/>
          </p:cNvSpPr>
          <p:nvPr>
            <p:ph type="dt" sz="half" idx="10"/>
          </p:nvPr>
        </p:nvSpPr>
        <p:spPr/>
        <p:txBody>
          <a:bodyPr/>
          <a:lstStyle/>
          <a:p>
            <a:fld id="{9297E1A2-BD75-6840-B1D9-BA387AFA3E0A}" type="datetime1">
              <a:rPr lang="en-US" smtClean="0"/>
              <a:t>3/27/26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FAB0FF-0C39-40A7-9EA4-626D481A495F}" type="slidenum">
              <a:rPr lang="en-US" smtClean="0"/>
              <a:t>‹#›</a:t>
            </a:fld>
            <a:endParaRPr lang="en-US"/>
          </a:p>
        </p:txBody>
      </p:sp>
    </p:spTree>
    <p:extLst>
      <p:ext uri="{BB962C8B-B14F-4D97-AF65-F5344CB8AC3E}">
        <p14:creationId xmlns:p14="http://schemas.microsoft.com/office/powerpoint/2010/main" val="312182409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1_Quote or Statemen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6C41B6-0CA5-F942-B270-37C23D0B1A11}" type="datetime1">
              <a:rPr lang="en-US" smtClean="0"/>
              <a:t>3/27/26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1FAB0FF-0C39-40A7-9EA4-626D481A495F}" type="slidenum">
              <a:rPr lang="en-US" smtClean="0"/>
              <a:t>‹#›</a:t>
            </a:fld>
            <a:endParaRPr lang="en-US"/>
          </a:p>
        </p:txBody>
      </p:sp>
      <p:sp>
        <p:nvSpPr>
          <p:cNvPr id="7" name="Text Placeholder 6">
            <a:extLst>
              <a:ext uri="{FF2B5EF4-FFF2-40B4-BE49-F238E27FC236}">
                <a16:creationId xmlns:a16="http://schemas.microsoft.com/office/drawing/2014/main" id="{6B8DB1B5-0F2F-E64A-83A1-4F7FB40270C0}"/>
              </a:ext>
            </a:extLst>
          </p:cNvPr>
          <p:cNvSpPr>
            <a:spLocks noGrp="1"/>
          </p:cNvSpPr>
          <p:nvPr>
            <p:ph type="body" sz="quarter" idx="13"/>
          </p:nvPr>
        </p:nvSpPr>
        <p:spPr>
          <a:xfrm>
            <a:off x="2138362" y="1434306"/>
            <a:ext cx="7915275" cy="3989387"/>
          </a:xfrm>
        </p:spPr>
        <p:txBody>
          <a:bodyPr anchor="ctr">
            <a:normAutofit/>
          </a:bodyPr>
          <a:lstStyle>
            <a:lvl1pPr marL="0" indent="0" algn="ctr">
              <a:buNone/>
              <a:defRPr sz="6000"/>
            </a:lvl1pPr>
          </a:lstStyle>
          <a:p>
            <a:pPr lvl="0"/>
            <a:r>
              <a:rPr lang="en-US"/>
              <a:t>Click to edit Master text styles</a:t>
            </a:r>
          </a:p>
        </p:txBody>
      </p:sp>
    </p:spTree>
    <p:extLst>
      <p:ext uri="{BB962C8B-B14F-4D97-AF65-F5344CB8AC3E}">
        <p14:creationId xmlns:p14="http://schemas.microsoft.com/office/powerpoint/2010/main" val="317001099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BE98-A5FA-CA76-6813-A512BDD24273}"/>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C99BE112-DCAA-8D3D-BFF5-49BF6F7800A3}"/>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26AA0B-9A34-8472-2834-2C6AED440288}"/>
              </a:ext>
            </a:extLst>
          </p:cNvPr>
          <p:cNvSpPr>
            <a:spLocks noGrp="1"/>
          </p:cNvSpPr>
          <p:nvPr>
            <p:ph type="dt" sz="half" idx="10"/>
          </p:nvPr>
        </p:nvSpPr>
        <p:spPr/>
        <p:txBody>
          <a:bodyPr/>
          <a:lstStyle/>
          <a:p>
            <a:fld id="{811F328A-8CBA-4025-8A6E-B75C2F6B4B66}" type="datetimeFigureOut">
              <a:rPr lang="en-US" smtClean="0"/>
              <a:t>3/27/26</a:t>
            </a:fld>
            <a:endParaRPr lang="en-US"/>
          </a:p>
        </p:txBody>
      </p:sp>
      <p:sp>
        <p:nvSpPr>
          <p:cNvPr id="5" name="Footer Placeholder 4">
            <a:extLst>
              <a:ext uri="{FF2B5EF4-FFF2-40B4-BE49-F238E27FC236}">
                <a16:creationId xmlns:a16="http://schemas.microsoft.com/office/drawing/2014/main" id="{952244B4-A294-8CE3-8B68-A4D90B9BE4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37A69A-8766-4BB9-F4ED-116071BA4419}"/>
              </a:ext>
            </a:extLst>
          </p:cNvPr>
          <p:cNvSpPr>
            <a:spLocks noGrp="1"/>
          </p:cNvSpPr>
          <p:nvPr>
            <p:ph type="sldNum" sz="quarter" idx="12"/>
          </p:nvPr>
        </p:nvSpPr>
        <p:spPr/>
        <p:txBody>
          <a:bodyPr/>
          <a:lstStyle/>
          <a:p>
            <a:fld id="{0D717AE3-71FC-4E8D-A155-A359DEAA5D71}" type="slidenum">
              <a:rPr lang="en-US" smtClean="0"/>
              <a:t>‹#›</a:t>
            </a:fld>
            <a:endParaRPr lang="en-US"/>
          </a:p>
        </p:txBody>
      </p:sp>
    </p:spTree>
    <p:extLst>
      <p:ext uri="{BB962C8B-B14F-4D97-AF65-F5344CB8AC3E}">
        <p14:creationId xmlns:p14="http://schemas.microsoft.com/office/powerpoint/2010/main" val="39649844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White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AA8E8-8192-49B5-B540-7549FE23FE6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69C4821-2E1A-4790-9A6D-E89795D7228E}"/>
              </a:ext>
            </a:extLst>
          </p:cNvPr>
          <p:cNvSpPr>
            <a:spLocks noGrp="1"/>
          </p:cNvSpPr>
          <p:nvPr>
            <p:ph type="dt" sz="half" idx="10"/>
          </p:nvPr>
        </p:nvSpPr>
        <p:spPr/>
        <p:txBody>
          <a:bodyPr/>
          <a:lstStyle/>
          <a:p>
            <a:fld id="{2805757C-9E04-FD49-AFE7-2F6D2888BB7B}" type="datetime1">
              <a:rPr lang="en-US" smtClean="0"/>
              <a:t>3/27/26</a:t>
            </a:fld>
            <a:endParaRPr lang="en-US"/>
          </a:p>
        </p:txBody>
      </p:sp>
      <p:sp>
        <p:nvSpPr>
          <p:cNvPr id="4" name="Footer Placeholder 3">
            <a:extLst>
              <a:ext uri="{FF2B5EF4-FFF2-40B4-BE49-F238E27FC236}">
                <a16:creationId xmlns:a16="http://schemas.microsoft.com/office/drawing/2014/main" id="{97EAEED6-73B8-4139-84CE-0D25A7C3B05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4735BBC-EF8B-4819-9638-419B0410DCB9}"/>
              </a:ext>
            </a:extLst>
          </p:cNvPr>
          <p:cNvSpPr>
            <a:spLocks noGrp="1"/>
          </p:cNvSpPr>
          <p:nvPr>
            <p:ph type="sldNum" sz="quarter" idx="12"/>
          </p:nvPr>
        </p:nvSpPr>
        <p:spPr/>
        <p:txBody>
          <a:bodyPr/>
          <a:lstStyle>
            <a:lvl1pPr>
              <a:defRPr>
                <a:solidFill>
                  <a:schemeClr val="tx1"/>
                </a:solidFill>
              </a:defRPr>
            </a:lvl1pPr>
          </a:lstStyle>
          <a:p>
            <a:fld id="{71BEFB16-EA2D-4BF2-A079-7CF00A4BE7F7}" type="slidenum">
              <a:rPr lang="en-US" smtClean="0"/>
              <a:pPr/>
              <a:t>‹#›</a:t>
            </a:fld>
            <a:endParaRPr lang="en-US"/>
          </a:p>
        </p:txBody>
      </p:sp>
    </p:spTree>
    <p:extLst>
      <p:ext uri="{BB962C8B-B14F-4D97-AF65-F5344CB8AC3E}">
        <p14:creationId xmlns:p14="http://schemas.microsoft.com/office/powerpoint/2010/main" val="13787170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Section Header 2">
  <p:cSld name="Section Header 2">
    <p:bg>
      <p:bgPr>
        <a:solidFill>
          <a:schemeClr val="lt1"/>
        </a:solidFill>
        <a:effectLst/>
      </p:bgPr>
    </p:bg>
    <p:spTree>
      <p:nvGrpSpPr>
        <p:cNvPr id="1" name="Shape 35"/>
        <p:cNvGrpSpPr/>
        <p:nvPr/>
      </p:nvGrpSpPr>
      <p:grpSpPr>
        <a:xfrm>
          <a:off x="0" y="0"/>
          <a:ext cx="0" cy="0"/>
          <a:chOff x="0" y="0"/>
          <a:chExt cx="0" cy="0"/>
        </a:xfrm>
      </p:grpSpPr>
      <p:sp>
        <p:nvSpPr>
          <p:cNvPr id="36" name="Google Shape;36;p28"/>
          <p:cNvSpPr txBox="1">
            <a:spLocks noGrp="1"/>
          </p:cNvSpPr>
          <p:nvPr>
            <p:ph type="body" idx="1"/>
          </p:nvPr>
        </p:nvSpPr>
        <p:spPr>
          <a:xfrm>
            <a:off x="838200" y="4116080"/>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666666"/>
              </a:buClr>
              <a:buSzPts val="2400"/>
              <a:buNone/>
              <a:defRPr sz="2400">
                <a:solidFill>
                  <a:srgbClr val="666666"/>
                </a:solidFill>
              </a:defRPr>
            </a:lvl1pPr>
            <a:lvl2pPr marL="914400" lvl="1" indent="-228600" algn="l">
              <a:lnSpc>
                <a:spcPct val="90000"/>
              </a:lnSpc>
              <a:spcBef>
                <a:spcPts val="500"/>
              </a:spcBef>
              <a:spcAft>
                <a:spcPts val="0"/>
              </a:spcAft>
              <a:buClr>
                <a:srgbClr val="8891B4"/>
              </a:buClr>
              <a:buSzPts val="2000"/>
              <a:buNone/>
              <a:defRPr sz="2000">
                <a:solidFill>
                  <a:srgbClr val="8891B4"/>
                </a:solidFill>
              </a:defRPr>
            </a:lvl2pPr>
            <a:lvl3pPr marL="1371600" lvl="2" indent="-228600" algn="l">
              <a:lnSpc>
                <a:spcPct val="90000"/>
              </a:lnSpc>
              <a:spcBef>
                <a:spcPts val="500"/>
              </a:spcBef>
              <a:spcAft>
                <a:spcPts val="0"/>
              </a:spcAft>
              <a:buClr>
                <a:srgbClr val="8891B4"/>
              </a:buClr>
              <a:buSzPts val="1800"/>
              <a:buNone/>
              <a:defRPr sz="1800">
                <a:solidFill>
                  <a:srgbClr val="8891B4"/>
                </a:solidFill>
              </a:defRPr>
            </a:lvl3pPr>
            <a:lvl4pPr marL="1828800" lvl="3" indent="-228600" algn="l">
              <a:lnSpc>
                <a:spcPct val="90000"/>
              </a:lnSpc>
              <a:spcBef>
                <a:spcPts val="500"/>
              </a:spcBef>
              <a:spcAft>
                <a:spcPts val="0"/>
              </a:spcAft>
              <a:buClr>
                <a:srgbClr val="8891B4"/>
              </a:buClr>
              <a:buSzPts val="1600"/>
              <a:buNone/>
              <a:defRPr sz="1600">
                <a:solidFill>
                  <a:srgbClr val="8891B4"/>
                </a:solidFill>
              </a:defRPr>
            </a:lvl4pPr>
            <a:lvl5pPr marL="2286000" lvl="4" indent="-228600" algn="l">
              <a:lnSpc>
                <a:spcPct val="90000"/>
              </a:lnSpc>
              <a:spcBef>
                <a:spcPts val="500"/>
              </a:spcBef>
              <a:spcAft>
                <a:spcPts val="0"/>
              </a:spcAft>
              <a:buClr>
                <a:srgbClr val="8891B4"/>
              </a:buClr>
              <a:buSzPts val="1600"/>
              <a:buNone/>
              <a:defRPr sz="1600">
                <a:solidFill>
                  <a:srgbClr val="8891B4"/>
                </a:solidFill>
              </a:defRPr>
            </a:lvl5pPr>
            <a:lvl6pPr marL="2743200" lvl="5" indent="-228600" algn="l">
              <a:lnSpc>
                <a:spcPct val="90000"/>
              </a:lnSpc>
              <a:spcBef>
                <a:spcPts val="500"/>
              </a:spcBef>
              <a:spcAft>
                <a:spcPts val="0"/>
              </a:spcAft>
              <a:buClr>
                <a:srgbClr val="8891B4"/>
              </a:buClr>
              <a:buSzPts val="1600"/>
              <a:buNone/>
              <a:defRPr sz="1600">
                <a:solidFill>
                  <a:srgbClr val="8891B4"/>
                </a:solidFill>
              </a:defRPr>
            </a:lvl6pPr>
            <a:lvl7pPr marL="3200400" lvl="6" indent="-228600" algn="l">
              <a:lnSpc>
                <a:spcPct val="90000"/>
              </a:lnSpc>
              <a:spcBef>
                <a:spcPts val="500"/>
              </a:spcBef>
              <a:spcAft>
                <a:spcPts val="0"/>
              </a:spcAft>
              <a:buClr>
                <a:srgbClr val="8891B4"/>
              </a:buClr>
              <a:buSzPts val="1600"/>
              <a:buNone/>
              <a:defRPr sz="1600">
                <a:solidFill>
                  <a:srgbClr val="8891B4"/>
                </a:solidFill>
              </a:defRPr>
            </a:lvl7pPr>
            <a:lvl8pPr marL="3657600" lvl="7" indent="-228600" algn="l">
              <a:lnSpc>
                <a:spcPct val="90000"/>
              </a:lnSpc>
              <a:spcBef>
                <a:spcPts val="500"/>
              </a:spcBef>
              <a:spcAft>
                <a:spcPts val="0"/>
              </a:spcAft>
              <a:buClr>
                <a:srgbClr val="8891B4"/>
              </a:buClr>
              <a:buSzPts val="1600"/>
              <a:buNone/>
              <a:defRPr sz="1600">
                <a:solidFill>
                  <a:srgbClr val="8891B4"/>
                </a:solidFill>
              </a:defRPr>
            </a:lvl8pPr>
            <a:lvl9pPr marL="4114800" lvl="8" indent="-228600" algn="l">
              <a:lnSpc>
                <a:spcPct val="90000"/>
              </a:lnSpc>
              <a:spcBef>
                <a:spcPts val="500"/>
              </a:spcBef>
              <a:spcAft>
                <a:spcPts val="0"/>
              </a:spcAft>
              <a:buClr>
                <a:srgbClr val="8891B4"/>
              </a:buClr>
              <a:buSzPts val="1600"/>
              <a:buNone/>
              <a:defRPr sz="1600">
                <a:solidFill>
                  <a:srgbClr val="8891B4"/>
                </a:solidFill>
              </a:defRPr>
            </a:lvl9pPr>
          </a:lstStyle>
          <a:p>
            <a:endParaRPr/>
          </a:p>
        </p:txBody>
      </p:sp>
      <p:sp>
        <p:nvSpPr>
          <p:cNvPr id="37" name="Google Shape;37;p28"/>
          <p:cNvSpPr txBox="1">
            <a:spLocks noGrp="1"/>
          </p:cNvSpPr>
          <p:nvPr>
            <p:ph type="ctrTitle"/>
          </p:nvPr>
        </p:nvSpPr>
        <p:spPr>
          <a:xfrm>
            <a:off x="838200" y="1558701"/>
            <a:ext cx="10515599" cy="23876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Helvetica Neue"/>
              <a:buNone/>
              <a:defRPr sz="6000" b="0" i="0">
                <a:latin typeface="Helvetica" pitchFamily="2"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pic>
        <p:nvPicPr>
          <p:cNvPr id="38" name="Google Shape;38;p28" descr="A blue and green logo&#10;&#10;Description automatically generated"/>
          <p:cNvPicPr preferRelativeResize="0"/>
          <p:nvPr/>
        </p:nvPicPr>
        <p:blipFill rotWithShape="1">
          <a:blip r:embed="rId2">
            <a:alphaModFix/>
          </a:blip>
          <a:srcRect/>
          <a:stretch/>
        </p:blipFill>
        <p:spPr>
          <a:xfrm>
            <a:off x="11006087" y="6038850"/>
            <a:ext cx="791651" cy="535528"/>
          </a:xfrm>
          <a:prstGeom prst="rect">
            <a:avLst/>
          </a:prstGeom>
          <a:noFill/>
          <a:ln>
            <a:noFill/>
          </a:ln>
        </p:spPr>
      </p:pic>
    </p:spTree>
    <p:extLst>
      <p:ext uri="{BB962C8B-B14F-4D97-AF65-F5344CB8AC3E}">
        <p14:creationId xmlns:p14="http://schemas.microsoft.com/office/powerpoint/2010/main" val="33146698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69"/>
        <p:cNvGrpSpPr/>
        <p:nvPr/>
      </p:nvGrpSpPr>
      <p:grpSpPr>
        <a:xfrm>
          <a:off x="0" y="0"/>
          <a:ext cx="0" cy="0"/>
          <a:chOff x="0" y="0"/>
          <a:chExt cx="0" cy="0"/>
        </a:xfrm>
      </p:grpSpPr>
      <p:sp>
        <p:nvSpPr>
          <p:cNvPr id="70" name="Google Shape;70;p34"/>
          <p:cNvSpPr txBox="1">
            <a:spLocks noGrp="1"/>
          </p:cNvSpPr>
          <p:nvPr>
            <p:ph type="title"/>
          </p:nvPr>
        </p:nvSpPr>
        <p:spPr>
          <a:xfrm>
            <a:off x="313266" y="283622"/>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b="0" i="0">
                <a:latin typeface="Helvetica" pitchFamily="2"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pic>
        <p:nvPicPr>
          <p:cNvPr id="71" name="Google Shape;71;p34" descr="A blue and green logo&#10;&#10;Description automatically generated"/>
          <p:cNvPicPr preferRelativeResize="0"/>
          <p:nvPr/>
        </p:nvPicPr>
        <p:blipFill rotWithShape="1">
          <a:blip r:embed="rId2">
            <a:alphaModFix/>
          </a:blip>
          <a:srcRect/>
          <a:stretch/>
        </p:blipFill>
        <p:spPr>
          <a:xfrm>
            <a:off x="11006087" y="6038850"/>
            <a:ext cx="791651" cy="535528"/>
          </a:xfrm>
          <a:prstGeom prst="rect">
            <a:avLst/>
          </a:prstGeom>
          <a:noFill/>
          <a:ln>
            <a:noFill/>
          </a:ln>
        </p:spPr>
      </p:pic>
    </p:spTree>
    <p:extLst>
      <p:ext uri="{BB962C8B-B14F-4D97-AF65-F5344CB8AC3E}">
        <p14:creationId xmlns:p14="http://schemas.microsoft.com/office/powerpoint/2010/main" val="394118614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90"/>
        <p:cNvGrpSpPr/>
        <p:nvPr/>
      </p:nvGrpSpPr>
      <p:grpSpPr>
        <a:xfrm>
          <a:off x="0" y="0"/>
          <a:ext cx="0" cy="0"/>
          <a:chOff x="0" y="0"/>
          <a:chExt cx="0" cy="0"/>
        </a:xfrm>
      </p:grpSpPr>
      <p:pic>
        <p:nvPicPr>
          <p:cNvPr id="91" name="Google Shape;91;p39" descr="A blue and green logo&#10;&#10;Description automatically generated"/>
          <p:cNvPicPr preferRelativeResize="0"/>
          <p:nvPr/>
        </p:nvPicPr>
        <p:blipFill rotWithShape="1">
          <a:blip r:embed="rId2">
            <a:alphaModFix/>
          </a:blip>
          <a:srcRect/>
          <a:stretch/>
        </p:blipFill>
        <p:spPr>
          <a:xfrm>
            <a:off x="11006087" y="6038850"/>
            <a:ext cx="791651" cy="535528"/>
          </a:xfrm>
          <a:prstGeom prst="rect">
            <a:avLst/>
          </a:prstGeom>
          <a:noFill/>
          <a:ln>
            <a:noFill/>
          </a:ln>
        </p:spPr>
      </p:pic>
    </p:spTree>
    <p:extLst>
      <p:ext uri="{BB962C8B-B14F-4D97-AF65-F5344CB8AC3E}">
        <p14:creationId xmlns:p14="http://schemas.microsoft.com/office/powerpoint/2010/main" val="308539424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slideLayout" Target="../slideLayouts/slideLayout46.xml"/><Relationship Id="rId1" Type="http://schemas.openxmlformats.org/officeDocument/2006/relationships/slideLayout" Target="../slideLayouts/slideLayout45.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2000" b="0" i="0">
                <a:solidFill>
                  <a:schemeClr val="tx1">
                    <a:tint val="75000"/>
                  </a:schemeClr>
                </a:solidFill>
                <a:latin typeface="Raleway" panose="020B0503030101060003" pitchFamily="34" charset="77"/>
              </a:defRPr>
            </a:lvl1pPr>
          </a:lstStyle>
          <a:p>
            <a:fld id="{811F328A-8CBA-4025-8A6E-B75C2F6B4B66}" type="datetimeFigureOut">
              <a:rPr lang="en-US" smtClean="0"/>
              <a:t>3/27/26</a:t>
            </a:fld>
            <a:endParaRPr lang="en-US"/>
          </a:p>
        </p:txBody>
      </p:sp>
      <p:sp>
        <p:nvSpPr>
          <p:cNvPr id="5" name="Footer Placeholder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2000" b="0" i="0">
                <a:solidFill>
                  <a:schemeClr val="tx1">
                    <a:tint val="75000"/>
                  </a:schemeClr>
                </a:solidFill>
                <a:latin typeface="Raleway" panose="020B0503030101060003" pitchFamily="34" charset="77"/>
              </a:defRPr>
            </a:lvl1pPr>
          </a:lstStyle>
          <a:p>
            <a:endParaRPr lang="en-US"/>
          </a:p>
        </p:txBody>
      </p:sp>
      <p:sp>
        <p:nvSpPr>
          <p:cNvPr id="6" name="Slide Number Placeholder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2000" b="0" i="0">
                <a:solidFill>
                  <a:schemeClr val="tx1">
                    <a:tint val="75000"/>
                  </a:schemeClr>
                </a:solidFill>
                <a:latin typeface="Raleway" panose="020B0503030101060003" pitchFamily="34" charset="77"/>
              </a:defRPr>
            </a:lvl1pPr>
          </a:lstStyle>
          <a:p>
            <a:fld id="{0D717AE3-71FC-4E8D-A155-A359DEAA5D71}" type="slidenum">
              <a:rPr lang="en-US" smtClean="0"/>
              <a:t>‹#›</a:t>
            </a:fld>
            <a:endParaRPr lang="en-US"/>
          </a:p>
        </p:txBody>
      </p:sp>
    </p:spTree>
    <p:extLst>
      <p:ext uri="{BB962C8B-B14F-4D97-AF65-F5344CB8AC3E}">
        <p14:creationId xmlns:p14="http://schemas.microsoft.com/office/powerpoint/2010/main" val="3113709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4116" r:id="rId29"/>
    <p:sldLayoutId id="2147483831" r:id="rId30"/>
    <p:sldLayoutId id="2147483832" r:id="rId31"/>
    <p:sldLayoutId id="2147483833" r:id="rId32"/>
    <p:sldLayoutId id="2147483835" r:id="rId33"/>
    <p:sldLayoutId id="2147483848" r:id="rId34"/>
    <p:sldLayoutId id="2147483850" r:id="rId35"/>
    <p:sldLayoutId id="2147483748" r:id="rId36"/>
    <p:sldLayoutId id="2147483749" r:id="rId37"/>
    <p:sldLayoutId id="2147483750" r:id="rId38"/>
    <p:sldLayoutId id="2147483763" r:id="rId39"/>
    <p:sldLayoutId id="2147483764" r:id="rId40"/>
    <p:sldLayoutId id="2147483765" r:id="rId41"/>
    <p:sldLayoutId id="2147483767" r:id="rId42"/>
    <p:sldLayoutId id="2147484195" r:id="rId43"/>
    <p:sldLayoutId id="2147484196" r:id="rId44"/>
  </p:sldLayoutIdLst>
  <p:txStyles>
    <p:titleStyle>
      <a:lvl1pPr algn="l" defTabSz="1219170" rtl="0" eaLnBrk="1" latinLnBrk="0" hangingPunct="1">
        <a:lnSpc>
          <a:spcPct val="90000"/>
        </a:lnSpc>
        <a:spcBef>
          <a:spcPct val="0"/>
        </a:spcBef>
        <a:buNone/>
        <a:defRPr sz="6000" b="0" i="0" kern="1200">
          <a:solidFill>
            <a:schemeClr val="tx1"/>
          </a:solidFill>
          <a:latin typeface="Raleway" panose="020B0503030101060003" pitchFamily="34" charset="77"/>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b="0" i="0" kern="1200">
          <a:solidFill>
            <a:schemeClr val="tx1"/>
          </a:solidFill>
          <a:latin typeface="Raleway" panose="020B0503030101060003" pitchFamily="34" charset="77"/>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b="0" i="0" kern="1200">
          <a:solidFill>
            <a:schemeClr val="tx1"/>
          </a:solidFill>
          <a:latin typeface="Raleway" panose="020B0503030101060003" pitchFamily="34" charset="77"/>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b="0" i="0" kern="1200">
          <a:solidFill>
            <a:schemeClr val="tx1"/>
          </a:solidFill>
          <a:latin typeface="Raleway" panose="020B0503030101060003" pitchFamily="34" charset="77"/>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b="0" i="0" kern="1200">
          <a:solidFill>
            <a:schemeClr val="tx1"/>
          </a:solidFill>
          <a:latin typeface="Raleway" panose="020B0503030101060003" pitchFamily="34" charset="77"/>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b="0" i="0" kern="1200">
          <a:solidFill>
            <a:schemeClr val="tx1"/>
          </a:solidFill>
          <a:latin typeface="Raleway" panose="020B0503030101060003" pitchFamily="34" charset="77"/>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Helvetica Neue"/>
              <a:buNone/>
              <a:defRPr sz="4400" b="0" i="0" u="none" strike="noStrike" cap="none">
                <a:solidFill>
                  <a:schemeClr val="dk1"/>
                </a:solidFill>
                <a:latin typeface="Helvetica Neue"/>
                <a:ea typeface="Helvetica Neue"/>
                <a:cs typeface="Helvetica Neue"/>
                <a:sym typeface="Helvetica Neue"/>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dirty="0"/>
          </a:p>
        </p:txBody>
      </p:sp>
      <p:sp>
        <p:nvSpPr>
          <p:cNvPr id="7" name="Google Shape;7;p2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rgbClr val="666666"/>
              </a:buClr>
              <a:buSzPts val="2800"/>
              <a:buFont typeface="Arial"/>
              <a:buChar char="•"/>
              <a:defRPr sz="2800" b="0" i="0" u="none" strike="noStrike" cap="none">
                <a:solidFill>
                  <a:srgbClr val="666666"/>
                </a:solidFill>
                <a:latin typeface="Arial"/>
                <a:ea typeface="Arial"/>
                <a:cs typeface="Arial"/>
                <a:sym typeface="Arial"/>
              </a:defRPr>
            </a:lvl1pPr>
            <a:lvl2pPr marL="914400" marR="0" lvl="1" indent="-381000" algn="l" rtl="0">
              <a:lnSpc>
                <a:spcPct val="90000"/>
              </a:lnSpc>
              <a:spcBef>
                <a:spcPts val="500"/>
              </a:spcBef>
              <a:spcAft>
                <a:spcPts val="0"/>
              </a:spcAft>
              <a:buClr>
                <a:srgbClr val="666666"/>
              </a:buClr>
              <a:buSzPts val="2400"/>
              <a:buFont typeface="Arial"/>
              <a:buChar char="•"/>
              <a:defRPr sz="2400" b="0" i="0" u="none" strike="noStrike" cap="none">
                <a:solidFill>
                  <a:srgbClr val="666666"/>
                </a:solidFill>
                <a:latin typeface="Arial"/>
                <a:ea typeface="Arial"/>
                <a:cs typeface="Arial"/>
                <a:sym typeface="Arial"/>
              </a:defRPr>
            </a:lvl2pPr>
            <a:lvl3pPr marL="1371600" marR="0" lvl="2" indent="-355600" algn="l" rtl="0">
              <a:lnSpc>
                <a:spcPct val="90000"/>
              </a:lnSpc>
              <a:spcBef>
                <a:spcPts val="500"/>
              </a:spcBef>
              <a:spcAft>
                <a:spcPts val="0"/>
              </a:spcAft>
              <a:buClr>
                <a:srgbClr val="666666"/>
              </a:buClr>
              <a:buSzPts val="2000"/>
              <a:buFont typeface="Arial"/>
              <a:buChar char="•"/>
              <a:defRPr sz="2000" b="0" i="0" u="none" strike="noStrike" cap="none">
                <a:solidFill>
                  <a:srgbClr val="666666"/>
                </a:solidFill>
                <a:latin typeface="Arial"/>
                <a:ea typeface="Arial"/>
                <a:cs typeface="Arial"/>
                <a:sym typeface="Arial"/>
              </a:defRPr>
            </a:lvl3pPr>
            <a:lvl4pPr marL="1828800" marR="0" lvl="3" indent="-342900" algn="l" rtl="0">
              <a:lnSpc>
                <a:spcPct val="90000"/>
              </a:lnSpc>
              <a:spcBef>
                <a:spcPts val="500"/>
              </a:spcBef>
              <a:spcAft>
                <a:spcPts val="0"/>
              </a:spcAft>
              <a:buClr>
                <a:srgbClr val="666666"/>
              </a:buClr>
              <a:buSzPts val="1800"/>
              <a:buFont typeface="Arial"/>
              <a:buChar char="•"/>
              <a:defRPr sz="1800" b="0" i="0" u="none" strike="noStrike" cap="none">
                <a:solidFill>
                  <a:srgbClr val="666666"/>
                </a:solidFill>
                <a:latin typeface="Arial"/>
                <a:ea typeface="Arial"/>
                <a:cs typeface="Arial"/>
                <a:sym typeface="Arial"/>
              </a:defRPr>
            </a:lvl4pPr>
            <a:lvl5pPr marL="2286000" marR="0" lvl="4" indent="-342900" algn="l" rtl="0">
              <a:lnSpc>
                <a:spcPct val="90000"/>
              </a:lnSpc>
              <a:spcBef>
                <a:spcPts val="500"/>
              </a:spcBef>
              <a:spcAft>
                <a:spcPts val="0"/>
              </a:spcAft>
              <a:buClr>
                <a:srgbClr val="666666"/>
              </a:buClr>
              <a:buSzPts val="1800"/>
              <a:buFont typeface="Arial"/>
              <a:buChar char="•"/>
              <a:defRPr sz="1800" b="0" i="0" u="none" strike="noStrike" cap="none">
                <a:solidFill>
                  <a:srgbClr val="666666"/>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91B4"/>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91B4"/>
                </a:solidFill>
                <a:latin typeface="Calibri"/>
                <a:ea typeface="Calibri"/>
                <a:cs typeface="Calibri"/>
                <a:sym typeface="Calibri"/>
              </a:defRPr>
            </a:lvl1pPr>
            <a:lvl2pPr marL="0" marR="0" lvl="1" indent="0" algn="r" rtl="0">
              <a:spcBef>
                <a:spcPts val="0"/>
              </a:spcBef>
              <a:buNone/>
              <a:defRPr sz="1200" b="0" i="0" u="none" strike="noStrike" cap="none">
                <a:solidFill>
                  <a:srgbClr val="8891B4"/>
                </a:solidFill>
                <a:latin typeface="Calibri"/>
                <a:ea typeface="Calibri"/>
                <a:cs typeface="Calibri"/>
                <a:sym typeface="Calibri"/>
              </a:defRPr>
            </a:lvl2pPr>
            <a:lvl3pPr marL="0" marR="0" lvl="2" indent="0" algn="r" rtl="0">
              <a:spcBef>
                <a:spcPts val="0"/>
              </a:spcBef>
              <a:buNone/>
              <a:defRPr sz="1200" b="0" i="0" u="none" strike="noStrike" cap="none">
                <a:solidFill>
                  <a:srgbClr val="8891B4"/>
                </a:solidFill>
                <a:latin typeface="Calibri"/>
                <a:ea typeface="Calibri"/>
                <a:cs typeface="Calibri"/>
                <a:sym typeface="Calibri"/>
              </a:defRPr>
            </a:lvl3pPr>
            <a:lvl4pPr marL="0" marR="0" lvl="3" indent="0" algn="r" rtl="0">
              <a:spcBef>
                <a:spcPts val="0"/>
              </a:spcBef>
              <a:buNone/>
              <a:defRPr sz="1200" b="0" i="0" u="none" strike="noStrike" cap="none">
                <a:solidFill>
                  <a:srgbClr val="8891B4"/>
                </a:solidFill>
                <a:latin typeface="Calibri"/>
                <a:ea typeface="Calibri"/>
                <a:cs typeface="Calibri"/>
                <a:sym typeface="Calibri"/>
              </a:defRPr>
            </a:lvl4pPr>
            <a:lvl5pPr marL="0" marR="0" lvl="4" indent="0" algn="r" rtl="0">
              <a:spcBef>
                <a:spcPts val="0"/>
              </a:spcBef>
              <a:buNone/>
              <a:defRPr sz="1200" b="0" i="0" u="none" strike="noStrike" cap="none">
                <a:solidFill>
                  <a:srgbClr val="8891B4"/>
                </a:solidFill>
                <a:latin typeface="Calibri"/>
                <a:ea typeface="Calibri"/>
                <a:cs typeface="Calibri"/>
                <a:sym typeface="Calibri"/>
              </a:defRPr>
            </a:lvl5pPr>
            <a:lvl6pPr marL="0" marR="0" lvl="5" indent="0" algn="r" rtl="0">
              <a:spcBef>
                <a:spcPts val="0"/>
              </a:spcBef>
              <a:buNone/>
              <a:defRPr sz="1200" b="0" i="0" u="none" strike="noStrike" cap="none">
                <a:solidFill>
                  <a:srgbClr val="8891B4"/>
                </a:solidFill>
                <a:latin typeface="Calibri"/>
                <a:ea typeface="Calibri"/>
                <a:cs typeface="Calibri"/>
                <a:sym typeface="Calibri"/>
              </a:defRPr>
            </a:lvl6pPr>
            <a:lvl7pPr marL="0" marR="0" lvl="6" indent="0" algn="r" rtl="0">
              <a:spcBef>
                <a:spcPts val="0"/>
              </a:spcBef>
              <a:buNone/>
              <a:defRPr sz="1200" b="0" i="0" u="none" strike="noStrike" cap="none">
                <a:solidFill>
                  <a:srgbClr val="8891B4"/>
                </a:solidFill>
                <a:latin typeface="Calibri"/>
                <a:ea typeface="Calibri"/>
                <a:cs typeface="Calibri"/>
                <a:sym typeface="Calibri"/>
              </a:defRPr>
            </a:lvl7pPr>
            <a:lvl8pPr marL="0" marR="0" lvl="7" indent="0" algn="r" rtl="0">
              <a:spcBef>
                <a:spcPts val="0"/>
              </a:spcBef>
              <a:buNone/>
              <a:defRPr sz="1200" b="0" i="0" u="none" strike="noStrike" cap="none">
                <a:solidFill>
                  <a:srgbClr val="8891B4"/>
                </a:solidFill>
                <a:latin typeface="Calibri"/>
                <a:ea typeface="Calibri"/>
                <a:cs typeface="Calibri"/>
                <a:sym typeface="Calibri"/>
              </a:defRPr>
            </a:lvl8pPr>
            <a:lvl9pPr marL="0" marR="0" lvl="8" indent="0" algn="r" rtl="0">
              <a:spcBef>
                <a:spcPts val="0"/>
              </a:spcBef>
              <a:buNone/>
              <a:defRPr sz="1200" b="0" i="0" u="none" strike="noStrike" cap="none">
                <a:solidFill>
                  <a:srgbClr val="8891B4"/>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860116240"/>
      </p:ext>
    </p:extLst>
  </p:cSld>
  <p:clrMap bg1="lt1" tx1="dk1" bg2="dk2" tx2="lt2" accent1="accent1" accent2="accent2" accent3="accent3" accent4="accent4" accent5="accent5" accent6="accent6" hlink="hlink" folHlink="folHlink"/>
  <p:sldLayoutIdLst>
    <p:sldLayoutId id="2147484203" r:id="rId1"/>
    <p:sldLayoutId id="2147484209" r:id="rId2"/>
    <p:sldLayoutId id="2147484214"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Helvetica" pitchFamily="2" charset="0"/>
          <a:ea typeface="Helvetica" pitchFamily="2"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0.xml"/><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0.xml"/><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4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6.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5.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46.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46.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46.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46.xml"/><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46.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7.xml"/><Relationship Id="rId1" Type="http://schemas.openxmlformats.org/officeDocument/2006/relationships/slideLayout" Target="../slideLayouts/slideLayout46.xml"/><Relationship Id="rId4" Type="http://schemas.openxmlformats.org/officeDocument/2006/relationships/image" Target="../media/image23.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5.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46.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46.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2.xml"/><Relationship Id="rId1" Type="http://schemas.openxmlformats.org/officeDocument/2006/relationships/slideLayout" Target="../slideLayouts/slideLayout46.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3.xml"/><Relationship Id="rId1" Type="http://schemas.openxmlformats.org/officeDocument/2006/relationships/slideLayout" Target="../slideLayouts/slideLayout4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5.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46.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4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2.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1.xml"/><Relationship Id="rId1" Type="http://schemas.openxmlformats.org/officeDocument/2006/relationships/slideLayout" Target="../slideLayouts/slideLayout44.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2.xml"/><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6.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46.xml"/><Relationship Id="rId5" Type="http://schemas.openxmlformats.org/officeDocument/2006/relationships/image" Target="../media/image28.png"/><Relationship Id="rId4" Type="http://schemas.openxmlformats.org/officeDocument/2006/relationships/image" Target="../media/image270.png"/></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6.xml"/><Relationship Id="rId1" Type="http://schemas.openxmlformats.org/officeDocument/2006/relationships/slideLayout" Target="../slideLayouts/slideLayout46.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3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7.xml"/><Relationship Id="rId1" Type="http://schemas.openxmlformats.org/officeDocument/2006/relationships/slideLayout" Target="../slideLayouts/slideLayout46.xml"/></Relationships>
</file>

<file path=ppt/slides/_rels/slide3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8.xml"/><Relationship Id="rId1" Type="http://schemas.openxmlformats.org/officeDocument/2006/relationships/slideLayout" Target="../slideLayouts/slideLayout46.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39.xml"/><Relationship Id="rId1" Type="http://schemas.openxmlformats.org/officeDocument/2006/relationships/slideLayout" Target="../slideLayouts/slideLayout46.xml"/></Relationships>
</file>

<file path=ppt/slides/_rels/slide4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40.xml"/><Relationship Id="rId1" Type="http://schemas.openxmlformats.org/officeDocument/2006/relationships/slideLayout" Target="../slideLayouts/slideLayout46.xml"/></Relationships>
</file>

<file path=ppt/slides/_rels/slide4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1.xml"/><Relationship Id="rId1" Type="http://schemas.openxmlformats.org/officeDocument/2006/relationships/slideLayout" Target="../slideLayouts/slideLayout46.xml"/></Relationships>
</file>

<file path=ppt/slides/_rels/slide4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2.xml"/><Relationship Id="rId1" Type="http://schemas.openxmlformats.org/officeDocument/2006/relationships/slideLayout" Target="../slideLayouts/slideLayout46.xml"/></Relationships>
</file>

<file path=ppt/slides/_rels/slide4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3.xml"/><Relationship Id="rId1" Type="http://schemas.openxmlformats.org/officeDocument/2006/relationships/slideLayout" Target="../slideLayouts/slideLayout46.xml"/></Relationships>
</file>

<file path=ppt/slides/_rels/slide4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4.xml"/><Relationship Id="rId1" Type="http://schemas.openxmlformats.org/officeDocument/2006/relationships/slideLayout" Target="../slideLayouts/slideLayout46.xml"/></Relationships>
</file>

<file path=ppt/slides/_rels/slide4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5.xml"/><Relationship Id="rId1" Type="http://schemas.openxmlformats.org/officeDocument/2006/relationships/slideLayout" Target="../slideLayouts/slideLayout46.xml"/></Relationships>
</file>

<file path=ppt/slides/_rels/slide4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6.xml"/><Relationship Id="rId1" Type="http://schemas.openxmlformats.org/officeDocument/2006/relationships/slideLayout" Target="../slideLayouts/slideLayout4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6.xml"/></Relationships>
</file>

<file path=ppt/slides/_rels/slide4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9.xml"/><Relationship Id="rId1" Type="http://schemas.openxmlformats.org/officeDocument/2006/relationships/slideLayout" Target="../slideLayouts/slideLayout2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0.xml"/></Relationships>
</file>

<file path=ppt/slides/_rels/slide5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1.xml"/><Relationship Id="rId1" Type="http://schemas.openxmlformats.org/officeDocument/2006/relationships/slideLayout" Target="../slideLayouts/slideLayout46.xml"/></Relationships>
</file>

<file path=ppt/slides/_rels/slide5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2.xml"/><Relationship Id="rId1" Type="http://schemas.openxmlformats.org/officeDocument/2006/relationships/slideLayout" Target="../slideLayouts/slideLayout46.xml"/></Relationships>
</file>

<file path=ppt/slides/_rels/slide5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3.xml"/><Relationship Id="rId1" Type="http://schemas.openxmlformats.org/officeDocument/2006/relationships/slideLayout" Target="../slideLayouts/slideLayout29.xml"/></Relationships>
</file>

<file path=ppt/slides/_rels/slide5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4.xml"/><Relationship Id="rId1" Type="http://schemas.openxmlformats.org/officeDocument/2006/relationships/slideLayout" Target="../slideLayouts/slideLayout46.xml"/><Relationship Id="rId4" Type="http://schemas.openxmlformats.org/officeDocument/2006/relationships/image" Target="../media/image36.png"/></Relationships>
</file>

<file path=ppt/slides/_rels/slide5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5.xml"/><Relationship Id="rId1" Type="http://schemas.openxmlformats.org/officeDocument/2006/relationships/slideLayout" Target="../slideLayouts/slideLayout46.xml"/><Relationship Id="rId5" Type="http://schemas.openxmlformats.org/officeDocument/2006/relationships/image" Target="../media/image38.png"/><Relationship Id="rId4" Type="http://schemas.openxmlformats.org/officeDocument/2006/relationships/image" Target="../media/image41.png"/></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45.xml"/></Relationships>
</file>

<file path=ppt/slides/_rels/slide5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57.xml"/><Relationship Id="rId1" Type="http://schemas.openxmlformats.org/officeDocument/2006/relationships/slideLayout" Target="../slideLayouts/slideLayout20.xml"/></Relationships>
</file>

<file path=ppt/slides/_rels/slide5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58.xml"/><Relationship Id="rId1" Type="http://schemas.openxmlformats.org/officeDocument/2006/relationships/slideLayout" Target="../slideLayouts/slideLayout4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46.xml"/></Relationships>
</file>

<file path=ppt/slides/_rels/slide6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60.xml"/><Relationship Id="rId1" Type="http://schemas.openxmlformats.org/officeDocument/2006/relationships/slideLayout" Target="../slideLayouts/slideLayout46.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46.xml"/></Relationships>
</file>

<file path=ppt/slides/_rels/slide6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2.xml"/><Relationship Id="rId1" Type="http://schemas.openxmlformats.org/officeDocument/2006/relationships/slideLayout" Target="../slideLayouts/slideLayout46.xml"/><Relationship Id="rId4" Type="http://schemas.openxmlformats.org/officeDocument/2006/relationships/image" Target="../media/image43.png"/></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4.png"/><Relationship Id="rId4" Type="http://schemas.openxmlformats.org/officeDocument/2006/relationships/notesSlide" Target="../notesSlides/notesSlide63.xml"/></Relationships>
</file>

<file path=ppt/slides/_rels/slide6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64.xml"/><Relationship Id="rId1" Type="http://schemas.openxmlformats.org/officeDocument/2006/relationships/slideLayout" Target="../slideLayouts/slideLayout46.xml"/><Relationship Id="rId4" Type="http://schemas.openxmlformats.org/officeDocument/2006/relationships/image" Target="../media/image50.png"/></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46.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46.xml"/></Relationships>
</file>

<file path=ppt/slides/_rels/slide6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67.xml"/><Relationship Id="rId1" Type="http://schemas.openxmlformats.org/officeDocument/2006/relationships/slideLayout" Target="../slideLayouts/slideLayout46.xml"/></Relationships>
</file>

<file path=ppt/slides/_rels/slide68.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68.xml"/><Relationship Id="rId1" Type="http://schemas.openxmlformats.org/officeDocument/2006/relationships/slideLayout" Target="../slideLayouts/slideLayout46.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microsoft.com/office/2007/relationships/media" Target="../media/media2.mp4"/><Relationship Id="rId1" Type="http://schemas.openxmlformats.org/officeDocument/2006/relationships/video" Target="NULL" TargetMode="External"/><Relationship Id="rId5" Type="http://schemas.openxmlformats.org/officeDocument/2006/relationships/image" Target="../media/image47.png"/><Relationship Id="rId4" Type="http://schemas.openxmlformats.org/officeDocument/2006/relationships/notesSlide" Target="../notesSlides/notesSlide69.xml"/></Relationships>
</file>

<file path=ppt/slides/_rels/slide7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70.xml"/><Relationship Id="rId1" Type="http://schemas.openxmlformats.org/officeDocument/2006/relationships/slideLayout" Target="../slideLayouts/slideLayout46.xml"/></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microsoft.com/office/2007/relationships/media" Target="../media/media3.mp4"/><Relationship Id="rId1" Type="http://schemas.openxmlformats.org/officeDocument/2006/relationships/video" Target="NULL" TargetMode="External"/><Relationship Id="rId5" Type="http://schemas.openxmlformats.org/officeDocument/2006/relationships/image" Target="../media/image51.png"/><Relationship Id="rId4" Type="http://schemas.openxmlformats.org/officeDocument/2006/relationships/notesSlide" Target="../notesSlides/notesSlide71.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microsoft.com/office/2007/relationships/media" Target="../media/media4.mp4"/><Relationship Id="rId1" Type="http://schemas.openxmlformats.org/officeDocument/2006/relationships/video" Target="NULL" TargetMode="External"/><Relationship Id="rId5" Type="http://schemas.openxmlformats.org/officeDocument/2006/relationships/image" Target="../media/image52.png"/><Relationship Id="rId4" Type="http://schemas.openxmlformats.org/officeDocument/2006/relationships/notesSlide" Target="../notesSlides/notesSlide7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46.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45.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45.xml"/></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microsoft.com/office/2007/relationships/media" Target="../media/media5.mp4"/><Relationship Id="rId1" Type="http://schemas.openxmlformats.org/officeDocument/2006/relationships/video" Target="NULL" TargetMode="External"/><Relationship Id="rId4" Type="http://schemas.openxmlformats.org/officeDocument/2006/relationships/image" Target="../media/image53.png"/></Relationships>
</file>

<file path=ppt/slides/_rels/slide7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76.xml"/><Relationship Id="rId1" Type="http://schemas.openxmlformats.org/officeDocument/2006/relationships/slideLayout" Target="../slideLayouts/slideLayout46.xml"/></Relationships>
</file>

<file path=ppt/slides/_rels/slide7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77.xml"/><Relationship Id="rId1" Type="http://schemas.openxmlformats.org/officeDocument/2006/relationships/slideLayout" Target="../slideLayouts/slideLayout46.xml"/></Relationships>
</file>

<file path=ppt/slides/_rels/slide79.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notesSlide" Target="../notesSlides/notesSlide78.xml"/><Relationship Id="rId1" Type="http://schemas.openxmlformats.org/officeDocument/2006/relationships/slideLayout" Target="../slideLayouts/slideLayout46.xml"/></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microsoft.com/office/2007/relationships/media" Target="../media/media6.mp4"/><Relationship Id="rId1" Type="http://schemas.openxmlformats.org/officeDocument/2006/relationships/video" Target="NULL" TargetMode="External"/><Relationship Id="rId5" Type="http://schemas.openxmlformats.org/officeDocument/2006/relationships/image" Target="../media/image57.png"/><Relationship Id="rId4" Type="http://schemas.openxmlformats.org/officeDocument/2006/relationships/notesSlide" Target="../notesSlides/notesSlide79.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45.xml"/></Relationships>
</file>

<file path=ppt/slides/_rels/slide8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81.xml"/><Relationship Id="rId1" Type="http://schemas.openxmlformats.org/officeDocument/2006/relationships/slideLayout" Target="../slideLayouts/slideLayout46.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83.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82.xml"/><Relationship Id="rId1" Type="http://schemas.openxmlformats.org/officeDocument/2006/relationships/slideLayout" Target="../slideLayouts/slideLayout46.xml"/></Relationships>
</file>

<file path=ppt/slides/_rels/slide8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83.xml"/><Relationship Id="rId1" Type="http://schemas.openxmlformats.org/officeDocument/2006/relationships/slideLayout" Target="../slideLayouts/slideLayout46.xml"/></Relationships>
</file>

<file path=ppt/slides/_rels/slide8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84.xml"/><Relationship Id="rId1" Type="http://schemas.openxmlformats.org/officeDocument/2006/relationships/slideLayout" Target="../slideLayouts/slideLayout46.xml"/></Relationships>
</file>

<file path=ppt/slides/_rels/slide86.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85.xml"/><Relationship Id="rId1" Type="http://schemas.openxmlformats.org/officeDocument/2006/relationships/slideLayout" Target="../slideLayouts/slideLayout46.xml"/><Relationship Id="rId5" Type="http://schemas.openxmlformats.org/officeDocument/2006/relationships/hyperlink" Target="mailto:jmarkham@unm.edu" TargetMode="External"/><Relationship Id="rId4" Type="http://schemas.openxmlformats.org/officeDocument/2006/relationships/hyperlink" Target="mailto:swefc@unm.edu"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descr="A picture containing arrow&#10;&#10;Description automatically generated">
            <a:extLst>
              <a:ext uri="{FF2B5EF4-FFF2-40B4-BE49-F238E27FC236}">
                <a16:creationId xmlns:a16="http://schemas.microsoft.com/office/drawing/2014/main" id="{5D4A19FB-4BA1-B4F4-33C4-D485AD76C61D}"/>
              </a:ext>
            </a:extLst>
          </p:cNvPr>
          <p:cNvPicPr>
            <a:picLocks noChangeAspect="1"/>
          </p:cNvPicPr>
          <p:nvPr/>
        </p:nvPicPr>
        <p:blipFill rotWithShape="1">
          <a:blip r:embed="rId3">
            <a:alphaModFix amt="72000"/>
            <a:extLst>
              <a:ext uri="{28A0092B-C50C-407E-A947-70E740481C1C}">
                <a14:useLocalDpi xmlns:a14="http://schemas.microsoft.com/office/drawing/2010/main" val="0"/>
              </a:ext>
            </a:extLst>
          </a:blip>
          <a:srcRect t="43494" b="10576"/>
          <a:stretch/>
        </p:blipFill>
        <p:spPr>
          <a:xfrm>
            <a:off x="0" y="4613734"/>
            <a:ext cx="12192000" cy="2256903"/>
          </a:xfrm>
          <a:prstGeom prst="rect">
            <a:avLst/>
          </a:prstGeom>
        </p:spPr>
      </p:pic>
      <p:sp>
        <p:nvSpPr>
          <p:cNvPr id="7" name="Title 1">
            <a:extLst>
              <a:ext uri="{FF2B5EF4-FFF2-40B4-BE49-F238E27FC236}">
                <a16:creationId xmlns:a16="http://schemas.microsoft.com/office/drawing/2014/main" id="{D4DC6CDD-FA6F-4BF0-A404-E63E780BC843}"/>
              </a:ext>
            </a:extLst>
          </p:cNvPr>
          <p:cNvSpPr txBox="1">
            <a:spLocks/>
          </p:cNvSpPr>
          <p:nvPr/>
        </p:nvSpPr>
        <p:spPr>
          <a:xfrm>
            <a:off x="468958" y="3599079"/>
            <a:ext cx="7772400" cy="46211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2200" dirty="0">
                <a:solidFill>
                  <a:schemeClr val="bg1">
                    <a:lumMod val="50000"/>
                  </a:schemeClr>
                </a:solidFill>
                <a:latin typeface="Helvetica" charset="0"/>
                <a:ea typeface="Helvetica" charset="0"/>
                <a:cs typeface="Helvetica" charset="0"/>
              </a:rPr>
              <a:t>Wednesday, March 31, 2026</a:t>
            </a:r>
          </a:p>
        </p:txBody>
      </p:sp>
      <p:sp>
        <p:nvSpPr>
          <p:cNvPr id="8" name="Title 1">
            <a:extLst>
              <a:ext uri="{FF2B5EF4-FFF2-40B4-BE49-F238E27FC236}">
                <a16:creationId xmlns:a16="http://schemas.microsoft.com/office/drawing/2014/main" id="{FEE649CA-BA44-4A8E-A530-BF530741562C}"/>
              </a:ext>
            </a:extLst>
          </p:cNvPr>
          <p:cNvSpPr txBox="1">
            <a:spLocks/>
          </p:cNvSpPr>
          <p:nvPr/>
        </p:nvSpPr>
        <p:spPr>
          <a:xfrm>
            <a:off x="468958" y="2574240"/>
            <a:ext cx="11246463" cy="992166"/>
          </a:xfrm>
          <a:prstGeom prst="rect">
            <a:avLst/>
          </a:prstGeom>
        </p:spPr>
        <p:txBody>
          <a:bodyPr vert="horz" lIns="91440" tIns="45720" rIns="91440" bIns="45720" rtlCol="0" anchor="ctr">
            <a:normAutofit fontScale="92500" lnSpcReduction="1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lvl="0" algn="l">
              <a:spcBef>
                <a:spcPts val="0"/>
              </a:spcBef>
              <a:buClr>
                <a:srgbClr val="000090"/>
              </a:buClr>
              <a:buSzPts val="2400"/>
            </a:pPr>
            <a:r>
              <a:rPr lang="en-US" sz="3200" dirty="0">
                <a:solidFill>
                  <a:srgbClr val="004190"/>
                </a:solidFill>
                <a:latin typeface="Helvetica" panose="020B0604020202020204" pitchFamily="34" charset="0"/>
                <a:ea typeface="Helvetica Neue"/>
                <a:cs typeface="Helvetica" panose="020B0604020202020204" pitchFamily="34" charset="0"/>
                <a:sym typeface="Helvetica Neue"/>
              </a:rPr>
              <a:t>Operator Certification: Solids Handling Part 1 - Mechanical Solids Separation</a:t>
            </a:r>
          </a:p>
        </p:txBody>
      </p:sp>
      <p:sp>
        <p:nvSpPr>
          <p:cNvPr id="13" name="Subtitle 2">
            <a:extLst>
              <a:ext uri="{FF2B5EF4-FFF2-40B4-BE49-F238E27FC236}">
                <a16:creationId xmlns:a16="http://schemas.microsoft.com/office/drawing/2014/main" id="{0B7086A7-1D07-4811-9E99-351A7AFF4291}"/>
              </a:ext>
            </a:extLst>
          </p:cNvPr>
          <p:cNvSpPr txBox="1">
            <a:spLocks/>
          </p:cNvSpPr>
          <p:nvPr/>
        </p:nvSpPr>
        <p:spPr>
          <a:xfrm>
            <a:off x="206485" y="6385449"/>
            <a:ext cx="3424518" cy="550339"/>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dirty="0">
                <a:solidFill>
                  <a:schemeClr val="bg1"/>
                </a:solidFill>
                <a:latin typeface="Helvetica" pitchFamily="2" charset="0"/>
                <a:cs typeface="Helvetica Neue"/>
              </a:rPr>
              <a:t>www.efcnetwork.org</a:t>
            </a:r>
          </a:p>
        </p:txBody>
      </p:sp>
      <p:sp>
        <p:nvSpPr>
          <p:cNvPr id="14" name="TextBox 13">
            <a:extLst>
              <a:ext uri="{FF2B5EF4-FFF2-40B4-BE49-F238E27FC236}">
                <a16:creationId xmlns:a16="http://schemas.microsoft.com/office/drawing/2014/main" id="{89BD148C-649B-468F-A3F8-F90CE69D22E6}"/>
              </a:ext>
            </a:extLst>
          </p:cNvPr>
          <p:cNvSpPr txBox="1"/>
          <p:nvPr/>
        </p:nvSpPr>
        <p:spPr>
          <a:xfrm>
            <a:off x="5131143" y="6532084"/>
            <a:ext cx="8030966" cy="338554"/>
          </a:xfrm>
          <a:prstGeom prst="rect">
            <a:avLst/>
          </a:prstGeom>
          <a:noFill/>
        </p:spPr>
        <p:txBody>
          <a:bodyPr wrap="square" rtlCol="0">
            <a:spAutoFit/>
          </a:bodyPr>
          <a:lstStyle/>
          <a:p>
            <a:r>
              <a:rPr lang="en-US" sz="1600" i="1" dirty="0">
                <a:solidFill>
                  <a:schemeClr val="bg1"/>
                </a:solidFill>
                <a:latin typeface="Arial"/>
                <a:cs typeface="Arial"/>
              </a:rPr>
              <a:t>This program is made possible under a cooperative agreement with US EPA. </a:t>
            </a:r>
          </a:p>
        </p:txBody>
      </p:sp>
      <p:pic>
        <p:nvPicPr>
          <p:cNvPr id="10" name="Picture 9" descr="Logo&#10;&#10;Description automatically generated with low confidence">
            <a:extLst>
              <a:ext uri="{FF2B5EF4-FFF2-40B4-BE49-F238E27FC236}">
                <a16:creationId xmlns:a16="http://schemas.microsoft.com/office/drawing/2014/main" id="{C34C64B7-202E-AC5A-2B9F-F92D0523EFF9}"/>
              </a:ext>
            </a:extLst>
          </p:cNvPr>
          <p:cNvPicPr>
            <a:picLocks noChangeAspect="1"/>
          </p:cNvPicPr>
          <p:nvPr/>
        </p:nvPicPr>
        <p:blipFill rotWithShape="1">
          <a:blip r:embed="rId4">
            <a:extLst>
              <a:ext uri="{28A0092B-C50C-407E-A947-70E740481C1C}">
                <a14:useLocalDpi xmlns:a14="http://schemas.microsoft.com/office/drawing/2010/main" val="0"/>
              </a:ext>
            </a:extLst>
          </a:blip>
          <a:srcRect l="43287" r="-1"/>
          <a:stretch/>
        </p:blipFill>
        <p:spPr>
          <a:xfrm rot="5400000">
            <a:off x="5489343" y="-5592213"/>
            <a:ext cx="1205694" cy="12390120"/>
          </a:xfrm>
          <a:prstGeom prst="rect">
            <a:avLst/>
          </a:prstGeom>
        </p:spPr>
      </p:pic>
      <p:pic>
        <p:nvPicPr>
          <p:cNvPr id="19" name="Picture 18" descr="Logo&#10;&#10;Description automatically generated">
            <a:extLst>
              <a:ext uri="{FF2B5EF4-FFF2-40B4-BE49-F238E27FC236}">
                <a16:creationId xmlns:a16="http://schemas.microsoft.com/office/drawing/2014/main" id="{DFC78400-F3A3-5849-948D-BB60AB1AA2D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8512" y="1400204"/>
            <a:ext cx="1618076" cy="1164209"/>
          </a:xfrm>
          <a:prstGeom prst="rect">
            <a:avLst/>
          </a:prstGeom>
        </p:spPr>
      </p:pic>
      <p:pic>
        <p:nvPicPr>
          <p:cNvPr id="21" name="Picture 20" descr="Logo, company name&#10;&#10;Description automatically generated">
            <a:extLst>
              <a:ext uri="{FF2B5EF4-FFF2-40B4-BE49-F238E27FC236}">
                <a16:creationId xmlns:a16="http://schemas.microsoft.com/office/drawing/2014/main" id="{BA7075C6-0EFD-7E3D-4BF4-4DCED1D65943}"/>
              </a:ext>
            </a:extLst>
          </p:cNvPr>
          <p:cNvPicPr>
            <a:picLocks noChangeAspect="1"/>
          </p:cNvPicPr>
          <p:nvPr/>
        </p:nvPicPr>
        <p:blipFill rotWithShape="1">
          <a:blip r:embed="rId6">
            <a:extLst>
              <a:ext uri="{28A0092B-C50C-407E-A947-70E740481C1C}">
                <a14:useLocalDpi xmlns:a14="http://schemas.microsoft.com/office/drawing/2010/main" val="0"/>
              </a:ext>
            </a:extLst>
          </a:blip>
          <a:srcRect l="9158" r="9091" b="23104"/>
          <a:stretch/>
        </p:blipFill>
        <p:spPr>
          <a:xfrm>
            <a:off x="2261885" y="1440056"/>
            <a:ext cx="1369118" cy="1134183"/>
          </a:xfrm>
          <a:prstGeom prst="rect">
            <a:avLst/>
          </a:prstGeom>
        </p:spPr>
      </p:pic>
      <p:pic>
        <p:nvPicPr>
          <p:cNvPr id="23" name="Picture 22" descr="A picture containing text&#10;&#10;Description automatically generated">
            <a:extLst>
              <a:ext uri="{FF2B5EF4-FFF2-40B4-BE49-F238E27FC236}">
                <a16:creationId xmlns:a16="http://schemas.microsoft.com/office/drawing/2014/main" id="{B0CDFDCA-C054-8CF3-832E-B8A1A163590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967652" y="1261369"/>
            <a:ext cx="1883803" cy="745059"/>
          </a:xfrm>
          <a:prstGeom prst="rect">
            <a:avLst/>
          </a:prstGeom>
        </p:spPr>
      </p:pic>
      <p:sp>
        <p:nvSpPr>
          <p:cNvPr id="3" name="Slide Number Placeholder 2">
            <a:extLst>
              <a:ext uri="{FF2B5EF4-FFF2-40B4-BE49-F238E27FC236}">
                <a16:creationId xmlns:a16="http://schemas.microsoft.com/office/drawing/2014/main" id="{12DA882E-1069-458D-B32D-6074EC2D6818}"/>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C4FBAFF-801F-4ABF-B4E1-B4B035596C45}" type="slidenum">
              <a:rPr lang="en-US" smtClean="0"/>
              <a:pPr/>
              <a:t>1</a:t>
            </a:fld>
            <a:endParaRPr lang="en-US"/>
          </a:p>
        </p:txBody>
      </p:sp>
    </p:spTree>
    <p:extLst>
      <p:ext uri="{BB962C8B-B14F-4D97-AF65-F5344CB8AC3E}">
        <p14:creationId xmlns:p14="http://schemas.microsoft.com/office/powerpoint/2010/main" val="2176841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BD5ED3-3028-95AE-73ED-3A6CB7A2C977}"/>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CEEB1F87-E5C0-AEDE-6457-A11698DD63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0" t="-2465" r="27911" b="11929"/>
          <a:stretch>
            <a:fillRect/>
          </a:stretch>
        </p:blipFill>
        <p:spPr bwMode="auto">
          <a:xfrm>
            <a:off x="1946501" y="1459834"/>
            <a:ext cx="3232264" cy="314177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58FDAE2-DE2F-F167-4203-1BD648E51852}"/>
              </a:ext>
            </a:extLst>
          </p:cNvPr>
          <p:cNvSpPr txBox="1"/>
          <p:nvPr/>
        </p:nvSpPr>
        <p:spPr>
          <a:xfrm>
            <a:off x="1525824" y="5015546"/>
            <a:ext cx="4073621"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Raleway" pitchFamily="2" charset="77"/>
                <a:ea typeface="+mn-ea"/>
                <a:cs typeface="+mn-cs"/>
              </a:rPr>
              <a:t>James Markham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Raleway" pitchFamily="2" charset="77"/>
                <a:ea typeface="+mn-ea"/>
                <a:cs typeface="+mn-cs"/>
              </a:rPr>
              <a:t>Research Engineer</a:t>
            </a:r>
          </a:p>
        </p:txBody>
      </p:sp>
      <p:sp>
        <p:nvSpPr>
          <p:cNvPr id="3" name="TextBox 2">
            <a:extLst>
              <a:ext uri="{FF2B5EF4-FFF2-40B4-BE49-F238E27FC236}">
                <a16:creationId xmlns:a16="http://schemas.microsoft.com/office/drawing/2014/main" id="{95F9F2F0-F994-7C01-E7DF-63B2CEDEFE0E}"/>
              </a:ext>
            </a:extLst>
          </p:cNvPr>
          <p:cNvSpPr txBox="1"/>
          <p:nvPr/>
        </p:nvSpPr>
        <p:spPr>
          <a:xfrm>
            <a:off x="6592557" y="4955444"/>
            <a:ext cx="4283053" cy="147732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Raleway" pitchFamily="2" charset="77"/>
                <a:ea typeface="+mn-ea"/>
                <a:cs typeface="+mn-cs"/>
              </a:rPr>
              <a:t>Valeria Cortes-Mora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Raleway" pitchFamily="2" charset="77"/>
                <a:ea typeface="+mn-ea"/>
                <a:cs typeface="+mn-cs"/>
              </a:rPr>
              <a:t>Water </a:t>
            </a:r>
            <a:r>
              <a:rPr lang="en-US" sz="3000" dirty="0">
                <a:solidFill>
                  <a:srgbClr val="000000"/>
                </a:solidFill>
                <a:latin typeface="Raleway" pitchFamily="2" charset="77"/>
              </a:rPr>
              <a:t>U</a:t>
            </a:r>
            <a:r>
              <a:rPr kumimoji="0" lang="en-US" sz="3000" b="0" i="0" u="none" strike="noStrike" kern="1200" cap="none" spc="0" normalizeH="0" baseline="0" noProof="0" dirty="0" err="1">
                <a:ln>
                  <a:noFill/>
                </a:ln>
                <a:solidFill>
                  <a:srgbClr val="000000"/>
                </a:solidFill>
                <a:effectLst/>
                <a:uLnTx/>
                <a:uFillTx/>
                <a:latin typeface="Raleway" pitchFamily="2" charset="77"/>
                <a:ea typeface="+mn-ea"/>
                <a:cs typeface="+mn-cs"/>
              </a:rPr>
              <a:t>tility</a:t>
            </a:r>
            <a:r>
              <a:rPr kumimoji="0" lang="en-US" sz="3000" b="0" i="0" u="none" strike="noStrike" kern="1200" cap="none" spc="0" normalizeH="0" baseline="0" noProof="0" dirty="0">
                <a:ln>
                  <a:noFill/>
                </a:ln>
                <a:solidFill>
                  <a:srgbClr val="000000"/>
                </a:solidFill>
                <a:effectLst/>
                <a:uLnTx/>
                <a:uFillTx/>
                <a:latin typeface="Raleway" pitchFamily="2" charset="77"/>
                <a:ea typeface="+mn-ea"/>
                <a:cs typeface="+mn-cs"/>
              </a:rPr>
              <a:t> Support Specialist</a:t>
            </a:r>
          </a:p>
        </p:txBody>
      </p:sp>
      <p:sp>
        <p:nvSpPr>
          <p:cNvPr id="6" name="Title 5">
            <a:extLst>
              <a:ext uri="{FF2B5EF4-FFF2-40B4-BE49-F238E27FC236}">
                <a16:creationId xmlns:a16="http://schemas.microsoft.com/office/drawing/2014/main" id="{1717AC08-66B0-0AD1-D8B7-E909EFA112F4}"/>
              </a:ext>
            </a:extLst>
          </p:cNvPr>
          <p:cNvSpPr>
            <a:spLocks noGrp="1"/>
          </p:cNvSpPr>
          <p:nvPr>
            <p:ph type="title"/>
          </p:nvPr>
        </p:nvSpPr>
        <p:spPr/>
        <p:txBody>
          <a:bodyPr/>
          <a:lstStyle/>
          <a:p>
            <a:r>
              <a:rPr lang="en-US" dirty="0"/>
              <a:t>Your trainers for today:</a:t>
            </a:r>
          </a:p>
        </p:txBody>
      </p:sp>
      <p:pic>
        <p:nvPicPr>
          <p:cNvPr id="9" name="Picture 8" descr="A person with long hair&#10;&#10;AI-generated content may be incorrect.">
            <a:extLst>
              <a:ext uri="{FF2B5EF4-FFF2-40B4-BE49-F238E27FC236}">
                <a16:creationId xmlns:a16="http://schemas.microsoft.com/office/drawing/2014/main" id="{6F838E23-FEB6-B9F8-87A4-358842968C15}"/>
              </a:ext>
            </a:extLst>
          </p:cNvPr>
          <p:cNvPicPr>
            <a:picLocks noChangeAspect="1"/>
          </p:cNvPicPr>
          <p:nvPr/>
        </p:nvPicPr>
        <p:blipFill>
          <a:blip r:embed="rId4">
            <a:extLst>
              <a:ext uri="{28A0092B-C50C-407E-A947-70E740481C1C}">
                <a14:useLocalDpi xmlns:a14="http://schemas.microsoft.com/office/drawing/2010/main" val="0"/>
              </a:ext>
            </a:extLst>
          </a:blip>
          <a:srcRect t="11648" b="15049"/>
          <a:stretch>
            <a:fillRect/>
          </a:stretch>
        </p:blipFill>
        <p:spPr>
          <a:xfrm>
            <a:off x="7013235" y="1548304"/>
            <a:ext cx="3335476" cy="3053300"/>
          </a:xfrm>
          <a:prstGeom prst="rect">
            <a:avLst/>
          </a:prstGeom>
        </p:spPr>
      </p:pic>
    </p:spTree>
    <p:extLst>
      <p:ext uri="{BB962C8B-B14F-4D97-AF65-F5344CB8AC3E}">
        <p14:creationId xmlns:p14="http://schemas.microsoft.com/office/powerpoint/2010/main" val="1296569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descr="A picture containing lamp&#10;&#10;Description automatically generated">
            <a:extLst>
              <a:ext uri="{FF2B5EF4-FFF2-40B4-BE49-F238E27FC236}">
                <a16:creationId xmlns:a16="http://schemas.microsoft.com/office/drawing/2014/main" id="{1ED5ED91-214F-5742-B884-FD1F763D18F1}"/>
              </a:ext>
            </a:extLst>
          </p:cNvPr>
          <p:cNvPicPr>
            <a:picLocks noChangeAspect="1"/>
          </p:cNvPicPr>
          <p:nvPr/>
        </p:nvPicPr>
        <p:blipFill>
          <a:blip r:embed="rId3"/>
          <a:stretch>
            <a:fillRect/>
          </a:stretch>
        </p:blipFill>
        <p:spPr>
          <a:xfrm>
            <a:off x="2508156" y="396122"/>
            <a:ext cx="7175687" cy="2838890"/>
          </a:xfrm>
          <a:prstGeom prst="rect">
            <a:avLst/>
          </a:prstGeom>
        </p:spPr>
      </p:pic>
      <p:grpSp>
        <p:nvGrpSpPr>
          <p:cNvPr id="23" name="Group 22">
            <a:extLst>
              <a:ext uri="{FF2B5EF4-FFF2-40B4-BE49-F238E27FC236}">
                <a16:creationId xmlns:a16="http://schemas.microsoft.com/office/drawing/2014/main" id="{3B375820-8B28-8044-BDB6-28A8F87B7916}"/>
              </a:ext>
            </a:extLst>
          </p:cNvPr>
          <p:cNvGrpSpPr>
            <a:grpSpLocks noChangeAspect="1"/>
          </p:cNvGrpSpPr>
          <p:nvPr/>
        </p:nvGrpSpPr>
        <p:grpSpPr>
          <a:xfrm>
            <a:off x="1302340" y="3090704"/>
            <a:ext cx="9587318" cy="2315564"/>
            <a:chOff x="4695616" y="4071691"/>
            <a:chExt cx="7496384" cy="1810554"/>
          </a:xfrm>
        </p:grpSpPr>
        <p:pic>
          <p:nvPicPr>
            <p:cNvPr id="24" name="Picture 8" descr="http://engineering.unm.edu/common/images/new-soe-logo.png">
              <a:extLst>
                <a:ext uri="{FF2B5EF4-FFF2-40B4-BE49-F238E27FC236}">
                  <a16:creationId xmlns:a16="http://schemas.microsoft.com/office/drawing/2014/main" id="{9A6C659D-EF13-054F-A7E7-D5F215391B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95616" y="4071691"/>
              <a:ext cx="6030312" cy="1663833"/>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4" descr="Image result for unm lobo logo">
              <a:extLst>
                <a:ext uri="{FF2B5EF4-FFF2-40B4-BE49-F238E27FC236}">
                  <a16:creationId xmlns:a16="http://schemas.microsoft.com/office/drawing/2014/main" id="{470D082B-47DA-B44D-BC02-B093172B31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25928" y="4076305"/>
              <a:ext cx="1466072" cy="180594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extBox 1">
            <a:extLst>
              <a:ext uri="{FF2B5EF4-FFF2-40B4-BE49-F238E27FC236}">
                <a16:creationId xmlns:a16="http://schemas.microsoft.com/office/drawing/2014/main" id="{EA4A4C62-AAE9-FDDF-4173-165A756F0CA0}"/>
              </a:ext>
            </a:extLst>
          </p:cNvPr>
          <p:cNvSpPr txBox="1"/>
          <p:nvPr/>
        </p:nvSpPr>
        <p:spPr>
          <a:xfrm>
            <a:off x="90188" y="5498707"/>
            <a:ext cx="12011622" cy="86177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000" b="0" i="0" u="none" strike="noStrike" kern="1200" cap="none" spc="0" normalizeH="0" baseline="0" noProof="0" dirty="0">
                <a:ln>
                  <a:noFill/>
                </a:ln>
                <a:solidFill>
                  <a:srgbClr val="024191"/>
                </a:solidFill>
                <a:effectLst/>
                <a:uLnTx/>
                <a:uFillTx/>
                <a:latin typeface="Raleway" pitchFamily="2" charset="77"/>
                <a:ea typeface="+mn-ea"/>
                <a:cs typeface="+mn-cs"/>
              </a:rPr>
              <a:t>This training series is funded by the EPA</a:t>
            </a:r>
          </a:p>
        </p:txBody>
      </p:sp>
    </p:spTree>
    <p:extLst>
      <p:ext uri="{BB962C8B-B14F-4D97-AF65-F5344CB8AC3E}">
        <p14:creationId xmlns:p14="http://schemas.microsoft.com/office/powerpoint/2010/main" val="3719235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C9F7414-B598-E7A6-D9F8-5DC2953BE502}"/>
              </a:ext>
            </a:extLst>
          </p:cNvPr>
          <p:cNvPicPr>
            <a:picLocks noChangeAspect="1"/>
          </p:cNvPicPr>
          <p:nvPr/>
        </p:nvPicPr>
        <p:blipFill>
          <a:blip r:embed="rId3"/>
          <a:stretch>
            <a:fillRect/>
          </a:stretch>
        </p:blipFill>
        <p:spPr>
          <a:xfrm>
            <a:off x="0" y="0"/>
            <a:ext cx="12274826" cy="8018296"/>
          </a:xfrm>
          <a:prstGeom prst="rect">
            <a:avLst/>
          </a:prstGeom>
        </p:spPr>
      </p:pic>
    </p:spTree>
    <p:extLst>
      <p:ext uri="{BB962C8B-B14F-4D97-AF65-F5344CB8AC3E}">
        <p14:creationId xmlns:p14="http://schemas.microsoft.com/office/powerpoint/2010/main" val="3770576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BA68DD-732C-88B6-F0A0-2B05DBC61B71}"/>
              </a:ext>
            </a:extLst>
          </p:cNvPr>
          <p:cNvPicPr>
            <a:picLocks noChangeAspect="1"/>
          </p:cNvPicPr>
          <p:nvPr/>
        </p:nvPicPr>
        <p:blipFill>
          <a:blip r:embed="rId3"/>
          <a:stretch>
            <a:fillRect/>
          </a:stretch>
        </p:blipFill>
        <p:spPr>
          <a:xfrm>
            <a:off x="0" y="1690688"/>
            <a:ext cx="12192000" cy="6579023"/>
          </a:xfrm>
          <a:prstGeom prst="rect">
            <a:avLst/>
          </a:prstGeom>
        </p:spPr>
      </p:pic>
      <p:sp>
        <p:nvSpPr>
          <p:cNvPr id="2" name="Title 1">
            <a:extLst>
              <a:ext uri="{FF2B5EF4-FFF2-40B4-BE49-F238E27FC236}">
                <a16:creationId xmlns:a16="http://schemas.microsoft.com/office/drawing/2014/main" id="{B1AA32D4-9F5A-6FBA-8CDC-54C833152AEE}"/>
              </a:ext>
            </a:extLst>
          </p:cNvPr>
          <p:cNvSpPr>
            <a:spLocks noGrp="1"/>
          </p:cNvSpPr>
          <p:nvPr>
            <p:ph type="title"/>
          </p:nvPr>
        </p:nvSpPr>
        <p:spPr/>
        <p:txBody>
          <a:bodyPr>
            <a:normAutofit/>
          </a:bodyPr>
          <a:lstStyle/>
          <a:p>
            <a:r>
              <a:rPr lang="en-US" dirty="0"/>
              <a:t>WPI/ABC Operator Certification</a:t>
            </a:r>
          </a:p>
        </p:txBody>
      </p:sp>
    </p:spTree>
    <p:extLst>
      <p:ext uri="{BB962C8B-B14F-4D97-AF65-F5344CB8AC3E}">
        <p14:creationId xmlns:p14="http://schemas.microsoft.com/office/powerpoint/2010/main" val="1588467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EBA79B-58B4-4BBA-6F31-0877406C8AE5}"/>
              </a:ext>
            </a:extLst>
          </p:cNvPr>
          <p:cNvSpPr>
            <a:spLocks noGrp="1"/>
          </p:cNvSpPr>
          <p:nvPr>
            <p:ph type="title"/>
          </p:nvPr>
        </p:nvSpPr>
        <p:spPr/>
        <p:txBody>
          <a:bodyPr/>
          <a:lstStyle/>
          <a:p>
            <a:r>
              <a:rPr lang="en-US" dirty="0"/>
              <a:t>Schedule for 2025:</a:t>
            </a:r>
          </a:p>
        </p:txBody>
      </p:sp>
      <p:graphicFrame>
        <p:nvGraphicFramePr>
          <p:cNvPr id="7" name="Table 6">
            <a:extLst>
              <a:ext uri="{FF2B5EF4-FFF2-40B4-BE49-F238E27FC236}">
                <a16:creationId xmlns:a16="http://schemas.microsoft.com/office/drawing/2014/main" id="{1DBCEABE-7E78-6F8C-5CED-22F574BFD474}"/>
              </a:ext>
            </a:extLst>
          </p:cNvPr>
          <p:cNvGraphicFramePr>
            <a:graphicFrameLocks noGrp="1"/>
          </p:cNvGraphicFramePr>
          <p:nvPr>
            <p:extLst>
              <p:ext uri="{D42A27DB-BD31-4B8C-83A1-F6EECF244321}">
                <p14:modId xmlns:p14="http://schemas.microsoft.com/office/powerpoint/2010/main" val="2219408614"/>
              </p:ext>
            </p:extLst>
          </p:nvPr>
        </p:nvGraphicFramePr>
        <p:xfrm>
          <a:off x="1280491" y="1789043"/>
          <a:ext cx="9631018" cy="4705465"/>
        </p:xfrm>
        <a:graphic>
          <a:graphicData uri="http://schemas.openxmlformats.org/drawingml/2006/table">
            <a:tbl>
              <a:tblPr>
                <a:tableStyleId>{5C22544A-7EE6-4342-B048-85BDC9FD1C3A}</a:tableStyleId>
              </a:tblPr>
              <a:tblGrid>
                <a:gridCol w="1613434">
                  <a:extLst>
                    <a:ext uri="{9D8B030D-6E8A-4147-A177-3AD203B41FA5}">
                      <a16:colId xmlns:a16="http://schemas.microsoft.com/office/drawing/2014/main" val="267428786"/>
                    </a:ext>
                  </a:extLst>
                </a:gridCol>
                <a:gridCol w="8017584">
                  <a:extLst>
                    <a:ext uri="{9D8B030D-6E8A-4147-A177-3AD203B41FA5}">
                      <a16:colId xmlns:a16="http://schemas.microsoft.com/office/drawing/2014/main" val="1526478808"/>
                    </a:ext>
                  </a:extLst>
                </a:gridCol>
              </a:tblGrid>
              <a:tr h="304902">
                <a:tc>
                  <a:txBody>
                    <a:bodyPr/>
                    <a:lstStyle/>
                    <a:p>
                      <a:pPr algn="ctr" fontAlgn="b"/>
                      <a:r>
                        <a:rPr lang="en-US" sz="2000" b="1" i="0" u="none" strike="noStrike" dirty="0">
                          <a:solidFill>
                            <a:srgbClr val="000000"/>
                          </a:solidFill>
                          <a:effectLst/>
                          <a:latin typeface="Raleway" pitchFamily="2" charset="77"/>
                        </a:rPr>
                        <a:t>Date</a:t>
                      </a:r>
                    </a:p>
                  </a:txBody>
                  <a:tcPr marL="9525" marR="9525" marT="9525" marB="0" anchor="b"/>
                </a:tc>
                <a:tc>
                  <a:txBody>
                    <a:bodyPr/>
                    <a:lstStyle/>
                    <a:p>
                      <a:pPr algn="ctr" fontAlgn="b"/>
                      <a:r>
                        <a:rPr lang="en-US" sz="2000" b="1" i="0" u="none" strike="noStrike" dirty="0">
                          <a:solidFill>
                            <a:srgbClr val="000000"/>
                          </a:solidFill>
                          <a:effectLst/>
                          <a:latin typeface="Raleway" pitchFamily="2" charset="77"/>
                        </a:rPr>
                        <a:t>Topic</a:t>
                      </a:r>
                    </a:p>
                  </a:txBody>
                  <a:tcPr marL="9525" marR="9525" marT="9525" marB="0" anchor="b"/>
                </a:tc>
                <a:extLst>
                  <a:ext uri="{0D108BD9-81ED-4DB2-BD59-A6C34878D82A}">
                    <a16:rowId xmlns:a16="http://schemas.microsoft.com/office/drawing/2014/main" val="1230452248"/>
                  </a:ext>
                </a:extLst>
              </a:tr>
              <a:tr h="304902">
                <a:tc>
                  <a:txBody>
                    <a:bodyPr/>
                    <a:lstStyle/>
                    <a:p>
                      <a:pPr algn="ctr" fontAlgn="b">
                        <a:buNone/>
                      </a:pPr>
                      <a:r>
                        <a:rPr lang="en-US" sz="2000" b="0" i="0" u="none" strike="noStrike" dirty="0">
                          <a:solidFill>
                            <a:srgbClr val="000000"/>
                          </a:solidFill>
                          <a:effectLst/>
                          <a:latin typeface="Raleway" pitchFamily="2" charset="77"/>
                        </a:rPr>
                        <a:t>1/20/26</a:t>
                      </a:r>
                    </a:p>
                  </a:txBody>
                  <a:tcPr marL="9525" marR="9525" marT="9525" marB="0" anchor="b"/>
                </a:tc>
                <a:tc>
                  <a:txBody>
                    <a:bodyPr/>
                    <a:lstStyle/>
                    <a:p>
                      <a:pPr algn="l" fontAlgn="b">
                        <a:buNone/>
                      </a:pPr>
                      <a:r>
                        <a:rPr lang="en-US" sz="2000" b="0" i="0" u="none" strike="noStrike" dirty="0">
                          <a:solidFill>
                            <a:srgbClr val="000000"/>
                          </a:solidFill>
                          <a:effectLst/>
                          <a:latin typeface="Raleway" pitchFamily="2" charset="77"/>
                        </a:rPr>
                        <a:t>Concept and math review Session</a:t>
                      </a:r>
                    </a:p>
                  </a:txBody>
                  <a:tcPr marL="9525" marR="9525" marT="9525" marB="0" anchor="b"/>
                </a:tc>
                <a:extLst>
                  <a:ext uri="{0D108BD9-81ED-4DB2-BD59-A6C34878D82A}">
                    <a16:rowId xmlns:a16="http://schemas.microsoft.com/office/drawing/2014/main" val="733357491"/>
                  </a:ext>
                </a:extLst>
              </a:tr>
              <a:tr h="304902">
                <a:tc>
                  <a:txBody>
                    <a:bodyPr/>
                    <a:lstStyle/>
                    <a:p>
                      <a:pPr algn="ctr" fontAlgn="b">
                        <a:buNone/>
                      </a:pPr>
                      <a:r>
                        <a:rPr lang="en-US" sz="2000" b="0" i="0" u="none" strike="noStrike" dirty="0">
                          <a:solidFill>
                            <a:srgbClr val="000000"/>
                          </a:solidFill>
                          <a:effectLst/>
                          <a:latin typeface="Raleway" pitchFamily="2" charset="77"/>
                        </a:rPr>
                        <a:t>2/3/26</a:t>
                      </a:r>
                    </a:p>
                  </a:txBody>
                  <a:tcPr marL="9525" marR="9525" marT="9525" marB="0" anchor="b"/>
                </a:tc>
                <a:tc>
                  <a:txBody>
                    <a:bodyPr/>
                    <a:lstStyle/>
                    <a:p>
                      <a:pPr algn="l" fontAlgn="b">
                        <a:buNone/>
                      </a:pPr>
                      <a:r>
                        <a:rPr lang="en-US" sz="2000" b="0" i="0" u="none" strike="noStrike">
                          <a:solidFill>
                            <a:srgbClr val="000000"/>
                          </a:solidFill>
                          <a:effectLst/>
                          <a:latin typeface="Raleway" pitchFamily="2" charset="77"/>
                        </a:rPr>
                        <a:t>Disinfection Part 1 (chlorination/dechlorination) + related math</a:t>
                      </a:r>
                    </a:p>
                  </a:txBody>
                  <a:tcPr marL="9525" marR="9525" marT="9525" marB="0" anchor="b"/>
                </a:tc>
                <a:extLst>
                  <a:ext uri="{0D108BD9-81ED-4DB2-BD59-A6C34878D82A}">
                    <a16:rowId xmlns:a16="http://schemas.microsoft.com/office/drawing/2014/main" val="392762338"/>
                  </a:ext>
                </a:extLst>
              </a:tr>
              <a:tr h="304902">
                <a:tc>
                  <a:txBody>
                    <a:bodyPr/>
                    <a:lstStyle/>
                    <a:p>
                      <a:pPr algn="ctr" fontAlgn="b">
                        <a:buNone/>
                      </a:pPr>
                      <a:r>
                        <a:rPr lang="en-US" sz="2000" b="0" i="0" u="none" strike="noStrike" dirty="0">
                          <a:solidFill>
                            <a:srgbClr val="000000"/>
                          </a:solidFill>
                          <a:effectLst/>
                          <a:latin typeface="Raleway" pitchFamily="2" charset="77"/>
                        </a:rPr>
                        <a:t>2/17/26</a:t>
                      </a:r>
                    </a:p>
                  </a:txBody>
                  <a:tcPr marL="9525" marR="9525" marT="9525" marB="0" anchor="b"/>
                </a:tc>
                <a:tc>
                  <a:txBody>
                    <a:bodyPr/>
                    <a:lstStyle/>
                    <a:p>
                      <a:pPr algn="l" fontAlgn="b">
                        <a:buNone/>
                      </a:pPr>
                      <a:r>
                        <a:rPr lang="en-US" sz="2000" b="0" i="0" u="none" strike="noStrike">
                          <a:solidFill>
                            <a:srgbClr val="000000"/>
                          </a:solidFill>
                          <a:effectLst/>
                          <a:latin typeface="Raleway" pitchFamily="2" charset="77"/>
                        </a:rPr>
                        <a:t>Disinfection Part 2 - UV and other methods</a:t>
                      </a:r>
                    </a:p>
                  </a:txBody>
                  <a:tcPr marL="9525" marR="9525" marT="9525" marB="0" anchor="b"/>
                </a:tc>
                <a:extLst>
                  <a:ext uri="{0D108BD9-81ED-4DB2-BD59-A6C34878D82A}">
                    <a16:rowId xmlns:a16="http://schemas.microsoft.com/office/drawing/2014/main" val="1988889985"/>
                  </a:ext>
                </a:extLst>
              </a:tr>
              <a:tr h="304902">
                <a:tc>
                  <a:txBody>
                    <a:bodyPr/>
                    <a:lstStyle/>
                    <a:p>
                      <a:pPr algn="ctr" fontAlgn="b">
                        <a:buNone/>
                      </a:pPr>
                      <a:r>
                        <a:rPr lang="en-US" sz="2000" b="0" i="0" u="none" strike="noStrike" dirty="0">
                          <a:solidFill>
                            <a:srgbClr val="000000"/>
                          </a:solidFill>
                          <a:effectLst/>
                          <a:latin typeface="Raleway" pitchFamily="2" charset="77"/>
                        </a:rPr>
                        <a:t>3/3/26</a:t>
                      </a:r>
                    </a:p>
                  </a:txBody>
                  <a:tcPr marL="9525" marR="9525" marT="9525" marB="0" anchor="b"/>
                </a:tc>
                <a:tc>
                  <a:txBody>
                    <a:bodyPr/>
                    <a:lstStyle/>
                    <a:p>
                      <a:pPr algn="l" fontAlgn="b">
                        <a:buNone/>
                      </a:pPr>
                      <a:r>
                        <a:rPr lang="en-US" sz="2000" b="0" i="0" u="none" strike="noStrike">
                          <a:solidFill>
                            <a:srgbClr val="000000"/>
                          </a:solidFill>
                          <a:effectLst/>
                          <a:latin typeface="Raleway" pitchFamily="2" charset="77"/>
                        </a:rPr>
                        <a:t>WW Math Part 3 (Flow, Detention Time)</a:t>
                      </a:r>
                    </a:p>
                  </a:txBody>
                  <a:tcPr marL="9525" marR="9525" marT="9525" marB="0" anchor="b"/>
                </a:tc>
                <a:extLst>
                  <a:ext uri="{0D108BD9-81ED-4DB2-BD59-A6C34878D82A}">
                    <a16:rowId xmlns:a16="http://schemas.microsoft.com/office/drawing/2014/main" val="1439428"/>
                  </a:ext>
                </a:extLst>
              </a:tr>
              <a:tr h="304902">
                <a:tc>
                  <a:txBody>
                    <a:bodyPr/>
                    <a:lstStyle/>
                    <a:p>
                      <a:pPr algn="ctr" fontAlgn="b">
                        <a:buNone/>
                      </a:pPr>
                      <a:r>
                        <a:rPr lang="en-US" sz="2000" b="0" i="0" u="none" strike="noStrike" dirty="0">
                          <a:solidFill>
                            <a:srgbClr val="000000"/>
                          </a:solidFill>
                          <a:effectLst/>
                          <a:latin typeface="Raleway" pitchFamily="2" charset="77"/>
                        </a:rPr>
                        <a:t>3/17/26</a:t>
                      </a:r>
                    </a:p>
                  </a:txBody>
                  <a:tcPr marL="9525" marR="9525" marT="9525" marB="0" anchor="b"/>
                </a:tc>
                <a:tc>
                  <a:txBody>
                    <a:bodyPr/>
                    <a:lstStyle/>
                    <a:p>
                      <a:pPr algn="l" fontAlgn="b">
                        <a:buNone/>
                      </a:pPr>
                      <a:r>
                        <a:rPr lang="en-US" sz="2000" b="0" i="0" u="none" strike="noStrike">
                          <a:solidFill>
                            <a:srgbClr val="000000"/>
                          </a:solidFill>
                          <a:effectLst/>
                          <a:latin typeface="Raleway" pitchFamily="2" charset="77"/>
                        </a:rPr>
                        <a:t>WW Math Part 4 (BOD Math /Advanced WW Math)</a:t>
                      </a:r>
                    </a:p>
                  </a:txBody>
                  <a:tcPr marL="9525" marR="9525" marT="9525" marB="0" anchor="b"/>
                </a:tc>
                <a:extLst>
                  <a:ext uri="{0D108BD9-81ED-4DB2-BD59-A6C34878D82A}">
                    <a16:rowId xmlns:a16="http://schemas.microsoft.com/office/drawing/2014/main" val="1125775095"/>
                  </a:ext>
                </a:extLst>
              </a:tr>
              <a:tr h="304902">
                <a:tc>
                  <a:txBody>
                    <a:bodyPr/>
                    <a:lstStyle/>
                    <a:p>
                      <a:pPr algn="ctr" fontAlgn="b">
                        <a:buNone/>
                      </a:pPr>
                      <a:r>
                        <a:rPr lang="en-US" sz="2000" b="0" i="0" u="none" strike="noStrike" dirty="0">
                          <a:solidFill>
                            <a:srgbClr val="000000"/>
                          </a:solidFill>
                          <a:effectLst/>
                          <a:latin typeface="Raleway" pitchFamily="2" charset="77"/>
                        </a:rPr>
                        <a:t>3/31/26</a:t>
                      </a:r>
                    </a:p>
                  </a:txBody>
                  <a:tcPr marL="9525" marR="9525" marT="9525" marB="0" anchor="b"/>
                </a:tc>
                <a:tc>
                  <a:txBody>
                    <a:bodyPr/>
                    <a:lstStyle/>
                    <a:p>
                      <a:pPr algn="l" fontAlgn="b">
                        <a:buNone/>
                      </a:pPr>
                      <a:r>
                        <a:rPr lang="en-US" sz="2000" b="0" i="0" u="none" strike="noStrike">
                          <a:solidFill>
                            <a:srgbClr val="000000"/>
                          </a:solidFill>
                          <a:effectLst/>
                          <a:latin typeface="Raleway" pitchFamily="2" charset="77"/>
                        </a:rPr>
                        <a:t>Solids Handling Part 1 (Mechanical Solids Separation)</a:t>
                      </a:r>
                    </a:p>
                  </a:txBody>
                  <a:tcPr marL="9525" marR="9525" marT="9525" marB="0" anchor="b"/>
                </a:tc>
                <a:extLst>
                  <a:ext uri="{0D108BD9-81ED-4DB2-BD59-A6C34878D82A}">
                    <a16:rowId xmlns:a16="http://schemas.microsoft.com/office/drawing/2014/main" val="1678978195"/>
                  </a:ext>
                </a:extLst>
              </a:tr>
              <a:tr h="304902">
                <a:tc>
                  <a:txBody>
                    <a:bodyPr/>
                    <a:lstStyle/>
                    <a:p>
                      <a:pPr algn="ctr" fontAlgn="b">
                        <a:buNone/>
                      </a:pPr>
                      <a:r>
                        <a:rPr lang="en-US" sz="2000" b="0" i="0" u="none" strike="noStrike" dirty="0">
                          <a:solidFill>
                            <a:srgbClr val="000000"/>
                          </a:solidFill>
                          <a:effectLst/>
                          <a:latin typeface="Raleway" pitchFamily="2" charset="77"/>
                        </a:rPr>
                        <a:t>4/14/26</a:t>
                      </a:r>
                    </a:p>
                  </a:txBody>
                  <a:tcPr marL="9525" marR="9525" marT="9525" marB="0" anchor="b"/>
                </a:tc>
                <a:tc>
                  <a:txBody>
                    <a:bodyPr/>
                    <a:lstStyle/>
                    <a:p>
                      <a:pPr algn="l" fontAlgn="b">
                        <a:buNone/>
                      </a:pPr>
                      <a:r>
                        <a:rPr lang="en-US" sz="2000" b="0" i="0" u="none" strike="noStrike">
                          <a:solidFill>
                            <a:srgbClr val="000000"/>
                          </a:solidFill>
                          <a:effectLst/>
                          <a:latin typeface="Raleway" pitchFamily="2" charset="77"/>
                        </a:rPr>
                        <a:t>Solids Handling Part 2 (Solids Handling)</a:t>
                      </a:r>
                    </a:p>
                  </a:txBody>
                  <a:tcPr marL="9525" marR="9525" marT="9525" marB="0" anchor="b"/>
                </a:tc>
                <a:extLst>
                  <a:ext uri="{0D108BD9-81ED-4DB2-BD59-A6C34878D82A}">
                    <a16:rowId xmlns:a16="http://schemas.microsoft.com/office/drawing/2014/main" val="1921529446"/>
                  </a:ext>
                </a:extLst>
              </a:tr>
              <a:tr h="314440">
                <a:tc>
                  <a:txBody>
                    <a:bodyPr/>
                    <a:lstStyle/>
                    <a:p>
                      <a:pPr algn="ctr" fontAlgn="b">
                        <a:buNone/>
                      </a:pPr>
                      <a:r>
                        <a:rPr lang="en-US" sz="2000" b="0" i="0" u="none" strike="noStrike" dirty="0">
                          <a:solidFill>
                            <a:srgbClr val="000000"/>
                          </a:solidFill>
                          <a:effectLst/>
                          <a:latin typeface="Raleway" pitchFamily="2" charset="77"/>
                        </a:rPr>
                        <a:t>4/28/26</a:t>
                      </a:r>
                    </a:p>
                  </a:txBody>
                  <a:tcPr marL="9525" marR="9525" marT="9525" marB="0" anchor="b"/>
                </a:tc>
                <a:tc>
                  <a:txBody>
                    <a:bodyPr/>
                    <a:lstStyle/>
                    <a:p>
                      <a:pPr algn="l" fontAlgn="b">
                        <a:buNone/>
                      </a:pPr>
                      <a:r>
                        <a:rPr lang="en-US" sz="2000" b="0" i="0" u="none" strike="noStrike">
                          <a:solidFill>
                            <a:srgbClr val="000000"/>
                          </a:solidFill>
                          <a:effectLst/>
                          <a:latin typeface="Raleway" pitchFamily="2" charset="77"/>
                        </a:rPr>
                        <a:t>Sampling</a:t>
                      </a:r>
                    </a:p>
                  </a:txBody>
                  <a:tcPr marL="9525" marR="9525" marT="9525" marB="0" anchor="b"/>
                </a:tc>
                <a:extLst>
                  <a:ext uri="{0D108BD9-81ED-4DB2-BD59-A6C34878D82A}">
                    <a16:rowId xmlns:a16="http://schemas.microsoft.com/office/drawing/2014/main" val="4115922846"/>
                  </a:ext>
                </a:extLst>
              </a:tr>
              <a:tr h="304902">
                <a:tc>
                  <a:txBody>
                    <a:bodyPr/>
                    <a:lstStyle/>
                    <a:p>
                      <a:pPr algn="ctr" fontAlgn="b">
                        <a:buNone/>
                      </a:pPr>
                      <a:r>
                        <a:rPr lang="en-US" sz="2000" b="0" i="0" u="none" strike="noStrike" dirty="0">
                          <a:solidFill>
                            <a:srgbClr val="000000"/>
                          </a:solidFill>
                          <a:effectLst/>
                          <a:latin typeface="Raleway" pitchFamily="2" charset="77"/>
                        </a:rPr>
                        <a:t>5/12/26</a:t>
                      </a:r>
                    </a:p>
                  </a:txBody>
                  <a:tcPr marL="9525" marR="9525" marT="9525" marB="0" anchor="b"/>
                </a:tc>
                <a:tc>
                  <a:txBody>
                    <a:bodyPr/>
                    <a:lstStyle/>
                    <a:p>
                      <a:pPr algn="l" fontAlgn="b">
                        <a:buNone/>
                      </a:pPr>
                      <a:r>
                        <a:rPr lang="en-US" sz="2000" b="0" i="0" u="none" strike="noStrike">
                          <a:solidFill>
                            <a:srgbClr val="000000"/>
                          </a:solidFill>
                          <a:effectLst/>
                          <a:latin typeface="Raleway" pitchFamily="2" charset="77"/>
                        </a:rPr>
                        <a:t>Regulations (NPDES Permits and Discharge Limitations)</a:t>
                      </a:r>
                    </a:p>
                  </a:txBody>
                  <a:tcPr marL="9525" marR="9525" marT="9525" marB="0" anchor="b"/>
                </a:tc>
                <a:extLst>
                  <a:ext uri="{0D108BD9-81ED-4DB2-BD59-A6C34878D82A}">
                    <a16:rowId xmlns:a16="http://schemas.microsoft.com/office/drawing/2014/main" val="1141426656"/>
                  </a:ext>
                </a:extLst>
              </a:tr>
              <a:tr h="304902">
                <a:tc>
                  <a:txBody>
                    <a:bodyPr/>
                    <a:lstStyle/>
                    <a:p>
                      <a:pPr algn="ctr" fontAlgn="b">
                        <a:buNone/>
                      </a:pPr>
                      <a:r>
                        <a:rPr lang="en-US" sz="2000" b="0" i="0" u="none" strike="noStrike" dirty="0">
                          <a:solidFill>
                            <a:srgbClr val="000000"/>
                          </a:solidFill>
                          <a:effectLst/>
                          <a:latin typeface="Raleway" pitchFamily="2" charset="77"/>
                        </a:rPr>
                        <a:t>5/26/26</a:t>
                      </a:r>
                    </a:p>
                  </a:txBody>
                  <a:tcPr marL="9525" marR="9525" marT="9525" marB="0" anchor="b"/>
                </a:tc>
                <a:tc>
                  <a:txBody>
                    <a:bodyPr/>
                    <a:lstStyle/>
                    <a:p>
                      <a:pPr algn="l" fontAlgn="b">
                        <a:buNone/>
                      </a:pPr>
                      <a:r>
                        <a:rPr lang="en-US" sz="2000" b="0" i="0" u="none" strike="noStrike" dirty="0">
                          <a:solidFill>
                            <a:srgbClr val="000000"/>
                          </a:solidFill>
                          <a:effectLst/>
                          <a:latin typeface="Raleway" pitchFamily="2" charset="77"/>
                        </a:rPr>
                        <a:t>Treatment System Maintenance</a:t>
                      </a:r>
                    </a:p>
                  </a:txBody>
                  <a:tcPr marL="9525" marR="9525" marT="9525" marB="0" anchor="b"/>
                </a:tc>
                <a:extLst>
                  <a:ext uri="{0D108BD9-81ED-4DB2-BD59-A6C34878D82A}">
                    <a16:rowId xmlns:a16="http://schemas.microsoft.com/office/drawing/2014/main" val="3306775158"/>
                  </a:ext>
                </a:extLst>
              </a:tr>
              <a:tr h="304902">
                <a:tc>
                  <a:txBody>
                    <a:bodyPr/>
                    <a:lstStyle/>
                    <a:p>
                      <a:pPr algn="ctr" fontAlgn="b">
                        <a:buNone/>
                      </a:pPr>
                      <a:r>
                        <a:rPr lang="en-US" sz="2000" b="0" i="0" u="none" strike="noStrike" dirty="0">
                          <a:solidFill>
                            <a:srgbClr val="000000"/>
                          </a:solidFill>
                          <a:effectLst/>
                          <a:latin typeface="Raleway" pitchFamily="2" charset="77"/>
                        </a:rPr>
                        <a:t>6/9/26</a:t>
                      </a:r>
                    </a:p>
                  </a:txBody>
                  <a:tcPr marL="9525" marR="9525" marT="9525" marB="0" anchor="b"/>
                </a:tc>
                <a:tc>
                  <a:txBody>
                    <a:bodyPr/>
                    <a:lstStyle/>
                    <a:p>
                      <a:pPr algn="l" fontAlgn="b">
                        <a:buNone/>
                      </a:pPr>
                      <a:r>
                        <a:rPr lang="en-US" sz="2000" b="0" i="0" u="none" strike="noStrike" dirty="0">
                          <a:solidFill>
                            <a:schemeClr val="accent5">
                              <a:lumMod val="50000"/>
                            </a:schemeClr>
                          </a:solidFill>
                          <a:effectLst/>
                          <a:latin typeface="Raleway" pitchFamily="2" charset="77"/>
                        </a:rPr>
                        <a:t>Lab Procedures/Analysis/Interpretation</a:t>
                      </a:r>
                    </a:p>
                  </a:txBody>
                  <a:tcPr marL="9525" marR="9525" marT="9525" marB="0" anchor="b"/>
                </a:tc>
                <a:extLst>
                  <a:ext uri="{0D108BD9-81ED-4DB2-BD59-A6C34878D82A}">
                    <a16:rowId xmlns:a16="http://schemas.microsoft.com/office/drawing/2014/main" val="1418810750"/>
                  </a:ext>
                </a:extLst>
              </a:tr>
              <a:tr h="304902">
                <a:tc>
                  <a:txBody>
                    <a:bodyPr/>
                    <a:lstStyle/>
                    <a:p>
                      <a:pPr algn="ctr" fontAlgn="b">
                        <a:buNone/>
                      </a:pPr>
                      <a:r>
                        <a:rPr lang="en-US" sz="2000" b="0" i="0" u="none" strike="noStrike" dirty="0">
                          <a:solidFill>
                            <a:srgbClr val="000000"/>
                          </a:solidFill>
                          <a:effectLst/>
                          <a:latin typeface="Raleway" pitchFamily="2" charset="77"/>
                        </a:rPr>
                        <a:t>6/23/26</a:t>
                      </a:r>
                    </a:p>
                  </a:txBody>
                  <a:tcPr marL="9525" marR="9525" marT="9525" marB="0" anchor="b"/>
                </a:tc>
                <a:tc>
                  <a:txBody>
                    <a:bodyPr/>
                    <a:lstStyle/>
                    <a:p>
                      <a:pPr algn="l" fontAlgn="b">
                        <a:buNone/>
                      </a:pPr>
                      <a:r>
                        <a:rPr lang="en-US" sz="2000" b="0" i="0" u="none" strike="noStrike" dirty="0">
                          <a:solidFill>
                            <a:srgbClr val="000000"/>
                          </a:solidFill>
                          <a:effectLst/>
                          <a:latin typeface="Raleway" pitchFamily="2" charset="77"/>
                        </a:rPr>
                        <a:t>Using Technology in daily operations (SCADA, Computer, Tablets, CMMS, AI, etc.)</a:t>
                      </a:r>
                    </a:p>
                  </a:txBody>
                  <a:tcPr marL="9525" marR="9525" marT="9525" marB="0" anchor="b"/>
                </a:tc>
                <a:extLst>
                  <a:ext uri="{0D108BD9-81ED-4DB2-BD59-A6C34878D82A}">
                    <a16:rowId xmlns:a16="http://schemas.microsoft.com/office/drawing/2014/main" val="3025419566"/>
                  </a:ext>
                </a:extLst>
              </a:tr>
              <a:tr h="304902">
                <a:tc>
                  <a:txBody>
                    <a:bodyPr/>
                    <a:lstStyle/>
                    <a:p>
                      <a:pPr algn="ctr" fontAlgn="b">
                        <a:buNone/>
                      </a:pPr>
                      <a:r>
                        <a:rPr lang="en-US" sz="2000" b="0" i="0" u="none" strike="noStrike" dirty="0">
                          <a:solidFill>
                            <a:srgbClr val="000000"/>
                          </a:solidFill>
                          <a:effectLst/>
                          <a:latin typeface="Raleway" pitchFamily="2" charset="77"/>
                        </a:rPr>
                        <a:t>7/7/26</a:t>
                      </a:r>
                    </a:p>
                  </a:txBody>
                  <a:tcPr marL="9525" marR="9525" marT="9525" marB="0" anchor="b"/>
                </a:tc>
                <a:tc>
                  <a:txBody>
                    <a:bodyPr/>
                    <a:lstStyle/>
                    <a:p>
                      <a:pPr algn="l" fontAlgn="b">
                        <a:buNone/>
                      </a:pPr>
                      <a:r>
                        <a:rPr lang="en-US" sz="2000" b="0" i="0" u="none" strike="noStrike" dirty="0">
                          <a:solidFill>
                            <a:srgbClr val="000000"/>
                          </a:solidFill>
                          <a:effectLst/>
                          <a:latin typeface="Raleway" pitchFamily="2" charset="77"/>
                        </a:rPr>
                        <a:t>Course Review Session</a:t>
                      </a:r>
                    </a:p>
                  </a:txBody>
                  <a:tcPr marL="9525" marR="9525" marT="9525" marB="0" anchor="b"/>
                </a:tc>
                <a:extLst>
                  <a:ext uri="{0D108BD9-81ED-4DB2-BD59-A6C34878D82A}">
                    <a16:rowId xmlns:a16="http://schemas.microsoft.com/office/drawing/2014/main" val="2990251519"/>
                  </a:ext>
                </a:extLst>
              </a:tr>
            </a:tbl>
          </a:graphicData>
        </a:graphic>
      </p:graphicFrame>
      <p:cxnSp>
        <p:nvCxnSpPr>
          <p:cNvPr id="3" name="Straight Arrow Connector 2">
            <a:extLst>
              <a:ext uri="{FF2B5EF4-FFF2-40B4-BE49-F238E27FC236}">
                <a16:creationId xmlns:a16="http://schemas.microsoft.com/office/drawing/2014/main" id="{C03918F0-5530-55E0-FBA0-B4A8A5621654}"/>
              </a:ext>
            </a:extLst>
          </p:cNvPr>
          <p:cNvCxnSpPr/>
          <p:nvPr/>
        </p:nvCxnSpPr>
        <p:spPr>
          <a:xfrm>
            <a:off x="198120" y="3852284"/>
            <a:ext cx="1280160"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2767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DA46CF-A36A-6C37-CF08-0FC1C280ADD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CA4D748-34E2-7DC5-0764-E45FFA9F3A4B}"/>
              </a:ext>
            </a:extLst>
          </p:cNvPr>
          <p:cNvSpPr>
            <a:spLocks noGrp="1"/>
          </p:cNvSpPr>
          <p:nvPr>
            <p:ph type="title"/>
          </p:nvPr>
        </p:nvSpPr>
        <p:spPr>
          <a:xfrm>
            <a:off x="838200" y="0"/>
            <a:ext cx="10515600" cy="1325563"/>
          </a:xfrm>
        </p:spPr>
        <p:txBody>
          <a:bodyPr>
            <a:normAutofit/>
          </a:bodyPr>
          <a:lstStyle/>
          <a:p>
            <a:r>
              <a:rPr lang="en-US" sz="4000" dirty="0">
                <a:solidFill>
                  <a:srgbClr val="024191"/>
                </a:solidFill>
                <a:latin typeface="Helvetica" pitchFamily="2" charset="0"/>
              </a:rPr>
              <a:t>https://swefc.unm.edu/home/op-cert-trainings/</a:t>
            </a:r>
          </a:p>
        </p:txBody>
      </p:sp>
      <p:pic>
        <p:nvPicPr>
          <p:cNvPr id="3" name="Picture 2">
            <a:extLst>
              <a:ext uri="{FF2B5EF4-FFF2-40B4-BE49-F238E27FC236}">
                <a16:creationId xmlns:a16="http://schemas.microsoft.com/office/drawing/2014/main" id="{DF492B13-DE2A-5807-357C-8142485DFACC}"/>
              </a:ext>
            </a:extLst>
          </p:cNvPr>
          <p:cNvPicPr>
            <a:picLocks noChangeAspect="1"/>
          </p:cNvPicPr>
          <p:nvPr/>
        </p:nvPicPr>
        <p:blipFill>
          <a:blip r:embed="rId3"/>
          <a:stretch>
            <a:fillRect/>
          </a:stretch>
        </p:blipFill>
        <p:spPr>
          <a:xfrm>
            <a:off x="0" y="1118581"/>
            <a:ext cx="12972422" cy="6699038"/>
          </a:xfrm>
          <a:prstGeom prst="rect">
            <a:avLst/>
          </a:prstGeom>
        </p:spPr>
      </p:pic>
    </p:spTree>
    <p:extLst>
      <p:ext uri="{BB962C8B-B14F-4D97-AF65-F5344CB8AC3E}">
        <p14:creationId xmlns:p14="http://schemas.microsoft.com/office/powerpoint/2010/main" val="1358850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2BCA7-4172-C800-7E98-EFAAA8056D0F}"/>
              </a:ext>
            </a:extLst>
          </p:cNvPr>
          <p:cNvSpPr>
            <a:spLocks noGrp="1"/>
          </p:cNvSpPr>
          <p:nvPr>
            <p:ph type="title"/>
          </p:nvPr>
        </p:nvSpPr>
        <p:spPr>
          <a:xfrm>
            <a:off x="838200" y="365125"/>
            <a:ext cx="5257800" cy="6174823"/>
          </a:xfrm>
        </p:spPr>
        <p:txBody>
          <a:bodyPr>
            <a:normAutofit/>
          </a:bodyPr>
          <a:lstStyle/>
          <a:p>
            <a:r>
              <a:rPr lang="en-US" b="1" dirty="0">
                <a:solidFill>
                  <a:srgbClr val="024191"/>
                </a:solidFill>
                <a:latin typeface="Helvetica" pitchFamily="2" charset="0"/>
              </a:rPr>
              <a:t>Sign in </a:t>
            </a:r>
            <a:r>
              <a:rPr lang="en-US" dirty="0">
                <a:solidFill>
                  <a:srgbClr val="024191"/>
                </a:solidFill>
                <a:latin typeface="Helvetica" pitchFamily="2" charset="0"/>
              </a:rPr>
              <a:t>for </a:t>
            </a:r>
            <a:r>
              <a:rPr lang="en-US" b="1" dirty="0">
                <a:solidFill>
                  <a:srgbClr val="024191"/>
                </a:solidFill>
                <a:latin typeface="Helvetica" pitchFamily="2" charset="0"/>
              </a:rPr>
              <a:t>every session to</a:t>
            </a:r>
            <a:r>
              <a:rPr lang="en-US" dirty="0">
                <a:solidFill>
                  <a:srgbClr val="024191"/>
                </a:solidFill>
                <a:latin typeface="Helvetica" pitchFamily="2" charset="0"/>
              </a:rPr>
              <a:t> ensure you </a:t>
            </a:r>
            <a:r>
              <a:rPr lang="en-US" b="1" dirty="0">
                <a:solidFill>
                  <a:srgbClr val="024191"/>
                </a:solidFill>
                <a:latin typeface="Helvetica" pitchFamily="2" charset="0"/>
              </a:rPr>
              <a:t>get credit </a:t>
            </a:r>
            <a:r>
              <a:rPr lang="en-US" dirty="0">
                <a:solidFill>
                  <a:srgbClr val="024191"/>
                </a:solidFill>
                <a:latin typeface="Helvetica" pitchFamily="2" charset="0"/>
              </a:rPr>
              <a:t>for attending</a:t>
            </a:r>
          </a:p>
        </p:txBody>
      </p:sp>
      <p:pic>
        <p:nvPicPr>
          <p:cNvPr id="3" name="Picture 2">
            <a:extLst>
              <a:ext uri="{FF2B5EF4-FFF2-40B4-BE49-F238E27FC236}">
                <a16:creationId xmlns:a16="http://schemas.microsoft.com/office/drawing/2014/main" id="{CCEE361C-E0FC-EB11-0E66-5A3BA8679A46}"/>
              </a:ext>
            </a:extLst>
          </p:cNvPr>
          <p:cNvPicPr>
            <a:picLocks noChangeAspect="1"/>
          </p:cNvPicPr>
          <p:nvPr/>
        </p:nvPicPr>
        <p:blipFill>
          <a:blip r:embed="rId3"/>
          <a:stretch>
            <a:fillRect/>
          </a:stretch>
        </p:blipFill>
        <p:spPr>
          <a:xfrm>
            <a:off x="6841693" y="0"/>
            <a:ext cx="5350307" cy="6858000"/>
          </a:xfrm>
          <a:prstGeom prst="rect">
            <a:avLst/>
          </a:prstGeom>
        </p:spPr>
      </p:pic>
    </p:spTree>
    <p:extLst>
      <p:ext uri="{BB962C8B-B14F-4D97-AF65-F5344CB8AC3E}">
        <p14:creationId xmlns:p14="http://schemas.microsoft.com/office/powerpoint/2010/main" val="1113795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DDFA10F-5C78-8EAD-85B4-F06E6908854F}"/>
              </a:ext>
            </a:extLst>
          </p:cNvPr>
          <p:cNvSpPr>
            <a:spLocks noGrp="1"/>
          </p:cNvSpPr>
          <p:nvPr>
            <p:ph type="body" sz="quarter" idx="13"/>
          </p:nvPr>
        </p:nvSpPr>
        <p:spPr/>
        <p:txBody>
          <a:bodyPr/>
          <a:lstStyle/>
          <a:p>
            <a:r>
              <a:rPr lang="en-US" dirty="0">
                <a:solidFill>
                  <a:srgbClr val="024191"/>
                </a:solidFill>
                <a:latin typeface="Helvetica" pitchFamily="2" charset="0"/>
              </a:rPr>
              <a:t>Some review to start with…</a:t>
            </a:r>
          </a:p>
        </p:txBody>
      </p:sp>
    </p:spTree>
    <p:extLst>
      <p:ext uri="{BB962C8B-B14F-4D97-AF65-F5344CB8AC3E}">
        <p14:creationId xmlns:p14="http://schemas.microsoft.com/office/powerpoint/2010/main" val="1337654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3319D-D6FB-6C74-4B9E-9AA73EE3C6D9}"/>
              </a:ext>
            </a:extLst>
          </p:cNvPr>
          <p:cNvSpPr>
            <a:spLocks noGrp="1"/>
          </p:cNvSpPr>
          <p:nvPr>
            <p:ph type="title"/>
          </p:nvPr>
        </p:nvSpPr>
        <p:spPr/>
        <p:txBody>
          <a:bodyPr/>
          <a:lstStyle/>
          <a:p>
            <a:r>
              <a:rPr lang="en-US" dirty="0"/>
              <a:t>Wastewater Flow Schematic</a:t>
            </a:r>
          </a:p>
        </p:txBody>
      </p:sp>
      <p:sp>
        <p:nvSpPr>
          <p:cNvPr id="7" name="Rectangle 6">
            <a:extLst>
              <a:ext uri="{FF2B5EF4-FFF2-40B4-BE49-F238E27FC236}">
                <a16:creationId xmlns:a16="http://schemas.microsoft.com/office/drawing/2014/main" id="{11174DBF-80EF-39C6-9AC4-ABD7763D65E6}"/>
              </a:ext>
            </a:extLst>
          </p:cNvPr>
          <p:cNvSpPr/>
          <p:nvPr/>
        </p:nvSpPr>
        <p:spPr>
          <a:xfrm>
            <a:off x="1616105" y="2184934"/>
            <a:ext cx="1423737" cy="932848"/>
          </a:xfrm>
          <a:prstGeom prst="rect">
            <a:avLst/>
          </a:prstGeom>
          <a:gradFill flip="none" rotWithShape="1">
            <a:gsLst>
              <a:gs pos="0">
                <a:schemeClr val="accent4">
                  <a:lumMod val="50000"/>
                </a:schemeClr>
              </a:gs>
              <a:gs pos="48000">
                <a:schemeClr val="accent4">
                  <a:lumMod val="60000"/>
                  <a:lumOff val="40000"/>
                </a:schemeClr>
              </a:gs>
              <a:gs pos="100000">
                <a:schemeClr val="accent4">
                  <a:lumMod val="20000"/>
                  <a:lumOff val="80000"/>
                </a:schemeClr>
              </a:gs>
            </a:gsLst>
            <a:lin ang="162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Raleway" panose="020B0503030101060003" pitchFamily="34" charset="77"/>
              </a:rPr>
              <a:t>Preliminary Treatment</a:t>
            </a:r>
          </a:p>
        </p:txBody>
      </p:sp>
      <p:sp>
        <p:nvSpPr>
          <p:cNvPr id="5" name="Rectangle 4">
            <a:extLst>
              <a:ext uri="{FF2B5EF4-FFF2-40B4-BE49-F238E27FC236}">
                <a16:creationId xmlns:a16="http://schemas.microsoft.com/office/drawing/2014/main" id="{3E42A298-6B39-9529-7643-869B8F2B8819}"/>
              </a:ext>
            </a:extLst>
          </p:cNvPr>
          <p:cNvSpPr/>
          <p:nvPr/>
        </p:nvSpPr>
        <p:spPr>
          <a:xfrm>
            <a:off x="3522045" y="2184934"/>
            <a:ext cx="1423737" cy="932848"/>
          </a:xfrm>
          <a:prstGeom prst="rect">
            <a:avLst/>
          </a:prstGeom>
          <a:gradFill flip="none" rotWithShape="1">
            <a:gsLst>
              <a:gs pos="0">
                <a:schemeClr val="accent4">
                  <a:lumMod val="50000"/>
                </a:schemeClr>
              </a:gs>
              <a:gs pos="48000">
                <a:schemeClr val="accent4">
                  <a:lumMod val="60000"/>
                  <a:lumOff val="40000"/>
                </a:schemeClr>
              </a:gs>
              <a:gs pos="100000">
                <a:schemeClr val="accent4">
                  <a:lumMod val="20000"/>
                  <a:lumOff val="80000"/>
                </a:schemeClr>
              </a:gs>
            </a:gsLst>
            <a:lin ang="162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Raleway" panose="020B0503030101060003" pitchFamily="34" charset="77"/>
              </a:rPr>
              <a:t>Primary Treatment</a:t>
            </a:r>
          </a:p>
        </p:txBody>
      </p:sp>
      <p:cxnSp>
        <p:nvCxnSpPr>
          <p:cNvPr id="16" name="Straight Arrow Connector 15">
            <a:extLst>
              <a:ext uri="{FF2B5EF4-FFF2-40B4-BE49-F238E27FC236}">
                <a16:creationId xmlns:a16="http://schemas.microsoft.com/office/drawing/2014/main" id="{3F4CF6F2-386B-CA0C-6A1A-8B951A2A203A}"/>
              </a:ext>
            </a:extLst>
          </p:cNvPr>
          <p:cNvCxnSpPr>
            <a:cxnSpLocks/>
          </p:cNvCxnSpPr>
          <p:nvPr/>
        </p:nvCxnSpPr>
        <p:spPr>
          <a:xfrm>
            <a:off x="3041584" y="2665395"/>
            <a:ext cx="479257" cy="0"/>
          </a:xfrm>
          <a:prstGeom prst="straightConnector1">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BF74CA0A-1816-E51E-6B76-46973ED95804}"/>
              </a:ext>
            </a:extLst>
          </p:cNvPr>
          <p:cNvSpPr/>
          <p:nvPr/>
        </p:nvSpPr>
        <p:spPr>
          <a:xfrm>
            <a:off x="6074344" y="2165684"/>
            <a:ext cx="1423737" cy="932848"/>
          </a:xfrm>
          <a:prstGeom prst="rect">
            <a:avLst/>
          </a:prstGeom>
          <a:solidFill>
            <a:schemeClr val="accent4">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Raleway" panose="020B0503030101060003" pitchFamily="34" charset="77"/>
              </a:rPr>
              <a:t>Aeration Tank</a:t>
            </a:r>
          </a:p>
        </p:txBody>
      </p:sp>
      <p:cxnSp>
        <p:nvCxnSpPr>
          <p:cNvPr id="17" name="Straight Arrow Connector 16">
            <a:extLst>
              <a:ext uri="{FF2B5EF4-FFF2-40B4-BE49-F238E27FC236}">
                <a16:creationId xmlns:a16="http://schemas.microsoft.com/office/drawing/2014/main" id="{58121AEF-6DC6-9353-2B43-E6AAC5C38B56}"/>
              </a:ext>
            </a:extLst>
          </p:cNvPr>
          <p:cNvCxnSpPr>
            <a:cxnSpLocks/>
          </p:cNvCxnSpPr>
          <p:nvPr/>
        </p:nvCxnSpPr>
        <p:spPr>
          <a:xfrm flipV="1">
            <a:off x="4945782" y="2660983"/>
            <a:ext cx="1128562" cy="2807"/>
          </a:xfrm>
          <a:prstGeom prst="straightConnector1">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9" name="Off-page Connector 8">
            <a:extLst>
              <a:ext uri="{FF2B5EF4-FFF2-40B4-BE49-F238E27FC236}">
                <a16:creationId xmlns:a16="http://schemas.microsoft.com/office/drawing/2014/main" id="{35DD2EBE-F010-51A9-F18D-67C1A99C9C67}"/>
              </a:ext>
            </a:extLst>
          </p:cNvPr>
          <p:cNvSpPr/>
          <p:nvPr/>
        </p:nvSpPr>
        <p:spPr>
          <a:xfrm>
            <a:off x="8085222" y="2165684"/>
            <a:ext cx="1540042" cy="1183907"/>
          </a:xfrm>
          <a:prstGeom prst="flowChartOffpageConnector">
            <a:avLst/>
          </a:prstGeom>
          <a:gradFill>
            <a:gsLst>
              <a:gs pos="0">
                <a:schemeClr val="accent4">
                  <a:lumMod val="50000"/>
                </a:schemeClr>
              </a:gs>
              <a:gs pos="48000">
                <a:schemeClr val="accent5">
                  <a:lumMod val="60000"/>
                  <a:lumOff val="40000"/>
                </a:schemeClr>
              </a:gs>
              <a:gs pos="100000">
                <a:schemeClr val="accent5"/>
              </a:gs>
            </a:gsLst>
            <a:lin ang="162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Raleway" panose="020B0503030101060003" pitchFamily="34" charset="77"/>
              </a:rPr>
              <a:t>Secondary Clarifier</a:t>
            </a:r>
          </a:p>
        </p:txBody>
      </p:sp>
      <p:cxnSp>
        <p:nvCxnSpPr>
          <p:cNvPr id="20" name="Straight Arrow Connector 19">
            <a:extLst>
              <a:ext uri="{FF2B5EF4-FFF2-40B4-BE49-F238E27FC236}">
                <a16:creationId xmlns:a16="http://schemas.microsoft.com/office/drawing/2014/main" id="{08C8DED8-0610-8907-2CE9-5AF67572380F}"/>
              </a:ext>
            </a:extLst>
          </p:cNvPr>
          <p:cNvCxnSpPr>
            <a:cxnSpLocks/>
          </p:cNvCxnSpPr>
          <p:nvPr/>
        </p:nvCxnSpPr>
        <p:spPr>
          <a:xfrm>
            <a:off x="7498081" y="2660983"/>
            <a:ext cx="587141" cy="0"/>
          </a:xfrm>
          <a:prstGeom prst="straightConnector1">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712DA592-AC60-E72D-A184-91BC48DD416D}"/>
              </a:ext>
            </a:extLst>
          </p:cNvPr>
          <p:cNvSpPr/>
          <p:nvPr/>
        </p:nvSpPr>
        <p:spPr>
          <a:xfrm>
            <a:off x="10212404" y="2168090"/>
            <a:ext cx="1540042" cy="932848"/>
          </a:xfrm>
          <a:prstGeom prst="rect">
            <a:avLst/>
          </a:prstGeom>
          <a:gradFill flip="none" rotWithShape="1">
            <a:gsLst>
              <a:gs pos="0">
                <a:schemeClr val="accent1">
                  <a:lumMod val="75000"/>
                </a:schemeClr>
              </a:gs>
              <a:gs pos="48000">
                <a:schemeClr val="accent1">
                  <a:lumMod val="60000"/>
                  <a:lumOff val="40000"/>
                </a:schemeClr>
              </a:gs>
              <a:gs pos="100000">
                <a:schemeClr val="accent1">
                  <a:lumMod val="40000"/>
                  <a:lumOff val="60000"/>
                </a:schemeClr>
              </a:gs>
            </a:gsLst>
            <a:lin ang="162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Raleway" panose="020B0503030101060003" pitchFamily="34" charset="77"/>
              </a:rPr>
              <a:t>Disinfection</a:t>
            </a:r>
          </a:p>
        </p:txBody>
      </p:sp>
      <p:cxnSp>
        <p:nvCxnSpPr>
          <p:cNvPr id="22" name="Straight Arrow Connector 21">
            <a:extLst>
              <a:ext uri="{FF2B5EF4-FFF2-40B4-BE49-F238E27FC236}">
                <a16:creationId xmlns:a16="http://schemas.microsoft.com/office/drawing/2014/main" id="{71241A2A-DB40-EED7-F90E-C8059CA84775}"/>
              </a:ext>
            </a:extLst>
          </p:cNvPr>
          <p:cNvCxnSpPr>
            <a:cxnSpLocks/>
          </p:cNvCxnSpPr>
          <p:nvPr/>
        </p:nvCxnSpPr>
        <p:spPr>
          <a:xfrm>
            <a:off x="9625264" y="2660983"/>
            <a:ext cx="577516" cy="0"/>
          </a:xfrm>
          <a:prstGeom prst="straightConnector1">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95129341-EF72-FA7C-299C-B9F0A41A9D6E}"/>
              </a:ext>
            </a:extLst>
          </p:cNvPr>
          <p:cNvSpPr txBox="1"/>
          <p:nvPr/>
        </p:nvSpPr>
        <p:spPr>
          <a:xfrm>
            <a:off x="6470523" y="3466077"/>
            <a:ext cx="652169" cy="369332"/>
          </a:xfrm>
          <a:prstGeom prst="rect">
            <a:avLst/>
          </a:prstGeom>
          <a:solidFill>
            <a:schemeClr val="bg1"/>
          </a:solidFill>
          <a:ln>
            <a:solidFill>
              <a:schemeClr val="tx1">
                <a:lumMod val="75000"/>
                <a:lumOff val="25000"/>
              </a:schemeClr>
            </a:solidFill>
          </a:ln>
        </p:spPr>
        <p:txBody>
          <a:bodyPr wrap="square" rtlCol="0">
            <a:spAutoFit/>
          </a:bodyPr>
          <a:lstStyle/>
          <a:p>
            <a:pPr algn="ctr"/>
            <a:r>
              <a:rPr lang="en-US" b="1" dirty="0">
                <a:latin typeface="Raleway" panose="020B0503030101060003" pitchFamily="34" charset="77"/>
              </a:rPr>
              <a:t>O</a:t>
            </a:r>
            <a:r>
              <a:rPr lang="en-US" b="1" baseline="-25000" dirty="0">
                <a:latin typeface="Raleway" panose="020B0503030101060003" pitchFamily="34" charset="77"/>
              </a:rPr>
              <a:t>2</a:t>
            </a:r>
          </a:p>
        </p:txBody>
      </p:sp>
      <p:cxnSp>
        <p:nvCxnSpPr>
          <p:cNvPr id="34" name="Straight Arrow Connector 33">
            <a:extLst>
              <a:ext uri="{FF2B5EF4-FFF2-40B4-BE49-F238E27FC236}">
                <a16:creationId xmlns:a16="http://schemas.microsoft.com/office/drawing/2014/main" id="{A9BB7C6D-379E-1E6D-1C33-8A5535E2BBC9}"/>
              </a:ext>
            </a:extLst>
          </p:cNvPr>
          <p:cNvCxnSpPr>
            <a:cxnSpLocks/>
          </p:cNvCxnSpPr>
          <p:nvPr/>
        </p:nvCxnSpPr>
        <p:spPr>
          <a:xfrm flipV="1">
            <a:off x="6541977" y="3117782"/>
            <a:ext cx="0" cy="348295"/>
          </a:xfrm>
          <a:prstGeom prst="straightConnector1">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A071A1B9-8E5F-C44C-472D-D62B736D334D}"/>
              </a:ext>
            </a:extLst>
          </p:cNvPr>
          <p:cNvCxnSpPr>
            <a:cxnSpLocks/>
          </p:cNvCxnSpPr>
          <p:nvPr/>
        </p:nvCxnSpPr>
        <p:spPr>
          <a:xfrm flipV="1">
            <a:off x="7028841" y="3117782"/>
            <a:ext cx="0" cy="348295"/>
          </a:xfrm>
          <a:prstGeom prst="straightConnector1">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9337E41C-6221-5519-A5AB-1F9A233B6F99}"/>
              </a:ext>
            </a:extLst>
          </p:cNvPr>
          <p:cNvCxnSpPr>
            <a:cxnSpLocks/>
          </p:cNvCxnSpPr>
          <p:nvPr/>
        </p:nvCxnSpPr>
        <p:spPr>
          <a:xfrm flipV="1">
            <a:off x="6786212" y="3117782"/>
            <a:ext cx="0" cy="348295"/>
          </a:xfrm>
          <a:prstGeom prst="straightConnector1">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1256C2AB-A715-DE43-A8FE-34908C33B954}"/>
              </a:ext>
            </a:extLst>
          </p:cNvPr>
          <p:cNvSpPr txBox="1"/>
          <p:nvPr/>
        </p:nvSpPr>
        <p:spPr>
          <a:xfrm>
            <a:off x="1574282" y="6404463"/>
            <a:ext cx="1192955" cy="369332"/>
          </a:xfrm>
          <a:prstGeom prst="rect">
            <a:avLst/>
          </a:prstGeom>
          <a:noFill/>
          <a:ln>
            <a:solidFill>
              <a:schemeClr val="tx1">
                <a:lumMod val="75000"/>
                <a:lumOff val="25000"/>
              </a:schemeClr>
            </a:solidFill>
          </a:ln>
        </p:spPr>
        <p:txBody>
          <a:bodyPr wrap="none" rtlCol="0">
            <a:spAutoFit/>
          </a:bodyPr>
          <a:lstStyle/>
          <a:p>
            <a:r>
              <a:rPr lang="en-US" b="1" dirty="0">
                <a:latin typeface="Raleway" panose="020B0503030101060003" pitchFamily="34" charset="77"/>
              </a:rPr>
              <a:t>Biosolids</a:t>
            </a:r>
          </a:p>
        </p:txBody>
      </p:sp>
      <p:cxnSp>
        <p:nvCxnSpPr>
          <p:cNvPr id="42" name="Straight Arrow Connector 41">
            <a:extLst>
              <a:ext uri="{FF2B5EF4-FFF2-40B4-BE49-F238E27FC236}">
                <a16:creationId xmlns:a16="http://schemas.microsoft.com/office/drawing/2014/main" id="{1F672A79-12E2-313C-25AF-DAEC0AFCEFDD}"/>
              </a:ext>
            </a:extLst>
          </p:cNvPr>
          <p:cNvCxnSpPr>
            <a:cxnSpLocks/>
            <a:stCxn id="6" idx="2"/>
            <a:endCxn id="10" idx="0"/>
          </p:cNvCxnSpPr>
          <p:nvPr/>
        </p:nvCxnSpPr>
        <p:spPr>
          <a:xfrm flipH="1">
            <a:off x="2170760" y="5767348"/>
            <a:ext cx="1" cy="637115"/>
          </a:xfrm>
          <a:prstGeom prst="straightConnector1">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7" name="Elbow Connector 46">
            <a:extLst>
              <a:ext uri="{FF2B5EF4-FFF2-40B4-BE49-F238E27FC236}">
                <a16:creationId xmlns:a16="http://schemas.microsoft.com/office/drawing/2014/main" id="{714F1694-9B59-3BFD-AB63-3BE233697197}"/>
              </a:ext>
            </a:extLst>
          </p:cNvPr>
          <p:cNvCxnSpPr>
            <a:cxnSpLocks/>
            <a:stCxn id="6" idx="1"/>
          </p:cNvCxnSpPr>
          <p:nvPr/>
        </p:nvCxnSpPr>
        <p:spPr>
          <a:xfrm rot="10800000">
            <a:off x="1214658" y="2680232"/>
            <a:ext cx="244234" cy="2620692"/>
          </a:xfrm>
          <a:prstGeom prst="bentConnector2">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grpSp>
        <p:nvGrpSpPr>
          <p:cNvPr id="88" name="Group 87">
            <a:extLst>
              <a:ext uri="{FF2B5EF4-FFF2-40B4-BE49-F238E27FC236}">
                <a16:creationId xmlns:a16="http://schemas.microsoft.com/office/drawing/2014/main" id="{B34B650C-A7D1-B3B5-1D0B-B538CA637E9E}"/>
              </a:ext>
            </a:extLst>
          </p:cNvPr>
          <p:cNvGrpSpPr/>
          <p:nvPr/>
        </p:nvGrpSpPr>
        <p:grpSpPr>
          <a:xfrm>
            <a:off x="1458892" y="3349590"/>
            <a:ext cx="7396352" cy="2417758"/>
            <a:chOff x="1458892" y="3349590"/>
            <a:chExt cx="7396352" cy="2417758"/>
          </a:xfrm>
        </p:grpSpPr>
        <p:sp>
          <p:nvSpPr>
            <p:cNvPr id="6" name="Rectangle 5">
              <a:extLst>
                <a:ext uri="{FF2B5EF4-FFF2-40B4-BE49-F238E27FC236}">
                  <a16:creationId xmlns:a16="http://schemas.microsoft.com/office/drawing/2014/main" id="{6C8A0FF4-0121-ADBF-A9E0-2FCF3DDC149F}"/>
                </a:ext>
              </a:extLst>
            </p:cNvPr>
            <p:cNvSpPr/>
            <p:nvPr/>
          </p:nvSpPr>
          <p:spPr>
            <a:xfrm>
              <a:off x="1458892" y="4834500"/>
              <a:ext cx="1423737" cy="932848"/>
            </a:xfrm>
            <a:prstGeom prst="rect">
              <a:avLst/>
            </a:prstGeom>
            <a:solidFill>
              <a:schemeClr val="accent4">
                <a:lumMod val="5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atin typeface="Raleway" panose="020B0503030101060003" pitchFamily="34" charset="77"/>
                </a:rPr>
                <a:t>Solids Handling</a:t>
              </a:r>
            </a:p>
          </p:txBody>
        </p:sp>
        <p:cxnSp>
          <p:nvCxnSpPr>
            <p:cNvPr id="58" name="Elbow Connector 57">
              <a:extLst>
                <a:ext uri="{FF2B5EF4-FFF2-40B4-BE49-F238E27FC236}">
                  <a16:creationId xmlns:a16="http://schemas.microsoft.com/office/drawing/2014/main" id="{81B0A719-FCEA-0F1F-4D1A-E552B9C86D50}"/>
                </a:ext>
              </a:extLst>
            </p:cNvPr>
            <p:cNvCxnSpPr>
              <a:cxnSpLocks/>
              <a:stCxn id="9" idx="2"/>
              <a:endCxn id="6" idx="3"/>
            </p:cNvCxnSpPr>
            <p:nvPr/>
          </p:nvCxnSpPr>
          <p:spPr>
            <a:xfrm rot="5400000">
              <a:off x="4893270" y="1338950"/>
              <a:ext cx="1951333" cy="5972614"/>
            </a:xfrm>
            <a:prstGeom prst="bentConnector2">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grpSp>
      <p:cxnSp>
        <p:nvCxnSpPr>
          <p:cNvPr id="38" name="Straight Arrow Connector 37">
            <a:extLst>
              <a:ext uri="{FF2B5EF4-FFF2-40B4-BE49-F238E27FC236}">
                <a16:creationId xmlns:a16="http://schemas.microsoft.com/office/drawing/2014/main" id="{8F8D95C9-DBC2-5420-0D76-87D81BCE9525}"/>
              </a:ext>
            </a:extLst>
          </p:cNvPr>
          <p:cNvCxnSpPr>
            <a:cxnSpLocks/>
          </p:cNvCxnSpPr>
          <p:nvPr/>
        </p:nvCxnSpPr>
        <p:spPr>
          <a:xfrm flipV="1">
            <a:off x="5649098" y="2680233"/>
            <a:ext cx="0" cy="2639941"/>
          </a:xfrm>
          <a:prstGeom prst="straightConnector1">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5C786889-8BC2-EA3F-E31E-157D1A86C238}"/>
              </a:ext>
            </a:extLst>
          </p:cNvPr>
          <p:cNvSpPr txBox="1"/>
          <p:nvPr/>
        </p:nvSpPr>
        <p:spPr>
          <a:xfrm>
            <a:off x="5056206" y="3818424"/>
            <a:ext cx="1185783" cy="1077218"/>
          </a:xfrm>
          <a:prstGeom prst="rect">
            <a:avLst/>
          </a:prstGeom>
          <a:solidFill>
            <a:schemeClr val="bg1"/>
          </a:solidFill>
          <a:ln>
            <a:solidFill>
              <a:schemeClr val="tx1">
                <a:lumMod val="75000"/>
                <a:lumOff val="25000"/>
              </a:schemeClr>
            </a:solidFill>
          </a:ln>
        </p:spPr>
        <p:txBody>
          <a:bodyPr wrap="square" rtlCol="0">
            <a:spAutoFit/>
          </a:bodyPr>
          <a:lstStyle/>
          <a:p>
            <a:pPr algn="ctr"/>
            <a:r>
              <a:rPr lang="en-US" sz="1600" b="1" dirty="0">
                <a:latin typeface="Raleway" panose="020B0503030101060003" pitchFamily="34" charset="77"/>
              </a:rPr>
              <a:t>Return Activated Sludge (RAS)</a:t>
            </a:r>
          </a:p>
        </p:txBody>
      </p:sp>
      <p:sp>
        <p:nvSpPr>
          <p:cNvPr id="12" name="TextBox 11">
            <a:extLst>
              <a:ext uri="{FF2B5EF4-FFF2-40B4-BE49-F238E27FC236}">
                <a16:creationId xmlns:a16="http://schemas.microsoft.com/office/drawing/2014/main" id="{A61D01D3-7BDB-9A0E-A49C-5F483170F8DA}"/>
              </a:ext>
            </a:extLst>
          </p:cNvPr>
          <p:cNvSpPr txBox="1"/>
          <p:nvPr/>
        </p:nvSpPr>
        <p:spPr>
          <a:xfrm>
            <a:off x="3606925" y="4781565"/>
            <a:ext cx="1209575" cy="1077218"/>
          </a:xfrm>
          <a:prstGeom prst="rect">
            <a:avLst/>
          </a:prstGeom>
          <a:solidFill>
            <a:schemeClr val="bg1"/>
          </a:solidFill>
          <a:ln>
            <a:solidFill>
              <a:schemeClr val="tx1">
                <a:lumMod val="75000"/>
                <a:lumOff val="25000"/>
              </a:schemeClr>
            </a:solidFill>
          </a:ln>
        </p:spPr>
        <p:txBody>
          <a:bodyPr wrap="square" rtlCol="0">
            <a:spAutoFit/>
          </a:bodyPr>
          <a:lstStyle/>
          <a:p>
            <a:pPr algn="ctr"/>
            <a:r>
              <a:rPr lang="en-US" sz="1600" b="1" dirty="0">
                <a:latin typeface="Raleway" panose="020B0503030101060003" pitchFamily="34" charset="77"/>
              </a:rPr>
              <a:t>Waste Activated Sludge (WAS)</a:t>
            </a:r>
          </a:p>
        </p:txBody>
      </p:sp>
      <p:cxnSp>
        <p:nvCxnSpPr>
          <p:cNvPr id="49" name="Straight Arrow Connector 48">
            <a:extLst>
              <a:ext uri="{FF2B5EF4-FFF2-40B4-BE49-F238E27FC236}">
                <a16:creationId xmlns:a16="http://schemas.microsoft.com/office/drawing/2014/main" id="{196A5B18-0D4C-10BD-4D41-38E84AFFB0D6}"/>
              </a:ext>
            </a:extLst>
          </p:cNvPr>
          <p:cNvCxnSpPr>
            <a:cxnSpLocks/>
          </p:cNvCxnSpPr>
          <p:nvPr/>
        </p:nvCxnSpPr>
        <p:spPr>
          <a:xfrm>
            <a:off x="11058361" y="3108563"/>
            <a:ext cx="0" cy="2486528"/>
          </a:xfrm>
          <a:prstGeom prst="straightConnector1">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16C84D07-7C91-E1F0-46DF-F3B5608F9956}"/>
              </a:ext>
            </a:extLst>
          </p:cNvPr>
          <p:cNvSpPr txBox="1"/>
          <p:nvPr/>
        </p:nvSpPr>
        <p:spPr>
          <a:xfrm>
            <a:off x="10472823" y="5604531"/>
            <a:ext cx="1209576" cy="584775"/>
          </a:xfrm>
          <a:prstGeom prst="rect">
            <a:avLst/>
          </a:prstGeom>
          <a:solidFill>
            <a:schemeClr val="accent1"/>
          </a:solidFill>
          <a:ln>
            <a:solidFill>
              <a:schemeClr val="tx1">
                <a:lumMod val="75000"/>
                <a:lumOff val="25000"/>
              </a:schemeClr>
            </a:solidFill>
          </a:ln>
        </p:spPr>
        <p:txBody>
          <a:bodyPr wrap="square" rtlCol="0">
            <a:spAutoFit/>
          </a:bodyPr>
          <a:lstStyle/>
          <a:p>
            <a:r>
              <a:rPr lang="en-US" sz="1600" b="1" dirty="0">
                <a:solidFill>
                  <a:schemeClr val="bg1"/>
                </a:solidFill>
                <a:latin typeface="Raleway" panose="020B0503030101060003" pitchFamily="34" charset="77"/>
              </a:rPr>
              <a:t>Receiving</a:t>
            </a:r>
          </a:p>
          <a:p>
            <a:pPr algn="ctr"/>
            <a:r>
              <a:rPr lang="en-US" sz="1600" b="1" dirty="0">
                <a:solidFill>
                  <a:schemeClr val="bg1"/>
                </a:solidFill>
                <a:latin typeface="Raleway" panose="020B0503030101060003" pitchFamily="34" charset="77"/>
              </a:rPr>
              <a:t>Water</a:t>
            </a:r>
          </a:p>
        </p:txBody>
      </p:sp>
      <p:cxnSp>
        <p:nvCxnSpPr>
          <p:cNvPr id="76" name="Elbow Connector 75">
            <a:extLst>
              <a:ext uri="{FF2B5EF4-FFF2-40B4-BE49-F238E27FC236}">
                <a16:creationId xmlns:a16="http://schemas.microsoft.com/office/drawing/2014/main" id="{6D1874AD-EB64-67A2-663F-FCB7479676FE}"/>
              </a:ext>
            </a:extLst>
          </p:cNvPr>
          <p:cNvCxnSpPr>
            <a:cxnSpLocks/>
          </p:cNvCxnSpPr>
          <p:nvPr/>
        </p:nvCxnSpPr>
        <p:spPr>
          <a:xfrm rot="5400000">
            <a:off x="2665926" y="3718908"/>
            <a:ext cx="2188515" cy="975520"/>
          </a:xfrm>
          <a:prstGeom prst="bentConnector3">
            <a:avLst>
              <a:gd name="adj1" fmla="val 50000"/>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DF531661-7F7A-EC6E-5E3A-D180F4264ACC}"/>
              </a:ext>
            </a:extLst>
          </p:cNvPr>
          <p:cNvSpPr txBox="1"/>
          <p:nvPr/>
        </p:nvSpPr>
        <p:spPr>
          <a:xfrm>
            <a:off x="3655052" y="3422232"/>
            <a:ext cx="1185783" cy="584775"/>
          </a:xfrm>
          <a:prstGeom prst="rect">
            <a:avLst/>
          </a:prstGeom>
          <a:solidFill>
            <a:schemeClr val="bg1"/>
          </a:solidFill>
          <a:ln>
            <a:solidFill>
              <a:schemeClr val="tx1">
                <a:lumMod val="75000"/>
                <a:lumOff val="25000"/>
              </a:schemeClr>
            </a:solidFill>
          </a:ln>
        </p:spPr>
        <p:txBody>
          <a:bodyPr wrap="square" rtlCol="0">
            <a:spAutoFit/>
          </a:bodyPr>
          <a:lstStyle/>
          <a:p>
            <a:pPr algn="ctr"/>
            <a:r>
              <a:rPr lang="en-US" sz="1600" b="1" dirty="0">
                <a:latin typeface="Raleway" panose="020B0503030101060003" pitchFamily="34" charset="77"/>
              </a:rPr>
              <a:t>Primary Sludge</a:t>
            </a:r>
          </a:p>
        </p:txBody>
      </p:sp>
      <p:cxnSp>
        <p:nvCxnSpPr>
          <p:cNvPr id="19" name="Straight Arrow Connector 18">
            <a:extLst>
              <a:ext uri="{FF2B5EF4-FFF2-40B4-BE49-F238E27FC236}">
                <a16:creationId xmlns:a16="http://schemas.microsoft.com/office/drawing/2014/main" id="{9EEFB0AF-93D8-9468-ACD9-1F2B54C9A6B1}"/>
              </a:ext>
            </a:extLst>
          </p:cNvPr>
          <p:cNvCxnSpPr>
            <a:cxnSpLocks/>
          </p:cNvCxnSpPr>
          <p:nvPr/>
        </p:nvCxnSpPr>
        <p:spPr>
          <a:xfrm>
            <a:off x="183008" y="2660983"/>
            <a:ext cx="1443526" cy="4413"/>
          </a:xfrm>
          <a:prstGeom prst="straightConnector1">
            <a:avLst/>
          </a:prstGeom>
          <a:ln w="6350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79" name="TextBox 78">
            <a:extLst>
              <a:ext uri="{FF2B5EF4-FFF2-40B4-BE49-F238E27FC236}">
                <a16:creationId xmlns:a16="http://schemas.microsoft.com/office/drawing/2014/main" id="{09B96D06-DEDB-D995-49A1-427C8825A0F2}"/>
              </a:ext>
            </a:extLst>
          </p:cNvPr>
          <p:cNvSpPr txBox="1"/>
          <p:nvPr/>
        </p:nvSpPr>
        <p:spPr>
          <a:xfrm>
            <a:off x="6657" y="2357067"/>
            <a:ext cx="1081258" cy="646331"/>
          </a:xfrm>
          <a:prstGeom prst="rect">
            <a:avLst/>
          </a:prstGeom>
          <a:solidFill>
            <a:schemeClr val="accent4">
              <a:lumMod val="75000"/>
            </a:schemeClr>
          </a:solidFill>
          <a:ln>
            <a:solidFill>
              <a:schemeClr val="tx1">
                <a:lumMod val="75000"/>
                <a:lumOff val="25000"/>
              </a:schemeClr>
            </a:solidFill>
          </a:ln>
        </p:spPr>
        <p:txBody>
          <a:bodyPr wrap="square" rtlCol="0">
            <a:spAutoFit/>
          </a:bodyPr>
          <a:lstStyle/>
          <a:p>
            <a:pPr algn="ctr"/>
            <a:r>
              <a:rPr lang="en-US" b="1" dirty="0">
                <a:latin typeface="Raleway" panose="020B0503030101060003" pitchFamily="34" charset="77"/>
              </a:rPr>
              <a:t>Plant Influent</a:t>
            </a:r>
          </a:p>
        </p:txBody>
      </p:sp>
      <p:sp>
        <p:nvSpPr>
          <p:cNvPr id="4" name="TextBox 3">
            <a:extLst>
              <a:ext uri="{FF2B5EF4-FFF2-40B4-BE49-F238E27FC236}">
                <a16:creationId xmlns:a16="http://schemas.microsoft.com/office/drawing/2014/main" id="{1036BB00-83FB-F573-873B-66B77D9739A7}"/>
              </a:ext>
            </a:extLst>
          </p:cNvPr>
          <p:cNvSpPr txBox="1"/>
          <p:nvPr/>
        </p:nvSpPr>
        <p:spPr>
          <a:xfrm>
            <a:off x="172315" y="3633351"/>
            <a:ext cx="1114392" cy="923330"/>
          </a:xfrm>
          <a:prstGeom prst="rect">
            <a:avLst/>
          </a:prstGeom>
          <a:solidFill>
            <a:schemeClr val="bg1"/>
          </a:solidFill>
          <a:ln>
            <a:solidFill>
              <a:schemeClr val="tx1">
                <a:lumMod val="75000"/>
                <a:lumOff val="25000"/>
              </a:schemeClr>
            </a:solidFill>
          </a:ln>
        </p:spPr>
        <p:txBody>
          <a:bodyPr wrap="square" rtlCol="0">
            <a:spAutoFit/>
          </a:bodyPr>
          <a:lstStyle/>
          <a:p>
            <a:pPr algn="ctr"/>
            <a:r>
              <a:rPr lang="en-US" b="1" dirty="0">
                <a:latin typeface="Raleway" panose="020B0503030101060003" pitchFamily="34" charset="77"/>
              </a:rPr>
              <a:t>Internal Effluent Recycle</a:t>
            </a:r>
          </a:p>
        </p:txBody>
      </p:sp>
    </p:spTree>
    <p:extLst>
      <p:ext uri="{BB962C8B-B14F-4D97-AF65-F5344CB8AC3E}">
        <p14:creationId xmlns:p14="http://schemas.microsoft.com/office/powerpoint/2010/main" val="1946306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C382F2-650D-6CAF-FFCC-4CB1835BFF82}"/>
              </a:ext>
            </a:extLst>
          </p:cNvPr>
          <p:cNvSpPr>
            <a:spLocks noGrp="1"/>
          </p:cNvSpPr>
          <p:nvPr>
            <p:ph type="body" idx="1"/>
          </p:nvPr>
        </p:nvSpPr>
        <p:spPr/>
        <p:txBody>
          <a:bodyPr>
            <a:normAutofit/>
          </a:bodyPr>
          <a:lstStyle/>
          <a:p>
            <a:r>
              <a:rPr lang="en-US" dirty="0"/>
              <a:t>Screenings and Grit</a:t>
            </a:r>
          </a:p>
        </p:txBody>
      </p:sp>
      <p:sp>
        <p:nvSpPr>
          <p:cNvPr id="2" name="Title 1">
            <a:extLst>
              <a:ext uri="{FF2B5EF4-FFF2-40B4-BE49-F238E27FC236}">
                <a16:creationId xmlns:a16="http://schemas.microsoft.com/office/drawing/2014/main" id="{82AB3D7C-8EB3-711C-E162-5903C3E0E801}"/>
              </a:ext>
            </a:extLst>
          </p:cNvPr>
          <p:cNvSpPr>
            <a:spLocks noGrp="1"/>
          </p:cNvSpPr>
          <p:nvPr>
            <p:ph type="ctrTitle"/>
          </p:nvPr>
        </p:nvSpPr>
        <p:spPr/>
        <p:txBody>
          <a:bodyPr/>
          <a:lstStyle/>
          <a:p>
            <a:r>
              <a:rPr lang="en-US" dirty="0"/>
              <a:t>Preliminary Treatment</a:t>
            </a:r>
          </a:p>
        </p:txBody>
      </p:sp>
    </p:spTree>
    <p:extLst>
      <p:ext uri="{BB962C8B-B14F-4D97-AF65-F5344CB8AC3E}">
        <p14:creationId xmlns:p14="http://schemas.microsoft.com/office/powerpoint/2010/main" val="1903941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E6B1A78-311B-686C-7804-C06D32DEBF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214" b="12500"/>
          <a:stretch>
            <a:fillRect/>
          </a:stretch>
        </p:blipFill>
        <p:spPr bwMode="auto">
          <a:xfrm>
            <a:off x="0" y="1436914"/>
            <a:ext cx="12192000" cy="542108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79D30AE2-75EA-FD22-6984-7ABB78066A5D}"/>
              </a:ext>
            </a:extLst>
          </p:cNvPr>
          <p:cNvSpPr>
            <a:spLocks noGrp="1"/>
          </p:cNvSpPr>
          <p:nvPr>
            <p:ph type="title"/>
          </p:nvPr>
        </p:nvSpPr>
        <p:spPr/>
        <p:txBody>
          <a:bodyPr/>
          <a:lstStyle/>
          <a:p>
            <a:r>
              <a:rPr lang="en-US" dirty="0"/>
              <a:t>Coarse Screenings</a:t>
            </a:r>
          </a:p>
        </p:txBody>
      </p:sp>
    </p:spTree>
    <p:extLst>
      <p:ext uri="{BB962C8B-B14F-4D97-AF65-F5344CB8AC3E}">
        <p14:creationId xmlns:p14="http://schemas.microsoft.com/office/powerpoint/2010/main" val="2550549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29BE1EE7-E0F5-CC80-5C7F-D16D3CFCD6A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295" b="8779"/>
          <a:stretch>
            <a:fillRect/>
          </a:stretch>
        </p:blipFill>
        <p:spPr bwMode="auto">
          <a:xfrm>
            <a:off x="0" y="1447800"/>
            <a:ext cx="12192000" cy="54102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5BBE5AC5-262E-5E3C-1F0B-65948A40268E}"/>
              </a:ext>
            </a:extLst>
          </p:cNvPr>
          <p:cNvSpPr>
            <a:spLocks noGrp="1"/>
          </p:cNvSpPr>
          <p:nvPr>
            <p:ph type="title"/>
          </p:nvPr>
        </p:nvSpPr>
        <p:spPr/>
        <p:txBody>
          <a:bodyPr/>
          <a:lstStyle/>
          <a:p>
            <a:r>
              <a:rPr lang="en-US" dirty="0"/>
              <a:t>Fine Screenings </a:t>
            </a:r>
          </a:p>
        </p:txBody>
      </p:sp>
    </p:spTree>
    <p:extLst>
      <p:ext uri="{BB962C8B-B14F-4D97-AF65-F5344CB8AC3E}">
        <p14:creationId xmlns:p14="http://schemas.microsoft.com/office/powerpoint/2010/main" val="1102050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9FD0993-71CB-12E7-710D-FAC2594BBB55}"/>
              </a:ext>
            </a:extLst>
          </p:cNvPr>
          <p:cNvSpPr>
            <a:spLocks noGrp="1"/>
          </p:cNvSpPr>
          <p:nvPr>
            <p:ph type="title"/>
          </p:nvPr>
        </p:nvSpPr>
        <p:spPr/>
        <p:txBody>
          <a:bodyPr>
            <a:normAutofit/>
          </a:bodyPr>
          <a:lstStyle/>
          <a:p>
            <a:r>
              <a:rPr lang="en-US" dirty="0"/>
              <a:t>Grit Removal</a:t>
            </a:r>
          </a:p>
        </p:txBody>
      </p:sp>
      <p:pic>
        <p:nvPicPr>
          <p:cNvPr id="8" name="Picture 7">
            <a:extLst>
              <a:ext uri="{FF2B5EF4-FFF2-40B4-BE49-F238E27FC236}">
                <a16:creationId xmlns:a16="http://schemas.microsoft.com/office/drawing/2014/main" id="{34DB2817-825E-1979-2520-DE2183610C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389586" y="-580435"/>
            <a:ext cx="5412827" cy="9464043"/>
          </a:xfrm>
          <a:prstGeom prst="rect">
            <a:avLst/>
          </a:prstGeom>
        </p:spPr>
      </p:pic>
    </p:spTree>
    <p:extLst>
      <p:ext uri="{BB962C8B-B14F-4D97-AF65-F5344CB8AC3E}">
        <p14:creationId xmlns:p14="http://schemas.microsoft.com/office/powerpoint/2010/main" val="2918140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9FD0993-71CB-12E7-710D-FAC2594BBB55}"/>
              </a:ext>
            </a:extLst>
          </p:cNvPr>
          <p:cNvSpPr>
            <a:spLocks noGrp="1"/>
          </p:cNvSpPr>
          <p:nvPr>
            <p:ph type="title"/>
          </p:nvPr>
        </p:nvSpPr>
        <p:spPr/>
        <p:txBody>
          <a:bodyPr>
            <a:normAutofit/>
          </a:bodyPr>
          <a:lstStyle/>
          <a:p>
            <a:r>
              <a:rPr lang="en-US" dirty="0"/>
              <a:t>Removal Devices: Cyclone Separator</a:t>
            </a:r>
          </a:p>
        </p:txBody>
      </p:sp>
      <p:pic>
        <p:nvPicPr>
          <p:cNvPr id="3" name="Picture 2">
            <a:extLst>
              <a:ext uri="{FF2B5EF4-FFF2-40B4-BE49-F238E27FC236}">
                <a16:creationId xmlns:a16="http://schemas.microsoft.com/office/drawing/2014/main" id="{0300C950-FBF1-C1C1-8FFD-D6342B3CBA68}"/>
              </a:ext>
            </a:extLst>
          </p:cNvPr>
          <p:cNvPicPr>
            <a:picLocks noChangeAspect="1"/>
          </p:cNvPicPr>
          <p:nvPr/>
        </p:nvPicPr>
        <p:blipFill rotWithShape="1">
          <a:blip r:embed="rId3">
            <a:extLst>
              <a:ext uri="{28A0092B-C50C-407E-A947-70E740481C1C}">
                <a14:useLocalDpi xmlns:a14="http://schemas.microsoft.com/office/drawing/2010/main" val="0"/>
              </a:ext>
            </a:extLst>
          </a:blip>
          <a:srcRect l="19809" t="7302" r="9713" b="63333"/>
          <a:stretch/>
        </p:blipFill>
        <p:spPr>
          <a:xfrm>
            <a:off x="6504301" y="2944584"/>
            <a:ext cx="5323115" cy="3069773"/>
          </a:xfrm>
          <a:prstGeom prst="rect">
            <a:avLst/>
          </a:prstGeom>
        </p:spPr>
      </p:pic>
      <p:pic>
        <p:nvPicPr>
          <p:cNvPr id="7" name="Picture 6">
            <a:extLst>
              <a:ext uri="{FF2B5EF4-FFF2-40B4-BE49-F238E27FC236}">
                <a16:creationId xmlns:a16="http://schemas.microsoft.com/office/drawing/2014/main" id="{A6438A2E-5AF8-B058-223F-5381368CC278}"/>
              </a:ext>
            </a:extLst>
          </p:cNvPr>
          <p:cNvPicPr>
            <a:picLocks noChangeAspect="1"/>
          </p:cNvPicPr>
          <p:nvPr/>
        </p:nvPicPr>
        <p:blipFill rotWithShape="1">
          <a:blip r:embed="rId4">
            <a:extLst>
              <a:ext uri="{28A0092B-C50C-407E-A947-70E740481C1C}">
                <a14:useLocalDpi xmlns:a14="http://schemas.microsoft.com/office/drawing/2010/main" val="0"/>
              </a:ext>
            </a:extLst>
          </a:blip>
          <a:srcRect l="5182" t="2223" r="22098" b="28412"/>
          <a:stretch/>
        </p:blipFill>
        <p:spPr>
          <a:xfrm rot="16200000">
            <a:off x="884505" y="1118460"/>
            <a:ext cx="4844148" cy="6395443"/>
          </a:xfrm>
          <a:prstGeom prst="rect">
            <a:avLst/>
          </a:prstGeom>
        </p:spPr>
      </p:pic>
    </p:spTree>
    <p:extLst>
      <p:ext uri="{BB962C8B-B14F-4D97-AF65-F5344CB8AC3E}">
        <p14:creationId xmlns:p14="http://schemas.microsoft.com/office/powerpoint/2010/main" val="15102501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9FD0993-71CB-12E7-710D-FAC2594BBB55}"/>
              </a:ext>
            </a:extLst>
          </p:cNvPr>
          <p:cNvSpPr>
            <a:spLocks noGrp="1"/>
          </p:cNvSpPr>
          <p:nvPr>
            <p:ph type="title"/>
          </p:nvPr>
        </p:nvSpPr>
        <p:spPr/>
        <p:txBody>
          <a:bodyPr>
            <a:normAutofit/>
          </a:bodyPr>
          <a:lstStyle/>
          <a:p>
            <a:r>
              <a:rPr lang="en-US" dirty="0"/>
              <a:t>Grit Washing and Disposal (Classifiers)</a:t>
            </a:r>
          </a:p>
        </p:txBody>
      </p:sp>
      <p:pic>
        <p:nvPicPr>
          <p:cNvPr id="2" name="Picture 1">
            <a:extLst>
              <a:ext uri="{FF2B5EF4-FFF2-40B4-BE49-F238E27FC236}">
                <a16:creationId xmlns:a16="http://schemas.microsoft.com/office/drawing/2014/main" id="{AAE6AD6B-C09C-9422-9897-57F7F1558946}"/>
              </a:ext>
            </a:extLst>
          </p:cNvPr>
          <p:cNvPicPr>
            <a:picLocks noChangeAspect="1"/>
          </p:cNvPicPr>
          <p:nvPr/>
        </p:nvPicPr>
        <p:blipFill rotWithShape="1">
          <a:blip r:embed="rId3">
            <a:extLst>
              <a:ext uri="{28A0092B-C50C-407E-A947-70E740481C1C}">
                <a14:useLocalDpi xmlns:a14="http://schemas.microsoft.com/office/drawing/2010/main" val="0"/>
              </a:ext>
            </a:extLst>
          </a:blip>
          <a:srcRect l="9796" t="12540" r="36158" b="24603"/>
          <a:stretch/>
        </p:blipFill>
        <p:spPr>
          <a:xfrm rot="5400000">
            <a:off x="3499263" y="107311"/>
            <a:ext cx="5193474" cy="8360228"/>
          </a:xfrm>
          <a:prstGeom prst="rect">
            <a:avLst/>
          </a:prstGeom>
        </p:spPr>
      </p:pic>
    </p:spTree>
    <p:extLst>
      <p:ext uri="{BB962C8B-B14F-4D97-AF65-F5344CB8AC3E}">
        <p14:creationId xmlns:p14="http://schemas.microsoft.com/office/powerpoint/2010/main" val="4190830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5A61BFB-DC10-BF82-DC76-13C41E57196F}"/>
              </a:ext>
            </a:extLst>
          </p:cNvPr>
          <p:cNvSpPr>
            <a:spLocks noGrp="1"/>
          </p:cNvSpPr>
          <p:nvPr>
            <p:ph type="title"/>
          </p:nvPr>
        </p:nvSpPr>
        <p:spPr/>
        <p:txBody>
          <a:bodyPr/>
          <a:lstStyle/>
          <a:p>
            <a:r>
              <a:rPr lang="en-US" dirty="0"/>
              <a:t>Grit and Screenings Handling</a:t>
            </a:r>
          </a:p>
        </p:txBody>
      </p:sp>
      <p:pic>
        <p:nvPicPr>
          <p:cNvPr id="7" name="Picture 6">
            <a:extLst>
              <a:ext uri="{FF2B5EF4-FFF2-40B4-BE49-F238E27FC236}">
                <a16:creationId xmlns:a16="http://schemas.microsoft.com/office/drawing/2014/main" id="{8BE238D5-415A-FBD2-8144-882760E9FD6B}"/>
              </a:ext>
            </a:extLst>
          </p:cNvPr>
          <p:cNvPicPr>
            <a:picLocks noChangeAspect="1"/>
          </p:cNvPicPr>
          <p:nvPr/>
        </p:nvPicPr>
        <p:blipFill rotWithShape="1">
          <a:blip r:embed="rId3">
            <a:extLst>
              <a:ext uri="{28A0092B-C50C-407E-A947-70E740481C1C}">
                <a14:useLocalDpi xmlns:a14="http://schemas.microsoft.com/office/drawing/2010/main" val="0"/>
              </a:ext>
            </a:extLst>
          </a:blip>
          <a:srcRect l="22536" t="13305" r="12983" b="13305"/>
          <a:stretch/>
        </p:blipFill>
        <p:spPr>
          <a:xfrm>
            <a:off x="6096001" y="1589316"/>
            <a:ext cx="6172200" cy="5268684"/>
          </a:xfrm>
          <a:prstGeom prst="rect">
            <a:avLst/>
          </a:prstGeom>
        </p:spPr>
      </p:pic>
      <p:pic>
        <p:nvPicPr>
          <p:cNvPr id="11" name="Picture 10">
            <a:extLst>
              <a:ext uri="{FF2B5EF4-FFF2-40B4-BE49-F238E27FC236}">
                <a16:creationId xmlns:a16="http://schemas.microsoft.com/office/drawing/2014/main" id="{D900C129-E5D0-5666-CEDA-D46CDF7A5D52}"/>
              </a:ext>
            </a:extLst>
          </p:cNvPr>
          <p:cNvPicPr>
            <a:picLocks noChangeAspect="1"/>
          </p:cNvPicPr>
          <p:nvPr/>
        </p:nvPicPr>
        <p:blipFill rotWithShape="1">
          <a:blip r:embed="rId4">
            <a:extLst>
              <a:ext uri="{28A0092B-C50C-407E-A947-70E740481C1C}">
                <a14:useLocalDpi xmlns:a14="http://schemas.microsoft.com/office/drawing/2010/main" val="0"/>
              </a:ext>
            </a:extLst>
          </a:blip>
          <a:srcRect l="51076" b="24845"/>
          <a:stretch/>
        </p:blipFill>
        <p:spPr>
          <a:xfrm>
            <a:off x="0" y="1589316"/>
            <a:ext cx="6096000" cy="5268684"/>
          </a:xfrm>
          <a:prstGeom prst="rect">
            <a:avLst/>
          </a:prstGeom>
        </p:spPr>
      </p:pic>
    </p:spTree>
    <p:extLst>
      <p:ext uri="{BB962C8B-B14F-4D97-AF65-F5344CB8AC3E}">
        <p14:creationId xmlns:p14="http://schemas.microsoft.com/office/powerpoint/2010/main" val="2465911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DDFA10F-5C78-8EAD-85B4-F06E6908854F}"/>
              </a:ext>
            </a:extLst>
          </p:cNvPr>
          <p:cNvSpPr>
            <a:spLocks noGrp="1"/>
          </p:cNvSpPr>
          <p:nvPr>
            <p:ph type="body" sz="quarter" idx="13"/>
          </p:nvPr>
        </p:nvSpPr>
        <p:spPr>
          <a:ln>
            <a:solidFill>
              <a:srgbClr val="024191"/>
            </a:solidFill>
          </a:ln>
        </p:spPr>
        <p:txBody>
          <a:bodyPr/>
          <a:lstStyle/>
          <a:p>
            <a:r>
              <a:rPr lang="en-US" kern="0" dirty="0">
                <a:solidFill>
                  <a:srgbClr val="024191"/>
                </a:solidFill>
                <a:latin typeface="Helvetica" pitchFamily="2" charset="0"/>
                <a:ea typeface="Helvetica Neue"/>
                <a:cs typeface="Helvetica Neue"/>
                <a:sym typeface="Helvetica Neue"/>
              </a:rPr>
              <a:t>These aren’t the solids we’re looking for.</a:t>
            </a:r>
            <a:endParaRPr lang="en-US" b="1" dirty="0">
              <a:solidFill>
                <a:srgbClr val="355B9E"/>
              </a:solidFill>
            </a:endParaRPr>
          </a:p>
        </p:txBody>
      </p:sp>
    </p:spTree>
    <p:extLst>
      <p:ext uri="{BB962C8B-B14F-4D97-AF65-F5344CB8AC3E}">
        <p14:creationId xmlns:p14="http://schemas.microsoft.com/office/powerpoint/2010/main" val="2282564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C382F2-650D-6CAF-FFCC-4CB1835BFF82}"/>
              </a:ext>
            </a:extLst>
          </p:cNvPr>
          <p:cNvSpPr>
            <a:spLocks noGrp="1"/>
          </p:cNvSpPr>
          <p:nvPr>
            <p:ph type="body" idx="1"/>
          </p:nvPr>
        </p:nvSpPr>
        <p:spPr/>
        <p:txBody>
          <a:bodyPr>
            <a:normAutofit/>
          </a:bodyPr>
          <a:lstStyle/>
          <a:p>
            <a:r>
              <a:rPr lang="en-US" dirty="0"/>
              <a:t>Here comes the sludge …</a:t>
            </a:r>
          </a:p>
        </p:txBody>
      </p:sp>
      <p:sp>
        <p:nvSpPr>
          <p:cNvPr id="2" name="Title 1">
            <a:extLst>
              <a:ext uri="{FF2B5EF4-FFF2-40B4-BE49-F238E27FC236}">
                <a16:creationId xmlns:a16="http://schemas.microsoft.com/office/drawing/2014/main" id="{82AB3D7C-8EB3-711C-E162-5903C3E0E801}"/>
              </a:ext>
            </a:extLst>
          </p:cNvPr>
          <p:cNvSpPr>
            <a:spLocks noGrp="1"/>
          </p:cNvSpPr>
          <p:nvPr>
            <p:ph type="ctrTitle"/>
          </p:nvPr>
        </p:nvSpPr>
        <p:spPr/>
        <p:txBody>
          <a:bodyPr/>
          <a:lstStyle/>
          <a:p>
            <a:r>
              <a:rPr lang="en-US" dirty="0"/>
              <a:t>Biosolids Sources</a:t>
            </a:r>
          </a:p>
        </p:txBody>
      </p:sp>
    </p:spTree>
    <p:extLst>
      <p:ext uri="{BB962C8B-B14F-4D97-AF65-F5344CB8AC3E}">
        <p14:creationId xmlns:p14="http://schemas.microsoft.com/office/powerpoint/2010/main" val="2085218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30D0A-7E35-9C79-3C41-753BFFAEFBAC}"/>
              </a:ext>
            </a:extLst>
          </p:cNvPr>
          <p:cNvSpPr>
            <a:spLocks noGrp="1"/>
          </p:cNvSpPr>
          <p:nvPr>
            <p:ph type="title"/>
          </p:nvPr>
        </p:nvSpPr>
        <p:spPr/>
        <p:txBody>
          <a:bodyPr/>
          <a:lstStyle/>
          <a:p>
            <a:r>
              <a:rPr lang="en-US" dirty="0"/>
              <a:t>Wastewater Flow Schematic</a:t>
            </a:r>
          </a:p>
        </p:txBody>
      </p:sp>
      <p:pic>
        <p:nvPicPr>
          <p:cNvPr id="3" name="Picture 2">
            <a:extLst>
              <a:ext uri="{FF2B5EF4-FFF2-40B4-BE49-F238E27FC236}">
                <a16:creationId xmlns:a16="http://schemas.microsoft.com/office/drawing/2014/main" id="{E3AB977C-55E5-6DEC-470E-EEBB9B705191}"/>
              </a:ext>
            </a:extLst>
          </p:cNvPr>
          <p:cNvPicPr>
            <a:picLocks noChangeAspect="1"/>
          </p:cNvPicPr>
          <p:nvPr/>
        </p:nvPicPr>
        <p:blipFill>
          <a:blip r:embed="rId3"/>
          <a:stretch>
            <a:fillRect/>
          </a:stretch>
        </p:blipFill>
        <p:spPr>
          <a:xfrm>
            <a:off x="203593" y="1309577"/>
            <a:ext cx="11784814" cy="4713925"/>
          </a:xfrm>
          <a:prstGeom prst="rect">
            <a:avLst/>
          </a:prstGeom>
        </p:spPr>
      </p:pic>
      <p:sp>
        <p:nvSpPr>
          <p:cNvPr id="5" name="Rectangle 4">
            <a:extLst>
              <a:ext uri="{FF2B5EF4-FFF2-40B4-BE49-F238E27FC236}">
                <a16:creationId xmlns:a16="http://schemas.microsoft.com/office/drawing/2014/main" id="{9C13AD57-3603-CC4F-22F0-A54C3BB19C6F}"/>
              </a:ext>
            </a:extLst>
          </p:cNvPr>
          <p:cNvSpPr/>
          <p:nvPr/>
        </p:nvSpPr>
        <p:spPr>
          <a:xfrm>
            <a:off x="1456660" y="3934047"/>
            <a:ext cx="1722475" cy="2089455"/>
          </a:xfrm>
          <a:prstGeom prst="rect">
            <a:avLst/>
          </a:prstGeom>
          <a:solidFill>
            <a:srgbClr val="00B0F0">
              <a:alpha val="1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6241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EDCD6-96CF-E69B-DC85-CEC9F2AAE4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859031-FC29-EAAE-5C19-5D926BBE4DEB}"/>
              </a:ext>
            </a:extLst>
          </p:cNvPr>
          <p:cNvSpPr>
            <a:spLocks noGrp="1"/>
          </p:cNvSpPr>
          <p:nvPr>
            <p:ph type="title"/>
          </p:nvPr>
        </p:nvSpPr>
        <p:spPr/>
        <p:txBody>
          <a:bodyPr/>
          <a:lstStyle/>
          <a:p>
            <a:r>
              <a:rPr lang="en-US" dirty="0"/>
              <a:t>Wastewater Flow Schematic</a:t>
            </a:r>
          </a:p>
        </p:txBody>
      </p:sp>
      <p:pic>
        <p:nvPicPr>
          <p:cNvPr id="3" name="Picture 2">
            <a:extLst>
              <a:ext uri="{FF2B5EF4-FFF2-40B4-BE49-F238E27FC236}">
                <a16:creationId xmlns:a16="http://schemas.microsoft.com/office/drawing/2014/main" id="{5A094EB4-D1D7-0B3A-7CAE-AFDF8966466C}"/>
              </a:ext>
            </a:extLst>
          </p:cNvPr>
          <p:cNvPicPr>
            <a:picLocks noChangeAspect="1"/>
          </p:cNvPicPr>
          <p:nvPr/>
        </p:nvPicPr>
        <p:blipFill>
          <a:blip r:embed="rId3"/>
          <a:stretch>
            <a:fillRect/>
          </a:stretch>
        </p:blipFill>
        <p:spPr>
          <a:xfrm>
            <a:off x="203593" y="1309577"/>
            <a:ext cx="11784814" cy="4713925"/>
          </a:xfrm>
          <a:prstGeom prst="rect">
            <a:avLst/>
          </a:prstGeom>
        </p:spPr>
      </p:pic>
      <p:sp>
        <p:nvSpPr>
          <p:cNvPr id="5" name="Rectangle 4">
            <a:extLst>
              <a:ext uri="{FF2B5EF4-FFF2-40B4-BE49-F238E27FC236}">
                <a16:creationId xmlns:a16="http://schemas.microsoft.com/office/drawing/2014/main" id="{DEB4F84F-0B00-F3C1-9531-FC8A6FA98338}"/>
              </a:ext>
            </a:extLst>
          </p:cNvPr>
          <p:cNvSpPr/>
          <p:nvPr/>
        </p:nvSpPr>
        <p:spPr>
          <a:xfrm>
            <a:off x="3250216" y="1406419"/>
            <a:ext cx="6731537" cy="3835431"/>
          </a:xfrm>
          <a:prstGeom prst="rect">
            <a:avLst/>
          </a:prstGeom>
          <a:solidFill>
            <a:srgbClr val="00B0F0">
              <a:alpha val="1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3684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3702C5E-00CC-42C6-3109-EDD1B0344181}"/>
              </a:ext>
            </a:extLst>
          </p:cNvPr>
          <p:cNvPicPr>
            <a:picLocks noChangeAspect="1"/>
          </p:cNvPicPr>
          <p:nvPr/>
        </p:nvPicPr>
        <p:blipFill>
          <a:blip r:embed="rId3">
            <a:extLst>
              <a:ext uri="{28A0092B-C50C-407E-A947-70E740481C1C}">
                <a14:useLocalDpi xmlns:a14="http://schemas.microsoft.com/office/drawing/2010/main" val="0"/>
              </a:ext>
            </a:extLst>
          </a:blip>
          <a:srcRect t="19699" b="21134"/>
          <a:stretch>
            <a:fillRect/>
          </a:stretch>
        </p:blipFill>
        <p:spPr>
          <a:xfrm>
            <a:off x="0" y="1447800"/>
            <a:ext cx="12192000" cy="5410200"/>
          </a:xfrm>
          <a:prstGeom prst="rect">
            <a:avLst/>
          </a:prstGeom>
        </p:spPr>
      </p:pic>
      <p:sp>
        <p:nvSpPr>
          <p:cNvPr id="3" name="Title 2">
            <a:extLst>
              <a:ext uri="{FF2B5EF4-FFF2-40B4-BE49-F238E27FC236}">
                <a16:creationId xmlns:a16="http://schemas.microsoft.com/office/drawing/2014/main" id="{BFE01AF6-5C18-7755-2BE8-30A5051A1940}"/>
              </a:ext>
            </a:extLst>
          </p:cNvPr>
          <p:cNvSpPr>
            <a:spLocks noGrp="1"/>
          </p:cNvSpPr>
          <p:nvPr>
            <p:ph type="title"/>
          </p:nvPr>
        </p:nvSpPr>
        <p:spPr>
          <a:noFill/>
        </p:spPr>
        <p:txBody>
          <a:bodyPr/>
          <a:lstStyle/>
          <a:p>
            <a:r>
              <a:rPr lang="en-US" dirty="0">
                <a:solidFill>
                  <a:schemeClr val="tx1"/>
                </a:solidFill>
              </a:rPr>
              <a:t>Primary Clarifier Sludge</a:t>
            </a:r>
          </a:p>
        </p:txBody>
      </p:sp>
    </p:spTree>
    <p:extLst>
      <p:ext uri="{BB962C8B-B14F-4D97-AF65-F5344CB8AC3E}">
        <p14:creationId xmlns:p14="http://schemas.microsoft.com/office/powerpoint/2010/main" val="1701848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D39139-A218-FF8D-76D5-70888B6F7AFC}"/>
              </a:ext>
            </a:extLst>
          </p:cNvPr>
          <p:cNvPicPr>
            <a:picLocks noChangeAspect="1"/>
          </p:cNvPicPr>
          <p:nvPr/>
        </p:nvPicPr>
        <p:blipFill rotWithShape="1">
          <a:blip r:embed="rId3">
            <a:extLst>
              <a:ext uri="{28A0092B-C50C-407E-A947-70E740481C1C}">
                <a14:useLocalDpi xmlns:a14="http://schemas.microsoft.com/office/drawing/2010/main" val="0"/>
              </a:ext>
            </a:extLst>
          </a:blip>
          <a:srcRect l="13706" r="53012"/>
          <a:stretch>
            <a:fillRect/>
          </a:stretch>
        </p:blipFill>
        <p:spPr>
          <a:xfrm rot="5400000">
            <a:off x="3390898" y="-1943099"/>
            <a:ext cx="5410203" cy="12192000"/>
          </a:xfrm>
          <a:prstGeom prst="rect">
            <a:avLst/>
          </a:prstGeom>
        </p:spPr>
      </p:pic>
      <p:sp>
        <p:nvSpPr>
          <p:cNvPr id="3" name="Title 2">
            <a:extLst>
              <a:ext uri="{FF2B5EF4-FFF2-40B4-BE49-F238E27FC236}">
                <a16:creationId xmlns:a16="http://schemas.microsoft.com/office/drawing/2014/main" id="{BFE01AF6-5C18-7755-2BE8-30A5051A1940}"/>
              </a:ext>
            </a:extLst>
          </p:cNvPr>
          <p:cNvSpPr>
            <a:spLocks noGrp="1"/>
          </p:cNvSpPr>
          <p:nvPr>
            <p:ph type="title"/>
          </p:nvPr>
        </p:nvSpPr>
        <p:spPr>
          <a:noFill/>
        </p:spPr>
        <p:txBody>
          <a:bodyPr/>
          <a:lstStyle/>
          <a:p>
            <a:r>
              <a:rPr lang="en-US" dirty="0">
                <a:solidFill>
                  <a:schemeClr val="tx1"/>
                </a:solidFill>
              </a:rPr>
              <a:t>Secondary Clarifier WAS</a:t>
            </a:r>
          </a:p>
        </p:txBody>
      </p:sp>
    </p:spTree>
    <p:extLst>
      <p:ext uri="{BB962C8B-B14F-4D97-AF65-F5344CB8AC3E}">
        <p14:creationId xmlns:p14="http://schemas.microsoft.com/office/powerpoint/2010/main" val="2197316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C382F2-650D-6CAF-FFCC-4CB1835BFF82}"/>
              </a:ext>
            </a:extLst>
          </p:cNvPr>
          <p:cNvSpPr>
            <a:spLocks noGrp="1"/>
          </p:cNvSpPr>
          <p:nvPr>
            <p:ph type="body" idx="1"/>
          </p:nvPr>
        </p:nvSpPr>
        <p:spPr/>
        <p:txBody>
          <a:bodyPr>
            <a:normAutofit/>
          </a:bodyPr>
          <a:lstStyle/>
          <a:p>
            <a:r>
              <a:rPr lang="en-US" sz="4000" dirty="0"/>
              <a:t>Overview</a:t>
            </a:r>
          </a:p>
        </p:txBody>
      </p:sp>
      <p:sp>
        <p:nvSpPr>
          <p:cNvPr id="2" name="Title 1">
            <a:extLst>
              <a:ext uri="{FF2B5EF4-FFF2-40B4-BE49-F238E27FC236}">
                <a16:creationId xmlns:a16="http://schemas.microsoft.com/office/drawing/2014/main" id="{82AB3D7C-8EB3-711C-E162-5903C3E0E801}"/>
              </a:ext>
            </a:extLst>
          </p:cNvPr>
          <p:cNvSpPr>
            <a:spLocks noGrp="1"/>
          </p:cNvSpPr>
          <p:nvPr>
            <p:ph type="ctrTitle"/>
          </p:nvPr>
        </p:nvSpPr>
        <p:spPr/>
        <p:txBody>
          <a:bodyPr/>
          <a:lstStyle/>
          <a:p>
            <a:r>
              <a:rPr lang="en-US" dirty="0"/>
              <a:t>Solids Handling</a:t>
            </a:r>
          </a:p>
        </p:txBody>
      </p:sp>
      <p:sp>
        <p:nvSpPr>
          <p:cNvPr id="4" name="TextBox 3">
            <a:extLst>
              <a:ext uri="{FF2B5EF4-FFF2-40B4-BE49-F238E27FC236}">
                <a16:creationId xmlns:a16="http://schemas.microsoft.com/office/drawing/2014/main" id="{F7AA7378-141D-0C38-666E-461ED4D5D6E9}"/>
              </a:ext>
            </a:extLst>
          </p:cNvPr>
          <p:cNvSpPr txBox="1"/>
          <p:nvPr/>
        </p:nvSpPr>
        <p:spPr>
          <a:xfrm>
            <a:off x="-4195482" y="7862047"/>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6102034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39021-10EA-A107-0CAD-89725A8164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1CBB3C-E4B5-0CBF-D2A8-C19C0C169996}"/>
              </a:ext>
            </a:extLst>
          </p:cNvPr>
          <p:cNvSpPr>
            <a:spLocks noGrp="1"/>
          </p:cNvSpPr>
          <p:nvPr>
            <p:ph type="title"/>
          </p:nvPr>
        </p:nvSpPr>
        <p:spPr/>
        <p:txBody>
          <a:bodyPr/>
          <a:lstStyle/>
          <a:p>
            <a:r>
              <a:rPr lang="en-US" dirty="0"/>
              <a:t>Wastewater Flow Schematic</a:t>
            </a:r>
          </a:p>
        </p:txBody>
      </p:sp>
      <p:pic>
        <p:nvPicPr>
          <p:cNvPr id="3" name="Picture 2">
            <a:extLst>
              <a:ext uri="{FF2B5EF4-FFF2-40B4-BE49-F238E27FC236}">
                <a16:creationId xmlns:a16="http://schemas.microsoft.com/office/drawing/2014/main" id="{EA240F3A-95E4-C8F1-D42D-B42987792274}"/>
              </a:ext>
            </a:extLst>
          </p:cNvPr>
          <p:cNvPicPr>
            <a:picLocks noChangeAspect="1"/>
          </p:cNvPicPr>
          <p:nvPr/>
        </p:nvPicPr>
        <p:blipFill>
          <a:blip r:embed="rId3"/>
          <a:stretch>
            <a:fillRect/>
          </a:stretch>
        </p:blipFill>
        <p:spPr>
          <a:xfrm>
            <a:off x="203593" y="1309577"/>
            <a:ext cx="11784814" cy="4713925"/>
          </a:xfrm>
          <a:prstGeom prst="rect">
            <a:avLst/>
          </a:prstGeom>
        </p:spPr>
      </p:pic>
      <p:sp>
        <p:nvSpPr>
          <p:cNvPr id="5" name="Rectangle 4">
            <a:extLst>
              <a:ext uri="{FF2B5EF4-FFF2-40B4-BE49-F238E27FC236}">
                <a16:creationId xmlns:a16="http://schemas.microsoft.com/office/drawing/2014/main" id="{79672439-07B2-8CE4-9CB3-9BFCDCAC67FA}"/>
              </a:ext>
            </a:extLst>
          </p:cNvPr>
          <p:cNvSpPr/>
          <p:nvPr/>
        </p:nvSpPr>
        <p:spPr>
          <a:xfrm>
            <a:off x="1442681" y="3902149"/>
            <a:ext cx="1757719" cy="2222204"/>
          </a:xfrm>
          <a:prstGeom prst="rect">
            <a:avLst/>
          </a:prstGeom>
          <a:solidFill>
            <a:srgbClr val="00B0F0">
              <a:alpha val="1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771756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1C5CD-1F76-7056-E5CB-1AB63571D5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94523C-8B24-17C9-C2AF-E0AF3BCA0B61}"/>
              </a:ext>
            </a:extLst>
          </p:cNvPr>
          <p:cNvSpPr>
            <a:spLocks noGrp="1"/>
          </p:cNvSpPr>
          <p:nvPr>
            <p:ph type="title"/>
          </p:nvPr>
        </p:nvSpPr>
        <p:spPr/>
        <p:txBody>
          <a:bodyPr/>
          <a:lstStyle/>
          <a:p>
            <a:r>
              <a:rPr lang="en-US" dirty="0"/>
              <a:t>Solids Handling Stages</a:t>
            </a:r>
          </a:p>
        </p:txBody>
      </p:sp>
      <p:pic>
        <p:nvPicPr>
          <p:cNvPr id="3" name="Picture 2">
            <a:extLst>
              <a:ext uri="{FF2B5EF4-FFF2-40B4-BE49-F238E27FC236}">
                <a16:creationId xmlns:a16="http://schemas.microsoft.com/office/drawing/2014/main" id="{2B1C8049-E298-A2B4-6A42-4DAB6B9D215A}"/>
              </a:ext>
            </a:extLst>
          </p:cNvPr>
          <p:cNvPicPr>
            <a:picLocks noChangeAspect="1"/>
          </p:cNvPicPr>
          <p:nvPr/>
        </p:nvPicPr>
        <p:blipFill>
          <a:blip r:embed="rId3"/>
          <a:stretch>
            <a:fillRect/>
          </a:stretch>
        </p:blipFill>
        <p:spPr>
          <a:xfrm>
            <a:off x="78436" y="1936368"/>
            <a:ext cx="12113564" cy="3671064"/>
          </a:xfrm>
          <a:prstGeom prst="rect">
            <a:avLst/>
          </a:prstGeom>
        </p:spPr>
      </p:pic>
    </p:spTree>
    <p:extLst>
      <p:ext uri="{BB962C8B-B14F-4D97-AF65-F5344CB8AC3E}">
        <p14:creationId xmlns:p14="http://schemas.microsoft.com/office/powerpoint/2010/main" val="23677801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02F3D0-3BAC-D6D9-5A87-A45C69B1992F}"/>
              </a:ext>
            </a:extLst>
          </p:cNvPr>
          <p:cNvSpPr txBox="1"/>
          <p:nvPr/>
        </p:nvSpPr>
        <p:spPr>
          <a:xfrm>
            <a:off x="869576" y="2157948"/>
            <a:ext cx="10452847" cy="3785652"/>
          </a:xfrm>
          <a:prstGeom prst="rect">
            <a:avLst/>
          </a:prstGeom>
          <a:noFill/>
        </p:spPr>
        <p:txBody>
          <a:bodyPr wrap="square" rtlCol="0">
            <a:spAutoFit/>
          </a:bodyPr>
          <a:lstStyle/>
          <a:p>
            <a:r>
              <a:rPr lang="en-US" sz="4000" b="1" dirty="0">
                <a:latin typeface="Helvetica" pitchFamily="2" charset="0"/>
              </a:rPr>
              <a:t>Thickening</a:t>
            </a:r>
            <a:r>
              <a:rPr lang="en-US" sz="4000" dirty="0">
                <a:latin typeface="Helvetica" pitchFamily="2" charset="0"/>
              </a:rPr>
              <a:t> – reducing the sludge volume</a:t>
            </a:r>
          </a:p>
          <a:p>
            <a:pPr marL="2744788" indent="-2744788"/>
            <a:r>
              <a:rPr lang="en-US" sz="4000" b="1" dirty="0">
                <a:latin typeface="Helvetica" pitchFamily="2" charset="0"/>
              </a:rPr>
              <a:t>Digestion</a:t>
            </a:r>
            <a:r>
              <a:rPr lang="en-US" sz="4000" dirty="0">
                <a:latin typeface="Helvetica" pitchFamily="2" charset="0"/>
              </a:rPr>
              <a:t> - breaking down the sludge with micro-organisms </a:t>
            </a:r>
          </a:p>
          <a:p>
            <a:pPr marL="2808288" indent="-2808288"/>
            <a:r>
              <a:rPr lang="en-US" sz="4000" b="1" dirty="0">
                <a:latin typeface="Helvetica" pitchFamily="2" charset="0"/>
              </a:rPr>
              <a:t>De-Watering</a:t>
            </a:r>
            <a:r>
              <a:rPr lang="en-US" sz="4000" dirty="0">
                <a:latin typeface="Helvetica" pitchFamily="2" charset="0"/>
              </a:rPr>
              <a:t> – removing the water from the solids</a:t>
            </a:r>
          </a:p>
          <a:p>
            <a:r>
              <a:rPr lang="en-US" sz="4000" b="1" dirty="0">
                <a:latin typeface="Helvetica" pitchFamily="2" charset="0"/>
              </a:rPr>
              <a:t>Disposal or Reuse </a:t>
            </a:r>
            <a:r>
              <a:rPr lang="en-US" sz="4000" dirty="0">
                <a:latin typeface="Helvetica" pitchFamily="2" charset="0"/>
              </a:rPr>
              <a:t>– the end of the line</a:t>
            </a:r>
          </a:p>
        </p:txBody>
      </p:sp>
      <p:sp>
        <p:nvSpPr>
          <p:cNvPr id="5" name="Title 4">
            <a:extLst>
              <a:ext uri="{FF2B5EF4-FFF2-40B4-BE49-F238E27FC236}">
                <a16:creationId xmlns:a16="http://schemas.microsoft.com/office/drawing/2014/main" id="{E13D1DED-F5A8-933D-A048-602AF2004A48}"/>
              </a:ext>
            </a:extLst>
          </p:cNvPr>
          <p:cNvSpPr>
            <a:spLocks noGrp="1"/>
          </p:cNvSpPr>
          <p:nvPr>
            <p:ph type="title"/>
          </p:nvPr>
        </p:nvSpPr>
        <p:spPr/>
        <p:txBody>
          <a:bodyPr/>
          <a:lstStyle/>
          <a:p>
            <a:r>
              <a:rPr lang="en-US" dirty="0"/>
              <a:t>Solids Handling Stages</a:t>
            </a:r>
          </a:p>
        </p:txBody>
      </p:sp>
    </p:spTree>
    <p:extLst>
      <p:ext uri="{BB962C8B-B14F-4D97-AF65-F5344CB8AC3E}">
        <p14:creationId xmlns:p14="http://schemas.microsoft.com/office/powerpoint/2010/main" val="1738565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02F3D0-3BAC-D6D9-5A87-A45C69B1992F}"/>
              </a:ext>
            </a:extLst>
          </p:cNvPr>
          <p:cNvSpPr txBox="1"/>
          <p:nvPr/>
        </p:nvSpPr>
        <p:spPr>
          <a:xfrm>
            <a:off x="869576" y="2157948"/>
            <a:ext cx="10452847" cy="3785652"/>
          </a:xfrm>
          <a:prstGeom prst="rect">
            <a:avLst/>
          </a:prstGeom>
          <a:noFill/>
        </p:spPr>
        <p:txBody>
          <a:bodyPr wrap="square" rtlCol="0">
            <a:spAutoFit/>
          </a:bodyPr>
          <a:lstStyle/>
          <a:p>
            <a:r>
              <a:rPr lang="en-US" sz="4000" b="1" dirty="0">
                <a:solidFill>
                  <a:schemeClr val="bg1"/>
                </a:solidFill>
                <a:latin typeface="Helvetica" pitchFamily="2" charset="0"/>
              </a:rPr>
              <a:t>Thickening</a:t>
            </a:r>
            <a:r>
              <a:rPr lang="en-US" sz="4000" dirty="0">
                <a:solidFill>
                  <a:schemeClr val="bg1"/>
                </a:solidFill>
                <a:latin typeface="Helvetica" pitchFamily="2" charset="0"/>
              </a:rPr>
              <a:t> – reducing the sludge volume</a:t>
            </a:r>
          </a:p>
          <a:p>
            <a:pPr marL="2744788" indent="-2744788"/>
            <a:r>
              <a:rPr lang="en-US" sz="4000" b="1" dirty="0">
                <a:latin typeface="Helvetica" pitchFamily="2" charset="0"/>
              </a:rPr>
              <a:t>Digestion</a:t>
            </a:r>
            <a:r>
              <a:rPr lang="en-US" sz="4000" dirty="0">
                <a:latin typeface="Helvetica" pitchFamily="2" charset="0"/>
              </a:rPr>
              <a:t> - breaking down the sludge with micro-organisms </a:t>
            </a:r>
          </a:p>
          <a:p>
            <a:pPr marL="2808288" indent="-2808288"/>
            <a:r>
              <a:rPr lang="en-US" sz="4000" b="1" dirty="0">
                <a:solidFill>
                  <a:schemeClr val="bg1"/>
                </a:solidFill>
                <a:latin typeface="Helvetica" pitchFamily="2" charset="0"/>
              </a:rPr>
              <a:t>De-Watering</a:t>
            </a:r>
            <a:r>
              <a:rPr lang="en-US" sz="4000" dirty="0">
                <a:solidFill>
                  <a:schemeClr val="bg1"/>
                </a:solidFill>
                <a:latin typeface="Helvetica" pitchFamily="2" charset="0"/>
              </a:rPr>
              <a:t> – removing the water from the solids</a:t>
            </a:r>
          </a:p>
          <a:p>
            <a:r>
              <a:rPr lang="en-US" sz="4000" b="1" dirty="0">
                <a:latin typeface="Helvetica" pitchFamily="2" charset="0"/>
              </a:rPr>
              <a:t>Disposal or Reuse </a:t>
            </a:r>
            <a:r>
              <a:rPr lang="en-US" sz="4000" dirty="0">
                <a:latin typeface="Helvetica" pitchFamily="2" charset="0"/>
              </a:rPr>
              <a:t>– the end of the line</a:t>
            </a:r>
          </a:p>
        </p:txBody>
      </p:sp>
      <p:sp>
        <p:nvSpPr>
          <p:cNvPr id="5" name="Title 4">
            <a:extLst>
              <a:ext uri="{FF2B5EF4-FFF2-40B4-BE49-F238E27FC236}">
                <a16:creationId xmlns:a16="http://schemas.microsoft.com/office/drawing/2014/main" id="{E13D1DED-F5A8-933D-A048-602AF2004A48}"/>
              </a:ext>
            </a:extLst>
          </p:cNvPr>
          <p:cNvSpPr>
            <a:spLocks noGrp="1"/>
          </p:cNvSpPr>
          <p:nvPr>
            <p:ph type="title"/>
          </p:nvPr>
        </p:nvSpPr>
        <p:spPr/>
        <p:txBody>
          <a:bodyPr/>
          <a:lstStyle/>
          <a:p>
            <a:r>
              <a:rPr lang="en-US" dirty="0"/>
              <a:t>Solids Handling Stages</a:t>
            </a:r>
          </a:p>
        </p:txBody>
      </p:sp>
    </p:spTree>
    <p:extLst>
      <p:ext uri="{BB962C8B-B14F-4D97-AF65-F5344CB8AC3E}">
        <p14:creationId xmlns:p14="http://schemas.microsoft.com/office/powerpoint/2010/main" val="11819663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C382F2-650D-6CAF-FFCC-4CB1835BFF82}"/>
              </a:ext>
            </a:extLst>
          </p:cNvPr>
          <p:cNvSpPr>
            <a:spLocks noGrp="1"/>
          </p:cNvSpPr>
          <p:nvPr>
            <p:ph type="body" idx="1"/>
          </p:nvPr>
        </p:nvSpPr>
        <p:spPr/>
        <p:txBody>
          <a:bodyPr>
            <a:normAutofit/>
          </a:bodyPr>
          <a:lstStyle/>
          <a:p>
            <a:r>
              <a:rPr lang="en-US" dirty="0"/>
              <a:t>(It’s just what it sounds like)</a:t>
            </a:r>
          </a:p>
        </p:txBody>
      </p:sp>
      <p:sp>
        <p:nvSpPr>
          <p:cNvPr id="2" name="Title 1">
            <a:extLst>
              <a:ext uri="{FF2B5EF4-FFF2-40B4-BE49-F238E27FC236}">
                <a16:creationId xmlns:a16="http://schemas.microsoft.com/office/drawing/2014/main" id="{82AB3D7C-8EB3-711C-E162-5903C3E0E801}"/>
              </a:ext>
            </a:extLst>
          </p:cNvPr>
          <p:cNvSpPr>
            <a:spLocks noGrp="1"/>
          </p:cNvSpPr>
          <p:nvPr>
            <p:ph type="ctrTitle"/>
          </p:nvPr>
        </p:nvSpPr>
        <p:spPr/>
        <p:txBody>
          <a:bodyPr/>
          <a:lstStyle/>
          <a:p>
            <a:r>
              <a:rPr lang="en-US" dirty="0"/>
              <a:t>Thickening</a:t>
            </a:r>
          </a:p>
        </p:txBody>
      </p:sp>
      <p:sp>
        <p:nvSpPr>
          <p:cNvPr id="4" name="TextBox 3">
            <a:extLst>
              <a:ext uri="{FF2B5EF4-FFF2-40B4-BE49-F238E27FC236}">
                <a16:creationId xmlns:a16="http://schemas.microsoft.com/office/drawing/2014/main" id="{F7AA7378-141D-0C38-666E-461ED4D5D6E9}"/>
              </a:ext>
            </a:extLst>
          </p:cNvPr>
          <p:cNvSpPr txBox="1"/>
          <p:nvPr/>
        </p:nvSpPr>
        <p:spPr>
          <a:xfrm>
            <a:off x="-4195482" y="7862047"/>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3550096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E632CE5-BE4E-C9DB-D411-B5DFBCA4FAEE}"/>
              </a:ext>
            </a:extLst>
          </p:cNvPr>
          <p:cNvSpPr>
            <a:spLocks noGrp="1"/>
          </p:cNvSpPr>
          <p:nvPr>
            <p:ph type="body" sz="quarter" idx="13"/>
          </p:nvPr>
        </p:nvSpPr>
        <p:spPr/>
        <p:txBody>
          <a:bodyPr/>
          <a:lstStyle/>
          <a:p>
            <a:r>
              <a:rPr lang="en-US" kern="0" dirty="0">
                <a:solidFill>
                  <a:srgbClr val="024191"/>
                </a:solidFill>
                <a:latin typeface="Helvetica" pitchFamily="2" charset="0"/>
                <a:ea typeface="Helvetica Neue"/>
                <a:cs typeface="Helvetica Neue"/>
                <a:sym typeface="Helvetica Neue"/>
              </a:rPr>
              <a:t>Why is t</a:t>
            </a:r>
            <a:r>
              <a:rPr kumimoji="0" lang="en-US" sz="6000" u="none" strike="noStrike" kern="0" cap="none" spc="0" normalizeH="0" baseline="0" noProof="0" dirty="0" err="1">
                <a:ln>
                  <a:noFill/>
                </a:ln>
                <a:solidFill>
                  <a:srgbClr val="024191"/>
                </a:solidFill>
                <a:effectLst/>
                <a:uLnTx/>
                <a:uFillTx/>
                <a:latin typeface="Helvetica" pitchFamily="2" charset="0"/>
                <a:ea typeface="Helvetica Neue"/>
                <a:cs typeface="Helvetica Neue"/>
                <a:sym typeface="Helvetica Neue"/>
              </a:rPr>
              <a:t>hickening</a:t>
            </a:r>
            <a:r>
              <a:rPr kumimoji="0" lang="en-US" sz="6000" u="none" strike="noStrike" kern="0" cap="none" spc="0" normalizeH="0" baseline="0" noProof="0" dirty="0">
                <a:ln>
                  <a:noFill/>
                </a:ln>
                <a:solidFill>
                  <a:srgbClr val="024191"/>
                </a:solidFill>
                <a:effectLst/>
                <a:uLnTx/>
                <a:uFillTx/>
                <a:latin typeface="Helvetica" pitchFamily="2" charset="0"/>
                <a:ea typeface="Helvetica Neue"/>
                <a:cs typeface="Helvetica Neue"/>
                <a:sym typeface="Helvetica Neue"/>
              </a:rPr>
              <a:t> necessary?</a:t>
            </a:r>
            <a:endParaRPr lang="en-US" b="1" dirty="0">
              <a:solidFill>
                <a:srgbClr val="355B9E"/>
              </a:solidFill>
            </a:endParaRPr>
          </a:p>
        </p:txBody>
      </p:sp>
    </p:spTree>
    <p:extLst>
      <p:ext uri="{BB962C8B-B14F-4D97-AF65-F5344CB8AC3E}">
        <p14:creationId xmlns:p14="http://schemas.microsoft.com/office/powerpoint/2010/main" val="26571231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3702C5E-00CC-42C6-3109-EDD1B0344181}"/>
              </a:ext>
            </a:extLst>
          </p:cNvPr>
          <p:cNvPicPr>
            <a:picLocks noChangeAspect="1"/>
          </p:cNvPicPr>
          <p:nvPr/>
        </p:nvPicPr>
        <p:blipFill>
          <a:blip r:embed="rId3">
            <a:extLst>
              <a:ext uri="{28A0092B-C50C-407E-A947-70E740481C1C}">
                <a14:useLocalDpi xmlns:a14="http://schemas.microsoft.com/office/drawing/2010/main" val="0"/>
              </a:ext>
            </a:extLst>
          </a:blip>
          <a:srcRect t="27169"/>
          <a:stretch>
            <a:fillRect/>
          </a:stretch>
        </p:blipFill>
        <p:spPr>
          <a:xfrm>
            <a:off x="0" y="1447800"/>
            <a:ext cx="12192000" cy="6659708"/>
          </a:xfrm>
          <a:prstGeom prst="rect">
            <a:avLst/>
          </a:prstGeom>
        </p:spPr>
      </p:pic>
      <p:sp>
        <p:nvSpPr>
          <p:cNvPr id="3" name="Title 2">
            <a:extLst>
              <a:ext uri="{FF2B5EF4-FFF2-40B4-BE49-F238E27FC236}">
                <a16:creationId xmlns:a16="http://schemas.microsoft.com/office/drawing/2014/main" id="{BFE01AF6-5C18-7755-2BE8-30A5051A1940}"/>
              </a:ext>
            </a:extLst>
          </p:cNvPr>
          <p:cNvSpPr>
            <a:spLocks noGrp="1"/>
          </p:cNvSpPr>
          <p:nvPr>
            <p:ph type="title"/>
          </p:nvPr>
        </p:nvSpPr>
        <p:spPr>
          <a:noFill/>
        </p:spPr>
        <p:txBody>
          <a:bodyPr>
            <a:normAutofit/>
          </a:bodyPr>
          <a:lstStyle/>
          <a:p>
            <a:r>
              <a:rPr lang="en-US" sz="4400" dirty="0">
                <a:solidFill>
                  <a:srgbClr val="024191"/>
                </a:solidFill>
                <a:latin typeface="Helvetica" pitchFamily="2" charset="0"/>
              </a:rPr>
              <a:t>Primary Sludge</a:t>
            </a:r>
          </a:p>
        </p:txBody>
      </p:sp>
      <p:sp>
        <p:nvSpPr>
          <p:cNvPr id="6" name="Title 2">
            <a:extLst>
              <a:ext uri="{FF2B5EF4-FFF2-40B4-BE49-F238E27FC236}">
                <a16:creationId xmlns:a16="http://schemas.microsoft.com/office/drawing/2014/main" id="{EFE5192F-5821-8072-5174-20B98276178D}"/>
              </a:ext>
            </a:extLst>
          </p:cNvPr>
          <p:cNvSpPr txBox="1">
            <a:spLocks/>
          </p:cNvSpPr>
          <p:nvPr/>
        </p:nvSpPr>
        <p:spPr>
          <a:xfrm>
            <a:off x="838200" y="2037416"/>
            <a:ext cx="10515600" cy="4455459"/>
          </a:xfrm>
          <a:prstGeom prst="rect">
            <a:avLst/>
          </a:prstGeom>
          <a:solidFill>
            <a:schemeClr val="bg1">
              <a:alpha val="80000"/>
            </a:schemeClr>
          </a:solidFill>
        </p:spPr>
        <p:txBody>
          <a:bodyPr vert="horz" lIns="91440" tIns="45720" rIns="91440" bIns="45720" rtlCol="0" anchor="ctr">
            <a:normAutofit fontScale="92500" lnSpcReduction="10000"/>
          </a:bodyPr>
          <a:lstStyle>
            <a:lvl1pPr algn="l" defTabSz="1219170" rtl="0" eaLnBrk="1" latinLnBrk="0" hangingPunct="1">
              <a:lnSpc>
                <a:spcPct val="90000"/>
              </a:lnSpc>
              <a:spcBef>
                <a:spcPct val="0"/>
              </a:spcBef>
              <a:buNone/>
              <a:defRPr sz="6000" b="0" i="0" kern="1200">
                <a:solidFill>
                  <a:schemeClr val="tx1"/>
                </a:solidFill>
                <a:latin typeface="Raleway" panose="020B0503030101060003" pitchFamily="34" charset="77"/>
                <a:ea typeface="+mj-ea"/>
                <a:cs typeface="+mj-cs"/>
              </a:defRPr>
            </a:lvl1pPr>
          </a:lstStyle>
          <a:p>
            <a:r>
              <a:rPr lang="en-US" dirty="0">
                <a:solidFill>
                  <a:srgbClr val="024191"/>
                </a:solidFill>
                <a:latin typeface="Helvetica" pitchFamily="2" charset="0"/>
              </a:rPr>
              <a:t>Typically, contains 95-97 % water, 3 to 5% solids.</a:t>
            </a:r>
          </a:p>
          <a:p>
            <a:endParaRPr lang="en-US" dirty="0">
              <a:solidFill>
                <a:srgbClr val="024191"/>
              </a:solidFill>
              <a:latin typeface="Helvetica" pitchFamily="2" charset="0"/>
            </a:endParaRPr>
          </a:p>
          <a:p>
            <a:r>
              <a:rPr lang="en-US" dirty="0">
                <a:solidFill>
                  <a:srgbClr val="024191"/>
                </a:solidFill>
                <a:latin typeface="Helvetica" pitchFamily="2" charset="0"/>
              </a:rPr>
              <a:t>Every pound of primary sludge is suspended in between 20 and 30 pounds of water</a:t>
            </a:r>
          </a:p>
        </p:txBody>
      </p:sp>
    </p:spTree>
    <p:extLst>
      <p:ext uri="{BB962C8B-B14F-4D97-AF65-F5344CB8AC3E}">
        <p14:creationId xmlns:p14="http://schemas.microsoft.com/office/powerpoint/2010/main" val="26114918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233180-500B-271A-5263-14CFB6DF9E52}"/>
              </a:ext>
            </a:extLst>
          </p:cNvPr>
          <p:cNvPicPr>
            <a:picLocks noChangeAspect="1"/>
          </p:cNvPicPr>
          <p:nvPr/>
        </p:nvPicPr>
        <p:blipFill>
          <a:blip r:embed="rId3">
            <a:extLst>
              <a:ext uri="{28A0092B-C50C-407E-A947-70E740481C1C}">
                <a14:useLocalDpi xmlns:a14="http://schemas.microsoft.com/office/drawing/2010/main" val="0"/>
              </a:ext>
            </a:extLst>
          </a:blip>
          <a:srcRect t="40296"/>
          <a:stretch>
            <a:fillRect/>
          </a:stretch>
        </p:blipFill>
        <p:spPr>
          <a:xfrm>
            <a:off x="0" y="1447800"/>
            <a:ext cx="12192000" cy="5461000"/>
          </a:xfrm>
          <a:prstGeom prst="rect">
            <a:avLst/>
          </a:prstGeom>
        </p:spPr>
      </p:pic>
      <p:sp>
        <p:nvSpPr>
          <p:cNvPr id="2" name="Title 1">
            <a:extLst>
              <a:ext uri="{FF2B5EF4-FFF2-40B4-BE49-F238E27FC236}">
                <a16:creationId xmlns:a16="http://schemas.microsoft.com/office/drawing/2014/main" id="{BEB66931-FC56-54ED-D166-1BE66967EA6C}"/>
              </a:ext>
            </a:extLst>
          </p:cNvPr>
          <p:cNvSpPr>
            <a:spLocks noGrp="1"/>
          </p:cNvSpPr>
          <p:nvPr>
            <p:ph type="title"/>
          </p:nvPr>
        </p:nvSpPr>
        <p:spPr>
          <a:noFill/>
        </p:spPr>
        <p:txBody>
          <a:bodyPr>
            <a:normAutofit/>
          </a:bodyPr>
          <a:lstStyle/>
          <a:p>
            <a:r>
              <a:rPr lang="en-US" sz="4400" dirty="0">
                <a:solidFill>
                  <a:srgbClr val="024191"/>
                </a:solidFill>
                <a:latin typeface="Helvetica" pitchFamily="2" charset="0"/>
              </a:rPr>
              <a:t>Secondary Sludge</a:t>
            </a:r>
          </a:p>
        </p:txBody>
      </p:sp>
      <p:sp>
        <p:nvSpPr>
          <p:cNvPr id="3" name="Title 2">
            <a:extLst>
              <a:ext uri="{FF2B5EF4-FFF2-40B4-BE49-F238E27FC236}">
                <a16:creationId xmlns:a16="http://schemas.microsoft.com/office/drawing/2014/main" id="{391D07C1-D7C9-E6BE-12D2-4154B87F4838}"/>
              </a:ext>
            </a:extLst>
          </p:cNvPr>
          <p:cNvSpPr txBox="1">
            <a:spLocks/>
          </p:cNvSpPr>
          <p:nvPr/>
        </p:nvSpPr>
        <p:spPr>
          <a:xfrm>
            <a:off x="838200" y="2037416"/>
            <a:ext cx="10515600" cy="4455459"/>
          </a:xfrm>
          <a:prstGeom prst="rect">
            <a:avLst/>
          </a:prstGeom>
          <a:solidFill>
            <a:schemeClr val="bg1">
              <a:alpha val="80000"/>
            </a:schemeClr>
          </a:solidFill>
        </p:spPr>
        <p:txBody>
          <a:bodyPr vert="horz" lIns="91440" tIns="45720" rIns="91440" bIns="45720" rtlCol="0" anchor="ctr">
            <a:normAutofit fontScale="85000" lnSpcReduction="20000"/>
          </a:bodyPr>
          <a:lstStyle>
            <a:lvl1pPr algn="l" defTabSz="1219170" rtl="0" eaLnBrk="1" latinLnBrk="0" hangingPunct="1">
              <a:lnSpc>
                <a:spcPct val="90000"/>
              </a:lnSpc>
              <a:spcBef>
                <a:spcPct val="0"/>
              </a:spcBef>
              <a:buNone/>
              <a:defRPr sz="6000" b="0" i="0" kern="1200">
                <a:solidFill>
                  <a:schemeClr val="tx1"/>
                </a:solidFill>
                <a:latin typeface="Raleway" panose="020B0503030101060003" pitchFamily="34" charset="77"/>
                <a:ea typeface="+mj-ea"/>
                <a:cs typeface="+mj-cs"/>
              </a:defRPr>
            </a:lvl1pPr>
          </a:lstStyle>
          <a:p>
            <a:r>
              <a:rPr lang="en-US" dirty="0">
                <a:solidFill>
                  <a:srgbClr val="024191"/>
                </a:solidFill>
                <a:latin typeface="Helvetica" pitchFamily="2" charset="0"/>
              </a:rPr>
              <a:t>Secondary sludge typically varies between 2% and less than 1% solids </a:t>
            </a:r>
          </a:p>
          <a:p>
            <a:endParaRPr lang="en-US" dirty="0">
              <a:solidFill>
                <a:srgbClr val="024191"/>
              </a:solidFill>
              <a:latin typeface="Helvetica" pitchFamily="2" charset="0"/>
            </a:endParaRPr>
          </a:p>
          <a:p>
            <a:r>
              <a:rPr lang="en-US" dirty="0">
                <a:solidFill>
                  <a:srgbClr val="024191"/>
                </a:solidFill>
                <a:latin typeface="Helvetica" pitchFamily="2" charset="0"/>
              </a:rPr>
              <a:t>Every pound of secondary sludge is suspended in between 50 to 150 pounds of water</a:t>
            </a:r>
          </a:p>
        </p:txBody>
      </p:sp>
    </p:spTree>
    <p:extLst>
      <p:ext uri="{BB962C8B-B14F-4D97-AF65-F5344CB8AC3E}">
        <p14:creationId xmlns:p14="http://schemas.microsoft.com/office/powerpoint/2010/main" val="28634288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90FCAB-0E09-93B9-8218-AA3F5029A334}"/>
              </a:ext>
            </a:extLst>
          </p:cNvPr>
          <p:cNvSpPr>
            <a:spLocks noGrp="1"/>
          </p:cNvSpPr>
          <p:nvPr>
            <p:ph type="body" sz="quarter" idx="4294967295"/>
          </p:nvPr>
        </p:nvSpPr>
        <p:spPr>
          <a:xfrm>
            <a:off x="2254102" y="1481470"/>
            <a:ext cx="7915275" cy="3989387"/>
          </a:xfrm>
        </p:spPr>
        <p:txBody>
          <a:bodyPr>
            <a:normAutofit/>
          </a:bodyPr>
          <a:lstStyle/>
          <a:p>
            <a:pPr marL="50800" indent="0" algn="ctr">
              <a:buNone/>
            </a:pPr>
            <a:r>
              <a:rPr lang="en-US" sz="6000" dirty="0">
                <a:solidFill>
                  <a:schemeClr val="tx1"/>
                </a:solidFill>
                <a:latin typeface="Helvetica" pitchFamily="2" charset="0"/>
              </a:rPr>
              <a:t>If you didn’t remove water, your digestion equipment would have to be </a:t>
            </a:r>
            <a:r>
              <a:rPr lang="en-US" sz="6000" b="1" dirty="0">
                <a:solidFill>
                  <a:schemeClr val="tx1"/>
                </a:solidFill>
                <a:latin typeface="Helvetica" pitchFamily="2" charset="0"/>
              </a:rPr>
              <a:t>larger</a:t>
            </a:r>
            <a:r>
              <a:rPr lang="en-US" sz="6000" dirty="0">
                <a:solidFill>
                  <a:schemeClr val="tx1"/>
                </a:solidFill>
                <a:latin typeface="Helvetica" pitchFamily="2" charset="0"/>
              </a:rPr>
              <a:t>.</a:t>
            </a:r>
          </a:p>
        </p:txBody>
      </p:sp>
    </p:spTree>
    <p:extLst>
      <p:ext uri="{BB962C8B-B14F-4D97-AF65-F5344CB8AC3E}">
        <p14:creationId xmlns:p14="http://schemas.microsoft.com/office/powerpoint/2010/main" val="27791593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A776A-CC29-74CE-1D8C-369D06640D94}"/>
              </a:ext>
            </a:extLst>
          </p:cNvPr>
          <p:cNvSpPr>
            <a:spLocks noGrp="1"/>
          </p:cNvSpPr>
          <p:nvPr>
            <p:ph type="title"/>
          </p:nvPr>
        </p:nvSpPr>
        <p:spPr/>
        <p:txBody>
          <a:bodyPr/>
          <a:lstStyle/>
          <a:p>
            <a:r>
              <a:rPr lang="en-US" dirty="0"/>
              <a:t>Advantages</a:t>
            </a:r>
          </a:p>
        </p:txBody>
      </p:sp>
      <p:sp>
        <p:nvSpPr>
          <p:cNvPr id="3" name="TextBox 2">
            <a:extLst>
              <a:ext uri="{FF2B5EF4-FFF2-40B4-BE49-F238E27FC236}">
                <a16:creationId xmlns:a16="http://schemas.microsoft.com/office/drawing/2014/main" id="{8C4F5797-96BA-2716-7642-75305751A48E}"/>
              </a:ext>
            </a:extLst>
          </p:cNvPr>
          <p:cNvSpPr txBox="1"/>
          <p:nvPr/>
        </p:nvSpPr>
        <p:spPr>
          <a:xfrm>
            <a:off x="609600" y="2071806"/>
            <a:ext cx="10820399" cy="3323987"/>
          </a:xfrm>
          <a:prstGeom prst="rect">
            <a:avLst/>
          </a:prstGeom>
          <a:noFill/>
        </p:spPr>
        <p:txBody>
          <a:bodyPr wrap="square" rtlCol="0">
            <a:spAutoFit/>
          </a:bodyPr>
          <a:lstStyle/>
          <a:p>
            <a:r>
              <a:rPr lang="en-US" sz="3000" dirty="0">
                <a:latin typeface="Raleway" panose="020B0503030101060003" pitchFamily="34" charset="77"/>
              </a:rPr>
              <a:t>Improved digester performance</a:t>
            </a:r>
          </a:p>
          <a:p>
            <a:endParaRPr lang="en-US" sz="3000" dirty="0">
              <a:latin typeface="Raleway" panose="020B0503030101060003" pitchFamily="34" charset="77"/>
            </a:endParaRPr>
          </a:p>
          <a:p>
            <a:r>
              <a:rPr lang="en-US" sz="3000" dirty="0">
                <a:latin typeface="Raleway" panose="020B0503030101060003" pitchFamily="34" charset="77"/>
              </a:rPr>
              <a:t>Construction cost savings: smaller sludge volume = smaller required digestion facilities</a:t>
            </a:r>
          </a:p>
          <a:p>
            <a:endParaRPr lang="en-US" sz="3000" dirty="0">
              <a:latin typeface="Raleway" panose="020B0503030101060003" pitchFamily="34" charset="77"/>
            </a:endParaRPr>
          </a:p>
          <a:p>
            <a:r>
              <a:rPr lang="en-US" sz="3000" dirty="0">
                <a:latin typeface="Raleway" panose="020B0503030101060003" pitchFamily="34" charset="77"/>
              </a:rPr>
              <a:t>Reduction in heating costs: digesters may need heating, the smaller they are, the cheaper that is</a:t>
            </a:r>
          </a:p>
        </p:txBody>
      </p:sp>
    </p:spTree>
    <p:extLst>
      <p:ext uri="{BB962C8B-B14F-4D97-AF65-F5344CB8AC3E}">
        <p14:creationId xmlns:p14="http://schemas.microsoft.com/office/powerpoint/2010/main" val="239630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C45E1-AA39-E29D-CA5B-F6D661BEF28B}"/>
              </a:ext>
            </a:extLst>
          </p:cNvPr>
          <p:cNvSpPr>
            <a:spLocks noGrp="1"/>
          </p:cNvSpPr>
          <p:nvPr>
            <p:ph type="title"/>
          </p:nvPr>
        </p:nvSpPr>
        <p:spPr/>
        <p:txBody>
          <a:bodyPr>
            <a:normAutofit/>
          </a:bodyPr>
          <a:lstStyle/>
          <a:p>
            <a:r>
              <a:rPr lang="en-US" dirty="0"/>
              <a:t>Let’s do some math together:</a:t>
            </a:r>
          </a:p>
        </p:txBody>
      </p:sp>
      <p:sp>
        <p:nvSpPr>
          <p:cNvPr id="3" name="TextBox 2">
            <a:extLst>
              <a:ext uri="{FF2B5EF4-FFF2-40B4-BE49-F238E27FC236}">
                <a16:creationId xmlns:a16="http://schemas.microsoft.com/office/drawing/2014/main" id="{2310F9E2-ACA6-D58F-964F-271908B88D9A}"/>
              </a:ext>
            </a:extLst>
          </p:cNvPr>
          <p:cNvSpPr txBox="1"/>
          <p:nvPr/>
        </p:nvSpPr>
        <p:spPr>
          <a:xfrm>
            <a:off x="815788" y="1528961"/>
            <a:ext cx="11057965" cy="830997"/>
          </a:xfrm>
          <a:prstGeom prst="rect">
            <a:avLst/>
          </a:prstGeom>
          <a:noFill/>
        </p:spPr>
        <p:txBody>
          <a:bodyPr wrap="square" rtlCol="0">
            <a:spAutoFit/>
          </a:bodyPr>
          <a:lstStyle/>
          <a:p>
            <a:r>
              <a:rPr lang="en-US" sz="2400" dirty="0">
                <a:latin typeface="Raleway" panose="020B0503030101060003" pitchFamily="34" charset="77"/>
              </a:rPr>
              <a:t>If your primary clarifier produces 3,000 gallons of sludge per day with a solids concentration of 3%, what’s the weight of the solids produced per day?</a:t>
            </a:r>
          </a:p>
        </p:txBody>
      </p:sp>
      <p:sp>
        <p:nvSpPr>
          <p:cNvPr id="4" name="TextBox 3">
            <a:extLst>
              <a:ext uri="{FF2B5EF4-FFF2-40B4-BE49-F238E27FC236}">
                <a16:creationId xmlns:a16="http://schemas.microsoft.com/office/drawing/2014/main" id="{05240EFD-958C-D3A5-6E67-4BEB182DC869}"/>
              </a:ext>
            </a:extLst>
          </p:cNvPr>
          <p:cNvSpPr txBox="1"/>
          <p:nvPr/>
        </p:nvSpPr>
        <p:spPr>
          <a:xfrm>
            <a:off x="815788" y="2525757"/>
            <a:ext cx="2582758" cy="400110"/>
          </a:xfrm>
          <a:prstGeom prst="rect">
            <a:avLst/>
          </a:prstGeom>
          <a:noFill/>
        </p:spPr>
        <p:txBody>
          <a:bodyPr wrap="none" rtlCol="0">
            <a:spAutoFit/>
          </a:bodyPr>
          <a:lstStyle/>
          <a:p>
            <a:r>
              <a:rPr lang="en-US" sz="2000" dirty="0">
                <a:latin typeface="Raleway" panose="020B0503030101060003" pitchFamily="34" charset="77"/>
              </a:rPr>
              <a:t>Water = 8.34 </a:t>
            </a:r>
            <a:r>
              <a:rPr lang="en-US" sz="2000" dirty="0" err="1">
                <a:latin typeface="Raleway" panose="020B0503030101060003" pitchFamily="34" charset="77"/>
              </a:rPr>
              <a:t>lbs</a:t>
            </a:r>
            <a:r>
              <a:rPr lang="en-US" sz="2000" dirty="0">
                <a:latin typeface="Raleway" panose="020B0503030101060003" pitchFamily="34" charset="77"/>
              </a:rPr>
              <a:t>/gal</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205093FC-B541-0841-027F-2995B29C8F21}"/>
                  </a:ext>
                </a:extLst>
              </p:cNvPr>
              <p:cNvSpPr txBox="1"/>
              <p:nvPr/>
            </p:nvSpPr>
            <p:spPr>
              <a:xfrm>
                <a:off x="1174377" y="3209356"/>
                <a:ext cx="9411872" cy="585673"/>
              </a:xfrm>
              <a:prstGeom prst="rect">
                <a:avLst/>
              </a:prstGeom>
              <a:noFill/>
            </p:spPr>
            <p:txBody>
              <a:bodyPr wrap="none" lIns="0" tIns="0" rIns="0" bIns="0" rtlCol="0">
                <a:spAutoFit/>
              </a:bodyPr>
              <a:lstStyle/>
              <a:p>
                <a14:m>
                  <m:oMath xmlns:m="http://schemas.openxmlformats.org/officeDocument/2006/math">
                    <m:r>
                      <a:rPr lang="en-US" sz="2400" b="0" i="1" smtClean="0">
                        <a:latin typeface="Cambria Math" panose="02040503050406030204" pitchFamily="18" charset="0"/>
                      </a:rPr>
                      <m:t>𝐷𝑟𝑦</m:t>
                    </m:r>
                    <m:r>
                      <a:rPr lang="en-US" sz="2400" b="0" i="1" smtClean="0">
                        <a:latin typeface="Cambria Math" panose="02040503050406030204" pitchFamily="18" charset="0"/>
                      </a:rPr>
                      <m:t> </m:t>
                    </m:r>
                    <m:r>
                      <a:rPr lang="en-US" sz="2400" b="0" i="1" smtClean="0">
                        <a:latin typeface="Cambria Math" panose="02040503050406030204" pitchFamily="18" charset="0"/>
                      </a:rPr>
                      <m:t>𝑆𝑙𝑢𝑑𝑔𝑒</m:t>
                    </m:r>
                    <m:r>
                      <a:rPr lang="en-US" sz="2400" b="0" i="1" smtClean="0">
                        <a:latin typeface="Cambria Math" panose="02040503050406030204" pitchFamily="18" charset="0"/>
                      </a:rPr>
                      <m:t> </m:t>
                    </m:r>
                    <m:r>
                      <a:rPr lang="en-US" sz="2400" b="0" i="1" smtClean="0">
                        <a:latin typeface="Cambria Math" panose="02040503050406030204" pitchFamily="18" charset="0"/>
                      </a:rPr>
                      <m:t>𝑆𝑜𝑙𝑖𝑑𝑠</m:t>
                    </m:r>
                    <m:r>
                      <a:rPr lang="en-US" sz="2400" b="0" i="1" smtClean="0">
                        <a:latin typeface="Cambria Math" panose="02040503050406030204" pitchFamily="18" charset="0"/>
                      </a:rPr>
                      <m:t> </m:t>
                    </m:r>
                    <m:d>
                      <m:dPr>
                        <m:ctrlPr>
                          <a:rPr lang="en-US" sz="2400" b="0" i="1" smtClean="0">
                            <a:latin typeface="Cambria Math" panose="02040503050406030204" pitchFamily="18" charset="0"/>
                          </a:rPr>
                        </m:ctrlPr>
                      </m:dPr>
                      <m:e>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𝑙𝑏𝑠</m:t>
                            </m:r>
                          </m:num>
                          <m:den>
                            <m:r>
                              <a:rPr lang="en-US" sz="2400" b="0" i="1" smtClean="0">
                                <a:latin typeface="Cambria Math" panose="02040503050406030204" pitchFamily="18" charset="0"/>
                              </a:rPr>
                              <m:t>𝑑𝑎𝑦</m:t>
                            </m:r>
                          </m:den>
                        </m:f>
                      </m:e>
                    </m:d>
                    <m:r>
                      <a:rPr lang="en-US" sz="2400" b="0" i="1" smtClean="0">
                        <a:latin typeface="Cambria Math" panose="02040503050406030204" pitchFamily="18" charset="0"/>
                      </a:rPr>
                      <m:t>=</m:t>
                    </m:r>
                    <m:r>
                      <a:rPr lang="en-US" sz="2400" b="0" i="1" smtClean="0">
                        <a:latin typeface="Cambria Math" panose="02040503050406030204" pitchFamily="18" charset="0"/>
                      </a:rPr>
                      <m:t>𝑆𝑙𝑢𝑑𝑔𝑒</m:t>
                    </m:r>
                    <m:r>
                      <a:rPr lang="en-US" sz="2400" b="0" i="1" smtClean="0">
                        <a:latin typeface="Cambria Math" panose="02040503050406030204" pitchFamily="18" charset="0"/>
                      </a:rPr>
                      <m:t> </m:t>
                    </m:r>
                    <m:r>
                      <a:rPr lang="en-US" sz="2400" b="0" i="1" smtClean="0">
                        <a:latin typeface="Cambria Math" panose="02040503050406030204" pitchFamily="18" charset="0"/>
                      </a:rPr>
                      <m:t>𝑣𝑜𝑙𝑢𝑚𝑒</m:t>
                    </m:r>
                    <m:r>
                      <a:rPr lang="en-US" sz="2400" b="0" i="1" smtClean="0">
                        <a:latin typeface="Cambria Math" panose="02040503050406030204" pitchFamily="18" charset="0"/>
                      </a:rPr>
                      <m:t> </m:t>
                    </m:r>
                    <m:d>
                      <m:dPr>
                        <m:ctrlPr>
                          <a:rPr lang="en-US" sz="2400" b="0" i="1" smtClean="0">
                            <a:latin typeface="Cambria Math" panose="02040503050406030204" pitchFamily="18" charset="0"/>
                          </a:rPr>
                        </m:ctrlPr>
                      </m:dPr>
                      <m:e>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𝑔𝑎𝑙</m:t>
                            </m:r>
                          </m:num>
                          <m:den>
                            <m:r>
                              <a:rPr lang="en-US" sz="2400" b="0" i="1" smtClean="0">
                                <a:latin typeface="Cambria Math" panose="02040503050406030204" pitchFamily="18" charset="0"/>
                              </a:rPr>
                              <m:t>𝑑𝑎𝑦</m:t>
                            </m:r>
                          </m:den>
                        </m:f>
                      </m:e>
                    </m:d>
                    <m:r>
                      <a:rPr lang="en-US" sz="2400" b="0" i="1" smtClean="0">
                        <a:latin typeface="Cambria Math" panose="02040503050406030204" pitchFamily="18" charset="0"/>
                        <a:ea typeface="Cambria Math" panose="02040503050406030204" pitchFamily="18" charset="0"/>
                      </a:rPr>
                      <m:t>× 8.34</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𝑙𝑏𝑠</m:t>
                        </m:r>
                      </m:num>
                      <m:den>
                        <m:r>
                          <a:rPr lang="en-US" sz="2400" b="0" i="1" smtClean="0">
                            <a:latin typeface="Cambria Math" panose="02040503050406030204" pitchFamily="18" charset="0"/>
                            <a:ea typeface="Cambria Math" panose="02040503050406030204" pitchFamily="18" charset="0"/>
                          </a:rPr>
                          <m:t>𝑔𝑎𝑙</m:t>
                        </m:r>
                      </m:den>
                    </m:f>
                    <m:r>
                      <a:rPr lang="en-US" sz="2400" b="0" i="1" smtClean="0">
                        <a:latin typeface="Cambria Math" panose="02040503050406030204" pitchFamily="18" charset="0"/>
                        <a:ea typeface="Cambria Math" panose="02040503050406030204" pitchFamily="18" charset="0"/>
                      </a:rPr>
                      <m:t> × </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 </m:t>
                        </m:r>
                        <m:r>
                          <a:rPr lang="en-US" sz="2400" b="0" i="1" smtClean="0">
                            <a:latin typeface="Cambria Math" panose="02040503050406030204" pitchFamily="18" charset="0"/>
                            <a:ea typeface="Cambria Math" panose="02040503050406030204" pitchFamily="18" charset="0"/>
                          </a:rPr>
                          <m:t>𝑠𝑜𝑙𝑖𝑑𝑠</m:t>
                        </m:r>
                      </m:num>
                      <m:den>
                        <m:r>
                          <a:rPr lang="en-US" sz="2400" b="0" i="1" smtClean="0">
                            <a:latin typeface="Cambria Math" panose="02040503050406030204" pitchFamily="18" charset="0"/>
                            <a:ea typeface="Cambria Math" panose="02040503050406030204" pitchFamily="18" charset="0"/>
                          </a:rPr>
                          <m:t>100%</m:t>
                        </m:r>
                      </m:den>
                    </m:f>
                  </m:oMath>
                </a14:m>
                <a:r>
                  <a:rPr lang="en-US" sz="2400" dirty="0"/>
                  <a:t> </a:t>
                </a:r>
              </a:p>
            </p:txBody>
          </p:sp>
        </mc:Choice>
        <mc:Fallback xmlns="">
          <p:sp>
            <p:nvSpPr>
              <p:cNvPr id="5" name="TextBox 4">
                <a:extLst>
                  <a:ext uri="{FF2B5EF4-FFF2-40B4-BE49-F238E27FC236}">
                    <a16:creationId xmlns:a16="http://schemas.microsoft.com/office/drawing/2014/main" id="{205093FC-B541-0841-027F-2995B29C8F21}"/>
                  </a:ext>
                </a:extLst>
              </p:cNvPr>
              <p:cNvSpPr txBox="1">
                <a:spLocks noRot="1" noChangeAspect="1" noMove="1" noResize="1" noEditPoints="1" noAdjustHandles="1" noChangeArrowheads="1" noChangeShapeType="1" noTextEdit="1"/>
              </p:cNvSpPr>
              <p:nvPr/>
            </p:nvSpPr>
            <p:spPr>
              <a:xfrm>
                <a:off x="1174377" y="3209356"/>
                <a:ext cx="9411872" cy="585673"/>
              </a:xfrm>
              <a:prstGeom prst="rect">
                <a:avLst/>
              </a:prstGeom>
              <a:blipFill>
                <a:blip r:embed="rId3"/>
                <a:stretch>
                  <a:fillRect l="-1482" t="-4167" b="-125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66553BE7-713C-B2DE-BFFA-21FA53B00896}"/>
                  </a:ext>
                </a:extLst>
              </p:cNvPr>
              <p:cNvSpPr txBox="1"/>
              <p:nvPr/>
            </p:nvSpPr>
            <p:spPr>
              <a:xfrm>
                <a:off x="1174377" y="4141685"/>
                <a:ext cx="7718651" cy="585673"/>
              </a:xfrm>
              <a:prstGeom prst="rect">
                <a:avLst/>
              </a:prstGeom>
              <a:noFill/>
            </p:spPr>
            <p:txBody>
              <a:bodyPr wrap="none" lIns="0" tIns="0" rIns="0" bIns="0" rtlCol="0">
                <a:spAutoFit/>
              </a:bodyPr>
              <a:lstStyle/>
              <a:p>
                <a14:m>
                  <m:oMath xmlns:m="http://schemas.openxmlformats.org/officeDocument/2006/math">
                    <m:r>
                      <a:rPr lang="en-US" sz="2400" b="0" i="1" smtClean="0">
                        <a:latin typeface="Cambria Math" panose="02040503050406030204" pitchFamily="18" charset="0"/>
                      </a:rPr>
                      <m:t>𝐷𝑟𝑦</m:t>
                    </m:r>
                    <m:r>
                      <a:rPr lang="en-US" sz="2400" b="0" i="1" smtClean="0">
                        <a:latin typeface="Cambria Math" panose="02040503050406030204" pitchFamily="18" charset="0"/>
                      </a:rPr>
                      <m:t> </m:t>
                    </m:r>
                    <m:r>
                      <a:rPr lang="en-US" sz="2400" b="0" i="1" smtClean="0">
                        <a:latin typeface="Cambria Math" panose="02040503050406030204" pitchFamily="18" charset="0"/>
                      </a:rPr>
                      <m:t>𝑆𝑙𝑢𝑑𝑔𝑒</m:t>
                    </m:r>
                    <m:r>
                      <a:rPr lang="en-US" sz="2400" b="0" i="1" smtClean="0">
                        <a:latin typeface="Cambria Math" panose="02040503050406030204" pitchFamily="18" charset="0"/>
                      </a:rPr>
                      <m:t> </m:t>
                    </m:r>
                    <m:r>
                      <a:rPr lang="en-US" sz="2400" b="0" i="1" smtClean="0">
                        <a:latin typeface="Cambria Math" panose="02040503050406030204" pitchFamily="18" charset="0"/>
                      </a:rPr>
                      <m:t>𝑆𝑜𝑙𝑖𝑑𝑠</m:t>
                    </m:r>
                    <m:r>
                      <a:rPr lang="en-US" sz="2400" b="0" i="1" smtClean="0">
                        <a:latin typeface="Cambria Math" panose="02040503050406030204" pitchFamily="18" charset="0"/>
                      </a:rPr>
                      <m:t> </m:t>
                    </m:r>
                    <m:d>
                      <m:dPr>
                        <m:ctrlPr>
                          <a:rPr lang="en-US" sz="2400" b="0" i="1" smtClean="0">
                            <a:latin typeface="Cambria Math" panose="02040503050406030204" pitchFamily="18" charset="0"/>
                          </a:rPr>
                        </m:ctrlPr>
                      </m:dPr>
                      <m:e>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𝑙𝑏𝑠</m:t>
                            </m:r>
                          </m:num>
                          <m:den>
                            <m:r>
                              <a:rPr lang="en-US" sz="2400" b="0" i="1" smtClean="0">
                                <a:latin typeface="Cambria Math" panose="02040503050406030204" pitchFamily="18" charset="0"/>
                              </a:rPr>
                              <m:t>𝑑𝑎𝑦</m:t>
                            </m:r>
                          </m:den>
                        </m:f>
                      </m:e>
                    </m:d>
                    <m:r>
                      <a:rPr lang="en-US" sz="2400" b="0" i="1" smtClean="0">
                        <a:latin typeface="Cambria Math" panose="02040503050406030204" pitchFamily="18" charset="0"/>
                      </a:rPr>
                      <m:t>=3,000</m:t>
                    </m:r>
                    <m:d>
                      <m:dPr>
                        <m:ctrlPr>
                          <a:rPr lang="en-US" sz="2400" b="0" i="1" smtClean="0">
                            <a:latin typeface="Cambria Math" panose="02040503050406030204" pitchFamily="18" charset="0"/>
                          </a:rPr>
                        </m:ctrlPr>
                      </m:dPr>
                      <m:e>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𝑔𝑎𝑙</m:t>
                            </m:r>
                          </m:num>
                          <m:den>
                            <m:r>
                              <a:rPr lang="en-US" sz="2400" b="0" i="1" smtClean="0">
                                <a:latin typeface="Cambria Math" panose="02040503050406030204" pitchFamily="18" charset="0"/>
                              </a:rPr>
                              <m:t>𝑑𝑎𝑦</m:t>
                            </m:r>
                          </m:den>
                        </m:f>
                      </m:e>
                    </m:d>
                    <m:r>
                      <a:rPr lang="en-US" sz="2400" b="0" i="1" smtClean="0">
                        <a:latin typeface="Cambria Math" panose="02040503050406030204" pitchFamily="18" charset="0"/>
                        <a:ea typeface="Cambria Math" panose="02040503050406030204" pitchFamily="18" charset="0"/>
                      </a:rPr>
                      <m:t>× 8.34</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𝑙𝑏𝑠</m:t>
                        </m:r>
                      </m:num>
                      <m:den>
                        <m:r>
                          <a:rPr lang="en-US" sz="2400" b="0" i="1" smtClean="0">
                            <a:latin typeface="Cambria Math" panose="02040503050406030204" pitchFamily="18" charset="0"/>
                            <a:ea typeface="Cambria Math" panose="02040503050406030204" pitchFamily="18" charset="0"/>
                          </a:rPr>
                          <m:t>𝑔𝑎𝑙</m:t>
                        </m:r>
                      </m:den>
                    </m:f>
                    <m:r>
                      <a:rPr lang="en-US" sz="2400" b="0" i="1" smtClean="0">
                        <a:latin typeface="Cambria Math" panose="02040503050406030204" pitchFamily="18" charset="0"/>
                        <a:ea typeface="Cambria Math" panose="02040503050406030204" pitchFamily="18" charset="0"/>
                      </a:rPr>
                      <m:t> × </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3% </m:t>
                        </m:r>
                      </m:num>
                      <m:den>
                        <m:r>
                          <a:rPr lang="en-US" sz="2400" b="0" i="1" smtClean="0">
                            <a:latin typeface="Cambria Math" panose="02040503050406030204" pitchFamily="18" charset="0"/>
                            <a:ea typeface="Cambria Math" panose="02040503050406030204" pitchFamily="18" charset="0"/>
                          </a:rPr>
                          <m:t>100%</m:t>
                        </m:r>
                      </m:den>
                    </m:f>
                  </m:oMath>
                </a14:m>
                <a:r>
                  <a:rPr lang="en-US" sz="2400" dirty="0"/>
                  <a:t> </a:t>
                </a:r>
              </a:p>
            </p:txBody>
          </p:sp>
        </mc:Choice>
        <mc:Fallback xmlns="">
          <p:sp>
            <p:nvSpPr>
              <p:cNvPr id="6" name="TextBox 5">
                <a:extLst>
                  <a:ext uri="{FF2B5EF4-FFF2-40B4-BE49-F238E27FC236}">
                    <a16:creationId xmlns:a16="http://schemas.microsoft.com/office/drawing/2014/main" id="{66553BE7-713C-B2DE-BFFA-21FA53B00896}"/>
                  </a:ext>
                </a:extLst>
              </p:cNvPr>
              <p:cNvSpPr txBox="1">
                <a:spLocks noRot="1" noChangeAspect="1" noMove="1" noResize="1" noEditPoints="1" noAdjustHandles="1" noChangeArrowheads="1" noChangeShapeType="1" noTextEdit="1"/>
              </p:cNvSpPr>
              <p:nvPr/>
            </p:nvSpPr>
            <p:spPr>
              <a:xfrm>
                <a:off x="1174377" y="4141685"/>
                <a:ext cx="7718651" cy="585673"/>
              </a:xfrm>
              <a:prstGeom prst="rect">
                <a:avLst/>
              </a:prstGeom>
              <a:blipFill>
                <a:blip r:embed="rId4"/>
                <a:stretch>
                  <a:fillRect l="-1806" t="-4255" b="-1489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00CF669B-5963-C2AF-FF2A-A974E0500385}"/>
                  </a:ext>
                </a:extLst>
              </p:cNvPr>
              <p:cNvSpPr txBox="1"/>
              <p:nvPr/>
            </p:nvSpPr>
            <p:spPr>
              <a:xfrm>
                <a:off x="1174377" y="5141124"/>
                <a:ext cx="5524141" cy="764376"/>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400" b="0" i="1" smtClean="0">
                          <a:latin typeface="Cambria Math" panose="02040503050406030204" pitchFamily="18" charset="0"/>
                        </a:rPr>
                        <m:t>𝐷𝑟𝑦</m:t>
                      </m:r>
                      <m:r>
                        <a:rPr lang="en-US" sz="2400" b="0" i="1" smtClean="0">
                          <a:latin typeface="Cambria Math" panose="02040503050406030204" pitchFamily="18" charset="0"/>
                        </a:rPr>
                        <m:t> </m:t>
                      </m:r>
                      <m:r>
                        <a:rPr lang="en-US" sz="2400" b="0" i="1" smtClean="0">
                          <a:latin typeface="Cambria Math" panose="02040503050406030204" pitchFamily="18" charset="0"/>
                        </a:rPr>
                        <m:t>𝑆𝑙𝑢𝑑𝑔𝑒</m:t>
                      </m:r>
                      <m:r>
                        <a:rPr lang="en-US" sz="2400" b="0" i="1" smtClean="0">
                          <a:latin typeface="Cambria Math" panose="02040503050406030204" pitchFamily="18" charset="0"/>
                        </a:rPr>
                        <m:t> </m:t>
                      </m:r>
                      <m:r>
                        <a:rPr lang="en-US" sz="2400" b="0" i="1" smtClean="0">
                          <a:latin typeface="Cambria Math" panose="02040503050406030204" pitchFamily="18" charset="0"/>
                        </a:rPr>
                        <m:t>𝑆𝑜𝑙𝑖𝑑𝑠</m:t>
                      </m:r>
                      <m:r>
                        <a:rPr lang="en-US" sz="2400" b="0" i="1" smtClean="0">
                          <a:latin typeface="Cambria Math" panose="02040503050406030204" pitchFamily="18" charset="0"/>
                        </a:rPr>
                        <m:t> </m:t>
                      </m:r>
                      <m:d>
                        <m:dPr>
                          <m:ctrlPr>
                            <a:rPr lang="en-US" sz="2400" b="0" i="1" smtClean="0">
                              <a:latin typeface="Cambria Math" panose="02040503050406030204" pitchFamily="18" charset="0"/>
                            </a:rPr>
                          </m:ctrlPr>
                        </m:dPr>
                        <m:e>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𝑙𝑏𝑠</m:t>
                              </m:r>
                            </m:num>
                            <m:den>
                              <m:r>
                                <a:rPr lang="en-US" sz="2400" b="0" i="1" smtClean="0">
                                  <a:latin typeface="Cambria Math" panose="02040503050406030204" pitchFamily="18" charset="0"/>
                                </a:rPr>
                                <m:t>𝑑𝑎𝑦</m:t>
                              </m:r>
                            </m:den>
                          </m:f>
                        </m:e>
                      </m:d>
                      <m:r>
                        <a:rPr lang="en-US" sz="2400" b="0" i="1" smtClean="0">
                          <a:latin typeface="Cambria Math" panose="02040503050406030204" pitchFamily="18" charset="0"/>
                        </a:rPr>
                        <m:t>=750.6</m:t>
                      </m:r>
                      <m:d>
                        <m:dPr>
                          <m:ctrlPr>
                            <a:rPr lang="en-US" sz="2400" b="0" i="1" smtClean="0">
                              <a:latin typeface="Cambria Math" panose="02040503050406030204" pitchFamily="18" charset="0"/>
                            </a:rPr>
                          </m:ctrlPr>
                        </m:dPr>
                        <m:e>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𝑙𝑏</m:t>
                              </m:r>
                            </m:num>
                            <m:den>
                              <m:r>
                                <a:rPr lang="en-US" sz="2400" b="0" i="1" smtClean="0">
                                  <a:latin typeface="Cambria Math" panose="02040503050406030204" pitchFamily="18" charset="0"/>
                                </a:rPr>
                                <m:t>𝑑𝑎𝑦</m:t>
                              </m:r>
                            </m:den>
                          </m:f>
                        </m:e>
                      </m:d>
                    </m:oMath>
                  </m:oMathPara>
                </a14:m>
                <a:endParaRPr lang="en-US" sz="2400" dirty="0"/>
              </a:p>
            </p:txBody>
          </p:sp>
        </mc:Choice>
        <mc:Fallback xmlns="">
          <p:sp>
            <p:nvSpPr>
              <p:cNvPr id="7" name="TextBox 6">
                <a:extLst>
                  <a:ext uri="{FF2B5EF4-FFF2-40B4-BE49-F238E27FC236}">
                    <a16:creationId xmlns:a16="http://schemas.microsoft.com/office/drawing/2014/main" id="{00CF669B-5963-C2AF-FF2A-A974E0500385}"/>
                  </a:ext>
                </a:extLst>
              </p:cNvPr>
              <p:cNvSpPr txBox="1">
                <a:spLocks noRot="1" noChangeAspect="1" noMove="1" noResize="1" noEditPoints="1" noAdjustHandles="1" noChangeArrowheads="1" noChangeShapeType="1" noTextEdit="1"/>
              </p:cNvSpPr>
              <p:nvPr/>
            </p:nvSpPr>
            <p:spPr>
              <a:xfrm>
                <a:off x="1174377" y="5141124"/>
                <a:ext cx="5524141" cy="764376"/>
              </a:xfrm>
              <a:prstGeom prst="rect">
                <a:avLst/>
              </a:prstGeom>
              <a:blipFill>
                <a:blip r:embed="rId5"/>
                <a:stretch>
                  <a:fillRect l="-1376" t="-1613" b="-16129"/>
                </a:stretch>
              </a:blipFill>
            </p:spPr>
            <p:txBody>
              <a:bodyPr/>
              <a:lstStyle/>
              <a:p>
                <a:r>
                  <a:rPr lang="en-US">
                    <a:noFill/>
                  </a:rPr>
                  <a:t> </a:t>
                </a:r>
              </a:p>
            </p:txBody>
          </p:sp>
        </mc:Fallback>
      </mc:AlternateContent>
      <p:grpSp>
        <p:nvGrpSpPr>
          <p:cNvPr id="14" name="Group 13">
            <a:extLst>
              <a:ext uri="{FF2B5EF4-FFF2-40B4-BE49-F238E27FC236}">
                <a16:creationId xmlns:a16="http://schemas.microsoft.com/office/drawing/2014/main" id="{89797E2F-8EEE-A35A-55DA-88A1536DB3BD}"/>
              </a:ext>
            </a:extLst>
          </p:cNvPr>
          <p:cNvGrpSpPr/>
          <p:nvPr/>
        </p:nvGrpSpPr>
        <p:grpSpPr>
          <a:xfrm>
            <a:off x="5880845" y="4126627"/>
            <a:ext cx="2913532" cy="608051"/>
            <a:chOff x="5880845" y="4126627"/>
            <a:chExt cx="2913532" cy="608051"/>
          </a:xfrm>
        </p:grpSpPr>
        <p:cxnSp>
          <p:nvCxnSpPr>
            <p:cNvPr id="9" name="Straight Connector 8">
              <a:extLst>
                <a:ext uri="{FF2B5EF4-FFF2-40B4-BE49-F238E27FC236}">
                  <a16:creationId xmlns:a16="http://schemas.microsoft.com/office/drawing/2014/main" id="{D2E786D2-2DF2-1A05-A74D-074E66E76170}"/>
                </a:ext>
              </a:extLst>
            </p:cNvPr>
            <p:cNvCxnSpPr>
              <a:cxnSpLocks/>
            </p:cNvCxnSpPr>
            <p:nvPr/>
          </p:nvCxnSpPr>
          <p:spPr>
            <a:xfrm>
              <a:off x="5880845" y="4141685"/>
              <a:ext cx="268942" cy="257735"/>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09C6808-1D3C-DB6E-66D5-4810BFFA9DA6}"/>
                </a:ext>
              </a:extLst>
            </p:cNvPr>
            <p:cNvCxnSpPr>
              <a:cxnSpLocks/>
            </p:cNvCxnSpPr>
            <p:nvPr/>
          </p:nvCxnSpPr>
          <p:spPr>
            <a:xfrm>
              <a:off x="7377952" y="4476943"/>
              <a:ext cx="268942" cy="257735"/>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7E2A67D-67B0-79F7-004B-3D01DEF5D70E}"/>
                </a:ext>
              </a:extLst>
            </p:cNvPr>
            <p:cNvCxnSpPr>
              <a:cxnSpLocks/>
            </p:cNvCxnSpPr>
            <p:nvPr/>
          </p:nvCxnSpPr>
          <p:spPr>
            <a:xfrm>
              <a:off x="8525435" y="4473283"/>
              <a:ext cx="268942" cy="257735"/>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508B7EA-2D90-A6C0-8354-0254AEA10C0A}"/>
                </a:ext>
              </a:extLst>
            </p:cNvPr>
            <p:cNvCxnSpPr>
              <a:cxnSpLocks/>
            </p:cNvCxnSpPr>
            <p:nvPr/>
          </p:nvCxnSpPr>
          <p:spPr>
            <a:xfrm>
              <a:off x="8390964" y="4126627"/>
              <a:ext cx="268942" cy="257735"/>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5" name="Group 14">
            <a:extLst>
              <a:ext uri="{FF2B5EF4-FFF2-40B4-BE49-F238E27FC236}">
                <a16:creationId xmlns:a16="http://schemas.microsoft.com/office/drawing/2014/main" id="{76E73111-72BB-959F-4BFB-A427B8F024AE}"/>
              </a:ext>
            </a:extLst>
          </p:cNvPr>
          <p:cNvGrpSpPr/>
          <p:nvPr/>
        </p:nvGrpSpPr>
        <p:grpSpPr>
          <a:xfrm>
            <a:off x="6033245" y="4279027"/>
            <a:ext cx="2913532" cy="608051"/>
            <a:chOff x="5880845" y="4126627"/>
            <a:chExt cx="2913532" cy="608051"/>
          </a:xfrm>
        </p:grpSpPr>
        <p:cxnSp>
          <p:nvCxnSpPr>
            <p:cNvPr id="16" name="Straight Connector 15">
              <a:extLst>
                <a:ext uri="{FF2B5EF4-FFF2-40B4-BE49-F238E27FC236}">
                  <a16:creationId xmlns:a16="http://schemas.microsoft.com/office/drawing/2014/main" id="{44BE837B-BC72-8E85-9CA1-B682098ABF30}"/>
                </a:ext>
              </a:extLst>
            </p:cNvPr>
            <p:cNvCxnSpPr>
              <a:cxnSpLocks/>
            </p:cNvCxnSpPr>
            <p:nvPr/>
          </p:nvCxnSpPr>
          <p:spPr>
            <a:xfrm>
              <a:off x="5880845" y="4141685"/>
              <a:ext cx="268942" cy="257735"/>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A0870FC-9B31-F1B9-2CC1-D7ECCE7CF636}"/>
                </a:ext>
              </a:extLst>
            </p:cNvPr>
            <p:cNvCxnSpPr>
              <a:cxnSpLocks/>
            </p:cNvCxnSpPr>
            <p:nvPr/>
          </p:nvCxnSpPr>
          <p:spPr>
            <a:xfrm>
              <a:off x="7377952" y="4476943"/>
              <a:ext cx="268942" cy="257735"/>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602FA99-F557-2C5F-6062-59FF616F1A8B}"/>
                </a:ext>
              </a:extLst>
            </p:cNvPr>
            <p:cNvCxnSpPr>
              <a:cxnSpLocks/>
            </p:cNvCxnSpPr>
            <p:nvPr/>
          </p:nvCxnSpPr>
          <p:spPr>
            <a:xfrm>
              <a:off x="8525435" y="4473283"/>
              <a:ext cx="268942" cy="257735"/>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546F3F6-DE6A-FEAA-AF96-16FA16984A57}"/>
                </a:ext>
              </a:extLst>
            </p:cNvPr>
            <p:cNvCxnSpPr>
              <a:cxnSpLocks/>
            </p:cNvCxnSpPr>
            <p:nvPr/>
          </p:nvCxnSpPr>
          <p:spPr>
            <a:xfrm>
              <a:off x="8390964" y="4126627"/>
              <a:ext cx="268942" cy="257735"/>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28736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C45E1-AA39-E29D-CA5B-F6D661BEF28B}"/>
              </a:ext>
            </a:extLst>
          </p:cNvPr>
          <p:cNvSpPr>
            <a:spLocks noGrp="1"/>
          </p:cNvSpPr>
          <p:nvPr>
            <p:ph type="title"/>
          </p:nvPr>
        </p:nvSpPr>
        <p:spPr/>
        <p:txBody>
          <a:bodyPr>
            <a:normAutofit/>
          </a:bodyPr>
          <a:lstStyle/>
          <a:p>
            <a:r>
              <a:rPr lang="en-US" dirty="0"/>
              <a:t>Let’s do some math together:</a:t>
            </a:r>
          </a:p>
        </p:txBody>
      </p:sp>
      <p:sp>
        <p:nvSpPr>
          <p:cNvPr id="3" name="TextBox 2">
            <a:extLst>
              <a:ext uri="{FF2B5EF4-FFF2-40B4-BE49-F238E27FC236}">
                <a16:creationId xmlns:a16="http://schemas.microsoft.com/office/drawing/2014/main" id="{2310F9E2-ACA6-D58F-964F-271908B88D9A}"/>
              </a:ext>
            </a:extLst>
          </p:cNvPr>
          <p:cNvSpPr txBox="1"/>
          <p:nvPr/>
        </p:nvSpPr>
        <p:spPr>
          <a:xfrm>
            <a:off x="748553" y="1499736"/>
            <a:ext cx="10605247" cy="830997"/>
          </a:xfrm>
          <a:prstGeom prst="rect">
            <a:avLst/>
          </a:prstGeom>
          <a:noFill/>
        </p:spPr>
        <p:txBody>
          <a:bodyPr wrap="square" rtlCol="0">
            <a:spAutoFit/>
          </a:bodyPr>
          <a:lstStyle/>
          <a:p>
            <a:r>
              <a:rPr lang="en-US" sz="2400" dirty="0">
                <a:latin typeface="Raleway" panose="020B0503030101060003" pitchFamily="34" charset="77"/>
              </a:rPr>
              <a:t>What would the volume of sludge be if you increased the solids concentration from your primary clarifier to 5%</a:t>
            </a:r>
          </a:p>
        </p:txBody>
      </p:sp>
      <p:sp>
        <p:nvSpPr>
          <p:cNvPr id="4" name="TextBox 3">
            <a:extLst>
              <a:ext uri="{FF2B5EF4-FFF2-40B4-BE49-F238E27FC236}">
                <a16:creationId xmlns:a16="http://schemas.microsoft.com/office/drawing/2014/main" id="{05240EFD-958C-D3A5-6E67-4BEB182DC869}"/>
              </a:ext>
            </a:extLst>
          </p:cNvPr>
          <p:cNvSpPr txBox="1"/>
          <p:nvPr/>
        </p:nvSpPr>
        <p:spPr>
          <a:xfrm>
            <a:off x="815788" y="2525757"/>
            <a:ext cx="2582758" cy="400110"/>
          </a:xfrm>
          <a:prstGeom prst="rect">
            <a:avLst/>
          </a:prstGeom>
          <a:noFill/>
        </p:spPr>
        <p:txBody>
          <a:bodyPr wrap="none" rtlCol="0">
            <a:spAutoFit/>
          </a:bodyPr>
          <a:lstStyle/>
          <a:p>
            <a:r>
              <a:rPr lang="en-US" sz="2000" dirty="0">
                <a:latin typeface="Raleway" panose="020B0503030101060003" pitchFamily="34" charset="77"/>
              </a:rPr>
              <a:t>Water = 8.34 </a:t>
            </a:r>
            <a:r>
              <a:rPr lang="en-US" sz="2000" dirty="0" err="1">
                <a:latin typeface="Raleway" panose="020B0503030101060003" pitchFamily="34" charset="77"/>
              </a:rPr>
              <a:t>lbs</a:t>
            </a:r>
            <a:r>
              <a:rPr lang="en-US" sz="2000" dirty="0">
                <a:latin typeface="Raleway" panose="020B0503030101060003" pitchFamily="34" charset="77"/>
              </a:rPr>
              <a:t>/gal</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205093FC-B541-0841-027F-2995B29C8F21}"/>
                  </a:ext>
                </a:extLst>
              </p:cNvPr>
              <p:cNvSpPr txBox="1"/>
              <p:nvPr/>
            </p:nvSpPr>
            <p:spPr>
              <a:xfrm>
                <a:off x="1174377" y="3209356"/>
                <a:ext cx="9411872" cy="585673"/>
              </a:xfrm>
              <a:prstGeom prst="rect">
                <a:avLst/>
              </a:prstGeom>
              <a:noFill/>
            </p:spPr>
            <p:txBody>
              <a:bodyPr wrap="none" lIns="0" tIns="0" rIns="0" bIns="0" rtlCol="0">
                <a:spAutoFit/>
              </a:bodyPr>
              <a:lstStyle/>
              <a:p>
                <a14:m>
                  <m:oMath xmlns:m="http://schemas.openxmlformats.org/officeDocument/2006/math">
                    <m:r>
                      <a:rPr lang="en-US" sz="2400" b="0" i="1" smtClean="0">
                        <a:latin typeface="Cambria Math" panose="02040503050406030204" pitchFamily="18" charset="0"/>
                      </a:rPr>
                      <m:t>𝐷𝑟𝑦</m:t>
                    </m:r>
                    <m:r>
                      <a:rPr lang="en-US" sz="2400" b="0" i="1" smtClean="0">
                        <a:latin typeface="Cambria Math" panose="02040503050406030204" pitchFamily="18" charset="0"/>
                      </a:rPr>
                      <m:t> </m:t>
                    </m:r>
                    <m:r>
                      <a:rPr lang="en-US" sz="2400" b="0" i="1" smtClean="0">
                        <a:latin typeface="Cambria Math" panose="02040503050406030204" pitchFamily="18" charset="0"/>
                      </a:rPr>
                      <m:t>𝑆𝑙𝑢𝑑𝑔𝑒</m:t>
                    </m:r>
                    <m:r>
                      <a:rPr lang="en-US" sz="2400" b="0" i="1" smtClean="0">
                        <a:latin typeface="Cambria Math" panose="02040503050406030204" pitchFamily="18" charset="0"/>
                      </a:rPr>
                      <m:t> </m:t>
                    </m:r>
                    <m:r>
                      <a:rPr lang="en-US" sz="2400" b="0" i="1" smtClean="0">
                        <a:latin typeface="Cambria Math" panose="02040503050406030204" pitchFamily="18" charset="0"/>
                      </a:rPr>
                      <m:t>𝑆𝑜𝑙𝑖𝑑𝑠</m:t>
                    </m:r>
                    <m:r>
                      <a:rPr lang="en-US" sz="2400" b="0" i="1" smtClean="0">
                        <a:latin typeface="Cambria Math" panose="02040503050406030204" pitchFamily="18" charset="0"/>
                      </a:rPr>
                      <m:t> </m:t>
                    </m:r>
                    <m:d>
                      <m:dPr>
                        <m:ctrlPr>
                          <a:rPr lang="en-US" sz="2400" b="0" i="1" smtClean="0">
                            <a:latin typeface="Cambria Math" panose="02040503050406030204" pitchFamily="18" charset="0"/>
                          </a:rPr>
                        </m:ctrlPr>
                      </m:dPr>
                      <m:e>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𝑙𝑏𝑠</m:t>
                            </m:r>
                          </m:num>
                          <m:den>
                            <m:r>
                              <a:rPr lang="en-US" sz="2400" b="0" i="1" smtClean="0">
                                <a:latin typeface="Cambria Math" panose="02040503050406030204" pitchFamily="18" charset="0"/>
                              </a:rPr>
                              <m:t>𝑑𝑎𝑦</m:t>
                            </m:r>
                          </m:den>
                        </m:f>
                      </m:e>
                    </m:d>
                    <m:r>
                      <a:rPr lang="en-US" sz="2400" b="0" i="1" smtClean="0">
                        <a:latin typeface="Cambria Math" panose="02040503050406030204" pitchFamily="18" charset="0"/>
                      </a:rPr>
                      <m:t>=</m:t>
                    </m:r>
                    <m:r>
                      <a:rPr lang="en-US" sz="2400" b="0" i="1" smtClean="0">
                        <a:latin typeface="Cambria Math" panose="02040503050406030204" pitchFamily="18" charset="0"/>
                      </a:rPr>
                      <m:t>𝑆𝑙𝑢𝑑𝑔𝑒</m:t>
                    </m:r>
                    <m:r>
                      <a:rPr lang="en-US" sz="2400" b="0" i="1" smtClean="0">
                        <a:latin typeface="Cambria Math" panose="02040503050406030204" pitchFamily="18" charset="0"/>
                      </a:rPr>
                      <m:t> </m:t>
                    </m:r>
                    <m:r>
                      <a:rPr lang="en-US" sz="2400" b="0" i="1" smtClean="0">
                        <a:latin typeface="Cambria Math" panose="02040503050406030204" pitchFamily="18" charset="0"/>
                      </a:rPr>
                      <m:t>𝑣𝑜𝑙𝑢𝑚𝑒</m:t>
                    </m:r>
                    <m:r>
                      <a:rPr lang="en-US" sz="2400" b="0" i="1" smtClean="0">
                        <a:latin typeface="Cambria Math" panose="02040503050406030204" pitchFamily="18" charset="0"/>
                      </a:rPr>
                      <m:t> </m:t>
                    </m:r>
                    <m:d>
                      <m:dPr>
                        <m:ctrlPr>
                          <a:rPr lang="en-US" sz="2400" b="0" i="1" smtClean="0">
                            <a:latin typeface="Cambria Math" panose="02040503050406030204" pitchFamily="18" charset="0"/>
                          </a:rPr>
                        </m:ctrlPr>
                      </m:dPr>
                      <m:e>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𝑔𝑎𝑙</m:t>
                            </m:r>
                          </m:num>
                          <m:den>
                            <m:r>
                              <a:rPr lang="en-US" sz="2400" b="0" i="1" smtClean="0">
                                <a:latin typeface="Cambria Math" panose="02040503050406030204" pitchFamily="18" charset="0"/>
                              </a:rPr>
                              <m:t>𝑑𝑎𝑦</m:t>
                            </m:r>
                          </m:den>
                        </m:f>
                      </m:e>
                    </m:d>
                    <m:r>
                      <a:rPr lang="en-US" sz="2400" b="0" i="1" smtClean="0">
                        <a:latin typeface="Cambria Math" panose="02040503050406030204" pitchFamily="18" charset="0"/>
                        <a:ea typeface="Cambria Math" panose="02040503050406030204" pitchFamily="18" charset="0"/>
                      </a:rPr>
                      <m:t>× 8.34</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𝑙𝑏𝑠</m:t>
                        </m:r>
                      </m:num>
                      <m:den>
                        <m:r>
                          <a:rPr lang="en-US" sz="2400" b="0" i="1" smtClean="0">
                            <a:latin typeface="Cambria Math" panose="02040503050406030204" pitchFamily="18" charset="0"/>
                            <a:ea typeface="Cambria Math" panose="02040503050406030204" pitchFamily="18" charset="0"/>
                          </a:rPr>
                          <m:t>𝑔𝑎𝑙</m:t>
                        </m:r>
                      </m:den>
                    </m:f>
                    <m:r>
                      <a:rPr lang="en-US" sz="2400" b="0" i="1" smtClean="0">
                        <a:latin typeface="Cambria Math" panose="02040503050406030204" pitchFamily="18" charset="0"/>
                        <a:ea typeface="Cambria Math" panose="02040503050406030204" pitchFamily="18" charset="0"/>
                      </a:rPr>
                      <m:t> × </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 </m:t>
                        </m:r>
                        <m:r>
                          <a:rPr lang="en-US" sz="2400" b="0" i="1" smtClean="0">
                            <a:latin typeface="Cambria Math" panose="02040503050406030204" pitchFamily="18" charset="0"/>
                            <a:ea typeface="Cambria Math" panose="02040503050406030204" pitchFamily="18" charset="0"/>
                          </a:rPr>
                          <m:t>𝑠𝑜𝑙𝑖𝑑𝑠</m:t>
                        </m:r>
                      </m:num>
                      <m:den>
                        <m:r>
                          <a:rPr lang="en-US" sz="2400" b="0" i="1" smtClean="0">
                            <a:latin typeface="Cambria Math" panose="02040503050406030204" pitchFamily="18" charset="0"/>
                            <a:ea typeface="Cambria Math" panose="02040503050406030204" pitchFamily="18" charset="0"/>
                          </a:rPr>
                          <m:t>100%</m:t>
                        </m:r>
                      </m:den>
                    </m:f>
                  </m:oMath>
                </a14:m>
                <a:r>
                  <a:rPr lang="en-US" sz="2400" dirty="0"/>
                  <a:t> </a:t>
                </a:r>
              </a:p>
            </p:txBody>
          </p:sp>
        </mc:Choice>
        <mc:Fallback xmlns="">
          <p:sp>
            <p:nvSpPr>
              <p:cNvPr id="5" name="TextBox 4">
                <a:extLst>
                  <a:ext uri="{FF2B5EF4-FFF2-40B4-BE49-F238E27FC236}">
                    <a16:creationId xmlns:a16="http://schemas.microsoft.com/office/drawing/2014/main" id="{205093FC-B541-0841-027F-2995B29C8F21}"/>
                  </a:ext>
                </a:extLst>
              </p:cNvPr>
              <p:cNvSpPr txBox="1">
                <a:spLocks noRot="1" noChangeAspect="1" noMove="1" noResize="1" noEditPoints="1" noAdjustHandles="1" noChangeArrowheads="1" noChangeShapeType="1" noTextEdit="1"/>
              </p:cNvSpPr>
              <p:nvPr/>
            </p:nvSpPr>
            <p:spPr>
              <a:xfrm>
                <a:off x="1174377" y="3209356"/>
                <a:ext cx="9411872" cy="585673"/>
              </a:xfrm>
              <a:prstGeom prst="rect">
                <a:avLst/>
              </a:prstGeom>
              <a:blipFill>
                <a:blip r:embed="rId3"/>
                <a:stretch>
                  <a:fillRect l="-1482" t="-4167" b="-125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66553BE7-713C-B2DE-BFFA-21FA53B00896}"/>
                  </a:ext>
                </a:extLst>
              </p:cNvPr>
              <p:cNvSpPr txBox="1"/>
              <p:nvPr/>
            </p:nvSpPr>
            <p:spPr>
              <a:xfrm>
                <a:off x="1141603" y="4146913"/>
                <a:ext cx="7434920" cy="585673"/>
              </a:xfrm>
              <a:prstGeom prst="rect">
                <a:avLst/>
              </a:prstGeom>
              <a:noFill/>
            </p:spPr>
            <p:txBody>
              <a:bodyPr wrap="none" lIns="0" tIns="0" rIns="0" bIns="0" rtlCol="0">
                <a:spAutoFit/>
              </a:bodyPr>
              <a:lstStyle/>
              <a:p>
                <a14:m>
                  <m:oMath xmlns:m="http://schemas.openxmlformats.org/officeDocument/2006/math">
                    <m:r>
                      <a:rPr lang="en-US" sz="2400" b="0" i="1" smtClean="0">
                        <a:latin typeface="Cambria Math" panose="02040503050406030204" pitchFamily="18" charset="0"/>
                      </a:rPr>
                      <m:t>750.6</m:t>
                    </m:r>
                    <m:d>
                      <m:dPr>
                        <m:ctrlPr>
                          <a:rPr lang="en-US" sz="2400" b="0" i="1" smtClean="0">
                            <a:latin typeface="Cambria Math" panose="02040503050406030204" pitchFamily="18" charset="0"/>
                          </a:rPr>
                        </m:ctrlPr>
                      </m:dPr>
                      <m:e>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𝑙𝑏𝑠</m:t>
                            </m:r>
                          </m:num>
                          <m:den>
                            <m:r>
                              <a:rPr lang="en-US" sz="2400" b="0" i="1" smtClean="0">
                                <a:latin typeface="Cambria Math" panose="02040503050406030204" pitchFamily="18" charset="0"/>
                              </a:rPr>
                              <m:t>𝑑𝑎𝑦</m:t>
                            </m:r>
                          </m:den>
                        </m:f>
                      </m:e>
                    </m:d>
                    <m:r>
                      <a:rPr lang="en-US" sz="2400" b="0" i="1" smtClean="0">
                        <a:latin typeface="Cambria Math" panose="02040503050406030204" pitchFamily="18" charset="0"/>
                      </a:rPr>
                      <m:t>=</m:t>
                    </m:r>
                    <m:r>
                      <a:rPr lang="en-US" sz="2400" b="0" i="1" smtClean="0">
                        <a:latin typeface="Cambria Math" panose="02040503050406030204" pitchFamily="18" charset="0"/>
                      </a:rPr>
                      <m:t>𝑆𝑙𝑢𝑑𝑔𝑒</m:t>
                    </m:r>
                    <m:r>
                      <a:rPr lang="en-US" sz="2400" b="0" i="1" smtClean="0">
                        <a:latin typeface="Cambria Math" panose="02040503050406030204" pitchFamily="18" charset="0"/>
                      </a:rPr>
                      <m:t> </m:t>
                    </m:r>
                    <m:r>
                      <a:rPr lang="en-US" sz="2400" b="0" i="1" smtClean="0">
                        <a:latin typeface="Cambria Math" panose="02040503050406030204" pitchFamily="18" charset="0"/>
                      </a:rPr>
                      <m:t>𝑣𝑜𝑙𝑢𝑚𝑒</m:t>
                    </m:r>
                    <m:d>
                      <m:dPr>
                        <m:ctrlPr>
                          <a:rPr lang="en-US" sz="2400" b="0" i="1" smtClean="0">
                            <a:latin typeface="Cambria Math" panose="02040503050406030204" pitchFamily="18" charset="0"/>
                          </a:rPr>
                        </m:ctrlPr>
                      </m:dPr>
                      <m:e>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𝑔𝑎𝑙</m:t>
                            </m:r>
                          </m:num>
                          <m:den>
                            <m:r>
                              <a:rPr lang="en-US" sz="2400" b="0" i="1" smtClean="0">
                                <a:latin typeface="Cambria Math" panose="02040503050406030204" pitchFamily="18" charset="0"/>
                              </a:rPr>
                              <m:t>𝑑𝑎𝑦</m:t>
                            </m:r>
                          </m:den>
                        </m:f>
                      </m:e>
                    </m:d>
                    <m:r>
                      <a:rPr lang="en-US" sz="2400" b="0" i="1" smtClean="0">
                        <a:latin typeface="Cambria Math" panose="02040503050406030204" pitchFamily="18" charset="0"/>
                        <a:ea typeface="Cambria Math" panose="02040503050406030204" pitchFamily="18" charset="0"/>
                      </a:rPr>
                      <m:t>× [8.34</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𝑙𝑏𝑠</m:t>
                        </m:r>
                      </m:num>
                      <m:den>
                        <m:r>
                          <a:rPr lang="en-US" sz="2400" b="0" i="1" smtClean="0">
                            <a:latin typeface="Cambria Math" panose="02040503050406030204" pitchFamily="18" charset="0"/>
                            <a:ea typeface="Cambria Math" panose="02040503050406030204" pitchFamily="18" charset="0"/>
                          </a:rPr>
                          <m:t>𝑔𝑎𝑙</m:t>
                        </m:r>
                      </m:den>
                    </m:f>
                    <m:r>
                      <a:rPr lang="en-US" sz="2400" b="0" i="1" smtClean="0">
                        <a:latin typeface="Cambria Math" panose="02040503050406030204" pitchFamily="18" charset="0"/>
                        <a:ea typeface="Cambria Math" panose="02040503050406030204" pitchFamily="18" charset="0"/>
                      </a:rPr>
                      <m:t> × </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5% </m:t>
                        </m:r>
                      </m:num>
                      <m:den>
                        <m:r>
                          <a:rPr lang="en-US" sz="2400" b="0" i="1" smtClean="0">
                            <a:latin typeface="Cambria Math" panose="02040503050406030204" pitchFamily="18" charset="0"/>
                            <a:ea typeface="Cambria Math" panose="02040503050406030204" pitchFamily="18" charset="0"/>
                          </a:rPr>
                          <m:t>100%</m:t>
                        </m:r>
                      </m:den>
                    </m:f>
                    <m:r>
                      <a:rPr lang="en-US" sz="2400" b="0" i="1" smtClean="0">
                        <a:latin typeface="Cambria Math" panose="02040503050406030204" pitchFamily="18" charset="0"/>
                        <a:ea typeface="Cambria Math" panose="02040503050406030204" pitchFamily="18" charset="0"/>
                      </a:rPr>
                      <m:t>]</m:t>
                    </m:r>
                  </m:oMath>
                </a14:m>
                <a:r>
                  <a:rPr lang="en-US" sz="2400" dirty="0"/>
                  <a:t> </a:t>
                </a:r>
              </a:p>
            </p:txBody>
          </p:sp>
        </mc:Choice>
        <mc:Fallback xmlns="">
          <p:sp>
            <p:nvSpPr>
              <p:cNvPr id="6" name="TextBox 5">
                <a:extLst>
                  <a:ext uri="{FF2B5EF4-FFF2-40B4-BE49-F238E27FC236}">
                    <a16:creationId xmlns:a16="http://schemas.microsoft.com/office/drawing/2014/main" id="{66553BE7-713C-B2DE-BFFA-21FA53B00896}"/>
                  </a:ext>
                </a:extLst>
              </p:cNvPr>
              <p:cNvSpPr txBox="1">
                <a:spLocks noRot="1" noChangeAspect="1" noMove="1" noResize="1" noEditPoints="1" noAdjustHandles="1" noChangeArrowheads="1" noChangeShapeType="1" noTextEdit="1"/>
              </p:cNvSpPr>
              <p:nvPr/>
            </p:nvSpPr>
            <p:spPr>
              <a:xfrm>
                <a:off x="1141603" y="4146913"/>
                <a:ext cx="7434920" cy="585673"/>
              </a:xfrm>
              <a:prstGeom prst="rect">
                <a:avLst/>
              </a:prstGeom>
              <a:blipFill>
                <a:blip r:embed="rId4"/>
                <a:stretch>
                  <a:fillRect l="-1363" t="-6383" b="-1489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00CF669B-5963-C2AF-FF2A-A974E0500385}"/>
                  </a:ext>
                </a:extLst>
              </p:cNvPr>
              <p:cNvSpPr txBox="1"/>
              <p:nvPr/>
            </p:nvSpPr>
            <p:spPr>
              <a:xfrm>
                <a:off x="1174377" y="4951076"/>
                <a:ext cx="4821320" cy="743089"/>
              </a:xfrm>
              <a:prstGeom prst="rect">
                <a:avLst/>
              </a:prstGeom>
              <a:noFill/>
            </p:spPr>
            <p:txBody>
              <a:bodyPr wrap="none" lIns="0" tIns="0" rIns="0" bIns="0" rtlCol="0">
                <a:spAutoFit/>
              </a:bodyPr>
              <a:lstStyle/>
              <a:p>
                <a14:m>
                  <m:oMath xmlns:m="http://schemas.openxmlformats.org/officeDocument/2006/math">
                    <m:r>
                      <a:rPr lang="en-US" sz="2400" b="0" i="1" smtClean="0">
                        <a:latin typeface="Cambria Math" panose="02040503050406030204" pitchFamily="18" charset="0"/>
                        <a:ea typeface="Cambria Math" panose="02040503050406030204" pitchFamily="18" charset="0"/>
                      </a:rPr>
                      <m:t>𝑆𝑙𝑢𝑑𝑔𝑒</m:t>
                    </m:r>
                    <m:r>
                      <a:rPr lang="en-US" sz="2400" b="0" i="1" smtClean="0">
                        <a:latin typeface="Cambria Math" panose="02040503050406030204" pitchFamily="18" charset="0"/>
                        <a:ea typeface="Cambria Math" panose="02040503050406030204" pitchFamily="18" charset="0"/>
                      </a:rPr>
                      <m:t> </m:t>
                    </m:r>
                    <m:r>
                      <a:rPr lang="en-US" sz="2400" b="0" i="1" smtClean="0">
                        <a:latin typeface="Cambria Math" panose="02040503050406030204" pitchFamily="18" charset="0"/>
                        <a:ea typeface="Cambria Math" panose="02040503050406030204" pitchFamily="18" charset="0"/>
                      </a:rPr>
                      <m:t>𝑣𝑜𝑙𝑢𝑚𝑒</m:t>
                    </m:r>
                    <m:d>
                      <m:dPr>
                        <m:ctrlPr>
                          <a:rPr lang="en-US" sz="2400" b="0" i="1" smtClean="0">
                            <a:latin typeface="Cambria Math" panose="02040503050406030204" pitchFamily="18" charset="0"/>
                            <a:ea typeface="Cambria Math" panose="02040503050406030204" pitchFamily="18" charset="0"/>
                          </a:rPr>
                        </m:ctrlPr>
                      </m:dPr>
                      <m:e>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𝑔𝑎𝑙</m:t>
                            </m:r>
                          </m:num>
                          <m:den>
                            <m:r>
                              <a:rPr lang="en-US" sz="2400" b="0" i="1" smtClean="0">
                                <a:latin typeface="Cambria Math" panose="02040503050406030204" pitchFamily="18" charset="0"/>
                                <a:ea typeface="Cambria Math" panose="02040503050406030204" pitchFamily="18" charset="0"/>
                              </a:rPr>
                              <m:t>𝑑𝑎𝑦</m:t>
                            </m:r>
                          </m:den>
                        </m:f>
                      </m:e>
                    </m:d>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750.6 </m:t>
                        </m:r>
                        <m:r>
                          <a:rPr lang="en-US" sz="2400" b="0" i="1" smtClean="0">
                            <a:latin typeface="Cambria Math" panose="02040503050406030204" pitchFamily="18" charset="0"/>
                            <a:ea typeface="Cambria Math" panose="02040503050406030204" pitchFamily="18" charset="0"/>
                          </a:rPr>
                          <m:t>𝑙𝑏𝑠</m:t>
                        </m:r>
                        <m:r>
                          <a:rPr lang="en-US" sz="2400" b="0" i="1" smtClean="0">
                            <a:latin typeface="Cambria Math" panose="02040503050406030204" pitchFamily="18" charset="0"/>
                            <a:ea typeface="Cambria Math" panose="02040503050406030204" pitchFamily="18" charset="0"/>
                          </a:rPr>
                          <m:t>/</m:t>
                        </m:r>
                        <m:r>
                          <a:rPr lang="en-US" sz="2400" b="0" i="1" smtClean="0">
                            <a:latin typeface="Cambria Math" panose="02040503050406030204" pitchFamily="18" charset="0"/>
                            <a:ea typeface="Cambria Math" panose="02040503050406030204" pitchFamily="18" charset="0"/>
                          </a:rPr>
                          <m:t>𝑑𝑎𝑦</m:t>
                        </m:r>
                      </m:num>
                      <m:den>
                        <m:r>
                          <a:rPr lang="en-US" sz="2400" b="0" i="1" smtClean="0">
                            <a:latin typeface="Cambria Math" panose="02040503050406030204" pitchFamily="18" charset="0"/>
                            <a:ea typeface="Cambria Math" panose="02040503050406030204" pitchFamily="18" charset="0"/>
                          </a:rPr>
                          <m:t>8.34</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𝑙𝑏𝑠</m:t>
                            </m:r>
                          </m:num>
                          <m:den>
                            <m:r>
                              <a:rPr lang="en-US" sz="2400" b="0" i="1" smtClean="0">
                                <a:latin typeface="Cambria Math" panose="02040503050406030204" pitchFamily="18" charset="0"/>
                                <a:ea typeface="Cambria Math" panose="02040503050406030204" pitchFamily="18" charset="0"/>
                              </a:rPr>
                              <m:t>𝑔𝑎𝑙</m:t>
                            </m:r>
                          </m:den>
                        </m:f>
                        <m:r>
                          <a:rPr lang="en-US" sz="2400" b="0" i="1" smtClean="0">
                            <a:latin typeface="Cambria Math" panose="02040503050406030204" pitchFamily="18" charset="0"/>
                            <a:ea typeface="Cambria Math" panose="02040503050406030204" pitchFamily="18" charset="0"/>
                          </a:rPr>
                          <m:t> × </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5%</m:t>
                            </m:r>
                          </m:num>
                          <m:den>
                            <m:r>
                              <a:rPr lang="en-US" sz="2400" b="0" i="1" smtClean="0">
                                <a:latin typeface="Cambria Math" panose="02040503050406030204" pitchFamily="18" charset="0"/>
                                <a:ea typeface="Cambria Math" panose="02040503050406030204" pitchFamily="18" charset="0"/>
                              </a:rPr>
                              <m:t>100%</m:t>
                            </m:r>
                          </m:den>
                        </m:f>
                      </m:den>
                    </m:f>
                  </m:oMath>
                </a14:m>
                <a:r>
                  <a:rPr lang="en-US" sz="2400" dirty="0">
                    <a:latin typeface="Cambria Math" panose="02040503050406030204" pitchFamily="18" charset="0"/>
                    <a:ea typeface="Cambria Math" panose="02040503050406030204" pitchFamily="18" charset="0"/>
                  </a:rPr>
                  <a:t> </a:t>
                </a:r>
              </a:p>
            </p:txBody>
          </p:sp>
        </mc:Choice>
        <mc:Fallback xmlns="">
          <p:sp>
            <p:nvSpPr>
              <p:cNvPr id="7" name="TextBox 6">
                <a:extLst>
                  <a:ext uri="{FF2B5EF4-FFF2-40B4-BE49-F238E27FC236}">
                    <a16:creationId xmlns:a16="http://schemas.microsoft.com/office/drawing/2014/main" id="{00CF669B-5963-C2AF-FF2A-A974E0500385}"/>
                  </a:ext>
                </a:extLst>
              </p:cNvPr>
              <p:cNvSpPr txBox="1">
                <a:spLocks noRot="1" noChangeAspect="1" noMove="1" noResize="1" noEditPoints="1" noAdjustHandles="1" noChangeArrowheads="1" noChangeShapeType="1" noTextEdit="1"/>
              </p:cNvSpPr>
              <p:nvPr/>
            </p:nvSpPr>
            <p:spPr>
              <a:xfrm>
                <a:off x="1174377" y="4951076"/>
                <a:ext cx="4821320" cy="743089"/>
              </a:xfrm>
              <a:prstGeom prst="rect">
                <a:avLst/>
              </a:prstGeom>
              <a:blipFill>
                <a:blip r:embed="rId5"/>
                <a:stretch>
                  <a:fillRect l="-2887" t="-5000" b="-10000"/>
                </a:stretch>
              </a:blipFill>
            </p:spPr>
            <p:txBody>
              <a:bodyPr/>
              <a:lstStyle/>
              <a:p>
                <a:r>
                  <a:rPr lang="en-US">
                    <a:noFill/>
                  </a:rPr>
                  <a:t> </a:t>
                </a:r>
              </a:p>
            </p:txBody>
          </p:sp>
        </mc:Fallback>
      </mc:AlternateContent>
      <p:sp>
        <p:nvSpPr>
          <p:cNvPr id="8" name="TextBox 7">
            <a:extLst>
              <a:ext uri="{FF2B5EF4-FFF2-40B4-BE49-F238E27FC236}">
                <a16:creationId xmlns:a16="http://schemas.microsoft.com/office/drawing/2014/main" id="{E1CB124F-E84C-B475-3603-F061D0011CBB}"/>
              </a:ext>
            </a:extLst>
          </p:cNvPr>
          <p:cNvSpPr txBox="1"/>
          <p:nvPr/>
        </p:nvSpPr>
        <p:spPr>
          <a:xfrm>
            <a:off x="4318653" y="2526074"/>
            <a:ext cx="4341253" cy="400110"/>
          </a:xfrm>
          <a:prstGeom prst="rect">
            <a:avLst/>
          </a:prstGeom>
          <a:noFill/>
        </p:spPr>
        <p:txBody>
          <a:bodyPr wrap="none" rtlCol="0">
            <a:spAutoFit/>
          </a:bodyPr>
          <a:lstStyle/>
          <a:p>
            <a:r>
              <a:rPr lang="en-US" sz="2000" dirty="0">
                <a:latin typeface="Raleway" panose="020B0503030101060003" pitchFamily="34" charset="77"/>
              </a:rPr>
              <a:t>Dry Sludge Solids = 750.6 </a:t>
            </a:r>
            <a:r>
              <a:rPr lang="en-US" sz="2000" dirty="0" err="1">
                <a:latin typeface="Raleway" panose="020B0503030101060003" pitchFamily="34" charset="77"/>
              </a:rPr>
              <a:t>lbs</a:t>
            </a:r>
            <a:r>
              <a:rPr lang="en-US" sz="2000" dirty="0">
                <a:latin typeface="Raleway" panose="020B0503030101060003" pitchFamily="34" charset="77"/>
              </a:rPr>
              <a:t>/day</a:t>
            </a: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25863523-AB34-3EA8-EAA6-4F35B535F697}"/>
                  </a:ext>
                </a:extLst>
              </p:cNvPr>
              <p:cNvSpPr txBox="1"/>
              <p:nvPr/>
            </p:nvSpPr>
            <p:spPr>
              <a:xfrm>
                <a:off x="1141603" y="5953632"/>
                <a:ext cx="4657301" cy="764376"/>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400" b="0" i="1" smtClean="0">
                          <a:latin typeface="Cambria Math" panose="02040503050406030204" pitchFamily="18" charset="0"/>
                          <a:ea typeface="Cambria Math" panose="02040503050406030204" pitchFamily="18" charset="0"/>
                        </a:rPr>
                        <m:t>𝑆𝑙𝑢𝑑𝑔𝑒</m:t>
                      </m:r>
                      <m:r>
                        <a:rPr lang="en-US" sz="2400" b="0" i="1" smtClean="0">
                          <a:latin typeface="Cambria Math" panose="02040503050406030204" pitchFamily="18" charset="0"/>
                          <a:ea typeface="Cambria Math" panose="02040503050406030204" pitchFamily="18" charset="0"/>
                        </a:rPr>
                        <m:t> </m:t>
                      </m:r>
                      <m:r>
                        <a:rPr lang="en-US" sz="2400" b="0" i="1" smtClean="0">
                          <a:latin typeface="Cambria Math" panose="02040503050406030204" pitchFamily="18" charset="0"/>
                          <a:ea typeface="Cambria Math" panose="02040503050406030204" pitchFamily="18" charset="0"/>
                        </a:rPr>
                        <m:t>𝑣𝑜𝑙𝑢𝑚𝑒</m:t>
                      </m:r>
                      <m:d>
                        <m:dPr>
                          <m:ctrlPr>
                            <a:rPr lang="en-US" sz="2400" b="0" i="1" smtClean="0">
                              <a:latin typeface="Cambria Math" panose="02040503050406030204" pitchFamily="18" charset="0"/>
                              <a:ea typeface="Cambria Math" panose="02040503050406030204" pitchFamily="18" charset="0"/>
                            </a:rPr>
                          </m:ctrlPr>
                        </m:dPr>
                        <m:e>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𝑔𝑎𝑙</m:t>
                              </m:r>
                            </m:num>
                            <m:den>
                              <m:r>
                                <a:rPr lang="en-US" sz="2400" b="0" i="1" smtClean="0">
                                  <a:latin typeface="Cambria Math" panose="02040503050406030204" pitchFamily="18" charset="0"/>
                                  <a:ea typeface="Cambria Math" panose="02040503050406030204" pitchFamily="18" charset="0"/>
                                </a:rPr>
                                <m:t>𝑑𝑎𝑦</m:t>
                              </m:r>
                            </m:den>
                          </m:f>
                        </m:e>
                      </m:d>
                      <m:r>
                        <a:rPr lang="en-US" sz="2400" b="0" i="1" smtClean="0">
                          <a:latin typeface="Cambria Math" panose="02040503050406030204" pitchFamily="18" charset="0"/>
                          <a:ea typeface="Cambria Math" panose="02040503050406030204" pitchFamily="18" charset="0"/>
                        </a:rPr>
                        <m:t>=1800</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𝑔𝑎𝑙</m:t>
                          </m:r>
                        </m:num>
                        <m:den>
                          <m:r>
                            <a:rPr lang="en-US" sz="2400" b="0" i="1" smtClean="0">
                              <a:latin typeface="Cambria Math" panose="02040503050406030204" pitchFamily="18" charset="0"/>
                              <a:ea typeface="Cambria Math" panose="02040503050406030204" pitchFamily="18" charset="0"/>
                            </a:rPr>
                            <m:t>𝑑𝑎𝑦</m:t>
                          </m:r>
                        </m:den>
                      </m:f>
                    </m:oMath>
                  </m:oMathPara>
                </a14:m>
                <a:endParaRPr lang="en-US" sz="2400" dirty="0">
                  <a:latin typeface="Cambria Math" panose="02040503050406030204" pitchFamily="18" charset="0"/>
                  <a:ea typeface="Cambria Math" panose="02040503050406030204" pitchFamily="18" charset="0"/>
                </a:endParaRPr>
              </a:p>
            </p:txBody>
          </p:sp>
        </mc:Choice>
        <mc:Fallback xmlns="">
          <p:sp>
            <p:nvSpPr>
              <p:cNvPr id="10" name="TextBox 9">
                <a:extLst>
                  <a:ext uri="{FF2B5EF4-FFF2-40B4-BE49-F238E27FC236}">
                    <a16:creationId xmlns:a16="http://schemas.microsoft.com/office/drawing/2014/main" id="{25863523-AB34-3EA8-EAA6-4F35B535F697}"/>
                  </a:ext>
                </a:extLst>
              </p:cNvPr>
              <p:cNvSpPr txBox="1">
                <a:spLocks noRot="1" noChangeAspect="1" noMove="1" noResize="1" noEditPoints="1" noAdjustHandles="1" noChangeArrowheads="1" noChangeShapeType="1" noTextEdit="1"/>
              </p:cNvSpPr>
              <p:nvPr/>
            </p:nvSpPr>
            <p:spPr>
              <a:xfrm>
                <a:off x="1141603" y="5953632"/>
                <a:ext cx="4657301" cy="764376"/>
              </a:xfrm>
              <a:prstGeom prst="rect">
                <a:avLst/>
              </a:prstGeom>
              <a:blipFill>
                <a:blip r:embed="rId6"/>
                <a:stretch>
                  <a:fillRect l="-1630" t="-3279" r="-1902" b="-18033"/>
                </a:stretch>
              </a:blipFill>
            </p:spPr>
            <p:txBody>
              <a:bodyPr/>
              <a:lstStyle/>
              <a:p>
                <a:r>
                  <a:rPr lang="en-US">
                    <a:noFill/>
                  </a:rPr>
                  <a:t> </a:t>
                </a:r>
              </a:p>
            </p:txBody>
          </p:sp>
        </mc:Fallback>
      </mc:AlternateContent>
    </p:spTree>
    <p:extLst>
      <p:ext uri="{BB962C8B-B14F-4D97-AF65-F5344CB8AC3E}">
        <p14:creationId xmlns:p14="http://schemas.microsoft.com/office/powerpoint/2010/main" val="1811688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0"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F2EAF4B-CD58-1273-A85A-6DFB115A5918}"/>
              </a:ext>
            </a:extLst>
          </p:cNvPr>
          <p:cNvPicPr>
            <a:picLocks noChangeAspect="1"/>
          </p:cNvPicPr>
          <p:nvPr/>
        </p:nvPicPr>
        <p:blipFill rotWithShape="1">
          <a:blip r:embed="rId3">
            <a:extLst>
              <a:ext uri="{28A0092B-C50C-407E-A947-70E740481C1C}">
                <a14:useLocalDpi xmlns:a14="http://schemas.microsoft.com/office/drawing/2010/main" val="0"/>
              </a:ext>
            </a:extLst>
          </a:blip>
          <a:srcRect l="2629" t="25360" r="5098" b="7190"/>
          <a:stretch/>
        </p:blipFill>
        <p:spPr>
          <a:xfrm rot="10800000">
            <a:off x="4961965" y="1342639"/>
            <a:ext cx="6391835" cy="5515361"/>
          </a:xfrm>
          <a:prstGeom prst="rect">
            <a:avLst/>
          </a:prstGeom>
        </p:spPr>
      </p:pic>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Gravity Thickeners</a:t>
            </a:r>
          </a:p>
        </p:txBody>
      </p:sp>
      <p:sp>
        <p:nvSpPr>
          <p:cNvPr id="9" name="TextBox 8">
            <a:extLst>
              <a:ext uri="{FF2B5EF4-FFF2-40B4-BE49-F238E27FC236}">
                <a16:creationId xmlns:a16="http://schemas.microsoft.com/office/drawing/2014/main" id="{13F6FD58-9FC0-4544-BFAB-56F5A69881AA}"/>
              </a:ext>
            </a:extLst>
          </p:cNvPr>
          <p:cNvSpPr txBox="1"/>
          <p:nvPr/>
        </p:nvSpPr>
        <p:spPr>
          <a:xfrm>
            <a:off x="959224" y="1993315"/>
            <a:ext cx="3218329" cy="1938992"/>
          </a:xfrm>
          <a:prstGeom prst="rect">
            <a:avLst/>
          </a:prstGeom>
          <a:noFill/>
        </p:spPr>
        <p:txBody>
          <a:bodyPr wrap="square" rtlCol="0">
            <a:spAutoFit/>
          </a:bodyPr>
          <a:lstStyle/>
          <a:p>
            <a:r>
              <a:rPr lang="en-US" sz="4000" dirty="0">
                <a:latin typeface="Raleway" panose="020B0503030101060003" pitchFamily="34" charset="77"/>
              </a:rPr>
              <a:t>Does this look kind </a:t>
            </a:r>
            <a:br>
              <a:rPr lang="en-US" sz="4000" dirty="0">
                <a:latin typeface="Raleway" panose="020B0503030101060003" pitchFamily="34" charset="77"/>
              </a:rPr>
            </a:br>
            <a:r>
              <a:rPr lang="en-US" sz="4000" dirty="0">
                <a:latin typeface="Raleway" panose="020B0503030101060003" pitchFamily="34" charset="77"/>
              </a:rPr>
              <a:t>of familiar?</a:t>
            </a:r>
          </a:p>
        </p:txBody>
      </p:sp>
      <p:sp>
        <p:nvSpPr>
          <p:cNvPr id="10" name="TextBox 9">
            <a:extLst>
              <a:ext uri="{FF2B5EF4-FFF2-40B4-BE49-F238E27FC236}">
                <a16:creationId xmlns:a16="http://schemas.microsoft.com/office/drawing/2014/main" id="{2026D57D-797F-526A-F759-55A1E9076778}"/>
              </a:ext>
            </a:extLst>
          </p:cNvPr>
          <p:cNvSpPr txBox="1"/>
          <p:nvPr/>
        </p:nvSpPr>
        <p:spPr>
          <a:xfrm>
            <a:off x="959224" y="4274241"/>
            <a:ext cx="3693458" cy="1938992"/>
          </a:xfrm>
          <a:prstGeom prst="rect">
            <a:avLst/>
          </a:prstGeom>
          <a:noFill/>
        </p:spPr>
        <p:txBody>
          <a:bodyPr wrap="square" rtlCol="0">
            <a:spAutoFit/>
          </a:bodyPr>
          <a:lstStyle/>
          <a:p>
            <a:r>
              <a:rPr lang="en-US" sz="4000" dirty="0">
                <a:latin typeface="Raleway" panose="020B0503030101060003" pitchFamily="34" charset="77"/>
              </a:rPr>
              <a:t>It’s a sedimentation process.</a:t>
            </a:r>
          </a:p>
        </p:txBody>
      </p:sp>
    </p:spTree>
    <p:extLst>
      <p:ext uri="{BB962C8B-B14F-4D97-AF65-F5344CB8AC3E}">
        <p14:creationId xmlns:p14="http://schemas.microsoft.com/office/powerpoint/2010/main" val="1212035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233180-500B-271A-5263-14CFB6DF9E52}"/>
              </a:ext>
            </a:extLst>
          </p:cNvPr>
          <p:cNvPicPr>
            <a:picLocks noChangeAspect="1"/>
          </p:cNvPicPr>
          <p:nvPr/>
        </p:nvPicPr>
        <p:blipFill>
          <a:blip r:embed="rId3">
            <a:extLst>
              <a:ext uri="{28A0092B-C50C-407E-A947-70E740481C1C}">
                <a14:useLocalDpi xmlns:a14="http://schemas.microsoft.com/office/drawing/2010/main" val="0"/>
              </a:ext>
            </a:extLst>
          </a:blip>
          <a:srcRect t="40296"/>
          <a:stretch>
            <a:fillRect/>
          </a:stretch>
        </p:blipFill>
        <p:spPr>
          <a:xfrm>
            <a:off x="0" y="1447800"/>
            <a:ext cx="12192000" cy="5461000"/>
          </a:xfrm>
          <a:prstGeom prst="rect">
            <a:avLst/>
          </a:prstGeom>
        </p:spPr>
      </p:pic>
      <p:sp>
        <p:nvSpPr>
          <p:cNvPr id="2" name="Title 1">
            <a:extLst>
              <a:ext uri="{FF2B5EF4-FFF2-40B4-BE49-F238E27FC236}">
                <a16:creationId xmlns:a16="http://schemas.microsoft.com/office/drawing/2014/main" id="{BEB66931-FC56-54ED-D166-1BE66967EA6C}"/>
              </a:ext>
            </a:extLst>
          </p:cNvPr>
          <p:cNvSpPr>
            <a:spLocks noGrp="1"/>
          </p:cNvSpPr>
          <p:nvPr>
            <p:ph type="title"/>
          </p:nvPr>
        </p:nvSpPr>
        <p:spPr>
          <a:noFill/>
        </p:spPr>
        <p:txBody>
          <a:bodyPr>
            <a:normAutofit/>
          </a:bodyPr>
          <a:lstStyle/>
          <a:p>
            <a:r>
              <a:rPr lang="en-US" dirty="0">
                <a:solidFill>
                  <a:schemeClr val="tx1"/>
                </a:solidFill>
              </a:rPr>
              <a:t>Sedimentation</a:t>
            </a:r>
          </a:p>
        </p:txBody>
      </p:sp>
    </p:spTree>
    <p:extLst>
      <p:ext uri="{BB962C8B-B14F-4D97-AF65-F5344CB8AC3E}">
        <p14:creationId xmlns:p14="http://schemas.microsoft.com/office/powerpoint/2010/main" val="33069969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49475D3-8450-9624-98A4-7769852DD410}"/>
              </a:ext>
            </a:extLst>
          </p:cNvPr>
          <p:cNvPicPr>
            <a:picLocks noChangeAspect="1"/>
          </p:cNvPicPr>
          <p:nvPr/>
        </p:nvPicPr>
        <p:blipFill>
          <a:blip r:embed="rId3">
            <a:extLst>
              <a:ext uri="{28A0092B-C50C-407E-A947-70E740481C1C}">
                <a14:useLocalDpi xmlns:a14="http://schemas.microsoft.com/office/drawing/2010/main" val="0"/>
              </a:ext>
            </a:extLst>
          </a:blip>
          <a:srcRect t="25737" b="5930"/>
          <a:stretch>
            <a:fillRect/>
          </a:stretch>
        </p:blipFill>
        <p:spPr>
          <a:xfrm>
            <a:off x="0" y="1447800"/>
            <a:ext cx="12192000" cy="6248400"/>
          </a:xfrm>
          <a:prstGeom prst="rect">
            <a:avLst/>
          </a:prstGeom>
        </p:spPr>
      </p:pic>
      <p:sp>
        <p:nvSpPr>
          <p:cNvPr id="2" name="Title 1">
            <a:extLst>
              <a:ext uri="{FF2B5EF4-FFF2-40B4-BE49-F238E27FC236}">
                <a16:creationId xmlns:a16="http://schemas.microsoft.com/office/drawing/2014/main" id="{730C8013-D622-A7B0-E6AA-F80C6ADAE924}"/>
              </a:ext>
            </a:extLst>
          </p:cNvPr>
          <p:cNvSpPr>
            <a:spLocks noGrp="1"/>
          </p:cNvSpPr>
          <p:nvPr>
            <p:ph type="title"/>
          </p:nvPr>
        </p:nvSpPr>
        <p:spPr>
          <a:noFill/>
        </p:spPr>
        <p:txBody>
          <a:bodyPr/>
          <a:lstStyle/>
          <a:p>
            <a:r>
              <a:rPr lang="en-US" dirty="0">
                <a:solidFill>
                  <a:schemeClr val="tx1"/>
                </a:solidFill>
              </a:rPr>
              <a:t>Analogous to snowfall</a:t>
            </a:r>
          </a:p>
        </p:txBody>
      </p:sp>
    </p:spTree>
    <p:extLst>
      <p:ext uri="{BB962C8B-B14F-4D97-AF65-F5344CB8AC3E}">
        <p14:creationId xmlns:p14="http://schemas.microsoft.com/office/powerpoint/2010/main" val="19760614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D585250-692D-9D3F-A844-DB1C9B03EA69}"/>
              </a:ext>
            </a:extLst>
          </p:cNvPr>
          <p:cNvPicPr>
            <a:picLocks noChangeAspect="1"/>
          </p:cNvPicPr>
          <p:nvPr/>
        </p:nvPicPr>
        <p:blipFill>
          <a:blip r:embed="rId3">
            <a:extLst>
              <a:ext uri="{28A0092B-C50C-407E-A947-70E740481C1C}">
                <a14:useLocalDpi xmlns:a14="http://schemas.microsoft.com/office/drawing/2010/main" val="0"/>
              </a:ext>
            </a:extLst>
          </a:blip>
          <a:srcRect t="34237"/>
          <a:stretch>
            <a:fillRect/>
          </a:stretch>
        </p:blipFill>
        <p:spPr>
          <a:xfrm>
            <a:off x="-1701800" y="1447799"/>
            <a:ext cx="15201900" cy="6305057"/>
          </a:xfrm>
          <a:prstGeom prst="rect">
            <a:avLst/>
          </a:prstGeom>
        </p:spPr>
      </p:pic>
      <p:sp>
        <p:nvSpPr>
          <p:cNvPr id="2" name="Title 1">
            <a:extLst>
              <a:ext uri="{FF2B5EF4-FFF2-40B4-BE49-F238E27FC236}">
                <a16:creationId xmlns:a16="http://schemas.microsoft.com/office/drawing/2014/main" id="{730C8013-D622-A7B0-E6AA-F80C6ADAE924}"/>
              </a:ext>
            </a:extLst>
          </p:cNvPr>
          <p:cNvSpPr>
            <a:spLocks noGrp="1"/>
          </p:cNvSpPr>
          <p:nvPr>
            <p:ph type="title"/>
          </p:nvPr>
        </p:nvSpPr>
        <p:spPr>
          <a:noFill/>
        </p:spPr>
        <p:txBody>
          <a:bodyPr/>
          <a:lstStyle/>
          <a:p>
            <a:r>
              <a:rPr lang="en-US" dirty="0">
                <a:solidFill>
                  <a:schemeClr val="tx1"/>
                </a:solidFill>
              </a:rPr>
              <a:t>Look at a </a:t>
            </a:r>
            <a:r>
              <a:rPr lang="en-US" dirty="0" err="1">
                <a:solidFill>
                  <a:schemeClr val="tx1"/>
                </a:solidFill>
              </a:rPr>
              <a:t>snowglobe</a:t>
            </a:r>
            <a:endParaRPr lang="en-US" dirty="0">
              <a:solidFill>
                <a:schemeClr val="tx1"/>
              </a:solidFill>
            </a:endParaRPr>
          </a:p>
        </p:txBody>
      </p:sp>
    </p:spTree>
    <p:extLst>
      <p:ext uri="{BB962C8B-B14F-4D97-AF65-F5344CB8AC3E}">
        <p14:creationId xmlns:p14="http://schemas.microsoft.com/office/powerpoint/2010/main" val="42249453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F2EAF4B-CD58-1273-A85A-6DFB115A5918}"/>
              </a:ext>
            </a:extLst>
          </p:cNvPr>
          <p:cNvPicPr>
            <a:picLocks noChangeAspect="1"/>
          </p:cNvPicPr>
          <p:nvPr/>
        </p:nvPicPr>
        <p:blipFill rotWithShape="1">
          <a:blip r:embed="rId3">
            <a:extLst>
              <a:ext uri="{28A0092B-C50C-407E-A947-70E740481C1C}">
                <a14:useLocalDpi xmlns:a14="http://schemas.microsoft.com/office/drawing/2010/main" val="0"/>
              </a:ext>
            </a:extLst>
          </a:blip>
          <a:srcRect l="2629" t="25360" r="5098" b="7190"/>
          <a:stretch/>
        </p:blipFill>
        <p:spPr>
          <a:xfrm rot="10800000">
            <a:off x="5670177" y="1226098"/>
            <a:ext cx="6391835" cy="5515361"/>
          </a:xfrm>
          <a:prstGeom prst="rect">
            <a:avLst/>
          </a:prstGeom>
        </p:spPr>
      </p:pic>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Gravity Thickener Components</a:t>
            </a:r>
          </a:p>
        </p:txBody>
      </p:sp>
      <p:sp>
        <p:nvSpPr>
          <p:cNvPr id="9" name="TextBox 8">
            <a:extLst>
              <a:ext uri="{FF2B5EF4-FFF2-40B4-BE49-F238E27FC236}">
                <a16:creationId xmlns:a16="http://schemas.microsoft.com/office/drawing/2014/main" id="{13F6FD58-9FC0-4544-BFAB-56F5A69881AA}"/>
              </a:ext>
            </a:extLst>
          </p:cNvPr>
          <p:cNvSpPr txBox="1"/>
          <p:nvPr/>
        </p:nvSpPr>
        <p:spPr>
          <a:xfrm>
            <a:off x="309283" y="2191374"/>
            <a:ext cx="4652682" cy="3323987"/>
          </a:xfrm>
          <a:prstGeom prst="rect">
            <a:avLst/>
          </a:prstGeom>
          <a:noFill/>
        </p:spPr>
        <p:txBody>
          <a:bodyPr wrap="square" rtlCol="0">
            <a:spAutoFit/>
          </a:bodyPr>
          <a:lstStyle/>
          <a:p>
            <a:pPr marL="457200" indent="-457200">
              <a:buAutoNum type="arabicPeriod"/>
            </a:pPr>
            <a:r>
              <a:rPr lang="en-US" sz="3000" dirty="0">
                <a:latin typeface="Helvetica" pitchFamily="2" charset="0"/>
              </a:rPr>
              <a:t>Inlet and distribution assembly</a:t>
            </a:r>
          </a:p>
          <a:p>
            <a:pPr marL="457200" indent="-457200">
              <a:buAutoNum type="arabicPeriod"/>
            </a:pPr>
            <a:r>
              <a:rPr lang="en-US" sz="3000" dirty="0">
                <a:latin typeface="Helvetica" pitchFamily="2" charset="0"/>
              </a:rPr>
              <a:t>Sludge rake</a:t>
            </a:r>
          </a:p>
          <a:p>
            <a:pPr marL="457200" indent="-457200">
              <a:buAutoNum type="arabicPeriod"/>
            </a:pPr>
            <a:r>
              <a:rPr lang="en-US" sz="3000" dirty="0">
                <a:latin typeface="Helvetica" pitchFamily="2" charset="0"/>
              </a:rPr>
              <a:t>Pickets</a:t>
            </a:r>
          </a:p>
          <a:p>
            <a:pPr marL="457200" indent="-457200">
              <a:buAutoNum type="arabicPeriod"/>
            </a:pPr>
            <a:r>
              <a:rPr lang="en-US" sz="3000" dirty="0">
                <a:latin typeface="Helvetica" pitchFamily="2" charset="0"/>
              </a:rPr>
              <a:t>Overflow weir</a:t>
            </a:r>
          </a:p>
          <a:p>
            <a:pPr marL="457200" indent="-457200">
              <a:buAutoNum type="arabicPeriod"/>
            </a:pPr>
            <a:r>
              <a:rPr lang="en-US" sz="3000" dirty="0">
                <a:latin typeface="Helvetica" pitchFamily="2" charset="0"/>
              </a:rPr>
              <a:t>Scum removal equipment</a:t>
            </a:r>
          </a:p>
        </p:txBody>
      </p:sp>
    </p:spTree>
    <p:extLst>
      <p:ext uri="{BB962C8B-B14F-4D97-AF65-F5344CB8AC3E}">
        <p14:creationId xmlns:p14="http://schemas.microsoft.com/office/powerpoint/2010/main" val="38510543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24F145B-A16C-F486-0015-20D4F7F46A92}"/>
              </a:ext>
            </a:extLst>
          </p:cNvPr>
          <p:cNvPicPr>
            <a:picLocks noChangeAspect="1"/>
          </p:cNvPicPr>
          <p:nvPr/>
        </p:nvPicPr>
        <p:blipFill rotWithShape="1">
          <a:blip r:embed="rId3">
            <a:extLst>
              <a:ext uri="{28A0092B-C50C-407E-A947-70E740481C1C}">
                <a14:useLocalDpi xmlns:a14="http://schemas.microsoft.com/office/drawing/2010/main" val="0"/>
              </a:ext>
            </a:extLst>
          </a:blip>
          <a:srcRect l="2629" t="25360" r="5098" b="7190"/>
          <a:stretch/>
        </p:blipFill>
        <p:spPr>
          <a:xfrm rot="10800000">
            <a:off x="5670177" y="1226098"/>
            <a:ext cx="6391835" cy="5515361"/>
          </a:xfrm>
          <a:prstGeom prst="rect">
            <a:avLst/>
          </a:prstGeom>
        </p:spPr>
      </p:pic>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Operational Factors</a:t>
            </a:r>
          </a:p>
        </p:txBody>
      </p:sp>
      <p:sp>
        <p:nvSpPr>
          <p:cNvPr id="9" name="TextBox 8">
            <a:extLst>
              <a:ext uri="{FF2B5EF4-FFF2-40B4-BE49-F238E27FC236}">
                <a16:creationId xmlns:a16="http://schemas.microsoft.com/office/drawing/2014/main" id="{13F6FD58-9FC0-4544-BFAB-56F5A69881AA}"/>
              </a:ext>
            </a:extLst>
          </p:cNvPr>
          <p:cNvSpPr txBox="1"/>
          <p:nvPr/>
        </p:nvSpPr>
        <p:spPr>
          <a:xfrm>
            <a:off x="309283" y="2191374"/>
            <a:ext cx="5446058" cy="3323987"/>
          </a:xfrm>
          <a:prstGeom prst="rect">
            <a:avLst/>
          </a:prstGeom>
          <a:noFill/>
        </p:spPr>
        <p:txBody>
          <a:bodyPr wrap="square" rtlCol="0">
            <a:spAutoFit/>
          </a:bodyPr>
          <a:lstStyle/>
          <a:p>
            <a:pPr marL="457200" indent="-457200">
              <a:buAutoNum type="arabicPeriod"/>
            </a:pPr>
            <a:r>
              <a:rPr lang="en-US" sz="3000" dirty="0">
                <a:latin typeface="Helvetica" pitchFamily="2" charset="0"/>
              </a:rPr>
              <a:t>Sludge type</a:t>
            </a:r>
          </a:p>
          <a:p>
            <a:pPr marL="457200" indent="-457200">
              <a:buAutoNum type="arabicPeriod"/>
            </a:pPr>
            <a:r>
              <a:rPr lang="en-US" sz="3000" dirty="0">
                <a:latin typeface="Helvetica" pitchFamily="2" charset="0"/>
              </a:rPr>
              <a:t>Age of feed sludge</a:t>
            </a:r>
          </a:p>
          <a:p>
            <a:pPr marL="457200" indent="-457200">
              <a:buAutoNum type="arabicPeriod"/>
            </a:pPr>
            <a:r>
              <a:rPr lang="en-US" sz="3000" dirty="0">
                <a:latin typeface="Helvetica" pitchFamily="2" charset="0"/>
              </a:rPr>
              <a:t>Sludge temperature</a:t>
            </a:r>
          </a:p>
          <a:p>
            <a:pPr marL="457200" indent="-457200">
              <a:buAutoNum type="arabicPeriod"/>
            </a:pPr>
            <a:r>
              <a:rPr lang="en-US" sz="3000" dirty="0">
                <a:latin typeface="Helvetica" pitchFamily="2" charset="0"/>
              </a:rPr>
              <a:t>Sludge blanket depth</a:t>
            </a:r>
          </a:p>
          <a:p>
            <a:pPr marL="457200" indent="-457200">
              <a:buAutoNum type="arabicPeriod"/>
            </a:pPr>
            <a:r>
              <a:rPr lang="en-US" sz="3000" dirty="0">
                <a:latin typeface="Helvetica" pitchFamily="2" charset="0"/>
              </a:rPr>
              <a:t>Solids and hydraulic detention time </a:t>
            </a:r>
          </a:p>
          <a:p>
            <a:pPr marL="457200" indent="-457200">
              <a:buAutoNum type="arabicPeriod"/>
            </a:pPr>
            <a:r>
              <a:rPr lang="en-US" sz="3000" dirty="0">
                <a:latin typeface="Helvetica" pitchFamily="2" charset="0"/>
              </a:rPr>
              <a:t>Solids and hydraulic loading </a:t>
            </a:r>
          </a:p>
        </p:txBody>
      </p:sp>
    </p:spTree>
    <p:extLst>
      <p:ext uri="{BB962C8B-B14F-4D97-AF65-F5344CB8AC3E}">
        <p14:creationId xmlns:p14="http://schemas.microsoft.com/office/powerpoint/2010/main" val="643839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24F145B-A16C-F486-0015-20D4F7F46A92}"/>
              </a:ext>
            </a:extLst>
          </p:cNvPr>
          <p:cNvPicPr>
            <a:picLocks noChangeAspect="1"/>
          </p:cNvPicPr>
          <p:nvPr/>
        </p:nvPicPr>
        <p:blipFill rotWithShape="1">
          <a:blip r:embed="rId3">
            <a:extLst>
              <a:ext uri="{28A0092B-C50C-407E-A947-70E740481C1C}">
                <a14:useLocalDpi xmlns:a14="http://schemas.microsoft.com/office/drawing/2010/main" val="0"/>
              </a:ext>
            </a:extLst>
          </a:blip>
          <a:srcRect l="2629" t="25360" r="5098" b="7190"/>
          <a:stretch/>
        </p:blipFill>
        <p:spPr>
          <a:xfrm rot="10800000">
            <a:off x="5670177" y="1226098"/>
            <a:ext cx="6391835" cy="5515361"/>
          </a:xfrm>
          <a:prstGeom prst="rect">
            <a:avLst/>
          </a:prstGeom>
        </p:spPr>
      </p:pic>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Sludge Characteristics (Type)</a:t>
            </a:r>
          </a:p>
        </p:txBody>
      </p:sp>
      <p:sp>
        <p:nvSpPr>
          <p:cNvPr id="9" name="TextBox 8">
            <a:extLst>
              <a:ext uri="{FF2B5EF4-FFF2-40B4-BE49-F238E27FC236}">
                <a16:creationId xmlns:a16="http://schemas.microsoft.com/office/drawing/2014/main" id="{13F6FD58-9FC0-4544-BFAB-56F5A69881AA}"/>
              </a:ext>
            </a:extLst>
          </p:cNvPr>
          <p:cNvSpPr txBox="1"/>
          <p:nvPr/>
        </p:nvSpPr>
        <p:spPr>
          <a:xfrm>
            <a:off x="309283" y="2191374"/>
            <a:ext cx="5446058" cy="3323987"/>
          </a:xfrm>
          <a:prstGeom prst="rect">
            <a:avLst/>
          </a:prstGeom>
          <a:noFill/>
        </p:spPr>
        <p:txBody>
          <a:bodyPr wrap="square" rtlCol="0">
            <a:spAutoFit/>
          </a:bodyPr>
          <a:lstStyle/>
          <a:p>
            <a:pPr marL="457200" indent="-457200">
              <a:buAutoNum type="arabicPeriod"/>
            </a:pPr>
            <a:r>
              <a:rPr lang="en-US" sz="3000" dirty="0">
                <a:latin typeface="Helvetica" pitchFamily="2" charset="0"/>
              </a:rPr>
              <a:t>Gravity thickening works best with primary sludge</a:t>
            </a:r>
          </a:p>
          <a:p>
            <a:pPr marL="457200" indent="-457200">
              <a:buAutoNum type="arabicPeriod"/>
            </a:pPr>
            <a:r>
              <a:rPr lang="en-US" sz="3000" dirty="0">
                <a:latin typeface="Helvetica" pitchFamily="2" charset="0"/>
              </a:rPr>
              <a:t>Fresh sludge can be concentrated to the highest degree</a:t>
            </a:r>
          </a:p>
          <a:p>
            <a:pPr marL="457200" indent="-457200">
              <a:buAutoNum type="arabicPeriod"/>
            </a:pPr>
            <a:r>
              <a:rPr lang="en-US" sz="3000" dirty="0">
                <a:latin typeface="Helvetica" pitchFamily="2" charset="0"/>
              </a:rPr>
              <a:t>Septic sludge can result in gasification (CO</a:t>
            </a:r>
            <a:r>
              <a:rPr lang="en-US" sz="3000" baseline="-25000" dirty="0">
                <a:latin typeface="Helvetica" pitchFamily="2" charset="0"/>
              </a:rPr>
              <a:t>2</a:t>
            </a:r>
            <a:r>
              <a:rPr lang="en-US" sz="3000" dirty="0">
                <a:latin typeface="Helvetica" pitchFamily="2" charset="0"/>
              </a:rPr>
              <a:t>, CH</a:t>
            </a:r>
            <a:r>
              <a:rPr lang="en-US" sz="3000" baseline="-25000" dirty="0">
                <a:latin typeface="Helvetica" pitchFamily="2" charset="0"/>
              </a:rPr>
              <a:t>4</a:t>
            </a:r>
            <a:r>
              <a:rPr lang="en-US" sz="3000" dirty="0">
                <a:latin typeface="Helvetica" pitchFamily="2" charset="0"/>
              </a:rPr>
              <a:t>, H</a:t>
            </a:r>
            <a:r>
              <a:rPr lang="en-US" sz="3000" baseline="-25000" dirty="0">
                <a:latin typeface="Helvetica" pitchFamily="2" charset="0"/>
              </a:rPr>
              <a:t>2</a:t>
            </a:r>
            <a:r>
              <a:rPr lang="en-US" sz="3000" dirty="0">
                <a:latin typeface="Helvetica" pitchFamily="2" charset="0"/>
              </a:rPr>
              <a:t>S)</a:t>
            </a:r>
          </a:p>
        </p:txBody>
      </p:sp>
    </p:spTree>
    <p:extLst>
      <p:ext uri="{BB962C8B-B14F-4D97-AF65-F5344CB8AC3E}">
        <p14:creationId xmlns:p14="http://schemas.microsoft.com/office/powerpoint/2010/main" val="2361878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24F145B-A16C-F486-0015-20D4F7F46A92}"/>
              </a:ext>
            </a:extLst>
          </p:cNvPr>
          <p:cNvPicPr>
            <a:picLocks noChangeAspect="1"/>
          </p:cNvPicPr>
          <p:nvPr/>
        </p:nvPicPr>
        <p:blipFill rotWithShape="1">
          <a:blip r:embed="rId3">
            <a:extLst>
              <a:ext uri="{28A0092B-C50C-407E-A947-70E740481C1C}">
                <a14:useLocalDpi xmlns:a14="http://schemas.microsoft.com/office/drawing/2010/main" val="0"/>
              </a:ext>
            </a:extLst>
          </a:blip>
          <a:srcRect l="2629" t="25360" r="5098" b="7190"/>
          <a:stretch/>
        </p:blipFill>
        <p:spPr>
          <a:xfrm rot="10800000">
            <a:off x="5670177" y="1226098"/>
            <a:ext cx="6391835" cy="5515361"/>
          </a:xfrm>
          <a:prstGeom prst="rect">
            <a:avLst/>
          </a:prstGeom>
        </p:spPr>
      </p:pic>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Sludge Characteristics (Type)</a:t>
            </a:r>
          </a:p>
        </p:txBody>
      </p:sp>
      <p:sp>
        <p:nvSpPr>
          <p:cNvPr id="9" name="TextBox 8">
            <a:extLst>
              <a:ext uri="{FF2B5EF4-FFF2-40B4-BE49-F238E27FC236}">
                <a16:creationId xmlns:a16="http://schemas.microsoft.com/office/drawing/2014/main" id="{13F6FD58-9FC0-4544-BFAB-56F5A69881AA}"/>
              </a:ext>
            </a:extLst>
          </p:cNvPr>
          <p:cNvSpPr txBox="1"/>
          <p:nvPr/>
        </p:nvSpPr>
        <p:spPr>
          <a:xfrm>
            <a:off x="309283" y="2191374"/>
            <a:ext cx="5446058" cy="2862322"/>
          </a:xfrm>
          <a:prstGeom prst="rect">
            <a:avLst/>
          </a:prstGeom>
          <a:noFill/>
        </p:spPr>
        <p:txBody>
          <a:bodyPr wrap="square" rtlCol="0">
            <a:spAutoFit/>
          </a:bodyPr>
          <a:lstStyle/>
          <a:p>
            <a:pPr marL="457200" indent="-457200">
              <a:buAutoNum type="arabicPeriod"/>
            </a:pPr>
            <a:r>
              <a:rPr lang="en-US" sz="3000" dirty="0">
                <a:latin typeface="Helvetica" pitchFamily="2" charset="0"/>
              </a:rPr>
              <a:t>Secondary sludge is less dense &amp; settles slower</a:t>
            </a:r>
          </a:p>
          <a:p>
            <a:pPr marL="457200" indent="-457200">
              <a:buAutoNum type="arabicPeriod"/>
            </a:pPr>
            <a:r>
              <a:rPr lang="en-US" sz="3000" dirty="0">
                <a:latin typeface="Helvetica" pitchFamily="2" charset="0"/>
              </a:rPr>
              <a:t>Biosolids are 85-90% water (bound in the cells)</a:t>
            </a:r>
          </a:p>
          <a:p>
            <a:pPr marL="457200" indent="-457200">
              <a:buAutoNum type="arabicPeriod"/>
            </a:pPr>
            <a:r>
              <a:rPr lang="en-US" sz="3000" dirty="0">
                <a:latin typeface="Helvetica" pitchFamily="2" charset="0"/>
              </a:rPr>
              <a:t>Solids are typically finer than primary solids</a:t>
            </a:r>
          </a:p>
        </p:txBody>
      </p:sp>
    </p:spTree>
    <p:extLst>
      <p:ext uri="{BB962C8B-B14F-4D97-AF65-F5344CB8AC3E}">
        <p14:creationId xmlns:p14="http://schemas.microsoft.com/office/powerpoint/2010/main" val="3543150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24F145B-A16C-F486-0015-20D4F7F46A92}"/>
              </a:ext>
            </a:extLst>
          </p:cNvPr>
          <p:cNvPicPr>
            <a:picLocks noChangeAspect="1"/>
          </p:cNvPicPr>
          <p:nvPr/>
        </p:nvPicPr>
        <p:blipFill rotWithShape="1">
          <a:blip r:embed="rId3">
            <a:extLst>
              <a:ext uri="{28A0092B-C50C-407E-A947-70E740481C1C}">
                <a14:useLocalDpi xmlns:a14="http://schemas.microsoft.com/office/drawing/2010/main" val="0"/>
              </a:ext>
            </a:extLst>
          </a:blip>
          <a:srcRect l="2629" t="25360" r="5098" b="7190"/>
          <a:stretch/>
        </p:blipFill>
        <p:spPr>
          <a:xfrm rot="10800000">
            <a:off x="5670177" y="1226098"/>
            <a:ext cx="6391835" cy="5515361"/>
          </a:xfrm>
          <a:prstGeom prst="rect">
            <a:avLst/>
          </a:prstGeom>
        </p:spPr>
      </p:pic>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Sludge Characteristics (Age)</a:t>
            </a:r>
          </a:p>
        </p:txBody>
      </p:sp>
      <p:sp>
        <p:nvSpPr>
          <p:cNvPr id="9" name="TextBox 8">
            <a:extLst>
              <a:ext uri="{FF2B5EF4-FFF2-40B4-BE49-F238E27FC236}">
                <a16:creationId xmlns:a16="http://schemas.microsoft.com/office/drawing/2014/main" id="{13F6FD58-9FC0-4544-BFAB-56F5A69881AA}"/>
              </a:ext>
            </a:extLst>
          </p:cNvPr>
          <p:cNvSpPr txBox="1"/>
          <p:nvPr/>
        </p:nvSpPr>
        <p:spPr>
          <a:xfrm>
            <a:off x="309283" y="2191374"/>
            <a:ext cx="5446058" cy="4247317"/>
          </a:xfrm>
          <a:prstGeom prst="rect">
            <a:avLst/>
          </a:prstGeom>
          <a:noFill/>
        </p:spPr>
        <p:txBody>
          <a:bodyPr wrap="square" rtlCol="0">
            <a:spAutoFit/>
          </a:bodyPr>
          <a:lstStyle/>
          <a:p>
            <a:pPr marL="457200" indent="-457200">
              <a:buAutoNum type="arabicPeriod"/>
            </a:pPr>
            <a:r>
              <a:rPr lang="en-US" sz="3000" dirty="0">
                <a:latin typeface="Helvetica" pitchFamily="2" charset="0"/>
              </a:rPr>
              <a:t>If sludge is held too long dissolved O</a:t>
            </a:r>
            <a:r>
              <a:rPr lang="en-US" sz="3000" baseline="-25000" dirty="0">
                <a:latin typeface="Helvetica" pitchFamily="2" charset="0"/>
              </a:rPr>
              <a:t>2</a:t>
            </a:r>
            <a:r>
              <a:rPr lang="en-US" sz="3000" dirty="0">
                <a:latin typeface="Helvetica" pitchFamily="2" charset="0"/>
              </a:rPr>
              <a:t> may be depleted</a:t>
            </a:r>
          </a:p>
          <a:p>
            <a:pPr marL="457200" indent="-457200">
              <a:buAutoNum type="arabicPeriod"/>
            </a:pPr>
            <a:r>
              <a:rPr lang="en-US" sz="3000" dirty="0">
                <a:latin typeface="Helvetica" pitchFamily="2" charset="0"/>
              </a:rPr>
              <a:t>Denitrification can result creating nitrogen gas (gasification)</a:t>
            </a:r>
          </a:p>
          <a:p>
            <a:pPr marL="457200" indent="-457200">
              <a:buAutoNum type="arabicPeriod"/>
            </a:pPr>
            <a:r>
              <a:rPr lang="en-US" sz="3000" dirty="0">
                <a:latin typeface="Helvetica" pitchFamily="2" charset="0"/>
              </a:rPr>
              <a:t>Filamentous organism growth can decrease settleability of sludge</a:t>
            </a:r>
          </a:p>
        </p:txBody>
      </p:sp>
    </p:spTree>
    <p:extLst>
      <p:ext uri="{BB962C8B-B14F-4D97-AF65-F5344CB8AC3E}">
        <p14:creationId xmlns:p14="http://schemas.microsoft.com/office/powerpoint/2010/main" val="3287289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24F145B-A16C-F486-0015-20D4F7F46A92}"/>
              </a:ext>
            </a:extLst>
          </p:cNvPr>
          <p:cNvPicPr>
            <a:picLocks noChangeAspect="1"/>
          </p:cNvPicPr>
          <p:nvPr/>
        </p:nvPicPr>
        <p:blipFill rotWithShape="1">
          <a:blip r:embed="rId3">
            <a:extLst>
              <a:ext uri="{28A0092B-C50C-407E-A947-70E740481C1C}">
                <a14:useLocalDpi xmlns:a14="http://schemas.microsoft.com/office/drawing/2010/main" val="0"/>
              </a:ext>
            </a:extLst>
          </a:blip>
          <a:srcRect l="2629" t="25360" r="5098" b="7190"/>
          <a:stretch/>
        </p:blipFill>
        <p:spPr>
          <a:xfrm rot="10800000">
            <a:off x="5670177" y="1226098"/>
            <a:ext cx="6391835" cy="5515361"/>
          </a:xfrm>
          <a:prstGeom prst="rect">
            <a:avLst/>
          </a:prstGeom>
        </p:spPr>
      </p:pic>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Sludge Characteristics (Temp)</a:t>
            </a:r>
          </a:p>
        </p:txBody>
      </p:sp>
      <p:sp>
        <p:nvSpPr>
          <p:cNvPr id="9" name="TextBox 8">
            <a:extLst>
              <a:ext uri="{FF2B5EF4-FFF2-40B4-BE49-F238E27FC236}">
                <a16:creationId xmlns:a16="http://schemas.microsoft.com/office/drawing/2014/main" id="{13F6FD58-9FC0-4544-BFAB-56F5A69881AA}"/>
              </a:ext>
            </a:extLst>
          </p:cNvPr>
          <p:cNvSpPr txBox="1"/>
          <p:nvPr/>
        </p:nvSpPr>
        <p:spPr>
          <a:xfrm>
            <a:off x="309283" y="2191374"/>
            <a:ext cx="5446058" cy="3785652"/>
          </a:xfrm>
          <a:prstGeom prst="rect">
            <a:avLst/>
          </a:prstGeom>
          <a:noFill/>
        </p:spPr>
        <p:txBody>
          <a:bodyPr wrap="square" rtlCol="0">
            <a:spAutoFit/>
          </a:bodyPr>
          <a:lstStyle/>
          <a:p>
            <a:pPr marL="457200" indent="-457200">
              <a:buAutoNum type="arabicPeriod"/>
            </a:pPr>
            <a:r>
              <a:rPr lang="en-US" sz="3000" dirty="0">
                <a:latin typeface="Helvetica" pitchFamily="2" charset="0"/>
              </a:rPr>
              <a:t>As sludge temperature increases so does biological activity</a:t>
            </a:r>
          </a:p>
          <a:p>
            <a:pPr marL="457200" indent="-457200">
              <a:buAutoNum type="arabicPeriod"/>
            </a:pPr>
            <a:r>
              <a:rPr lang="en-US" sz="3000" dirty="0">
                <a:latin typeface="Helvetica" pitchFamily="2" charset="0"/>
              </a:rPr>
              <a:t>Gasification and sludge rising increases</a:t>
            </a:r>
          </a:p>
          <a:p>
            <a:pPr marL="457200" indent="-457200">
              <a:buAutoNum type="arabicPeriod"/>
            </a:pPr>
            <a:r>
              <a:rPr lang="en-US" sz="3000" dirty="0">
                <a:latin typeface="Helvetica" pitchFamily="2" charset="0"/>
              </a:rPr>
              <a:t>Sludge removal rates tend to increase in summer and decrease in winter</a:t>
            </a:r>
          </a:p>
        </p:txBody>
      </p:sp>
    </p:spTree>
    <p:extLst>
      <p:ext uri="{BB962C8B-B14F-4D97-AF65-F5344CB8AC3E}">
        <p14:creationId xmlns:p14="http://schemas.microsoft.com/office/powerpoint/2010/main" val="1075262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B400-AD0E-B23D-D3B6-3B965D90F43F}"/>
              </a:ext>
            </a:extLst>
          </p:cNvPr>
          <p:cNvSpPr>
            <a:spLocks noGrp="1"/>
          </p:cNvSpPr>
          <p:nvPr>
            <p:ph type="title"/>
          </p:nvPr>
        </p:nvSpPr>
        <p:spPr/>
        <p:txBody>
          <a:bodyPr>
            <a:normAutofit/>
          </a:bodyPr>
          <a:lstStyle/>
          <a:p>
            <a:r>
              <a:rPr lang="en-US" dirty="0"/>
              <a:t>Gravity Thickener Op Guidelines</a:t>
            </a:r>
          </a:p>
        </p:txBody>
      </p:sp>
      <p:graphicFrame>
        <p:nvGraphicFramePr>
          <p:cNvPr id="3" name="Table 2">
            <a:extLst>
              <a:ext uri="{FF2B5EF4-FFF2-40B4-BE49-F238E27FC236}">
                <a16:creationId xmlns:a16="http://schemas.microsoft.com/office/drawing/2014/main" id="{523BB3E5-4396-BD44-5C2A-B7D7CDE0543E}"/>
              </a:ext>
            </a:extLst>
          </p:cNvPr>
          <p:cNvGraphicFramePr>
            <a:graphicFrameLocks noGrp="1"/>
          </p:cNvGraphicFramePr>
          <p:nvPr>
            <p:extLst>
              <p:ext uri="{D42A27DB-BD31-4B8C-83A1-F6EECF244321}">
                <p14:modId xmlns:p14="http://schemas.microsoft.com/office/powerpoint/2010/main" val="2435084091"/>
              </p:ext>
            </p:extLst>
          </p:nvPr>
        </p:nvGraphicFramePr>
        <p:xfrm>
          <a:off x="391459" y="1646555"/>
          <a:ext cx="11029575" cy="4480560"/>
        </p:xfrm>
        <a:graphic>
          <a:graphicData uri="http://schemas.openxmlformats.org/drawingml/2006/table">
            <a:tbl>
              <a:tblPr firstRow="1" bandRow="1">
                <a:tableStyleId>{5C22544A-7EE6-4342-B048-85BDC9FD1C3A}</a:tableStyleId>
              </a:tblPr>
              <a:tblGrid>
                <a:gridCol w="4485341">
                  <a:extLst>
                    <a:ext uri="{9D8B030D-6E8A-4147-A177-3AD203B41FA5}">
                      <a16:colId xmlns:a16="http://schemas.microsoft.com/office/drawing/2014/main" val="3860231111"/>
                    </a:ext>
                  </a:extLst>
                </a:gridCol>
                <a:gridCol w="3523129">
                  <a:extLst>
                    <a:ext uri="{9D8B030D-6E8A-4147-A177-3AD203B41FA5}">
                      <a16:colId xmlns:a16="http://schemas.microsoft.com/office/drawing/2014/main" val="2820579105"/>
                    </a:ext>
                  </a:extLst>
                </a:gridCol>
                <a:gridCol w="3021105">
                  <a:extLst>
                    <a:ext uri="{9D8B030D-6E8A-4147-A177-3AD203B41FA5}">
                      <a16:colId xmlns:a16="http://schemas.microsoft.com/office/drawing/2014/main" val="3504401731"/>
                    </a:ext>
                  </a:extLst>
                </a:gridCol>
              </a:tblGrid>
              <a:tr h="370840">
                <a:tc>
                  <a:txBody>
                    <a:bodyPr/>
                    <a:lstStyle/>
                    <a:p>
                      <a:pPr algn="ctr"/>
                      <a:r>
                        <a:rPr lang="en-US" sz="2400" dirty="0">
                          <a:latin typeface="Helvetica" pitchFamily="2" charset="0"/>
                        </a:rPr>
                        <a:t>Sludge Type</a:t>
                      </a:r>
                    </a:p>
                  </a:txBody>
                  <a:tcPr anchor="ctr"/>
                </a:tc>
                <a:tc>
                  <a:txBody>
                    <a:bodyPr/>
                    <a:lstStyle/>
                    <a:p>
                      <a:pPr algn="ctr"/>
                      <a:r>
                        <a:rPr lang="en-US" sz="2400" dirty="0">
                          <a:latin typeface="Helvetica" pitchFamily="2" charset="0"/>
                        </a:rPr>
                        <a:t>Solids Loading (</a:t>
                      </a:r>
                      <a:r>
                        <a:rPr lang="en-US" sz="2400" dirty="0" err="1">
                          <a:latin typeface="Helvetica" pitchFamily="2" charset="0"/>
                        </a:rPr>
                        <a:t>lbs</a:t>
                      </a:r>
                      <a:r>
                        <a:rPr lang="en-US" sz="2400" dirty="0">
                          <a:latin typeface="Helvetica" pitchFamily="2" charset="0"/>
                        </a:rPr>
                        <a:t>/day/ft</a:t>
                      </a:r>
                      <a:r>
                        <a:rPr lang="en-US" sz="2400" baseline="30000" dirty="0">
                          <a:latin typeface="Helvetica" pitchFamily="2" charset="0"/>
                        </a:rPr>
                        <a:t>2</a:t>
                      </a:r>
                      <a:r>
                        <a:rPr lang="en-US" sz="2400" dirty="0">
                          <a:latin typeface="Helvetica" pitchFamily="2" charset="0"/>
                        </a:rPr>
                        <a:t>)</a:t>
                      </a:r>
                    </a:p>
                  </a:txBody>
                  <a:tcPr anchor="ctr"/>
                </a:tc>
                <a:tc>
                  <a:txBody>
                    <a:bodyPr/>
                    <a:lstStyle/>
                    <a:p>
                      <a:pPr algn="ctr"/>
                      <a:r>
                        <a:rPr lang="en-US" sz="2400" dirty="0">
                          <a:latin typeface="Helvetica" pitchFamily="2" charset="0"/>
                        </a:rPr>
                        <a:t>Thickened Sludge % </a:t>
                      </a:r>
                    </a:p>
                  </a:txBody>
                  <a:tcPr anchor="ctr"/>
                </a:tc>
                <a:extLst>
                  <a:ext uri="{0D108BD9-81ED-4DB2-BD59-A6C34878D82A}">
                    <a16:rowId xmlns:a16="http://schemas.microsoft.com/office/drawing/2014/main" val="1741849222"/>
                  </a:ext>
                </a:extLst>
              </a:tr>
              <a:tr h="370840">
                <a:tc>
                  <a:txBody>
                    <a:bodyPr/>
                    <a:lstStyle/>
                    <a:p>
                      <a:r>
                        <a:rPr lang="en-US" sz="2400" b="1" dirty="0">
                          <a:latin typeface="Helvetica" pitchFamily="2" charset="0"/>
                        </a:rPr>
                        <a:t>Separate</a:t>
                      </a:r>
                    </a:p>
                  </a:txBody>
                  <a:tcPr/>
                </a:tc>
                <a:tc>
                  <a:txBody>
                    <a:bodyPr/>
                    <a:lstStyle/>
                    <a:p>
                      <a:pPr algn="ctr"/>
                      <a:endParaRPr lang="en-US" sz="2400" dirty="0">
                        <a:latin typeface="Helvetica" pitchFamily="2" charset="0"/>
                      </a:endParaRPr>
                    </a:p>
                  </a:txBody>
                  <a:tcPr/>
                </a:tc>
                <a:tc>
                  <a:txBody>
                    <a:bodyPr/>
                    <a:lstStyle/>
                    <a:p>
                      <a:pPr algn="ctr"/>
                      <a:endParaRPr lang="en-US" sz="2400">
                        <a:latin typeface="Helvetica" pitchFamily="2" charset="0"/>
                      </a:endParaRPr>
                    </a:p>
                  </a:txBody>
                  <a:tcPr/>
                </a:tc>
                <a:extLst>
                  <a:ext uri="{0D108BD9-81ED-4DB2-BD59-A6C34878D82A}">
                    <a16:rowId xmlns:a16="http://schemas.microsoft.com/office/drawing/2014/main" val="1229139751"/>
                  </a:ext>
                </a:extLst>
              </a:tr>
              <a:tr h="370840">
                <a:tc>
                  <a:txBody>
                    <a:bodyPr/>
                    <a:lstStyle/>
                    <a:p>
                      <a:pPr marL="342900" indent="-342900">
                        <a:buFont typeface="Arial" panose="020B0604020202020204" pitchFamily="34" charset="0"/>
                        <a:buChar char="•"/>
                      </a:pPr>
                      <a:r>
                        <a:rPr lang="en-US" sz="2400" dirty="0">
                          <a:latin typeface="Helvetica" pitchFamily="2" charset="0"/>
                        </a:rPr>
                        <a:t>Primary Sludge</a:t>
                      </a:r>
                    </a:p>
                  </a:txBody>
                  <a:tcPr/>
                </a:tc>
                <a:tc>
                  <a:txBody>
                    <a:bodyPr/>
                    <a:lstStyle/>
                    <a:p>
                      <a:pPr algn="ctr"/>
                      <a:r>
                        <a:rPr lang="en-US" sz="2400" dirty="0">
                          <a:latin typeface="Helvetica" pitchFamily="2" charset="0"/>
                        </a:rPr>
                        <a:t>20 - 30</a:t>
                      </a:r>
                    </a:p>
                  </a:txBody>
                  <a:tcPr/>
                </a:tc>
                <a:tc>
                  <a:txBody>
                    <a:bodyPr/>
                    <a:lstStyle/>
                    <a:p>
                      <a:pPr algn="ctr"/>
                      <a:r>
                        <a:rPr lang="en-US" sz="2400" dirty="0">
                          <a:latin typeface="Helvetica" pitchFamily="2" charset="0"/>
                        </a:rPr>
                        <a:t>8 - 10</a:t>
                      </a:r>
                    </a:p>
                  </a:txBody>
                  <a:tcPr/>
                </a:tc>
                <a:extLst>
                  <a:ext uri="{0D108BD9-81ED-4DB2-BD59-A6C34878D82A}">
                    <a16:rowId xmlns:a16="http://schemas.microsoft.com/office/drawing/2014/main" val="625478636"/>
                  </a:ext>
                </a:extLst>
              </a:tr>
              <a:tr h="370840">
                <a:tc>
                  <a:txBody>
                    <a:bodyPr/>
                    <a:lstStyle/>
                    <a:p>
                      <a:pPr marL="342900" indent="-342900">
                        <a:buFont typeface="Arial" panose="020B0604020202020204" pitchFamily="34" charset="0"/>
                        <a:buChar char="•"/>
                      </a:pPr>
                      <a:r>
                        <a:rPr lang="en-US" sz="2400" dirty="0">
                          <a:latin typeface="Helvetica" pitchFamily="2" charset="0"/>
                        </a:rPr>
                        <a:t>Activated Sludge</a:t>
                      </a:r>
                    </a:p>
                  </a:txBody>
                  <a:tcPr/>
                </a:tc>
                <a:tc>
                  <a:txBody>
                    <a:bodyPr/>
                    <a:lstStyle/>
                    <a:p>
                      <a:pPr algn="ctr"/>
                      <a:r>
                        <a:rPr lang="en-US" sz="2400" dirty="0">
                          <a:latin typeface="Helvetica" pitchFamily="2" charset="0"/>
                        </a:rPr>
                        <a:t>5 - 8</a:t>
                      </a:r>
                    </a:p>
                  </a:txBody>
                  <a:tcPr/>
                </a:tc>
                <a:tc>
                  <a:txBody>
                    <a:bodyPr/>
                    <a:lstStyle/>
                    <a:p>
                      <a:pPr algn="ctr"/>
                      <a:r>
                        <a:rPr lang="en-US" sz="2400" dirty="0">
                          <a:latin typeface="Helvetica" pitchFamily="2" charset="0"/>
                        </a:rPr>
                        <a:t>2 - 4</a:t>
                      </a:r>
                    </a:p>
                  </a:txBody>
                  <a:tcPr/>
                </a:tc>
                <a:extLst>
                  <a:ext uri="{0D108BD9-81ED-4DB2-BD59-A6C34878D82A}">
                    <a16:rowId xmlns:a16="http://schemas.microsoft.com/office/drawing/2014/main" val="3289462237"/>
                  </a:ext>
                </a:extLst>
              </a:tr>
              <a:tr h="370840">
                <a:tc>
                  <a:txBody>
                    <a:bodyPr/>
                    <a:lstStyle/>
                    <a:p>
                      <a:pPr marL="342900" indent="-342900">
                        <a:buFont typeface="Arial" panose="020B0604020202020204" pitchFamily="34" charset="0"/>
                        <a:buChar char="•"/>
                      </a:pPr>
                      <a:r>
                        <a:rPr lang="en-US" sz="2400" dirty="0">
                          <a:latin typeface="Helvetica" pitchFamily="2" charset="0"/>
                        </a:rPr>
                        <a:t>Trickling Filter</a:t>
                      </a:r>
                    </a:p>
                  </a:txBody>
                  <a:tcPr/>
                </a:tc>
                <a:tc>
                  <a:txBody>
                    <a:bodyPr/>
                    <a:lstStyle/>
                    <a:p>
                      <a:pPr algn="ctr"/>
                      <a:r>
                        <a:rPr lang="en-US" sz="2400" dirty="0">
                          <a:latin typeface="Helvetica" pitchFamily="2" charset="0"/>
                        </a:rPr>
                        <a:t>8 - 10</a:t>
                      </a:r>
                    </a:p>
                  </a:txBody>
                  <a:tcPr/>
                </a:tc>
                <a:tc>
                  <a:txBody>
                    <a:bodyPr/>
                    <a:lstStyle/>
                    <a:p>
                      <a:pPr algn="ctr"/>
                      <a:r>
                        <a:rPr lang="en-US" sz="2400" dirty="0">
                          <a:latin typeface="Helvetica" pitchFamily="2" charset="0"/>
                        </a:rPr>
                        <a:t>7 - 9</a:t>
                      </a:r>
                    </a:p>
                  </a:txBody>
                  <a:tcPr/>
                </a:tc>
                <a:extLst>
                  <a:ext uri="{0D108BD9-81ED-4DB2-BD59-A6C34878D82A}">
                    <a16:rowId xmlns:a16="http://schemas.microsoft.com/office/drawing/2014/main" val="277470843"/>
                  </a:ext>
                </a:extLst>
              </a:tr>
              <a:tr h="370840">
                <a:tc>
                  <a:txBody>
                    <a:bodyPr/>
                    <a:lstStyle/>
                    <a:p>
                      <a:endParaRPr lang="en-US" sz="2400">
                        <a:latin typeface="Helvetica" pitchFamily="2" charset="0"/>
                      </a:endParaRPr>
                    </a:p>
                  </a:txBody>
                  <a:tcPr/>
                </a:tc>
                <a:tc>
                  <a:txBody>
                    <a:bodyPr/>
                    <a:lstStyle/>
                    <a:p>
                      <a:pPr algn="ctr"/>
                      <a:endParaRPr lang="en-US" sz="2400">
                        <a:latin typeface="Helvetica" pitchFamily="2" charset="0"/>
                      </a:endParaRPr>
                    </a:p>
                  </a:txBody>
                  <a:tcPr/>
                </a:tc>
                <a:tc>
                  <a:txBody>
                    <a:bodyPr/>
                    <a:lstStyle/>
                    <a:p>
                      <a:pPr algn="ctr"/>
                      <a:endParaRPr lang="en-US" sz="2400" dirty="0">
                        <a:latin typeface="Helvetica" pitchFamily="2" charset="0"/>
                      </a:endParaRPr>
                    </a:p>
                  </a:txBody>
                  <a:tcPr/>
                </a:tc>
                <a:extLst>
                  <a:ext uri="{0D108BD9-81ED-4DB2-BD59-A6C34878D82A}">
                    <a16:rowId xmlns:a16="http://schemas.microsoft.com/office/drawing/2014/main" val="2742920420"/>
                  </a:ext>
                </a:extLst>
              </a:tr>
              <a:tr h="370840">
                <a:tc>
                  <a:txBody>
                    <a:bodyPr/>
                    <a:lstStyle/>
                    <a:p>
                      <a:r>
                        <a:rPr lang="en-US" sz="2400" b="1" dirty="0">
                          <a:latin typeface="Helvetica" pitchFamily="2" charset="0"/>
                        </a:rPr>
                        <a:t>Combined</a:t>
                      </a:r>
                    </a:p>
                  </a:txBody>
                  <a:tcPr/>
                </a:tc>
                <a:tc>
                  <a:txBody>
                    <a:bodyPr/>
                    <a:lstStyle/>
                    <a:p>
                      <a:pPr algn="ctr"/>
                      <a:endParaRPr lang="en-US" sz="2400">
                        <a:latin typeface="Helvetica" pitchFamily="2" charset="0"/>
                      </a:endParaRPr>
                    </a:p>
                  </a:txBody>
                  <a:tcPr/>
                </a:tc>
                <a:tc>
                  <a:txBody>
                    <a:bodyPr/>
                    <a:lstStyle/>
                    <a:p>
                      <a:pPr algn="ctr"/>
                      <a:endParaRPr lang="en-US" sz="2400" dirty="0">
                        <a:latin typeface="Helvetica" pitchFamily="2" charset="0"/>
                      </a:endParaRPr>
                    </a:p>
                  </a:txBody>
                  <a:tcPr/>
                </a:tc>
                <a:extLst>
                  <a:ext uri="{0D108BD9-81ED-4DB2-BD59-A6C34878D82A}">
                    <a16:rowId xmlns:a16="http://schemas.microsoft.com/office/drawing/2014/main" val="1725604343"/>
                  </a:ext>
                </a:extLst>
              </a:tr>
              <a:tr h="370840">
                <a:tc>
                  <a:txBody>
                    <a:bodyPr/>
                    <a:lstStyle/>
                    <a:p>
                      <a:pPr marL="342900" indent="-342900">
                        <a:buFont typeface="Arial" panose="020B0604020202020204" pitchFamily="34" charset="0"/>
                        <a:buChar char="•"/>
                      </a:pPr>
                      <a:r>
                        <a:rPr lang="en-US" sz="2400" dirty="0">
                          <a:latin typeface="Helvetica" pitchFamily="2" charset="0"/>
                        </a:rPr>
                        <a:t>Primary &amp; Activated Sludge</a:t>
                      </a:r>
                    </a:p>
                  </a:txBody>
                  <a:tcPr/>
                </a:tc>
                <a:tc>
                  <a:txBody>
                    <a:bodyPr/>
                    <a:lstStyle/>
                    <a:p>
                      <a:pPr algn="ctr"/>
                      <a:r>
                        <a:rPr lang="en-US" sz="2400" dirty="0">
                          <a:latin typeface="Helvetica" pitchFamily="2" charset="0"/>
                        </a:rPr>
                        <a:t>6 - 12</a:t>
                      </a:r>
                    </a:p>
                  </a:txBody>
                  <a:tcPr/>
                </a:tc>
                <a:tc>
                  <a:txBody>
                    <a:bodyPr/>
                    <a:lstStyle/>
                    <a:p>
                      <a:pPr algn="ctr"/>
                      <a:r>
                        <a:rPr lang="en-US" sz="2400" dirty="0">
                          <a:latin typeface="Helvetica" pitchFamily="2" charset="0"/>
                        </a:rPr>
                        <a:t>4 - 9</a:t>
                      </a:r>
                    </a:p>
                  </a:txBody>
                  <a:tcPr/>
                </a:tc>
                <a:extLst>
                  <a:ext uri="{0D108BD9-81ED-4DB2-BD59-A6C34878D82A}">
                    <a16:rowId xmlns:a16="http://schemas.microsoft.com/office/drawing/2014/main" val="2713620201"/>
                  </a:ext>
                </a:extLst>
              </a:tr>
              <a:tr h="370840">
                <a:tc>
                  <a:txBody>
                    <a:bodyPr/>
                    <a:lstStyle/>
                    <a:p>
                      <a:pPr marL="342900" indent="-342900">
                        <a:buFont typeface="Arial" panose="020B0604020202020204" pitchFamily="34" charset="0"/>
                        <a:buChar char="•"/>
                      </a:pPr>
                      <a:r>
                        <a:rPr lang="en-US" sz="2400" dirty="0">
                          <a:latin typeface="Helvetica" pitchFamily="2" charset="0"/>
                        </a:rPr>
                        <a:t>Primary &amp; Trickling Filter</a:t>
                      </a:r>
                    </a:p>
                  </a:txBody>
                  <a:tcPr/>
                </a:tc>
                <a:tc>
                  <a:txBody>
                    <a:bodyPr/>
                    <a:lstStyle/>
                    <a:p>
                      <a:pPr algn="ctr"/>
                      <a:r>
                        <a:rPr lang="en-US" sz="2400" dirty="0">
                          <a:latin typeface="Helvetica" pitchFamily="2" charset="0"/>
                        </a:rPr>
                        <a:t>10 - 20</a:t>
                      </a:r>
                    </a:p>
                  </a:txBody>
                  <a:tcPr/>
                </a:tc>
                <a:tc>
                  <a:txBody>
                    <a:bodyPr/>
                    <a:lstStyle/>
                    <a:p>
                      <a:pPr algn="ctr"/>
                      <a:r>
                        <a:rPr lang="en-US" sz="2400" dirty="0">
                          <a:latin typeface="Helvetica" pitchFamily="2" charset="0"/>
                        </a:rPr>
                        <a:t>7 - 9</a:t>
                      </a:r>
                    </a:p>
                  </a:txBody>
                  <a:tcPr/>
                </a:tc>
                <a:extLst>
                  <a:ext uri="{0D108BD9-81ED-4DB2-BD59-A6C34878D82A}">
                    <a16:rowId xmlns:a16="http://schemas.microsoft.com/office/drawing/2014/main" val="3838977346"/>
                  </a:ext>
                </a:extLst>
              </a:tr>
            </a:tbl>
          </a:graphicData>
        </a:graphic>
      </p:graphicFrame>
    </p:spTree>
    <p:extLst>
      <p:ext uri="{BB962C8B-B14F-4D97-AF65-F5344CB8AC3E}">
        <p14:creationId xmlns:p14="http://schemas.microsoft.com/office/powerpoint/2010/main" val="13231621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B400-AD0E-B23D-D3B6-3B965D90F43F}"/>
              </a:ext>
            </a:extLst>
          </p:cNvPr>
          <p:cNvSpPr>
            <a:spLocks noGrp="1"/>
          </p:cNvSpPr>
          <p:nvPr>
            <p:ph type="title"/>
          </p:nvPr>
        </p:nvSpPr>
        <p:spPr/>
        <p:txBody>
          <a:bodyPr>
            <a:normAutofit/>
          </a:bodyPr>
          <a:lstStyle/>
          <a:p>
            <a:r>
              <a:rPr lang="en-US" dirty="0"/>
              <a:t>Gravity Thickener Op Guidelines</a:t>
            </a:r>
          </a:p>
        </p:txBody>
      </p:sp>
      <p:graphicFrame>
        <p:nvGraphicFramePr>
          <p:cNvPr id="3" name="Table 2">
            <a:extLst>
              <a:ext uri="{FF2B5EF4-FFF2-40B4-BE49-F238E27FC236}">
                <a16:creationId xmlns:a16="http://schemas.microsoft.com/office/drawing/2014/main" id="{523BB3E5-4396-BD44-5C2A-B7D7CDE0543E}"/>
              </a:ext>
            </a:extLst>
          </p:cNvPr>
          <p:cNvGraphicFramePr>
            <a:graphicFrameLocks noGrp="1"/>
          </p:cNvGraphicFramePr>
          <p:nvPr>
            <p:extLst>
              <p:ext uri="{D42A27DB-BD31-4B8C-83A1-F6EECF244321}">
                <p14:modId xmlns:p14="http://schemas.microsoft.com/office/powerpoint/2010/main" val="1626237542"/>
              </p:ext>
            </p:extLst>
          </p:nvPr>
        </p:nvGraphicFramePr>
        <p:xfrm>
          <a:off x="391459" y="1646555"/>
          <a:ext cx="11352306" cy="1584960"/>
        </p:xfrm>
        <a:graphic>
          <a:graphicData uri="http://schemas.openxmlformats.org/drawingml/2006/table">
            <a:tbl>
              <a:tblPr firstRow="1" bandRow="1">
                <a:tableStyleId>{5C22544A-7EE6-4342-B048-85BDC9FD1C3A}</a:tableStyleId>
              </a:tblPr>
              <a:tblGrid>
                <a:gridCol w="6358139">
                  <a:extLst>
                    <a:ext uri="{9D8B030D-6E8A-4147-A177-3AD203B41FA5}">
                      <a16:colId xmlns:a16="http://schemas.microsoft.com/office/drawing/2014/main" val="3860231111"/>
                    </a:ext>
                  </a:extLst>
                </a:gridCol>
                <a:gridCol w="4994167">
                  <a:extLst>
                    <a:ext uri="{9D8B030D-6E8A-4147-A177-3AD203B41FA5}">
                      <a16:colId xmlns:a16="http://schemas.microsoft.com/office/drawing/2014/main" val="2820579105"/>
                    </a:ext>
                  </a:extLst>
                </a:gridCol>
              </a:tblGrid>
              <a:tr h="370840">
                <a:tc>
                  <a:txBody>
                    <a:bodyPr/>
                    <a:lstStyle/>
                    <a:p>
                      <a:pPr algn="ctr"/>
                      <a:r>
                        <a:rPr lang="en-US" sz="2000" dirty="0">
                          <a:latin typeface="Helvetica" pitchFamily="2" charset="0"/>
                        </a:rPr>
                        <a:t>Sludge Type</a:t>
                      </a:r>
                    </a:p>
                  </a:txBody>
                  <a:tcPr anchor="ctr"/>
                </a:tc>
                <a:tc>
                  <a:txBody>
                    <a:bodyPr/>
                    <a:lstStyle/>
                    <a:p>
                      <a:pPr algn="ctr"/>
                      <a:r>
                        <a:rPr lang="en-US" sz="2000" dirty="0">
                          <a:latin typeface="Helvetica" pitchFamily="2" charset="0"/>
                        </a:rPr>
                        <a:t>Hydraulic Loading Rate (GPD/ft</a:t>
                      </a:r>
                      <a:r>
                        <a:rPr lang="en-US" sz="2000" baseline="30000" dirty="0">
                          <a:latin typeface="Helvetica" pitchFamily="2" charset="0"/>
                        </a:rPr>
                        <a:t>2</a:t>
                      </a:r>
                      <a:r>
                        <a:rPr lang="en-US" sz="2000" dirty="0">
                          <a:latin typeface="Helvetica" pitchFamily="2" charset="0"/>
                        </a:rPr>
                        <a:t>)</a:t>
                      </a:r>
                    </a:p>
                  </a:txBody>
                  <a:tcPr anchor="ctr"/>
                </a:tc>
                <a:extLst>
                  <a:ext uri="{0D108BD9-81ED-4DB2-BD59-A6C34878D82A}">
                    <a16:rowId xmlns:a16="http://schemas.microsoft.com/office/drawing/2014/main" val="1741849222"/>
                  </a:ext>
                </a:extLst>
              </a:tr>
              <a:tr h="370840">
                <a:tc>
                  <a:txBody>
                    <a:bodyPr/>
                    <a:lstStyle/>
                    <a:p>
                      <a:pPr marL="342900" indent="-342900">
                        <a:buFont typeface="Arial" panose="020B0604020202020204" pitchFamily="34" charset="0"/>
                        <a:buChar char="•"/>
                      </a:pPr>
                      <a:r>
                        <a:rPr lang="en-US" sz="2000" dirty="0">
                          <a:latin typeface="Helvetica" pitchFamily="2" charset="0"/>
                        </a:rPr>
                        <a:t>Primary Sludge</a:t>
                      </a:r>
                    </a:p>
                  </a:txBody>
                  <a:tcPr/>
                </a:tc>
                <a:tc>
                  <a:txBody>
                    <a:bodyPr/>
                    <a:lstStyle/>
                    <a:p>
                      <a:pPr algn="ctr"/>
                      <a:r>
                        <a:rPr lang="en-US" sz="2000" dirty="0">
                          <a:latin typeface="Helvetica" pitchFamily="2" charset="0"/>
                        </a:rPr>
                        <a:t>400 - 800</a:t>
                      </a:r>
                    </a:p>
                  </a:txBody>
                  <a:tcPr/>
                </a:tc>
                <a:extLst>
                  <a:ext uri="{0D108BD9-81ED-4DB2-BD59-A6C34878D82A}">
                    <a16:rowId xmlns:a16="http://schemas.microsoft.com/office/drawing/2014/main" val="625478636"/>
                  </a:ext>
                </a:extLst>
              </a:tr>
              <a:tr h="370840">
                <a:tc>
                  <a:txBody>
                    <a:bodyPr/>
                    <a:lstStyle/>
                    <a:p>
                      <a:pPr marL="342900" indent="-342900">
                        <a:buFont typeface="Arial" panose="020B0604020202020204" pitchFamily="34" charset="0"/>
                        <a:buChar char="•"/>
                      </a:pPr>
                      <a:r>
                        <a:rPr lang="en-US" sz="2000" dirty="0">
                          <a:latin typeface="Helvetica" pitchFamily="2" charset="0"/>
                        </a:rPr>
                        <a:t>Activated Sludge</a:t>
                      </a:r>
                    </a:p>
                  </a:txBody>
                  <a:tcPr/>
                </a:tc>
                <a:tc>
                  <a:txBody>
                    <a:bodyPr/>
                    <a:lstStyle/>
                    <a:p>
                      <a:pPr algn="ctr"/>
                      <a:r>
                        <a:rPr lang="en-US" sz="2000" dirty="0">
                          <a:latin typeface="Helvetica" pitchFamily="2" charset="0"/>
                        </a:rPr>
                        <a:t>100 - 200</a:t>
                      </a:r>
                    </a:p>
                  </a:txBody>
                  <a:tcPr/>
                </a:tc>
                <a:extLst>
                  <a:ext uri="{0D108BD9-81ED-4DB2-BD59-A6C34878D82A}">
                    <a16:rowId xmlns:a16="http://schemas.microsoft.com/office/drawing/2014/main" val="3289462237"/>
                  </a:ext>
                </a:extLst>
              </a:tr>
              <a:tr h="370840">
                <a:tc>
                  <a:txBody>
                    <a:bodyPr/>
                    <a:lstStyle/>
                    <a:p>
                      <a:pPr marL="342900" indent="-342900">
                        <a:buFont typeface="Arial" panose="020B0604020202020204" pitchFamily="34" charset="0"/>
                        <a:buChar char="•"/>
                      </a:pPr>
                      <a:r>
                        <a:rPr lang="en-US" sz="2000" dirty="0">
                          <a:latin typeface="Helvetica" pitchFamily="2" charset="0"/>
                        </a:rPr>
                        <a:t>Combined Primary &amp; Activated Sludge</a:t>
                      </a:r>
                    </a:p>
                  </a:txBody>
                  <a:tcPr/>
                </a:tc>
                <a:tc>
                  <a:txBody>
                    <a:bodyPr/>
                    <a:lstStyle/>
                    <a:p>
                      <a:pPr algn="ctr"/>
                      <a:r>
                        <a:rPr lang="en-US" sz="2000" dirty="0">
                          <a:latin typeface="Helvetica" pitchFamily="2" charset="0"/>
                        </a:rPr>
                        <a:t>150 - 300</a:t>
                      </a:r>
                    </a:p>
                  </a:txBody>
                  <a:tcPr/>
                </a:tc>
                <a:extLst>
                  <a:ext uri="{0D108BD9-81ED-4DB2-BD59-A6C34878D82A}">
                    <a16:rowId xmlns:a16="http://schemas.microsoft.com/office/drawing/2014/main" val="2028953380"/>
                  </a:ext>
                </a:extLst>
              </a:tr>
            </a:tbl>
          </a:graphicData>
        </a:graphic>
      </p:graphicFrame>
      <p:sp>
        <p:nvSpPr>
          <p:cNvPr id="4" name="TextBox 3">
            <a:extLst>
              <a:ext uri="{FF2B5EF4-FFF2-40B4-BE49-F238E27FC236}">
                <a16:creationId xmlns:a16="http://schemas.microsoft.com/office/drawing/2014/main" id="{20853FE2-5C84-9B5C-E313-759CEA09162E}"/>
              </a:ext>
            </a:extLst>
          </p:cNvPr>
          <p:cNvSpPr txBox="1"/>
          <p:nvPr/>
        </p:nvSpPr>
        <p:spPr>
          <a:xfrm>
            <a:off x="381000" y="4241949"/>
            <a:ext cx="11352305" cy="1938992"/>
          </a:xfrm>
          <a:prstGeom prst="rect">
            <a:avLst/>
          </a:prstGeom>
          <a:noFill/>
        </p:spPr>
        <p:txBody>
          <a:bodyPr wrap="square" rtlCol="0">
            <a:spAutoFit/>
          </a:bodyPr>
          <a:lstStyle/>
          <a:p>
            <a:r>
              <a:rPr lang="en-US" sz="2400" dirty="0">
                <a:latin typeface="Helvetica" pitchFamily="2" charset="0"/>
              </a:rPr>
              <a:t>Hydraulic loading rates may be achieved by blending secondary effluent with the sludge entering the thickener.</a:t>
            </a:r>
          </a:p>
          <a:p>
            <a:endParaRPr lang="en-US" sz="2400" dirty="0">
              <a:latin typeface="Helvetica" pitchFamily="2" charset="0"/>
            </a:endParaRPr>
          </a:p>
          <a:p>
            <a:r>
              <a:rPr lang="en-US" sz="2400" dirty="0">
                <a:latin typeface="Helvetica" pitchFamily="2" charset="0"/>
              </a:rPr>
              <a:t>Higher flows of fresh liquid will help prevent septic conditions and odors from developing </a:t>
            </a:r>
          </a:p>
        </p:txBody>
      </p:sp>
    </p:spTree>
    <p:extLst>
      <p:ext uri="{BB962C8B-B14F-4D97-AF65-F5344CB8AC3E}">
        <p14:creationId xmlns:p14="http://schemas.microsoft.com/office/powerpoint/2010/main" val="8025669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4000" b="-4000"/>
          </a:stretch>
        </a:blip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A48C8DB-D302-B6CE-C765-E99724C95E83}"/>
              </a:ext>
            </a:extLst>
          </p:cNvPr>
          <p:cNvSpPr>
            <a:spLocks noGrp="1"/>
          </p:cNvSpPr>
          <p:nvPr>
            <p:ph type="body" sz="quarter" idx="13"/>
          </p:nvPr>
        </p:nvSpPr>
        <p:spPr>
          <a:solidFill>
            <a:schemeClr val="bg1">
              <a:alpha val="63922"/>
            </a:schemeClr>
          </a:solidFill>
        </p:spPr>
        <p:txBody>
          <a:bodyPr/>
          <a:lstStyle/>
          <a:p>
            <a:r>
              <a:rPr lang="en-US" dirty="0">
                <a:solidFill>
                  <a:srgbClr val="024191"/>
                </a:solidFill>
                <a:latin typeface="Helvetica" pitchFamily="2" charset="0"/>
              </a:rPr>
              <a:t>Poll Question</a:t>
            </a:r>
          </a:p>
        </p:txBody>
      </p:sp>
    </p:spTree>
    <p:extLst>
      <p:ext uri="{BB962C8B-B14F-4D97-AF65-F5344CB8AC3E}">
        <p14:creationId xmlns:p14="http://schemas.microsoft.com/office/powerpoint/2010/main" val="8457409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2D903-C2C8-1DB0-DABF-EF4CA27AA9B5}"/>
              </a:ext>
            </a:extLst>
          </p:cNvPr>
          <p:cNvSpPr>
            <a:spLocks noGrp="1"/>
          </p:cNvSpPr>
          <p:nvPr>
            <p:ph type="title"/>
          </p:nvPr>
        </p:nvSpPr>
        <p:spPr/>
        <p:txBody>
          <a:bodyPr/>
          <a:lstStyle/>
          <a:p>
            <a:r>
              <a:rPr lang="en-US" dirty="0"/>
              <a:t>What could you do?</a:t>
            </a:r>
          </a:p>
        </p:txBody>
      </p:sp>
      <p:sp>
        <p:nvSpPr>
          <p:cNvPr id="3" name="TextBox 2">
            <a:extLst>
              <a:ext uri="{FF2B5EF4-FFF2-40B4-BE49-F238E27FC236}">
                <a16:creationId xmlns:a16="http://schemas.microsoft.com/office/drawing/2014/main" id="{A871C28C-65AA-22BA-E765-ABD0838EC50C}"/>
              </a:ext>
            </a:extLst>
          </p:cNvPr>
          <p:cNvSpPr txBox="1"/>
          <p:nvPr/>
        </p:nvSpPr>
        <p:spPr>
          <a:xfrm>
            <a:off x="546847" y="1912203"/>
            <a:ext cx="9825318" cy="1200329"/>
          </a:xfrm>
          <a:prstGeom prst="rect">
            <a:avLst/>
          </a:prstGeom>
          <a:noFill/>
        </p:spPr>
        <p:txBody>
          <a:bodyPr wrap="square" rtlCol="0">
            <a:spAutoFit/>
          </a:bodyPr>
          <a:lstStyle/>
          <a:p>
            <a:r>
              <a:rPr lang="en-US" sz="2400" dirty="0">
                <a:latin typeface="Raleway" panose="020B0503030101060003" pitchFamily="34" charset="77"/>
              </a:rPr>
              <a:t>If your gravity thickener is experiencing gasification and sludge rising, which of the following options might help correct operations? (there’s more than one right answer)</a:t>
            </a:r>
          </a:p>
        </p:txBody>
      </p:sp>
      <p:sp>
        <p:nvSpPr>
          <p:cNvPr id="4" name="TextBox 3">
            <a:extLst>
              <a:ext uri="{FF2B5EF4-FFF2-40B4-BE49-F238E27FC236}">
                <a16:creationId xmlns:a16="http://schemas.microsoft.com/office/drawing/2014/main" id="{B7488FF1-5562-1421-F87C-729183246099}"/>
              </a:ext>
            </a:extLst>
          </p:cNvPr>
          <p:cNvSpPr txBox="1"/>
          <p:nvPr/>
        </p:nvSpPr>
        <p:spPr>
          <a:xfrm>
            <a:off x="546847" y="3507921"/>
            <a:ext cx="11277600" cy="1938992"/>
          </a:xfrm>
          <a:prstGeom prst="rect">
            <a:avLst/>
          </a:prstGeom>
          <a:noFill/>
        </p:spPr>
        <p:txBody>
          <a:bodyPr wrap="square" rtlCol="0">
            <a:spAutoFit/>
          </a:bodyPr>
          <a:lstStyle/>
          <a:p>
            <a:pPr marL="342900" indent="-342900">
              <a:buFont typeface="Arial" panose="020B0604020202020204" pitchFamily="34" charset="0"/>
              <a:buChar char="•"/>
            </a:pPr>
            <a:r>
              <a:rPr lang="en-US" sz="2400" dirty="0">
                <a:latin typeface="Raleway" panose="020B0503030101060003" pitchFamily="34" charset="77"/>
              </a:rPr>
              <a:t>Increasing sludge wasting to lower sludge blanket depth</a:t>
            </a:r>
          </a:p>
          <a:p>
            <a:pPr marL="342900" indent="-342900">
              <a:buFont typeface="Arial" panose="020B0604020202020204" pitchFamily="34" charset="0"/>
              <a:buChar char="•"/>
            </a:pPr>
            <a:r>
              <a:rPr lang="en-US" sz="2400" dirty="0">
                <a:latin typeface="Raleway" panose="020B0503030101060003" pitchFamily="34" charset="77"/>
              </a:rPr>
              <a:t>Decreasing sludge wasting to increase sludge blanket depth</a:t>
            </a:r>
          </a:p>
          <a:p>
            <a:pPr marL="342900" indent="-342900">
              <a:buFont typeface="Arial" panose="020B0604020202020204" pitchFamily="34" charset="0"/>
              <a:buChar char="•"/>
            </a:pPr>
            <a:r>
              <a:rPr lang="en-US" sz="2400" dirty="0">
                <a:latin typeface="Raleway" panose="020B0503030101060003" pitchFamily="34" charset="77"/>
              </a:rPr>
              <a:t>Increasing recirculation of secondary effluent blended into thickener inflow</a:t>
            </a:r>
          </a:p>
          <a:p>
            <a:pPr marL="342900" indent="-342900">
              <a:buFont typeface="Arial" panose="020B0604020202020204" pitchFamily="34" charset="0"/>
              <a:buChar char="•"/>
            </a:pPr>
            <a:r>
              <a:rPr lang="en-US" sz="2400" dirty="0">
                <a:latin typeface="Raleway" panose="020B0503030101060003" pitchFamily="34" charset="77"/>
              </a:rPr>
              <a:t>Decreasing recirculation of secondary effluent blended into thickener inflow</a:t>
            </a:r>
          </a:p>
          <a:p>
            <a:endParaRPr lang="en-US" sz="2400" dirty="0">
              <a:latin typeface="Raleway" panose="020B0503030101060003" pitchFamily="34" charset="77"/>
            </a:endParaRPr>
          </a:p>
        </p:txBody>
      </p:sp>
    </p:spTree>
    <p:extLst>
      <p:ext uri="{BB962C8B-B14F-4D97-AF65-F5344CB8AC3E}">
        <p14:creationId xmlns:p14="http://schemas.microsoft.com/office/powerpoint/2010/main" val="142898611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B400-AD0E-B23D-D3B6-3B965D90F43F}"/>
              </a:ext>
            </a:extLst>
          </p:cNvPr>
          <p:cNvSpPr>
            <a:spLocks noGrp="1"/>
          </p:cNvSpPr>
          <p:nvPr>
            <p:ph type="title"/>
          </p:nvPr>
        </p:nvSpPr>
        <p:spPr/>
        <p:txBody>
          <a:bodyPr>
            <a:normAutofit/>
          </a:bodyPr>
          <a:lstStyle/>
          <a:p>
            <a:r>
              <a:rPr lang="en-US" dirty="0"/>
              <a:t>Gravity Thickener Op Guidelines</a:t>
            </a:r>
          </a:p>
        </p:txBody>
      </p:sp>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20853FE2-5C84-9B5C-E313-759CEA09162E}"/>
                  </a:ext>
                </a:extLst>
              </p:cNvPr>
              <p:cNvSpPr txBox="1"/>
              <p:nvPr/>
            </p:nvSpPr>
            <p:spPr>
              <a:xfrm>
                <a:off x="419847" y="1794808"/>
                <a:ext cx="11352305" cy="3387274"/>
              </a:xfrm>
              <a:prstGeom prst="rect">
                <a:avLst/>
              </a:prstGeom>
              <a:noFill/>
            </p:spPr>
            <p:txBody>
              <a:bodyPr wrap="square" rtlCol="0">
                <a:spAutoFit/>
              </a:bodyPr>
              <a:lstStyle/>
              <a:p>
                <a:r>
                  <a:rPr lang="en-US" sz="2400" dirty="0">
                    <a:latin typeface="Helvetica" pitchFamily="2" charset="0"/>
                  </a:rPr>
                  <a:t>Sludge detention time can be controlled by varying the sludge blanket depth</a:t>
                </a:r>
              </a:p>
              <a:p>
                <a:endParaRPr lang="en-US" sz="2400" dirty="0">
                  <a:latin typeface="Helvetica" pitchFamily="2" charset="0"/>
                </a:endParaRPr>
              </a:p>
              <a:p>
                <a:r>
                  <a:rPr lang="en-US" sz="2400" dirty="0">
                    <a:latin typeface="Helvetica" pitchFamily="2" charset="0"/>
                  </a:rPr>
                  <a:t>The S/V (sludge/volume) ratio – or ratio of sludge blanket volume divided by the volume of sludge pumped from thickener – is typically between 0.5 and 2.o days</a:t>
                </a:r>
              </a:p>
              <a:p>
                <a:endParaRPr lang="en-US" sz="2400" dirty="0">
                  <a:latin typeface="Raleway" panose="020B0503030101060003" pitchFamily="34" charset="77"/>
                </a:endParaRPr>
              </a:p>
              <a:p>
                <a:pPr/>
                <a14:m>
                  <m:oMathPara xmlns:m="http://schemas.openxmlformats.org/officeDocument/2006/math">
                    <m:oMathParaPr>
                      <m:jc m:val="centerGroup"/>
                    </m:oMathParaPr>
                    <m:oMath xmlns:m="http://schemas.openxmlformats.org/officeDocument/2006/math">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𝑆</m:t>
                          </m:r>
                        </m:num>
                        <m:den>
                          <m:r>
                            <a:rPr lang="en-US" sz="2400" b="0" i="1" smtClean="0">
                              <a:latin typeface="Cambria Math" panose="02040503050406030204" pitchFamily="18" charset="0"/>
                            </a:rPr>
                            <m:t>𝑉</m:t>
                          </m:r>
                        </m:den>
                      </m:f>
                      <m:r>
                        <a:rPr lang="en-US" sz="2400" b="0" i="1" smtClean="0">
                          <a:latin typeface="Cambria Math" panose="02040503050406030204" pitchFamily="18" charset="0"/>
                        </a:rPr>
                        <m:t> </m:t>
                      </m:r>
                      <m:r>
                        <a:rPr lang="en-US" sz="2400" b="0" i="1" smtClean="0">
                          <a:latin typeface="Cambria Math" panose="02040503050406030204" pitchFamily="18" charset="0"/>
                        </a:rPr>
                        <m:t>𝑟𝑎𝑡𝑖𝑜</m:t>
                      </m:r>
                      <m:r>
                        <a:rPr lang="en-US" sz="2400" b="0" i="1" smtClean="0">
                          <a:latin typeface="Cambria Math" panose="02040503050406030204" pitchFamily="18" charset="0"/>
                        </a:rPr>
                        <m:t> (</m:t>
                      </m:r>
                      <m:r>
                        <a:rPr lang="en-US" sz="2400" b="0" i="1" smtClean="0">
                          <a:latin typeface="Cambria Math" panose="02040503050406030204" pitchFamily="18" charset="0"/>
                        </a:rPr>
                        <m:t>𝑑𝑎𝑦𝑠</m:t>
                      </m:r>
                      <m:r>
                        <a:rPr lang="en-US" sz="2400" b="0" i="1" smtClean="0">
                          <a:latin typeface="Cambria Math" panose="02040503050406030204" pitchFamily="18" charset="0"/>
                        </a:rPr>
                        <m:t>)= </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𝑆𝑙𝑢𝑑𝑔𝑒</m:t>
                          </m:r>
                          <m:r>
                            <a:rPr lang="en-US" sz="2400" b="0" i="1" smtClean="0">
                              <a:latin typeface="Cambria Math" panose="02040503050406030204" pitchFamily="18" charset="0"/>
                            </a:rPr>
                            <m:t> </m:t>
                          </m:r>
                          <m:r>
                            <a:rPr lang="en-US" sz="2400" b="0" i="1" smtClean="0">
                              <a:latin typeface="Cambria Math" panose="02040503050406030204" pitchFamily="18" charset="0"/>
                            </a:rPr>
                            <m:t>𝐵𝑙𝑎𝑛𝑘𝑒𝑡</m:t>
                          </m:r>
                          <m:r>
                            <a:rPr lang="en-US" sz="2400" b="0" i="1" smtClean="0">
                              <a:latin typeface="Cambria Math" panose="02040503050406030204" pitchFamily="18" charset="0"/>
                            </a:rPr>
                            <m:t> </m:t>
                          </m:r>
                          <m:r>
                            <a:rPr lang="en-US" sz="2400" b="0" i="1" smtClean="0">
                              <a:latin typeface="Cambria Math" panose="02040503050406030204" pitchFamily="18" charset="0"/>
                            </a:rPr>
                            <m:t>𝑉𝑜𝑙𝑢𝑚𝑒</m:t>
                          </m:r>
                          <m:r>
                            <a:rPr lang="en-US" sz="2400" b="0" i="1" smtClean="0">
                              <a:latin typeface="Cambria Math" panose="02040503050406030204" pitchFamily="18" charset="0"/>
                            </a:rPr>
                            <m:t> (</m:t>
                          </m:r>
                          <m:r>
                            <a:rPr lang="en-US" sz="2400" b="0" i="1" smtClean="0">
                              <a:latin typeface="Cambria Math" panose="02040503050406030204" pitchFamily="18" charset="0"/>
                            </a:rPr>
                            <m:t>𝑔𝑎𝑙</m:t>
                          </m:r>
                          <m:r>
                            <a:rPr lang="en-US" sz="2400" b="0" i="1" smtClean="0">
                              <a:latin typeface="Cambria Math" panose="02040503050406030204" pitchFamily="18" charset="0"/>
                            </a:rPr>
                            <m:t>)</m:t>
                          </m:r>
                        </m:num>
                        <m:den>
                          <m:r>
                            <a:rPr lang="en-US" sz="2400" b="0" i="1" smtClean="0">
                              <a:latin typeface="Cambria Math" panose="02040503050406030204" pitchFamily="18" charset="0"/>
                            </a:rPr>
                            <m:t>𝑉𝑜𝑙𝑢𝑚𝑒</m:t>
                          </m:r>
                          <m:r>
                            <a:rPr lang="en-US" sz="2400" b="0" i="1" smtClean="0">
                              <a:latin typeface="Cambria Math" panose="02040503050406030204" pitchFamily="18" charset="0"/>
                            </a:rPr>
                            <m:t> </m:t>
                          </m:r>
                          <m:r>
                            <a:rPr lang="en-US" sz="2400" b="0" i="1" smtClean="0">
                              <a:latin typeface="Cambria Math" panose="02040503050406030204" pitchFamily="18" charset="0"/>
                            </a:rPr>
                            <m:t>𝑜𝑓</m:t>
                          </m:r>
                          <m:r>
                            <a:rPr lang="en-US" sz="2400" b="0" i="1" smtClean="0">
                              <a:latin typeface="Cambria Math" panose="02040503050406030204" pitchFamily="18" charset="0"/>
                            </a:rPr>
                            <m:t> </m:t>
                          </m:r>
                          <m:r>
                            <a:rPr lang="en-US" sz="2400" b="0" i="1" smtClean="0">
                              <a:latin typeface="Cambria Math" panose="02040503050406030204" pitchFamily="18" charset="0"/>
                            </a:rPr>
                            <m:t>𝑆𝑙𝑢𝑑𝑔𝑒</m:t>
                          </m:r>
                          <m:r>
                            <a:rPr lang="en-US" sz="2400" b="0" i="1" smtClean="0">
                              <a:latin typeface="Cambria Math" panose="02040503050406030204" pitchFamily="18" charset="0"/>
                            </a:rPr>
                            <m:t> </m:t>
                          </m:r>
                          <m:r>
                            <a:rPr lang="en-US" sz="2400" b="0" i="1" smtClean="0">
                              <a:latin typeface="Cambria Math" panose="02040503050406030204" pitchFamily="18" charset="0"/>
                            </a:rPr>
                            <m:t>𝑝𝑢𝑚𝑝𝑒𝑑</m:t>
                          </m:r>
                          <m:r>
                            <a:rPr lang="en-US" sz="2400" b="0" i="1" smtClean="0">
                              <a:latin typeface="Cambria Math" panose="02040503050406030204" pitchFamily="18" charset="0"/>
                            </a:rPr>
                            <m:t> (</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𝑔𝑎𝑙</m:t>
                              </m:r>
                            </m:num>
                            <m:den>
                              <m:r>
                                <a:rPr lang="en-US" sz="2400" b="0" i="1" smtClean="0">
                                  <a:latin typeface="Cambria Math" panose="02040503050406030204" pitchFamily="18" charset="0"/>
                                </a:rPr>
                                <m:t>𝑑𝑎𝑦</m:t>
                              </m:r>
                            </m:den>
                          </m:f>
                          <m:r>
                            <a:rPr lang="en-US" sz="2400" b="0" i="1" smtClean="0">
                              <a:latin typeface="Cambria Math" panose="02040503050406030204" pitchFamily="18" charset="0"/>
                            </a:rPr>
                            <m:t>)</m:t>
                          </m:r>
                        </m:den>
                      </m:f>
                    </m:oMath>
                  </m:oMathPara>
                </a14:m>
                <a:endParaRPr lang="en-US" sz="2400" dirty="0">
                  <a:latin typeface="Raleway" panose="020B0503030101060003" pitchFamily="34" charset="77"/>
                </a:endParaRPr>
              </a:p>
              <a:p>
                <a:r>
                  <a:rPr lang="en-US" sz="2400" dirty="0">
                    <a:latin typeface="Raleway" panose="020B0503030101060003" pitchFamily="34" charset="77"/>
                  </a:rPr>
                  <a:t> </a:t>
                </a:r>
              </a:p>
            </p:txBody>
          </p:sp>
        </mc:Choice>
        <mc:Fallback>
          <p:sp>
            <p:nvSpPr>
              <p:cNvPr id="4" name="TextBox 3">
                <a:extLst>
                  <a:ext uri="{FF2B5EF4-FFF2-40B4-BE49-F238E27FC236}">
                    <a16:creationId xmlns:a16="http://schemas.microsoft.com/office/drawing/2014/main" id="{20853FE2-5C84-9B5C-E313-759CEA09162E}"/>
                  </a:ext>
                </a:extLst>
              </p:cNvPr>
              <p:cNvSpPr txBox="1">
                <a:spLocks noRot="1" noChangeAspect="1" noMove="1" noResize="1" noEditPoints="1" noAdjustHandles="1" noChangeArrowheads="1" noChangeShapeType="1" noTextEdit="1"/>
              </p:cNvSpPr>
              <p:nvPr/>
            </p:nvSpPr>
            <p:spPr>
              <a:xfrm>
                <a:off x="419847" y="1794808"/>
                <a:ext cx="11352305" cy="3387274"/>
              </a:xfrm>
              <a:prstGeom prst="rect">
                <a:avLst/>
              </a:prstGeom>
              <a:blipFill>
                <a:blip r:embed="rId3"/>
                <a:stretch>
                  <a:fillRect l="-895" t="-1493"/>
                </a:stretch>
              </a:blipFill>
            </p:spPr>
            <p:txBody>
              <a:bodyPr/>
              <a:lstStyle/>
              <a:p>
                <a:r>
                  <a:rPr lang="en-US">
                    <a:noFill/>
                  </a:rPr>
                  <a:t> </a:t>
                </a:r>
              </a:p>
            </p:txBody>
          </p:sp>
        </mc:Fallback>
      </mc:AlternateContent>
    </p:spTree>
    <p:extLst>
      <p:ext uri="{BB962C8B-B14F-4D97-AF65-F5344CB8AC3E}">
        <p14:creationId xmlns:p14="http://schemas.microsoft.com/office/powerpoint/2010/main" val="1844389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B400-AD0E-B23D-D3B6-3B965D90F43F}"/>
              </a:ext>
            </a:extLst>
          </p:cNvPr>
          <p:cNvSpPr>
            <a:spLocks noGrp="1"/>
          </p:cNvSpPr>
          <p:nvPr>
            <p:ph type="title"/>
          </p:nvPr>
        </p:nvSpPr>
        <p:spPr/>
        <p:txBody>
          <a:bodyPr>
            <a:normAutofit/>
          </a:bodyPr>
          <a:lstStyle/>
          <a:p>
            <a:r>
              <a:rPr lang="en-US" dirty="0"/>
              <a:t>Gravity Thickener Op Guidelines</a:t>
            </a:r>
          </a:p>
        </p:txBody>
      </p:sp>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20853FE2-5C84-9B5C-E313-759CEA09162E}"/>
                  </a:ext>
                </a:extLst>
              </p:cNvPr>
              <p:cNvSpPr txBox="1"/>
              <p:nvPr/>
            </p:nvSpPr>
            <p:spPr>
              <a:xfrm>
                <a:off x="419847" y="1794808"/>
                <a:ext cx="11352305" cy="4125938"/>
              </a:xfrm>
              <a:prstGeom prst="rect">
                <a:avLst/>
              </a:prstGeom>
              <a:noFill/>
            </p:spPr>
            <p:txBody>
              <a:bodyPr wrap="square" rtlCol="0">
                <a:spAutoFit/>
              </a:bodyPr>
              <a:lstStyle/>
              <a:p>
                <a:r>
                  <a:rPr lang="en-US" sz="2400" dirty="0">
                    <a:latin typeface="Helvetica" pitchFamily="2" charset="0"/>
                  </a:rPr>
                  <a:t>Sludge detention time can be controlled by varying the sludge blanket depth</a:t>
                </a:r>
              </a:p>
              <a:p>
                <a:endParaRPr lang="en-US" sz="2400" dirty="0">
                  <a:latin typeface="Helvetica" pitchFamily="2" charset="0"/>
                </a:endParaRPr>
              </a:p>
              <a:p>
                <a:r>
                  <a:rPr lang="en-US" sz="2400" dirty="0">
                    <a:latin typeface="Helvetica" pitchFamily="2" charset="0"/>
                  </a:rPr>
                  <a:t>The S/V (sludge/volume) ratio – or ratio of sludge blanket volume divided by the volume of sludge pumped from thickener – is typically between 0.5 and 2.o days</a:t>
                </a:r>
              </a:p>
              <a:p>
                <a:endParaRPr lang="en-US" sz="2400" dirty="0">
                  <a:latin typeface="Raleway" panose="020B0503030101060003" pitchFamily="34" charset="77"/>
                </a:endParaRPr>
              </a:p>
              <a:p>
                <a:pPr/>
                <a14:m>
                  <m:oMathPara xmlns:m="http://schemas.openxmlformats.org/officeDocument/2006/math">
                    <m:oMathParaPr>
                      <m:jc m:val="centerGroup"/>
                    </m:oMathParaPr>
                    <m:oMath xmlns:m="http://schemas.openxmlformats.org/officeDocument/2006/math">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𝑆</m:t>
                          </m:r>
                        </m:num>
                        <m:den>
                          <m:r>
                            <a:rPr lang="en-US" sz="2400" b="0" i="1" smtClean="0">
                              <a:latin typeface="Cambria Math" panose="02040503050406030204" pitchFamily="18" charset="0"/>
                            </a:rPr>
                            <m:t>𝑉</m:t>
                          </m:r>
                        </m:den>
                      </m:f>
                      <m:r>
                        <a:rPr lang="en-US" sz="2400" b="0" i="1" smtClean="0">
                          <a:latin typeface="Cambria Math" panose="02040503050406030204" pitchFamily="18" charset="0"/>
                        </a:rPr>
                        <m:t> </m:t>
                      </m:r>
                      <m:r>
                        <a:rPr lang="en-US" sz="2400" b="0" i="1" smtClean="0">
                          <a:latin typeface="Cambria Math" panose="02040503050406030204" pitchFamily="18" charset="0"/>
                        </a:rPr>
                        <m:t>𝑟𝑎𝑡𝑖𝑜</m:t>
                      </m:r>
                      <m:r>
                        <a:rPr lang="en-US" sz="2400" b="0" i="1" smtClean="0">
                          <a:latin typeface="Cambria Math" panose="02040503050406030204" pitchFamily="18" charset="0"/>
                        </a:rPr>
                        <m:t> (</m:t>
                      </m:r>
                      <m:r>
                        <a:rPr lang="en-US" sz="2400" b="0" i="1" smtClean="0">
                          <a:latin typeface="Cambria Math" panose="02040503050406030204" pitchFamily="18" charset="0"/>
                        </a:rPr>
                        <m:t>𝑑𝑎𝑦𝑠</m:t>
                      </m:r>
                      <m:r>
                        <a:rPr lang="en-US" sz="2400" b="0" i="1" smtClean="0">
                          <a:latin typeface="Cambria Math" panose="02040503050406030204" pitchFamily="18" charset="0"/>
                        </a:rPr>
                        <m:t>)= </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𝑆𝑙𝑢𝑑𝑔𝑒</m:t>
                          </m:r>
                          <m:r>
                            <a:rPr lang="en-US" sz="2400" b="0" i="1" smtClean="0">
                              <a:latin typeface="Cambria Math" panose="02040503050406030204" pitchFamily="18" charset="0"/>
                            </a:rPr>
                            <m:t> </m:t>
                          </m:r>
                          <m:r>
                            <a:rPr lang="en-US" sz="2400" b="0" i="1" smtClean="0">
                              <a:latin typeface="Cambria Math" panose="02040503050406030204" pitchFamily="18" charset="0"/>
                            </a:rPr>
                            <m:t>𝐵𝑙𝑎𝑛𝑘𝑒𝑡</m:t>
                          </m:r>
                          <m:r>
                            <a:rPr lang="en-US" sz="2400" b="0" i="1" smtClean="0">
                              <a:latin typeface="Cambria Math" panose="02040503050406030204" pitchFamily="18" charset="0"/>
                            </a:rPr>
                            <m:t> </m:t>
                          </m:r>
                          <m:r>
                            <a:rPr lang="en-US" sz="2400" b="0" i="1" smtClean="0">
                              <a:latin typeface="Cambria Math" panose="02040503050406030204" pitchFamily="18" charset="0"/>
                            </a:rPr>
                            <m:t>𝑉𝑜𝑙𝑢𝑚𝑒</m:t>
                          </m:r>
                          <m:r>
                            <a:rPr lang="en-US" sz="2400" b="0" i="1" smtClean="0">
                              <a:latin typeface="Cambria Math" panose="02040503050406030204" pitchFamily="18" charset="0"/>
                            </a:rPr>
                            <m:t> (</m:t>
                          </m:r>
                          <m:r>
                            <a:rPr lang="en-US" sz="2400" b="0" i="1" smtClean="0">
                              <a:latin typeface="Cambria Math" panose="02040503050406030204" pitchFamily="18" charset="0"/>
                            </a:rPr>
                            <m:t>𝑔𝑎𝑙</m:t>
                          </m:r>
                          <m:r>
                            <a:rPr lang="en-US" sz="2400" b="0" i="1" smtClean="0">
                              <a:latin typeface="Cambria Math" panose="02040503050406030204" pitchFamily="18" charset="0"/>
                            </a:rPr>
                            <m:t>)</m:t>
                          </m:r>
                        </m:num>
                        <m:den>
                          <m:r>
                            <a:rPr lang="en-US" sz="2400" b="0" i="1" smtClean="0">
                              <a:latin typeface="Cambria Math" panose="02040503050406030204" pitchFamily="18" charset="0"/>
                            </a:rPr>
                            <m:t>𝑉𝑜𝑙𝑢𝑚𝑒</m:t>
                          </m:r>
                          <m:r>
                            <a:rPr lang="en-US" sz="2400" b="0" i="1" smtClean="0">
                              <a:latin typeface="Cambria Math" panose="02040503050406030204" pitchFamily="18" charset="0"/>
                            </a:rPr>
                            <m:t> </m:t>
                          </m:r>
                          <m:r>
                            <a:rPr lang="en-US" sz="2400" b="0" i="1" smtClean="0">
                              <a:latin typeface="Cambria Math" panose="02040503050406030204" pitchFamily="18" charset="0"/>
                            </a:rPr>
                            <m:t>𝑜𝑓</m:t>
                          </m:r>
                          <m:r>
                            <a:rPr lang="en-US" sz="2400" b="0" i="1" smtClean="0">
                              <a:latin typeface="Cambria Math" panose="02040503050406030204" pitchFamily="18" charset="0"/>
                            </a:rPr>
                            <m:t> </m:t>
                          </m:r>
                          <m:r>
                            <a:rPr lang="en-US" sz="2400" b="0" i="1" smtClean="0">
                              <a:latin typeface="Cambria Math" panose="02040503050406030204" pitchFamily="18" charset="0"/>
                            </a:rPr>
                            <m:t>𝑆𝑙𝑢𝑑𝑔𝑒</m:t>
                          </m:r>
                          <m:r>
                            <a:rPr lang="en-US" sz="2400" b="0" i="1" smtClean="0">
                              <a:latin typeface="Cambria Math" panose="02040503050406030204" pitchFamily="18" charset="0"/>
                            </a:rPr>
                            <m:t> </m:t>
                          </m:r>
                          <m:r>
                            <a:rPr lang="en-US" sz="2400" b="0" i="1" smtClean="0">
                              <a:latin typeface="Cambria Math" panose="02040503050406030204" pitchFamily="18" charset="0"/>
                            </a:rPr>
                            <m:t>𝑝𝑢𝑚𝑝𝑒𝑑</m:t>
                          </m:r>
                          <m:r>
                            <a:rPr lang="en-US" sz="2400" b="0" i="1" smtClean="0">
                              <a:latin typeface="Cambria Math" panose="02040503050406030204" pitchFamily="18" charset="0"/>
                            </a:rPr>
                            <m:t> (</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𝑔𝑎𝑙</m:t>
                              </m:r>
                            </m:num>
                            <m:den>
                              <m:r>
                                <a:rPr lang="en-US" sz="2400" b="0" i="1" smtClean="0">
                                  <a:latin typeface="Cambria Math" panose="02040503050406030204" pitchFamily="18" charset="0"/>
                                </a:rPr>
                                <m:t>𝑑𝑎𝑦</m:t>
                              </m:r>
                            </m:den>
                          </m:f>
                          <m:r>
                            <a:rPr lang="en-US" sz="2400" b="0" i="1" smtClean="0">
                              <a:latin typeface="Cambria Math" panose="02040503050406030204" pitchFamily="18" charset="0"/>
                            </a:rPr>
                            <m:t>)</m:t>
                          </m:r>
                        </m:den>
                      </m:f>
                    </m:oMath>
                  </m:oMathPara>
                </a14:m>
                <a:endParaRPr lang="en-US" sz="2400" dirty="0">
                  <a:latin typeface="Raleway" panose="020B0503030101060003" pitchFamily="34" charset="77"/>
                </a:endParaRPr>
              </a:p>
              <a:p>
                <a:r>
                  <a:rPr lang="en-US" sz="2400" dirty="0">
                    <a:latin typeface="Raleway" panose="020B0503030101060003" pitchFamily="34" charset="77"/>
                  </a:rPr>
                  <a:t> </a:t>
                </a:r>
                <a:endParaRPr lang="en-US" sz="2400" dirty="0">
                  <a:latin typeface="Helvetica" pitchFamily="2" charset="0"/>
                </a:endParaRPr>
              </a:p>
              <a:p>
                <a:r>
                  <a:rPr lang="en-US" sz="2400" dirty="0">
                    <a:latin typeface="Helvetica" pitchFamily="2" charset="0"/>
                  </a:rPr>
                  <a:t>If more sludge enters than leaves, the blanket volume will INCREASE</a:t>
                </a:r>
              </a:p>
              <a:p>
                <a:r>
                  <a:rPr lang="en-US" sz="2400" dirty="0">
                    <a:latin typeface="Helvetica" pitchFamily="2" charset="0"/>
                  </a:rPr>
                  <a:t>If more sludge leaves than enters the blanket volume will DECREASE</a:t>
                </a:r>
              </a:p>
            </p:txBody>
          </p:sp>
        </mc:Choice>
        <mc:Fallback>
          <p:sp>
            <p:nvSpPr>
              <p:cNvPr id="4" name="TextBox 3">
                <a:extLst>
                  <a:ext uri="{FF2B5EF4-FFF2-40B4-BE49-F238E27FC236}">
                    <a16:creationId xmlns:a16="http://schemas.microsoft.com/office/drawing/2014/main" id="{20853FE2-5C84-9B5C-E313-759CEA09162E}"/>
                  </a:ext>
                </a:extLst>
              </p:cNvPr>
              <p:cNvSpPr txBox="1">
                <a:spLocks noRot="1" noChangeAspect="1" noMove="1" noResize="1" noEditPoints="1" noAdjustHandles="1" noChangeArrowheads="1" noChangeShapeType="1" noTextEdit="1"/>
              </p:cNvSpPr>
              <p:nvPr/>
            </p:nvSpPr>
            <p:spPr>
              <a:xfrm>
                <a:off x="419847" y="1794808"/>
                <a:ext cx="11352305" cy="4125938"/>
              </a:xfrm>
              <a:prstGeom prst="rect">
                <a:avLst/>
              </a:prstGeom>
              <a:blipFill>
                <a:blip r:embed="rId3"/>
                <a:stretch>
                  <a:fillRect l="-895" t="-1227" b="-2454"/>
                </a:stretch>
              </a:blipFill>
            </p:spPr>
            <p:txBody>
              <a:bodyPr/>
              <a:lstStyle/>
              <a:p>
                <a:r>
                  <a:rPr lang="en-US">
                    <a:noFill/>
                  </a:rPr>
                  <a:t> </a:t>
                </a:r>
              </a:p>
            </p:txBody>
          </p:sp>
        </mc:Fallback>
      </mc:AlternateContent>
    </p:spTree>
    <p:extLst>
      <p:ext uri="{BB962C8B-B14F-4D97-AF65-F5344CB8AC3E}">
        <p14:creationId xmlns:p14="http://schemas.microsoft.com/office/powerpoint/2010/main" val="42821248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4000" b="-4000"/>
          </a:stretch>
        </a:blip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A48C8DB-D302-B6CE-C765-E99724C95E83}"/>
              </a:ext>
            </a:extLst>
          </p:cNvPr>
          <p:cNvSpPr>
            <a:spLocks noGrp="1"/>
          </p:cNvSpPr>
          <p:nvPr>
            <p:ph type="body" sz="quarter" idx="13"/>
          </p:nvPr>
        </p:nvSpPr>
        <p:spPr>
          <a:solidFill>
            <a:schemeClr val="bg1">
              <a:alpha val="63922"/>
            </a:schemeClr>
          </a:solidFill>
        </p:spPr>
        <p:txBody>
          <a:bodyPr/>
          <a:lstStyle/>
          <a:p>
            <a:r>
              <a:rPr lang="en-US" dirty="0">
                <a:solidFill>
                  <a:srgbClr val="024191"/>
                </a:solidFill>
              </a:rPr>
              <a:t>Poll Question</a:t>
            </a:r>
          </a:p>
        </p:txBody>
      </p:sp>
    </p:spTree>
    <p:extLst>
      <p:ext uri="{BB962C8B-B14F-4D97-AF65-F5344CB8AC3E}">
        <p14:creationId xmlns:p14="http://schemas.microsoft.com/office/powerpoint/2010/main" val="30087209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B400-AD0E-B23D-D3B6-3B965D90F43F}"/>
              </a:ext>
            </a:extLst>
          </p:cNvPr>
          <p:cNvSpPr>
            <a:spLocks noGrp="1"/>
          </p:cNvSpPr>
          <p:nvPr>
            <p:ph type="title"/>
          </p:nvPr>
        </p:nvSpPr>
        <p:spPr/>
        <p:txBody>
          <a:bodyPr>
            <a:normAutofit/>
          </a:bodyPr>
          <a:lstStyle/>
          <a:p>
            <a:r>
              <a:rPr lang="en-US" dirty="0"/>
              <a:t>Calculate the S/V Ratio</a:t>
            </a:r>
          </a:p>
        </p:txBody>
      </p:sp>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20853FE2-5C84-9B5C-E313-759CEA09162E}"/>
                  </a:ext>
                </a:extLst>
              </p:cNvPr>
              <p:cNvSpPr txBox="1"/>
              <p:nvPr/>
            </p:nvSpPr>
            <p:spPr>
              <a:xfrm>
                <a:off x="419847" y="1794808"/>
                <a:ext cx="11664577" cy="338727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𝑆</m:t>
                          </m:r>
                        </m:num>
                        <m:den>
                          <m:r>
                            <a:rPr lang="en-US" sz="2400" b="0" i="1" smtClean="0">
                              <a:latin typeface="Cambria Math" panose="02040503050406030204" pitchFamily="18" charset="0"/>
                            </a:rPr>
                            <m:t>𝑉</m:t>
                          </m:r>
                        </m:den>
                      </m:f>
                      <m:r>
                        <a:rPr lang="en-US" sz="2400" b="0" i="1" smtClean="0">
                          <a:latin typeface="Cambria Math" panose="02040503050406030204" pitchFamily="18" charset="0"/>
                        </a:rPr>
                        <m:t> </m:t>
                      </m:r>
                      <m:r>
                        <a:rPr lang="en-US" sz="2400" b="0" i="1" smtClean="0">
                          <a:latin typeface="Cambria Math" panose="02040503050406030204" pitchFamily="18" charset="0"/>
                        </a:rPr>
                        <m:t>𝑟𝑎𝑡𝑖𝑜</m:t>
                      </m:r>
                      <m:r>
                        <a:rPr lang="en-US" sz="2400" b="0" i="1" smtClean="0">
                          <a:latin typeface="Cambria Math" panose="02040503050406030204" pitchFamily="18" charset="0"/>
                        </a:rPr>
                        <m:t> (</m:t>
                      </m:r>
                      <m:r>
                        <a:rPr lang="en-US" sz="2400" b="0" i="1" smtClean="0">
                          <a:latin typeface="Cambria Math" panose="02040503050406030204" pitchFamily="18" charset="0"/>
                        </a:rPr>
                        <m:t>𝑑𝑎𝑦𝑠</m:t>
                      </m:r>
                      <m:r>
                        <a:rPr lang="en-US" sz="2400" b="0" i="1" smtClean="0">
                          <a:latin typeface="Cambria Math" panose="02040503050406030204" pitchFamily="18" charset="0"/>
                        </a:rPr>
                        <m:t>)= </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𝑆𝑙𝑢𝑑𝑔𝑒</m:t>
                          </m:r>
                          <m:r>
                            <a:rPr lang="en-US" sz="2400" b="0" i="1" smtClean="0">
                              <a:latin typeface="Cambria Math" panose="02040503050406030204" pitchFamily="18" charset="0"/>
                            </a:rPr>
                            <m:t> </m:t>
                          </m:r>
                          <m:r>
                            <a:rPr lang="en-US" sz="2400" b="0" i="1" smtClean="0">
                              <a:latin typeface="Cambria Math" panose="02040503050406030204" pitchFamily="18" charset="0"/>
                            </a:rPr>
                            <m:t>𝐵𝑙𝑎𝑛𝑘𝑒𝑡</m:t>
                          </m:r>
                          <m:r>
                            <a:rPr lang="en-US" sz="2400" b="0" i="1" smtClean="0">
                              <a:latin typeface="Cambria Math" panose="02040503050406030204" pitchFamily="18" charset="0"/>
                            </a:rPr>
                            <m:t> </m:t>
                          </m:r>
                          <m:r>
                            <a:rPr lang="en-US" sz="2400" b="0" i="1" smtClean="0">
                              <a:latin typeface="Cambria Math" panose="02040503050406030204" pitchFamily="18" charset="0"/>
                            </a:rPr>
                            <m:t>𝑉𝑜𝑙𝑢𝑚𝑒</m:t>
                          </m:r>
                          <m:r>
                            <a:rPr lang="en-US" sz="2400" b="0" i="1" smtClean="0">
                              <a:latin typeface="Cambria Math" panose="02040503050406030204" pitchFamily="18" charset="0"/>
                            </a:rPr>
                            <m:t> (</m:t>
                          </m:r>
                          <m:r>
                            <a:rPr lang="en-US" sz="2400" b="0" i="1" smtClean="0">
                              <a:latin typeface="Cambria Math" panose="02040503050406030204" pitchFamily="18" charset="0"/>
                            </a:rPr>
                            <m:t>𝑔𝑎𝑙</m:t>
                          </m:r>
                          <m:r>
                            <a:rPr lang="en-US" sz="2400" b="0" i="1" smtClean="0">
                              <a:latin typeface="Cambria Math" panose="02040503050406030204" pitchFamily="18" charset="0"/>
                            </a:rPr>
                            <m:t>)</m:t>
                          </m:r>
                        </m:num>
                        <m:den>
                          <m:r>
                            <a:rPr lang="en-US" sz="2400" b="0" i="1" smtClean="0">
                              <a:latin typeface="Cambria Math" panose="02040503050406030204" pitchFamily="18" charset="0"/>
                            </a:rPr>
                            <m:t>𝑉𝑜𝑙𝑢𝑚𝑒</m:t>
                          </m:r>
                          <m:r>
                            <a:rPr lang="en-US" sz="2400" b="0" i="1" smtClean="0">
                              <a:latin typeface="Cambria Math" panose="02040503050406030204" pitchFamily="18" charset="0"/>
                            </a:rPr>
                            <m:t> </m:t>
                          </m:r>
                          <m:r>
                            <a:rPr lang="en-US" sz="2400" b="0" i="1" smtClean="0">
                              <a:latin typeface="Cambria Math" panose="02040503050406030204" pitchFamily="18" charset="0"/>
                            </a:rPr>
                            <m:t>𝑜𝑓</m:t>
                          </m:r>
                          <m:r>
                            <a:rPr lang="en-US" sz="2400" b="0" i="1" smtClean="0">
                              <a:latin typeface="Cambria Math" panose="02040503050406030204" pitchFamily="18" charset="0"/>
                            </a:rPr>
                            <m:t> </m:t>
                          </m:r>
                          <m:r>
                            <a:rPr lang="en-US" sz="2400" b="0" i="1" smtClean="0">
                              <a:latin typeface="Cambria Math" panose="02040503050406030204" pitchFamily="18" charset="0"/>
                            </a:rPr>
                            <m:t>𝑆𝑙𝑢𝑑𝑔𝑒</m:t>
                          </m:r>
                          <m:r>
                            <a:rPr lang="en-US" sz="2400" b="0" i="1" smtClean="0">
                              <a:latin typeface="Cambria Math" panose="02040503050406030204" pitchFamily="18" charset="0"/>
                            </a:rPr>
                            <m:t> </m:t>
                          </m:r>
                          <m:r>
                            <a:rPr lang="en-US" sz="2400" b="0" i="1" smtClean="0">
                              <a:latin typeface="Cambria Math" panose="02040503050406030204" pitchFamily="18" charset="0"/>
                            </a:rPr>
                            <m:t>𝑝𝑢𝑚𝑝𝑒𝑑</m:t>
                          </m:r>
                          <m:r>
                            <a:rPr lang="en-US" sz="2400" b="0" i="1" smtClean="0">
                              <a:latin typeface="Cambria Math" panose="02040503050406030204" pitchFamily="18" charset="0"/>
                            </a:rPr>
                            <m:t> (</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𝑔𝑎𝑙</m:t>
                              </m:r>
                            </m:num>
                            <m:den>
                              <m:r>
                                <a:rPr lang="en-US" sz="2400" b="0" i="1" smtClean="0">
                                  <a:latin typeface="Cambria Math" panose="02040503050406030204" pitchFamily="18" charset="0"/>
                                </a:rPr>
                                <m:t>𝑑𝑎𝑦</m:t>
                              </m:r>
                            </m:den>
                          </m:f>
                          <m:r>
                            <a:rPr lang="en-US" sz="2400" b="0" i="1" smtClean="0">
                              <a:latin typeface="Cambria Math" panose="02040503050406030204" pitchFamily="18" charset="0"/>
                            </a:rPr>
                            <m:t>)</m:t>
                          </m:r>
                        </m:den>
                      </m:f>
                    </m:oMath>
                  </m:oMathPara>
                </a14:m>
                <a:endParaRPr lang="en-US" sz="2400" dirty="0">
                  <a:latin typeface="Raleway" panose="020B0503030101060003" pitchFamily="34" charset="77"/>
                </a:endParaRPr>
              </a:p>
              <a:p>
                <a:r>
                  <a:rPr lang="en-US" sz="2400" dirty="0">
                    <a:latin typeface="Helvetica" pitchFamily="2" charset="0"/>
                  </a:rPr>
                  <a:t>If:</a:t>
                </a:r>
              </a:p>
              <a:p>
                <a:pPr marL="342900" indent="-342900">
                  <a:buFont typeface="Arial" panose="020B0604020202020204" pitchFamily="34" charset="0"/>
                  <a:buChar char="•"/>
                </a:pPr>
                <a:r>
                  <a:rPr lang="en-US" sz="2400" dirty="0">
                    <a:latin typeface="Helvetica" pitchFamily="2" charset="0"/>
                  </a:rPr>
                  <a:t>The sludge blanket volume is 28,200 gallons, and</a:t>
                </a:r>
              </a:p>
              <a:p>
                <a:pPr marL="342900" indent="-342900">
                  <a:buFont typeface="Arial" panose="020B0604020202020204" pitchFamily="34" charset="0"/>
                  <a:buChar char="•"/>
                </a:pPr>
                <a:r>
                  <a:rPr lang="en-US" sz="2400" dirty="0">
                    <a:latin typeface="Helvetica" pitchFamily="2" charset="0"/>
                  </a:rPr>
                  <a:t>Sludge flow IN to the thickener is 100 GPM at 3% concentration</a:t>
                </a:r>
              </a:p>
              <a:p>
                <a:pPr marL="342900" indent="-342900">
                  <a:buFont typeface="Arial" panose="020B0604020202020204" pitchFamily="34" charset="0"/>
                  <a:buChar char="•"/>
                </a:pPr>
                <a:r>
                  <a:rPr lang="en-US" sz="2400" dirty="0">
                    <a:latin typeface="Helvetica" pitchFamily="2" charset="0"/>
                  </a:rPr>
                  <a:t>Sludge flow OUT of the thickener is 40 GPM at 7% concentration </a:t>
                </a:r>
              </a:p>
              <a:p>
                <a:endParaRPr lang="en-US" sz="2400" dirty="0">
                  <a:latin typeface="Helvetica" pitchFamily="2" charset="0"/>
                </a:endParaRPr>
              </a:p>
              <a:p>
                <a:r>
                  <a:rPr lang="en-US" sz="2400" dirty="0">
                    <a:latin typeface="Helvetica" pitchFamily="2" charset="0"/>
                  </a:rPr>
                  <a:t>What is the S/V ratio?</a:t>
                </a:r>
              </a:p>
            </p:txBody>
          </p:sp>
        </mc:Choice>
        <mc:Fallback>
          <p:sp>
            <p:nvSpPr>
              <p:cNvPr id="4" name="TextBox 3">
                <a:extLst>
                  <a:ext uri="{FF2B5EF4-FFF2-40B4-BE49-F238E27FC236}">
                    <a16:creationId xmlns:a16="http://schemas.microsoft.com/office/drawing/2014/main" id="{20853FE2-5C84-9B5C-E313-759CEA09162E}"/>
                  </a:ext>
                </a:extLst>
              </p:cNvPr>
              <p:cNvSpPr txBox="1">
                <a:spLocks noRot="1" noChangeAspect="1" noMove="1" noResize="1" noEditPoints="1" noAdjustHandles="1" noChangeArrowheads="1" noChangeShapeType="1" noTextEdit="1"/>
              </p:cNvSpPr>
              <p:nvPr/>
            </p:nvSpPr>
            <p:spPr>
              <a:xfrm>
                <a:off x="419847" y="1794808"/>
                <a:ext cx="11664577" cy="3387274"/>
              </a:xfrm>
              <a:prstGeom prst="rect">
                <a:avLst/>
              </a:prstGeom>
              <a:blipFill>
                <a:blip r:embed="rId3"/>
                <a:stretch>
                  <a:fillRect l="-871" t="-373" b="-2985"/>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22A4FF4F-CD09-8734-E5FC-87EF77111962}"/>
                  </a:ext>
                </a:extLst>
              </p:cNvPr>
              <p:cNvSpPr txBox="1"/>
              <p:nvPr/>
            </p:nvSpPr>
            <p:spPr>
              <a:xfrm>
                <a:off x="-471395" y="5015029"/>
                <a:ext cx="13447059" cy="1243930"/>
              </a:xfrm>
              <a:prstGeom prst="rect">
                <a:avLst/>
              </a:prstGeom>
              <a:noFill/>
            </p:spPr>
            <p:txBody>
              <a:bodyPr wrap="square">
                <a:spAutoFit/>
              </a:bodyPr>
              <a:lstStyle/>
              <a:p>
                <a:endParaRPr lang="en-US" sz="2400" dirty="0">
                  <a:latin typeface="Raleway" panose="020B0503030101060003" pitchFamily="34" charset="77"/>
                </a:endParaRPr>
              </a:p>
              <a:p>
                <a:pPr/>
                <a14:m>
                  <m:oMathPara xmlns:m="http://schemas.openxmlformats.org/officeDocument/2006/math">
                    <m:oMathParaPr>
                      <m:jc m:val="centerGroup"/>
                    </m:oMathParaPr>
                    <m:oMath xmlns:m="http://schemas.openxmlformats.org/officeDocument/2006/math">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𝑆</m:t>
                          </m:r>
                        </m:num>
                        <m:den>
                          <m:r>
                            <a:rPr lang="en-US" sz="2400" b="0" i="1" smtClean="0">
                              <a:latin typeface="Cambria Math" panose="02040503050406030204" pitchFamily="18" charset="0"/>
                            </a:rPr>
                            <m:t>𝑉</m:t>
                          </m:r>
                        </m:den>
                      </m:f>
                      <m:r>
                        <a:rPr lang="en-US" sz="2400" b="0" i="1" smtClean="0">
                          <a:latin typeface="Cambria Math" panose="02040503050406030204" pitchFamily="18" charset="0"/>
                        </a:rPr>
                        <m:t> </m:t>
                      </m:r>
                      <m:r>
                        <a:rPr lang="en-US" sz="2400" b="0" i="1" smtClean="0">
                          <a:latin typeface="Cambria Math" panose="02040503050406030204" pitchFamily="18" charset="0"/>
                        </a:rPr>
                        <m:t>𝑟𝑎𝑡𝑖𝑜</m:t>
                      </m:r>
                      <m:r>
                        <a:rPr lang="en-US" sz="2400" b="0" i="1" smtClean="0">
                          <a:latin typeface="Cambria Math" panose="02040503050406030204" pitchFamily="18" charset="0"/>
                        </a:rPr>
                        <m:t> (</m:t>
                      </m:r>
                      <m:r>
                        <a:rPr lang="en-US" sz="2400" b="0" i="1" smtClean="0">
                          <a:latin typeface="Cambria Math" panose="02040503050406030204" pitchFamily="18" charset="0"/>
                        </a:rPr>
                        <m:t>𝑑𝑎𝑦𝑠</m:t>
                      </m:r>
                      <m:r>
                        <a:rPr lang="en-US" sz="2400" b="0" i="1" smtClean="0">
                          <a:latin typeface="Cambria Math" panose="02040503050406030204" pitchFamily="18" charset="0"/>
                        </a:rPr>
                        <m:t>)= </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28,200 </m:t>
                          </m:r>
                          <m:d>
                            <m:dPr>
                              <m:ctrlPr>
                                <a:rPr lang="en-US" sz="2400" b="0" i="1" smtClean="0">
                                  <a:latin typeface="Cambria Math" panose="02040503050406030204" pitchFamily="18" charset="0"/>
                                </a:rPr>
                              </m:ctrlPr>
                            </m:dPr>
                            <m:e>
                              <m:r>
                                <a:rPr lang="en-US" sz="2400" b="0" i="1" smtClean="0">
                                  <a:latin typeface="Cambria Math" panose="02040503050406030204" pitchFamily="18" charset="0"/>
                                </a:rPr>
                                <m:t>𝑔𝑎𝑙</m:t>
                              </m:r>
                            </m:e>
                          </m:d>
                        </m:num>
                        <m:den>
                          <m:r>
                            <a:rPr lang="en-US" sz="2400" b="0" i="1" smtClean="0">
                              <a:latin typeface="Cambria Math" panose="02040503050406030204" pitchFamily="18" charset="0"/>
                            </a:rPr>
                            <m:t>40 </m:t>
                          </m:r>
                          <m:r>
                            <a:rPr lang="en-US" sz="2400" b="0" i="1" smtClean="0">
                              <a:latin typeface="Cambria Math" panose="02040503050406030204" pitchFamily="18" charset="0"/>
                            </a:rPr>
                            <m:t>𝑔𝑎𝑙</m:t>
                          </m:r>
                          <m:r>
                            <a:rPr lang="en-US" sz="2400" b="0" i="1" smtClean="0">
                              <a:latin typeface="Cambria Math" panose="02040503050406030204" pitchFamily="18" charset="0"/>
                            </a:rPr>
                            <m:t>/</m:t>
                          </m:r>
                          <m:r>
                            <a:rPr lang="en-US" sz="2400" b="0" i="1" smtClean="0">
                              <a:latin typeface="Cambria Math" panose="02040503050406030204" pitchFamily="18" charset="0"/>
                            </a:rPr>
                            <m:t>𝑚𝑖𝑛</m:t>
                          </m:r>
                          <m:r>
                            <a:rPr lang="en-US" sz="2400" b="0" i="1" smtClean="0">
                              <a:latin typeface="Cambria Math" panose="02040503050406030204" pitchFamily="18" charset="0"/>
                            </a:rPr>
                            <m:t> × 1440 </m:t>
                          </m:r>
                          <m:r>
                            <a:rPr lang="en-US" sz="2400" b="0" i="1" smtClean="0">
                              <a:latin typeface="Cambria Math" panose="02040503050406030204" pitchFamily="18" charset="0"/>
                              <a:ea typeface="Cambria Math" panose="02040503050406030204" pitchFamily="18" charset="0"/>
                            </a:rPr>
                            <m:t>𝑚𝑖𝑛</m:t>
                          </m:r>
                          <m:r>
                            <a:rPr lang="en-US" sz="2400" b="0" i="1" smtClean="0">
                              <a:latin typeface="Cambria Math" panose="02040503050406030204" pitchFamily="18" charset="0"/>
                              <a:ea typeface="Cambria Math" panose="02040503050406030204" pitchFamily="18" charset="0"/>
                            </a:rPr>
                            <m:t>/</m:t>
                          </m:r>
                          <m:r>
                            <a:rPr lang="en-US" sz="2400" b="0" i="1" smtClean="0">
                              <a:latin typeface="Cambria Math" panose="02040503050406030204" pitchFamily="18" charset="0"/>
                              <a:ea typeface="Cambria Math" panose="02040503050406030204" pitchFamily="18" charset="0"/>
                            </a:rPr>
                            <m:t>𝑑𝑎𝑦</m:t>
                          </m:r>
                        </m:den>
                      </m:f>
                      <m:r>
                        <a:rPr lang="en-US" sz="2400" b="0" i="1" smtClean="0">
                          <a:latin typeface="Cambria Math" panose="02040503050406030204" pitchFamily="18" charset="0"/>
                        </a:rPr>
                        <m:t>=</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28,200 </m:t>
                          </m:r>
                          <m:r>
                            <a:rPr lang="en-US" sz="2400" b="0" i="1" smtClean="0">
                              <a:latin typeface="Cambria Math" panose="02040503050406030204" pitchFamily="18" charset="0"/>
                            </a:rPr>
                            <m:t>𝑔𝑎𝑙</m:t>
                          </m:r>
                        </m:num>
                        <m:den>
                          <m:r>
                            <a:rPr lang="en-US" sz="2400" b="0" i="1" smtClean="0">
                              <a:latin typeface="Cambria Math" panose="02040503050406030204" pitchFamily="18" charset="0"/>
                            </a:rPr>
                            <m:t>57,600 </m:t>
                          </m:r>
                          <m:r>
                            <a:rPr lang="en-US" sz="2400" b="0" i="1" smtClean="0">
                              <a:latin typeface="Cambria Math" panose="02040503050406030204" pitchFamily="18" charset="0"/>
                            </a:rPr>
                            <m:t>𝑔𝑎𝑙</m:t>
                          </m:r>
                          <m:r>
                            <a:rPr lang="en-US" sz="2400" b="0" i="1" smtClean="0">
                              <a:latin typeface="Cambria Math" panose="02040503050406030204" pitchFamily="18" charset="0"/>
                            </a:rPr>
                            <m:t>/</m:t>
                          </m:r>
                          <m:r>
                            <a:rPr lang="en-US" sz="2400" b="0" i="1" smtClean="0">
                              <a:latin typeface="Cambria Math" panose="02040503050406030204" pitchFamily="18" charset="0"/>
                            </a:rPr>
                            <m:t>𝑑𝑎𝑦</m:t>
                          </m:r>
                        </m:den>
                      </m:f>
                      <m:r>
                        <a:rPr lang="en-US" sz="2400" b="0" i="1" smtClean="0">
                          <a:latin typeface="Cambria Math" panose="02040503050406030204" pitchFamily="18" charset="0"/>
                        </a:rPr>
                        <m:t>=0.5 </m:t>
                      </m:r>
                      <m:r>
                        <a:rPr lang="en-US" sz="2400" b="0" i="1" smtClean="0">
                          <a:latin typeface="Cambria Math" panose="02040503050406030204" pitchFamily="18" charset="0"/>
                        </a:rPr>
                        <m:t>𝑑𝑎𝑦𝑠</m:t>
                      </m:r>
                    </m:oMath>
                  </m:oMathPara>
                </a14:m>
                <a:endParaRPr lang="en-US" sz="2400" dirty="0">
                  <a:latin typeface="Raleway" panose="020B0503030101060003" pitchFamily="34" charset="77"/>
                </a:endParaRPr>
              </a:p>
            </p:txBody>
          </p:sp>
        </mc:Choice>
        <mc:Fallback>
          <p:sp>
            <p:nvSpPr>
              <p:cNvPr id="7" name="TextBox 6">
                <a:extLst>
                  <a:ext uri="{FF2B5EF4-FFF2-40B4-BE49-F238E27FC236}">
                    <a16:creationId xmlns:a16="http://schemas.microsoft.com/office/drawing/2014/main" id="{22A4FF4F-CD09-8734-E5FC-87EF77111962}"/>
                  </a:ext>
                </a:extLst>
              </p:cNvPr>
              <p:cNvSpPr txBox="1">
                <a:spLocks noRot="1" noChangeAspect="1" noMove="1" noResize="1" noEditPoints="1" noAdjustHandles="1" noChangeArrowheads="1" noChangeShapeType="1" noTextEdit="1"/>
              </p:cNvSpPr>
              <p:nvPr/>
            </p:nvSpPr>
            <p:spPr>
              <a:xfrm>
                <a:off x="-471395" y="5015029"/>
                <a:ext cx="13447059" cy="1243930"/>
              </a:xfrm>
              <a:prstGeom prst="rect">
                <a:avLst/>
              </a:prstGeom>
              <a:blipFill>
                <a:blip r:embed="rId4"/>
                <a:stretch>
                  <a:fillRect b="-8163"/>
                </a:stretch>
              </a:blipFill>
            </p:spPr>
            <p:txBody>
              <a:bodyPr/>
              <a:lstStyle/>
              <a:p>
                <a:r>
                  <a:rPr lang="en-US">
                    <a:noFill/>
                  </a:rPr>
                  <a:t> </a:t>
                </a:r>
              </a:p>
            </p:txBody>
          </p:sp>
        </mc:Fallback>
      </mc:AlternateContent>
    </p:spTree>
    <p:extLst>
      <p:ext uri="{BB962C8B-B14F-4D97-AF65-F5344CB8AC3E}">
        <p14:creationId xmlns:p14="http://schemas.microsoft.com/office/powerpoint/2010/main" val="428761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B400-AD0E-B23D-D3B6-3B965D90F43F}"/>
              </a:ext>
            </a:extLst>
          </p:cNvPr>
          <p:cNvSpPr>
            <a:spLocks noGrp="1"/>
          </p:cNvSpPr>
          <p:nvPr>
            <p:ph type="title"/>
          </p:nvPr>
        </p:nvSpPr>
        <p:spPr/>
        <p:txBody>
          <a:bodyPr>
            <a:normAutofit/>
          </a:bodyPr>
          <a:lstStyle/>
          <a:p>
            <a:r>
              <a:rPr lang="en-US" dirty="0"/>
              <a:t>Calculate Thickener Solids Removal Efficiency</a:t>
            </a:r>
          </a:p>
        </p:txBody>
      </p:sp>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20853FE2-5C84-9B5C-E313-759CEA09162E}"/>
                  </a:ext>
                </a:extLst>
              </p:cNvPr>
              <p:cNvSpPr txBox="1"/>
              <p:nvPr/>
            </p:nvSpPr>
            <p:spPr>
              <a:xfrm>
                <a:off x="419847" y="1794808"/>
                <a:ext cx="11664577" cy="3075907"/>
              </a:xfrm>
              <a:prstGeom prst="rect">
                <a:avLst/>
              </a:prstGeom>
              <a:noFill/>
            </p:spPr>
            <p:txBody>
              <a:bodyPr wrap="square" rtlCol="0">
                <a:spAutoFit/>
              </a:bodyPr>
              <a:lstStyle/>
              <a:p>
                <a:pPr>
                  <a:tabLst>
                    <a:tab pos="2109788" algn="l"/>
                  </a:tabLst>
                </a:pPr>
                <a14:m>
                  <m:oMathPara xmlns:m="http://schemas.openxmlformats.org/officeDocument/2006/math">
                    <m:oMathParaPr>
                      <m:jc m:val="centerGroup"/>
                    </m:oMathParaPr>
                    <m:oMath xmlns:m="http://schemas.openxmlformats.org/officeDocument/2006/math">
                      <m:r>
                        <a:rPr lang="en-US" sz="2400" b="0" i="1" smtClean="0">
                          <a:latin typeface="Cambria Math" panose="02040503050406030204" pitchFamily="18" charset="0"/>
                        </a:rPr>
                        <m:t>𝐸𝑓𝑓𝑖𝑐𝑖𝑒𝑛𝑐𝑦</m:t>
                      </m:r>
                      <m:r>
                        <a:rPr lang="en-US" sz="2400" b="0" i="1" smtClean="0">
                          <a:latin typeface="Cambria Math" panose="02040503050406030204" pitchFamily="18" charset="0"/>
                        </a:rPr>
                        <m:t> (%)= </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𝐼𝑛𝑓𝑙𝑢𝑒𝑛𝑡</m:t>
                          </m:r>
                          <m:r>
                            <a:rPr lang="en-US" sz="2400" b="0" i="1" smtClean="0">
                              <a:latin typeface="Cambria Math" panose="02040503050406030204" pitchFamily="18" charset="0"/>
                            </a:rPr>
                            <m:t> </m:t>
                          </m:r>
                          <m:r>
                            <a:rPr lang="en-US" sz="2400" b="0" i="1" smtClean="0">
                              <a:latin typeface="Cambria Math" panose="02040503050406030204" pitchFamily="18" charset="0"/>
                            </a:rPr>
                            <m:t>𝑆𝑆</m:t>
                          </m:r>
                          <m:r>
                            <a:rPr lang="en-US" sz="2400" b="0" i="1" smtClean="0">
                              <a:latin typeface="Cambria Math" panose="02040503050406030204" pitchFamily="18" charset="0"/>
                            </a:rPr>
                            <m:t>,</m:t>
                          </m:r>
                          <m:d>
                            <m:dPr>
                              <m:ctrlPr>
                                <a:rPr lang="en-US" sz="2400" b="0" i="1" smtClean="0">
                                  <a:latin typeface="Cambria Math" panose="02040503050406030204" pitchFamily="18" charset="0"/>
                                </a:rPr>
                              </m:ctrlPr>
                            </m:dPr>
                            <m:e>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𝑚𝑔</m:t>
                                  </m:r>
                                </m:num>
                                <m:den>
                                  <m:r>
                                    <a:rPr lang="en-US" sz="2400" b="0" i="1" smtClean="0">
                                      <a:latin typeface="Cambria Math" panose="02040503050406030204" pitchFamily="18" charset="0"/>
                                    </a:rPr>
                                    <m:t>𝐿</m:t>
                                  </m:r>
                                </m:den>
                              </m:f>
                            </m:e>
                          </m:d>
                          <m:r>
                            <a:rPr lang="en-US" sz="2400" b="0" i="1" smtClean="0">
                              <a:latin typeface="Cambria Math" panose="02040503050406030204" pitchFamily="18" charset="0"/>
                            </a:rPr>
                            <m:t>−</m:t>
                          </m:r>
                          <m:r>
                            <a:rPr lang="en-US" sz="2400" b="0" i="1" smtClean="0">
                              <a:latin typeface="Cambria Math" panose="02040503050406030204" pitchFamily="18" charset="0"/>
                            </a:rPr>
                            <m:t>𝐸𝑓𝑓𝑙𝑢𝑒𝑛𝑡</m:t>
                          </m:r>
                          <m:r>
                            <a:rPr lang="en-US" sz="2400" b="0" i="1" smtClean="0">
                              <a:latin typeface="Cambria Math" panose="02040503050406030204" pitchFamily="18" charset="0"/>
                            </a:rPr>
                            <m:t> </m:t>
                          </m:r>
                          <m:r>
                            <a:rPr lang="en-US" sz="2400" b="0" i="1" smtClean="0">
                              <a:latin typeface="Cambria Math" panose="02040503050406030204" pitchFamily="18" charset="0"/>
                            </a:rPr>
                            <m:t>𝑆𝑆</m:t>
                          </m:r>
                          <m:r>
                            <a:rPr lang="en-US" sz="2400" b="0" i="1" smtClean="0">
                              <a:latin typeface="Cambria Math" panose="02040503050406030204" pitchFamily="18" charset="0"/>
                            </a:rPr>
                            <m:t> </m:t>
                          </m:r>
                          <m:d>
                            <m:dPr>
                              <m:ctrlPr>
                                <a:rPr lang="en-US" sz="2400" b="0" i="1" smtClean="0">
                                  <a:latin typeface="Cambria Math" panose="02040503050406030204" pitchFamily="18" charset="0"/>
                                </a:rPr>
                              </m:ctrlPr>
                            </m:dPr>
                            <m:e>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𝑚𝑔</m:t>
                                  </m:r>
                                </m:num>
                                <m:den>
                                  <m:r>
                                    <a:rPr lang="en-US" sz="2400" b="0" i="1" smtClean="0">
                                      <a:latin typeface="Cambria Math" panose="02040503050406030204" pitchFamily="18" charset="0"/>
                                    </a:rPr>
                                    <m:t>𝐿</m:t>
                                  </m:r>
                                </m:den>
                              </m:f>
                            </m:e>
                          </m:d>
                          <m:r>
                            <a:rPr lang="en-US" sz="2400" b="0" i="1" smtClean="0">
                              <a:latin typeface="Cambria Math" panose="02040503050406030204" pitchFamily="18" charset="0"/>
                              <a:ea typeface="Cambria Math" panose="02040503050406030204" pitchFamily="18" charset="0"/>
                            </a:rPr>
                            <m:t>× 100%</m:t>
                          </m:r>
                        </m:num>
                        <m:den>
                          <m:r>
                            <a:rPr lang="en-US" sz="2400" b="0" i="1" smtClean="0">
                              <a:latin typeface="Cambria Math" panose="02040503050406030204" pitchFamily="18" charset="0"/>
                            </a:rPr>
                            <m:t>𝐼𝑛𝑓𝑙𝑢𝑒𝑛𝑡</m:t>
                          </m:r>
                          <m:r>
                            <a:rPr lang="en-US" sz="2400" b="0" i="1" smtClean="0">
                              <a:latin typeface="Cambria Math" panose="02040503050406030204" pitchFamily="18" charset="0"/>
                            </a:rPr>
                            <m:t> </m:t>
                          </m:r>
                          <m:r>
                            <a:rPr lang="en-US" sz="2400" b="0" i="1" smtClean="0">
                              <a:latin typeface="Cambria Math" panose="02040503050406030204" pitchFamily="18" charset="0"/>
                            </a:rPr>
                            <m:t>𝑆𝑆</m:t>
                          </m:r>
                          <m:r>
                            <a:rPr lang="en-US" sz="2400" b="0" i="1" smtClean="0">
                              <a:latin typeface="Cambria Math" panose="02040503050406030204" pitchFamily="18" charset="0"/>
                            </a:rPr>
                            <m:t> (</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𝑚𝑔</m:t>
                              </m:r>
                            </m:num>
                            <m:den>
                              <m:r>
                                <a:rPr lang="en-US" sz="2400" b="0" i="1" smtClean="0">
                                  <a:latin typeface="Cambria Math" panose="02040503050406030204" pitchFamily="18" charset="0"/>
                                </a:rPr>
                                <m:t>𝐿</m:t>
                              </m:r>
                            </m:den>
                          </m:f>
                          <m:r>
                            <a:rPr lang="en-US" sz="2400" b="0" i="1" smtClean="0">
                              <a:latin typeface="Cambria Math" panose="02040503050406030204" pitchFamily="18" charset="0"/>
                            </a:rPr>
                            <m:t>)</m:t>
                          </m:r>
                        </m:den>
                      </m:f>
                    </m:oMath>
                  </m:oMathPara>
                </a14:m>
                <a:endParaRPr lang="en-US" sz="2400" dirty="0">
                  <a:latin typeface="Raleway" panose="020B0503030101060003" pitchFamily="34" charset="77"/>
                </a:endParaRPr>
              </a:p>
              <a:p>
                <a:r>
                  <a:rPr lang="en-US" sz="2400" dirty="0">
                    <a:latin typeface="Helvetica" pitchFamily="2" charset="0"/>
                  </a:rPr>
                  <a:t>If:</a:t>
                </a:r>
              </a:p>
              <a:p>
                <a:pPr marL="342900" indent="-342900">
                  <a:buFont typeface="Arial" panose="020B0604020202020204" pitchFamily="34" charset="0"/>
                  <a:buChar char="•"/>
                </a:pPr>
                <a:r>
                  <a:rPr lang="en-US" sz="2400" dirty="0">
                    <a:latin typeface="Helvetica" pitchFamily="2" charset="0"/>
                  </a:rPr>
                  <a:t>Flow </a:t>
                </a:r>
                <a:r>
                  <a:rPr lang="en-US" sz="2400" b="1" dirty="0">
                    <a:latin typeface="Helvetica" pitchFamily="2" charset="0"/>
                  </a:rPr>
                  <a:t>IN</a:t>
                </a:r>
                <a:r>
                  <a:rPr lang="en-US" sz="2400" dirty="0">
                    <a:latin typeface="Helvetica" pitchFamily="2" charset="0"/>
                  </a:rPr>
                  <a:t> to the thickener is 30 GMP at 3% concentration (30,000 mg/L), </a:t>
                </a:r>
              </a:p>
              <a:p>
                <a:pPr marL="342900" indent="-342900">
                  <a:buFont typeface="Arial" panose="020B0604020202020204" pitchFamily="34" charset="0"/>
                  <a:buChar char="•"/>
                </a:pPr>
                <a:r>
                  <a:rPr lang="en-US" sz="2400" dirty="0">
                    <a:latin typeface="Helvetica" pitchFamily="2" charset="0"/>
                  </a:rPr>
                  <a:t>Effluent flow </a:t>
                </a:r>
                <a:r>
                  <a:rPr lang="en-US" sz="2400" b="1" dirty="0">
                    <a:latin typeface="Helvetica" pitchFamily="2" charset="0"/>
                  </a:rPr>
                  <a:t>OUT</a:t>
                </a:r>
                <a:r>
                  <a:rPr lang="en-US" sz="2400" dirty="0">
                    <a:latin typeface="Helvetica" pitchFamily="2" charset="0"/>
                  </a:rPr>
                  <a:t> of the thickener is at 0.15% concentration (1,500 mg/L)</a:t>
                </a:r>
              </a:p>
              <a:p>
                <a:endParaRPr lang="en-US" sz="2400" dirty="0">
                  <a:latin typeface="Helvetica" pitchFamily="2" charset="0"/>
                </a:endParaRPr>
              </a:p>
              <a:p>
                <a:r>
                  <a:rPr lang="en-US" sz="2400" dirty="0">
                    <a:latin typeface="Helvetica" pitchFamily="2" charset="0"/>
                  </a:rPr>
                  <a:t>What is the Solids Removal Efficiency of the thickener?</a:t>
                </a:r>
              </a:p>
            </p:txBody>
          </p:sp>
        </mc:Choice>
        <mc:Fallback>
          <p:sp>
            <p:nvSpPr>
              <p:cNvPr id="4" name="TextBox 3">
                <a:extLst>
                  <a:ext uri="{FF2B5EF4-FFF2-40B4-BE49-F238E27FC236}">
                    <a16:creationId xmlns:a16="http://schemas.microsoft.com/office/drawing/2014/main" id="{20853FE2-5C84-9B5C-E313-759CEA09162E}"/>
                  </a:ext>
                </a:extLst>
              </p:cNvPr>
              <p:cNvSpPr txBox="1">
                <a:spLocks noRot="1" noChangeAspect="1" noMove="1" noResize="1" noEditPoints="1" noAdjustHandles="1" noChangeArrowheads="1" noChangeShapeType="1" noTextEdit="1"/>
              </p:cNvSpPr>
              <p:nvPr/>
            </p:nvSpPr>
            <p:spPr>
              <a:xfrm>
                <a:off x="419847" y="1794808"/>
                <a:ext cx="11664577" cy="3075907"/>
              </a:xfrm>
              <a:prstGeom prst="rect">
                <a:avLst/>
              </a:prstGeom>
              <a:blipFill>
                <a:blip r:embed="rId3"/>
                <a:stretch>
                  <a:fillRect l="-871" b="-370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22A4FF4F-CD09-8734-E5FC-87EF77111962}"/>
                  </a:ext>
                </a:extLst>
              </p:cNvPr>
              <p:cNvSpPr txBox="1"/>
              <p:nvPr/>
            </p:nvSpPr>
            <p:spPr>
              <a:xfrm>
                <a:off x="-1772771" y="4974835"/>
                <a:ext cx="11335871" cy="102194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sz="2000" i="1" smtClean="0">
                          <a:latin typeface="Cambria Math" panose="02040503050406030204" pitchFamily="18" charset="0"/>
                        </a:rPr>
                        <m:t>𝐸𝑓𝑓𝑖𝑐𝑖𝑒𝑛𝑐𝑦</m:t>
                      </m:r>
                      <m:r>
                        <a:rPr lang="en-US" sz="2000" i="1" smtClean="0">
                          <a:latin typeface="Cambria Math" panose="02040503050406030204" pitchFamily="18" charset="0"/>
                        </a:rPr>
                        <m:t> </m:t>
                      </m:r>
                      <m:d>
                        <m:dPr>
                          <m:ctrlPr>
                            <a:rPr lang="en-US" sz="2000" i="1" smtClean="0">
                              <a:latin typeface="Cambria Math" panose="02040503050406030204" pitchFamily="18" charset="0"/>
                            </a:rPr>
                          </m:ctrlPr>
                        </m:dPr>
                        <m:e>
                          <m:r>
                            <a:rPr lang="en-US" sz="2000" i="1" smtClean="0">
                              <a:latin typeface="Cambria Math" panose="02040503050406030204" pitchFamily="18" charset="0"/>
                            </a:rPr>
                            <m:t>%</m:t>
                          </m:r>
                        </m:e>
                      </m:d>
                      <m:r>
                        <a:rPr lang="en-US" sz="2000" i="1" smtClean="0">
                          <a:latin typeface="Cambria Math" panose="02040503050406030204" pitchFamily="18" charset="0"/>
                        </a:rPr>
                        <m:t>= </m:t>
                      </m:r>
                      <m:f>
                        <m:fPr>
                          <m:ctrlPr>
                            <a:rPr lang="en-US" sz="2000" i="1">
                              <a:latin typeface="Cambria Math" panose="02040503050406030204" pitchFamily="18" charset="0"/>
                            </a:rPr>
                          </m:ctrlPr>
                        </m:fPr>
                        <m:num>
                          <m:r>
                            <a:rPr lang="en-US" sz="2000" b="0" i="1" smtClean="0">
                              <a:latin typeface="Cambria Math" panose="02040503050406030204" pitchFamily="18" charset="0"/>
                            </a:rPr>
                            <m:t>30,000</m:t>
                          </m:r>
                          <m:f>
                            <m:fPr>
                              <m:ctrlPr>
                                <a:rPr lang="en-US" sz="2000" b="0" i="1" smtClean="0">
                                  <a:latin typeface="Cambria Math" panose="02040503050406030204" pitchFamily="18" charset="0"/>
                                </a:rPr>
                              </m:ctrlPr>
                            </m:fPr>
                            <m:num>
                              <m:r>
                                <a:rPr lang="en-US" sz="2000" b="0" i="1" smtClean="0">
                                  <a:latin typeface="Cambria Math" panose="02040503050406030204" pitchFamily="18" charset="0"/>
                                </a:rPr>
                                <m:t>𝑚𝑔</m:t>
                              </m:r>
                            </m:num>
                            <m:den>
                              <m:r>
                                <a:rPr lang="en-US" sz="2000" b="0" i="1" smtClean="0">
                                  <a:latin typeface="Cambria Math" panose="02040503050406030204" pitchFamily="18" charset="0"/>
                                </a:rPr>
                                <m:t>𝐿</m:t>
                              </m:r>
                            </m:den>
                          </m:f>
                          <m:r>
                            <a:rPr lang="en-US" sz="2000" i="1">
                              <a:latin typeface="Cambria Math" panose="02040503050406030204" pitchFamily="18" charset="0"/>
                            </a:rPr>
                            <m:t>−</m:t>
                          </m:r>
                          <m:r>
                            <a:rPr lang="en-US" sz="2000" b="0" i="1" smtClean="0">
                              <a:latin typeface="Cambria Math" panose="02040503050406030204" pitchFamily="18" charset="0"/>
                            </a:rPr>
                            <m:t>1,500</m:t>
                          </m:r>
                          <m:f>
                            <m:fPr>
                              <m:ctrlPr>
                                <a:rPr lang="en-US" sz="2000" b="0" i="1" smtClean="0">
                                  <a:latin typeface="Cambria Math" panose="02040503050406030204" pitchFamily="18" charset="0"/>
                                </a:rPr>
                              </m:ctrlPr>
                            </m:fPr>
                            <m:num>
                              <m:r>
                                <a:rPr lang="en-US" sz="2000" b="0" i="1" smtClean="0">
                                  <a:latin typeface="Cambria Math" panose="02040503050406030204" pitchFamily="18" charset="0"/>
                                </a:rPr>
                                <m:t>𝑚𝑔</m:t>
                              </m:r>
                            </m:num>
                            <m:den>
                              <m:r>
                                <a:rPr lang="en-US" sz="2000" b="0" i="1" smtClean="0">
                                  <a:latin typeface="Cambria Math" panose="02040503050406030204" pitchFamily="18" charset="0"/>
                                </a:rPr>
                                <m:t>𝐿</m:t>
                              </m:r>
                            </m:den>
                          </m:f>
                          <m:r>
                            <a:rPr lang="en-US" sz="2000" i="1">
                              <a:latin typeface="Cambria Math" panose="02040503050406030204" pitchFamily="18" charset="0"/>
                            </a:rPr>
                            <m:t> </m:t>
                          </m:r>
                          <m:r>
                            <a:rPr lang="en-US" sz="2000" i="1">
                              <a:latin typeface="Cambria Math" panose="02040503050406030204" pitchFamily="18" charset="0"/>
                              <a:ea typeface="Cambria Math" panose="02040503050406030204" pitchFamily="18" charset="0"/>
                            </a:rPr>
                            <m:t>× 100%</m:t>
                          </m:r>
                        </m:num>
                        <m:den>
                          <m:r>
                            <a:rPr lang="en-US" sz="2000" b="0" i="1" smtClean="0">
                              <a:latin typeface="Cambria Math" panose="02040503050406030204" pitchFamily="18" charset="0"/>
                            </a:rPr>
                            <m:t>30,000</m:t>
                          </m:r>
                          <m:f>
                            <m:fPr>
                              <m:ctrlPr>
                                <a:rPr lang="en-US" sz="2000" b="0" i="1" smtClean="0">
                                  <a:latin typeface="Cambria Math" panose="02040503050406030204" pitchFamily="18" charset="0"/>
                                </a:rPr>
                              </m:ctrlPr>
                            </m:fPr>
                            <m:num>
                              <m:r>
                                <a:rPr lang="en-US" sz="2000" b="0" i="1" smtClean="0">
                                  <a:latin typeface="Cambria Math" panose="02040503050406030204" pitchFamily="18" charset="0"/>
                                </a:rPr>
                                <m:t>𝑚𝑔</m:t>
                              </m:r>
                            </m:num>
                            <m:den>
                              <m:r>
                                <a:rPr lang="en-US" sz="2000" b="0" i="1" smtClean="0">
                                  <a:latin typeface="Cambria Math" panose="02040503050406030204" pitchFamily="18" charset="0"/>
                                </a:rPr>
                                <m:t>𝐿</m:t>
                              </m:r>
                            </m:den>
                          </m:f>
                        </m:den>
                      </m:f>
                      <m:r>
                        <a:rPr lang="en-US" sz="2000" b="0" i="1" smtClean="0">
                          <a:latin typeface="Cambria Math" panose="02040503050406030204" pitchFamily="18" charset="0"/>
                        </a:rPr>
                        <m:t>=95%</m:t>
                      </m:r>
                    </m:oMath>
                  </m:oMathPara>
                </a14:m>
                <a:endParaRPr lang="en-US" sz="2000" dirty="0">
                  <a:latin typeface="Raleway" panose="020B0503030101060003" pitchFamily="34" charset="77"/>
                </a:endParaRPr>
              </a:p>
            </p:txBody>
          </p:sp>
        </mc:Choice>
        <mc:Fallback xmlns="">
          <p:sp>
            <p:nvSpPr>
              <p:cNvPr id="7" name="TextBox 6">
                <a:extLst>
                  <a:ext uri="{FF2B5EF4-FFF2-40B4-BE49-F238E27FC236}">
                    <a16:creationId xmlns:a16="http://schemas.microsoft.com/office/drawing/2014/main" id="{22A4FF4F-CD09-8734-E5FC-87EF77111962}"/>
                  </a:ext>
                </a:extLst>
              </p:cNvPr>
              <p:cNvSpPr txBox="1">
                <a:spLocks noRot="1" noChangeAspect="1" noMove="1" noResize="1" noEditPoints="1" noAdjustHandles="1" noChangeArrowheads="1" noChangeShapeType="1" noTextEdit="1"/>
              </p:cNvSpPr>
              <p:nvPr/>
            </p:nvSpPr>
            <p:spPr>
              <a:xfrm>
                <a:off x="-1772771" y="4974835"/>
                <a:ext cx="11335871" cy="1021946"/>
              </a:xfrm>
              <a:prstGeom prst="rect">
                <a:avLst/>
              </a:prstGeom>
              <a:blipFill>
                <a:blip r:embed="rId4"/>
                <a:stretch>
                  <a:fillRect b="-2439"/>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3" name="TextBox 2">
                <a:extLst>
                  <a:ext uri="{FF2B5EF4-FFF2-40B4-BE49-F238E27FC236}">
                    <a16:creationId xmlns:a16="http://schemas.microsoft.com/office/drawing/2014/main" id="{15C51DB1-5E0A-6DC8-55C2-054D5479F3AE}"/>
                  </a:ext>
                </a:extLst>
              </p:cNvPr>
              <p:cNvSpPr txBox="1"/>
              <p:nvPr/>
            </p:nvSpPr>
            <p:spPr>
              <a:xfrm>
                <a:off x="4356794" y="6100901"/>
                <a:ext cx="11335871" cy="625941"/>
              </a:xfrm>
              <a:prstGeom prst="rect">
                <a:avLst/>
              </a:prstGeom>
              <a:noFill/>
            </p:spPr>
            <p:txBody>
              <a:bodyPr wrap="square">
                <a:spAutoFit/>
              </a:bodyPr>
              <a:lstStyle/>
              <a:p>
                <a:r>
                  <a:rPr lang="en-US" sz="2000" b="1" dirty="0">
                    <a:latin typeface="Raleway" panose="020B0503030101060003" pitchFamily="34" charset="77"/>
                  </a:rPr>
                  <a:t>Or </a:t>
                </a:r>
                <a:r>
                  <a:rPr lang="en-US" sz="2000" dirty="0"/>
                  <a:t>	</a:t>
                </a:r>
                <a14:m>
                  <m:oMath xmlns:m="http://schemas.openxmlformats.org/officeDocument/2006/math">
                    <m:r>
                      <a:rPr lang="en-US" sz="2400" i="1" smtClean="0">
                        <a:latin typeface="Cambria Math" panose="02040503050406030204" pitchFamily="18" charset="0"/>
                      </a:rPr>
                      <m:t>𝐸𝑓𝑓𝑖𝑐𝑖𝑒𝑛𝑐𝑦</m:t>
                    </m:r>
                    <m:r>
                      <a:rPr lang="en-US" sz="2400" i="1" smtClean="0">
                        <a:latin typeface="Cambria Math" panose="02040503050406030204" pitchFamily="18" charset="0"/>
                      </a:rPr>
                      <m:t> </m:t>
                    </m:r>
                    <m:d>
                      <m:dPr>
                        <m:ctrlPr>
                          <a:rPr lang="en-US" sz="2400" i="1" smtClean="0">
                            <a:latin typeface="Cambria Math" panose="02040503050406030204" pitchFamily="18" charset="0"/>
                          </a:rPr>
                        </m:ctrlPr>
                      </m:dPr>
                      <m:e>
                        <m:r>
                          <a:rPr lang="en-US" sz="2400" i="1" smtClean="0">
                            <a:latin typeface="Cambria Math" panose="02040503050406030204" pitchFamily="18" charset="0"/>
                          </a:rPr>
                          <m:t>%</m:t>
                        </m:r>
                      </m:e>
                    </m:d>
                    <m:r>
                      <a:rPr lang="en-US" sz="2400" i="1" smtClean="0">
                        <a:latin typeface="Cambria Math" panose="02040503050406030204" pitchFamily="18" charset="0"/>
                      </a:rPr>
                      <m:t>= </m:t>
                    </m:r>
                    <m:f>
                      <m:fPr>
                        <m:ctrlPr>
                          <a:rPr lang="en-US" sz="2400" i="1">
                            <a:latin typeface="Cambria Math" panose="02040503050406030204" pitchFamily="18" charset="0"/>
                          </a:rPr>
                        </m:ctrlPr>
                      </m:fPr>
                      <m:num>
                        <m:r>
                          <a:rPr lang="en-US" sz="2400" b="0" i="1" smtClean="0">
                            <a:latin typeface="Cambria Math" panose="02040503050406030204" pitchFamily="18" charset="0"/>
                          </a:rPr>
                          <m:t>3 −0.15 </m:t>
                        </m:r>
                        <m:r>
                          <a:rPr lang="en-US" sz="2400" i="1">
                            <a:latin typeface="Cambria Math" panose="02040503050406030204" pitchFamily="18" charset="0"/>
                            <a:ea typeface="Cambria Math" panose="02040503050406030204" pitchFamily="18" charset="0"/>
                          </a:rPr>
                          <m:t>× 100%</m:t>
                        </m:r>
                      </m:num>
                      <m:den>
                        <m:r>
                          <a:rPr lang="en-US" sz="2400" b="0" i="1" smtClean="0">
                            <a:latin typeface="Cambria Math" panose="02040503050406030204" pitchFamily="18" charset="0"/>
                          </a:rPr>
                          <m:t>3</m:t>
                        </m:r>
                      </m:den>
                    </m:f>
                    <m:r>
                      <a:rPr lang="en-US" sz="2400" b="0" i="1" smtClean="0">
                        <a:latin typeface="Cambria Math" panose="02040503050406030204" pitchFamily="18" charset="0"/>
                      </a:rPr>
                      <m:t>=95%</m:t>
                    </m:r>
                  </m:oMath>
                </a14:m>
                <a:endParaRPr lang="en-US" sz="2400" dirty="0">
                  <a:latin typeface="Raleway" panose="020B0503030101060003" pitchFamily="34" charset="77"/>
                </a:endParaRPr>
              </a:p>
            </p:txBody>
          </p:sp>
        </mc:Choice>
        <mc:Fallback>
          <p:sp>
            <p:nvSpPr>
              <p:cNvPr id="3" name="TextBox 2">
                <a:extLst>
                  <a:ext uri="{FF2B5EF4-FFF2-40B4-BE49-F238E27FC236}">
                    <a16:creationId xmlns:a16="http://schemas.microsoft.com/office/drawing/2014/main" id="{15C51DB1-5E0A-6DC8-55C2-054D5479F3AE}"/>
                  </a:ext>
                </a:extLst>
              </p:cNvPr>
              <p:cNvSpPr txBox="1">
                <a:spLocks noRot="1" noChangeAspect="1" noMove="1" noResize="1" noEditPoints="1" noAdjustHandles="1" noChangeArrowheads="1" noChangeShapeType="1" noTextEdit="1"/>
              </p:cNvSpPr>
              <p:nvPr/>
            </p:nvSpPr>
            <p:spPr>
              <a:xfrm>
                <a:off x="4356794" y="6100901"/>
                <a:ext cx="11335871" cy="625941"/>
              </a:xfrm>
              <a:prstGeom prst="rect">
                <a:avLst/>
              </a:prstGeom>
              <a:blipFill>
                <a:blip r:embed="rId5"/>
                <a:stretch>
                  <a:fillRect l="-672" b="-2000"/>
                </a:stretch>
              </a:blipFill>
            </p:spPr>
            <p:txBody>
              <a:bodyPr/>
              <a:lstStyle/>
              <a:p>
                <a:r>
                  <a:rPr lang="en-US">
                    <a:noFill/>
                  </a:rPr>
                  <a:t> </a:t>
                </a:r>
              </a:p>
            </p:txBody>
          </p:sp>
        </mc:Fallback>
      </mc:AlternateContent>
    </p:spTree>
    <p:extLst>
      <p:ext uri="{BB962C8B-B14F-4D97-AF65-F5344CB8AC3E}">
        <p14:creationId xmlns:p14="http://schemas.microsoft.com/office/powerpoint/2010/main" val="429898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29040E5-9671-05C8-E467-60CE69B2AF1D}"/>
              </a:ext>
            </a:extLst>
          </p:cNvPr>
          <p:cNvSpPr>
            <a:spLocks noGrp="1"/>
          </p:cNvSpPr>
          <p:nvPr>
            <p:ph type="body" idx="1"/>
          </p:nvPr>
        </p:nvSpPr>
        <p:spPr/>
        <p:txBody>
          <a:bodyPr>
            <a:normAutofit/>
          </a:bodyPr>
          <a:lstStyle/>
          <a:p>
            <a:r>
              <a:rPr lang="en-US" dirty="0"/>
              <a:t>DAF, Centrifuges, Belts, Filtration, Drums</a:t>
            </a:r>
          </a:p>
        </p:txBody>
      </p:sp>
      <p:sp>
        <p:nvSpPr>
          <p:cNvPr id="2" name="Title 1">
            <a:extLst>
              <a:ext uri="{FF2B5EF4-FFF2-40B4-BE49-F238E27FC236}">
                <a16:creationId xmlns:a16="http://schemas.microsoft.com/office/drawing/2014/main" id="{0E521F23-D356-0FB8-DE53-0C539E8A96D4}"/>
              </a:ext>
            </a:extLst>
          </p:cNvPr>
          <p:cNvSpPr>
            <a:spLocks noGrp="1"/>
          </p:cNvSpPr>
          <p:nvPr>
            <p:ph type="ctrTitle"/>
          </p:nvPr>
        </p:nvSpPr>
        <p:spPr/>
        <p:txBody>
          <a:bodyPr/>
          <a:lstStyle/>
          <a:p>
            <a:r>
              <a:rPr lang="en-US" dirty="0"/>
              <a:t>Other Thickening Methods</a:t>
            </a:r>
          </a:p>
        </p:txBody>
      </p:sp>
    </p:spTree>
    <p:extLst>
      <p:ext uri="{BB962C8B-B14F-4D97-AF65-F5344CB8AC3E}">
        <p14:creationId xmlns:p14="http://schemas.microsoft.com/office/powerpoint/2010/main" val="53242395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620F15E-3644-AA5C-C618-7CF94115D1F1}"/>
              </a:ext>
            </a:extLst>
          </p:cNvPr>
          <p:cNvPicPr>
            <a:picLocks noChangeAspect="1"/>
          </p:cNvPicPr>
          <p:nvPr/>
        </p:nvPicPr>
        <p:blipFill rotWithShape="1">
          <a:blip r:embed="rId3">
            <a:extLst>
              <a:ext uri="{28A0092B-C50C-407E-A947-70E740481C1C}">
                <a14:useLocalDpi xmlns:a14="http://schemas.microsoft.com/office/drawing/2010/main" val="0"/>
              </a:ext>
            </a:extLst>
          </a:blip>
          <a:srcRect t="31942" b="30697"/>
          <a:stretch/>
        </p:blipFill>
        <p:spPr>
          <a:xfrm>
            <a:off x="0" y="0"/>
            <a:ext cx="12192000" cy="6858000"/>
          </a:xfrm>
          <a:prstGeom prst="rect">
            <a:avLst/>
          </a:prstGeom>
        </p:spPr>
      </p:pic>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Floatation</a:t>
            </a:r>
          </a:p>
        </p:txBody>
      </p:sp>
    </p:spTree>
    <p:extLst>
      <p:ext uri="{BB962C8B-B14F-4D97-AF65-F5344CB8AC3E}">
        <p14:creationId xmlns:p14="http://schemas.microsoft.com/office/powerpoint/2010/main" val="128800313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12EA37A-E46A-BF39-E79F-8974C88B1EE2}"/>
              </a:ext>
            </a:extLst>
          </p:cNvPr>
          <p:cNvPicPr>
            <a:picLocks noChangeAspect="1"/>
          </p:cNvPicPr>
          <p:nvPr/>
        </p:nvPicPr>
        <p:blipFill rotWithShape="1">
          <a:blip r:embed="rId3">
            <a:extLst>
              <a:ext uri="{28A0092B-C50C-407E-A947-70E740481C1C}">
                <a14:useLocalDpi xmlns:a14="http://schemas.microsoft.com/office/drawing/2010/main" val="0"/>
              </a:ext>
            </a:extLst>
          </a:blip>
          <a:srcRect l="6555" t="47018" r="3121" b="14561"/>
          <a:stretch/>
        </p:blipFill>
        <p:spPr>
          <a:xfrm rot="10800000">
            <a:off x="866549" y="1027906"/>
            <a:ext cx="10458901" cy="6075594"/>
          </a:xfrm>
          <a:prstGeom prst="rect">
            <a:avLst/>
          </a:prstGeom>
        </p:spPr>
      </p:pic>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Floatation</a:t>
            </a:r>
          </a:p>
        </p:txBody>
      </p:sp>
      <p:sp>
        <p:nvSpPr>
          <p:cNvPr id="2" name="TextBox 1">
            <a:extLst>
              <a:ext uri="{FF2B5EF4-FFF2-40B4-BE49-F238E27FC236}">
                <a16:creationId xmlns:a16="http://schemas.microsoft.com/office/drawing/2014/main" id="{36482435-5E76-888A-3CB3-4551F31C1223}"/>
              </a:ext>
            </a:extLst>
          </p:cNvPr>
          <p:cNvSpPr txBox="1"/>
          <p:nvPr/>
        </p:nvSpPr>
        <p:spPr>
          <a:xfrm>
            <a:off x="7831667" y="1506022"/>
            <a:ext cx="2291012" cy="461665"/>
          </a:xfrm>
          <a:prstGeom prst="rect">
            <a:avLst/>
          </a:prstGeom>
          <a:noFill/>
        </p:spPr>
        <p:txBody>
          <a:bodyPr wrap="none" rtlCol="0">
            <a:spAutoFit/>
          </a:bodyPr>
          <a:lstStyle/>
          <a:p>
            <a:r>
              <a:rPr lang="en-US" sz="2400" dirty="0">
                <a:latin typeface="Helvetica" pitchFamily="2" charset="0"/>
              </a:rPr>
              <a:t>Scraper Blades</a:t>
            </a:r>
          </a:p>
        </p:txBody>
      </p:sp>
      <p:cxnSp>
        <p:nvCxnSpPr>
          <p:cNvPr id="5" name="Straight Connector 4">
            <a:extLst>
              <a:ext uri="{FF2B5EF4-FFF2-40B4-BE49-F238E27FC236}">
                <a16:creationId xmlns:a16="http://schemas.microsoft.com/office/drawing/2014/main" id="{9D078B9A-6578-79EC-CA82-E4DAED1C8CD4}"/>
              </a:ext>
            </a:extLst>
          </p:cNvPr>
          <p:cNvCxnSpPr/>
          <p:nvPr/>
        </p:nvCxnSpPr>
        <p:spPr>
          <a:xfrm flipH="1">
            <a:off x="7501467" y="1879600"/>
            <a:ext cx="558800" cy="728133"/>
          </a:xfrm>
          <a:prstGeom prst="line">
            <a:avLst/>
          </a:prstGeom>
          <a:ln w="63500">
            <a:solidFill>
              <a:schemeClr val="tx1"/>
            </a:solidFill>
            <a:headEnd type="none"/>
            <a:tailEnd type="stealt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313747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A996-96A9-07C0-23FA-66DBA440F8A4}"/>
              </a:ext>
            </a:extLst>
          </p:cNvPr>
          <p:cNvSpPr>
            <a:spLocks noGrp="1"/>
          </p:cNvSpPr>
          <p:nvPr>
            <p:ph type="title"/>
          </p:nvPr>
        </p:nvSpPr>
        <p:spPr/>
        <p:txBody>
          <a:bodyPr/>
          <a:lstStyle/>
          <a:p>
            <a:r>
              <a:rPr lang="en-US" dirty="0"/>
              <a:t>Four Floatation Methods</a:t>
            </a:r>
          </a:p>
        </p:txBody>
      </p:sp>
      <p:sp>
        <p:nvSpPr>
          <p:cNvPr id="6" name="TextBox 5">
            <a:extLst>
              <a:ext uri="{FF2B5EF4-FFF2-40B4-BE49-F238E27FC236}">
                <a16:creationId xmlns:a16="http://schemas.microsoft.com/office/drawing/2014/main" id="{04D03E34-63F0-FBD5-A0DE-4CE1C76615FF}"/>
              </a:ext>
            </a:extLst>
          </p:cNvPr>
          <p:cNvSpPr txBox="1"/>
          <p:nvPr/>
        </p:nvSpPr>
        <p:spPr>
          <a:xfrm>
            <a:off x="1057835" y="1952108"/>
            <a:ext cx="10076329" cy="4154984"/>
          </a:xfrm>
          <a:prstGeom prst="rect">
            <a:avLst/>
          </a:prstGeom>
          <a:noFill/>
        </p:spPr>
        <p:txBody>
          <a:bodyPr wrap="square">
            <a:spAutoFit/>
          </a:bodyPr>
          <a:lstStyle/>
          <a:p>
            <a:pPr marL="285750" indent="-285750">
              <a:buFont typeface="Arial" panose="020B0604020202020204" pitchFamily="34" charset="0"/>
              <a:buChar char="•"/>
            </a:pPr>
            <a:r>
              <a:rPr lang="en-US" sz="2400" b="1" dirty="0">
                <a:latin typeface="Helvetica" pitchFamily="2" charset="0"/>
              </a:rPr>
              <a:t>Dispersed Air Floatation</a:t>
            </a:r>
            <a:r>
              <a:rPr lang="en-US" sz="2400" dirty="0">
                <a:latin typeface="Helvetica" pitchFamily="2" charset="0"/>
              </a:rPr>
              <a:t> – Bubbles are generated by mixers or diffused aerators</a:t>
            </a:r>
            <a:endParaRPr lang="en-US" sz="2400" b="1" dirty="0">
              <a:latin typeface="Helvetica" pitchFamily="2" charset="0"/>
            </a:endParaRPr>
          </a:p>
          <a:p>
            <a:pPr marL="285750" indent="-285750">
              <a:buFont typeface="Arial" panose="020B0604020202020204" pitchFamily="34" charset="0"/>
              <a:buChar char="•"/>
            </a:pPr>
            <a:endParaRPr lang="en-US" sz="2400" b="1" dirty="0">
              <a:latin typeface="Helvetica" pitchFamily="2" charset="0"/>
            </a:endParaRPr>
          </a:p>
          <a:p>
            <a:pPr marL="285750" indent="-285750">
              <a:buFont typeface="Arial" panose="020B0604020202020204" pitchFamily="34" charset="0"/>
              <a:buChar char="•"/>
            </a:pPr>
            <a:r>
              <a:rPr lang="en-US" sz="2400" b="1" dirty="0">
                <a:latin typeface="Helvetica" pitchFamily="2" charset="0"/>
              </a:rPr>
              <a:t>Biological Floatation</a:t>
            </a:r>
            <a:r>
              <a:rPr lang="en-US" sz="2400" dirty="0">
                <a:latin typeface="Helvetica" pitchFamily="2" charset="0"/>
              </a:rPr>
              <a:t> – using gasses generated by biological activity to float solids</a:t>
            </a:r>
          </a:p>
          <a:p>
            <a:pPr marL="285750" indent="-285750">
              <a:buFont typeface="Arial" panose="020B0604020202020204" pitchFamily="34" charset="0"/>
              <a:buChar char="•"/>
            </a:pPr>
            <a:endParaRPr lang="en-US" sz="2400" b="1" dirty="0">
              <a:latin typeface="Helvetica" pitchFamily="2" charset="0"/>
            </a:endParaRPr>
          </a:p>
          <a:p>
            <a:pPr marL="285750" indent="-285750">
              <a:buFont typeface="Arial" panose="020B0604020202020204" pitchFamily="34" charset="0"/>
              <a:buChar char="•"/>
            </a:pPr>
            <a:r>
              <a:rPr lang="en-US" sz="2400" b="1" dirty="0">
                <a:latin typeface="Helvetica" pitchFamily="2" charset="0"/>
              </a:rPr>
              <a:t>Dissolved Air (Vacuum) Floatation</a:t>
            </a:r>
            <a:r>
              <a:rPr lang="en-US" sz="2400" dirty="0">
                <a:latin typeface="Helvetica" pitchFamily="2" charset="0"/>
              </a:rPr>
              <a:t> – where the effluent is aerated at atmospheric pressure and released under vacuum</a:t>
            </a:r>
          </a:p>
          <a:p>
            <a:pPr marL="285750" indent="-285750">
              <a:buFont typeface="Arial" panose="020B0604020202020204" pitchFamily="34" charset="0"/>
              <a:buChar char="•"/>
            </a:pPr>
            <a:endParaRPr lang="en-US" sz="2400" b="1" dirty="0">
              <a:latin typeface="Helvetica" pitchFamily="2" charset="0"/>
            </a:endParaRPr>
          </a:p>
          <a:p>
            <a:pPr marL="285750" indent="-285750">
              <a:buFont typeface="Arial" panose="020B0604020202020204" pitchFamily="34" charset="0"/>
              <a:buChar char="•"/>
            </a:pPr>
            <a:r>
              <a:rPr lang="en-US" sz="2400" b="1" dirty="0">
                <a:latin typeface="Helvetica" pitchFamily="2" charset="0"/>
              </a:rPr>
              <a:t>Dissolved Air (Pressure) Floatation</a:t>
            </a:r>
            <a:r>
              <a:rPr lang="en-US" sz="2400" dirty="0">
                <a:latin typeface="Helvetica" pitchFamily="2" charset="0"/>
              </a:rPr>
              <a:t> – where the effluent is aerated under pressure and released at atmospheric pressure</a:t>
            </a:r>
          </a:p>
        </p:txBody>
      </p:sp>
    </p:spTree>
    <p:extLst>
      <p:ext uri="{BB962C8B-B14F-4D97-AF65-F5344CB8AC3E}">
        <p14:creationId xmlns:p14="http://schemas.microsoft.com/office/powerpoint/2010/main" val="369076643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B4EF6CC-5E7C-C5F2-A654-727D79AB2329}"/>
              </a:ext>
            </a:extLst>
          </p:cNvPr>
          <p:cNvSpPr>
            <a:spLocks noGrp="1"/>
          </p:cNvSpPr>
          <p:nvPr>
            <p:ph type="title"/>
          </p:nvPr>
        </p:nvSpPr>
        <p:spPr/>
        <p:txBody>
          <a:bodyPr/>
          <a:lstStyle/>
          <a:p>
            <a:endParaRPr lang="en-US"/>
          </a:p>
        </p:txBody>
      </p:sp>
      <p:pic>
        <p:nvPicPr>
          <p:cNvPr id="4" name="Picture 3">
            <a:extLst>
              <a:ext uri="{FF2B5EF4-FFF2-40B4-BE49-F238E27FC236}">
                <a16:creationId xmlns:a16="http://schemas.microsoft.com/office/drawing/2014/main" id="{799B3152-9F47-D43D-07F0-7F87C0F2AA31}"/>
              </a:ext>
            </a:extLst>
          </p:cNvPr>
          <p:cNvPicPr>
            <a:picLocks noChangeAspect="1"/>
          </p:cNvPicPr>
          <p:nvPr/>
        </p:nvPicPr>
        <p:blipFill rotWithShape="1">
          <a:blip r:embed="rId3">
            <a:extLst>
              <a:ext uri="{28A0092B-C50C-407E-A947-70E740481C1C}">
                <a14:useLocalDpi xmlns:a14="http://schemas.microsoft.com/office/drawing/2010/main" val="0"/>
              </a:ext>
            </a:extLst>
          </a:blip>
          <a:srcRect l="1916" t="20391" r="-1916" b="35471"/>
          <a:stretch/>
        </p:blipFill>
        <p:spPr>
          <a:xfrm>
            <a:off x="0" y="0"/>
            <a:ext cx="12430125" cy="6858000"/>
          </a:xfrm>
          <a:prstGeom prst="rect">
            <a:avLst/>
          </a:prstGeom>
        </p:spPr>
      </p:pic>
      <p:sp>
        <p:nvSpPr>
          <p:cNvPr id="5" name="Title 3">
            <a:extLst>
              <a:ext uri="{FF2B5EF4-FFF2-40B4-BE49-F238E27FC236}">
                <a16:creationId xmlns:a16="http://schemas.microsoft.com/office/drawing/2014/main" id="{02116FDF-7B1D-3326-E919-9B01247CEB92}"/>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1219170" rtl="0" eaLnBrk="1" latinLnBrk="0" hangingPunct="1">
              <a:lnSpc>
                <a:spcPct val="90000"/>
              </a:lnSpc>
              <a:spcBef>
                <a:spcPct val="0"/>
              </a:spcBef>
              <a:buNone/>
              <a:defRPr sz="6000" b="0" i="0" kern="1200">
                <a:solidFill>
                  <a:schemeClr val="tx1"/>
                </a:solidFill>
                <a:latin typeface="Raleway" panose="020B0503030101060003" pitchFamily="34" charset="77"/>
                <a:ea typeface="+mj-ea"/>
                <a:cs typeface="+mj-cs"/>
              </a:defRPr>
            </a:lvl1pPr>
          </a:lstStyle>
          <a:p>
            <a:r>
              <a:rPr lang="en-US">
                <a:solidFill>
                  <a:schemeClr val="bg1"/>
                </a:solidFill>
              </a:rPr>
              <a:t>Floatation</a:t>
            </a:r>
            <a:endParaRPr lang="en-US" dirty="0">
              <a:solidFill>
                <a:schemeClr val="bg1"/>
              </a:solidFill>
            </a:endParaRPr>
          </a:p>
        </p:txBody>
      </p:sp>
    </p:spTree>
    <p:extLst>
      <p:ext uri="{BB962C8B-B14F-4D97-AF65-F5344CB8AC3E}">
        <p14:creationId xmlns:p14="http://schemas.microsoft.com/office/powerpoint/2010/main" val="7642143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A996-96A9-07C0-23FA-66DBA440F8A4}"/>
              </a:ext>
            </a:extLst>
          </p:cNvPr>
          <p:cNvSpPr>
            <a:spLocks noGrp="1"/>
          </p:cNvSpPr>
          <p:nvPr>
            <p:ph type="title"/>
          </p:nvPr>
        </p:nvSpPr>
        <p:spPr/>
        <p:txBody>
          <a:bodyPr>
            <a:normAutofit/>
          </a:bodyPr>
          <a:lstStyle/>
          <a:p>
            <a:r>
              <a:rPr lang="en-US" dirty="0"/>
              <a:t>3 Pressure Floatation Methods</a:t>
            </a:r>
          </a:p>
        </p:txBody>
      </p:sp>
      <p:sp>
        <p:nvSpPr>
          <p:cNvPr id="6" name="TextBox 5">
            <a:extLst>
              <a:ext uri="{FF2B5EF4-FFF2-40B4-BE49-F238E27FC236}">
                <a16:creationId xmlns:a16="http://schemas.microsoft.com/office/drawing/2014/main" id="{04D03E34-63F0-FBD5-A0DE-4CE1C76615FF}"/>
              </a:ext>
            </a:extLst>
          </p:cNvPr>
          <p:cNvSpPr txBox="1"/>
          <p:nvPr/>
        </p:nvSpPr>
        <p:spPr>
          <a:xfrm>
            <a:off x="1057835" y="1952108"/>
            <a:ext cx="10076329" cy="3416320"/>
          </a:xfrm>
          <a:prstGeom prst="rect">
            <a:avLst/>
          </a:prstGeom>
          <a:noFill/>
        </p:spPr>
        <p:txBody>
          <a:bodyPr wrap="square">
            <a:spAutoFit/>
          </a:bodyPr>
          <a:lstStyle/>
          <a:p>
            <a:pPr marL="285750" indent="-285750">
              <a:buFont typeface="Arial" panose="020B0604020202020204" pitchFamily="34" charset="0"/>
              <a:buChar char="•"/>
            </a:pPr>
            <a:r>
              <a:rPr lang="en-US" sz="2400" b="1" dirty="0">
                <a:latin typeface="Helvetica" pitchFamily="2" charset="0"/>
              </a:rPr>
              <a:t>Full-Flow Pressure Floatation</a:t>
            </a:r>
            <a:r>
              <a:rPr lang="en-US" sz="2400" dirty="0">
                <a:latin typeface="Helvetica" pitchFamily="2" charset="0"/>
              </a:rPr>
              <a:t> – entire sludge influent flow is pressurized and released into DAF unit</a:t>
            </a:r>
            <a:endParaRPr lang="en-US" sz="2400" b="1" dirty="0">
              <a:latin typeface="Helvetica" pitchFamily="2" charset="0"/>
            </a:endParaRPr>
          </a:p>
          <a:p>
            <a:pPr marL="285750" indent="-285750">
              <a:buFont typeface="Arial" panose="020B0604020202020204" pitchFamily="34" charset="0"/>
              <a:buChar char="•"/>
            </a:pPr>
            <a:endParaRPr lang="en-US" sz="2400" b="1" dirty="0">
              <a:latin typeface="Helvetica" pitchFamily="2" charset="0"/>
            </a:endParaRPr>
          </a:p>
          <a:p>
            <a:pPr marL="285750" indent="-285750">
              <a:buFont typeface="Arial" panose="020B0604020202020204" pitchFamily="34" charset="0"/>
              <a:buChar char="•"/>
            </a:pPr>
            <a:r>
              <a:rPr lang="en-US" sz="2400" b="1" dirty="0">
                <a:latin typeface="Helvetica" pitchFamily="2" charset="0"/>
              </a:rPr>
              <a:t>Partial-Flow Pressure Floatation</a:t>
            </a:r>
            <a:r>
              <a:rPr lang="en-US" sz="2400" dirty="0">
                <a:latin typeface="Helvetica" pitchFamily="2" charset="0"/>
              </a:rPr>
              <a:t> – some of the sludge influent flow is pressurized and released into DAF unit and some sludge in released directly into the DAF unit without pressurization</a:t>
            </a:r>
            <a:endParaRPr lang="en-US" sz="2400" b="1" dirty="0">
              <a:latin typeface="Helvetica" pitchFamily="2" charset="0"/>
            </a:endParaRPr>
          </a:p>
          <a:p>
            <a:pPr marL="285750" indent="-285750">
              <a:buFont typeface="Arial" panose="020B0604020202020204" pitchFamily="34" charset="0"/>
              <a:buChar char="•"/>
            </a:pPr>
            <a:endParaRPr lang="en-US" sz="2400" b="1" dirty="0">
              <a:latin typeface="Helvetica" pitchFamily="2" charset="0"/>
            </a:endParaRPr>
          </a:p>
          <a:p>
            <a:pPr marL="285750" indent="-285750">
              <a:buFont typeface="Arial" panose="020B0604020202020204" pitchFamily="34" charset="0"/>
              <a:buChar char="•"/>
            </a:pPr>
            <a:r>
              <a:rPr lang="en-US" sz="2400" b="1" dirty="0">
                <a:latin typeface="Helvetica" pitchFamily="2" charset="0"/>
              </a:rPr>
              <a:t>Recycle-Flow Pressure Floatation</a:t>
            </a:r>
            <a:r>
              <a:rPr lang="en-US" sz="2400" dirty="0">
                <a:latin typeface="Helvetica" pitchFamily="2" charset="0"/>
              </a:rPr>
              <a:t> – part of the effluent flow, or other water flow source is recycled, pressurized and released into the DAF</a:t>
            </a:r>
            <a:endParaRPr lang="en-US" sz="2400" b="1" dirty="0">
              <a:latin typeface="Helvetica" pitchFamily="2" charset="0"/>
            </a:endParaRPr>
          </a:p>
        </p:txBody>
      </p:sp>
    </p:spTree>
    <p:extLst>
      <p:ext uri="{BB962C8B-B14F-4D97-AF65-F5344CB8AC3E}">
        <p14:creationId xmlns:p14="http://schemas.microsoft.com/office/powerpoint/2010/main" val="333680703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Recycle Flow Schematic</a:t>
            </a:r>
          </a:p>
        </p:txBody>
      </p:sp>
      <p:grpSp>
        <p:nvGrpSpPr>
          <p:cNvPr id="67" name="Group 66">
            <a:extLst>
              <a:ext uri="{FF2B5EF4-FFF2-40B4-BE49-F238E27FC236}">
                <a16:creationId xmlns:a16="http://schemas.microsoft.com/office/drawing/2014/main" id="{41C1FF78-29D1-24DA-A28C-60D872530CFD}"/>
              </a:ext>
            </a:extLst>
          </p:cNvPr>
          <p:cNvGrpSpPr/>
          <p:nvPr/>
        </p:nvGrpSpPr>
        <p:grpSpPr>
          <a:xfrm>
            <a:off x="381000" y="1876786"/>
            <a:ext cx="11671300" cy="4546893"/>
            <a:chOff x="222968" y="2311107"/>
            <a:chExt cx="11671300" cy="4546893"/>
          </a:xfrm>
        </p:grpSpPr>
        <p:pic>
          <p:nvPicPr>
            <p:cNvPr id="9" name="Picture 8">
              <a:extLst>
                <a:ext uri="{FF2B5EF4-FFF2-40B4-BE49-F238E27FC236}">
                  <a16:creationId xmlns:a16="http://schemas.microsoft.com/office/drawing/2014/main" id="{C68E2233-1ADE-5F82-070D-7331CE1DD2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43480" y="6358691"/>
              <a:ext cx="499309" cy="499309"/>
            </a:xfrm>
            <a:prstGeom prst="rect">
              <a:avLst/>
            </a:prstGeom>
          </p:spPr>
        </p:pic>
        <p:pic>
          <p:nvPicPr>
            <p:cNvPr id="10" name="Picture 9">
              <a:extLst>
                <a:ext uri="{FF2B5EF4-FFF2-40B4-BE49-F238E27FC236}">
                  <a16:creationId xmlns:a16="http://schemas.microsoft.com/office/drawing/2014/main" id="{799265EB-F144-274B-8A31-D0A4B6C3C6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78980" y="3974957"/>
              <a:ext cx="537482" cy="537482"/>
            </a:xfrm>
            <a:prstGeom prst="rect">
              <a:avLst/>
            </a:prstGeom>
          </p:spPr>
        </p:pic>
        <p:grpSp>
          <p:nvGrpSpPr>
            <p:cNvPr id="14" name="Group 13">
              <a:extLst>
                <a:ext uri="{FF2B5EF4-FFF2-40B4-BE49-F238E27FC236}">
                  <a16:creationId xmlns:a16="http://schemas.microsoft.com/office/drawing/2014/main" id="{7C915570-54CE-3834-1F3E-0B31F4ED04D2}"/>
                </a:ext>
              </a:extLst>
            </p:cNvPr>
            <p:cNvGrpSpPr/>
            <p:nvPr/>
          </p:nvGrpSpPr>
          <p:grpSpPr>
            <a:xfrm>
              <a:off x="3707405" y="2311107"/>
              <a:ext cx="3942092" cy="1325562"/>
              <a:chOff x="3707405" y="2311107"/>
              <a:chExt cx="3942092" cy="1325562"/>
            </a:xfrm>
          </p:grpSpPr>
          <p:sp>
            <p:nvSpPr>
              <p:cNvPr id="11" name="Process 10">
                <a:extLst>
                  <a:ext uri="{FF2B5EF4-FFF2-40B4-BE49-F238E27FC236}">
                    <a16:creationId xmlns:a16="http://schemas.microsoft.com/office/drawing/2014/main" id="{35337B62-6C5C-8F52-EDEB-B293EA4841E8}"/>
                  </a:ext>
                </a:extLst>
              </p:cNvPr>
              <p:cNvSpPr/>
              <p:nvPr/>
            </p:nvSpPr>
            <p:spPr>
              <a:xfrm>
                <a:off x="4208205" y="2311107"/>
                <a:ext cx="2939845" cy="1325562"/>
              </a:xfrm>
              <a:prstGeom prst="flowChartProcess">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Raleway" panose="020B0503030101060003" pitchFamily="34" charset="77"/>
                  </a:rPr>
                  <a:t>Floatation Unit</a:t>
                </a:r>
              </a:p>
            </p:txBody>
          </p:sp>
          <p:sp>
            <p:nvSpPr>
              <p:cNvPr id="12" name="Process 11">
                <a:extLst>
                  <a:ext uri="{FF2B5EF4-FFF2-40B4-BE49-F238E27FC236}">
                    <a16:creationId xmlns:a16="http://schemas.microsoft.com/office/drawing/2014/main" id="{085E1BCE-29B8-88B7-5496-DFE1568FC66E}"/>
                  </a:ext>
                </a:extLst>
              </p:cNvPr>
              <p:cNvSpPr/>
              <p:nvPr/>
            </p:nvSpPr>
            <p:spPr>
              <a:xfrm>
                <a:off x="7149344" y="2311107"/>
                <a:ext cx="500153" cy="1325562"/>
              </a:xfrm>
              <a:prstGeom prst="flowChartProcess">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Raleway" panose="020B0503030101060003" pitchFamily="34" charset="77"/>
                </a:endParaRPr>
              </a:p>
            </p:txBody>
          </p:sp>
          <p:sp>
            <p:nvSpPr>
              <p:cNvPr id="13" name="Process 12">
                <a:extLst>
                  <a:ext uri="{FF2B5EF4-FFF2-40B4-BE49-F238E27FC236}">
                    <a16:creationId xmlns:a16="http://schemas.microsoft.com/office/drawing/2014/main" id="{8AD7DC6B-AC81-624B-B75B-48166D7A48EB}"/>
                  </a:ext>
                </a:extLst>
              </p:cNvPr>
              <p:cNvSpPr/>
              <p:nvPr/>
            </p:nvSpPr>
            <p:spPr>
              <a:xfrm>
                <a:off x="3707405" y="2311107"/>
                <a:ext cx="500153" cy="1325562"/>
              </a:xfrm>
              <a:prstGeom prst="flowChartProcess">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Raleway" panose="020B0503030101060003" pitchFamily="34" charset="77"/>
                </a:endParaRPr>
              </a:p>
            </p:txBody>
          </p:sp>
        </p:grpSp>
        <p:cxnSp>
          <p:nvCxnSpPr>
            <p:cNvPr id="16" name="Straight Arrow Connector 15">
              <a:extLst>
                <a:ext uri="{FF2B5EF4-FFF2-40B4-BE49-F238E27FC236}">
                  <a16:creationId xmlns:a16="http://schemas.microsoft.com/office/drawing/2014/main" id="{D2AA1ECF-E44D-6F92-9B52-14B604B58A85}"/>
                </a:ext>
              </a:extLst>
            </p:cNvPr>
            <p:cNvCxnSpPr>
              <a:cxnSpLocks/>
            </p:cNvCxnSpPr>
            <p:nvPr/>
          </p:nvCxnSpPr>
          <p:spPr>
            <a:xfrm flipH="1">
              <a:off x="1140816" y="2495773"/>
              <a:ext cx="2551829" cy="0"/>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745BA0C-468F-08E9-2CC0-2747DA638E1E}"/>
                </a:ext>
              </a:extLst>
            </p:cNvPr>
            <p:cNvSpPr txBox="1"/>
            <p:nvPr/>
          </p:nvSpPr>
          <p:spPr>
            <a:xfrm>
              <a:off x="2234984" y="2311107"/>
              <a:ext cx="1144750" cy="369332"/>
            </a:xfrm>
            <a:prstGeom prst="rect">
              <a:avLst/>
            </a:prstGeom>
            <a:solidFill>
              <a:schemeClr val="bg1"/>
            </a:solidFill>
            <a:ln>
              <a:solidFill>
                <a:schemeClr val="accent5">
                  <a:lumMod val="50000"/>
                </a:schemeClr>
              </a:solidFill>
            </a:ln>
          </p:spPr>
          <p:txBody>
            <a:bodyPr wrap="square" rtlCol="0">
              <a:spAutoFit/>
            </a:bodyPr>
            <a:lstStyle/>
            <a:p>
              <a:r>
                <a:rPr lang="en-US" dirty="0">
                  <a:latin typeface="Raleway" panose="020B0503030101060003" pitchFamily="34" charset="77"/>
                </a:rPr>
                <a:t>Effluent</a:t>
              </a:r>
            </a:p>
          </p:txBody>
        </p:sp>
        <p:cxnSp>
          <p:nvCxnSpPr>
            <p:cNvPr id="20" name="Elbow Connector 19">
              <a:extLst>
                <a:ext uri="{FF2B5EF4-FFF2-40B4-BE49-F238E27FC236}">
                  <a16:creationId xmlns:a16="http://schemas.microsoft.com/office/drawing/2014/main" id="{D7CF913C-1A80-F9C8-3B22-1CDF1D8DF2EA}"/>
                </a:ext>
              </a:extLst>
            </p:cNvPr>
            <p:cNvCxnSpPr>
              <a:cxnSpLocks/>
              <a:endCxn id="10" idx="0"/>
            </p:cNvCxnSpPr>
            <p:nvPr/>
          </p:nvCxnSpPr>
          <p:spPr>
            <a:xfrm rot="16200000" flipH="1">
              <a:off x="1552843" y="2980079"/>
              <a:ext cx="1452836" cy="536919"/>
            </a:xfrm>
            <a:prstGeom prst="bentConnector3">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22" name="Elbow Connector 21">
              <a:extLst>
                <a:ext uri="{FF2B5EF4-FFF2-40B4-BE49-F238E27FC236}">
                  <a16:creationId xmlns:a16="http://schemas.microsoft.com/office/drawing/2014/main" id="{2D3E9D77-0615-2643-2EA3-D47E3E7777C5}"/>
                </a:ext>
              </a:extLst>
            </p:cNvPr>
            <p:cNvCxnSpPr>
              <a:cxnSpLocks/>
              <a:stCxn id="10" idx="1"/>
            </p:cNvCxnSpPr>
            <p:nvPr/>
          </p:nvCxnSpPr>
          <p:spPr>
            <a:xfrm rot="10800000" flipV="1">
              <a:off x="1754048" y="4243698"/>
              <a:ext cx="524933" cy="755574"/>
            </a:xfrm>
            <a:prstGeom prst="bentConnector2">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ECA8F6DD-27A1-DD7E-3CC2-5D6982661F53}"/>
                </a:ext>
              </a:extLst>
            </p:cNvPr>
            <p:cNvCxnSpPr>
              <a:cxnSpLocks/>
            </p:cNvCxnSpPr>
            <p:nvPr/>
          </p:nvCxnSpPr>
          <p:spPr>
            <a:xfrm>
              <a:off x="1140816" y="4999272"/>
              <a:ext cx="3122187" cy="1"/>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1D409146-A20D-A0E9-F3D8-20480BD47A94}"/>
                </a:ext>
              </a:extLst>
            </p:cNvPr>
            <p:cNvSpPr txBox="1"/>
            <p:nvPr/>
          </p:nvSpPr>
          <p:spPr>
            <a:xfrm>
              <a:off x="222968" y="4814606"/>
              <a:ext cx="1176491" cy="369332"/>
            </a:xfrm>
            <a:prstGeom prst="rect">
              <a:avLst/>
            </a:prstGeom>
            <a:solidFill>
              <a:schemeClr val="bg1"/>
            </a:solidFill>
            <a:ln>
              <a:solidFill>
                <a:schemeClr val="accent5">
                  <a:lumMod val="50000"/>
                </a:schemeClr>
              </a:solidFill>
            </a:ln>
          </p:spPr>
          <p:txBody>
            <a:bodyPr wrap="square" rtlCol="0">
              <a:spAutoFit/>
            </a:bodyPr>
            <a:lstStyle/>
            <a:p>
              <a:pPr algn="ctr"/>
              <a:r>
                <a:rPr lang="en-US" dirty="0">
                  <a:latin typeface="Raleway" panose="020B0503030101060003" pitchFamily="34" charset="77"/>
                </a:rPr>
                <a:t>Air Feed</a:t>
              </a:r>
            </a:p>
          </p:txBody>
        </p:sp>
        <p:grpSp>
          <p:nvGrpSpPr>
            <p:cNvPr id="31" name="Group 30">
              <a:extLst>
                <a:ext uri="{FF2B5EF4-FFF2-40B4-BE49-F238E27FC236}">
                  <a16:creationId xmlns:a16="http://schemas.microsoft.com/office/drawing/2014/main" id="{407A26A9-2B52-316B-3CD2-2A353D011480}"/>
                </a:ext>
              </a:extLst>
            </p:cNvPr>
            <p:cNvGrpSpPr/>
            <p:nvPr/>
          </p:nvGrpSpPr>
          <p:grpSpPr>
            <a:xfrm>
              <a:off x="4286162" y="4512439"/>
              <a:ext cx="2935535" cy="973668"/>
              <a:chOff x="4286162" y="4512439"/>
              <a:chExt cx="2935535" cy="973668"/>
            </a:xfrm>
          </p:grpSpPr>
          <p:sp>
            <p:nvSpPr>
              <p:cNvPr id="28" name="Delay 27">
                <a:extLst>
                  <a:ext uri="{FF2B5EF4-FFF2-40B4-BE49-F238E27FC236}">
                    <a16:creationId xmlns:a16="http://schemas.microsoft.com/office/drawing/2014/main" id="{843DD393-D859-5D2E-87D0-7D1871242539}"/>
                  </a:ext>
                </a:extLst>
              </p:cNvPr>
              <p:cNvSpPr/>
              <p:nvPr/>
            </p:nvSpPr>
            <p:spPr>
              <a:xfrm>
                <a:off x="6696764" y="4512440"/>
                <a:ext cx="524933" cy="973667"/>
              </a:xfrm>
              <a:prstGeom prst="flowChartDelay">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Raleway" panose="020B0503030101060003" pitchFamily="34" charset="77"/>
                </a:endParaRPr>
              </a:p>
            </p:txBody>
          </p:sp>
          <p:sp>
            <p:nvSpPr>
              <p:cNvPr id="29" name="Delay 28">
                <a:extLst>
                  <a:ext uri="{FF2B5EF4-FFF2-40B4-BE49-F238E27FC236}">
                    <a16:creationId xmlns:a16="http://schemas.microsoft.com/office/drawing/2014/main" id="{4AC4667A-D0F4-A803-172F-4A3CD4BB217E}"/>
                  </a:ext>
                </a:extLst>
              </p:cNvPr>
              <p:cNvSpPr/>
              <p:nvPr/>
            </p:nvSpPr>
            <p:spPr>
              <a:xfrm rot="10800000">
                <a:off x="4286162" y="4512439"/>
                <a:ext cx="524933" cy="973667"/>
              </a:xfrm>
              <a:prstGeom prst="flowChartDelay">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Raleway" panose="020B0503030101060003" pitchFamily="34" charset="77"/>
                </a:endParaRPr>
              </a:p>
            </p:txBody>
          </p:sp>
          <p:sp>
            <p:nvSpPr>
              <p:cNvPr id="30" name="Process 29">
                <a:extLst>
                  <a:ext uri="{FF2B5EF4-FFF2-40B4-BE49-F238E27FC236}">
                    <a16:creationId xmlns:a16="http://schemas.microsoft.com/office/drawing/2014/main" id="{089F3F06-26B7-D9DB-5020-58D0498C9752}"/>
                  </a:ext>
                </a:extLst>
              </p:cNvPr>
              <p:cNvSpPr/>
              <p:nvPr/>
            </p:nvSpPr>
            <p:spPr>
              <a:xfrm>
                <a:off x="4811095" y="4512440"/>
                <a:ext cx="1885669" cy="973667"/>
              </a:xfrm>
              <a:prstGeom prst="flowChartProcess">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Raleway" panose="020B0503030101060003" pitchFamily="34" charset="77"/>
                  </a:rPr>
                  <a:t>Air Saturation Tank (45-70 psi)</a:t>
                </a:r>
              </a:p>
            </p:txBody>
          </p:sp>
        </p:grpSp>
        <p:cxnSp>
          <p:nvCxnSpPr>
            <p:cNvPr id="32" name="Elbow Connector 31">
              <a:extLst>
                <a:ext uri="{FF2B5EF4-FFF2-40B4-BE49-F238E27FC236}">
                  <a16:creationId xmlns:a16="http://schemas.microsoft.com/office/drawing/2014/main" id="{882DAB72-5B16-E437-7068-BAD368559A6E}"/>
                </a:ext>
              </a:extLst>
            </p:cNvPr>
            <p:cNvCxnSpPr>
              <a:cxnSpLocks/>
              <a:stCxn id="9" idx="1"/>
            </p:cNvCxnSpPr>
            <p:nvPr/>
          </p:nvCxnSpPr>
          <p:spPr>
            <a:xfrm rot="10800000">
              <a:off x="4872964" y="5486108"/>
              <a:ext cx="870517" cy="1122238"/>
            </a:xfrm>
            <a:prstGeom prst="bentConnector2">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40" name="Elbow Connector 39">
              <a:extLst>
                <a:ext uri="{FF2B5EF4-FFF2-40B4-BE49-F238E27FC236}">
                  <a16:creationId xmlns:a16="http://schemas.microsoft.com/office/drawing/2014/main" id="{EF9EBABE-A3AA-CD47-3618-DCEB5193D209}"/>
                </a:ext>
              </a:extLst>
            </p:cNvPr>
            <p:cNvCxnSpPr>
              <a:cxnSpLocks/>
              <a:endCxn id="9" idx="0"/>
            </p:cNvCxnSpPr>
            <p:nvPr/>
          </p:nvCxnSpPr>
          <p:spPr>
            <a:xfrm rot="5400000">
              <a:off x="5835904" y="5643339"/>
              <a:ext cx="872584" cy="558121"/>
            </a:xfrm>
            <a:prstGeom prst="bentConnector3">
              <a:avLst>
                <a:gd name="adj1" fmla="val 50000"/>
              </a:avLst>
            </a:prstGeom>
            <a:ln w="63500">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BD7AB582-2212-E377-164A-1725CC795FAD}"/>
                </a:ext>
              </a:extLst>
            </p:cNvPr>
            <p:cNvSpPr txBox="1"/>
            <p:nvPr/>
          </p:nvSpPr>
          <p:spPr>
            <a:xfrm>
              <a:off x="2793473" y="3918921"/>
              <a:ext cx="1742368" cy="646331"/>
            </a:xfrm>
            <a:prstGeom prst="rect">
              <a:avLst/>
            </a:prstGeom>
            <a:noFill/>
          </p:spPr>
          <p:txBody>
            <a:bodyPr wrap="square" rtlCol="0">
              <a:spAutoFit/>
            </a:bodyPr>
            <a:lstStyle/>
            <a:p>
              <a:r>
                <a:rPr lang="en-US" dirty="0">
                  <a:latin typeface="Raleway" panose="020B0503030101060003" pitchFamily="34" charset="77"/>
                </a:rPr>
                <a:t>Recirculation Pump</a:t>
              </a:r>
            </a:p>
          </p:txBody>
        </p:sp>
        <p:cxnSp>
          <p:nvCxnSpPr>
            <p:cNvPr id="52" name="Straight Arrow Connector 51">
              <a:extLst>
                <a:ext uri="{FF2B5EF4-FFF2-40B4-BE49-F238E27FC236}">
                  <a16:creationId xmlns:a16="http://schemas.microsoft.com/office/drawing/2014/main" id="{1DF2E585-5889-9FBF-0DD6-74DF2509ABD3}"/>
                </a:ext>
              </a:extLst>
            </p:cNvPr>
            <p:cNvCxnSpPr>
              <a:cxnSpLocks/>
            </p:cNvCxnSpPr>
            <p:nvPr/>
          </p:nvCxnSpPr>
          <p:spPr>
            <a:xfrm flipH="1">
              <a:off x="7649497" y="3335573"/>
              <a:ext cx="3797436" cy="0"/>
            </a:xfrm>
            <a:prstGeom prst="straightConnector1">
              <a:avLst/>
            </a:prstGeom>
            <a:ln w="63500">
              <a:solidFill>
                <a:schemeClr val="accent4">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A0CAFCD1-6E38-882C-8C0C-E584C84B0EF2}"/>
                </a:ext>
              </a:extLst>
            </p:cNvPr>
            <p:cNvSpPr txBox="1"/>
            <p:nvPr/>
          </p:nvSpPr>
          <p:spPr>
            <a:xfrm>
              <a:off x="9346159" y="3150907"/>
              <a:ext cx="1560042" cy="369332"/>
            </a:xfrm>
            <a:prstGeom prst="rect">
              <a:avLst/>
            </a:prstGeom>
            <a:solidFill>
              <a:schemeClr val="bg1"/>
            </a:solidFill>
            <a:ln>
              <a:solidFill>
                <a:schemeClr val="accent4">
                  <a:lumMod val="50000"/>
                </a:schemeClr>
              </a:solidFill>
            </a:ln>
          </p:spPr>
          <p:txBody>
            <a:bodyPr wrap="none" rtlCol="0">
              <a:spAutoFit/>
            </a:bodyPr>
            <a:lstStyle/>
            <a:p>
              <a:r>
                <a:rPr lang="en-US" dirty="0">
                  <a:latin typeface="Raleway" panose="020B0503030101060003" pitchFamily="34" charset="77"/>
                </a:rPr>
                <a:t>Sludge Feed</a:t>
              </a:r>
            </a:p>
          </p:txBody>
        </p:sp>
        <p:cxnSp>
          <p:nvCxnSpPr>
            <p:cNvPr id="56" name="Elbow Connector 55">
              <a:extLst>
                <a:ext uri="{FF2B5EF4-FFF2-40B4-BE49-F238E27FC236}">
                  <a16:creationId xmlns:a16="http://schemas.microsoft.com/office/drawing/2014/main" id="{348A52C4-8618-D9C1-1D58-3F63990F3408}"/>
                </a:ext>
              </a:extLst>
            </p:cNvPr>
            <p:cNvCxnSpPr>
              <a:cxnSpLocks/>
              <a:stCxn id="28" idx="3"/>
            </p:cNvCxnSpPr>
            <p:nvPr/>
          </p:nvCxnSpPr>
          <p:spPr>
            <a:xfrm flipV="1">
              <a:off x="7221697" y="3335573"/>
              <a:ext cx="1256271" cy="1663701"/>
            </a:xfrm>
            <a:prstGeom prst="bentConnector2">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02B78B6E-7893-E4C7-B7EA-7DB5631F16E3}"/>
                </a:ext>
              </a:extLst>
            </p:cNvPr>
            <p:cNvCxnSpPr>
              <a:cxnSpLocks/>
            </p:cNvCxnSpPr>
            <p:nvPr/>
          </p:nvCxnSpPr>
          <p:spPr>
            <a:xfrm>
              <a:off x="7677753" y="2560089"/>
              <a:ext cx="4216515" cy="3928"/>
            </a:xfrm>
            <a:prstGeom prst="straightConnector1">
              <a:avLst/>
            </a:prstGeom>
            <a:ln w="63500">
              <a:solidFill>
                <a:schemeClr val="accent4">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CA881E1C-1A56-FEE5-CEB2-D03557819EA2}"/>
                </a:ext>
              </a:extLst>
            </p:cNvPr>
            <p:cNvSpPr txBox="1"/>
            <p:nvPr/>
          </p:nvSpPr>
          <p:spPr>
            <a:xfrm>
              <a:off x="8153191" y="2388508"/>
              <a:ext cx="3265638" cy="369332"/>
            </a:xfrm>
            <a:prstGeom prst="rect">
              <a:avLst/>
            </a:prstGeom>
            <a:solidFill>
              <a:schemeClr val="bg1"/>
            </a:solidFill>
            <a:ln>
              <a:solidFill>
                <a:schemeClr val="accent4">
                  <a:lumMod val="50000"/>
                </a:schemeClr>
              </a:solidFill>
            </a:ln>
          </p:spPr>
          <p:txBody>
            <a:bodyPr wrap="none" rtlCol="0">
              <a:spAutoFit/>
            </a:bodyPr>
            <a:lstStyle/>
            <a:p>
              <a:r>
                <a:rPr lang="en-US" dirty="0">
                  <a:latin typeface="Raleway" panose="020B0503030101060003" pitchFamily="34" charset="77"/>
                </a:rPr>
                <a:t>Thickened Sludge Discharge</a:t>
              </a:r>
            </a:p>
          </p:txBody>
        </p:sp>
      </p:grpSp>
      <p:sp>
        <p:nvSpPr>
          <p:cNvPr id="66" name="TextBox 65">
            <a:extLst>
              <a:ext uri="{FF2B5EF4-FFF2-40B4-BE49-F238E27FC236}">
                <a16:creationId xmlns:a16="http://schemas.microsoft.com/office/drawing/2014/main" id="{96574A87-AF90-2394-3D37-A9887EE9E8C6}"/>
              </a:ext>
            </a:extLst>
          </p:cNvPr>
          <p:cNvSpPr txBox="1"/>
          <p:nvPr/>
        </p:nvSpPr>
        <p:spPr>
          <a:xfrm>
            <a:off x="-24537" y="6611779"/>
            <a:ext cx="7526419" cy="246221"/>
          </a:xfrm>
          <a:prstGeom prst="rect">
            <a:avLst/>
          </a:prstGeom>
          <a:noFill/>
        </p:spPr>
        <p:txBody>
          <a:bodyPr wrap="none" rtlCol="0">
            <a:spAutoFit/>
          </a:bodyPr>
          <a:lstStyle/>
          <a:p>
            <a:r>
              <a:rPr lang="en-US" sz="1000" dirty="0">
                <a:latin typeface="Raleway" panose="020B0503030101060003" pitchFamily="34" charset="77"/>
              </a:rPr>
              <a:t>Adapted from Figure 4.5, Operation of Wastewater Treatment Plants, Vol. 2, 8</a:t>
            </a:r>
            <a:r>
              <a:rPr lang="en-US" sz="1000" baseline="30000" dirty="0">
                <a:latin typeface="Raleway" panose="020B0503030101060003" pitchFamily="34" charset="77"/>
              </a:rPr>
              <a:t>th</a:t>
            </a:r>
            <a:r>
              <a:rPr lang="en-US" sz="1000" dirty="0">
                <a:latin typeface="Raleway" panose="020B0503030101060003" pitchFamily="34" charset="77"/>
              </a:rPr>
              <a:t> Ed. Water Programs, Sacramento State, 2022</a:t>
            </a:r>
          </a:p>
        </p:txBody>
      </p:sp>
      <p:pic>
        <p:nvPicPr>
          <p:cNvPr id="72" name="Picture 71">
            <a:extLst>
              <a:ext uri="{FF2B5EF4-FFF2-40B4-BE49-F238E27FC236}">
                <a16:creationId xmlns:a16="http://schemas.microsoft.com/office/drawing/2014/main" id="{55105B20-D5A5-2C68-A491-CC8970D1AF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027240" y="3196633"/>
            <a:ext cx="1217519" cy="1217519"/>
          </a:xfrm>
          <a:prstGeom prst="rect">
            <a:avLst/>
          </a:prstGeom>
        </p:spPr>
      </p:pic>
      <p:sp>
        <p:nvSpPr>
          <p:cNvPr id="73" name="TextBox 72">
            <a:extLst>
              <a:ext uri="{FF2B5EF4-FFF2-40B4-BE49-F238E27FC236}">
                <a16:creationId xmlns:a16="http://schemas.microsoft.com/office/drawing/2014/main" id="{508004F1-219A-219B-7810-4ED133408A8C}"/>
              </a:ext>
            </a:extLst>
          </p:cNvPr>
          <p:cNvSpPr txBox="1"/>
          <p:nvPr/>
        </p:nvSpPr>
        <p:spPr>
          <a:xfrm>
            <a:off x="8911254" y="3326611"/>
            <a:ext cx="1451676" cy="923330"/>
          </a:xfrm>
          <a:prstGeom prst="rect">
            <a:avLst/>
          </a:prstGeom>
          <a:solidFill>
            <a:schemeClr val="bg1"/>
          </a:solidFill>
          <a:ln>
            <a:solidFill>
              <a:schemeClr val="accent4">
                <a:lumMod val="50000"/>
              </a:schemeClr>
            </a:solidFill>
          </a:ln>
        </p:spPr>
        <p:txBody>
          <a:bodyPr wrap="square" rtlCol="0">
            <a:spAutoFit/>
          </a:bodyPr>
          <a:lstStyle/>
          <a:p>
            <a:r>
              <a:rPr lang="en-US" dirty="0">
                <a:latin typeface="Raleway" panose="020B0503030101060003" pitchFamily="34" charset="77"/>
              </a:rPr>
              <a:t>Pressure Reducing Valve</a:t>
            </a:r>
          </a:p>
        </p:txBody>
      </p:sp>
    </p:spTree>
    <p:extLst>
      <p:ext uri="{BB962C8B-B14F-4D97-AF65-F5344CB8AC3E}">
        <p14:creationId xmlns:p14="http://schemas.microsoft.com/office/powerpoint/2010/main" val="24793989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1C0D1C5-9069-1005-65C6-2D1787382625}"/>
              </a:ext>
            </a:extLst>
          </p:cNvPr>
          <p:cNvSpPr>
            <a:spLocks noGrp="1"/>
          </p:cNvSpPr>
          <p:nvPr>
            <p:ph type="title"/>
          </p:nvPr>
        </p:nvSpPr>
        <p:spPr/>
        <p:txBody>
          <a:bodyPr/>
          <a:lstStyle/>
          <a:p>
            <a:endParaRPr lang="en-US"/>
          </a:p>
        </p:txBody>
      </p:sp>
      <p:pic>
        <p:nvPicPr>
          <p:cNvPr id="3" name="DAF Vid.mp4">
            <a:hlinkClick r:id="" action="ppaction://media"/>
            <a:extLst>
              <a:ext uri="{FF2B5EF4-FFF2-40B4-BE49-F238E27FC236}">
                <a16:creationId xmlns:a16="http://schemas.microsoft.com/office/drawing/2014/main" id="{09D0B8D1-209F-3B8F-8741-FB804A12028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353175"/>
          </a:xfrm>
          <a:prstGeom prst="rect">
            <a:avLst/>
          </a:prstGeom>
        </p:spPr>
      </p:pic>
      <p:sp>
        <p:nvSpPr>
          <p:cNvPr id="4" name="TextBox 3">
            <a:extLst>
              <a:ext uri="{FF2B5EF4-FFF2-40B4-BE49-F238E27FC236}">
                <a16:creationId xmlns:a16="http://schemas.microsoft.com/office/drawing/2014/main" id="{88289CBD-5205-648E-D363-A2AE37367F74}"/>
              </a:ext>
            </a:extLst>
          </p:cNvPr>
          <p:cNvSpPr txBox="1"/>
          <p:nvPr/>
        </p:nvSpPr>
        <p:spPr>
          <a:xfrm>
            <a:off x="-44825" y="6667997"/>
            <a:ext cx="4790094" cy="246221"/>
          </a:xfrm>
          <a:prstGeom prst="rect">
            <a:avLst/>
          </a:prstGeom>
          <a:noFill/>
        </p:spPr>
        <p:txBody>
          <a:bodyPr wrap="none" rtlCol="0">
            <a:spAutoFit/>
          </a:bodyPr>
          <a:lstStyle/>
          <a:p>
            <a:r>
              <a:rPr lang="en-US" sz="1000" dirty="0">
                <a:latin typeface="Raleway" panose="020B0503030101060003" pitchFamily="34" charset="77"/>
              </a:rPr>
              <a:t>Source: H2DFlow – DAF: https://</a:t>
            </a:r>
            <a:r>
              <a:rPr lang="en-US" sz="1000" dirty="0" err="1">
                <a:latin typeface="Raleway" panose="020B0503030101060003" pitchFamily="34" charset="77"/>
              </a:rPr>
              <a:t>www.youtube.com</a:t>
            </a:r>
            <a:r>
              <a:rPr lang="en-US" sz="1000" dirty="0">
                <a:latin typeface="Raleway" panose="020B0503030101060003" pitchFamily="34" charset="77"/>
              </a:rPr>
              <a:t>/</a:t>
            </a:r>
            <a:r>
              <a:rPr lang="en-US" sz="1000" dirty="0" err="1">
                <a:latin typeface="Raleway" panose="020B0503030101060003" pitchFamily="34" charset="77"/>
              </a:rPr>
              <a:t>watch?v</a:t>
            </a:r>
            <a:r>
              <a:rPr lang="en-US" sz="1000" dirty="0">
                <a:latin typeface="Raleway" panose="020B0503030101060003" pitchFamily="34" charset="77"/>
              </a:rPr>
              <a:t>=OmSy_H0oaLE</a:t>
            </a:r>
          </a:p>
        </p:txBody>
      </p:sp>
    </p:spTree>
    <p:extLst>
      <p:ext uri="{BB962C8B-B14F-4D97-AF65-F5344CB8AC3E}">
        <p14:creationId xmlns:p14="http://schemas.microsoft.com/office/powerpoint/2010/main" val="3342269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0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459F5-1C6B-E0E1-8B26-2C4318A215AE}"/>
              </a:ext>
            </a:extLst>
          </p:cNvPr>
          <p:cNvSpPr>
            <a:spLocks noGrp="1"/>
          </p:cNvSpPr>
          <p:nvPr>
            <p:ph type="title"/>
          </p:nvPr>
        </p:nvSpPr>
        <p:spPr/>
        <p:txBody>
          <a:bodyPr/>
          <a:lstStyle/>
          <a:p>
            <a:r>
              <a:rPr lang="en-US" dirty="0"/>
              <a:t>Air to Solids Ratio</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31FFFEE4-D9D8-DF79-E466-4BE294AD68CB}"/>
                  </a:ext>
                </a:extLst>
              </p:cNvPr>
              <p:cNvSpPr txBox="1"/>
              <p:nvPr/>
            </p:nvSpPr>
            <p:spPr>
              <a:xfrm>
                <a:off x="7575176" y="516312"/>
                <a:ext cx="4294094" cy="83266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𝐴</m:t>
                          </m:r>
                        </m:num>
                        <m:den>
                          <m:r>
                            <a:rPr lang="en-US" sz="2400" b="0" i="1" smtClean="0">
                              <a:latin typeface="Cambria Math" panose="02040503050406030204" pitchFamily="18" charset="0"/>
                            </a:rPr>
                            <m:t>𝑆</m:t>
                          </m:r>
                        </m:den>
                      </m:f>
                      <m:r>
                        <a:rPr lang="en-US" sz="2400" b="0" i="1" smtClean="0">
                          <a:latin typeface="Cambria Math" panose="02040503050406030204" pitchFamily="18" charset="0"/>
                        </a:rPr>
                        <m:t> =</m:t>
                      </m:r>
                      <m:f>
                        <m:fPr>
                          <m:ctrlPr>
                            <a:rPr lang="en-US" sz="2400" i="1" smtClean="0">
                              <a:latin typeface="Cambria Math" panose="02040503050406030204" pitchFamily="18" charset="0"/>
                            </a:rPr>
                          </m:ctrlPr>
                        </m:fPr>
                        <m:num>
                          <m:r>
                            <a:rPr lang="en-US" sz="2400" b="0" i="1" smtClean="0">
                              <a:latin typeface="Cambria Math" panose="02040503050406030204" pitchFamily="18" charset="0"/>
                            </a:rPr>
                            <m:t>𝐴𝑖𝑟</m:t>
                          </m:r>
                          <m:r>
                            <a:rPr lang="en-US" sz="2400" b="0" i="1" smtClean="0">
                              <a:latin typeface="Cambria Math" panose="02040503050406030204" pitchFamily="18" charset="0"/>
                            </a:rPr>
                            <m:t>, </m:t>
                          </m:r>
                          <m:r>
                            <a:rPr lang="en-US" sz="2400" b="0" i="1" smtClean="0">
                              <a:latin typeface="Cambria Math" panose="02040503050406030204" pitchFamily="18" charset="0"/>
                            </a:rPr>
                            <m:t>𝑙𝑏𝑠</m:t>
                          </m:r>
                        </m:num>
                        <m:den>
                          <m:r>
                            <a:rPr lang="en-US" sz="2400" b="0" i="1" smtClean="0">
                              <a:latin typeface="Cambria Math" panose="02040503050406030204" pitchFamily="18" charset="0"/>
                            </a:rPr>
                            <m:t>𝑆𝑜𝑙𝑖𝑑𝑠</m:t>
                          </m:r>
                          <m:r>
                            <a:rPr lang="en-US" sz="2400" b="0" i="1" smtClean="0">
                              <a:latin typeface="Cambria Math" panose="02040503050406030204" pitchFamily="18" charset="0"/>
                            </a:rPr>
                            <m:t>, </m:t>
                          </m:r>
                          <m:r>
                            <a:rPr lang="en-US" sz="2400" b="0" i="1" smtClean="0">
                              <a:latin typeface="Cambria Math" panose="02040503050406030204" pitchFamily="18" charset="0"/>
                            </a:rPr>
                            <m:t>𝑙𝑏𝑠</m:t>
                          </m:r>
                        </m:den>
                      </m:f>
                    </m:oMath>
                  </m:oMathPara>
                </a14:m>
                <a:endParaRPr lang="en-US" sz="2400" dirty="0">
                  <a:latin typeface="Raleway" panose="020B0503030101060003" pitchFamily="34" charset="77"/>
                </a:endParaRPr>
              </a:p>
            </p:txBody>
          </p:sp>
        </mc:Choice>
        <mc:Fallback xmlns="">
          <p:sp>
            <p:nvSpPr>
              <p:cNvPr id="3" name="TextBox 2">
                <a:extLst>
                  <a:ext uri="{FF2B5EF4-FFF2-40B4-BE49-F238E27FC236}">
                    <a16:creationId xmlns:a16="http://schemas.microsoft.com/office/drawing/2014/main" id="{31FFFEE4-D9D8-DF79-E466-4BE294AD68CB}"/>
                  </a:ext>
                </a:extLst>
              </p:cNvPr>
              <p:cNvSpPr txBox="1">
                <a:spLocks noRot="1" noChangeAspect="1" noMove="1" noResize="1" noEditPoints="1" noAdjustHandles="1" noChangeArrowheads="1" noChangeShapeType="1" noTextEdit="1"/>
              </p:cNvSpPr>
              <p:nvPr/>
            </p:nvSpPr>
            <p:spPr>
              <a:xfrm>
                <a:off x="7575176" y="516312"/>
                <a:ext cx="4294094" cy="832664"/>
              </a:xfrm>
              <a:prstGeom prst="rect">
                <a:avLst/>
              </a:prstGeom>
              <a:blipFill>
                <a:blip r:embed="rId3"/>
                <a:stretch>
                  <a:fillRect b="-1493"/>
                </a:stretch>
              </a:blipFill>
            </p:spPr>
            <p:txBody>
              <a:bodyPr/>
              <a:lstStyle/>
              <a:p>
                <a:r>
                  <a:rPr lang="en-US">
                    <a:noFill/>
                  </a:rPr>
                  <a:t> </a:t>
                </a:r>
              </a:p>
            </p:txBody>
          </p:sp>
        </mc:Fallback>
      </mc:AlternateContent>
      <p:sp>
        <p:nvSpPr>
          <p:cNvPr id="4" name="TextBox 3">
            <a:extLst>
              <a:ext uri="{FF2B5EF4-FFF2-40B4-BE49-F238E27FC236}">
                <a16:creationId xmlns:a16="http://schemas.microsoft.com/office/drawing/2014/main" id="{37CAC606-D6C5-CF30-1CC5-B1132C4AE393}"/>
              </a:ext>
            </a:extLst>
          </p:cNvPr>
          <p:cNvSpPr txBox="1"/>
          <p:nvPr/>
        </p:nvSpPr>
        <p:spPr>
          <a:xfrm>
            <a:off x="838200" y="1942928"/>
            <a:ext cx="8157939" cy="2308324"/>
          </a:xfrm>
          <a:prstGeom prst="rect">
            <a:avLst/>
          </a:prstGeom>
          <a:noFill/>
        </p:spPr>
        <p:txBody>
          <a:bodyPr wrap="none" rtlCol="0">
            <a:spAutoFit/>
          </a:bodyPr>
          <a:lstStyle/>
          <a:p>
            <a:r>
              <a:rPr lang="en-US" sz="2400" b="1" dirty="0">
                <a:latin typeface="Helvetica" pitchFamily="2" charset="0"/>
              </a:rPr>
              <a:t>Assume DAF Unit receives:</a:t>
            </a:r>
          </a:p>
          <a:p>
            <a:endParaRPr lang="en-US" sz="2400" b="1" dirty="0">
              <a:latin typeface="Helvetica" pitchFamily="2" charset="0"/>
            </a:endParaRPr>
          </a:p>
          <a:p>
            <a:pPr marL="285750" indent="-285750">
              <a:buFont typeface="Arial" panose="020B0604020202020204" pitchFamily="34" charset="0"/>
              <a:buChar char="•"/>
            </a:pPr>
            <a:r>
              <a:rPr lang="en-US" sz="2400" dirty="0">
                <a:latin typeface="Helvetica" pitchFamily="2" charset="0"/>
              </a:rPr>
              <a:t>100 GPM of WAS at a concentration of 9,000 mg/L, and </a:t>
            </a:r>
          </a:p>
          <a:p>
            <a:pPr marL="285750" indent="-285750">
              <a:buFont typeface="Arial" panose="020B0604020202020204" pitchFamily="34" charset="0"/>
              <a:buChar char="•"/>
            </a:pPr>
            <a:r>
              <a:rPr lang="en-US" sz="2400" dirty="0">
                <a:latin typeface="Helvetica" pitchFamily="2" charset="0"/>
              </a:rPr>
              <a:t>Air at 5 CFM  (cubic feet per minute)</a:t>
            </a:r>
          </a:p>
          <a:p>
            <a:endParaRPr lang="en-US" sz="2400" dirty="0">
              <a:latin typeface="Helvetica" pitchFamily="2" charset="0"/>
            </a:endParaRPr>
          </a:p>
          <a:p>
            <a:r>
              <a:rPr lang="en-US" sz="2400" dirty="0">
                <a:latin typeface="Helvetica" pitchFamily="2" charset="0"/>
              </a:rPr>
              <a:t>What’s the A/S Ratio?</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BEDDE61C-9A39-0498-A756-4E4687C3F066}"/>
                  </a:ext>
                </a:extLst>
              </p:cNvPr>
              <p:cNvSpPr txBox="1"/>
              <p:nvPr/>
            </p:nvSpPr>
            <p:spPr>
              <a:xfrm>
                <a:off x="510987" y="4915072"/>
                <a:ext cx="11492753" cy="1485728"/>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𝐴</m:t>
                          </m:r>
                        </m:num>
                        <m:den>
                          <m:r>
                            <a:rPr lang="en-US" sz="2400" b="0" i="1" smtClean="0">
                              <a:latin typeface="Cambria Math" panose="02040503050406030204" pitchFamily="18" charset="0"/>
                            </a:rPr>
                            <m:t>𝑆</m:t>
                          </m:r>
                        </m:den>
                      </m:f>
                      <m:r>
                        <a:rPr lang="en-US" sz="2400" b="0" i="1" smtClean="0">
                          <a:latin typeface="Cambria Math" panose="02040503050406030204" pitchFamily="18" charset="0"/>
                        </a:rPr>
                        <m:t> =</m:t>
                      </m:r>
                      <m:f>
                        <m:fPr>
                          <m:ctrlPr>
                            <a:rPr lang="en-US" sz="2400" i="1" smtClean="0">
                              <a:latin typeface="Cambria Math" panose="02040503050406030204" pitchFamily="18" charset="0"/>
                            </a:rPr>
                          </m:ctrlPr>
                        </m:fPr>
                        <m:num>
                          <m:r>
                            <a:rPr lang="en-US" sz="2400" b="0" i="1" smtClean="0">
                              <a:latin typeface="Cambria Math" panose="02040503050406030204" pitchFamily="18" charset="0"/>
                            </a:rPr>
                            <m:t>𝐴𝑖𝑟</m:t>
                          </m:r>
                          <m:r>
                            <a:rPr lang="en-US" sz="2400" b="0" i="1" smtClean="0">
                              <a:latin typeface="Cambria Math" panose="02040503050406030204" pitchFamily="18" charset="0"/>
                            </a:rPr>
                            <m:t>, </m:t>
                          </m:r>
                          <m:r>
                            <a:rPr lang="en-US" sz="2400" b="0" i="1" smtClean="0">
                              <a:latin typeface="Cambria Math" panose="02040503050406030204" pitchFamily="18" charset="0"/>
                            </a:rPr>
                            <m:t>𝑙𝑏𝑠</m:t>
                          </m:r>
                        </m:num>
                        <m:den>
                          <m:r>
                            <a:rPr lang="en-US" sz="2400" b="0" i="1" smtClean="0">
                              <a:latin typeface="Cambria Math" panose="02040503050406030204" pitchFamily="18" charset="0"/>
                            </a:rPr>
                            <m:t>𝑆𝑜𝑙𝑖𝑑𝑠</m:t>
                          </m:r>
                          <m:r>
                            <a:rPr lang="en-US" sz="2400" b="0" i="1" smtClean="0">
                              <a:latin typeface="Cambria Math" panose="02040503050406030204" pitchFamily="18" charset="0"/>
                            </a:rPr>
                            <m:t>, </m:t>
                          </m:r>
                          <m:r>
                            <a:rPr lang="en-US" sz="2400" b="0" i="1" smtClean="0">
                              <a:latin typeface="Cambria Math" panose="02040503050406030204" pitchFamily="18" charset="0"/>
                            </a:rPr>
                            <m:t>𝑙𝑏𝑠</m:t>
                          </m:r>
                        </m:den>
                      </m:f>
                      <m:r>
                        <a:rPr lang="en-US" sz="2400" b="0" i="1" smtClean="0">
                          <a:latin typeface="Cambria Math" panose="02040503050406030204" pitchFamily="18" charset="0"/>
                        </a:rPr>
                        <m:t>=</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5 </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𝑓𝑡</m:t>
                              </m:r>
                              <m:r>
                                <a:rPr lang="en-US" sz="2400" b="0" i="1" baseline="30000" smtClean="0">
                                  <a:latin typeface="Cambria Math" panose="02040503050406030204" pitchFamily="18" charset="0"/>
                                </a:rPr>
                                <m:t>3</m:t>
                              </m:r>
                            </m:num>
                            <m:den>
                              <m:r>
                                <a:rPr lang="en-US" sz="2400" b="0" i="1" smtClean="0">
                                  <a:latin typeface="Cambria Math" panose="02040503050406030204" pitchFamily="18" charset="0"/>
                                </a:rPr>
                                <m:t>𝑚𝑖𝑛</m:t>
                              </m:r>
                            </m:den>
                          </m:f>
                          <m:r>
                            <a:rPr lang="en-US" sz="2400" b="0" i="1" smtClean="0">
                              <a:latin typeface="Cambria Math" panose="02040503050406030204" pitchFamily="18" charset="0"/>
                            </a:rPr>
                            <m:t> </m:t>
                          </m:r>
                          <m:r>
                            <a:rPr lang="en-US" sz="2400" b="0" i="1" smtClean="0">
                              <a:latin typeface="Cambria Math" panose="02040503050406030204" pitchFamily="18" charset="0"/>
                              <a:ea typeface="Cambria Math" panose="02040503050406030204" pitchFamily="18" charset="0"/>
                            </a:rPr>
                            <m:t>× 0.075 </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𝑙𝑏𝑠</m:t>
                              </m:r>
                            </m:num>
                            <m:den>
                              <m:r>
                                <a:rPr lang="en-US" sz="2400" b="0" i="1" smtClean="0">
                                  <a:latin typeface="Cambria Math" panose="02040503050406030204" pitchFamily="18" charset="0"/>
                                  <a:ea typeface="Cambria Math" panose="02040503050406030204" pitchFamily="18" charset="0"/>
                                </a:rPr>
                                <m:t>𝑓𝑡</m:t>
                              </m:r>
                              <m:r>
                                <a:rPr lang="en-US" sz="2400" b="0" i="1" baseline="30000" smtClean="0">
                                  <a:latin typeface="Cambria Math" panose="02040503050406030204" pitchFamily="18" charset="0"/>
                                  <a:ea typeface="Cambria Math" panose="02040503050406030204" pitchFamily="18" charset="0"/>
                                </a:rPr>
                                <m:t>3</m:t>
                              </m:r>
                            </m:den>
                          </m:f>
                          <m:r>
                            <a:rPr lang="en-US" sz="2400" b="0" i="1" smtClean="0">
                              <a:latin typeface="Cambria Math" panose="02040503050406030204" pitchFamily="18" charset="0"/>
                              <a:ea typeface="Cambria Math" panose="02040503050406030204" pitchFamily="18" charset="0"/>
                            </a:rPr>
                            <m:t> </m:t>
                          </m:r>
                        </m:num>
                        <m:den>
                          <m:r>
                            <a:rPr lang="en-US" sz="2400" b="0" i="1" smtClean="0">
                              <a:latin typeface="Cambria Math" panose="02040503050406030204" pitchFamily="18" charset="0"/>
                            </a:rPr>
                            <m:t>100 </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𝑔𝑎𝑙</m:t>
                              </m:r>
                            </m:num>
                            <m:den>
                              <m:r>
                                <a:rPr lang="en-US" sz="2400" b="0" i="1" smtClean="0">
                                  <a:latin typeface="Cambria Math" panose="02040503050406030204" pitchFamily="18" charset="0"/>
                                </a:rPr>
                                <m:t>𝑚𝑖𝑛</m:t>
                              </m:r>
                            </m:den>
                          </m:f>
                          <m:r>
                            <a:rPr lang="en-US" sz="2400" b="0" i="1" smtClean="0">
                              <a:latin typeface="Cambria Math" panose="02040503050406030204" pitchFamily="18" charset="0"/>
                            </a:rPr>
                            <m:t> </m:t>
                          </m:r>
                          <m:r>
                            <a:rPr lang="en-US" sz="2400" b="0" i="1" smtClean="0">
                              <a:latin typeface="Cambria Math" panose="02040503050406030204" pitchFamily="18" charset="0"/>
                              <a:ea typeface="Cambria Math" panose="02040503050406030204" pitchFamily="18" charset="0"/>
                            </a:rPr>
                            <m:t>× 8.34</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𝑙𝑏𝑠</m:t>
                              </m:r>
                            </m:num>
                            <m:den>
                              <m:r>
                                <a:rPr lang="en-US" sz="2400" b="0" i="1" smtClean="0">
                                  <a:latin typeface="Cambria Math" panose="02040503050406030204" pitchFamily="18" charset="0"/>
                                  <a:ea typeface="Cambria Math" panose="02040503050406030204" pitchFamily="18" charset="0"/>
                                </a:rPr>
                                <m:t>𝑔𝑎𝑙</m:t>
                              </m:r>
                            </m:den>
                          </m:f>
                          <m:r>
                            <a:rPr lang="en-US" sz="2400" b="0" i="1" smtClean="0">
                              <a:latin typeface="Cambria Math" panose="02040503050406030204" pitchFamily="18" charset="0"/>
                              <a:ea typeface="Cambria Math" panose="02040503050406030204" pitchFamily="18" charset="0"/>
                            </a:rPr>
                            <m:t> × </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0.9%</m:t>
                              </m:r>
                            </m:num>
                            <m:den>
                              <m:r>
                                <a:rPr lang="en-US" sz="2400" b="0" i="1" smtClean="0">
                                  <a:latin typeface="Cambria Math" panose="02040503050406030204" pitchFamily="18" charset="0"/>
                                  <a:ea typeface="Cambria Math" panose="02040503050406030204" pitchFamily="18" charset="0"/>
                                </a:rPr>
                                <m:t>100 %</m:t>
                              </m:r>
                            </m:den>
                          </m:f>
                          <m:r>
                            <a:rPr lang="en-US" sz="2400" b="0" i="1" smtClean="0">
                              <a:latin typeface="Cambria Math" panose="02040503050406030204" pitchFamily="18" charset="0"/>
                              <a:ea typeface="Cambria Math" panose="02040503050406030204" pitchFamily="18" charset="0"/>
                            </a:rPr>
                            <m:t> </m:t>
                          </m:r>
                          <m:r>
                            <a:rPr lang="en-US" sz="2400" b="0" i="1" smtClean="0">
                              <a:latin typeface="Cambria Math" panose="02040503050406030204" pitchFamily="18" charset="0"/>
                            </a:rPr>
                            <m:t> </m:t>
                          </m:r>
                        </m:den>
                      </m:f>
                      <m:r>
                        <a:rPr lang="en-US" sz="2400" b="0" i="1" smtClean="0">
                          <a:latin typeface="Cambria Math" panose="02040503050406030204" pitchFamily="18" charset="0"/>
                          <a:ea typeface="Cambria Math" panose="02040503050406030204" pitchFamily="18" charset="0"/>
                        </a:rPr>
                        <m:t>= </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0.375 </m:t>
                          </m:r>
                          <m:r>
                            <a:rPr lang="en-US" sz="2400" b="0" i="1" smtClean="0">
                              <a:latin typeface="Cambria Math" panose="02040503050406030204" pitchFamily="18" charset="0"/>
                              <a:ea typeface="Cambria Math" panose="02040503050406030204" pitchFamily="18" charset="0"/>
                            </a:rPr>
                            <m:t>𝑙𝑏𝑠</m:t>
                          </m:r>
                          <m:r>
                            <a:rPr lang="en-US" sz="2400" b="0" i="1" smtClean="0">
                              <a:latin typeface="Cambria Math" panose="02040503050406030204" pitchFamily="18" charset="0"/>
                              <a:ea typeface="Cambria Math" panose="02040503050406030204" pitchFamily="18" charset="0"/>
                            </a:rPr>
                            <m:t> </m:t>
                          </m:r>
                          <m:r>
                            <a:rPr lang="en-US" sz="2400" b="0" i="1" smtClean="0">
                              <a:latin typeface="Cambria Math" panose="02040503050406030204" pitchFamily="18" charset="0"/>
                              <a:ea typeface="Cambria Math" panose="02040503050406030204" pitchFamily="18" charset="0"/>
                            </a:rPr>
                            <m:t>𝑎𝑖𝑟</m:t>
                          </m:r>
                        </m:num>
                        <m:den>
                          <m:r>
                            <a:rPr lang="en-US" sz="2400" b="0" i="1" smtClean="0">
                              <a:latin typeface="Cambria Math" panose="02040503050406030204" pitchFamily="18" charset="0"/>
                              <a:ea typeface="Cambria Math" panose="02040503050406030204" pitchFamily="18" charset="0"/>
                            </a:rPr>
                            <m:t>7.5 </m:t>
                          </m:r>
                          <m:r>
                            <a:rPr lang="en-US" sz="2400" b="0" i="1" smtClean="0">
                              <a:latin typeface="Cambria Math" panose="02040503050406030204" pitchFamily="18" charset="0"/>
                              <a:ea typeface="Cambria Math" panose="02040503050406030204" pitchFamily="18" charset="0"/>
                            </a:rPr>
                            <m:t>𝑙𝑏𝑠</m:t>
                          </m:r>
                          <m:r>
                            <a:rPr lang="en-US" sz="2400" b="0" i="1" smtClean="0">
                              <a:latin typeface="Cambria Math" panose="02040503050406030204" pitchFamily="18" charset="0"/>
                              <a:ea typeface="Cambria Math" panose="02040503050406030204" pitchFamily="18" charset="0"/>
                            </a:rPr>
                            <m:t> </m:t>
                          </m:r>
                          <m:r>
                            <a:rPr lang="en-US" sz="2400" b="0" i="1" smtClean="0">
                              <a:latin typeface="Cambria Math" panose="02040503050406030204" pitchFamily="18" charset="0"/>
                              <a:ea typeface="Cambria Math" panose="02040503050406030204" pitchFamily="18" charset="0"/>
                            </a:rPr>
                            <m:t>𝑠𝑜𝑙𝑖𝑑𝑠</m:t>
                          </m:r>
                        </m:den>
                      </m:f>
                      <m:r>
                        <a:rPr lang="en-US" sz="2400" b="0" i="1" smtClean="0">
                          <a:latin typeface="Cambria Math" panose="02040503050406030204" pitchFamily="18" charset="0"/>
                          <a:ea typeface="Cambria Math" panose="02040503050406030204" pitchFamily="18" charset="0"/>
                        </a:rPr>
                        <m:t> =0.05 </m:t>
                      </m:r>
                      <m:f>
                        <m:fPr>
                          <m:ctrlPr>
                            <a:rPr lang="en-US" sz="2400" b="0" i="1" smtClean="0">
                              <a:latin typeface="Cambria Math" panose="02040503050406030204" pitchFamily="18" charset="0"/>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𝑙𝑏𝑠</m:t>
                          </m:r>
                          <m:r>
                            <a:rPr lang="en-US" sz="2400" b="0" i="1" smtClean="0">
                              <a:latin typeface="Cambria Math" panose="02040503050406030204" pitchFamily="18" charset="0"/>
                              <a:ea typeface="Cambria Math" panose="02040503050406030204" pitchFamily="18" charset="0"/>
                            </a:rPr>
                            <m:t> </m:t>
                          </m:r>
                          <m:r>
                            <a:rPr lang="en-US" sz="2400" b="0" i="1" smtClean="0">
                              <a:latin typeface="Cambria Math" panose="02040503050406030204" pitchFamily="18" charset="0"/>
                              <a:ea typeface="Cambria Math" panose="02040503050406030204" pitchFamily="18" charset="0"/>
                            </a:rPr>
                            <m:t>𝑎𝑖𝑟</m:t>
                          </m:r>
                        </m:num>
                        <m:den>
                          <m:r>
                            <a:rPr lang="en-US" sz="2400" b="0" i="1" smtClean="0">
                              <a:latin typeface="Cambria Math" panose="02040503050406030204" pitchFamily="18" charset="0"/>
                              <a:ea typeface="Cambria Math" panose="02040503050406030204" pitchFamily="18" charset="0"/>
                            </a:rPr>
                            <m:t>𝑙𝑏𝑠</m:t>
                          </m:r>
                          <m:r>
                            <a:rPr lang="en-US" sz="2400" b="0" i="1" smtClean="0">
                              <a:latin typeface="Cambria Math" panose="02040503050406030204" pitchFamily="18" charset="0"/>
                              <a:ea typeface="Cambria Math" panose="02040503050406030204" pitchFamily="18" charset="0"/>
                            </a:rPr>
                            <m:t> </m:t>
                          </m:r>
                          <m:r>
                            <a:rPr lang="en-US" sz="2400" b="0" i="1" smtClean="0">
                              <a:latin typeface="Cambria Math" panose="02040503050406030204" pitchFamily="18" charset="0"/>
                              <a:ea typeface="Cambria Math" panose="02040503050406030204" pitchFamily="18" charset="0"/>
                            </a:rPr>
                            <m:t>𝑠𝑜𝑙𝑖𝑑𝑠</m:t>
                          </m:r>
                        </m:den>
                      </m:f>
                    </m:oMath>
                  </m:oMathPara>
                </a14:m>
                <a:endParaRPr lang="en-US" sz="2400" dirty="0">
                  <a:latin typeface="Raleway" panose="020B0503030101060003" pitchFamily="34" charset="77"/>
                </a:endParaRPr>
              </a:p>
            </p:txBody>
          </p:sp>
        </mc:Choice>
        <mc:Fallback xmlns="">
          <p:sp>
            <p:nvSpPr>
              <p:cNvPr id="5" name="TextBox 4">
                <a:extLst>
                  <a:ext uri="{FF2B5EF4-FFF2-40B4-BE49-F238E27FC236}">
                    <a16:creationId xmlns:a16="http://schemas.microsoft.com/office/drawing/2014/main" id="{BEDDE61C-9A39-0498-A756-4E4687C3F066}"/>
                  </a:ext>
                </a:extLst>
              </p:cNvPr>
              <p:cNvSpPr txBox="1">
                <a:spLocks noRot="1" noChangeAspect="1" noMove="1" noResize="1" noEditPoints="1" noAdjustHandles="1" noChangeArrowheads="1" noChangeShapeType="1" noTextEdit="1"/>
              </p:cNvSpPr>
              <p:nvPr/>
            </p:nvSpPr>
            <p:spPr>
              <a:xfrm>
                <a:off x="510987" y="4915072"/>
                <a:ext cx="11492753" cy="1485728"/>
              </a:xfrm>
              <a:prstGeom prst="rect">
                <a:avLst/>
              </a:prstGeom>
              <a:blipFill>
                <a:blip r:embed="rId4"/>
                <a:stretch>
                  <a:fillRect b="-5882"/>
                </a:stretch>
              </a:blipFill>
            </p:spPr>
            <p:txBody>
              <a:bodyPr/>
              <a:lstStyle/>
              <a:p>
                <a:r>
                  <a:rPr lang="en-US">
                    <a:noFill/>
                  </a:rPr>
                  <a:t> </a:t>
                </a:r>
              </a:p>
            </p:txBody>
          </p:sp>
        </mc:Fallback>
      </mc:AlternateContent>
      <p:grpSp>
        <p:nvGrpSpPr>
          <p:cNvPr id="18" name="Group 17">
            <a:extLst>
              <a:ext uri="{FF2B5EF4-FFF2-40B4-BE49-F238E27FC236}">
                <a16:creationId xmlns:a16="http://schemas.microsoft.com/office/drawing/2014/main" id="{6D40C13B-CA55-B7F4-59EE-EC0995E25CA2}"/>
              </a:ext>
            </a:extLst>
          </p:cNvPr>
          <p:cNvGrpSpPr/>
          <p:nvPr/>
        </p:nvGrpSpPr>
        <p:grpSpPr>
          <a:xfrm>
            <a:off x="3886200" y="4926763"/>
            <a:ext cx="3106271" cy="1474037"/>
            <a:chOff x="3886200" y="4926763"/>
            <a:chExt cx="3106271" cy="1474037"/>
          </a:xfrm>
        </p:grpSpPr>
        <p:cxnSp>
          <p:nvCxnSpPr>
            <p:cNvPr id="9" name="Straight Connector 8">
              <a:extLst>
                <a:ext uri="{FF2B5EF4-FFF2-40B4-BE49-F238E27FC236}">
                  <a16:creationId xmlns:a16="http://schemas.microsoft.com/office/drawing/2014/main" id="{202D996D-9296-E52A-0EDD-E93FDD215203}"/>
                </a:ext>
              </a:extLst>
            </p:cNvPr>
            <p:cNvCxnSpPr>
              <a:cxnSpLocks/>
            </p:cNvCxnSpPr>
            <p:nvPr/>
          </p:nvCxnSpPr>
          <p:spPr>
            <a:xfrm>
              <a:off x="4186515" y="4926763"/>
              <a:ext cx="268942" cy="274769"/>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64CBC2B-E24D-1C3A-9BB7-8F96A1D68783}"/>
                </a:ext>
              </a:extLst>
            </p:cNvPr>
            <p:cNvCxnSpPr>
              <a:cxnSpLocks/>
            </p:cNvCxnSpPr>
            <p:nvPr/>
          </p:nvCxnSpPr>
          <p:spPr>
            <a:xfrm>
              <a:off x="3886200" y="5657936"/>
              <a:ext cx="268942" cy="274769"/>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6645E11-72EE-195C-005B-479F6DFE6C2E}"/>
                </a:ext>
              </a:extLst>
            </p:cNvPr>
            <p:cNvCxnSpPr>
              <a:cxnSpLocks/>
            </p:cNvCxnSpPr>
            <p:nvPr/>
          </p:nvCxnSpPr>
          <p:spPr>
            <a:xfrm>
              <a:off x="5369858" y="6126031"/>
              <a:ext cx="268942" cy="274769"/>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97CF19D-A0F6-84A1-E232-00E331321AE4}"/>
                </a:ext>
              </a:extLst>
            </p:cNvPr>
            <p:cNvCxnSpPr>
              <a:cxnSpLocks/>
            </p:cNvCxnSpPr>
            <p:nvPr/>
          </p:nvCxnSpPr>
          <p:spPr>
            <a:xfrm>
              <a:off x="3886200" y="6029368"/>
              <a:ext cx="268942" cy="274769"/>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52C02E5-B7CF-8FDD-C8A1-94B88A8A71ED}"/>
                </a:ext>
              </a:extLst>
            </p:cNvPr>
            <p:cNvCxnSpPr>
              <a:cxnSpLocks/>
            </p:cNvCxnSpPr>
            <p:nvPr/>
          </p:nvCxnSpPr>
          <p:spPr>
            <a:xfrm>
              <a:off x="4320986" y="5368907"/>
              <a:ext cx="268942" cy="274769"/>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BC61028-E4F3-21BC-0918-7C80DB4694E4}"/>
                </a:ext>
              </a:extLst>
            </p:cNvPr>
            <p:cNvCxnSpPr>
              <a:cxnSpLocks/>
            </p:cNvCxnSpPr>
            <p:nvPr/>
          </p:nvCxnSpPr>
          <p:spPr>
            <a:xfrm>
              <a:off x="5961529" y="5334518"/>
              <a:ext cx="268942" cy="274769"/>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78DB862-FA73-3A25-93C5-3D27ED308E4C}"/>
                </a:ext>
              </a:extLst>
            </p:cNvPr>
            <p:cNvCxnSpPr>
              <a:cxnSpLocks/>
            </p:cNvCxnSpPr>
            <p:nvPr/>
          </p:nvCxnSpPr>
          <p:spPr>
            <a:xfrm>
              <a:off x="6723529" y="6043842"/>
              <a:ext cx="268942" cy="274769"/>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7786B2F-B61C-E02D-F53B-FB332831B15D}"/>
                </a:ext>
              </a:extLst>
            </p:cNvPr>
            <p:cNvCxnSpPr>
              <a:cxnSpLocks/>
            </p:cNvCxnSpPr>
            <p:nvPr/>
          </p:nvCxnSpPr>
          <p:spPr>
            <a:xfrm>
              <a:off x="6665258" y="5706639"/>
              <a:ext cx="268942" cy="274769"/>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08647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90593-F4A5-19E7-0407-E9878F97B222}"/>
              </a:ext>
            </a:extLst>
          </p:cNvPr>
          <p:cNvSpPr>
            <a:spLocks noGrp="1"/>
          </p:cNvSpPr>
          <p:nvPr>
            <p:ph type="title"/>
          </p:nvPr>
        </p:nvSpPr>
        <p:spPr/>
        <p:txBody>
          <a:bodyPr/>
          <a:lstStyle/>
          <a:p>
            <a:r>
              <a:rPr lang="en-US" dirty="0"/>
              <a:t>Operational Guidelines</a:t>
            </a:r>
          </a:p>
        </p:txBody>
      </p:sp>
      <p:graphicFrame>
        <p:nvGraphicFramePr>
          <p:cNvPr id="4" name="Table 3">
            <a:extLst>
              <a:ext uri="{FF2B5EF4-FFF2-40B4-BE49-F238E27FC236}">
                <a16:creationId xmlns:a16="http://schemas.microsoft.com/office/drawing/2014/main" id="{F21B9B72-D39E-B784-0C96-496D6B4A2DB0}"/>
              </a:ext>
            </a:extLst>
          </p:cNvPr>
          <p:cNvGraphicFramePr>
            <a:graphicFrameLocks noGrp="1"/>
          </p:cNvGraphicFramePr>
          <p:nvPr>
            <p:extLst>
              <p:ext uri="{D42A27DB-BD31-4B8C-83A1-F6EECF244321}">
                <p14:modId xmlns:p14="http://schemas.microsoft.com/office/powerpoint/2010/main" val="2717916575"/>
              </p:ext>
            </p:extLst>
          </p:nvPr>
        </p:nvGraphicFramePr>
        <p:xfrm>
          <a:off x="678330" y="1690688"/>
          <a:ext cx="10975788" cy="4236720"/>
        </p:xfrm>
        <a:graphic>
          <a:graphicData uri="http://schemas.openxmlformats.org/drawingml/2006/table">
            <a:tbl>
              <a:tblPr firstRow="1" bandRow="1">
                <a:tableStyleId>{5C22544A-7EE6-4342-B048-85BDC9FD1C3A}</a:tableStyleId>
              </a:tblPr>
              <a:tblGrid>
                <a:gridCol w="6798235">
                  <a:extLst>
                    <a:ext uri="{9D8B030D-6E8A-4147-A177-3AD203B41FA5}">
                      <a16:colId xmlns:a16="http://schemas.microsoft.com/office/drawing/2014/main" val="1364619454"/>
                    </a:ext>
                  </a:extLst>
                </a:gridCol>
                <a:gridCol w="2169459">
                  <a:extLst>
                    <a:ext uri="{9D8B030D-6E8A-4147-A177-3AD203B41FA5}">
                      <a16:colId xmlns:a16="http://schemas.microsoft.com/office/drawing/2014/main" val="2366326212"/>
                    </a:ext>
                  </a:extLst>
                </a:gridCol>
                <a:gridCol w="2008094">
                  <a:extLst>
                    <a:ext uri="{9D8B030D-6E8A-4147-A177-3AD203B41FA5}">
                      <a16:colId xmlns:a16="http://schemas.microsoft.com/office/drawing/2014/main" val="4066847650"/>
                    </a:ext>
                  </a:extLst>
                </a:gridCol>
              </a:tblGrid>
              <a:tr h="370840">
                <a:tc>
                  <a:txBody>
                    <a:bodyPr/>
                    <a:lstStyle/>
                    <a:p>
                      <a:endParaRPr lang="en-US" sz="2300" baseline="30000" dirty="0">
                        <a:latin typeface="Helvetica" pitchFamily="2" charset="0"/>
                      </a:endParaRPr>
                    </a:p>
                  </a:txBody>
                  <a:tcPr/>
                </a:tc>
                <a:tc>
                  <a:txBody>
                    <a:bodyPr/>
                    <a:lstStyle/>
                    <a:p>
                      <a:pPr algn="ctr"/>
                      <a:r>
                        <a:rPr lang="en-US" sz="2300" dirty="0">
                          <a:latin typeface="Helvetica" pitchFamily="2" charset="0"/>
                        </a:rPr>
                        <a:t>Without Polymer Addition</a:t>
                      </a:r>
                    </a:p>
                  </a:txBody>
                  <a:tcPr/>
                </a:tc>
                <a:tc>
                  <a:txBody>
                    <a:bodyPr/>
                    <a:lstStyle/>
                    <a:p>
                      <a:pPr algn="ctr"/>
                      <a:r>
                        <a:rPr lang="en-US" sz="2300" dirty="0">
                          <a:latin typeface="Helvetica" pitchFamily="2" charset="0"/>
                        </a:rPr>
                        <a:t>With Polymer Addition</a:t>
                      </a:r>
                    </a:p>
                  </a:txBody>
                  <a:tcPr/>
                </a:tc>
                <a:extLst>
                  <a:ext uri="{0D108BD9-81ED-4DB2-BD59-A6C34878D82A}">
                    <a16:rowId xmlns:a16="http://schemas.microsoft.com/office/drawing/2014/main" val="1879141916"/>
                  </a:ext>
                </a:extLst>
              </a:tr>
              <a:tr h="370840">
                <a:tc>
                  <a: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sz="2300" dirty="0">
                          <a:latin typeface="Helvetica" pitchFamily="2" charset="0"/>
                        </a:rPr>
                        <a:t>Solids Loading (</a:t>
                      </a:r>
                      <a:r>
                        <a:rPr lang="en-US" sz="2300" dirty="0" err="1">
                          <a:latin typeface="Helvetica" pitchFamily="2" charset="0"/>
                        </a:rPr>
                        <a:t>lbs</a:t>
                      </a:r>
                      <a:r>
                        <a:rPr lang="en-US" sz="2300" dirty="0">
                          <a:latin typeface="Helvetica" pitchFamily="2" charset="0"/>
                        </a:rPr>
                        <a:t>/day/ft</a:t>
                      </a:r>
                      <a:r>
                        <a:rPr lang="en-US" sz="2300" baseline="30000" dirty="0">
                          <a:latin typeface="Helvetica" pitchFamily="2" charset="0"/>
                        </a:rPr>
                        <a:t>2</a:t>
                      </a:r>
                      <a:r>
                        <a:rPr lang="en-US" sz="2300" dirty="0">
                          <a:latin typeface="Helvetica" pitchFamily="2" charset="0"/>
                        </a:rPr>
                        <a:t>)</a:t>
                      </a:r>
                      <a:endParaRPr lang="en-US" sz="2300" baseline="30000" dirty="0">
                        <a:latin typeface="Helvetica" pitchFamily="2" charset="0"/>
                      </a:endParaRPr>
                    </a:p>
                  </a:txBody>
                  <a:tcPr/>
                </a:tc>
                <a:tc>
                  <a:txBody>
                    <a:bodyPr/>
                    <a:lstStyle/>
                    <a:p>
                      <a:pPr algn="ctr"/>
                      <a:r>
                        <a:rPr lang="en-US" sz="2300" dirty="0">
                          <a:latin typeface="Helvetica" pitchFamily="2" charset="0"/>
                        </a:rPr>
                        <a:t>9.6 – 24 </a:t>
                      </a:r>
                    </a:p>
                  </a:txBody>
                  <a:tcPr/>
                </a:tc>
                <a:tc>
                  <a:txBody>
                    <a:bodyPr/>
                    <a:lstStyle/>
                    <a:p>
                      <a:pPr algn="ctr"/>
                      <a:r>
                        <a:rPr lang="en-US" sz="2300" dirty="0">
                          <a:latin typeface="Helvetica" pitchFamily="2" charset="0"/>
                        </a:rPr>
                        <a:t>24 – 48</a:t>
                      </a:r>
                    </a:p>
                  </a:txBody>
                  <a:tcPr/>
                </a:tc>
                <a:extLst>
                  <a:ext uri="{0D108BD9-81ED-4DB2-BD59-A6C34878D82A}">
                    <a16:rowId xmlns:a16="http://schemas.microsoft.com/office/drawing/2014/main" val="966928632"/>
                  </a:ext>
                </a:extLst>
              </a:tr>
              <a:tr h="370840">
                <a:tc>
                  <a:txBody>
                    <a:bodyPr/>
                    <a:lstStyle/>
                    <a:p>
                      <a:r>
                        <a:rPr lang="en-US" sz="2300" dirty="0">
                          <a:latin typeface="Helvetica" pitchFamily="2" charset="0"/>
                        </a:rPr>
                        <a:t>Hydraulic Loading (GPM/ft</a:t>
                      </a:r>
                      <a:r>
                        <a:rPr lang="en-US" sz="2300" baseline="30000" dirty="0">
                          <a:latin typeface="Helvetica" pitchFamily="2" charset="0"/>
                        </a:rPr>
                        <a:t>2</a:t>
                      </a:r>
                      <a:r>
                        <a:rPr lang="en-US" sz="2300" dirty="0">
                          <a:latin typeface="Helvetica" pitchFamily="2" charset="0"/>
                        </a:rPr>
                        <a:t>)</a:t>
                      </a:r>
                    </a:p>
                  </a:txBody>
                  <a:tcPr/>
                </a:tc>
                <a:tc>
                  <a:txBody>
                    <a:bodyPr/>
                    <a:lstStyle/>
                    <a:p>
                      <a:pPr algn="ctr"/>
                      <a:r>
                        <a:rPr lang="en-US" sz="2300" dirty="0">
                          <a:latin typeface="Helvetica" pitchFamily="2" charset="0"/>
                        </a:rPr>
                        <a:t>0.5 – 1.5</a:t>
                      </a:r>
                    </a:p>
                  </a:txBody>
                  <a:tcPr/>
                </a:tc>
                <a:tc>
                  <a:txBody>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lang="en-US" sz="2300" dirty="0">
                          <a:latin typeface="Helvetica" pitchFamily="2" charset="0"/>
                        </a:rPr>
                        <a:t>0.5 – 2.0</a:t>
                      </a:r>
                    </a:p>
                  </a:txBody>
                  <a:tcPr/>
                </a:tc>
                <a:extLst>
                  <a:ext uri="{0D108BD9-81ED-4DB2-BD59-A6C34878D82A}">
                    <a16:rowId xmlns:a16="http://schemas.microsoft.com/office/drawing/2014/main" val="1719125577"/>
                  </a:ext>
                </a:extLst>
              </a:tr>
              <a:tr h="370840">
                <a:tc>
                  <a:txBody>
                    <a:bodyPr/>
                    <a:lstStyle/>
                    <a:p>
                      <a:r>
                        <a:rPr lang="en-US" sz="2300" dirty="0">
                          <a:latin typeface="Helvetica" pitchFamily="2" charset="0"/>
                        </a:rPr>
                        <a:t>Recycle %</a:t>
                      </a:r>
                    </a:p>
                  </a:txBody>
                  <a:tcPr/>
                </a:tc>
                <a:tc>
                  <a:txBody>
                    <a:bodyPr/>
                    <a:lstStyle/>
                    <a:p>
                      <a:pPr algn="ctr"/>
                      <a:r>
                        <a:rPr lang="en-US" sz="2300" dirty="0">
                          <a:latin typeface="Helvetica" pitchFamily="2" charset="0"/>
                        </a:rPr>
                        <a:t>100 – 200 </a:t>
                      </a:r>
                    </a:p>
                  </a:txBody>
                  <a:tcPr/>
                </a:tc>
                <a:tc>
                  <a:txBody>
                    <a:bodyPr/>
                    <a:lstStyle/>
                    <a:p>
                      <a:pPr algn="ctr"/>
                      <a:r>
                        <a:rPr lang="en-US" sz="2300" dirty="0">
                          <a:latin typeface="Helvetica" pitchFamily="2" charset="0"/>
                        </a:rPr>
                        <a:t>100 – 200 </a:t>
                      </a:r>
                    </a:p>
                  </a:txBody>
                  <a:tcPr/>
                </a:tc>
                <a:extLst>
                  <a:ext uri="{0D108BD9-81ED-4DB2-BD59-A6C34878D82A}">
                    <a16:rowId xmlns:a16="http://schemas.microsoft.com/office/drawing/2014/main" val="1395152348"/>
                  </a:ext>
                </a:extLst>
              </a:tr>
              <a:tr h="370840">
                <a:tc>
                  <a:txBody>
                    <a:bodyPr/>
                    <a:lstStyle/>
                    <a:p>
                      <a:r>
                        <a:rPr lang="en-US" sz="2300" dirty="0">
                          <a:latin typeface="Helvetica" pitchFamily="2" charset="0"/>
                        </a:rPr>
                        <a:t>Air/Solids Ratio (</a:t>
                      </a:r>
                      <a:r>
                        <a:rPr lang="en-US" sz="2300" dirty="0" err="1">
                          <a:latin typeface="Helvetica" pitchFamily="2" charset="0"/>
                        </a:rPr>
                        <a:t>lb</a:t>
                      </a:r>
                      <a:r>
                        <a:rPr lang="en-US" sz="2300" dirty="0">
                          <a:latin typeface="Helvetica" pitchFamily="2" charset="0"/>
                        </a:rPr>
                        <a:t>/</a:t>
                      </a:r>
                      <a:r>
                        <a:rPr lang="en-US" sz="2300" dirty="0" err="1">
                          <a:latin typeface="Helvetica" pitchFamily="2" charset="0"/>
                        </a:rPr>
                        <a:t>lb</a:t>
                      </a:r>
                      <a:r>
                        <a:rPr lang="en-US" sz="2300" dirty="0">
                          <a:latin typeface="Helvetica" pitchFamily="2" charset="0"/>
                        </a:rPr>
                        <a:t>)</a:t>
                      </a:r>
                    </a:p>
                  </a:txBody>
                  <a:tcPr/>
                </a:tc>
                <a:tc>
                  <a:txBody>
                    <a:bodyPr/>
                    <a:lstStyle/>
                    <a:p>
                      <a:pPr algn="ctr"/>
                      <a:r>
                        <a:rPr lang="en-US" sz="2300" dirty="0">
                          <a:latin typeface="Helvetica" pitchFamily="2" charset="0"/>
                        </a:rPr>
                        <a:t>0.01 – 0.10</a:t>
                      </a:r>
                    </a:p>
                  </a:txBody>
                  <a:tcPr/>
                </a:tc>
                <a:tc>
                  <a:txBody>
                    <a:bodyPr/>
                    <a:lstStyle/>
                    <a:p>
                      <a:pPr algn="ctr"/>
                      <a:r>
                        <a:rPr lang="en-US" sz="2300" dirty="0">
                          <a:latin typeface="Helvetica" pitchFamily="2" charset="0"/>
                        </a:rPr>
                        <a:t>0.01 – 0.10</a:t>
                      </a:r>
                    </a:p>
                  </a:txBody>
                  <a:tcPr/>
                </a:tc>
                <a:extLst>
                  <a:ext uri="{0D108BD9-81ED-4DB2-BD59-A6C34878D82A}">
                    <a16:rowId xmlns:a16="http://schemas.microsoft.com/office/drawing/2014/main" val="297474927"/>
                  </a:ext>
                </a:extLst>
              </a:tr>
              <a:tr h="370840">
                <a:tc>
                  <a:txBody>
                    <a:bodyPr/>
                    <a:lstStyle/>
                    <a:p>
                      <a:r>
                        <a:rPr lang="en-US" sz="2300" dirty="0">
                          <a:latin typeface="Helvetica" pitchFamily="2" charset="0"/>
                        </a:rPr>
                        <a:t>Minimum Influent Solids Concentration (mg/L)</a:t>
                      </a:r>
                    </a:p>
                  </a:txBody>
                  <a:tcPr/>
                </a:tc>
                <a:tc>
                  <a:txBody>
                    <a:bodyPr/>
                    <a:lstStyle/>
                    <a:p>
                      <a:pPr algn="ctr"/>
                      <a:r>
                        <a:rPr lang="en-US" sz="2300" dirty="0">
                          <a:latin typeface="Helvetica" pitchFamily="2" charset="0"/>
                        </a:rPr>
                        <a:t>5,000</a:t>
                      </a:r>
                    </a:p>
                  </a:txBody>
                  <a:tcPr/>
                </a:tc>
                <a:tc>
                  <a:txBody>
                    <a:bodyPr/>
                    <a:lstStyle/>
                    <a:p>
                      <a:pPr algn="ctr"/>
                      <a:r>
                        <a:rPr lang="en-US" sz="2300" dirty="0">
                          <a:latin typeface="Helvetica" pitchFamily="2" charset="0"/>
                        </a:rPr>
                        <a:t>5,000 </a:t>
                      </a:r>
                    </a:p>
                  </a:txBody>
                  <a:tcPr/>
                </a:tc>
                <a:extLst>
                  <a:ext uri="{0D108BD9-81ED-4DB2-BD59-A6C34878D82A}">
                    <a16:rowId xmlns:a16="http://schemas.microsoft.com/office/drawing/2014/main" val="406002383"/>
                  </a:ext>
                </a:extLst>
              </a:tr>
              <a:tr h="370840">
                <a:tc>
                  <a:txBody>
                    <a:bodyPr/>
                    <a:lstStyle/>
                    <a:p>
                      <a:r>
                        <a:rPr lang="en-US" sz="2300" dirty="0">
                          <a:latin typeface="Helvetica" pitchFamily="2" charset="0"/>
                        </a:rPr>
                        <a:t>Float Solids Concentration (%)</a:t>
                      </a:r>
                    </a:p>
                  </a:txBody>
                  <a:tcPr/>
                </a:tc>
                <a:tc>
                  <a:txBody>
                    <a:bodyPr/>
                    <a:lstStyle/>
                    <a:p>
                      <a:pPr algn="ctr"/>
                      <a:r>
                        <a:rPr lang="en-US" sz="2300" dirty="0">
                          <a:latin typeface="Helvetica" pitchFamily="2" charset="0"/>
                        </a:rPr>
                        <a:t>2 – 4 </a:t>
                      </a:r>
                    </a:p>
                  </a:txBody>
                  <a:tcPr/>
                </a:tc>
                <a:tc>
                  <a:txBody>
                    <a:bodyPr/>
                    <a:lstStyle/>
                    <a:p>
                      <a:pPr algn="ctr"/>
                      <a:r>
                        <a:rPr lang="en-US" sz="2300" dirty="0">
                          <a:latin typeface="Helvetica" pitchFamily="2" charset="0"/>
                        </a:rPr>
                        <a:t> 3 – 5 </a:t>
                      </a:r>
                    </a:p>
                  </a:txBody>
                  <a:tcPr/>
                </a:tc>
                <a:extLst>
                  <a:ext uri="{0D108BD9-81ED-4DB2-BD59-A6C34878D82A}">
                    <a16:rowId xmlns:a16="http://schemas.microsoft.com/office/drawing/2014/main" val="1968586507"/>
                  </a:ext>
                </a:extLst>
              </a:tr>
              <a:tr h="370840">
                <a:tc>
                  <a:txBody>
                    <a:bodyPr/>
                    <a:lstStyle/>
                    <a:p>
                      <a:r>
                        <a:rPr lang="en-US" sz="2300" dirty="0">
                          <a:latin typeface="Helvetica" pitchFamily="2" charset="0"/>
                        </a:rPr>
                        <a:t>Solids Recovery (%)</a:t>
                      </a:r>
                    </a:p>
                  </a:txBody>
                  <a:tcPr/>
                </a:tc>
                <a:tc>
                  <a:txBody>
                    <a:bodyPr/>
                    <a:lstStyle/>
                    <a:p>
                      <a:pPr algn="ctr"/>
                      <a:r>
                        <a:rPr lang="en-US" sz="2300" dirty="0">
                          <a:latin typeface="Helvetica" pitchFamily="2" charset="0"/>
                        </a:rPr>
                        <a:t>50 – 90 </a:t>
                      </a:r>
                    </a:p>
                  </a:txBody>
                  <a:tcPr/>
                </a:tc>
                <a:tc>
                  <a:txBody>
                    <a:bodyPr/>
                    <a:lstStyle/>
                    <a:p>
                      <a:pPr algn="ctr"/>
                      <a:r>
                        <a:rPr lang="en-US" sz="2300" dirty="0">
                          <a:latin typeface="Helvetica" pitchFamily="2" charset="0"/>
                        </a:rPr>
                        <a:t>90 – 98 </a:t>
                      </a:r>
                    </a:p>
                  </a:txBody>
                  <a:tcPr/>
                </a:tc>
                <a:extLst>
                  <a:ext uri="{0D108BD9-81ED-4DB2-BD59-A6C34878D82A}">
                    <a16:rowId xmlns:a16="http://schemas.microsoft.com/office/drawing/2014/main" val="1308259233"/>
                  </a:ext>
                </a:extLst>
              </a:tr>
            </a:tbl>
          </a:graphicData>
        </a:graphic>
      </p:graphicFrame>
    </p:spTree>
    <p:extLst>
      <p:ext uri="{BB962C8B-B14F-4D97-AF65-F5344CB8AC3E}">
        <p14:creationId xmlns:p14="http://schemas.microsoft.com/office/powerpoint/2010/main" val="312459012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90593-F4A5-19E7-0407-E9878F97B222}"/>
              </a:ext>
            </a:extLst>
          </p:cNvPr>
          <p:cNvSpPr>
            <a:spLocks noGrp="1"/>
          </p:cNvSpPr>
          <p:nvPr>
            <p:ph type="title"/>
          </p:nvPr>
        </p:nvSpPr>
        <p:spPr/>
        <p:txBody>
          <a:bodyPr/>
          <a:lstStyle/>
          <a:p>
            <a:r>
              <a:rPr lang="en-US" dirty="0"/>
              <a:t>Some DAF Troubleshooting</a:t>
            </a:r>
          </a:p>
        </p:txBody>
      </p:sp>
      <p:graphicFrame>
        <p:nvGraphicFramePr>
          <p:cNvPr id="4" name="Table 3">
            <a:extLst>
              <a:ext uri="{FF2B5EF4-FFF2-40B4-BE49-F238E27FC236}">
                <a16:creationId xmlns:a16="http://schemas.microsoft.com/office/drawing/2014/main" id="{F21B9B72-D39E-B784-0C96-496D6B4A2DB0}"/>
              </a:ext>
            </a:extLst>
          </p:cNvPr>
          <p:cNvGraphicFramePr>
            <a:graphicFrameLocks noGrp="1"/>
          </p:cNvGraphicFramePr>
          <p:nvPr>
            <p:extLst>
              <p:ext uri="{D42A27DB-BD31-4B8C-83A1-F6EECF244321}">
                <p14:modId xmlns:p14="http://schemas.microsoft.com/office/powerpoint/2010/main" val="3942980443"/>
              </p:ext>
            </p:extLst>
          </p:nvPr>
        </p:nvGraphicFramePr>
        <p:xfrm>
          <a:off x="582637" y="1447800"/>
          <a:ext cx="11182366" cy="4683401"/>
        </p:xfrm>
        <a:graphic>
          <a:graphicData uri="http://schemas.openxmlformats.org/drawingml/2006/table">
            <a:tbl>
              <a:tblPr firstRow="1" bandRow="1">
                <a:tableStyleId>{5C22544A-7EE6-4342-B048-85BDC9FD1C3A}</a:tableStyleId>
              </a:tblPr>
              <a:tblGrid>
                <a:gridCol w="4410505">
                  <a:extLst>
                    <a:ext uri="{9D8B030D-6E8A-4147-A177-3AD203B41FA5}">
                      <a16:colId xmlns:a16="http://schemas.microsoft.com/office/drawing/2014/main" val="1364619454"/>
                    </a:ext>
                  </a:extLst>
                </a:gridCol>
                <a:gridCol w="6771861">
                  <a:extLst>
                    <a:ext uri="{9D8B030D-6E8A-4147-A177-3AD203B41FA5}">
                      <a16:colId xmlns:a16="http://schemas.microsoft.com/office/drawing/2014/main" val="2366326212"/>
                    </a:ext>
                  </a:extLst>
                </a:gridCol>
              </a:tblGrid>
              <a:tr h="440181">
                <a:tc>
                  <a:txBody>
                    <a:bodyPr/>
                    <a:lstStyle/>
                    <a:p>
                      <a:r>
                        <a:rPr lang="en-US" sz="2400" baseline="0" dirty="0">
                          <a:latin typeface="Helvetica" pitchFamily="2" charset="0"/>
                        </a:rPr>
                        <a:t>Issue</a:t>
                      </a:r>
                    </a:p>
                  </a:txBody>
                  <a:tcPr/>
                </a:tc>
                <a:tc>
                  <a:txBody>
                    <a:bodyPr/>
                    <a:lstStyle/>
                    <a:p>
                      <a:pPr algn="ctr"/>
                      <a:r>
                        <a:rPr lang="en-US" sz="2400" dirty="0">
                          <a:latin typeface="Helvetica" pitchFamily="2" charset="0"/>
                        </a:rPr>
                        <a:t>Options</a:t>
                      </a:r>
                    </a:p>
                  </a:txBody>
                  <a:tcPr/>
                </a:tc>
                <a:extLst>
                  <a:ext uri="{0D108BD9-81ED-4DB2-BD59-A6C34878D82A}">
                    <a16:rowId xmlns:a16="http://schemas.microsoft.com/office/drawing/2014/main" val="1879141916"/>
                  </a:ext>
                </a:extLst>
              </a:tr>
              <a:tr h="792326">
                <a:tc>
                  <a: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sz="2300" dirty="0">
                          <a:latin typeface="Helvetica" pitchFamily="2" charset="0"/>
                        </a:rPr>
                        <a:t>Float blanket too thick</a:t>
                      </a:r>
                      <a:endParaRPr lang="en-US" sz="2300" baseline="30000" dirty="0">
                        <a:latin typeface="Helvetica" pitchFamily="2" charset="0"/>
                      </a:endParaRPr>
                    </a:p>
                  </a:txBody>
                  <a:tcPr/>
                </a:tc>
                <a:tc>
                  <a:txBody>
                    <a:bodyPr/>
                    <a:lstStyle/>
                    <a:p>
                      <a:pPr algn="l"/>
                      <a:r>
                        <a:rPr lang="en-US" sz="2300" dirty="0">
                          <a:latin typeface="Helvetica" pitchFamily="2" charset="0"/>
                        </a:rPr>
                        <a:t>Increase flight speed; check solids loading, lower flow rate if possible</a:t>
                      </a:r>
                    </a:p>
                  </a:txBody>
                  <a:tcPr/>
                </a:tc>
                <a:extLst>
                  <a:ext uri="{0D108BD9-81ED-4DB2-BD59-A6C34878D82A}">
                    <a16:rowId xmlns:a16="http://schemas.microsoft.com/office/drawing/2014/main" val="966928632"/>
                  </a:ext>
                </a:extLst>
              </a:tr>
              <a:tr h="792326">
                <a:tc>
                  <a:txBody>
                    <a:bodyPr/>
                    <a:lstStyle/>
                    <a:p>
                      <a:r>
                        <a:rPr lang="en-US" sz="2300" dirty="0">
                          <a:latin typeface="Helvetica" pitchFamily="2" charset="0"/>
                        </a:rPr>
                        <a:t>Float blanket too thin</a:t>
                      </a:r>
                    </a:p>
                  </a:txBody>
                  <a:tcPr/>
                </a:tc>
                <a:tc>
                  <a:txBody>
                    <a:bodyPr/>
                    <a:lstStyle/>
                    <a:p>
                      <a:pPr algn="l"/>
                      <a:r>
                        <a:rPr lang="en-US" sz="2300" dirty="0">
                          <a:latin typeface="Helvetica" pitchFamily="2" charset="0"/>
                        </a:rPr>
                        <a:t>Decrease flight speed, check solids loading, increase flow rate if possible</a:t>
                      </a:r>
                    </a:p>
                  </a:txBody>
                  <a:tcPr/>
                </a:tc>
                <a:extLst>
                  <a:ext uri="{0D108BD9-81ED-4DB2-BD59-A6C34878D82A}">
                    <a16:rowId xmlns:a16="http://schemas.microsoft.com/office/drawing/2014/main" val="1719125577"/>
                  </a:ext>
                </a:extLst>
              </a:tr>
              <a:tr h="792326">
                <a:tc>
                  <a:txBody>
                    <a:bodyPr/>
                    <a:lstStyle/>
                    <a:p>
                      <a:r>
                        <a:rPr lang="en-US" sz="2300" dirty="0">
                          <a:latin typeface="Helvetica" pitchFamily="2" charset="0"/>
                        </a:rPr>
                        <a:t>Good effluent but thin float</a:t>
                      </a:r>
                    </a:p>
                  </a:txBody>
                  <a:tcPr/>
                </a:tc>
                <a:tc>
                  <a:txBody>
                    <a:bodyPr/>
                    <a:lstStyle/>
                    <a:p>
                      <a:pPr algn="l"/>
                      <a:r>
                        <a:rPr lang="en-US" sz="2300" dirty="0">
                          <a:latin typeface="Helvetica" pitchFamily="2" charset="0"/>
                        </a:rPr>
                        <a:t>A/S is too low, increase air input; check compressors</a:t>
                      </a:r>
                    </a:p>
                  </a:txBody>
                  <a:tcPr/>
                </a:tc>
                <a:extLst>
                  <a:ext uri="{0D108BD9-81ED-4DB2-BD59-A6C34878D82A}">
                    <a16:rowId xmlns:a16="http://schemas.microsoft.com/office/drawing/2014/main" val="1395152348"/>
                  </a:ext>
                </a:extLst>
              </a:tr>
              <a:tr h="1848761">
                <a:tc>
                  <a:txBody>
                    <a:bodyPr/>
                    <a:lstStyle/>
                    <a:p>
                      <a:r>
                        <a:rPr lang="en-US" sz="2300" dirty="0">
                          <a:latin typeface="Helvetica" pitchFamily="2" charset="0"/>
                        </a:rPr>
                        <a:t>Poor effluent but thin float</a:t>
                      </a:r>
                    </a:p>
                  </a:txBody>
                  <a:tcPr/>
                </a:tc>
                <a:tc>
                  <a:txBody>
                    <a:bodyPr/>
                    <a:lstStyle/>
                    <a:p>
                      <a:pPr algn="l"/>
                      <a:r>
                        <a:rPr lang="en-US" sz="2300" dirty="0">
                          <a:latin typeface="Helvetica" pitchFamily="2" charset="0"/>
                        </a:rPr>
                        <a:t>Pressure may be too low or high</a:t>
                      </a:r>
                    </a:p>
                    <a:p>
                      <a:pPr algn="l"/>
                      <a:r>
                        <a:rPr lang="en-US" sz="2300" dirty="0">
                          <a:latin typeface="Helvetica" pitchFamily="2" charset="0"/>
                        </a:rPr>
                        <a:t>Recycle pump may be inoperative</a:t>
                      </a:r>
                    </a:p>
                    <a:p>
                      <a:pPr algn="l"/>
                      <a:r>
                        <a:rPr lang="en-US" sz="2300" dirty="0">
                          <a:latin typeface="Helvetica" pitchFamily="2" charset="0"/>
                        </a:rPr>
                        <a:t>Re-aeration pump may be inoperative</a:t>
                      </a:r>
                    </a:p>
                    <a:p>
                      <a:pPr algn="l"/>
                      <a:r>
                        <a:rPr lang="en-US" sz="2300" dirty="0">
                          <a:latin typeface="Helvetica" pitchFamily="2" charset="0"/>
                        </a:rPr>
                        <a:t>Check chemical system</a:t>
                      </a:r>
                    </a:p>
                    <a:p>
                      <a:pPr algn="l"/>
                      <a:r>
                        <a:rPr lang="en-US" sz="2300" dirty="0">
                          <a:latin typeface="Helvetica" pitchFamily="2" charset="0"/>
                        </a:rPr>
                        <a:t>Loading may be excessive</a:t>
                      </a:r>
                    </a:p>
                  </a:txBody>
                  <a:tcPr/>
                </a:tc>
                <a:extLst>
                  <a:ext uri="{0D108BD9-81ED-4DB2-BD59-A6C34878D82A}">
                    <a16:rowId xmlns:a16="http://schemas.microsoft.com/office/drawing/2014/main" val="297474927"/>
                  </a:ext>
                </a:extLst>
              </a:tr>
            </a:tbl>
          </a:graphicData>
        </a:graphic>
      </p:graphicFrame>
    </p:spTree>
    <p:extLst>
      <p:ext uri="{BB962C8B-B14F-4D97-AF65-F5344CB8AC3E}">
        <p14:creationId xmlns:p14="http://schemas.microsoft.com/office/powerpoint/2010/main" val="95728028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D7FB73-6EE4-6987-C70D-EAA810AE4B52}"/>
              </a:ext>
            </a:extLst>
          </p:cNvPr>
          <p:cNvPicPr>
            <a:picLocks noChangeAspect="1"/>
          </p:cNvPicPr>
          <p:nvPr/>
        </p:nvPicPr>
        <p:blipFill>
          <a:blip r:embed="rId3">
            <a:extLst>
              <a:ext uri="{28A0092B-C50C-407E-A947-70E740481C1C}">
                <a14:useLocalDpi xmlns:a14="http://schemas.microsoft.com/office/drawing/2010/main" val="0"/>
              </a:ext>
            </a:extLst>
          </a:blip>
          <a:srcRect t="27010" b="2878"/>
          <a:stretch>
            <a:fillRect/>
          </a:stretch>
        </p:blipFill>
        <p:spPr>
          <a:xfrm>
            <a:off x="0" y="1447800"/>
            <a:ext cx="12430125" cy="5809524"/>
          </a:xfrm>
          <a:prstGeom prst="rect">
            <a:avLst/>
          </a:prstGeom>
        </p:spPr>
      </p:pic>
      <p:sp>
        <p:nvSpPr>
          <p:cNvPr id="2" name="Title 1">
            <a:extLst>
              <a:ext uri="{FF2B5EF4-FFF2-40B4-BE49-F238E27FC236}">
                <a16:creationId xmlns:a16="http://schemas.microsoft.com/office/drawing/2014/main" id="{8289D9FC-2C7A-D34E-B934-383AF14D39F2}"/>
              </a:ext>
            </a:extLst>
          </p:cNvPr>
          <p:cNvSpPr>
            <a:spLocks noGrp="1"/>
          </p:cNvSpPr>
          <p:nvPr>
            <p:ph type="title"/>
          </p:nvPr>
        </p:nvSpPr>
        <p:spPr>
          <a:noFill/>
        </p:spPr>
        <p:txBody>
          <a:bodyPr/>
          <a:lstStyle/>
          <a:p>
            <a:r>
              <a:rPr lang="en-US" dirty="0">
                <a:solidFill>
                  <a:schemeClr val="tx1"/>
                </a:solidFill>
              </a:rPr>
              <a:t>Centrifuges</a:t>
            </a:r>
          </a:p>
        </p:txBody>
      </p:sp>
    </p:spTree>
    <p:extLst>
      <p:ext uri="{BB962C8B-B14F-4D97-AF65-F5344CB8AC3E}">
        <p14:creationId xmlns:p14="http://schemas.microsoft.com/office/powerpoint/2010/main" val="381501487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B0D5E07-2224-E9C7-92A9-B884ED76136F}"/>
              </a:ext>
            </a:extLst>
          </p:cNvPr>
          <p:cNvPicPr>
            <a:picLocks noChangeAspect="1"/>
          </p:cNvPicPr>
          <p:nvPr/>
        </p:nvPicPr>
        <p:blipFill rotWithShape="1">
          <a:blip r:embed="rId3">
            <a:extLst>
              <a:ext uri="{28A0092B-C50C-407E-A947-70E740481C1C}">
                <a14:useLocalDpi xmlns:a14="http://schemas.microsoft.com/office/drawing/2010/main" val="0"/>
              </a:ext>
            </a:extLst>
          </a:blip>
          <a:srcRect l="549" t="18434" r="-549" b="36271"/>
          <a:stretch>
            <a:fillRect/>
          </a:stretch>
        </p:blipFill>
        <p:spPr>
          <a:xfrm>
            <a:off x="0" y="1447800"/>
            <a:ext cx="11944350" cy="5410200"/>
          </a:xfrm>
          <a:prstGeom prst="rect">
            <a:avLst/>
          </a:prstGeom>
        </p:spPr>
      </p:pic>
      <p:sp>
        <p:nvSpPr>
          <p:cNvPr id="2" name="Title 1">
            <a:extLst>
              <a:ext uri="{FF2B5EF4-FFF2-40B4-BE49-F238E27FC236}">
                <a16:creationId xmlns:a16="http://schemas.microsoft.com/office/drawing/2014/main" id="{8289D9FC-2C7A-D34E-B934-383AF14D39F2}"/>
              </a:ext>
            </a:extLst>
          </p:cNvPr>
          <p:cNvSpPr>
            <a:spLocks noGrp="1"/>
          </p:cNvSpPr>
          <p:nvPr>
            <p:ph type="title"/>
          </p:nvPr>
        </p:nvSpPr>
        <p:spPr>
          <a:noFill/>
        </p:spPr>
        <p:txBody>
          <a:bodyPr/>
          <a:lstStyle/>
          <a:p>
            <a:r>
              <a:rPr lang="en-US" dirty="0">
                <a:solidFill>
                  <a:schemeClr val="tx1"/>
                </a:solidFill>
              </a:rPr>
              <a:t>Centrifuges</a:t>
            </a:r>
          </a:p>
        </p:txBody>
      </p:sp>
    </p:spTree>
    <p:extLst>
      <p:ext uri="{BB962C8B-B14F-4D97-AF65-F5344CB8AC3E}">
        <p14:creationId xmlns:p14="http://schemas.microsoft.com/office/powerpoint/2010/main" val="49735206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entrifuge 2.mp4">
            <a:hlinkClick r:id="" action="ppaction://media"/>
            <a:extLst>
              <a:ext uri="{FF2B5EF4-FFF2-40B4-BE49-F238E27FC236}">
                <a16:creationId xmlns:a16="http://schemas.microsoft.com/office/drawing/2014/main" id="{B0335828-DA99-69B6-DEE6-7226F0456F27}"/>
              </a:ext>
            </a:extLst>
          </p:cNvPr>
          <p:cNvPicPr>
            <a:picLocks noChangeAspect="1"/>
          </p:cNvPicPr>
          <p:nvPr>
            <a:videoFile r:link="rId1"/>
            <p:extLst>
              <p:ext uri="{DAA4B4D4-6D71-4841-9C94-3DE7FCFB9230}">
                <p14:media xmlns:p14="http://schemas.microsoft.com/office/powerpoint/2010/main" r:embed="rId2">
                  <p14:trim end="3620.5606"/>
                </p14:media>
              </p:ext>
            </p:extLst>
          </p:nvPr>
        </p:nvPicPr>
        <p:blipFill>
          <a:blip r:embed="rId5"/>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pPr algn="r"/>
            <a:r>
              <a:rPr lang="en-US" dirty="0"/>
              <a:t>Solid Bowl Centrifuge</a:t>
            </a:r>
          </a:p>
        </p:txBody>
      </p:sp>
      <p:sp>
        <p:nvSpPr>
          <p:cNvPr id="7" name="TextBox 6">
            <a:extLst>
              <a:ext uri="{FF2B5EF4-FFF2-40B4-BE49-F238E27FC236}">
                <a16:creationId xmlns:a16="http://schemas.microsoft.com/office/drawing/2014/main" id="{679171FA-F630-2ABA-B05D-534D68DA9C92}"/>
              </a:ext>
            </a:extLst>
          </p:cNvPr>
          <p:cNvSpPr txBox="1"/>
          <p:nvPr/>
        </p:nvSpPr>
        <p:spPr>
          <a:xfrm>
            <a:off x="-24537" y="6611779"/>
            <a:ext cx="3902030" cy="246221"/>
          </a:xfrm>
          <a:prstGeom prst="rect">
            <a:avLst/>
          </a:prstGeom>
          <a:noFill/>
        </p:spPr>
        <p:txBody>
          <a:bodyPr wrap="none" rtlCol="0">
            <a:spAutoFit/>
          </a:bodyPr>
          <a:lstStyle/>
          <a:p>
            <a:r>
              <a:rPr lang="en-US" sz="1000" dirty="0"/>
              <a:t>Source: Alfa Laval, https://</a:t>
            </a:r>
            <a:r>
              <a:rPr lang="en-US" sz="1000" dirty="0" err="1"/>
              <a:t>www.youtube.com</a:t>
            </a:r>
            <a:r>
              <a:rPr lang="en-US" sz="1000" dirty="0"/>
              <a:t>/</a:t>
            </a:r>
            <a:r>
              <a:rPr lang="en-US" sz="1000" dirty="0" err="1"/>
              <a:t>watch?v</a:t>
            </a:r>
            <a:r>
              <a:rPr lang="en-US" sz="1000" dirty="0"/>
              <a:t>=WQgmA7TFn94</a:t>
            </a:r>
          </a:p>
        </p:txBody>
      </p:sp>
    </p:spTree>
    <p:extLst>
      <p:ext uri="{BB962C8B-B14F-4D97-AF65-F5344CB8AC3E}">
        <p14:creationId xmlns:p14="http://schemas.microsoft.com/office/powerpoint/2010/main" val="417217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9217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Basket Centrifuge</a:t>
            </a:r>
          </a:p>
        </p:txBody>
      </p:sp>
      <p:sp>
        <p:nvSpPr>
          <p:cNvPr id="7" name="TextBox 6">
            <a:extLst>
              <a:ext uri="{FF2B5EF4-FFF2-40B4-BE49-F238E27FC236}">
                <a16:creationId xmlns:a16="http://schemas.microsoft.com/office/drawing/2014/main" id="{679171FA-F630-2ABA-B05D-534D68DA9C92}"/>
              </a:ext>
            </a:extLst>
          </p:cNvPr>
          <p:cNvSpPr txBox="1"/>
          <p:nvPr/>
        </p:nvSpPr>
        <p:spPr>
          <a:xfrm>
            <a:off x="-24537" y="6611779"/>
            <a:ext cx="6431569" cy="246221"/>
          </a:xfrm>
          <a:prstGeom prst="rect">
            <a:avLst/>
          </a:prstGeom>
          <a:noFill/>
        </p:spPr>
        <p:txBody>
          <a:bodyPr wrap="none" rtlCol="0">
            <a:spAutoFit/>
          </a:bodyPr>
          <a:lstStyle/>
          <a:p>
            <a:r>
              <a:rPr lang="en-US" sz="1000" dirty="0"/>
              <a:t>Source: Figure 4.8, Operation of Wastewater Treatment Plants, Vol. 2, 8</a:t>
            </a:r>
            <a:r>
              <a:rPr lang="en-US" sz="1000" baseline="30000" dirty="0"/>
              <a:t>th</a:t>
            </a:r>
            <a:r>
              <a:rPr lang="en-US" sz="1000" dirty="0"/>
              <a:t> Ed. Water Programs, Sacramento State, 2022</a:t>
            </a:r>
          </a:p>
        </p:txBody>
      </p:sp>
      <p:pic>
        <p:nvPicPr>
          <p:cNvPr id="3" name="Picture 2">
            <a:extLst>
              <a:ext uri="{FF2B5EF4-FFF2-40B4-BE49-F238E27FC236}">
                <a16:creationId xmlns:a16="http://schemas.microsoft.com/office/drawing/2014/main" id="{7C959C6C-5239-7C35-2D15-C2C65EF454BC}"/>
              </a:ext>
            </a:extLst>
          </p:cNvPr>
          <p:cNvPicPr>
            <a:picLocks noChangeAspect="1"/>
          </p:cNvPicPr>
          <p:nvPr/>
        </p:nvPicPr>
        <p:blipFill rotWithShape="1">
          <a:blip r:embed="rId3">
            <a:extLst>
              <a:ext uri="{28A0092B-C50C-407E-A947-70E740481C1C}">
                <a14:useLocalDpi xmlns:a14="http://schemas.microsoft.com/office/drawing/2010/main" val="0"/>
              </a:ext>
            </a:extLst>
          </a:blip>
          <a:srcRect l="7006" t="17778" r="71497" b="37408"/>
          <a:stretch/>
        </p:blipFill>
        <p:spPr>
          <a:xfrm rot="5400000">
            <a:off x="3893771" y="-1642698"/>
            <a:ext cx="3803654" cy="10829197"/>
          </a:xfrm>
          <a:prstGeom prst="rect">
            <a:avLst/>
          </a:prstGeom>
        </p:spPr>
      </p:pic>
    </p:spTree>
    <p:extLst>
      <p:ext uri="{BB962C8B-B14F-4D97-AF65-F5344CB8AC3E}">
        <p14:creationId xmlns:p14="http://schemas.microsoft.com/office/powerpoint/2010/main" val="334678469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vity Belt.mp4">
            <a:hlinkClick r:id="" action="ppaction://media"/>
            <a:extLst>
              <a:ext uri="{FF2B5EF4-FFF2-40B4-BE49-F238E27FC236}">
                <a16:creationId xmlns:a16="http://schemas.microsoft.com/office/drawing/2014/main" id="{4210FD34-404C-A734-5A36-CFAC2E26CCE9}"/>
              </a:ext>
            </a:extLst>
          </p:cNvPr>
          <p:cNvPicPr>
            <a:picLocks noChangeAspect="1"/>
          </p:cNvPicPr>
          <p:nvPr>
            <a:videoFile r:link="rId1"/>
            <p:extLst>
              <p:ext uri="{DAA4B4D4-6D71-4841-9C94-3DE7FCFB9230}">
                <p14:media xmlns:p14="http://schemas.microsoft.com/office/powerpoint/2010/main" r:embed="rId2">
                  <p14:trim st="2842.9677" end="2051.8223"/>
                </p14:media>
              </p:ext>
            </p:extLst>
          </p:nvPr>
        </p:nvPicPr>
        <p:blipFill>
          <a:blip r:embed="rId5"/>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Gravity Belt Thickeners</a:t>
            </a:r>
          </a:p>
        </p:txBody>
      </p:sp>
      <p:sp>
        <p:nvSpPr>
          <p:cNvPr id="3" name="TextBox 2">
            <a:extLst>
              <a:ext uri="{FF2B5EF4-FFF2-40B4-BE49-F238E27FC236}">
                <a16:creationId xmlns:a16="http://schemas.microsoft.com/office/drawing/2014/main" id="{827DE40F-41AC-E208-DB9D-A9B530D3D28B}"/>
              </a:ext>
            </a:extLst>
          </p:cNvPr>
          <p:cNvSpPr txBox="1"/>
          <p:nvPr/>
        </p:nvSpPr>
        <p:spPr>
          <a:xfrm>
            <a:off x="-24537" y="6611779"/>
            <a:ext cx="3902030" cy="246221"/>
          </a:xfrm>
          <a:prstGeom prst="rect">
            <a:avLst/>
          </a:prstGeom>
          <a:noFill/>
        </p:spPr>
        <p:txBody>
          <a:bodyPr wrap="none" rtlCol="0">
            <a:spAutoFit/>
          </a:bodyPr>
          <a:lstStyle/>
          <a:p>
            <a:r>
              <a:rPr lang="en-US" sz="1000" dirty="0"/>
              <a:t>Source: Alfa Laval, https://</a:t>
            </a:r>
            <a:r>
              <a:rPr lang="en-US" sz="1000" dirty="0" err="1"/>
              <a:t>www.youtube.com</a:t>
            </a:r>
            <a:r>
              <a:rPr lang="en-US" sz="1000" dirty="0"/>
              <a:t>/</a:t>
            </a:r>
            <a:r>
              <a:rPr lang="en-US" sz="1000" dirty="0" err="1"/>
              <a:t>watch?v</a:t>
            </a:r>
            <a:r>
              <a:rPr lang="en-US" sz="1000" dirty="0"/>
              <a:t>=</a:t>
            </a:r>
            <a:r>
              <a:rPr lang="en-US" sz="1000" dirty="0" err="1"/>
              <a:t>sAqKflyW_Uw</a:t>
            </a:r>
            <a:endParaRPr lang="en-US" sz="1000" dirty="0"/>
          </a:p>
        </p:txBody>
      </p:sp>
    </p:spTree>
    <p:extLst>
      <p:ext uri="{BB962C8B-B14F-4D97-AF65-F5344CB8AC3E}">
        <p14:creationId xmlns:p14="http://schemas.microsoft.com/office/powerpoint/2010/main" val="3106690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9461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Drum thickener.mp4">
            <a:hlinkClick r:id="" action="ppaction://media"/>
            <a:extLst>
              <a:ext uri="{FF2B5EF4-FFF2-40B4-BE49-F238E27FC236}">
                <a16:creationId xmlns:a16="http://schemas.microsoft.com/office/drawing/2014/main" id="{4B6DB2F9-A179-4ADE-8764-6F697F735DEE}"/>
              </a:ext>
            </a:extLst>
          </p:cNvPr>
          <p:cNvPicPr>
            <a:picLocks noChangeAspect="1"/>
          </p:cNvPicPr>
          <p:nvPr>
            <a:videoFile r:link="rId1"/>
            <p:extLst>
              <p:ext uri="{DAA4B4D4-6D71-4841-9C94-3DE7FCFB9230}">
                <p14:media xmlns:p14="http://schemas.microsoft.com/office/powerpoint/2010/main" r:embed="rId2">
                  <p14:trim st="8769.546" end="6670.4262"/>
                </p14:media>
              </p:ext>
            </p:extLst>
          </p:nvPr>
        </p:nvPicPr>
        <p:blipFill>
          <a:blip r:embed="rId5"/>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Drum Thickener</a:t>
            </a:r>
          </a:p>
        </p:txBody>
      </p:sp>
      <p:sp>
        <p:nvSpPr>
          <p:cNvPr id="5" name="TextBox 4">
            <a:extLst>
              <a:ext uri="{FF2B5EF4-FFF2-40B4-BE49-F238E27FC236}">
                <a16:creationId xmlns:a16="http://schemas.microsoft.com/office/drawing/2014/main" id="{E86A98D1-BD84-6DC7-61DC-7551F36862FA}"/>
              </a:ext>
            </a:extLst>
          </p:cNvPr>
          <p:cNvSpPr txBox="1"/>
          <p:nvPr/>
        </p:nvSpPr>
        <p:spPr>
          <a:xfrm>
            <a:off x="0" y="6492875"/>
            <a:ext cx="8242300" cy="246221"/>
          </a:xfrm>
          <a:prstGeom prst="rect">
            <a:avLst/>
          </a:prstGeom>
          <a:noFill/>
        </p:spPr>
        <p:txBody>
          <a:bodyPr wrap="square">
            <a:spAutoFit/>
          </a:bodyPr>
          <a:lstStyle/>
          <a:p>
            <a:r>
              <a:rPr lang="en-US" sz="1000" dirty="0"/>
              <a:t>Source:  Andritz Group, https://</a:t>
            </a:r>
            <a:r>
              <a:rPr lang="en-US" sz="1000" dirty="0" err="1"/>
              <a:t>www.youtube.com</a:t>
            </a:r>
            <a:r>
              <a:rPr lang="en-US" sz="1000" dirty="0"/>
              <a:t>/</a:t>
            </a:r>
            <a:r>
              <a:rPr lang="en-US" sz="1000" dirty="0" err="1"/>
              <a:t>watch?v</a:t>
            </a:r>
            <a:r>
              <a:rPr lang="en-US" sz="1000" dirty="0"/>
              <a:t>=M1CK-5ooOOM</a:t>
            </a:r>
          </a:p>
        </p:txBody>
      </p:sp>
    </p:spTree>
    <p:extLst>
      <p:ext uri="{BB962C8B-B14F-4D97-AF65-F5344CB8AC3E}">
        <p14:creationId xmlns:p14="http://schemas.microsoft.com/office/powerpoint/2010/main" val="286540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285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E2DC3-AC01-93E5-B977-523EEFC3771B}"/>
              </a:ext>
            </a:extLst>
          </p:cNvPr>
          <p:cNvSpPr>
            <a:spLocks noGrp="1"/>
          </p:cNvSpPr>
          <p:nvPr>
            <p:ph type="title"/>
          </p:nvPr>
        </p:nvSpPr>
        <p:spPr/>
        <p:txBody>
          <a:bodyPr>
            <a:normAutofit/>
          </a:bodyPr>
          <a:lstStyle/>
          <a:p>
            <a:r>
              <a:rPr lang="en-US" dirty="0"/>
              <a:t>Thickener Comparison</a:t>
            </a:r>
          </a:p>
        </p:txBody>
      </p:sp>
      <p:graphicFrame>
        <p:nvGraphicFramePr>
          <p:cNvPr id="3" name="Table 2">
            <a:extLst>
              <a:ext uri="{FF2B5EF4-FFF2-40B4-BE49-F238E27FC236}">
                <a16:creationId xmlns:a16="http://schemas.microsoft.com/office/drawing/2014/main" id="{C3847EAD-C13E-2AB0-4470-CC5E254B7DD1}"/>
              </a:ext>
            </a:extLst>
          </p:cNvPr>
          <p:cNvGraphicFramePr>
            <a:graphicFrameLocks noGrp="1"/>
          </p:cNvGraphicFramePr>
          <p:nvPr>
            <p:extLst>
              <p:ext uri="{D42A27DB-BD31-4B8C-83A1-F6EECF244321}">
                <p14:modId xmlns:p14="http://schemas.microsoft.com/office/powerpoint/2010/main" val="730121603"/>
              </p:ext>
            </p:extLst>
          </p:nvPr>
        </p:nvGraphicFramePr>
        <p:xfrm>
          <a:off x="142688" y="1497153"/>
          <a:ext cx="11906624" cy="4699000"/>
        </p:xfrm>
        <a:graphic>
          <a:graphicData uri="http://schemas.openxmlformats.org/drawingml/2006/table">
            <a:tbl>
              <a:tblPr firstRow="1" bandRow="1">
                <a:tableStyleId>{5C22544A-7EE6-4342-B048-85BDC9FD1C3A}</a:tableStyleId>
              </a:tblPr>
              <a:tblGrid>
                <a:gridCol w="3883213">
                  <a:extLst>
                    <a:ext uri="{9D8B030D-6E8A-4147-A177-3AD203B41FA5}">
                      <a16:colId xmlns:a16="http://schemas.microsoft.com/office/drawing/2014/main" val="1071330094"/>
                    </a:ext>
                  </a:extLst>
                </a:gridCol>
                <a:gridCol w="3245223">
                  <a:extLst>
                    <a:ext uri="{9D8B030D-6E8A-4147-A177-3AD203B41FA5}">
                      <a16:colId xmlns:a16="http://schemas.microsoft.com/office/drawing/2014/main" val="2028093575"/>
                    </a:ext>
                  </a:extLst>
                </a:gridCol>
                <a:gridCol w="4778188">
                  <a:extLst>
                    <a:ext uri="{9D8B030D-6E8A-4147-A177-3AD203B41FA5}">
                      <a16:colId xmlns:a16="http://schemas.microsoft.com/office/drawing/2014/main" val="3862947517"/>
                    </a:ext>
                  </a:extLst>
                </a:gridCol>
              </a:tblGrid>
              <a:tr h="370840">
                <a:tc>
                  <a:txBody>
                    <a:bodyPr/>
                    <a:lstStyle/>
                    <a:p>
                      <a:r>
                        <a:rPr lang="en-US" dirty="0">
                          <a:latin typeface="Helvetica" pitchFamily="2" charset="0"/>
                        </a:rPr>
                        <a:t>Method</a:t>
                      </a:r>
                    </a:p>
                  </a:txBody>
                  <a:tcPr/>
                </a:tc>
                <a:tc>
                  <a:txBody>
                    <a:bodyPr/>
                    <a:lstStyle/>
                    <a:p>
                      <a:r>
                        <a:rPr lang="en-US" dirty="0">
                          <a:latin typeface="Helvetica" pitchFamily="2" charset="0"/>
                        </a:rPr>
                        <a:t>Sludge Type</a:t>
                      </a:r>
                    </a:p>
                  </a:txBody>
                  <a:tcPr/>
                </a:tc>
                <a:tc>
                  <a:txBody>
                    <a:bodyPr/>
                    <a:lstStyle/>
                    <a:p>
                      <a:r>
                        <a:rPr lang="en-US" dirty="0">
                          <a:latin typeface="Helvetica" pitchFamily="2" charset="0"/>
                        </a:rPr>
                        <a:t>Use &amp; Success</a:t>
                      </a:r>
                    </a:p>
                  </a:txBody>
                  <a:tcPr/>
                </a:tc>
                <a:extLst>
                  <a:ext uri="{0D108BD9-81ED-4DB2-BD59-A6C34878D82A}">
                    <a16:rowId xmlns:a16="http://schemas.microsoft.com/office/drawing/2014/main" val="2466091113"/>
                  </a:ext>
                </a:extLst>
              </a:tr>
              <a:tr h="370840">
                <a:tc rowSpan="3">
                  <a:txBody>
                    <a:bodyPr/>
                    <a:lstStyle/>
                    <a:p>
                      <a:r>
                        <a:rPr lang="en-US" sz="2000" b="1" dirty="0">
                          <a:latin typeface="Helvetica" pitchFamily="2" charset="0"/>
                        </a:rPr>
                        <a:t>Gravity Thickener</a:t>
                      </a:r>
                    </a:p>
                  </a:txBody>
                  <a:tcPr anchor="ctr"/>
                </a:tc>
                <a:tc>
                  <a:txBody>
                    <a:bodyPr/>
                    <a:lstStyle/>
                    <a:p>
                      <a:r>
                        <a:rPr lang="en-US" sz="2000" dirty="0">
                          <a:latin typeface="Helvetica" pitchFamily="2" charset="0"/>
                        </a:rPr>
                        <a:t>Untreated Primary</a:t>
                      </a:r>
                    </a:p>
                  </a:txBody>
                  <a:tcPr anchor="ctr"/>
                </a:tc>
                <a:tc>
                  <a:txBody>
                    <a:bodyPr/>
                    <a:lstStyle/>
                    <a:p>
                      <a:r>
                        <a:rPr lang="en-US" sz="2000" dirty="0">
                          <a:latin typeface="Helvetica" pitchFamily="2" charset="0"/>
                        </a:rPr>
                        <a:t>Common, excellent results</a:t>
                      </a:r>
                    </a:p>
                  </a:txBody>
                  <a:tcPr/>
                </a:tc>
                <a:extLst>
                  <a:ext uri="{0D108BD9-81ED-4DB2-BD59-A6C34878D82A}">
                    <a16:rowId xmlns:a16="http://schemas.microsoft.com/office/drawing/2014/main" val="1622006126"/>
                  </a:ext>
                </a:extLst>
              </a:tr>
              <a:tr h="370840">
                <a:tc vMerge="1">
                  <a:txBody>
                    <a:bodyPr/>
                    <a:lstStyle/>
                    <a:p>
                      <a:endParaRPr lang="en-US" dirty="0">
                        <a:latin typeface="Raleway" panose="020B0503030101060003" pitchFamily="34" charset="77"/>
                      </a:endParaRPr>
                    </a:p>
                  </a:txBody>
                  <a:tcPr/>
                </a:tc>
                <a:tc>
                  <a: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sz="2000" dirty="0">
                          <a:latin typeface="Helvetica" pitchFamily="2" charset="0"/>
                        </a:rPr>
                        <a:t>Untreated Primary &amp; WAS</a:t>
                      </a:r>
                    </a:p>
                  </a:txBody>
                  <a:tcPr anchor="ctr"/>
                </a:tc>
                <a:tc>
                  <a:txBody>
                    <a:bodyPr/>
                    <a:lstStyle/>
                    <a:p>
                      <a:r>
                        <a:rPr lang="en-US" sz="2000" dirty="0">
                          <a:latin typeface="Helvetica" pitchFamily="2" charset="0"/>
                        </a:rPr>
                        <a:t>Often used, better for small plants</a:t>
                      </a:r>
                    </a:p>
                  </a:txBody>
                  <a:tcPr/>
                </a:tc>
                <a:extLst>
                  <a:ext uri="{0D108BD9-81ED-4DB2-BD59-A6C34878D82A}">
                    <a16:rowId xmlns:a16="http://schemas.microsoft.com/office/drawing/2014/main" val="3841936215"/>
                  </a:ext>
                </a:extLst>
              </a:tr>
              <a:tr h="370840">
                <a:tc vMerge="1">
                  <a:txBody>
                    <a:bodyPr/>
                    <a:lstStyle/>
                    <a:p>
                      <a:endParaRPr lang="en-US" dirty="0">
                        <a:latin typeface="Raleway" panose="020B0503030101060003" pitchFamily="34" charset="77"/>
                      </a:endParaRPr>
                    </a:p>
                  </a:txBody>
                  <a:tcPr/>
                </a:tc>
                <a:tc>
                  <a: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sz="2000" dirty="0">
                          <a:latin typeface="Helvetica" pitchFamily="2" charset="0"/>
                        </a:rPr>
                        <a:t>WAS</a:t>
                      </a:r>
                    </a:p>
                  </a:txBody>
                  <a:tcPr anchor="ctr"/>
                </a:tc>
                <a:tc>
                  <a: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sz="2000" dirty="0">
                          <a:latin typeface="Helvetica" pitchFamily="2" charset="0"/>
                        </a:rPr>
                        <a:t>Rare, poor solids concentration </a:t>
                      </a:r>
                    </a:p>
                  </a:txBody>
                  <a:tcPr/>
                </a:tc>
                <a:extLst>
                  <a:ext uri="{0D108BD9-81ED-4DB2-BD59-A6C34878D82A}">
                    <a16:rowId xmlns:a16="http://schemas.microsoft.com/office/drawing/2014/main" val="537852293"/>
                  </a:ext>
                </a:extLst>
              </a:tr>
              <a:tr h="370840">
                <a:tc rowSpan="2">
                  <a:txBody>
                    <a:bodyPr/>
                    <a:lstStyle/>
                    <a:p>
                      <a:r>
                        <a:rPr lang="en-US" sz="2000" b="1" dirty="0">
                          <a:latin typeface="Helvetica" pitchFamily="2" charset="0"/>
                        </a:rPr>
                        <a:t>Dissolved Air Floatation (DAF)</a:t>
                      </a:r>
                    </a:p>
                  </a:txBody>
                  <a:tcPr anchor="ctr"/>
                </a:tc>
                <a:tc>
                  <a:txBody>
                    <a:bodyPr/>
                    <a:lstStyle/>
                    <a:p>
                      <a:r>
                        <a:rPr lang="en-US" sz="2000" dirty="0">
                          <a:latin typeface="Helvetica" pitchFamily="2" charset="0"/>
                        </a:rPr>
                        <a:t>Untreated Primary &amp; WAS</a:t>
                      </a:r>
                    </a:p>
                  </a:txBody>
                  <a:tcPr anchor="ctr"/>
                </a:tc>
                <a:tc>
                  <a:txBody>
                    <a:bodyPr/>
                    <a:lstStyle/>
                    <a:p>
                      <a:r>
                        <a:rPr lang="en-US" sz="1800" dirty="0">
                          <a:latin typeface="Helvetica" pitchFamily="2" charset="0"/>
                        </a:rPr>
                        <a:t>Limited use – results similar to gravity thickeners</a:t>
                      </a:r>
                    </a:p>
                  </a:txBody>
                  <a:tcPr/>
                </a:tc>
                <a:extLst>
                  <a:ext uri="{0D108BD9-81ED-4DB2-BD59-A6C34878D82A}">
                    <a16:rowId xmlns:a16="http://schemas.microsoft.com/office/drawing/2014/main" val="419304391"/>
                  </a:ext>
                </a:extLst>
              </a:tr>
              <a:tr h="370840">
                <a:tc vMerge="1">
                  <a:txBody>
                    <a:bodyPr/>
                    <a:lstStyle/>
                    <a:p>
                      <a:endParaRPr lang="en-US" dirty="0">
                        <a:latin typeface="Raleway" panose="020B0503030101060003" pitchFamily="34" charset="77"/>
                      </a:endParaRPr>
                    </a:p>
                  </a:txBody>
                  <a:tcPr/>
                </a:tc>
                <a:tc>
                  <a: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sz="2000" dirty="0">
                          <a:latin typeface="Helvetica" pitchFamily="2" charset="0"/>
                        </a:rPr>
                        <a:t>WAS</a:t>
                      </a:r>
                    </a:p>
                  </a:txBody>
                  <a:tcPr anchor="ctr"/>
                </a:tc>
                <a:tc>
                  <a: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sz="2000" dirty="0">
                          <a:latin typeface="Helvetica" pitchFamily="2" charset="0"/>
                        </a:rPr>
                        <a:t>Common, but decreasing due to cost</a:t>
                      </a:r>
                    </a:p>
                  </a:txBody>
                  <a:tcPr/>
                </a:tc>
                <a:extLst>
                  <a:ext uri="{0D108BD9-81ED-4DB2-BD59-A6C34878D82A}">
                    <a16:rowId xmlns:a16="http://schemas.microsoft.com/office/drawing/2014/main" val="3230207351"/>
                  </a:ext>
                </a:extLst>
              </a:tr>
              <a:tr h="370840">
                <a:tc>
                  <a:txBody>
                    <a:bodyPr/>
                    <a:lstStyle/>
                    <a:p>
                      <a:r>
                        <a:rPr lang="en-US" sz="2000" b="1" dirty="0">
                          <a:latin typeface="Helvetica" pitchFamily="2" charset="0"/>
                        </a:rPr>
                        <a:t>Solid Bowl Centrifuge</a:t>
                      </a:r>
                    </a:p>
                  </a:txBody>
                  <a:tcPr anchor="ctr"/>
                </a:tc>
                <a:tc>
                  <a:txBody>
                    <a:bodyPr/>
                    <a:lstStyle/>
                    <a:p>
                      <a:r>
                        <a:rPr lang="en-US" sz="2000" dirty="0">
                          <a:latin typeface="Helvetica" pitchFamily="2" charset="0"/>
                        </a:rPr>
                        <a:t>WAS</a:t>
                      </a:r>
                    </a:p>
                  </a:txBody>
                  <a:tcPr anchor="ctr"/>
                </a:tc>
                <a:tc>
                  <a:txBody>
                    <a:bodyPr/>
                    <a:lstStyle/>
                    <a:p>
                      <a:r>
                        <a:rPr lang="en-US" sz="2000" dirty="0">
                          <a:latin typeface="Helvetica" pitchFamily="2" charset="0"/>
                        </a:rPr>
                        <a:t>Often used in medium to large plants, good results 4-6% solids concentration</a:t>
                      </a:r>
                    </a:p>
                  </a:txBody>
                  <a:tcPr/>
                </a:tc>
                <a:extLst>
                  <a:ext uri="{0D108BD9-81ED-4DB2-BD59-A6C34878D82A}">
                    <a16:rowId xmlns:a16="http://schemas.microsoft.com/office/drawing/2014/main" val="2442888016"/>
                  </a:ext>
                </a:extLst>
              </a:tr>
              <a:tr h="370840">
                <a:tc>
                  <a:txBody>
                    <a:bodyPr/>
                    <a:lstStyle/>
                    <a:p>
                      <a:r>
                        <a:rPr lang="en-US" sz="2000" b="1" dirty="0">
                          <a:latin typeface="Helvetica" pitchFamily="2" charset="0"/>
                        </a:rPr>
                        <a:t>Gravity Belt Thickener</a:t>
                      </a:r>
                    </a:p>
                  </a:txBody>
                  <a:tcPr anchor="ctr"/>
                </a:tc>
                <a:tc>
                  <a:txBody>
                    <a:bodyPr/>
                    <a:lstStyle/>
                    <a:p>
                      <a:r>
                        <a:rPr lang="en-US" sz="2000" dirty="0">
                          <a:latin typeface="Helvetica" pitchFamily="2" charset="0"/>
                        </a:rPr>
                        <a:t>WAS</a:t>
                      </a:r>
                    </a:p>
                  </a:txBody>
                  <a:tcPr anchor="ctr"/>
                </a:tc>
                <a:tc>
                  <a: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sz="2000" dirty="0">
                          <a:latin typeface="Helvetica" pitchFamily="2" charset="0"/>
                        </a:rPr>
                        <a:t>Often used in medium to large plants, good results 3-6% solids concentration</a:t>
                      </a:r>
                    </a:p>
                  </a:txBody>
                  <a:tcPr/>
                </a:tc>
                <a:extLst>
                  <a:ext uri="{0D108BD9-81ED-4DB2-BD59-A6C34878D82A}">
                    <a16:rowId xmlns:a16="http://schemas.microsoft.com/office/drawing/2014/main" val="630595736"/>
                  </a:ext>
                </a:extLst>
              </a:tr>
              <a:tr h="370840">
                <a:tc>
                  <a:txBody>
                    <a:bodyPr/>
                    <a:lstStyle/>
                    <a:p>
                      <a:r>
                        <a:rPr lang="en-US" sz="2000" b="1" dirty="0">
                          <a:latin typeface="Helvetica" pitchFamily="2" charset="0"/>
                        </a:rPr>
                        <a:t>Rotary Drum Thickener</a:t>
                      </a:r>
                    </a:p>
                  </a:txBody>
                  <a:tcPr anchor="ctr"/>
                </a:tc>
                <a:tc>
                  <a:txBody>
                    <a:bodyPr/>
                    <a:lstStyle/>
                    <a:p>
                      <a:r>
                        <a:rPr lang="en-US" sz="2000" dirty="0">
                          <a:latin typeface="Helvetica" pitchFamily="2" charset="0"/>
                        </a:rPr>
                        <a:t>WAS</a:t>
                      </a:r>
                    </a:p>
                  </a:txBody>
                  <a:tcPr anchor="ctr"/>
                </a:tc>
                <a:tc>
                  <a: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sz="2000" dirty="0">
                          <a:latin typeface="Helvetica" pitchFamily="2" charset="0"/>
                        </a:rPr>
                        <a:t>Limited use,  in medium to large plants, good results 5-9% solids concentration</a:t>
                      </a:r>
                    </a:p>
                  </a:txBody>
                  <a:tcPr/>
                </a:tc>
                <a:extLst>
                  <a:ext uri="{0D108BD9-81ED-4DB2-BD59-A6C34878D82A}">
                    <a16:rowId xmlns:a16="http://schemas.microsoft.com/office/drawing/2014/main" val="3197761187"/>
                  </a:ext>
                </a:extLst>
              </a:tr>
            </a:tbl>
          </a:graphicData>
        </a:graphic>
      </p:graphicFrame>
      <p:sp>
        <p:nvSpPr>
          <p:cNvPr id="4" name="TextBox 3">
            <a:extLst>
              <a:ext uri="{FF2B5EF4-FFF2-40B4-BE49-F238E27FC236}">
                <a16:creationId xmlns:a16="http://schemas.microsoft.com/office/drawing/2014/main" id="{5DE9A1FD-8412-27F6-E3FF-6B2FEAE2A8AF}"/>
              </a:ext>
            </a:extLst>
          </p:cNvPr>
          <p:cNvSpPr txBox="1"/>
          <p:nvPr/>
        </p:nvSpPr>
        <p:spPr>
          <a:xfrm>
            <a:off x="0" y="6587313"/>
            <a:ext cx="4953600" cy="246221"/>
          </a:xfrm>
          <a:prstGeom prst="rect">
            <a:avLst/>
          </a:prstGeom>
          <a:noFill/>
        </p:spPr>
        <p:txBody>
          <a:bodyPr wrap="none" rtlCol="0">
            <a:spAutoFit/>
          </a:bodyPr>
          <a:lstStyle/>
          <a:p>
            <a:r>
              <a:rPr lang="en-US" sz="1000" dirty="0">
                <a:latin typeface="Raleway" panose="020B0503030101060003" pitchFamily="34" charset="77"/>
              </a:rPr>
              <a:t>Source: Table 13-18, Wastewater Engineering, Metcalf &amp; Eddy, McGraw Hill, 2014</a:t>
            </a:r>
          </a:p>
        </p:txBody>
      </p:sp>
    </p:spTree>
    <p:extLst>
      <p:ext uri="{BB962C8B-B14F-4D97-AF65-F5344CB8AC3E}">
        <p14:creationId xmlns:p14="http://schemas.microsoft.com/office/powerpoint/2010/main" val="108559856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C382F2-650D-6CAF-FFCC-4CB1835BFF82}"/>
              </a:ext>
            </a:extLst>
          </p:cNvPr>
          <p:cNvSpPr>
            <a:spLocks noGrp="1"/>
          </p:cNvSpPr>
          <p:nvPr>
            <p:ph type="body" idx="1"/>
          </p:nvPr>
        </p:nvSpPr>
        <p:spPr/>
        <p:txBody>
          <a:bodyPr>
            <a:normAutofit/>
          </a:bodyPr>
          <a:lstStyle/>
          <a:p>
            <a:r>
              <a:rPr lang="en-US" dirty="0"/>
              <a:t>The short version </a:t>
            </a:r>
          </a:p>
          <a:p>
            <a:r>
              <a:rPr lang="en-US" dirty="0"/>
              <a:t>(More on this in Part 2)</a:t>
            </a:r>
          </a:p>
        </p:txBody>
      </p:sp>
      <p:sp>
        <p:nvSpPr>
          <p:cNvPr id="2" name="Title 1">
            <a:extLst>
              <a:ext uri="{FF2B5EF4-FFF2-40B4-BE49-F238E27FC236}">
                <a16:creationId xmlns:a16="http://schemas.microsoft.com/office/drawing/2014/main" id="{82AB3D7C-8EB3-711C-E162-5903C3E0E801}"/>
              </a:ext>
            </a:extLst>
          </p:cNvPr>
          <p:cNvSpPr>
            <a:spLocks noGrp="1"/>
          </p:cNvSpPr>
          <p:nvPr>
            <p:ph type="ctrTitle"/>
          </p:nvPr>
        </p:nvSpPr>
        <p:spPr/>
        <p:txBody>
          <a:bodyPr/>
          <a:lstStyle/>
          <a:p>
            <a:r>
              <a:rPr lang="en-US" dirty="0"/>
              <a:t>Digestion</a:t>
            </a:r>
          </a:p>
        </p:txBody>
      </p:sp>
    </p:spTree>
    <p:extLst>
      <p:ext uri="{BB962C8B-B14F-4D97-AF65-F5344CB8AC3E}">
        <p14:creationId xmlns:p14="http://schemas.microsoft.com/office/powerpoint/2010/main" val="277725226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C382F2-650D-6CAF-FFCC-4CB1835BFF82}"/>
              </a:ext>
            </a:extLst>
          </p:cNvPr>
          <p:cNvSpPr>
            <a:spLocks noGrp="1"/>
          </p:cNvSpPr>
          <p:nvPr>
            <p:ph type="body" idx="1"/>
          </p:nvPr>
        </p:nvSpPr>
        <p:spPr/>
        <p:txBody>
          <a:bodyPr>
            <a:normAutofit/>
          </a:bodyPr>
          <a:lstStyle/>
          <a:p>
            <a:r>
              <a:rPr lang="en-US" dirty="0"/>
              <a:t>More Volume Reduction – Filtration, Belts, Presses, Centrifuges</a:t>
            </a:r>
          </a:p>
        </p:txBody>
      </p:sp>
      <p:sp>
        <p:nvSpPr>
          <p:cNvPr id="2" name="Title 1">
            <a:extLst>
              <a:ext uri="{FF2B5EF4-FFF2-40B4-BE49-F238E27FC236}">
                <a16:creationId xmlns:a16="http://schemas.microsoft.com/office/drawing/2014/main" id="{82AB3D7C-8EB3-711C-E162-5903C3E0E801}"/>
              </a:ext>
            </a:extLst>
          </p:cNvPr>
          <p:cNvSpPr>
            <a:spLocks noGrp="1"/>
          </p:cNvSpPr>
          <p:nvPr>
            <p:ph type="ctrTitle"/>
          </p:nvPr>
        </p:nvSpPr>
        <p:spPr/>
        <p:txBody>
          <a:bodyPr/>
          <a:lstStyle/>
          <a:p>
            <a:r>
              <a:rPr lang="en-US" dirty="0"/>
              <a:t>De-watering</a:t>
            </a:r>
          </a:p>
        </p:txBody>
      </p:sp>
      <p:sp>
        <p:nvSpPr>
          <p:cNvPr id="4" name="TextBox 3">
            <a:extLst>
              <a:ext uri="{FF2B5EF4-FFF2-40B4-BE49-F238E27FC236}">
                <a16:creationId xmlns:a16="http://schemas.microsoft.com/office/drawing/2014/main" id="{F7AA7378-141D-0C38-666E-461ED4D5D6E9}"/>
              </a:ext>
            </a:extLst>
          </p:cNvPr>
          <p:cNvSpPr txBox="1"/>
          <p:nvPr/>
        </p:nvSpPr>
        <p:spPr>
          <a:xfrm>
            <a:off x="-4195482" y="7862047"/>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22185824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drum filter.mp4">
            <a:hlinkClick r:id="" action="ppaction://media"/>
            <a:extLst>
              <a:ext uri="{FF2B5EF4-FFF2-40B4-BE49-F238E27FC236}">
                <a16:creationId xmlns:a16="http://schemas.microsoft.com/office/drawing/2014/main" id="{047D3362-05D5-1F50-86DB-9E01C5E5C510}"/>
              </a:ext>
            </a:extLst>
          </p:cNvPr>
          <p:cNvPicPr>
            <a:picLocks noChangeAspect="1"/>
          </p:cNvPicPr>
          <p:nvPr>
            <a:videoFile r:link="rId1"/>
            <p:extLst>
              <p:ext uri="{DAA4B4D4-6D71-4841-9C94-3DE7FCFB9230}">
                <p14:media xmlns:p14="http://schemas.microsoft.com/office/powerpoint/2010/main" r:embed="rId2">
                  <p14:trim st="14592.6312" end="12923.7886"/>
                </p14:media>
              </p:ext>
            </p:extLst>
          </p:nvPr>
        </p:nvPicPr>
        <p:blipFill>
          <a:blip r:embed="rId4"/>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5078FB31-35C9-F0B1-FD33-CECF11F50401}"/>
              </a:ext>
            </a:extLst>
          </p:cNvPr>
          <p:cNvSpPr>
            <a:spLocks noGrp="1"/>
          </p:cNvSpPr>
          <p:nvPr>
            <p:ph type="title"/>
          </p:nvPr>
        </p:nvSpPr>
        <p:spPr/>
        <p:txBody>
          <a:bodyPr/>
          <a:lstStyle/>
          <a:p>
            <a:r>
              <a:rPr lang="en-US" dirty="0">
                <a:solidFill>
                  <a:schemeClr val="bg1"/>
                </a:solidFill>
              </a:rPr>
              <a:t>Drum Vacuum Filter</a:t>
            </a:r>
          </a:p>
        </p:txBody>
      </p:sp>
      <p:sp>
        <p:nvSpPr>
          <p:cNvPr id="6" name="TextBox 5">
            <a:extLst>
              <a:ext uri="{FF2B5EF4-FFF2-40B4-BE49-F238E27FC236}">
                <a16:creationId xmlns:a16="http://schemas.microsoft.com/office/drawing/2014/main" id="{98BAA43D-2956-431B-7A28-BE79BBAF7B44}"/>
              </a:ext>
            </a:extLst>
          </p:cNvPr>
          <p:cNvSpPr txBox="1"/>
          <p:nvPr/>
        </p:nvSpPr>
        <p:spPr>
          <a:xfrm>
            <a:off x="-24537" y="6611779"/>
            <a:ext cx="4628190" cy="246221"/>
          </a:xfrm>
          <a:prstGeom prst="rect">
            <a:avLst/>
          </a:prstGeom>
          <a:noFill/>
        </p:spPr>
        <p:txBody>
          <a:bodyPr wrap="none" rtlCol="0">
            <a:spAutoFit/>
          </a:bodyPr>
          <a:lstStyle/>
          <a:p>
            <a:r>
              <a:rPr lang="en-US" sz="1000" dirty="0"/>
              <a:t>Source:  </a:t>
            </a:r>
            <a:r>
              <a:rPr lang="en-US" sz="1000" dirty="0" err="1"/>
              <a:t>Technicplant</a:t>
            </a:r>
            <a:r>
              <a:rPr lang="en-US" sz="1000" dirty="0"/>
              <a:t> SPA, https://</a:t>
            </a:r>
            <a:r>
              <a:rPr lang="en-US" sz="1000" dirty="0" err="1"/>
              <a:t>www.youtube.com</a:t>
            </a:r>
            <a:r>
              <a:rPr lang="en-US" sz="1000" dirty="0"/>
              <a:t>/</a:t>
            </a:r>
            <a:r>
              <a:rPr lang="en-US" sz="1000" dirty="0" err="1"/>
              <a:t>watch?v</a:t>
            </a:r>
            <a:r>
              <a:rPr lang="en-US" sz="1000" dirty="0"/>
              <a:t>=</a:t>
            </a:r>
            <a:r>
              <a:rPr lang="en-US" sz="1000" dirty="0" err="1"/>
              <a:t>pggFRWM_Zlk&amp;t</a:t>
            </a:r>
            <a:r>
              <a:rPr lang="en-US" sz="1000" dirty="0"/>
              <a:t>=1s </a:t>
            </a:r>
          </a:p>
        </p:txBody>
      </p:sp>
    </p:spTree>
    <p:extLst>
      <p:ext uri="{BB962C8B-B14F-4D97-AF65-F5344CB8AC3E}">
        <p14:creationId xmlns:p14="http://schemas.microsoft.com/office/powerpoint/2010/main" val="397001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00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childTnLst>
        </p:cTn>
      </p:par>
    </p:tnLst>
    <p:bldLst>
      <p:bldP spid="4"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6FB0A95-A971-DCE0-D899-E09A5A6690CC}"/>
              </a:ext>
            </a:extLst>
          </p:cNvPr>
          <p:cNvPicPr>
            <a:picLocks noChangeAspect="1"/>
          </p:cNvPicPr>
          <p:nvPr/>
        </p:nvPicPr>
        <p:blipFill>
          <a:blip r:embed="rId3">
            <a:extLst>
              <a:ext uri="{28A0092B-C50C-407E-A947-70E740481C1C}">
                <a14:useLocalDpi xmlns:a14="http://schemas.microsoft.com/office/drawing/2010/main" val="0"/>
              </a:ext>
            </a:extLst>
          </a:blip>
          <a:srcRect t="20428" b="3721"/>
          <a:stretch>
            <a:fillRect/>
          </a:stretch>
        </p:blipFill>
        <p:spPr>
          <a:xfrm>
            <a:off x="0" y="1447800"/>
            <a:ext cx="12192000" cy="6935804"/>
          </a:xfrm>
          <a:prstGeom prst="rect">
            <a:avLst/>
          </a:prstGeom>
        </p:spPr>
      </p:pic>
      <p:sp>
        <p:nvSpPr>
          <p:cNvPr id="2" name="Title 1">
            <a:extLst>
              <a:ext uri="{FF2B5EF4-FFF2-40B4-BE49-F238E27FC236}">
                <a16:creationId xmlns:a16="http://schemas.microsoft.com/office/drawing/2014/main" id="{C3279CE6-11B7-2E07-657F-8D065CE4E6B9}"/>
              </a:ext>
            </a:extLst>
          </p:cNvPr>
          <p:cNvSpPr>
            <a:spLocks noGrp="1"/>
          </p:cNvSpPr>
          <p:nvPr>
            <p:ph type="title"/>
          </p:nvPr>
        </p:nvSpPr>
        <p:spPr>
          <a:noFill/>
        </p:spPr>
        <p:txBody>
          <a:bodyPr/>
          <a:lstStyle/>
          <a:p>
            <a:r>
              <a:rPr lang="en-US" dirty="0">
                <a:solidFill>
                  <a:schemeClr val="tx1"/>
                </a:solidFill>
              </a:rPr>
              <a:t>Belt Filter Press</a:t>
            </a:r>
          </a:p>
        </p:txBody>
      </p:sp>
    </p:spTree>
    <p:extLst>
      <p:ext uri="{BB962C8B-B14F-4D97-AF65-F5344CB8AC3E}">
        <p14:creationId xmlns:p14="http://schemas.microsoft.com/office/powerpoint/2010/main" val="356811202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EB4A3B-39D7-E0B8-9DE5-BB1F0E07A8A0}"/>
              </a:ext>
            </a:extLst>
          </p:cNvPr>
          <p:cNvPicPr>
            <a:picLocks noChangeAspect="1"/>
          </p:cNvPicPr>
          <p:nvPr/>
        </p:nvPicPr>
        <p:blipFill>
          <a:blip r:embed="rId3">
            <a:extLst>
              <a:ext uri="{28A0092B-C50C-407E-A947-70E740481C1C}">
                <a14:useLocalDpi xmlns:a14="http://schemas.microsoft.com/office/drawing/2010/main" val="0"/>
              </a:ext>
            </a:extLst>
          </a:blip>
          <a:srcRect t="21111"/>
          <a:stretch>
            <a:fillRect/>
          </a:stretch>
        </p:blipFill>
        <p:spPr>
          <a:xfrm>
            <a:off x="-116542" y="1447800"/>
            <a:ext cx="12842293" cy="5410200"/>
          </a:xfrm>
          <a:prstGeom prst="rect">
            <a:avLst/>
          </a:prstGeom>
        </p:spPr>
      </p:pic>
      <p:sp>
        <p:nvSpPr>
          <p:cNvPr id="2" name="Title 1">
            <a:extLst>
              <a:ext uri="{FF2B5EF4-FFF2-40B4-BE49-F238E27FC236}">
                <a16:creationId xmlns:a16="http://schemas.microsoft.com/office/drawing/2014/main" id="{FAF52FA0-BC96-BCA0-611E-7A8D7ECE345F}"/>
              </a:ext>
            </a:extLst>
          </p:cNvPr>
          <p:cNvSpPr>
            <a:spLocks noGrp="1"/>
          </p:cNvSpPr>
          <p:nvPr>
            <p:ph type="title"/>
          </p:nvPr>
        </p:nvSpPr>
        <p:spPr>
          <a:noFill/>
        </p:spPr>
        <p:txBody>
          <a:bodyPr/>
          <a:lstStyle/>
          <a:p>
            <a:r>
              <a:rPr lang="en-US" dirty="0">
                <a:solidFill>
                  <a:schemeClr val="tx1"/>
                </a:solidFill>
              </a:rPr>
              <a:t>Belt Filter Press</a:t>
            </a:r>
          </a:p>
        </p:txBody>
      </p:sp>
    </p:spTree>
    <p:extLst>
      <p:ext uri="{BB962C8B-B14F-4D97-AF65-F5344CB8AC3E}">
        <p14:creationId xmlns:p14="http://schemas.microsoft.com/office/powerpoint/2010/main" val="207969105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031CC0-9A04-D42B-04A4-BDC4A90578CF}"/>
              </a:ext>
            </a:extLst>
          </p:cNvPr>
          <p:cNvPicPr>
            <a:picLocks noChangeAspect="1"/>
          </p:cNvPicPr>
          <p:nvPr/>
        </p:nvPicPr>
        <p:blipFill>
          <a:blip r:embed="rId3">
            <a:extLst>
              <a:ext uri="{28A0092B-C50C-407E-A947-70E740481C1C}">
                <a14:useLocalDpi xmlns:a14="http://schemas.microsoft.com/office/drawing/2010/main" val="0"/>
              </a:ext>
            </a:extLst>
          </a:blip>
          <a:srcRect t="17813"/>
          <a:stretch>
            <a:fillRect/>
          </a:stretch>
        </p:blipFill>
        <p:spPr>
          <a:xfrm>
            <a:off x="0" y="1447800"/>
            <a:ext cx="12192000" cy="6680200"/>
          </a:xfrm>
          <a:prstGeom prst="rect">
            <a:avLst/>
          </a:prstGeom>
        </p:spPr>
      </p:pic>
      <p:sp>
        <p:nvSpPr>
          <p:cNvPr id="5" name="Title 1">
            <a:extLst>
              <a:ext uri="{FF2B5EF4-FFF2-40B4-BE49-F238E27FC236}">
                <a16:creationId xmlns:a16="http://schemas.microsoft.com/office/drawing/2014/main" id="{722E7BEC-E441-7A7B-4875-AC3A867BB933}"/>
              </a:ext>
            </a:extLst>
          </p:cNvPr>
          <p:cNvSpPr>
            <a:spLocks noGrp="1"/>
          </p:cNvSpPr>
          <p:nvPr>
            <p:ph type="title"/>
          </p:nvPr>
        </p:nvSpPr>
        <p:spPr>
          <a:noFill/>
        </p:spPr>
        <p:txBody>
          <a:bodyPr/>
          <a:lstStyle/>
          <a:p>
            <a:r>
              <a:rPr lang="en-US" dirty="0">
                <a:solidFill>
                  <a:schemeClr val="tx1"/>
                </a:solidFill>
              </a:rPr>
              <a:t>Belt Filter Press</a:t>
            </a:r>
          </a:p>
        </p:txBody>
      </p:sp>
    </p:spTree>
    <p:extLst>
      <p:ext uri="{BB962C8B-B14F-4D97-AF65-F5344CB8AC3E}">
        <p14:creationId xmlns:p14="http://schemas.microsoft.com/office/powerpoint/2010/main" val="309393003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elt Press.mp4">
            <a:hlinkClick r:id="" action="ppaction://media"/>
            <a:extLst>
              <a:ext uri="{FF2B5EF4-FFF2-40B4-BE49-F238E27FC236}">
                <a16:creationId xmlns:a16="http://schemas.microsoft.com/office/drawing/2014/main" id="{0408934C-8319-E7D8-456F-349250CBE244}"/>
              </a:ext>
            </a:extLst>
          </p:cNvPr>
          <p:cNvPicPr>
            <a:picLocks noChangeAspect="1"/>
          </p:cNvPicPr>
          <p:nvPr>
            <a:videoFile r:link="rId1"/>
            <p:extLst>
              <p:ext uri="{DAA4B4D4-6D71-4841-9C94-3DE7FCFB9230}">
                <p14:media xmlns:p14="http://schemas.microsoft.com/office/powerpoint/2010/main" r:embed="rId2">
                  <p14:trim st="8607.7659" end="1242.5926"/>
                </p14:media>
              </p:ext>
            </p:extLst>
          </p:nvPr>
        </p:nvPicPr>
        <p:blipFill>
          <a:blip r:embed="rId5"/>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C3C15BB-D3ED-C201-ED36-6AFD8ABF7CD2}"/>
              </a:ext>
            </a:extLst>
          </p:cNvPr>
          <p:cNvSpPr>
            <a:spLocks noGrp="1"/>
          </p:cNvSpPr>
          <p:nvPr>
            <p:ph type="title"/>
          </p:nvPr>
        </p:nvSpPr>
        <p:spPr/>
        <p:txBody>
          <a:bodyPr/>
          <a:lstStyle/>
          <a:p>
            <a:r>
              <a:rPr lang="en-US" dirty="0"/>
              <a:t>Belt Filter</a:t>
            </a:r>
            <a:r>
              <a:rPr lang="en-US" dirty="0">
                <a:solidFill>
                  <a:schemeClr val="bg1"/>
                </a:solidFill>
              </a:rPr>
              <a:t> </a:t>
            </a:r>
            <a:r>
              <a:rPr lang="en-US" dirty="0"/>
              <a:t>Press</a:t>
            </a:r>
          </a:p>
        </p:txBody>
      </p:sp>
      <p:sp>
        <p:nvSpPr>
          <p:cNvPr id="4" name="TextBox 3">
            <a:extLst>
              <a:ext uri="{FF2B5EF4-FFF2-40B4-BE49-F238E27FC236}">
                <a16:creationId xmlns:a16="http://schemas.microsoft.com/office/drawing/2014/main" id="{A8F9CDDA-1B57-6EA9-B6AE-7E170000130F}"/>
              </a:ext>
            </a:extLst>
          </p:cNvPr>
          <p:cNvSpPr txBox="1"/>
          <p:nvPr/>
        </p:nvSpPr>
        <p:spPr>
          <a:xfrm>
            <a:off x="-24537" y="6611779"/>
            <a:ext cx="3720890" cy="246221"/>
          </a:xfrm>
          <a:prstGeom prst="rect">
            <a:avLst/>
          </a:prstGeom>
          <a:noFill/>
        </p:spPr>
        <p:txBody>
          <a:bodyPr wrap="none" rtlCol="0">
            <a:spAutoFit/>
          </a:bodyPr>
          <a:lstStyle/>
          <a:p>
            <a:r>
              <a:rPr lang="en-US" sz="1000" dirty="0"/>
              <a:t>Source: Alfa Laval, https://</a:t>
            </a:r>
            <a:r>
              <a:rPr lang="en-US" sz="1000" dirty="0" err="1"/>
              <a:t>www.youtube.com</a:t>
            </a:r>
            <a:r>
              <a:rPr lang="en-US" sz="1000" dirty="0"/>
              <a:t>/</a:t>
            </a:r>
            <a:r>
              <a:rPr lang="en-US" sz="1000" dirty="0" err="1"/>
              <a:t>watch?v</a:t>
            </a:r>
            <a:r>
              <a:rPr lang="en-US" sz="1000" dirty="0"/>
              <a:t>=</a:t>
            </a:r>
            <a:r>
              <a:rPr lang="en-US" sz="1000" dirty="0" err="1"/>
              <a:t>eBbPIxkYfPI</a:t>
            </a:r>
            <a:endParaRPr lang="en-US" sz="1000" dirty="0"/>
          </a:p>
        </p:txBody>
      </p:sp>
    </p:spTree>
    <p:extLst>
      <p:ext uri="{BB962C8B-B14F-4D97-AF65-F5344CB8AC3E}">
        <p14:creationId xmlns:p14="http://schemas.microsoft.com/office/powerpoint/2010/main" val="363023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08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3"/>
                </p:tgtEl>
              </p:cMediaNode>
            </p:vide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childTnLst>
        </p:cTn>
      </p:par>
    </p:tnLst>
    <p:bldLst>
      <p:bldP spid="2"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C382F2-650D-6CAF-FFCC-4CB1835BFF82}"/>
              </a:ext>
            </a:extLst>
          </p:cNvPr>
          <p:cNvSpPr>
            <a:spLocks noGrp="1"/>
          </p:cNvSpPr>
          <p:nvPr>
            <p:ph type="body" idx="1"/>
          </p:nvPr>
        </p:nvSpPr>
        <p:spPr/>
        <p:txBody>
          <a:bodyPr>
            <a:normAutofit/>
          </a:bodyPr>
          <a:lstStyle/>
          <a:p>
            <a:r>
              <a:rPr lang="en-US" dirty="0"/>
              <a:t>Screws &amp; Rotary Mechanisms </a:t>
            </a:r>
          </a:p>
        </p:txBody>
      </p:sp>
      <p:sp>
        <p:nvSpPr>
          <p:cNvPr id="2" name="Title 1">
            <a:extLst>
              <a:ext uri="{FF2B5EF4-FFF2-40B4-BE49-F238E27FC236}">
                <a16:creationId xmlns:a16="http://schemas.microsoft.com/office/drawing/2014/main" id="{82AB3D7C-8EB3-711C-E162-5903C3E0E801}"/>
              </a:ext>
            </a:extLst>
          </p:cNvPr>
          <p:cNvSpPr>
            <a:spLocks noGrp="1"/>
          </p:cNvSpPr>
          <p:nvPr>
            <p:ph type="ctrTitle"/>
          </p:nvPr>
        </p:nvSpPr>
        <p:spPr/>
        <p:txBody>
          <a:bodyPr/>
          <a:lstStyle/>
          <a:p>
            <a:r>
              <a:rPr lang="en-US" dirty="0"/>
              <a:t>Other Dewatering </a:t>
            </a:r>
            <a:br>
              <a:rPr lang="en-US" dirty="0"/>
            </a:br>
            <a:r>
              <a:rPr lang="en-US" dirty="0"/>
              <a:t>Presses</a:t>
            </a:r>
          </a:p>
        </p:txBody>
      </p:sp>
    </p:spTree>
    <p:extLst>
      <p:ext uri="{BB962C8B-B14F-4D97-AF65-F5344CB8AC3E}">
        <p14:creationId xmlns:p14="http://schemas.microsoft.com/office/powerpoint/2010/main" val="350335367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16E45-F713-7634-525F-CDEB81C716F4}"/>
              </a:ext>
            </a:extLst>
          </p:cNvPr>
          <p:cNvSpPr>
            <a:spLocks noGrp="1"/>
          </p:cNvSpPr>
          <p:nvPr>
            <p:ph type="title"/>
          </p:nvPr>
        </p:nvSpPr>
        <p:spPr/>
        <p:txBody>
          <a:bodyPr/>
          <a:lstStyle/>
          <a:p>
            <a:r>
              <a:rPr lang="en-US" dirty="0"/>
              <a:t>Screw Presses</a:t>
            </a:r>
          </a:p>
        </p:txBody>
      </p:sp>
      <p:pic>
        <p:nvPicPr>
          <p:cNvPr id="4" name="Picture 3">
            <a:extLst>
              <a:ext uri="{FF2B5EF4-FFF2-40B4-BE49-F238E27FC236}">
                <a16:creationId xmlns:a16="http://schemas.microsoft.com/office/drawing/2014/main" id="{84C7066B-AE08-E68E-44DD-4966DE8E1A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12153" y="1501247"/>
            <a:ext cx="5157547" cy="2631525"/>
          </a:xfrm>
          <a:prstGeom prst="rect">
            <a:avLst/>
          </a:prstGeom>
        </p:spPr>
      </p:pic>
      <p:pic>
        <p:nvPicPr>
          <p:cNvPr id="6" name="Picture 5">
            <a:extLst>
              <a:ext uri="{FF2B5EF4-FFF2-40B4-BE49-F238E27FC236}">
                <a16:creationId xmlns:a16="http://schemas.microsoft.com/office/drawing/2014/main" id="{073D811D-0940-78B1-C5FE-4170D5FF55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1626" y="4285288"/>
            <a:ext cx="5185712" cy="2631525"/>
          </a:xfrm>
          <a:prstGeom prst="rect">
            <a:avLst/>
          </a:prstGeom>
        </p:spPr>
      </p:pic>
      <p:pic>
        <p:nvPicPr>
          <p:cNvPr id="8" name="Picture 7">
            <a:extLst>
              <a:ext uri="{FF2B5EF4-FFF2-40B4-BE49-F238E27FC236}">
                <a16:creationId xmlns:a16="http://schemas.microsoft.com/office/drawing/2014/main" id="{7B083D9C-8ED3-EBFF-1FB4-CE3768450EF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26659" y="4285289"/>
            <a:ext cx="5157547" cy="2572711"/>
          </a:xfrm>
          <a:prstGeom prst="rect">
            <a:avLst/>
          </a:prstGeom>
        </p:spPr>
      </p:pic>
      <p:sp>
        <p:nvSpPr>
          <p:cNvPr id="9" name="TextBox 8">
            <a:extLst>
              <a:ext uri="{FF2B5EF4-FFF2-40B4-BE49-F238E27FC236}">
                <a16:creationId xmlns:a16="http://schemas.microsoft.com/office/drawing/2014/main" id="{71A4C105-C563-9E37-C0DC-491151273655}"/>
              </a:ext>
            </a:extLst>
          </p:cNvPr>
          <p:cNvSpPr txBox="1"/>
          <p:nvPr/>
        </p:nvSpPr>
        <p:spPr>
          <a:xfrm>
            <a:off x="8052725" y="6611779"/>
            <a:ext cx="4139275" cy="246221"/>
          </a:xfrm>
          <a:prstGeom prst="rect">
            <a:avLst/>
          </a:prstGeom>
          <a:noFill/>
        </p:spPr>
        <p:txBody>
          <a:bodyPr wrap="none" rtlCol="0">
            <a:spAutoFit/>
          </a:bodyPr>
          <a:lstStyle/>
          <a:p>
            <a:r>
              <a:rPr lang="en-US" sz="1000" dirty="0"/>
              <a:t>Image Source: Andritz: https://</a:t>
            </a:r>
            <a:r>
              <a:rPr lang="en-US" sz="1000" dirty="0" err="1"/>
              <a:t>www.youtube.com</a:t>
            </a:r>
            <a:r>
              <a:rPr lang="en-US" sz="1000" dirty="0"/>
              <a:t>/</a:t>
            </a:r>
            <a:r>
              <a:rPr lang="en-US" sz="1000" dirty="0" err="1"/>
              <a:t>watch?v</a:t>
            </a:r>
            <a:r>
              <a:rPr lang="en-US" sz="1000" dirty="0"/>
              <a:t>=6rEnmdwgtq8  </a:t>
            </a:r>
          </a:p>
        </p:txBody>
      </p:sp>
      <p:pic>
        <p:nvPicPr>
          <p:cNvPr id="11" name="Picture 10">
            <a:extLst>
              <a:ext uri="{FF2B5EF4-FFF2-40B4-BE49-F238E27FC236}">
                <a16:creationId xmlns:a16="http://schemas.microsoft.com/office/drawing/2014/main" id="{CDDC4B33-BA87-1988-E050-B3CA498C6C2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1657" y="1492881"/>
            <a:ext cx="5175681" cy="2631526"/>
          </a:xfrm>
          <a:prstGeom prst="rect">
            <a:avLst/>
          </a:prstGeom>
        </p:spPr>
      </p:pic>
    </p:spTree>
    <p:extLst>
      <p:ext uri="{BB962C8B-B14F-4D97-AF65-F5344CB8AC3E}">
        <p14:creationId xmlns:p14="http://schemas.microsoft.com/office/powerpoint/2010/main" val="41346762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091BFD1-1134-D037-FDBA-678EE0949B56}"/>
              </a:ext>
            </a:extLst>
          </p:cNvPr>
          <p:cNvPicPr>
            <a:picLocks noChangeAspect="1"/>
          </p:cNvPicPr>
          <p:nvPr/>
        </p:nvPicPr>
        <p:blipFill>
          <a:blip r:embed="rId3">
            <a:extLst>
              <a:ext uri="{28A0092B-C50C-407E-A947-70E740481C1C}">
                <a14:useLocalDpi xmlns:a14="http://schemas.microsoft.com/office/drawing/2010/main" val="0"/>
              </a:ext>
            </a:extLst>
          </a:blip>
          <a:srcRect t="17975"/>
          <a:stretch>
            <a:fillRect/>
          </a:stretch>
        </p:blipFill>
        <p:spPr>
          <a:xfrm>
            <a:off x="0" y="1447800"/>
            <a:ext cx="12192000" cy="6606754"/>
          </a:xfrm>
          <a:prstGeom prst="rect">
            <a:avLst/>
          </a:prstGeom>
        </p:spPr>
      </p:pic>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a:noFill/>
        </p:spPr>
        <p:txBody>
          <a:bodyPr>
            <a:normAutofit/>
          </a:bodyPr>
          <a:lstStyle/>
          <a:p>
            <a:r>
              <a:rPr lang="en-US" dirty="0">
                <a:solidFill>
                  <a:schemeClr val="tx1"/>
                </a:solidFill>
              </a:rPr>
              <a:t>Solid Bowl Centrifuge</a:t>
            </a:r>
          </a:p>
        </p:txBody>
      </p:sp>
      <p:sp>
        <p:nvSpPr>
          <p:cNvPr id="7" name="TextBox 6">
            <a:extLst>
              <a:ext uri="{FF2B5EF4-FFF2-40B4-BE49-F238E27FC236}">
                <a16:creationId xmlns:a16="http://schemas.microsoft.com/office/drawing/2014/main" id="{679171FA-F630-2ABA-B05D-534D68DA9C92}"/>
              </a:ext>
            </a:extLst>
          </p:cNvPr>
          <p:cNvSpPr txBox="1"/>
          <p:nvPr/>
        </p:nvSpPr>
        <p:spPr>
          <a:xfrm>
            <a:off x="-24537" y="6611779"/>
            <a:ext cx="3902030" cy="246221"/>
          </a:xfrm>
          <a:prstGeom prst="rect">
            <a:avLst/>
          </a:prstGeom>
          <a:noFill/>
        </p:spPr>
        <p:txBody>
          <a:bodyPr wrap="none" rtlCol="0">
            <a:spAutoFit/>
          </a:bodyPr>
          <a:lstStyle/>
          <a:p>
            <a:r>
              <a:rPr lang="en-US" sz="1000" dirty="0"/>
              <a:t>Source: Alfa Laval, https://</a:t>
            </a:r>
            <a:r>
              <a:rPr lang="en-US" sz="1000" dirty="0" err="1"/>
              <a:t>www.youtube.com</a:t>
            </a:r>
            <a:r>
              <a:rPr lang="en-US" sz="1000" dirty="0"/>
              <a:t>/</a:t>
            </a:r>
            <a:r>
              <a:rPr lang="en-US" sz="1000" dirty="0" err="1"/>
              <a:t>watch?v</a:t>
            </a:r>
            <a:r>
              <a:rPr lang="en-US" sz="1000" dirty="0"/>
              <a:t>=WQgmA7TFn94</a:t>
            </a:r>
          </a:p>
        </p:txBody>
      </p:sp>
    </p:spTree>
    <p:extLst>
      <p:ext uri="{BB962C8B-B14F-4D97-AF65-F5344CB8AC3E}">
        <p14:creationId xmlns:p14="http://schemas.microsoft.com/office/powerpoint/2010/main" val="429235619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363425-4291-08B5-3DDA-9A60C65CA6C2}"/>
              </a:ext>
            </a:extLst>
          </p:cNvPr>
          <p:cNvSpPr>
            <a:spLocks noGrp="1"/>
          </p:cNvSpPr>
          <p:nvPr>
            <p:ph type="title"/>
          </p:nvPr>
        </p:nvSpPr>
        <p:spPr/>
        <p:txBody>
          <a:bodyPr>
            <a:normAutofit/>
          </a:bodyPr>
          <a:lstStyle/>
          <a:p>
            <a:r>
              <a:rPr lang="en-US" dirty="0"/>
              <a:t>Basket Centrifuge</a:t>
            </a:r>
          </a:p>
        </p:txBody>
      </p:sp>
      <p:sp>
        <p:nvSpPr>
          <p:cNvPr id="7" name="TextBox 6">
            <a:extLst>
              <a:ext uri="{FF2B5EF4-FFF2-40B4-BE49-F238E27FC236}">
                <a16:creationId xmlns:a16="http://schemas.microsoft.com/office/drawing/2014/main" id="{679171FA-F630-2ABA-B05D-534D68DA9C92}"/>
              </a:ext>
            </a:extLst>
          </p:cNvPr>
          <p:cNvSpPr txBox="1"/>
          <p:nvPr/>
        </p:nvSpPr>
        <p:spPr>
          <a:xfrm>
            <a:off x="-24537" y="6611779"/>
            <a:ext cx="6431569" cy="246221"/>
          </a:xfrm>
          <a:prstGeom prst="rect">
            <a:avLst/>
          </a:prstGeom>
          <a:noFill/>
        </p:spPr>
        <p:txBody>
          <a:bodyPr wrap="none" rtlCol="0">
            <a:spAutoFit/>
          </a:bodyPr>
          <a:lstStyle/>
          <a:p>
            <a:r>
              <a:rPr lang="en-US" sz="1000" dirty="0"/>
              <a:t>Source: Figure 4.8, Operation of Wastewater Treatment Plants, Vol. 2, 8</a:t>
            </a:r>
            <a:r>
              <a:rPr lang="en-US" sz="1000" baseline="30000" dirty="0"/>
              <a:t>th</a:t>
            </a:r>
            <a:r>
              <a:rPr lang="en-US" sz="1000" dirty="0"/>
              <a:t> Ed. Water Programs, Sacramento State, 2022</a:t>
            </a:r>
          </a:p>
        </p:txBody>
      </p:sp>
      <p:pic>
        <p:nvPicPr>
          <p:cNvPr id="3" name="Picture 2">
            <a:extLst>
              <a:ext uri="{FF2B5EF4-FFF2-40B4-BE49-F238E27FC236}">
                <a16:creationId xmlns:a16="http://schemas.microsoft.com/office/drawing/2014/main" id="{7C959C6C-5239-7C35-2D15-C2C65EF454BC}"/>
              </a:ext>
            </a:extLst>
          </p:cNvPr>
          <p:cNvPicPr>
            <a:picLocks noChangeAspect="1"/>
          </p:cNvPicPr>
          <p:nvPr/>
        </p:nvPicPr>
        <p:blipFill rotWithShape="1">
          <a:blip r:embed="rId3">
            <a:extLst>
              <a:ext uri="{28A0092B-C50C-407E-A947-70E740481C1C}">
                <a14:useLocalDpi xmlns:a14="http://schemas.microsoft.com/office/drawing/2010/main" val="0"/>
              </a:ext>
            </a:extLst>
          </a:blip>
          <a:srcRect l="7006" t="17778" r="71497" b="37408"/>
          <a:stretch/>
        </p:blipFill>
        <p:spPr>
          <a:xfrm rot="5400000">
            <a:off x="3893771" y="-1642698"/>
            <a:ext cx="3803654" cy="10829197"/>
          </a:xfrm>
          <a:prstGeom prst="rect">
            <a:avLst/>
          </a:prstGeom>
        </p:spPr>
      </p:pic>
    </p:spTree>
    <p:extLst>
      <p:ext uri="{BB962C8B-B14F-4D97-AF65-F5344CB8AC3E}">
        <p14:creationId xmlns:p14="http://schemas.microsoft.com/office/powerpoint/2010/main" val="298832857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A3896B-43CC-75E7-A2D1-B783707A21BC}"/>
              </a:ext>
            </a:extLst>
          </p:cNvPr>
          <p:cNvSpPr>
            <a:spLocks noGrp="1"/>
          </p:cNvSpPr>
          <p:nvPr>
            <p:ph type="title"/>
          </p:nvPr>
        </p:nvSpPr>
        <p:spPr/>
        <p:txBody>
          <a:bodyPr/>
          <a:lstStyle/>
          <a:p>
            <a:r>
              <a:rPr lang="en-US" dirty="0"/>
              <a:t>Questions?</a:t>
            </a:r>
          </a:p>
        </p:txBody>
      </p:sp>
    </p:spTree>
    <p:extLst>
      <p:ext uri="{BB962C8B-B14F-4D97-AF65-F5344CB8AC3E}">
        <p14:creationId xmlns:p14="http://schemas.microsoft.com/office/powerpoint/2010/main" val="280599986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39117A-590D-48F8-9D6C-805756330A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42248" y="1485900"/>
            <a:ext cx="6707505" cy="2653665"/>
          </a:xfrm>
          <a:prstGeom prst="rect">
            <a:avLst/>
          </a:prstGeom>
        </p:spPr>
      </p:pic>
      <p:sp>
        <p:nvSpPr>
          <p:cNvPr id="2" name="TextBox 1">
            <a:extLst>
              <a:ext uri="{FF2B5EF4-FFF2-40B4-BE49-F238E27FC236}">
                <a16:creationId xmlns:a16="http://schemas.microsoft.com/office/drawing/2014/main" id="{551E57B6-E790-4D7E-B331-2D336A29E792}"/>
              </a:ext>
            </a:extLst>
          </p:cNvPr>
          <p:cNvSpPr txBox="1"/>
          <p:nvPr/>
        </p:nvSpPr>
        <p:spPr>
          <a:xfrm>
            <a:off x="6411240" y="4446740"/>
            <a:ext cx="5639685" cy="193899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effectLst/>
                <a:uLnTx/>
                <a:uFillTx/>
                <a:latin typeface="Raleway" panose="020B0503030101060003" pitchFamily="34" charset="0"/>
                <a:ea typeface="+mn-ea"/>
                <a:cs typeface="+mn-cs"/>
              </a:rPr>
              <a:t>Department of Civil Engineering  MSC01 1070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effectLst/>
                <a:uLnTx/>
                <a:uFillTx/>
                <a:latin typeface="Raleway" panose="020B0503030101060003" pitchFamily="34" charset="0"/>
                <a:ea typeface="+mn-ea"/>
                <a:cs typeface="+mn-cs"/>
              </a:rPr>
              <a:t>1 University of New Mexico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effectLst/>
                <a:uLnTx/>
                <a:uFillTx/>
                <a:latin typeface="Raleway" panose="020B0503030101060003" pitchFamily="34" charset="0"/>
                <a:ea typeface="+mn-ea"/>
                <a:cs typeface="+mn-cs"/>
              </a:rPr>
              <a:t>Albuquerque, NM 87131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effectLst/>
                <a:uLnTx/>
                <a:uFillTx/>
                <a:latin typeface="Raleway" panose="020B0503030101060003" pitchFamily="34" charset="0"/>
                <a:ea typeface="+mn-ea"/>
                <a:cs typeface="+mn-cs"/>
              </a:rPr>
              <a:t>505-277-0644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effectLst/>
                <a:uLnTx/>
                <a:uFillTx/>
                <a:latin typeface="Raleway" panose="020B0503030101060003" pitchFamily="34" charset="0"/>
                <a:ea typeface="+mn-ea"/>
                <a:cs typeface="+mn-cs"/>
              </a:rPr>
              <a:t>swefc@unm.edu</a:t>
            </a:r>
            <a:r>
              <a:rPr kumimoji="0" lang="en-US" sz="2000" b="0" i="0" u="none" strike="noStrike" kern="1200" cap="none" spc="0" normalizeH="0" baseline="0" noProof="0" dirty="0">
                <a:ln>
                  <a:noFill/>
                </a:ln>
                <a:effectLst/>
                <a:uLnTx/>
                <a:uFillTx/>
                <a:latin typeface="Raleway" panose="020B0503030101060003" pitchFamily="34"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effectLst/>
                <a:uLnTx/>
                <a:uFillTx/>
                <a:latin typeface="Raleway" panose="020B0503030101060003" pitchFamily="34" charset="0"/>
                <a:ea typeface="+mn-ea"/>
                <a:cs typeface="+mn-cs"/>
              </a:rPr>
              <a:t>http://</a:t>
            </a:r>
            <a:r>
              <a:rPr kumimoji="0" lang="en-US" sz="2000" b="0" i="0" u="none" strike="noStrike" kern="1200" cap="none" spc="0" normalizeH="0" baseline="0" noProof="0" dirty="0" err="1">
                <a:ln>
                  <a:noFill/>
                </a:ln>
                <a:effectLst/>
                <a:uLnTx/>
                <a:uFillTx/>
                <a:latin typeface="Raleway" panose="020B0503030101060003" pitchFamily="34" charset="0"/>
                <a:ea typeface="+mn-ea"/>
                <a:cs typeface="+mn-cs"/>
              </a:rPr>
              <a:t>swefc.unm.edu</a:t>
            </a:r>
            <a:r>
              <a:rPr kumimoji="0" lang="en-US" sz="2000" b="0" i="0" u="none" strike="noStrike" kern="1200" cap="none" spc="0" normalizeH="0" baseline="0" noProof="0" dirty="0">
                <a:ln>
                  <a:noFill/>
                </a:ln>
                <a:effectLst/>
                <a:uLnTx/>
                <a:uFillTx/>
                <a:latin typeface="Raleway" panose="020B0503030101060003" pitchFamily="34" charset="0"/>
                <a:ea typeface="+mn-ea"/>
                <a:cs typeface="+mn-cs"/>
              </a:rPr>
              <a:t> </a:t>
            </a:r>
          </a:p>
        </p:txBody>
      </p:sp>
      <p:sp>
        <p:nvSpPr>
          <p:cNvPr id="6" name="TextBox 5">
            <a:extLst>
              <a:ext uri="{FF2B5EF4-FFF2-40B4-BE49-F238E27FC236}">
                <a16:creationId xmlns:a16="http://schemas.microsoft.com/office/drawing/2014/main" id="{35F2AC91-6A32-4AD1-97F1-93D003C4502A}"/>
              </a:ext>
            </a:extLst>
          </p:cNvPr>
          <p:cNvSpPr txBox="1"/>
          <p:nvPr/>
        </p:nvSpPr>
        <p:spPr>
          <a:xfrm>
            <a:off x="598515" y="4600628"/>
            <a:ext cx="5399514"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latin typeface="Raleway" panose="020B0503030101060003" pitchFamily="34" charset="0"/>
              </a:rPr>
              <a:t>SWEFC general email</a:t>
            </a:r>
            <a:r>
              <a:rPr kumimoji="0" lang="en-US" sz="2000" b="0" i="0" u="none" strike="noStrike" kern="1200" cap="none" spc="0" normalizeH="0" baseline="0" noProof="0" dirty="0">
                <a:ln>
                  <a:noFill/>
                </a:ln>
                <a:effectLst/>
                <a:uLnTx/>
                <a:uFillTx/>
                <a:latin typeface="Raleway" panose="020B0503030101060003" pitchFamily="34" charset="0"/>
                <a:ea typeface="+mn-ea"/>
                <a:cs typeface="+mn-cs"/>
              </a:rPr>
              <a:t>: </a:t>
            </a:r>
            <a:r>
              <a:rPr lang="en-US" sz="2000" dirty="0">
                <a:latin typeface="Raleway" panose="020B0503030101060003" pitchFamily="34" charset="0"/>
                <a:hlinkClick r:id="rId4">
                  <a:extLst>
                    <a:ext uri="{A12FA001-AC4F-418D-AE19-62706E023703}">
                      <ahyp:hlinkClr xmlns:ahyp="http://schemas.microsoft.com/office/drawing/2018/hyperlinkcolor" val="tx"/>
                    </a:ext>
                  </a:extLst>
                </a:hlinkClick>
              </a:rPr>
              <a:t>swefc@unm.edu</a:t>
            </a:r>
            <a:r>
              <a:rPr lang="en-US" sz="2000" dirty="0">
                <a:latin typeface="Raleway" panose="020B0503030101060003"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effectLst/>
                <a:uLnTx/>
                <a:uFillTx/>
                <a:latin typeface="Raleway" panose="020B0503030101060003" pitchFamily="34" charset="0"/>
                <a:ea typeface="+mn-ea"/>
                <a:cs typeface="+mn-cs"/>
              </a:rPr>
              <a:t>James Markham: </a:t>
            </a:r>
            <a:r>
              <a:rPr kumimoji="0" lang="en-US" sz="2000" b="0" i="0" u="none" strike="noStrike" kern="1200" cap="none" spc="0" normalizeH="0" baseline="0" noProof="0" dirty="0">
                <a:ln>
                  <a:noFill/>
                </a:ln>
                <a:effectLst/>
                <a:uLnTx/>
                <a:uFillTx/>
                <a:latin typeface="Raleway" panose="020B0503030101060003" pitchFamily="34" charset="0"/>
                <a:ea typeface="+mn-ea"/>
                <a:cs typeface="+mn-cs"/>
                <a:hlinkClick r:id="rId5">
                  <a:extLst>
                    <a:ext uri="{A12FA001-AC4F-418D-AE19-62706E023703}">
                      <ahyp:hlinkClr xmlns:ahyp="http://schemas.microsoft.com/office/drawing/2018/hyperlinkcolor" val="tx"/>
                    </a:ext>
                  </a:extLst>
                </a:hlinkClick>
              </a:rPr>
              <a:t>jmarkham@unm.edu</a:t>
            </a:r>
            <a:endParaRPr kumimoji="0" lang="en-US" sz="2000" b="0" i="0" u="none" strike="noStrike" kern="1200" cap="none" spc="0" normalizeH="0" baseline="0" noProof="0" dirty="0">
              <a:ln>
                <a:noFill/>
              </a:ln>
              <a:effectLst/>
              <a:uLnTx/>
              <a:uFillTx/>
              <a:latin typeface="Raleway" panose="020B0503030101060003"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effectLst/>
              <a:uLnTx/>
              <a:uFillTx/>
              <a:latin typeface="Raleway" panose="020B0503030101060003" pitchFamily="34" charset="0"/>
              <a:ea typeface="+mn-ea"/>
              <a:cs typeface="+mn-cs"/>
            </a:endParaRPr>
          </a:p>
        </p:txBody>
      </p:sp>
      <p:sp>
        <p:nvSpPr>
          <p:cNvPr id="8" name="Title 7">
            <a:extLst>
              <a:ext uri="{FF2B5EF4-FFF2-40B4-BE49-F238E27FC236}">
                <a16:creationId xmlns:a16="http://schemas.microsoft.com/office/drawing/2014/main" id="{DC0D6412-A0E1-3917-C77D-374BEE701FAF}"/>
              </a:ext>
            </a:extLst>
          </p:cNvPr>
          <p:cNvSpPr>
            <a:spLocks noGrp="1"/>
          </p:cNvSpPr>
          <p:nvPr>
            <p:ph type="title"/>
          </p:nvPr>
        </p:nvSpPr>
        <p:spPr/>
        <p:txBody>
          <a:bodyPr/>
          <a:lstStyle/>
          <a:p>
            <a:r>
              <a:rPr lang="en-US" dirty="0"/>
              <a:t>Contact Information:</a:t>
            </a:r>
          </a:p>
        </p:txBody>
      </p:sp>
    </p:spTree>
    <p:extLst>
      <p:ext uri="{BB962C8B-B14F-4D97-AF65-F5344CB8AC3E}">
        <p14:creationId xmlns:p14="http://schemas.microsoft.com/office/powerpoint/2010/main" val="2825714846"/>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FC Template 7-27-20" id="{BCF797B3-67F0-CB45-B917-85891F231E31}" vid="{0D3ADB63-F8F4-0F4C-927A-83C931AA7EDC}"/>
    </a:ext>
  </a:extLst>
</a:theme>
</file>

<file path=ppt/theme/theme2.xml><?xml version="1.0" encoding="utf-8"?>
<a:theme xmlns:a="http://schemas.openxmlformats.org/drawingml/2006/main" name="Office Theme">
  <a:themeElements>
    <a:clrScheme name="Custom 3">
      <a:dk1>
        <a:srgbClr val="024191"/>
      </a:dk1>
      <a:lt1>
        <a:srgbClr val="FFFFFF"/>
      </a:lt1>
      <a:dk2>
        <a:srgbClr val="1A7DC0"/>
      </a:dk2>
      <a:lt2>
        <a:srgbClr val="B7B7B7"/>
      </a:lt2>
      <a:accent1>
        <a:srgbClr val="16692C"/>
      </a:accent1>
      <a:accent2>
        <a:srgbClr val="1A7DC0"/>
      </a:accent2>
      <a:accent3>
        <a:srgbClr val="024191"/>
      </a:accent3>
      <a:accent4>
        <a:srgbClr val="227C3A"/>
      </a:accent4>
      <a:accent5>
        <a:srgbClr val="666666"/>
      </a:accent5>
      <a:accent6>
        <a:srgbClr val="60BF5C"/>
      </a:accent6>
      <a:hlink>
        <a:srgbClr val="6ED1EA"/>
      </a:hlink>
      <a:folHlink>
        <a:srgbClr val="60BF5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item1.xml><?xml version="1.0" encoding="utf-8"?>
<SessionGroupWeightData/>
</file>

<file path=customXml/item2.xml><?xml version="1.0" encoding="utf-8"?>
<SessionParticipantData/>
</file>

<file path=customXml/item3.xml><?xml version="1.0" encoding="utf-8"?>
<TextingSlideData/>
</file>

<file path=customXml/item4.xml><?xml version="1.0" encoding="utf-8"?>
<SessionAnswerData>
  <AllAnswers>
    <Answers>
      <slideID>3688</slideID>
      <answerID>1</answerID>
      <answerText>Yes</answerText>
      <isCorrect>Yes</isCorrect>
      <pointValue>1</pointValue>
      <PresentationID>760f7db565664c3482034c4898f10344</PresentationID>
    </Answers>
    <Answers>
      <slideID>3688</slideID>
      <answerID>2</answerID>
      <answerText>No</answerText>
      <isCorrect>None</isCorrect>
      <pointValue>0</pointValue>
      <PresentationID>760f7db565664c3482034c4898f10344</PresentationID>
    </Answers>
    <Answers>
      <slideID>3686</slideID>
      <answerID>1</answerID>
      <answerText>Yes</answerText>
      <isCorrect>None</isCorrect>
      <pointValue>0</pointValue>
      <PresentationID>760f7db565664c3482034c4898f10344</PresentationID>
    </Answers>
    <Answers>
      <slideID>3686</slideID>
      <answerID>2</answerID>
      <answerText>No</answerText>
      <isCorrect>None</isCorrect>
      <pointValue>0</pointValue>
      <PresentationID>760f7db565664c3482034c4898f10344</PresentationID>
    </Answers>
    <Answers>
      <slideID>3686</slideID>
      <answerID>3</answerID>
      <answerText>Not yet, but plan to</answerText>
      <isCorrect>None</isCorrect>
      <pointValue>0</pointValue>
      <PresentationID>760f7db565664c3482034c4898f10344</PresentationID>
    </Answers>
    <Answers>
      <slideID>3685</slideID>
      <answerID>1</answerID>
      <answerText>NMED</answerText>
      <isCorrect>None</isCorrect>
      <pointValue>0</pointValue>
      <PresentationID>760f7db565664c3482034c4898f10344</PresentationID>
    </Answers>
    <Answers>
      <slideID>3685</slideID>
      <answerID>2</answerID>
      <answerText>ITCA</answerText>
      <isCorrect>None</isCorrect>
      <pointValue>0</pointValue>
      <PresentationID>760f7db565664c3482034c4898f10344</PresentationID>
    </Answers>
    <Answers>
      <slideID>3685</slideID>
      <answerID>3</answerID>
      <answerText>Another State</answerText>
      <isCorrect>None</isCorrect>
      <pointValue>0</pointValue>
      <PresentationID>760f7db565664c3482034c4898f10344</PresentationID>
    </Answers>
    <Answers>
      <slideID>3717</slideID>
      <answerID>1</answerID>
      <answerText>Tell the office manager</answerText>
      <isCorrect>None</isCorrect>
      <pointValue>0</pointValue>
      <PresentationID>760f7db565664c3482034c4898f10344</PresentationID>
    </Answers>
    <Answers>
      <slideID>3717</slideID>
      <answerID>2</answerID>
      <answerText>Face-to-face meeting</answerText>
      <isCorrect>Yes</isCorrect>
      <pointValue>1</pointValue>
      <PresentationID>760f7db565664c3482034c4898f10344</PresentationID>
    </Answers>
    <Answers>
      <slideID>3717</slideID>
      <answerID>3</answerID>
      <answerText>Put a notice on the plant website</answerText>
      <isCorrect>None</isCorrect>
      <pointValue>0</pointValue>
      <PresentationID>760f7db565664c3482034c4898f10344</PresentationID>
    </Answers>
    <Answers>
      <slideID>3717</slideID>
      <answerID>4</answerID>
      <answerText>Send a memorandum</answerText>
      <isCorrect>None</isCorrect>
      <pointValue>0</pointValue>
      <PresentationID>760f7db565664c3482034c4898f10344</PresentationID>
    </Answers>
    <Answers>
      <slideID>3718</slideID>
      <answerID>1</answerID>
      <answerText>Cubic ft (ft3)</answerText>
      <isCorrect>None</isCorrect>
      <pointValue>0</pointValue>
      <PresentationID>760f7db565664c3482034c4898f10344</PresentationID>
    </Answers>
    <Answers>
      <slideID>3718</slideID>
      <answerID>2</answerID>
      <answerText>Cubic meters (m3)</answerText>
      <isCorrect>None</isCorrect>
      <pointValue>0</pointValue>
      <PresentationID>760f7db565664c3482034c4898f10344</PresentationID>
    </Answers>
    <Answers>
      <slideID>3718</slideID>
      <answerID>3</answerID>
      <answerText>Gallons (Gal)</answerText>
      <isCorrect>None</isCorrect>
      <pointValue>0</pointValue>
      <PresentationID>760f7db565664c3482034c4898f10344</PresentationID>
    </Answers>
    <Answers>
      <slideID>3718</slideID>
      <answerID>4</answerID>
      <answerText>Square inches (in2)</answerText>
      <isCorrect>Yes</isCorrect>
      <pointValue>1</pointValue>
      <PresentationID>760f7db565664c3482034c4898f10344</PresentationID>
    </Answers>
    <Answers>
      <slideID>3698</slideID>
      <answerID>1</answerID>
      <answerText>Effluent</answerText>
      <isCorrect>None</isCorrect>
      <pointValue>0</pointValue>
      <PresentationID>760f7db565664c3482034c4898f10344</PresentationID>
    </Answers>
    <Answers>
      <slideID>3698</slideID>
      <answerID>2</answerID>
      <answerText>Secondary Flow</answerText>
      <isCorrect>None</isCorrect>
      <pointValue>0</pointValue>
      <PresentationID>760f7db565664c3482034c4898f10344</PresentationID>
    </Answers>
    <Answers>
      <slideID>3698</slideID>
      <answerID>3</answerID>
      <answerText>Influent</answerText>
      <isCorrect>Yes</isCorrect>
      <pointValue>1</pointValue>
      <PresentationID>760f7db565664c3482034c4898f10344</PresentationID>
    </Answers>
    <Answers>
      <slideID>3698</slideID>
      <answerID>4</answerID>
      <answerText>Surface water</answerText>
      <isCorrect>None</isCorrect>
      <pointValue>0</pointValue>
      <PresentationID>760f7db565664c3482034c4898f10344</PresentationID>
    </Answers>
    <Answers>
      <slideID>3699</slideID>
      <answerID>1</answerID>
      <answerText>Physical</answerText>
      <isCorrect>None</isCorrect>
      <pointValue>0</pointValue>
      <PresentationID>760f7db565664c3482034c4898f10344</PresentationID>
    </Answers>
    <Answers>
      <slideID>3699</slideID>
      <answerID>2</answerID>
      <answerText>Toxic</answerText>
      <isCorrect>None</isCorrect>
      <pointValue>0</pointValue>
      <PresentationID>760f7db565664c3482034c4898f10344</PresentationID>
    </Answers>
    <Answers>
      <slideID>3699</slideID>
      <answerID>3</answerID>
      <answerText>Electrical</answerText>
      <isCorrect>None</isCorrect>
      <pointValue>0</pointValue>
      <PresentationID>760f7db565664c3482034c4898f10344</PresentationID>
    </Answers>
    <Answers>
      <slideID>3699</slideID>
      <answerID>4</answerID>
      <answerText>Biological</answerText>
      <isCorrect>Yes</isCorrect>
      <pointValue>1</pointValue>
      <PresentationID>760f7db565664c3482034c4898f10344</PresentationID>
    </Answers>
    <Answers>
      <slideID>3700</slideID>
      <answerID>1</answerID>
      <answerText>Oxygen</answerText>
      <isCorrect>Yes</isCorrect>
      <pointValue>1</pointValue>
      <PresentationID>760f7db565664c3482034c4898f10344</PresentationID>
    </Answers>
    <Answers>
      <slideID>3700</slideID>
      <answerID>2</answerID>
      <answerText>Ammonia ( NH3 )</answerText>
      <isCorrect>None</isCorrect>
      <pointValue>0</pointValue>
      <PresentationID>760f7db565664c3482034c4898f10344</PresentationID>
    </Answers>
    <Answers>
      <slideID>3700</slideID>
      <answerID>3</answerID>
      <answerText>Grit</answerText>
      <isCorrect>None</isCorrect>
      <pointValue>0</pointValue>
      <PresentationID>760f7db565664c3482034c4898f10344</PresentationID>
    </Answers>
    <Answers>
      <slideID>3700</slideID>
      <answerID>4</answerID>
      <answerText>BOD</answerText>
      <isCorrect>None</isCorrect>
      <pointValue>0</pointValue>
      <PresentationID>760f7db565664c3482034c4898f10344</PresentationID>
    </Answers>
    <Answers>
      <slideID>3739</slideID>
      <answerID>1</answerID>
      <answerText>5 lbs</answerText>
      <isCorrect>None</isCorrect>
      <pointValue>0</pointValue>
      <PresentationID>760f7db565664c3482034c4898f10344</PresentationID>
    </Answers>
    <Answers>
      <slideID>3739</slideID>
      <answerID>2</answerID>
      <answerText>30 mg/L</answerText>
      <isCorrect>Yes</isCorrect>
      <pointValue>1</pointValue>
      <PresentationID>760f7db565664c3482034c4898f10344</PresentationID>
    </Answers>
    <Answers>
      <slideID>3739</slideID>
      <answerID>3</answerID>
      <answerText>200 mg/L</answerText>
      <isCorrect>None</isCorrect>
      <pointValue>0</pointValue>
      <PresentationID>760f7db565664c3482034c4898f10344</PresentationID>
    </Answers>
    <Answers>
      <slideID>3739</slideID>
      <answerID>4</answerID>
      <answerText>45 mg/L</answerText>
      <isCorrect>None</isCorrect>
      <pointValue>0</pointValue>
      <PresentationID>760f7db565664c3482034c4898f10344</PresentationID>
    </Answers>
    <Answers>
      <slideID>3740</slideID>
      <answerID>1</answerID>
      <answerText>2-3 hours</answerText>
      <isCorrect>Yes</isCorrect>
      <pointValue>1</pointValue>
      <PresentationID>760f7db565664c3482034c4898f10344</PresentationID>
    </Answers>
    <Answers>
      <slideID>3740</slideID>
      <answerID>2</answerID>
      <answerText>10-14 hours</answerText>
      <isCorrect>None</isCorrect>
      <pointValue>0</pointValue>
      <PresentationID>760f7db565664c3482034c4898f10344</PresentationID>
    </Answers>
    <Answers>
      <slideID>3740</slideID>
      <answerID>3</answerID>
      <answerText>1-2 days</answerText>
      <isCorrect>None</isCorrect>
      <pointValue>0</pointValue>
      <PresentationID>760f7db565664c3482034c4898f10344</PresentationID>
    </Answers>
    <Answers>
      <slideID>3740</slideID>
      <answerID>4</answerID>
      <answerText>24 hours</answerText>
      <isCorrect>None</isCorrect>
      <pointValue>0</pointValue>
      <PresentationID>760f7db565664c3482034c4898f10344</PresentationID>
    </Answers>
    <Answers>
      <slideID>3797</slideID>
      <answerID>1</answerID>
      <answerText>6 hours</answerText>
      <isCorrect>None</isCorrect>
      <pointValue>0</pointValue>
      <PresentationID>760f7db565664c3482034c4898f10344</PresentationID>
    </Answers>
    <Answers>
      <slideID>3797</slideID>
      <answerID>2</answerID>
      <answerText>12 hours</answerText>
      <isCorrect>None</isCorrect>
      <pointValue>0</pointValue>
      <PresentationID>760f7db565664c3482034c4898f10344</PresentationID>
    </Answers>
    <Answers>
      <slideID>3797</slideID>
      <answerID>3</answerID>
      <answerText>24 hours</answerText>
      <isCorrect>Yes</isCorrect>
      <pointValue>1</pointValue>
      <PresentationID>760f7db565664c3482034c4898f10344</PresentationID>
    </Answers>
    <Answers>
      <slideID>3797</slideID>
      <answerID>4</answerID>
      <answerText>48 hours</answerText>
      <isCorrect>None</isCorrect>
      <pointValue>0</pointValue>
      <PresentationID>760f7db565664c3482034c4898f10344</PresentationID>
    </Answers>
    <Answers>
      <slideID>3798</slideID>
      <answerID>1</answerID>
      <answerText>1 day</answerText>
      <isCorrect>None</isCorrect>
      <pointValue>0</pointValue>
      <PresentationID>760f7db565664c3482034c4898f10344</PresentationID>
    </Answers>
    <Answers>
      <slideID>3798</slideID>
      <answerID>2</answerID>
      <answerText>2 days</answerText>
      <isCorrect>None</isCorrect>
      <pointValue>0</pointValue>
      <PresentationID>760f7db565664c3482034c4898f10344</PresentationID>
    </Answers>
    <Answers>
      <slideID>3798</slideID>
      <answerID>3</answerID>
      <answerText>5 days</answerText>
      <isCorrect>Yes</isCorrect>
      <pointValue>1</pointValue>
      <PresentationID>760f7db565664c3482034c4898f10344</PresentationID>
    </Answers>
    <Answers>
      <slideID>3798</slideID>
      <answerID>4</answerID>
      <answerText>10 days</answerText>
      <isCorrect>None</isCorrect>
      <pointValue>0</pointValue>
      <PresentationID>760f7db565664c3482034c4898f10344</PresentationID>
    </Answers>
    <Answers>
      <slideID>3878</slideID>
      <answerID>1</answerID>
      <answerText>Cast Iron</answerText>
      <isCorrect>None</isCorrect>
      <pointValue>0</pointValue>
      <PresentationID>760f7db565664c3482034c4898f10344</PresentationID>
    </Answers>
    <Answers>
      <slideID>3878</slideID>
      <answerID>2</answerID>
      <answerText>PVC</answerText>
      <isCorrect>None</isCorrect>
      <pointValue>0</pointValue>
      <PresentationID>760f7db565664c3482034c4898f10344</PresentationID>
    </Answers>
    <Answers>
      <slideID>3878</slideID>
      <answerID>3</answerID>
      <answerText>Reinforced Concrete</answerText>
      <isCorrect>None</isCorrect>
      <pointValue>0</pointValue>
      <PresentationID>760f7db565664c3482034c4898f10344</PresentationID>
    </Answers>
    <Answers>
      <slideID>3878</slideID>
      <answerID>4</answerID>
      <answerText>All of the above</answerText>
      <isCorrect>Yes</isCorrect>
      <pointValue>1</pointValue>
      <PresentationID>760f7db565664c3482034c4898f10344</PresentationID>
    </Answers>
    <Answers>
      <slideID>3877</slideID>
      <answerID>1</answerID>
      <answerText>Brick</answerText>
      <isCorrect>None</isCorrect>
      <pointValue>0</pointValue>
      <PresentationID>760f7db565664c3482034c4898f10344</PresentationID>
    </Answers>
    <Answers>
      <slideID>3877</slideID>
      <answerID>2</answerID>
      <answerText>Fiberglass</answerText>
      <isCorrect>None</isCorrect>
      <pointValue>0</pointValue>
      <PresentationID>760f7db565664c3482034c4898f10344</PresentationID>
    </Answers>
    <Answers>
      <slideID>3877</slideID>
      <answerID>3</answerID>
      <answerText>Precast Concrete with a poured-in-place base</answerText>
      <isCorrect>Yes</isCorrect>
      <pointValue>1</pointValue>
      <PresentationID>760f7db565664c3482034c4898f10344</PresentationID>
    </Answers>
    <Answers>
      <slideID>3877</slideID>
      <answerID>4</answerID>
      <answerText>PVC</answerText>
      <isCorrect>None</isCorrect>
      <pointValue>0</pointValue>
      <PresentationID>760f7db565664c3482034c4898f10344</PresentationID>
    </Answers>
    <Answers>
      <slideID>3876</slideID>
      <answerID>1</answerID>
      <answerText>Left well and right well</answerText>
      <isCorrect>None</isCorrect>
      <pointValue>0</pointValue>
      <PresentationID>760f7db565664c3482034c4898f10344</PresentationID>
    </Answers>
    <Answers>
      <slideID>3876</slideID>
      <answerID>2</answerID>
      <answerText>Wet well and dry well</answerText>
      <isCorrect>Yes</isCorrect>
      <pointValue>1</pointValue>
      <PresentationID>760f7db565664c3482034c4898f10344</PresentationID>
    </Answers>
    <Answers>
      <slideID>3876</slideID>
      <answerID>3</answerID>
      <answerText>High well and low well</answerText>
      <isCorrect>None</isCorrect>
      <pointValue>0</pointValue>
      <PresentationID>760f7db565664c3482034c4898f10344</PresentationID>
    </Answers>
    <Answers>
      <slideID>3876</slideID>
      <answerID>4</answerID>
      <answerText>In well and out well</answerText>
      <isCorrect>None</isCorrect>
      <pointValue>0</pointValue>
      <PresentationID>760f7db565664c3482034c4898f10344</PresentationID>
    </Answers>
    <Answers>
      <slideID>3692</slideID>
      <answerID>1</answerID>
      <answerText>BOD</answerText>
      <isCorrect>None</isCorrect>
      <pointValue>0</pointValue>
      <PresentationID>760f7db565664c3482034c4898f10344</PresentationID>
    </Answers>
    <Answers>
      <slideID>3692</slideID>
      <answerID>2</answerID>
      <answerText>Course Screenings</answerText>
      <isCorrect>None</isCorrect>
      <pointValue>0</pointValue>
      <PresentationID>760f7db565664c3482034c4898f10344</PresentationID>
    </Answers>
    <Answers>
      <slideID>3692</slideID>
      <answerID>3</answerID>
      <answerText>Ammonia (NH3)</answerText>
      <isCorrect>None</isCorrect>
      <pointValue>0</pointValue>
      <PresentationID>760f7db565664c3482034c4898f10344</PresentationID>
    </Answers>
    <Answers>
      <slideID>3692</slideID>
      <answerID>4</answerID>
      <answerText>Pathogens and other microbes</answerText>
      <isCorrect>Yes</isCorrect>
      <pointValue>1</pointValue>
      <PresentationID>760f7db565664c3482034c4898f10344</PresentationID>
    </Answers>
    <Answers>
      <slideID>3693</slideID>
      <answerID>1</answerID>
      <answerText>Sulfuric dioxide (SO2)</answerText>
      <isCorrect>None</isCorrect>
      <pointValue>0</pointValue>
      <PresentationID>760f7db565664c3482034c4898f10344</PresentationID>
    </Answers>
    <Answers>
      <slideID>3693</slideID>
      <answerID>2</answerID>
      <answerText>Sunlight</answerText>
      <isCorrect>None</isCorrect>
      <pointValue>0</pointValue>
      <PresentationID>760f7db565664c3482034c4898f10344</PresentationID>
    </Answers>
    <Answers>
      <slideID>3693</slideID>
      <answerID>3</answerID>
      <answerText>Aeration</answerText>
      <isCorrect>None</isCorrect>
      <pointValue>0</pointValue>
      <PresentationID>760f7db565664c3482034c4898f10344</PresentationID>
    </Answers>
    <Answers>
      <slideID>3693</slideID>
      <answerID>4</answerID>
      <answerText>All of the above</answerText>
      <isCorrect>None</isCorrect>
      <pointValue>0</pointValue>
      <PresentationID>760f7db565664c3482034c4898f10344</PresentationID>
    </Answers>
    <Answers>
      <slideID>3908</slideID>
      <answerID>1</answerID>
      <answerText>Chlorine becomes hydrochloric acid</answerText>
      <isCorrect>None</isCorrect>
      <pointValue>0</pointValue>
      <PresentationID>760f7db565664c3482034c4898f10344</PresentationID>
    </Answers>
    <Answers>
      <slideID>3908</slideID>
      <answerID>2</answerID>
      <answerText>Chlorine gas becomes inactive</answerText>
      <isCorrect>None</isCorrect>
      <pointValue>0</pointValue>
      <PresentationID>760f7db565664c3482034c4898f10344</PresentationID>
    </Answers>
    <Answers>
      <slideID>3908</slideID>
      <answerID>3</answerID>
      <answerText>Storage tank will freeze</answerText>
      <isCorrect>Yes</isCorrect>
      <pointValue>1</pointValue>
      <PresentationID>760f7db565664c3482034c4898f10344</PresentationID>
    </Answers>
    <Answers>
      <slideID>3908</slideID>
      <answerID>4</answerID>
      <answerText>All of the above</answerText>
      <isCorrect>None</isCorrect>
      <pointValue>0</pointValue>
      <PresentationID>760f7db565664c3482034c4898f10344</PresentationID>
    </Answers>
    <Answers>
      <slideID>3909</slideID>
      <answerID>1</answerID>
      <answerText>To slowly release chlorine gas to prevent rupturing of chlorine storage tanks</answerText>
      <isCorrect>Yes</isCorrect>
      <pointValue>1</pointValue>
      <PresentationID>760f7db565664c3482034c4898f10344</PresentationID>
    </Answers>
    <Answers>
      <slideID>3909</slideID>
      <answerID>2</answerID>
      <answerText>To generate UV light</answerText>
      <isCorrect>None</isCorrect>
      <pointValue>0</pointValue>
      <PresentationID>760f7db565664c3482034c4898f10344</PresentationID>
    </Answers>
    <Answers>
      <slideID>3909</slideID>
      <answerID>3</answerID>
      <answerText>To generate ozone</answerText>
      <isCorrect>None</isCorrect>
      <pointValue>0</pointValue>
      <PresentationID>760f7db565664c3482034c4898f10344</PresentationID>
    </Answers>
    <Answers>
      <slideID>3909</slideID>
      <answerID>4</answerID>
      <answerText>To create a reaction between water and salt to form sodium hypochlorite</answerText>
      <isCorrect>None</isCorrect>
      <pointValue>0</pointValue>
      <PresentationID>760f7db565664c3482034c4898f10344</PresentationID>
    </Answers>
    <Answers>
      <slideID>3910</slideID>
      <answerID>1</answerID>
      <answerText>157°F</answerText>
      <isCorrect>Yes</isCorrect>
      <pointValue>1</pointValue>
      <PresentationID>760f7db565664c3482034c4898f10344</PresentationID>
    </Answers>
    <Answers>
      <slideID>3910</slideID>
      <answerID>2</answerID>
      <answerText>32°F</answerText>
      <isCorrect>None</isCorrect>
      <pointValue>0</pointValue>
      <PresentationID>760f7db565664c3482034c4898f10344</PresentationID>
    </Answers>
    <Answers>
      <slideID>3910</slideID>
      <answerID>3</answerID>
      <answerText>500°F</answerText>
      <isCorrect>None</isCorrect>
      <pointValue>0</pointValue>
      <PresentationID>760f7db565664c3482034c4898f10344</PresentationID>
    </Answers>
    <Answers>
      <slideID>3910</slideID>
      <answerID>4</answerID>
      <answerText>212°F</answerText>
      <isCorrect>None</isCorrect>
      <pointValue>0</pointValue>
      <PresentationID>760f7db565664c3482034c4898f10344</PresentationID>
    </Answers>
    <Answers>
      <slideID>3911</slideID>
      <answerID>1</answerID>
      <answerText>40 lbs/day</answerText>
      <isCorrect>None</isCorrect>
      <pointValue>0</pointValue>
      <PresentationID>760f7db565664c3482034c4898f10344</PresentationID>
    </Answers>
    <Answers>
      <slideID>3911</slideID>
      <answerID>2</answerID>
      <answerText>100 mg/L</answerText>
      <isCorrect>None</isCorrect>
      <pointValue>0</pointValue>
      <PresentationID>760f7db565664c3482034c4898f10344</PresentationID>
    </Answers>
    <Answers>
      <slideID>3911</slideID>
      <answerID>3</answerID>
      <answerText>400 lbs/day</answerText>
      <isCorrect>Yes</isCorrect>
      <pointValue>1</pointValue>
      <PresentationID>760f7db565664c3482034c4898f10344</PresentationID>
    </Answers>
    <Answers>
      <slideID>3911</slideID>
      <answerID>4</answerID>
      <answerText>1 lb/min</answerText>
      <isCorrect>None</isCorrect>
      <pointValue>0</pointValue>
      <PresentationID>760f7db565664c3482034c4898f10344</PresentationID>
    </Answers>
    <Answers>
      <slideID>3922</slideID>
      <answerID>4</answerID>
      <answerText>60,000 Gallons</answerText>
      <isCorrect>None</isCorrect>
      <pointValue>0</pointValue>
      <PresentationID>760f7db565664c3482034c4898f10344</PresentationID>
    </Answers>
    <Answers>
      <slideID>3922</slideID>
      <answerID>3</answerID>
      <answerText>250,000 Gallons</answerText>
      <isCorrect>None</isCorrect>
      <pointValue>0</pointValue>
      <PresentationID>760f7db565664c3482034c4898f10344</PresentationID>
    </Answers>
    <Answers>
      <slideID>3922</slideID>
      <answerID>2</answerID>
      <answerText>183,492 Gallons</answerText>
      <isCorrect>Yes</isCorrect>
      <pointValue>1</pointValue>
      <PresentationID>760f7db565664c3482034c4898f10344</PresentationID>
    </Answers>
    <Answers>
      <slideID>3922</slideID>
      <answerID>1</answerID>
      <answerText>120,000 Gallons</answerText>
      <isCorrect>None</isCorrect>
      <pointValue>0</pointValue>
      <PresentationID>760f7db565664c3482034c4898f10344</PresentationID>
    </Answers>
    <Answers>
      <slideID>3923</slideID>
      <answerID>4</answerID>
      <answerText>400 gpm</answerText>
      <isCorrect>None</isCorrect>
      <pointValue>0</pointValue>
      <PresentationID>760f7db565664c3482034c4898f10344</PresentationID>
    </Answers>
    <Answers>
      <slideID>3923</slideID>
      <answerID>3</answerID>
      <answerText>806 gpm</answerText>
      <isCorrect>None</isCorrect>
      <pointValue>0</pointValue>
      <PresentationID>760f7db565664c3482034c4898f10344</PresentationID>
    </Answers>
    <Answers>
      <slideID>3923</slideID>
      <answerID>2</answerID>
      <answerText>965 GPM</answerText>
      <isCorrect>Yes</isCorrect>
      <pointValue>1</pointValue>
      <PresentationID>760f7db565664c3482034c4898f10344</PresentationID>
    </Answers>
    <Answers>
      <slideID>3923</slideID>
      <answerID>1</answerID>
      <answerText>2150 GPM</answerText>
      <isCorrect>None</isCorrect>
      <pointValue>0</pointValue>
      <PresentationID>760f7db565664c3482034c4898f10344</PresentationID>
    </Answers>
    <Answers>
      <slideID>3924</slideID>
      <answerID>1</answerID>
      <answerText>2150 GPM</answerText>
      <isCorrect>None</isCorrect>
      <pointValue>0</pointValue>
      <PresentationID>760f7db565664c3482034c4898f10344</PresentationID>
    </Answers>
    <Answers>
      <slideID>3924</slideID>
      <answerID>2</answerID>
      <answerText>1984 GPM</answerText>
      <isCorrect>None</isCorrect>
      <pointValue>0</pointValue>
      <PresentationID>760f7db565664c3482034c4898f10344</PresentationID>
    </Answers>
    <Answers>
      <slideID>3924</slideID>
      <answerID>3</answerID>
      <answerText>806 GPM</answerText>
      <isCorrect>None</isCorrect>
      <pointValue>0</pointValue>
      <PresentationID>760f7db565664c3482034c4898f10344</PresentationID>
    </Answers>
    <Answers>
      <slideID>3924</slideID>
      <answerID>4</answerID>
      <answerText>400 GPM</answerText>
      <isCorrect>None</isCorrect>
      <pointValue>0</pointValue>
      <PresentationID>760f7db565664c3482034c4898f10344</PresentationID>
    </Answers>
    <Answers>
      <slideID>3925</slideID>
      <answerID>1</answerID>
      <answerText>10.7 minutes</answerText>
      <isCorrect>None</isCorrect>
      <pointValue>0</pointValue>
      <PresentationID>760f7db565664c3482034c4898f10344</PresentationID>
    </Answers>
    <Answers>
      <slideID>3925</slideID>
      <answerID>2</answerID>
      <answerText>5.07 minutes</answerText>
      <isCorrect>None</isCorrect>
      <pointValue>0</pointValue>
      <PresentationID>760f7db565664c3482034c4898f10344</PresentationID>
    </Answers>
    <Answers>
      <slideID>3925</slideID>
      <answerID>3</answerID>
      <answerText>2.5 minutes</answerText>
      <isCorrect>None</isCorrect>
      <pointValue>0</pointValue>
      <PresentationID>760f7db565664c3482034c4898f10344</PresentationID>
    </Answers>
    <Answers>
      <slideID>3925</slideID>
      <answerID>4</answerID>
      <answerText>15 minutes</answerText>
      <isCorrect>None</isCorrect>
      <pointValue>0</pointValue>
      <PresentationID>760f7db565664c3482034c4898f10344</PresentationID>
    </Answers>
    <Answers>
      <slideID>3926</slideID>
      <answerID>1</answerID>
      <answerText>3500 ft3</answerText>
      <isCorrect>None</isCorrect>
      <pointValue>0</pointValue>
      <PresentationID>760f7db565664c3482034c4898f10344</PresentationID>
    </Answers>
    <Answers>
      <slideID>3926</slideID>
      <answerID>2</answerID>
      <answerText>7500 ft3</answerText>
      <isCorrect>None</isCorrect>
      <pointValue>0</pointValue>
      <PresentationID>760f7db565664c3482034c4898f10344</PresentationID>
    </Answers>
    <Answers>
      <slideID>3926</slideID>
      <answerID>3</answerID>
      <answerText>6500 ft3</answerText>
      <isCorrect>None</isCorrect>
      <pointValue>0</pointValue>
      <PresentationID>760f7db565664c3482034c4898f10344</PresentationID>
    </Answers>
    <Answers>
      <slideID>3926</slideID>
      <answerID>4</answerID>
      <answerText>4500 ft3</answerText>
      <isCorrect>None</isCorrect>
      <pointValue>0</pointValue>
      <PresentationID>760f7db565664c3482034c4898f10344</PresentationID>
    </Answers>
    <Answers>
      <slideID>3927</slideID>
      <answerID>4</answerID>
      <answerText>4500 ft3</answerText>
      <isCorrect>None</isCorrect>
      <pointValue>0</pointValue>
      <PresentationID>760f7db565664c3482034c4898f10344</PresentationID>
    </Answers>
    <Answers>
      <slideID>3927</slideID>
      <answerID>3</answerID>
      <answerText>11,304 ft2 and 0.26 acres</answerText>
      <isCorrect>Yes</isCorrect>
      <pointValue>1</pointValue>
      <PresentationID>760f7db565664c3482034c4898f10344</PresentationID>
    </Answers>
    <Answers>
      <slideID>3927</slideID>
      <answerID>2</answerID>
      <answerText>1,884 ft2 and 5.0 acres</answerText>
      <isCorrect>None</isCorrect>
      <pointValue>0</pointValue>
      <PresentationID>760f7db565664c3482034c4898f10344</PresentationID>
    </Answers>
    <Answers>
      <slideID>3927</slideID>
      <answerID>1</answerID>
      <answerText>11,304 ft2 and 1.0 acres</answerText>
      <isCorrect>None</isCorrect>
      <pointValue>0</pointValue>
      <PresentationID>760f7db565664c3482034c4898f10344</PresentationID>
    </Answers>
    <Answers>
      <slideID>3928</slideID>
      <answerID>4</answerID>
      <answerText>6.4 acres</answerText>
      <isCorrect>Yes</isCorrect>
      <pointValue>1</pointValue>
      <PresentationID>760f7db565664c3482034c4898f10344</PresentationID>
    </Answers>
    <Answers>
      <slideID>3928</slideID>
      <answerID>3</answerID>
      <answerText>32 acres</answerText>
      <isCorrect>None</isCorrect>
      <pointValue>0</pointValue>
      <PresentationID>760f7db565664c3482034c4898f10344</PresentationID>
    </Answers>
    <Answers>
      <slideID>3928</slideID>
      <answerID>2</answerID>
      <answerText>10 acres</answerText>
      <isCorrect>None</isCorrect>
      <pointValue>0</pointValue>
      <PresentationID>760f7db565664c3482034c4898f10344</PresentationID>
    </Answers>
    <Answers>
      <slideID>3928</slideID>
      <answerID>1</answerID>
      <answerText>5.5 acres</answerText>
      <isCorrect>None</isCorrect>
      <pointValue>0</pointValue>
      <PresentationID>760f7db565664c3482034c4898f10344</PresentationID>
    </Answers>
    <Answers>
      <slideID>3929</slideID>
      <answerID>4</answerID>
      <answerText>1,400,00 ft2 and 3.25 acres</answerText>
      <isCorrect>None</isCorrect>
      <pointValue>0</pointValue>
      <PresentationID>760f7db565664c3482034c4898f10344</PresentationID>
    </Answers>
    <Answers>
      <slideID>3929</slideID>
      <answerID>3</answerID>
      <answerText>150,000 ft2 and 0.26 acres</answerText>
      <isCorrect>None</isCorrect>
      <pointValue>0</pointValue>
      <PresentationID>760f7db565664c3482034c4898f10344</PresentationID>
    </Answers>
    <Answers>
      <slideID>3929</slideID>
      <answerID>2</answerID>
      <answerText>280,000 ft2</answerText>
      <isCorrect>Yes</isCorrect>
      <pointValue>1</pointValue>
      <PresentationID>760f7db565664c3482034c4898f10344</PresentationID>
    </Answers>
    <Answers>
      <slideID>3929</slideID>
      <answerID>1</answerID>
      <answerText>240,000 ft2</answerText>
      <isCorrect>None</isCorrect>
      <pointValue>0</pointValue>
      <PresentationID>760f7db565664c3482034c4898f10344</PresentationID>
    </Answers>
  </AllAnswers>
</SessionAnswerData>
</file>

<file path=customXml/item5.xml><?xml version="1.0" encoding="utf-8"?>
<SessionSlideDescriptorData/>
</file>

<file path=customXml/item6.xml><?xml version="1.0" encoding="utf-8"?>
<p:properties xmlns:p="http://schemas.microsoft.com/office/2006/metadata/properties" xmlns:xsi="http://www.w3.org/2001/XMLSchema-instance" xmlns:pc="http://schemas.microsoft.com/office/infopath/2007/PartnerControls">
  <documentManagement>
    <lcf76f155ced4ddcb4097134ff3c332f xmlns="bcfcacb4-ef8c-4171-b2bd-68e64a4a5b38">
      <Terms xmlns="http://schemas.microsoft.com/office/infopath/2007/PartnerControls"/>
    </lcf76f155ced4ddcb4097134ff3c332f>
    <TaxCatchAll xmlns="adfd91b3-bd4d-4885-9b34-1e53a11780c3" xsi:nil="true"/>
  </documentManagement>
</p:properties>
</file>

<file path=customXml/item7.xml><?xml version="1.0" encoding="utf-8"?>
<ct:contentTypeSchema xmlns:ct="http://schemas.microsoft.com/office/2006/metadata/contentType" xmlns:ma="http://schemas.microsoft.com/office/2006/metadata/properties/metaAttributes" ct:_="" ma:_="" ma:contentTypeName="Document" ma:contentTypeID="0x010100381530E3F6B7AA41B74DDEE79226B885" ma:contentTypeVersion="19" ma:contentTypeDescription="Create a new document." ma:contentTypeScope="" ma:versionID="11b0a758a1593257baeef775c9107865">
  <xsd:schema xmlns:xsd="http://www.w3.org/2001/XMLSchema" xmlns:xs="http://www.w3.org/2001/XMLSchema" xmlns:p="http://schemas.microsoft.com/office/2006/metadata/properties" xmlns:ns2="bcfcacb4-ef8c-4171-b2bd-68e64a4a5b38" xmlns:ns3="adfd91b3-bd4d-4885-9b34-1e53a11780c3" targetNamespace="http://schemas.microsoft.com/office/2006/metadata/properties" ma:root="true" ma:fieldsID="efd99e34e1594e94ef36c6408b90dba6" ns2:_="" ns3:_="">
    <xsd:import namespace="bcfcacb4-ef8c-4171-b2bd-68e64a4a5b38"/>
    <xsd:import namespace="adfd91b3-bd4d-4885-9b34-1e53a11780c3"/>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OCR" minOccurs="0"/>
                <xsd:element ref="ns2:MediaServiceLocation" minOccurs="0"/>
                <xsd:element ref="ns2:MediaServiceEventHashCode" minOccurs="0"/>
                <xsd:element ref="ns2:MediaServiceGenerationTim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cfcacb4-ef8c-4171-b2bd-68e64a4a5b3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Location" ma:index="15" nillable="true" ma:displayName="MediaServiceLocation" ma:internalName="MediaServiceLocation"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c911b813-a230-4b01-befd-2f84efefd6e5"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dfd91b3-bd4d-4885-9b34-1e53a11780c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a6d5565d-c95a-477d-8f04-9b80b2ec6ed2}" ma:internalName="TaxCatchAll" ma:showField="CatchAllData" ma:web="adfd91b3-bd4d-4885-9b34-1e53a11780c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SessionResponseGridSettings>
  <AllResponseGridSettings/>
</SessionResponseGridSettings>
</file>

<file path=customXml/item9.xml><?xml version="1.0" encoding="utf-8"?>
<CustomFieldInfoData/>
</file>

<file path=customXml/item10.xml><?xml version="1.0" encoding="utf-8"?>
<ParticipantInfoData/>
</file>

<file path=customXml/item11.xml><?xml version="1.0" encoding="utf-8"?>
<SessionResponseData/>
</file>

<file path=customXml/item12.xml><?xml version="1.0" encoding="utf-8"?>
<?mso-contentType ?>
<FormTemplates xmlns="http://schemas.microsoft.com/sharepoint/v3/contenttype/forms">
  <Display>DocumentLibraryForm</Display>
  <Edit>DocumentLibraryForm</Edit>
  <New>DocumentLibraryForm</New>
</FormTemplates>
</file>

<file path=customXml/item13.xml><?xml version="1.0" encoding="utf-8"?>
<SessionQuestionData>
  <AllQuestions>
    <Question>
      <slideID>3688</slideID>
      <slideType>Q&amp;A_QSlide</slideType>
      <questionText>Is today Wednesday?</questionText>
      <teamScoringFlag>True</teamScoringFlag>
      <correctValue>0</correctValue>
      <incorrectValue>0</incorrectValue>
      <PresentationID>760f7db565664c3482034c4898f10344</PresentationID>
    </Question>
    <Question>
      <slideID>3717</slideID>
      <slideType>Q&amp;A_QSlide</slideType>
      <questionText>The best way for a manager to transmit information that is important to all employees is: </questionText>
      <teamScoringFlag>True</teamScoringFlag>
      <correctValue>0</correctValue>
      <incorrectValue>0</incorrectValue>
      <PresentationID>760f7db565664c3482034c4898f10344</PresentationID>
    </Question>
    <Question>
      <slideID>3718</slideID>
      <slideType>Q&amp;A_QSlide</slideType>
      <questionText>Which of the following is not a measure of volume?</questionText>
      <teamScoringFlag>True</teamScoringFlag>
      <correctValue>0</correctValue>
      <incorrectValue>0</incorrectValue>
      <PresentationID>760f7db565664c3482034c4898f10344</PresentationID>
    </Question>
    <Question>
      <slideID>3698</slideID>
      <slideType>Q&amp;A_QSlide</slideType>
      <questionText>What is the name for raw wastewater coming into the treatment plant?</questionText>
      <teamScoringFlag>True</teamScoringFlag>
      <correctValue>0</correctValue>
      <incorrectValue>0</incorrectValue>
      <PresentationID>760f7db565664c3482034c4898f10344</PresentationID>
    </Question>
    <Question>
      <slideID>3699</slideID>
      <slideType>Q&amp;A_QSlide</slideType>
      <questionText>Secondary treatment is what type of process?</questionText>
      <teamScoringFlag>True</teamScoringFlag>
      <correctValue>0</correctValue>
      <incorrectValue>0</incorrectValue>
      <PresentationID>760f7db565664c3482034c4898f10344</PresentationID>
    </Question>
    <Question>
      <slideID>3700</slideID>
      <slideType>Q&amp;A_QSlide</slideType>
      <questionText>WWTPs are designed to treat or remove the following except?</questionText>
      <teamScoringFlag>True</teamScoringFlag>
      <correctValue>0</correctValue>
      <incorrectValue>0</incorrectValue>
      <PresentationID>760f7db565664c3482034c4898f10344</PresentationID>
    </Question>
    <Question>
      <slideID>3739</slideID>
      <slideType>Q&amp;A_QSlide</slideType>
      <questionText>What is the desired TSS concentration for wastewater effluent?</questionText>
      <teamScoringFlag>True</teamScoringFlag>
      <correctValue>0</correctValue>
      <incorrectValue>0</incorrectValue>
      <PresentationID>760f7db565664c3482034c4898f10344</PresentationID>
    </Question>
    <Question>
      <slideID>3740</slideID>
      <slideType>Q&amp;A_QSlide</slideType>
      <questionText>The detention time for a primary clarifier should be:</questionText>
      <teamScoringFlag>True</teamScoringFlag>
      <correctValue>0</correctValue>
      <incorrectValue>0</incorrectValue>
      <PresentationID>760f7db565664c3482034c4898f10344</PresentationID>
    </Question>
    <Question>
      <slideID>3797</slideID>
      <slideType>Q&amp;A_QSlide</slideType>
      <questionText>How soon after and overflow that will endanger health does the event have to be orally reported?</questionText>
      <teamScoringFlag>True</teamScoringFlag>
      <correctValue>0</correctValue>
      <incorrectValue>0</incorrectValue>
      <PresentationID>760f7db565664c3482034c4898f10344</PresentationID>
    </Question>
    <Question>
      <slideID>3798</slideID>
      <slideType>Q&amp;A_QSlide</slideType>
      <questionText>How soon after and overflow that that will endanger health does the event have to be reported in writing?</questionText>
      <teamScoringFlag>True</teamScoringFlag>
      <correctValue>0</correctValue>
      <incorrectValue>0</incorrectValue>
      <PresentationID>760f7db565664c3482034c4898f10344</PresentationID>
    </Question>
    <Question>
      <slideID>3878</slideID>
      <slideType>Q&amp;A_QSlide</slideType>
      <questionText>Which pipe types commonly use rubber gasketed bell &amp; spigot joints? </questionText>
      <teamScoringFlag>True</teamScoringFlag>
      <correctValue>0</correctValue>
      <incorrectValue>0</incorrectValue>
      <PresentationID>760f7db565664c3482034c4898f10344</PresentationID>
    </Question>
    <Question>
      <slideID>3877</slideID>
      <slideType>Q&amp;A_QSlide</slideType>
      <questionText>In New Mexico, the most common manhole type is what?</questionText>
      <teamScoringFlag>True</teamScoringFlag>
      <correctValue>0</correctValue>
      <incorrectValue>0</incorrectValue>
      <PresentationID>760f7db565664c3482034c4898f10344</PresentationID>
    </Question>
    <Question>
      <slideID>3876</slideID>
      <slideType>Q&amp;A_QSlide</slideType>
      <questionText>What are the two lift station design types?</questionText>
      <teamScoringFlag>True</teamScoringFlag>
      <correctValue>0</correctValue>
      <incorrectValue>0</incorrectValue>
      <PresentationID>760f7db565664c3482034c4898f10344</PresentationID>
    </Question>
    <Question>
      <slideID>3692</slideID>
      <slideType>Q&amp;A_QSlide</slideType>
      <questionText>Disinfection is designed to treat which of the following?</questionText>
      <teamScoringFlag>True</teamScoringFlag>
      <correctValue>0</correctValue>
      <incorrectValue>0</incorrectValue>
      <PresentationID>760f7db565664c3482034c4898f10344</PresentationID>
    </Question>
    <Question>
      <slideID>3693</slideID>
      <slideType>Q&amp;A_QSlide</slideType>
      <questionText>Which of the following is used to remove chlorine?</questionText>
      <teamScoringFlag>True</teamScoringFlag>
      <correctValue>0</correctValue>
      <incorrectValue>0</incorrectValue>
      <PresentationID>760f7db565664c3482034c4898f10344</PresentationID>
    </Question>
    <Question>
      <slideID>3908</slideID>
      <slideType>Q&amp;A_QSlide</slideType>
      <questionText>If chlorine gas feed rates are exceeded what can happen?</questionText>
      <teamScoringFlag>True</teamScoringFlag>
      <correctValue>0</correctValue>
      <incorrectValue>0</incorrectValue>
      <PresentationID>760f7db565664c3482034c4898f10344</PresentationID>
    </Question>
    <Question>
      <slideID>3909</slideID>
      <slideType>Q&amp;A_QSlide</slideType>
      <questionText>What is the purpose of a fusible plug?</questionText>
      <teamScoringFlag>True</teamScoringFlag>
      <correctValue>0</correctValue>
      <incorrectValue>0</incorrectValue>
      <PresentationID>760f7db565664c3482034c4898f10344</PresentationID>
    </Question>
    <Question>
      <slideID>3910</slideID>
      <slideType>Q&amp;A_QSlide</slideType>
      <questionText>At what temperature does a fusible plug melt?</questionText>
      <teamScoringFlag>True</teamScoringFlag>
      <correctValue>0</correctValue>
      <incorrectValue>0</incorrectValue>
      <PresentationID>760f7db565664c3482034c4898f10344</PresentationID>
    </Question>
    <Question>
      <slideID>3911</slideID>
      <slideType>Q&amp;A_QSlide</slideType>
      <questionText>What is the maximum feed rate for a 1-ton chlorine gas cylinder?</questionText>
      <teamScoringFlag>True</teamScoringFlag>
      <correctValue>0</correctValue>
      <incorrectValue>0</incorrectValue>
      <PresentationID>760f7db565664c3482034c4898f10344</PresentationID>
    </Question>
    <Question>
      <slideID>3922</slideID>
      <slideType>Q&amp;A_QSlide</slideType>
      <questionText>What is the volume of a cylindrical tank in gallons if the diameter is 25 ft and tank height is 50 ft. Assume the tank is at full capacity.</questionText>
      <teamScoringFlag>True</teamScoringFlag>
      <correctValue>0</correctValue>
      <incorrectValue>0</incorrectValue>
      <PresentationID>760f7db565664c3482034c4898f10344</PresentationID>
    </Question>
    <Question>
      <slideID>3923</slideID>
      <slideType>Q&amp;A_QSlide</slideType>
      <questionText>Water is flowing in a pipe at 2.15 cfs (cubic feet per second).  What is the flow in gallons per minute (GPM)?</questionText>
      <teamScoringFlag>True</teamScoringFlag>
      <correctValue>0</correctValue>
      <incorrectValue>0</incorrectValue>
      <PresentationID>760f7db565664c3482034c4898f10344</PresentationID>
    </Question>
    <Question>
      <slideID>3924</slideID>
      <slideType>Q&amp;A_QSlide</slideType>
      <questionText>What is the flow in GPM in a full 18” diameter line when the velocity is 2.5 ft/sec?</questionText>
      <teamScoringFlag/>
      <correctValue/>
      <incorrectValue/>
      <PresentationID>760f7db565664c3482034c4898f10344</PresentationID>
    </Question>
    <Question>
      <slideID>3925</slideID>
      <slideType>Q&amp;A_QSlide</slideType>
      <questionText>Your clarifier is 20 ft in diameter and 15 ft deep.  It can handle a flow of 10 MGD.  What is the detention time in minutes?</questionText>
      <teamScoringFlag/>
      <correctValue/>
      <incorrectValue/>
      <PresentationID>760f7db565664c3482034c4898f10344</PresentationID>
    </Question>
    <Question>
      <slideID>3926</slideID>
      <slideType>Q&amp;A_QSlide</slideType>
      <questionText>What is the volume in cubic feet of a reservoir with the dimensions L = 50 ft, W = 15 ft, H = 10 ft.</questionText>
      <teamScoringFlag/>
      <correctValue/>
      <incorrectValue/>
      <PresentationID>760f7db565664c3482034c4898f10344</PresentationID>
    </Question>
    <Question>
      <slideID>3927</slideID>
      <slideType>Q&amp;A_QSlide</slideType>
      <questionText>In acres and square feet, what is the surface area of a circular lagoon with a diameter of 120 feet and a depth of 5 feet?</questionText>
      <teamScoringFlag>True</teamScoringFlag>
      <correctValue>0</correctValue>
      <incorrectValue>0</incorrectValue>
      <PresentationID>760f7db565664c3482034c4898f10344</PresentationID>
    </Question>
    <Question>
      <slideID>3928</slideID>
      <slideType>Q&amp;A_QSlide</slideType>
      <questionText>In acres, what is the surface area of a rectangular lagoon with a length of 700 feet, a width of 400 feet, and a depth of 5 feet?</questionText>
      <teamScoringFlag>True</teamScoringFlag>
      <correctValue>0</correctValue>
      <incorrectValue>0</incorrectValue>
      <PresentationID>760f7db565664c3482034c4898f10344</PresentationID>
    </Question>
    <Question>
      <slideID>3929</slideID>
      <slideType>Q&amp;A_QSlide</slideType>
      <questionText>In square feet, what is the surface area of a rectangular lagoon with a length of 700 feet, a width of 400 feet, and a depth of 5 feet?</questionText>
      <teamScoringFlag>True</teamScoringFlag>
      <correctValue>0</correctValue>
      <incorrectValue>0</incorrectValue>
      <PresentationID>760f7db565664c3482034c4898f10344</PresentationID>
    </Question>
  </AllQuestions>
</SessionQuestionData>
</file>

<file path=customXml/item14.xml><?xml version="1.0" encoding="utf-8"?>
<SessionCloseEndedDescriptorsData/>
</file>

<file path=customXml/item15.xml><?xml version="1.0" encoding="utf-8"?>
<SessionRankData/>
</file>

<file path=customXml/item16.xml><?xml version="1.0" encoding="utf-8"?>
<SessionSlideSettingsData>
  <Settings/>
</SessionSlideSettingsData>
</file>

<file path=customXml/item17.xml><?xml version="1.0" encoding="utf-8"?>
<SessionPresentationSettingsData>
  <Settings>
    <answerbulletformat>Numeric</answerbulletformat>
    <pointstoclock>No</pointstoclock>
    <answernowautoinsert>No</answernowautoinsert>
    <answernowstyle>Explosion</answernowstyle>
    <answernowtext>Answer Now</answernowtext>
    <chartcolors>Use PowerPoint Color Scheme</chartcolors>
    <charttype>Horizontal</charttype>
    <correctanswerindicator>Checkmark</correctanswerindicator>
    <countdownautoinsert>Yes</countdownautoinsert>
    <countdownseconds>10</countdownseconds>
    <countdownsound>TicToc.wav</countdownsound>
    <countdownstyle>Box</countdownstyle>
    <gridautoinsert>No</gridautoinsert>
    <gridfillstyle>Answered</gridfillstyle>
    <gridfillcolor>255,255,0</gridfillcolor>
    <chartmodel>2D</chartmodel>
    <simulatedvotecount>50</simulatedvotecount>
    <gridcolor>176,216,255</gridcolor>
    <gridalternatecolor>62,158,255</gridalternatecolor>
    <gridincorrectcolor/>
    <gridopacity>100%</gridopacity>
    <gridtextstyle>Keypad #</gridtextstyle>
    <inputsource>Response Devices</inputsource>
    <userpreferredinputsource/>
    <multipleresponsedivisor># of Responses</multipleresponsedivisor>
    <participantsleaderboard>5</participantsleaderboard>
    <percentagedecimalplaces>0</percentagedecimalplaces>
    <responsecounterautoinsert>Vote Counter</responsecounterautoinsert>
    <responsecounterstyle>Oval</responsecounterstyle>
    <responsecountertextcolor>0,0,0</responsecountertextcolor>
    <responsecounterfillcolor>79,129,189</responsecounterfillcolor>
    <responsecounterbordercolor>56,93,138</responsecounterbordercolor>
    <responsecounterdisplayvalue># of Votes Received</responsecounterdisplayvalue>
    <insertobjectusingcolor>Blue</insertobjectusingcolor>
    <showresults>Yes</showresults>
    <teamcolors>User Defined</teamcolors>
    <teamidentificationtype>None</teamidentificationtype>
    <teamscoringtype>Voting pads only</teamscoringtype>
    <teamscoringdecimalplaces>1</teamscoringdecimalplaces>
    <teamidentificationitem>(Empty)</teamidentificationitem>
    <teamsleaderboard>5</teamsleaderboard>
    <teamname1/>
    <teamname2/>
    <teamname3/>
    <teamname4/>
    <teamname5/>
    <teamname6/>
    <teamname7/>
    <teamname8/>
    <teamname9/>
    <teamname10/>
    <showcontrolbar>Slides with EZ-VOTE Objects</showcontrolbar>
    <defaultcorrectpointvalue>1</defaultcorrectpointvalue>
    <defaultincorrectpointvalue>0</defaultincorrectpointvalue>
    <chartcolor1>0,0,0</chartcolor1>
    <chartcolor2>0,0,0</chartcolor2>
    <chartcolor3>0,0,0</chartcolor3>
    <chartcolor4>0,0,0</chartcolor4>
    <chartcolor5>0,0,0</chartcolor5>
    <chartcolor6>0,0,0</chartcolor6>
    <chartcolor7>0,0,0</chartcolor7>
    <chartcolor8>0,0,0</chartcolor8>
    <chartcolor9>0,0,0</chartcolor9>
    <chartcolor10>0,0,0</chartcolor10>
    <teamcolor1>0,0,0</teamcolor1>
    <teamcolor2>0,0,0</teamcolor2>
    <teamcolor3>0,0,0</teamcolor3>
    <teamcolor4>0,0,0</teamcolor4>
    <teamcolor5>0,0,0</teamcolor5>
    <teamcolor6>0,0,0</teamcolor6>
    <teamcolor7>0,0,0</teamcolor7>
    <teamcolor8>0,0,0</teamcolor8>
    <teamcolor9>0,0,0</teamcolor9>
    <teamcolor10>0,0,0</teamcolor10>
    <displayanswerimagesduringvote>Yes</displayanswerimagesduringvote>
    <displayanswerimageswithresponses>Yes</displayanswerimageswithresponses>
    <displayanswertextduringvote>Yes</displayanswertextduringvote>
    <displayanswertextwithresponses>Yes</displayanswertextwithresponses>
    <questionslideid/>
    <controlbarstate>Expanded</controlbarstate>
    <isgridcolorknowncolor>No</isgridcolorknowncolor>
    <gridcolorname>255,255,0</gridcolorname>
    <autorec/>
    <autorectimeintrvl/>
    <chartvotesview>Percent Raw</chartvotesview>
    <chartlabelscolor>0,0,0</chartlabelscolor>
    <ischartlabelcolorknowncolor/>
    <chartlabelcolorname/>
    <chartxaxislabeltype>Full Text</chartxaxislabeltype>
    <controlbarposition>Top Left</controlbarposition>
    <teamscoreordertype>Ordinal order</teamscoreordertype>
    <legend>Show</legend>
    <bars>Show</bars>
  </Settings>
</SessionPresentationSettingsData>
</file>

<file path=customXml/item18.xml><?xml version="1.0" encoding="utf-8"?>
<TeamNamesData>
  <TeamNames>
    <Team1/>
    <NewTeam1/>
    <Team2/>
    <NewTeam2/>
    <Team3/>
    <NewTeam3/>
    <Team4/>
    <NewTeam4/>
    <Team5/>
    <NewTeam5/>
    <Team6/>
    <NewTeam6/>
    <Team7/>
    <NewTeam7/>
    <Team8/>
    <NewTeam8/>
    <Team9/>
    <NewTeam9/>
    <Team10/>
    <NewTeam10/>
  </TeamNames>
</TeamNamesData>
</file>

<file path=customXml/item19.xml><?xml version="1.0" encoding="utf-8"?>
<SessionSlideMasterData>
  <SlideMaster>
    <tagSlideID>3921</tagSlideID>
    <slideID>3921</slideID>
    <tagSlideID>3922</tagSlideID>
    <slideID>3922</slideID>
    <tagSlideID>3923</tagSlideID>
    <slideID>3923</slideID>
    <tagSlideID>3924</tagSlideID>
    <slideID>3924</slideID>
    <tagSlideID>3925</tagSlideID>
    <slideID>3925</slideID>
    <tagSlideID>3926</tagSlideID>
    <slideID>3926</slideID>
    <tagSlideID>3927</tagSlideID>
    <slideID>3927</slideID>
    <tagSlideID>3928</tagSlideID>
    <slideID>3928</slideID>
    <tagSlideID>3929</tagSlideID>
    <slideID>3929</slideID>
  </SlideMaster>
</SessionSlideMasterData>
</file>

<file path=customXml/itemProps1.xml><?xml version="1.0" encoding="utf-8"?>
<ds:datastoreItem xmlns:ds="http://schemas.openxmlformats.org/officeDocument/2006/customXml" ds:itemID="{7DC21B36-2E59-4011-A941-5015758B1E5F}">
  <ds:schemaRefs/>
</ds:datastoreItem>
</file>

<file path=customXml/itemProps2.xml><?xml version="1.0" encoding="utf-8"?>
<ds:datastoreItem xmlns:ds="http://schemas.openxmlformats.org/officeDocument/2006/customXml" ds:itemID="{6F9C0FA3-A3B7-41AE-80C5-9999E3265122}">
  <ds:schemaRefs/>
</ds:datastoreItem>
</file>

<file path=customXml/itemProps3.xml><?xml version="1.0" encoding="utf-8"?>
<ds:datastoreItem xmlns:ds="http://schemas.openxmlformats.org/officeDocument/2006/customXml" ds:itemID="{09502D37-FB8E-42BC-84DA-A47D7F489F10}">
  <ds:schemaRefs/>
</ds:datastoreItem>
</file>

<file path=customXml/itemProps4.xml><?xml version="1.0" encoding="utf-8"?>
<ds:datastoreItem xmlns:ds="http://schemas.openxmlformats.org/officeDocument/2006/customXml" ds:itemID="{31F62941-D6AF-4D7C-816B-DE1523A3F2BC}">
  <ds:schemaRefs/>
</ds:datastoreItem>
</file>

<file path=customXml/itemProps5.xml><?xml version="1.0" encoding="utf-8"?>
<ds:datastoreItem xmlns:ds="http://schemas.openxmlformats.org/officeDocument/2006/customXml" ds:itemID="{31D8FBEB-B18D-413B-A4A4-C586A542415F}">
  <ds:schemaRefs/>
</ds:datastoreItem>
</file>

<file path=customXml/itemProps6.xml><?xml version="1.0" encoding="utf-8"?>
<ds:datastoreItem xmlns:ds="http://schemas.openxmlformats.org/officeDocument/2006/customXml" ds:itemID="{E2BF442D-A92E-48CF-856C-0BC472716AD9}">
  <ds:schemaRef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schemas.microsoft.com/office/2006/documentManagement/types"/>
    <ds:schemaRef ds:uri="bcfcacb4-ef8c-4171-b2bd-68e64a4a5b38"/>
    <ds:schemaRef ds:uri="http://purl.org/dc/terms/"/>
    <ds:schemaRef ds:uri="http://purl.org/dc/elements/1.1/"/>
    <ds:schemaRef ds:uri="adfd91b3-bd4d-4885-9b34-1e53a11780c3"/>
    <ds:schemaRef ds:uri="http://www.w3.org/XML/1998/namespace"/>
  </ds:schemaRefs>
</ds:datastoreItem>
</file>

<file path=customXml/itemProps7.xml><?xml version="1.0" encoding="utf-8"?>
<ds:datastoreItem xmlns:ds="http://schemas.openxmlformats.org/officeDocument/2006/customXml" ds:itemID="{4C8804B2-FD5B-4081-80D2-A740ADA25C6B}"/>
</file>

<file path=customXml/itemProps8.xml><?xml version="1.0" encoding="utf-8"?>
<ds:datastoreItem xmlns:ds="http://schemas.openxmlformats.org/officeDocument/2006/customXml" ds:itemID="{39D78994-CB38-4633-917F-FB6392DE8C31}">
  <ds:schemaRefs/>
</ds:datastoreItem>
</file>

<file path=customXml/itemProps9.xml><?xml version="1.0" encoding="utf-8"?>
<ds:datastoreItem xmlns:ds="http://schemas.openxmlformats.org/officeDocument/2006/customXml" ds:itemID="{F9826B10-F912-4768-A670-52954AADBC53}">
  <ds:schemaRefs/>
</ds:datastoreItem>
</file>

<file path=customXml/itemProps10.xml><?xml version="1.0" encoding="utf-8"?>
<ds:datastoreItem xmlns:ds="http://schemas.openxmlformats.org/officeDocument/2006/customXml" ds:itemID="{DFD8C6CA-F07A-4B77-A0F3-30858FFEB2A2}">
  <ds:schemaRefs/>
</ds:datastoreItem>
</file>

<file path=customXml/itemProps11.xml><?xml version="1.0" encoding="utf-8"?>
<ds:datastoreItem xmlns:ds="http://schemas.openxmlformats.org/officeDocument/2006/customXml" ds:itemID="{98E2EF77-9ED0-4081-BCA3-71F1C334DF2C}">
  <ds:schemaRefs/>
</ds:datastoreItem>
</file>

<file path=customXml/itemProps12.xml><?xml version="1.0" encoding="utf-8"?>
<ds:datastoreItem xmlns:ds="http://schemas.openxmlformats.org/officeDocument/2006/customXml" ds:itemID="{C57B2303-8A3D-4B5B-AA45-674435BD2A6A}">
  <ds:schemaRefs>
    <ds:schemaRef ds:uri="http://schemas.microsoft.com/sharepoint/v3/contenttype/forms"/>
  </ds:schemaRefs>
</ds:datastoreItem>
</file>

<file path=customXml/itemProps13.xml><?xml version="1.0" encoding="utf-8"?>
<ds:datastoreItem xmlns:ds="http://schemas.openxmlformats.org/officeDocument/2006/customXml" ds:itemID="{D6091929-2975-436A-9E95-63818E320B0E}">
  <ds:schemaRefs/>
</ds:datastoreItem>
</file>

<file path=customXml/itemProps14.xml><?xml version="1.0" encoding="utf-8"?>
<ds:datastoreItem xmlns:ds="http://schemas.openxmlformats.org/officeDocument/2006/customXml" ds:itemID="{1A5ABE78-BD08-40EC-A37C-958CE2588969}">
  <ds:schemaRefs/>
</ds:datastoreItem>
</file>

<file path=customXml/itemProps15.xml><?xml version="1.0" encoding="utf-8"?>
<ds:datastoreItem xmlns:ds="http://schemas.openxmlformats.org/officeDocument/2006/customXml" ds:itemID="{71FC60C9-4674-48AD-A296-2D8ED82E74F8}">
  <ds:schemaRefs/>
</ds:datastoreItem>
</file>

<file path=customXml/itemProps16.xml><?xml version="1.0" encoding="utf-8"?>
<ds:datastoreItem xmlns:ds="http://schemas.openxmlformats.org/officeDocument/2006/customXml" ds:itemID="{62E3113F-F515-4C01-BC09-BD6054A84C0F}">
  <ds:schemaRefs/>
</ds:datastoreItem>
</file>

<file path=customXml/itemProps17.xml><?xml version="1.0" encoding="utf-8"?>
<ds:datastoreItem xmlns:ds="http://schemas.openxmlformats.org/officeDocument/2006/customXml" ds:itemID="{E9900752-74D6-4ED8-A694-06834936C7CA}">
  <ds:schemaRefs/>
</ds:datastoreItem>
</file>

<file path=customXml/itemProps18.xml><?xml version="1.0" encoding="utf-8"?>
<ds:datastoreItem xmlns:ds="http://schemas.openxmlformats.org/officeDocument/2006/customXml" ds:itemID="{D3B9DDFD-A7BD-426E-873C-85483437705F}">
  <ds:schemaRefs/>
</ds:datastoreItem>
</file>

<file path=customXml/itemProps19.xml><?xml version="1.0" encoding="utf-8"?>
<ds:datastoreItem xmlns:ds="http://schemas.openxmlformats.org/officeDocument/2006/customXml" ds:itemID="{05A528BC-C758-4D09-A5C6-A8C571DE7657}">
  <ds:schemaRefs/>
</ds:datastoreItem>
</file>

<file path=docProps/app.xml><?xml version="1.0" encoding="utf-8"?>
<Properties xmlns="http://schemas.openxmlformats.org/officeDocument/2006/extended-properties" xmlns:vt="http://schemas.openxmlformats.org/officeDocument/2006/docPropsVTypes">
  <TotalTime>82302</TotalTime>
  <Words>8485</Words>
  <Application>Microsoft Macintosh PowerPoint</Application>
  <PresentationFormat>Widescreen</PresentationFormat>
  <Paragraphs>1015</Paragraphs>
  <Slides>86</Slides>
  <Notes>85</Notes>
  <HiddenSlides>2</HiddenSlides>
  <MMClips>6</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86</vt:i4>
      </vt:variant>
    </vt:vector>
  </HeadingPairs>
  <TitlesOfParts>
    <vt:vector size="96" baseType="lpstr">
      <vt:lpstr>Aptos</vt:lpstr>
      <vt:lpstr>Arial</vt:lpstr>
      <vt:lpstr>Calibri</vt:lpstr>
      <vt:lpstr>Cambria Math</vt:lpstr>
      <vt:lpstr>Helvetica</vt:lpstr>
      <vt:lpstr>Helvetica Neue</vt:lpstr>
      <vt:lpstr>Proxima Nova</vt:lpstr>
      <vt:lpstr>Raleway</vt:lpstr>
      <vt:lpstr>1_Office Theme</vt:lpstr>
      <vt:lpstr>Office Theme</vt:lpstr>
      <vt:lpstr>PowerPoint Presentation</vt:lpstr>
      <vt:lpstr>Your trainers for today:</vt:lpstr>
      <vt:lpstr>PowerPoint Presentation</vt:lpstr>
      <vt:lpstr>PowerPoint Presentation</vt:lpstr>
      <vt:lpstr>WPI/ABC Operator Certification</vt:lpstr>
      <vt:lpstr>Schedule for 2025:</vt:lpstr>
      <vt:lpstr>https://swefc.unm.edu/home/op-cert-trainings/</vt:lpstr>
      <vt:lpstr>Sign in for every session to ensure you get credit for attending</vt:lpstr>
      <vt:lpstr>PowerPoint Presentation</vt:lpstr>
      <vt:lpstr>Wastewater Flow Schematic</vt:lpstr>
      <vt:lpstr>Preliminary Treatment</vt:lpstr>
      <vt:lpstr>Coarse Screenings</vt:lpstr>
      <vt:lpstr>Fine Screenings </vt:lpstr>
      <vt:lpstr>Grit Removal</vt:lpstr>
      <vt:lpstr>Removal Devices: Cyclone Separator</vt:lpstr>
      <vt:lpstr>Grit Washing and Disposal (Classifiers)</vt:lpstr>
      <vt:lpstr>Grit and Screenings Handling</vt:lpstr>
      <vt:lpstr>PowerPoint Presentation</vt:lpstr>
      <vt:lpstr>Biosolids Sources</vt:lpstr>
      <vt:lpstr>Wastewater Flow Schematic</vt:lpstr>
      <vt:lpstr>Wastewater Flow Schematic</vt:lpstr>
      <vt:lpstr>Primary Clarifier Sludge</vt:lpstr>
      <vt:lpstr>Secondary Clarifier WAS</vt:lpstr>
      <vt:lpstr>Solids Handling</vt:lpstr>
      <vt:lpstr>Wastewater Flow Schematic</vt:lpstr>
      <vt:lpstr>Solids Handling Stages</vt:lpstr>
      <vt:lpstr>Solids Handling Stages</vt:lpstr>
      <vt:lpstr>Solids Handling Stages</vt:lpstr>
      <vt:lpstr>Thickening</vt:lpstr>
      <vt:lpstr>PowerPoint Presentation</vt:lpstr>
      <vt:lpstr>Primary Sludge</vt:lpstr>
      <vt:lpstr>Secondary Sludge</vt:lpstr>
      <vt:lpstr>PowerPoint Presentation</vt:lpstr>
      <vt:lpstr>Advantages</vt:lpstr>
      <vt:lpstr>Let’s do some math together:</vt:lpstr>
      <vt:lpstr>Let’s do some math together:</vt:lpstr>
      <vt:lpstr>Gravity Thickeners</vt:lpstr>
      <vt:lpstr>Sedimentation</vt:lpstr>
      <vt:lpstr>Analogous to snowfall</vt:lpstr>
      <vt:lpstr>Look at a snowglobe</vt:lpstr>
      <vt:lpstr>Gravity Thickener Components</vt:lpstr>
      <vt:lpstr>Operational Factors</vt:lpstr>
      <vt:lpstr>Sludge Characteristics (Type)</vt:lpstr>
      <vt:lpstr>Sludge Characteristics (Type)</vt:lpstr>
      <vt:lpstr>Sludge Characteristics (Age)</vt:lpstr>
      <vt:lpstr>Sludge Characteristics (Temp)</vt:lpstr>
      <vt:lpstr>Gravity Thickener Op Guidelines</vt:lpstr>
      <vt:lpstr>Gravity Thickener Op Guidelines</vt:lpstr>
      <vt:lpstr>PowerPoint Presentation</vt:lpstr>
      <vt:lpstr>What could you do?</vt:lpstr>
      <vt:lpstr>Gravity Thickener Op Guidelines</vt:lpstr>
      <vt:lpstr>Gravity Thickener Op Guidelines</vt:lpstr>
      <vt:lpstr>PowerPoint Presentation</vt:lpstr>
      <vt:lpstr>Calculate the S/V Ratio</vt:lpstr>
      <vt:lpstr>Calculate Thickener Solids Removal Efficiency</vt:lpstr>
      <vt:lpstr>Other Thickening Methods</vt:lpstr>
      <vt:lpstr>Floatation</vt:lpstr>
      <vt:lpstr>Floatation</vt:lpstr>
      <vt:lpstr>Four Floatation Methods</vt:lpstr>
      <vt:lpstr>PowerPoint Presentation</vt:lpstr>
      <vt:lpstr>3 Pressure Floatation Methods</vt:lpstr>
      <vt:lpstr>Recycle Flow Schematic</vt:lpstr>
      <vt:lpstr>PowerPoint Presentation</vt:lpstr>
      <vt:lpstr>Air to Solids Ratio</vt:lpstr>
      <vt:lpstr>Operational Guidelines</vt:lpstr>
      <vt:lpstr>Some DAF Troubleshooting</vt:lpstr>
      <vt:lpstr>Centrifuges</vt:lpstr>
      <vt:lpstr>Centrifuges</vt:lpstr>
      <vt:lpstr>Solid Bowl Centrifuge</vt:lpstr>
      <vt:lpstr>Basket Centrifuge</vt:lpstr>
      <vt:lpstr>Gravity Belt Thickeners</vt:lpstr>
      <vt:lpstr>Drum Thickener</vt:lpstr>
      <vt:lpstr>Thickener Comparison</vt:lpstr>
      <vt:lpstr>Digestion</vt:lpstr>
      <vt:lpstr>De-watering</vt:lpstr>
      <vt:lpstr>Drum Vacuum Filter</vt:lpstr>
      <vt:lpstr>Belt Filter Press</vt:lpstr>
      <vt:lpstr>Belt Filter Press</vt:lpstr>
      <vt:lpstr>Belt Filter Press</vt:lpstr>
      <vt:lpstr>Belt Filter Press</vt:lpstr>
      <vt:lpstr>Other Dewatering  Presses</vt:lpstr>
      <vt:lpstr>Screw Presses</vt:lpstr>
      <vt:lpstr>Solid Bowl Centrifuge</vt:lpstr>
      <vt:lpstr>Basket Centrifuge</vt:lpstr>
      <vt:lpstr>Questions?</vt:lpstr>
      <vt:lpstr>Contact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AMWUA Water Loss Control Training and Technical Assistance Program</dc:title>
  <dc:creator>Dawn Nall</dc:creator>
  <cp:lastModifiedBy>James Markham</cp:lastModifiedBy>
  <cp:revision>409</cp:revision>
  <cp:lastPrinted>2023-10-25T14:24:18Z</cp:lastPrinted>
  <dcterms:created xsi:type="dcterms:W3CDTF">2020-10-05T16:24:51Z</dcterms:created>
  <dcterms:modified xsi:type="dcterms:W3CDTF">2026-03-31T21:26:08Z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sExistingPresentation">
    <vt:lpwstr>Yes</vt:lpwstr>
  </property>
  <property fmtid="{D5CDD505-2E9C-101B-9397-08002B2CF9AE}" pid="3" name="PresentationVersion">
    <vt:lpwstr>2.1</vt:lpwstr>
  </property>
  <property fmtid="{D5CDD505-2E9C-101B-9397-08002B2CF9AE}" pid="4" name="ContentTypeId">
    <vt:lpwstr>0x010100381530E3F6B7AA41B74DDEE79226B885</vt:lpwstr>
  </property>
  <property fmtid="{D5CDD505-2E9C-101B-9397-08002B2CF9AE}" pid="5" name="MediaServiceImageTags">
    <vt:lpwstr/>
  </property>
  <property fmtid="{D5CDD505-2E9C-101B-9397-08002B2CF9AE}" pid="6" name="PresentationID">
    <vt:lpwstr>760f7db565664c3482034c4898f10344</vt:lpwstr>
  </property>
</Properties>
</file>