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3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62"/>
  </p:notesMasterIdLst>
  <p:sldIdLst>
    <p:sldId id="3768" r:id="rId4"/>
    <p:sldId id="4380" r:id="rId5"/>
    <p:sldId id="3808" r:id="rId6"/>
    <p:sldId id="4366" r:id="rId7"/>
    <p:sldId id="4419" r:id="rId8"/>
    <p:sldId id="3966" r:id="rId9"/>
    <p:sldId id="3950" r:id="rId10"/>
    <p:sldId id="4440" r:id="rId11"/>
    <p:sldId id="4421" r:id="rId12"/>
    <p:sldId id="4422" r:id="rId13"/>
    <p:sldId id="4468" r:id="rId14"/>
    <p:sldId id="4423" r:id="rId15"/>
    <p:sldId id="4425" r:id="rId16"/>
    <p:sldId id="4424" r:id="rId17"/>
    <p:sldId id="4426" r:id="rId18"/>
    <p:sldId id="4427" r:id="rId19"/>
    <p:sldId id="4428" r:id="rId20"/>
    <p:sldId id="4429" r:id="rId21"/>
    <p:sldId id="283" r:id="rId22"/>
    <p:sldId id="4430" r:id="rId23"/>
    <p:sldId id="4431" r:id="rId24"/>
    <p:sldId id="285" r:id="rId25"/>
    <p:sldId id="4433" r:id="rId26"/>
    <p:sldId id="4434" r:id="rId27"/>
    <p:sldId id="4435" r:id="rId28"/>
    <p:sldId id="4436" r:id="rId29"/>
    <p:sldId id="284" r:id="rId30"/>
    <p:sldId id="4437" r:id="rId31"/>
    <p:sldId id="4438" r:id="rId32"/>
    <p:sldId id="4439" r:id="rId33"/>
    <p:sldId id="4441" r:id="rId34"/>
    <p:sldId id="4467" r:id="rId35"/>
    <p:sldId id="4442" r:id="rId36"/>
    <p:sldId id="4466" r:id="rId37"/>
    <p:sldId id="4443" r:id="rId38"/>
    <p:sldId id="4444" r:id="rId39"/>
    <p:sldId id="4445" r:id="rId40"/>
    <p:sldId id="4446" r:id="rId41"/>
    <p:sldId id="4447" r:id="rId42"/>
    <p:sldId id="4448" r:id="rId43"/>
    <p:sldId id="4449" r:id="rId44"/>
    <p:sldId id="4450" r:id="rId45"/>
    <p:sldId id="4452" r:id="rId46"/>
    <p:sldId id="4453" r:id="rId47"/>
    <p:sldId id="4454" r:id="rId48"/>
    <p:sldId id="4455" r:id="rId49"/>
    <p:sldId id="4456" r:id="rId50"/>
    <p:sldId id="4457" r:id="rId51"/>
    <p:sldId id="4458" r:id="rId52"/>
    <p:sldId id="4459" r:id="rId53"/>
    <p:sldId id="4460" r:id="rId54"/>
    <p:sldId id="4461" r:id="rId55"/>
    <p:sldId id="4462" r:id="rId56"/>
    <p:sldId id="4463" r:id="rId57"/>
    <p:sldId id="4464" r:id="rId58"/>
    <p:sldId id="4465" r:id="rId59"/>
    <p:sldId id="4420" r:id="rId60"/>
    <p:sldId id="3913"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95069" autoAdjust="0"/>
  </p:normalViewPr>
  <p:slideViewPr>
    <p:cSldViewPr snapToGrid="0">
      <p:cViewPr varScale="1">
        <p:scale>
          <a:sx n="93" d="100"/>
          <a:sy n="93" d="100"/>
        </p:scale>
        <p:origin x="72"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presProps" Target="presProps.xml"/><Relationship Id="rId68"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69" Type="http://schemas.openxmlformats.org/officeDocument/2006/relationships/customXml" Target="../customXml/item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65201D-B9E8-43B3-BA22-539F6095BE7E}" type="datetimeFigureOut">
              <a:rPr lang="en-US" smtClean="0"/>
              <a:t>4/1/2026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45DE4-2C57-43CC-BA4D-E7C5C1B6CDCC}" type="slidenum">
              <a:rPr lang="en-US" smtClean="0"/>
              <a:t>‹#›</a:t>
            </a:fld>
            <a:endParaRPr lang="en-US"/>
          </a:p>
        </p:txBody>
      </p:sp>
    </p:spTree>
    <p:extLst>
      <p:ext uri="{BB962C8B-B14F-4D97-AF65-F5344CB8AC3E}">
        <p14:creationId xmlns:p14="http://schemas.microsoft.com/office/powerpoint/2010/main" val="1038046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valvemade.com/eccentric_plug_valve.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54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400">
              <a:latin typeface="Raleway" panose="020B0503030101060003" pitchFamily="34"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7727-3F83-634C-8351-FA5752BC6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11B8A-0AC9-EF85-A947-A2E23B1207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1C32FF-B2EA-0DE2-A603-34AE6ABD5B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D9184C-6AC9-C7DB-F010-9C17916020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1482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AD22-41CB-1071-54D4-C86FBC4A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D77B2-3581-1843-4849-C26FC4B1AE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7F5487-A23C-022E-78B3-E08586EB8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C52FB-119D-BEE1-243A-87F3AB3D8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2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0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11</a:t>
            </a:fld>
            <a:endParaRPr lang="en-US"/>
          </a:p>
        </p:txBody>
      </p:sp>
    </p:spTree>
    <p:extLst>
      <p:ext uri="{BB962C8B-B14F-4D97-AF65-F5344CB8AC3E}">
        <p14:creationId xmlns:p14="http://schemas.microsoft.com/office/powerpoint/2010/main" val="380326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bottom photo is of an eccentric valve from </a:t>
            </a:r>
            <a:r>
              <a:rPr lang="en-US" altLang="en-US" dirty="0">
                <a:hlinkClick r:id="rId3"/>
              </a:rPr>
              <a:t>www.valvemade.com/eccentric_plug_valve.html</a:t>
            </a:r>
            <a:r>
              <a:rPr lang="en-US" altLang="en-US" dirty="0"/>
              <a:t> </a:t>
            </a:r>
          </a:p>
        </p:txBody>
      </p:sp>
      <p:sp>
        <p:nvSpPr>
          <p:cNvPr id="4" name="Slide Number Placeholder 3"/>
          <p:cNvSpPr>
            <a:spLocks noGrp="1"/>
          </p:cNvSpPr>
          <p:nvPr>
            <p:ph type="sldNum" sz="quarter" idx="5"/>
          </p:nvPr>
        </p:nvSpPr>
        <p:spPr/>
        <p:txBody>
          <a:bodyPr/>
          <a:lstStyle/>
          <a:p>
            <a:fld id="{91445DE4-2C57-43CC-BA4D-E7C5C1B6CDCC}" type="slidenum">
              <a:rPr lang="en-US" smtClean="0"/>
              <a:t>13</a:t>
            </a:fld>
            <a:endParaRPr lang="en-US"/>
          </a:p>
        </p:txBody>
      </p:sp>
    </p:spTree>
    <p:extLst>
      <p:ext uri="{BB962C8B-B14F-4D97-AF65-F5344CB8AC3E}">
        <p14:creationId xmlns:p14="http://schemas.microsoft.com/office/powerpoint/2010/main" val="3855756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Photo of cutaway ball valve from creative commons https://commons.wikimedia.org/w/index.php?curid=41064308 </a:t>
            </a:r>
          </a:p>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14</a:t>
            </a:fld>
            <a:endParaRPr lang="en-US"/>
          </a:p>
        </p:txBody>
      </p:sp>
    </p:spTree>
    <p:extLst>
      <p:ext uri="{BB962C8B-B14F-4D97-AF65-F5344CB8AC3E}">
        <p14:creationId xmlns:p14="http://schemas.microsoft.com/office/powerpoint/2010/main" val="3180934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15</a:t>
            </a:fld>
            <a:endParaRPr lang="en-US"/>
          </a:p>
        </p:txBody>
      </p:sp>
    </p:spTree>
    <p:extLst>
      <p:ext uri="{BB962C8B-B14F-4D97-AF65-F5344CB8AC3E}">
        <p14:creationId xmlns:p14="http://schemas.microsoft.com/office/powerpoint/2010/main" val="3469794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Rising stems are threaded to the valve body, non-rising stems are threaded to the gate assembly.  Non-rising stems are found on all large buried valves.</a:t>
            </a:r>
          </a:p>
          <a:p>
            <a:pPr eaLnBrk="1" hangingPunct="1"/>
            <a:endParaRPr lang="en-US" altLang="en-US" dirty="0"/>
          </a:p>
          <a:p>
            <a:pPr eaLnBrk="1" hangingPunct="1"/>
            <a:r>
              <a:rPr lang="en-US" altLang="en-US" dirty="0"/>
              <a:t>Rising stems provide a visual indication of valve position because the stem is attached to the gate such that the gate and stem rise and lower together as the valve is operated. </a:t>
            </a:r>
            <a:r>
              <a:rPr lang="en-US" altLang="en-US" dirty="0" err="1"/>
              <a:t>Nonrising</a:t>
            </a:r>
            <a:r>
              <a:rPr lang="en-US" altLang="en-US" dirty="0"/>
              <a:t> stem valves may have a pointer threaded onto the upper end of the stem to indicate valve position, since the gate travels up or down the stem on the threads without raising or lowering the stem. Non-rising stems are used underground or where vertical space is limited. </a:t>
            </a:r>
          </a:p>
          <a:p>
            <a:pPr eaLnBrk="1" hangingPunct="1"/>
            <a:endParaRPr lang="en-US" altLang="en-US" dirty="0"/>
          </a:p>
          <a:p>
            <a:pPr eaLnBrk="1" hangingPunct="1"/>
            <a:r>
              <a:rPr lang="en-US" altLang="en-US" dirty="0"/>
              <a:t>Can have a bypass to help with pressure against valve face.  Can also have an assist like a powered valve operator or a cheater bar.</a:t>
            </a:r>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16</a:t>
            </a:fld>
            <a:endParaRPr lang="en-US"/>
          </a:p>
        </p:txBody>
      </p:sp>
    </p:spTree>
    <p:extLst>
      <p:ext uri="{BB962C8B-B14F-4D97-AF65-F5344CB8AC3E}">
        <p14:creationId xmlns:p14="http://schemas.microsoft.com/office/powerpoint/2010/main" val="2945533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pressure differences and why that is dangerous</a:t>
            </a:r>
          </a:p>
        </p:txBody>
      </p:sp>
      <p:sp>
        <p:nvSpPr>
          <p:cNvPr id="4" name="Slide Number Placeholder 3"/>
          <p:cNvSpPr>
            <a:spLocks noGrp="1"/>
          </p:cNvSpPr>
          <p:nvPr>
            <p:ph type="sldNum" sz="quarter" idx="5"/>
          </p:nvPr>
        </p:nvSpPr>
        <p:spPr/>
        <p:txBody>
          <a:bodyPr/>
          <a:lstStyle/>
          <a:p>
            <a:fld id="{91445DE4-2C57-43CC-BA4D-E7C5C1B6CDCC}" type="slidenum">
              <a:rPr lang="en-US" smtClean="0"/>
              <a:t>18</a:t>
            </a:fld>
            <a:endParaRPr lang="en-US"/>
          </a:p>
        </p:txBody>
      </p:sp>
    </p:spTree>
    <p:extLst>
      <p:ext uri="{BB962C8B-B14F-4D97-AF65-F5344CB8AC3E}">
        <p14:creationId xmlns:p14="http://schemas.microsoft.com/office/powerpoint/2010/main" val="1721301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20</a:t>
            </a:fld>
            <a:endParaRPr lang="en-US"/>
          </a:p>
        </p:txBody>
      </p:sp>
    </p:spTree>
    <p:extLst>
      <p:ext uri="{BB962C8B-B14F-4D97-AF65-F5344CB8AC3E}">
        <p14:creationId xmlns:p14="http://schemas.microsoft.com/office/powerpoint/2010/main" val="747442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Talk about air relief valves at high elevations</a:t>
            </a:r>
          </a:p>
        </p:txBody>
      </p:sp>
      <p:sp>
        <p:nvSpPr>
          <p:cNvPr id="4" name="Slide Number Placeholder 3"/>
          <p:cNvSpPr>
            <a:spLocks noGrp="1"/>
          </p:cNvSpPr>
          <p:nvPr>
            <p:ph type="sldNum" sz="quarter" idx="5"/>
          </p:nvPr>
        </p:nvSpPr>
        <p:spPr/>
        <p:txBody>
          <a:bodyPr/>
          <a:lstStyle/>
          <a:p>
            <a:fld id="{91445DE4-2C57-43CC-BA4D-E7C5C1B6CDCC}" type="slidenum">
              <a:rPr lang="en-US" smtClean="0"/>
              <a:t>21</a:t>
            </a:fld>
            <a:endParaRPr lang="en-US"/>
          </a:p>
        </p:txBody>
      </p:sp>
    </p:spTree>
    <p:extLst>
      <p:ext uri="{BB962C8B-B14F-4D97-AF65-F5344CB8AC3E}">
        <p14:creationId xmlns:p14="http://schemas.microsoft.com/office/powerpoint/2010/main" val="3635392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23</a:t>
            </a:fld>
            <a:endParaRPr lang="en-US"/>
          </a:p>
        </p:txBody>
      </p:sp>
    </p:spTree>
    <p:extLst>
      <p:ext uri="{BB962C8B-B14F-4D97-AF65-F5344CB8AC3E}">
        <p14:creationId xmlns:p14="http://schemas.microsoft.com/office/powerpoint/2010/main" val="3921677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RPZs “are essentially modified double check with an atmospheric vent capability placed between the two checks and designed such that this “zone“ between the two checks is always kept at least two pounds less than the supply pressure.  With this design criteria, the reduced pressure principle backflow preventer can provide protection against backsiphonage and backpressure when both the first and second checks become fouled”.  From EPA “Cross Connection Control Manual”</a:t>
            </a:r>
          </a:p>
          <a:p>
            <a:pPr eaLnBrk="1" hangingPunct="1"/>
            <a:endParaRPr lang="en-US" altLang="en-US" dirty="0"/>
          </a:p>
          <a:p>
            <a:pPr eaLnBrk="1" hangingPunct="1"/>
            <a:r>
              <a:rPr lang="en-US" altLang="en-US" dirty="0"/>
              <a:t>Emphasize why it is important to check every year: it is a public health concern</a:t>
            </a:r>
          </a:p>
        </p:txBody>
      </p:sp>
      <p:sp>
        <p:nvSpPr>
          <p:cNvPr id="4" name="Slide Number Placeholder 3"/>
          <p:cNvSpPr>
            <a:spLocks noGrp="1"/>
          </p:cNvSpPr>
          <p:nvPr>
            <p:ph type="sldNum" sz="quarter" idx="5"/>
          </p:nvPr>
        </p:nvSpPr>
        <p:spPr/>
        <p:txBody>
          <a:bodyPr/>
          <a:lstStyle/>
          <a:p>
            <a:fld id="{91445DE4-2C57-43CC-BA4D-E7C5C1B6CDCC}" type="slidenum">
              <a:rPr lang="en-US" smtClean="0"/>
              <a:t>24</a:t>
            </a:fld>
            <a:endParaRPr lang="en-US"/>
          </a:p>
        </p:txBody>
      </p:sp>
    </p:spTree>
    <p:extLst>
      <p:ext uri="{BB962C8B-B14F-4D97-AF65-F5344CB8AC3E}">
        <p14:creationId xmlns:p14="http://schemas.microsoft.com/office/powerpoint/2010/main" val="2668597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25</a:t>
            </a:fld>
            <a:endParaRPr lang="en-US"/>
          </a:p>
        </p:txBody>
      </p:sp>
    </p:spTree>
    <p:extLst>
      <p:ext uri="{BB962C8B-B14F-4D97-AF65-F5344CB8AC3E}">
        <p14:creationId xmlns:p14="http://schemas.microsoft.com/office/powerpoint/2010/main" val="33298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bottom left picture is of a cracked pump bowl.  Photo PBS&amp;J from pwmag.com</a:t>
            </a:r>
          </a:p>
        </p:txBody>
      </p:sp>
      <p:sp>
        <p:nvSpPr>
          <p:cNvPr id="4" name="Slide Number Placeholder 3"/>
          <p:cNvSpPr>
            <a:spLocks noGrp="1"/>
          </p:cNvSpPr>
          <p:nvPr>
            <p:ph type="sldNum" sz="quarter" idx="5"/>
          </p:nvPr>
        </p:nvSpPr>
        <p:spPr/>
        <p:txBody>
          <a:bodyPr/>
          <a:lstStyle/>
          <a:p>
            <a:fld id="{91445DE4-2C57-43CC-BA4D-E7C5C1B6CDCC}" type="slidenum">
              <a:rPr lang="en-US" smtClean="0"/>
              <a:t>26</a:t>
            </a:fld>
            <a:endParaRPr lang="en-US"/>
          </a:p>
        </p:txBody>
      </p:sp>
    </p:spTree>
    <p:extLst>
      <p:ext uri="{BB962C8B-B14F-4D97-AF65-F5344CB8AC3E}">
        <p14:creationId xmlns:p14="http://schemas.microsoft.com/office/powerpoint/2010/main" val="56704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r>
              <a:rPr lang="en-US" altLang="en-US"/>
              <a:t>10/15/2019</a:t>
            </a:r>
          </a:p>
        </p:txBody>
      </p:sp>
      <p:sp>
        <p:nvSpPr>
          <p:cNvPr id="5" name="Slide Number Placeholder 4"/>
          <p:cNvSpPr>
            <a:spLocks noGrp="1"/>
          </p:cNvSpPr>
          <p:nvPr>
            <p:ph type="sldNum" sz="quarter" idx="11"/>
          </p:nvPr>
        </p:nvSpPr>
        <p:spPr/>
        <p:txBody>
          <a:bodyPr/>
          <a:lstStyle/>
          <a:p>
            <a:pPr>
              <a:defRPr/>
            </a:pPr>
            <a:fld id="{EFF2BDD6-3948-40E1-B3CD-E16DAFE00B6C}" type="slidenum">
              <a:rPr lang="en-US" altLang="en-US" smtClean="0"/>
              <a:pPr>
                <a:defRPr/>
              </a:pPr>
              <a:t>27</a:t>
            </a:fld>
            <a:endParaRPr lang="en-US" altLang="en-US"/>
          </a:p>
        </p:txBody>
      </p:sp>
    </p:spTree>
    <p:extLst>
      <p:ext uri="{BB962C8B-B14F-4D97-AF65-F5344CB8AC3E}">
        <p14:creationId xmlns:p14="http://schemas.microsoft.com/office/powerpoint/2010/main" val="737484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Use suppressors, arrestors, and dampers to deal with water hammer.  Also open valves only partway and let pipe fill before opening all of the way.</a:t>
            </a:r>
          </a:p>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29</a:t>
            </a:fld>
            <a:endParaRPr lang="en-US"/>
          </a:p>
        </p:txBody>
      </p:sp>
    </p:spTree>
    <p:extLst>
      <p:ext uri="{BB962C8B-B14F-4D97-AF65-F5344CB8AC3E}">
        <p14:creationId xmlns:p14="http://schemas.microsoft.com/office/powerpoint/2010/main" val="2758509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Right photo from http://www.dutriclean.com/images/biofilm/biofilm01.png</a:t>
            </a:r>
          </a:p>
          <a:p>
            <a:pPr eaLnBrk="1" hangingPunct="1"/>
            <a:endParaRPr lang="en-US" altLang="en-US" dirty="0"/>
          </a:p>
          <a:p>
            <a:pPr eaLnBrk="1" hangingPunct="1"/>
            <a:r>
              <a:rPr lang="en-US" altLang="en-US" dirty="0"/>
              <a:t>Valve closed sign from http://www.idman4u.com/images/cards/ValveClosedTag.jpg</a:t>
            </a:r>
          </a:p>
        </p:txBody>
      </p:sp>
      <p:sp>
        <p:nvSpPr>
          <p:cNvPr id="4" name="Slide Number Placeholder 3"/>
          <p:cNvSpPr>
            <a:spLocks noGrp="1"/>
          </p:cNvSpPr>
          <p:nvPr>
            <p:ph type="sldNum" sz="quarter" idx="5"/>
          </p:nvPr>
        </p:nvSpPr>
        <p:spPr/>
        <p:txBody>
          <a:bodyPr/>
          <a:lstStyle/>
          <a:p>
            <a:fld id="{91445DE4-2C57-43CC-BA4D-E7C5C1B6CDCC}" type="slidenum">
              <a:rPr lang="en-US" smtClean="0"/>
              <a:t>31</a:t>
            </a:fld>
            <a:endParaRPr lang="en-US"/>
          </a:p>
        </p:txBody>
      </p:sp>
    </p:spTree>
    <p:extLst>
      <p:ext uri="{BB962C8B-B14F-4D97-AF65-F5344CB8AC3E}">
        <p14:creationId xmlns:p14="http://schemas.microsoft.com/office/powerpoint/2010/main" val="4143812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32</a:t>
            </a:fld>
            <a:endParaRPr lang="en-US"/>
          </a:p>
        </p:txBody>
      </p:sp>
    </p:spTree>
    <p:extLst>
      <p:ext uri="{BB962C8B-B14F-4D97-AF65-F5344CB8AC3E}">
        <p14:creationId xmlns:p14="http://schemas.microsoft.com/office/powerpoint/2010/main" val="913980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Top image with car from frogview.com</a:t>
            </a:r>
          </a:p>
          <a:p>
            <a:pPr eaLnBrk="1" hangingPunct="1"/>
            <a:endParaRPr lang="en-US" altLang="en-US" dirty="0"/>
          </a:p>
          <a:p>
            <a:pPr eaLnBrk="1" hangingPunct="1"/>
            <a:r>
              <a:rPr lang="en-US" altLang="en-US" dirty="0"/>
              <a:t>Bottom photo from http://www.cityofhawthorne.com/images/Departments/PWorks/Maintenance/pwks_sdrain-truk.jpg</a:t>
            </a:r>
          </a:p>
        </p:txBody>
      </p:sp>
      <p:sp>
        <p:nvSpPr>
          <p:cNvPr id="4" name="Slide Number Placeholder 3"/>
          <p:cNvSpPr>
            <a:spLocks noGrp="1"/>
          </p:cNvSpPr>
          <p:nvPr>
            <p:ph type="sldNum" sz="quarter" idx="5"/>
          </p:nvPr>
        </p:nvSpPr>
        <p:spPr/>
        <p:txBody>
          <a:bodyPr/>
          <a:lstStyle/>
          <a:p>
            <a:fld id="{91445DE4-2C57-43CC-BA4D-E7C5C1B6CDCC}" type="slidenum">
              <a:rPr lang="en-US" smtClean="0"/>
              <a:t>35</a:t>
            </a:fld>
            <a:endParaRPr lang="en-US"/>
          </a:p>
        </p:txBody>
      </p:sp>
    </p:spTree>
    <p:extLst>
      <p:ext uri="{BB962C8B-B14F-4D97-AF65-F5344CB8AC3E}">
        <p14:creationId xmlns:p14="http://schemas.microsoft.com/office/powerpoint/2010/main" val="3332551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Wet barrel hydrant picture from https://en.wikipedia.org/wiki/Fire_hydrant</a:t>
            </a:r>
          </a:p>
        </p:txBody>
      </p:sp>
      <p:sp>
        <p:nvSpPr>
          <p:cNvPr id="4" name="Slide Number Placeholder 3"/>
          <p:cNvSpPr>
            <a:spLocks noGrp="1"/>
          </p:cNvSpPr>
          <p:nvPr>
            <p:ph type="sldNum" sz="quarter" idx="5"/>
          </p:nvPr>
        </p:nvSpPr>
        <p:spPr/>
        <p:txBody>
          <a:bodyPr/>
          <a:lstStyle/>
          <a:p>
            <a:fld id="{91445DE4-2C57-43CC-BA4D-E7C5C1B6CDCC}" type="slidenum">
              <a:rPr lang="en-US" smtClean="0"/>
              <a:t>36</a:t>
            </a:fld>
            <a:endParaRPr lang="en-US"/>
          </a:p>
        </p:txBody>
      </p:sp>
    </p:spTree>
    <p:extLst>
      <p:ext uri="{BB962C8B-B14F-4D97-AF65-F5344CB8AC3E}">
        <p14:creationId xmlns:p14="http://schemas.microsoft.com/office/powerpoint/2010/main" val="2431375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Bottom photo of metering rig is one for sale at http://www.iclassifieds.com/forsale/tools/600579262/3-fire-hydrant-water-meter-w-2-backflow-valve-stand-lock-chain.html on 10/18/2010 in Sacramento, CA.  Asking price $650.</a:t>
            </a:r>
          </a:p>
        </p:txBody>
      </p:sp>
      <p:sp>
        <p:nvSpPr>
          <p:cNvPr id="4" name="Slide Number Placeholder 3"/>
          <p:cNvSpPr>
            <a:spLocks noGrp="1"/>
          </p:cNvSpPr>
          <p:nvPr>
            <p:ph type="sldNum" sz="quarter" idx="5"/>
          </p:nvPr>
        </p:nvSpPr>
        <p:spPr/>
        <p:txBody>
          <a:bodyPr/>
          <a:lstStyle/>
          <a:p>
            <a:fld id="{91445DE4-2C57-43CC-BA4D-E7C5C1B6CDCC}" type="slidenum">
              <a:rPr lang="en-US" smtClean="0"/>
              <a:t>37</a:t>
            </a:fld>
            <a:endParaRPr lang="en-US"/>
          </a:p>
        </p:txBody>
      </p:sp>
    </p:spTree>
    <p:extLst>
      <p:ext uri="{BB962C8B-B14F-4D97-AF65-F5344CB8AC3E}">
        <p14:creationId xmlns:p14="http://schemas.microsoft.com/office/powerpoint/2010/main" val="2189367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Operating a dry barrel hydrant with the main valve cracked to throttle flow should not be done.  If this is done, the drain hole will be open and water will be jetting out and possibly undercut the sidewalk and hydrant anytime the main valve is not completely open.</a:t>
            </a:r>
          </a:p>
          <a:p>
            <a:pPr eaLnBrk="1" hangingPunct="1"/>
            <a:endParaRPr lang="en-US" altLang="en-US" dirty="0"/>
          </a:p>
          <a:p>
            <a:pPr eaLnBrk="1" hangingPunct="1"/>
            <a:r>
              <a:rPr lang="en-US" altLang="en-US" dirty="0"/>
              <a:t>Bottom right picture is of a valve that was cut out of a new hydrant.  Someone tried to force the valve closed on a piece of rebar that was in the main.  From firehydrant.org</a:t>
            </a:r>
          </a:p>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38</a:t>
            </a:fld>
            <a:endParaRPr lang="en-US"/>
          </a:p>
        </p:txBody>
      </p:sp>
    </p:spTree>
    <p:extLst>
      <p:ext uri="{BB962C8B-B14F-4D97-AF65-F5344CB8AC3E}">
        <p14:creationId xmlns:p14="http://schemas.microsoft.com/office/powerpoint/2010/main" val="2712243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Flow test photo from firehydrant.org</a:t>
            </a:r>
          </a:p>
        </p:txBody>
      </p:sp>
      <p:sp>
        <p:nvSpPr>
          <p:cNvPr id="4" name="Slide Number Placeholder 3"/>
          <p:cNvSpPr>
            <a:spLocks noGrp="1"/>
          </p:cNvSpPr>
          <p:nvPr>
            <p:ph type="sldNum" sz="quarter" idx="5"/>
          </p:nvPr>
        </p:nvSpPr>
        <p:spPr/>
        <p:txBody>
          <a:bodyPr/>
          <a:lstStyle/>
          <a:p>
            <a:fld id="{91445DE4-2C57-43CC-BA4D-E7C5C1B6CDCC}" type="slidenum">
              <a:rPr lang="en-US" smtClean="0"/>
              <a:t>39</a:t>
            </a:fld>
            <a:endParaRPr lang="en-US"/>
          </a:p>
        </p:txBody>
      </p:sp>
    </p:spTree>
    <p:extLst>
      <p:ext uri="{BB962C8B-B14F-4D97-AF65-F5344CB8AC3E}">
        <p14:creationId xmlns:p14="http://schemas.microsoft.com/office/powerpoint/2010/main" val="3102522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Graphic from https://ldh.la.gov/page/LSLI </a:t>
            </a:r>
          </a:p>
        </p:txBody>
      </p:sp>
      <p:sp>
        <p:nvSpPr>
          <p:cNvPr id="4" name="Slide Number Placeholder 3"/>
          <p:cNvSpPr>
            <a:spLocks noGrp="1"/>
          </p:cNvSpPr>
          <p:nvPr>
            <p:ph type="sldNum" sz="quarter" idx="5"/>
          </p:nvPr>
        </p:nvSpPr>
        <p:spPr/>
        <p:txBody>
          <a:bodyPr/>
          <a:lstStyle/>
          <a:p>
            <a:fld id="{91445DE4-2C57-43CC-BA4D-E7C5C1B6CDCC}" type="slidenum">
              <a:rPr lang="en-US" smtClean="0"/>
              <a:t>44</a:t>
            </a:fld>
            <a:endParaRPr lang="en-US"/>
          </a:p>
        </p:txBody>
      </p:sp>
    </p:spTree>
    <p:extLst>
      <p:ext uri="{BB962C8B-B14F-4D97-AF65-F5344CB8AC3E}">
        <p14:creationId xmlns:p14="http://schemas.microsoft.com/office/powerpoint/2010/main" val="2560176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Bottom picture</a:t>
            </a:r>
            <a:r>
              <a:rPr lang="en-US" baseline="0" dirty="0"/>
              <a:t> from: http://www.kitchenerutilities.ca/en/programsservices/water-and-your-driveway.asp</a:t>
            </a:r>
          </a:p>
          <a:p>
            <a:r>
              <a:rPr lang="en-US" baseline="0" dirty="0"/>
              <a:t>Picture on left from: http://www.fordmeterbox.com/products/productview.php?catSec=GA</a:t>
            </a:r>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45</a:t>
            </a:fld>
            <a:endParaRPr lang="en-US"/>
          </a:p>
        </p:txBody>
      </p:sp>
    </p:spTree>
    <p:extLst>
      <p:ext uri="{BB962C8B-B14F-4D97-AF65-F5344CB8AC3E}">
        <p14:creationId xmlns:p14="http://schemas.microsoft.com/office/powerpoint/2010/main" val="3449960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Pictures</a:t>
            </a:r>
            <a:r>
              <a:rPr lang="en-US" baseline="0" dirty="0"/>
              <a:t> and from: https://redhedri.com/post?id=13&amp;everything-you-need-to-know-about-curb-and-corporation-stops</a:t>
            </a:r>
          </a:p>
        </p:txBody>
      </p:sp>
      <p:sp>
        <p:nvSpPr>
          <p:cNvPr id="4" name="Slide Number Placeholder 3"/>
          <p:cNvSpPr>
            <a:spLocks noGrp="1"/>
          </p:cNvSpPr>
          <p:nvPr>
            <p:ph type="sldNum" sz="quarter" idx="5"/>
          </p:nvPr>
        </p:nvSpPr>
        <p:spPr/>
        <p:txBody>
          <a:bodyPr/>
          <a:lstStyle/>
          <a:p>
            <a:fld id="{91445DE4-2C57-43CC-BA4D-E7C5C1B6CDCC}" type="slidenum">
              <a:rPr lang="en-US" smtClean="0"/>
              <a:t>46</a:t>
            </a:fld>
            <a:endParaRPr lang="en-US"/>
          </a:p>
        </p:txBody>
      </p:sp>
    </p:spTree>
    <p:extLst>
      <p:ext uri="{BB962C8B-B14F-4D97-AF65-F5344CB8AC3E}">
        <p14:creationId xmlns:p14="http://schemas.microsoft.com/office/powerpoint/2010/main" val="38153955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Image from https://www.researchgate.net/profile/Monica-Crainic/publication/283045954/figure/fig3/AS:286930295767043@1445420921334/b-Components-of-multijet-water-meter-4-e-Optimizing-the-shape-and-the-arrangement-of.png</a:t>
            </a:r>
          </a:p>
          <a:p>
            <a:endParaRPr lang="en-US" dirty="0"/>
          </a:p>
        </p:txBody>
      </p:sp>
      <p:sp>
        <p:nvSpPr>
          <p:cNvPr id="4" name="Slide Number Placeholder 3"/>
          <p:cNvSpPr>
            <a:spLocks noGrp="1"/>
          </p:cNvSpPr>
          <p:nvPr>
            <p:ph type="sldNum" sz="quarter" idx="5"/>
          </p:nvPr>
        </p:nvSpPr>
        <p:spPr/>
        <p:txBody>
          <a:bodyPr/>
          <a:lstStyle/>
          <a:p>
            <a:fld id="{91445DE4-2C57-43CC-BA4D-E7C5C1B6CDCC}" type="slidenum">
              <a:rPr lang="en-US" smtClean="0"/>
              <a:t>50</a:t>
            </a:fld>
            <a:endParaRPr lang="en-US"/>
          </a:p>
        </p:txBody>
      </p:sp>
    </p:spTree>
    <p:extLst>
      <p:ext uri="{BB962C8B-B14F-4D97-AF65-F5344CB8AC3E}">
        <p14:creationId xmlns:p14="http://schemas.microsoft.com/office/powerpoint/2010/main" val="1517178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679D-25C3-AC51-C3B2-A1948C719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D36E0-6FFC-D40A-0152-BBD0BCAA81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0C28CB-D089-5E09-9F5F-ECE6511E90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86F86-A95A-B128-7FC2-A010A41784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405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03607-13B9-F54C-29B0-B0C617296C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C97DB9-6072-B644-D9A1-0C5E07778B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B8FEC5-E409-B664-A6F8-75FA3ACC7643}"/>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5" name="Footer Placeholder 4">
            <a:extLst>
              <a:ext uri="{FF2B5EF4-FFF2-40B4-BE49-F238E27FC236}">
                <a16:creationId xmlns:a16="http://schemas.microsoft.com/office/drawing/2014/main" id="{32C397EB-51D2-2771-D6D3-71E87CFD0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A9F46D-89FF-09FE-180C-BAE45BFDB360}"/>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3325121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31EF-1E72-E06D-5349-5671100F1F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2FECEA-95B6-CFEA-448B-A6F1DE5132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9A2E4-237D-7A52-3228-D9EB97CB8072}"/>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5" name="Footer Placeholder 4">
            <a:extLst>
              <a:ext uri="{FF2B5EF4-FFF2-40B4-BE49-F238E27FC236}">
                <a16:creationId xmlns:a16="http://schemas.microsoft.com/office/drawing/2014/main" id="{BF012718-115E-30CC-82DB-812C326162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DA7AE-B6AB-4556-5269-E56D99E0E768}"/>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207828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C20F4-D680-3DC2-2796-7A1E738940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3D14D4-147E-E471-9C14-1B2966F3D1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43E331-AAE6-D2B8-D6FF-C3BD9FE2368F}"/>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5" name="Footer Placeholder 4">
            <a:extLst>
              <a:ext uri="{FF2B5EF4-FFF2-40B4-BE49-F238E27FC236}">
                <a16:creationId xmlns:a16="http://schemas.microsoft.com/office/drawing/2014/main" id="{FE24828C-F330-E6A1-92BA-C05FFAE9A3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3F40BD-5DC3-2F4C-2AAE-4061A83E3E84}"/>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3087184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0E541-53B9-DC04-4FE4-B54F8F69BE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6E39F9-6043-5EB3-C4E9-22BDB04080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EE0BD3-1093-2E79-D4A9-1D3D6723F4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18346B-728B-DFEF-4E20-6DBAA5761FCE}"/>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6" name="Footer Placeholder 5">
            <a:extLst>
              <a:ext uri="{FF2B5EF4-FFF2-40B4-BE49-F238E27FC236}">
                <a16:creationId xmlns:a16="http://schemas.microsoft.com/office/drawing/2014/main" id="{0E056CE4-FCBC-7600-059A-67DA93C1B8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B4C401-607B-8831-4074-49F5129276E3}"/>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664980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D2DEF-B2DC-EDEF-C3D1-B33CED91B6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2DF765-496A-20F0-980F-87FE2EF168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29D6F9-C4A3-633A-52D6-9E4F2CAEDC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F92AE8-621E-457E-BFAE-F95C013182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C57A25-9E45-D2C6-032A-D18FB388B3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41287D-0CA9-FD43-5222-D8E19AE8A63F}"/>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8" name="Footer Placeholder 7">
            <a:extLst>
              <a:ext uri="{FF2B5EF4-FFF2-40B4-BE49-F238E27FC236}">
                <a16:creationId xmlns:a16="http://schemas.microsoft.com/office/drawing/2014/main" id="{189C80A4-F64C-03DE-5357-AB73367E7A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6D9997-75EA-F2A1-EC46-16AD3EF4C5E6}"/>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1162814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9A89-0F63-EB34-D098-773580E0F2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7DFBA1-CC5D-6F19-2E38-68BC24B91ED8}"/>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4" name="Footer Placeholder 3">
            <a:extLst>
              <a:ext uri="{FF2B5EF4-FFF2-40B4-BE49-F238E27FC236}">
                <a16:creationId xmlns:a16="http://schemas.microsoft.com/office/drawing/2014/main" id="{0A12E72A-0D3C-CDB8-96C1-D63236D807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131796-96BC-0FE0-D6AF-3A66838428DC}"/>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574449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0451A-CB07-FD5B-3FD5-AA83A1ACE5ED}"/>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3" name="Footer Placeholder 2">
            <a:extLst>
              <a:ext uri="{FF2B5EF4-FFF2-40B4-BE49-F238E27FC236}">
                <a16:creationId xmlns:a16="http://schemas.microsoft.com/office/drawing/2014/main" id="{0124F288-4D75-5C03-52B9-37602F4278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FC1F0D-F2CC-BCBE-1D29-48FA634F7D58}"/>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81925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6DC59-0179-4CAF-981A-49556BACA9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9DB60D-A1BF-9751-8809-C3FE2FE2DC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1C902C-A462-C874-EA50-AEBD424334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05936-2335-C36A-FD6D-FCFEA66E09B8}"/>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6" name="Footer Placeholder 5">
            <a:extLst>
              <a:ext uri="{FF2B5EF4-FFF2-40B4-BE49-F238E27FC236}">
                <a16:creationId xmlns:a16="http://schemas.microsoft.com/office/drawing/2014/main" id="{CAB56F38-F093-3B77-91F3-9A4B16CA6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359AE-97A4-FE94-36CE-373A53BDB1DE}"/>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265303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014F-A957-BC19-594E-F1CF78A53B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75E11E-108C-93AA-C2F9-23AF330492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3914EB-A048-B64D-9099-50C329D6E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728D12-39EC-3308-51FA-0F4DB9E447A0}"/>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6" name="Footer Placeholder 5">
            <a:extLst>
              <a:ext uri="{FF2B5EF4-FFF2-40B4-BE49-F238E27FC236}">
                <a16:creationId xmlns:a16="http://schemas.microsoft.com/office/drawing/2014/main" id="{6529FAB3-CF1E-ED47-1F6B-7A2E7C5BF2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2CD992-58E2-5B4E-B629-C52450A2F6D9}"/>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830477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1DE9A-88E0-2A53-4821-DFD40279488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3DEF5D-EED1-A04E-ADB9-9C7BF2E19A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316971-A885-EB31-035A-6449BAAC8BF4}"/>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5" name="Footer Placeholder 4">
            <a:extLst>
              <a:ext uri="{FF2B5EF4-FFF2-40B4-BE49-F238E27FC236}">
                <a16:creationId xmlns:a16="http://schemas.microsoft.com/office/drawing/2014/main" id="{863DB3CC-EF1C-49D5-72C8-E8A7A74785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B729F8-5449-8E6B-7BDF-47E1BAA62AE3}"/>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16906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33C860-D1A9-2DF4-76A9-3A27DA5F1E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45193B-15A7-4CFC-7998-265B981501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E50F13-F5AC-BF8A-7E08-8F7CA9F3DF6C}"/>
              </a:ext>
            </a:extLst>
          </p:cNvPr>
          <p:cNvSpPr>
            <a:spLocks noGrp="1"/>
          </p:cNvSpPr>
          <p:nvPr>
            <p:ph type="dt" sz="half" idx="10"/>
          </p:nvPr>
        </p:nvSpPr>
        <p:spPr/>
        <p:txBody>
          <a:bodyPr/>
          <a:lstStyle/>
          <a:p>
            <a:fld id="{240BFC43-55EA-43E9-AA06-CE8978DD3563}" type="datetimeFigureOut">
              <a:rPr lang="en-US" smtClean="0"/>
              <a:t>4/1/2026</a:t>
            </a:fld>
            <a:endParaRPr lang="en-US"/>
          </a:p>
        </p:txBody>
      </p:sp>
      <p:sp>
        <p:nvSpPr>
          <p:cNvPr id="5" name="Footer Placeholder 4">
            <a:extLst>
              <a:ext uri="{FF2B5EF4-FFF2-40B4-BE49-F238E27FC236}">
                <a16:creationId xmlns:a16="http://schemas.microsoft.com/office/drawing/2014/main" id="{88011E3A-4707-95EA-F64A-2862D8DF7D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F401B3-558F-1D08-D9BF-C7ABA3160600}"/>
              </a:ext>
            </a:extLst>
          </p:cNvPr>
          <p:cNvSpPr>
            <a:spLocks noGrp="1"/>
          </p:cNvSpPr>
          <p:nvPr>
            <p:ph type="sldNum" sz="quarter" idx="12"/>
          </p:nvPr>
        </p:nvSpPr>
        <p:spPr/>
        <p:txBody>
          <a:bodyPr/>
          <a:lstStyle/>
          <a:p>
            <a:fld id="{181A234B-4821-484D-8CAB-ADF46DBBF8A4}" type="slidenum">
              <a:rPr lang="en-US" smtClean="0"/>
              <a:t>‹#›</a:t>
            </a:fld>
            <a:endParaRPr lang="en-US"/>
          </a:p>
        </p:txBody>
      </p:sp>
    </p:spTree>
    <p:extLst>
      <p:ext uri="{BB962C8B-B14F-4D97-AF65-F5344CB8AC3E}">
        <p14:creationId xmlns:p14="http://schemas.microsoft.com/office/powerpoint/2010/main" val="2987929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B1AC-8077-5B34-0007-A787F83EE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0C495-3293-900B-F7DA-BD350A812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39875-2272-0A99-6E42-E51BC8B8E90A}"/>
              </a:ext>
            </a:extLst>
          </p:cNvPr>
          <p:cNvSpPr>
            <a:spLocks noGrp="1"/>
          </p:cNvSpPr>
          <p:nvPr>
            <p:ph type="dt" sz="half" idx="10"/>
          </p:nvPr>
        </p:nvSpPr>
        <p:spPr/>
        <p:txBody>
          <a:bodyPr/>
          <a:lstStyle/>
          <a:p>
            <a:fld id="{2BAD5EDF-5908-423D-84BB-B801AA7A0718}" type="datetime1">
              <a:rPr lang="en-US" smtClean="0"/>
              <a:t>4/1/2026</a:t>
            </a:fld>
            <a:endParaRPr lang="en-US"/>
          </a:p>
        </p:txBody>
      </p:sp>
      <p:sp>
        <p:nvSpPr>
          <p:cNvPr id="5" name="Footer Placeholder 4">
            <a:extLst>
              <a:ext uri="{FF2B5EF4-FFF2-40B4-BE49-F238E27FC236}">
                <a16:creationId xmlns:a16="http://schemas.microsoft.com/office/drawing/2014/main" id="{09402B6C-2777-7CB8-B450-D330E09C8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338E0-F587-1683-3869-63CE6FF11C5F}"/>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239441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E15C-D436-4A3C-90C0-D73A6438F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6614AD-A04A-6854-EFA3-849F31CD31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78AC0-B742-EF7F-E9A1-F559BB2E4338}"/>
              </a:ext>
            </a:extLst>
          </p:cNvPr>
          <p:cNvSpPr>
            <a:spLocks noGrp="1"/>
          </p:cNvSpPr>
          <p:nvPr>
            <p:ph type="dt" sz="half" idx="10"/>
          </p:nvPr>
        </p:nvSpPr>
        <p:spPr/>
        <p:txBody>
          <a:bodyPr/>
          <a:lstStyle/>
          <a:p>
            <a:fld id="{7AD1298D-B57F-4934-BFA3-32D7C97134DE}" type="datetime1">
              <a:rPr lang="en-US" smtClean="0"/>
              <a:t>4/1/2026</a:t>
            </a:fld>
            <a:endParaRPr lang="en-US"/>
          </a:p>
        </p:txBody>
      </p:sp>
      <p:sp>
        <p:nvSpPr>
          <p:cNvPr id="5" name="Footer Placeholder 4">
            <a:extLst>
              <a:ext uri="{FF2B5EF4-FFF2-40B4-BE49-F238E27FC236}">
                <a16:creationId xmlns:a16="http://schemas.microsoft.com/office/drawing/2014/main" id="{C40A0B2B-A2E2-74E1-65C7-2A26B70C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2AF34-1A3F-AA2D-4597-9605054AD15A}"/>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226778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AA0C-8FD0-2B06-E57E-D8B002C425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A08932-C6E6-B72E-93A2-BC4AED6BBE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C05A17-D166-3975-0E1A-77720011DC20}"/>
              </a:ext>
            </a:extLst>
          </p:cNvPr>
          <p:cNvSpPr>
            <a:spLocks noGrp="1"/>
          </p:cNvSpPr>
          <p:nvPr>
            <p:ph type="dt" sz="half" idx="10"/>
          </p:nvPr>
        </p:nvSpPr>
        <p:spPr/>
        <p:txBody>
          <a:bodyPr/>
          <a:lstStyle/>
          <a:p>
            <a:fld id="{5B804B83-3E53-4AB9-9A47-9B64934DE027}" type="datetime1">
              <a:rPr lang="en-US" smtClean="0"/>
              <a:t>4/1/2026</a:t>
            </a:fld>
            <a:endParaRPr lang="en-US"/>
          </a:p>
        </p:txBody>
      </p:sp>
      <p:sp>
        <p:nvSpPr>
          <p:cNvPr id="5" name="Footer Placeholder 4">
            <a:extLst>
              <a:ext uri="{FF2B5EF4-FFF2-40B4-BE49-F238E27FC236}">
                <a16:creationId xmlns:a16="http://schemas.microsoft.com/office/drawing/2014/main" id="{0B91377D-1849-9276-F225-AE89F396F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E37A97-D8E2-8DBE-1088-5CE6CE0F49C3}"/>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00313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C75D-BFC9-7B42-370A-55148CF20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3C5D6-5709-7193-91F2-CFB75938A2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DF2F13-9F81-6EB4-8E17-0F10971A9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19E1AE-4DF4-27E4-C936-07538DB028B8}"/>
              </a:ext>
            </a:extLst>
          </p:cNvPr>
          <p:cNvSpPr>
            <a:spLocks noGrp="1"/>
          </p:cNvSpPr>
          <p:nvPr>
            <p:ph type="dt" sz="half" idx="10"/>
          </p:nvPr>
        </p:nvSpPr>
        <p:spPr/>
        <p:txBody>
          <a:bodyPr/>
          <a:lstStyle/>
          <a:p>
            <a:fld id="{86D0756E-F47C-40BE-AE83-B502AEF2EE59}" type="datetime1">
              <a:rPr lang="en-US" smtClean="0"/>
              <a:t>4/1/2026</a:t>
            </a:fld>
            <a:endParaRPr lang="en-US"/>
          </a:p>
        </p:txBody>
      </p:sp>
      <p:sp>
        <p:nvSpPr>
          <p:cNvPr id="6" name="Footer Placeholder 5">
            <a:extLst>
              <a:ext uri="{FF2B5EF4-FFF2-40B4-BE49-F238E27FC236}">
                <a16:creationId xmlns:a16="http://schemas.microsoft.com/office/drawing/2014/main" id="{A724DF20-E03A-19A9-6831-C11006D48A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B9CDA3-204C-B26E-59ED-B9AC2EB47BE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168902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4B74-3D13-6202-E756-85256CE09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3D5EE8-EF52-5644-3602-B1120638F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E07B9F-41A5-843F-5195-5AE8C53E4B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0E7882-3782-CFC4-1322-4E4714FAA8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0C1F94-E97A-38B8-95A1-15D6743F32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BAABC3-AB49-0E4D-73B1-2583477FF094}"/>
              </a:ext>
            </a:extLst>
          </p:cNvPr>
          <p:cNvSpPr>
            <a:spLocks noGrp="1"/>
          </p:cNvSpPr>
          <p:nvPr>
            <p:ph type="dt" sz="half" idx="10"/>
          </p:nvPr>
        </p:nvSpPr>
        <p:spPr/>
        <p:txBody>
          <a:bodyPr/>
          <a:lstStyle/>
          <a:p>
            <a:fld id="{C4F27D3D-024B-4A3C-9182-EB8E8DC1BB66}" type="datetime1">
              <a:rPr lang="en-US" smtClean="0"/>
              <a:t>4/1/2026</a:t>
            </a:fld>
            <a:endParaRPr lang="en-US"/>
          </a:p>
        </p:txBody>
      </p:sp>
      <p:sp>
        <p:nvSpPr>
          <p:cNvPr id="8" name="Footer Placeholder 7">
            <a:extLst>
              <a:ext uri="{FF2B5EF4-FFF2-40B4-BE49-F238E27FC236}">
                <a16:creationId xmlns:a16="http://schemas.microsoft.com/office/drawing/2014/main" id="{0487BA8E-342E-E09A-2218-C21EB0190D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0D62F3-DF31-5D08-8EEB-314DEEEC2F0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877479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F3F7-9C7C-0A5B-AA61-EEEF6B54EC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D795F6-5E8B-48E5-652D-F87E9BE1F970}"/>
              </a:ext>
            </a:extLst>
          </p:cNvPr>
          <p:cNvSpPr>
            <a:spLocks noGrp="1"/>
          </p:cNvSpPr>
          <p:nvPr>
            <p:ph type="dt" sz="half" idx="10"/>
          </p:nvPr>
        </p:nvSpPr>
        <p:spPr/>
        <p:txBody>
          <a:bodyPr/>
          <a:lstStyle/>
          <a:p>
            <a:fld id="{5B8300CC-7E94-44A8-BC5D-6C7EF8BEDCDB}" type="datetime1">
              <a:rPr lang="en-US" smtClean="0"/>
              <a:t>4/1/2026</a:t>
            </a:fld>
            <a:endParaRPr lang="en-US"/>
          </a:p>
        </p:txBody>
      </p:sp>
      <p:sp>
        <p:nvSpPr>
          <p:cNvPr id="4" name="Footer Placeholder 3">
            <a:extLst>
              <a:ext uri="{FF2B5EF4-FFF2-40B4-BE49-F238E27FC236}">
                <a16:creationId xmlns:a16="http://schemas.microsoft.com/office/drawing/2014/main" id="{633A8BF3-A9B0-3E13-720E-573504FCEE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31BAC5-B75B-738B-94BB-DE81AF566889}"/>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298916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2D1285-5342-9B47-6F54-54A75C1A7B54}"/>
              </a:ext>
            </a:extLst>
          </p:cNvPr>
          <p:cNvSpPr>
            <a:spLocks noGrp="1"/>
          </p:cNvSpPr>
          <p:nvPr>
            <p:ph type="dt" sz="half" idx="10"/>
          </p:nvPr>
        </p:nvSpPr>
        <p:spPr/>
        <p:txBody>
          <a:bodyPr/>
          <a:lstStyle/>
          <a:p>
            <a:fld id="{2132D22C-A663-44FA-A982-4D06B6207F77}" type="datetime1">
              <a:rPr lang="en-US" smtClean="0"/>
              <a:t>4/1/2026</a:t>
            </a:fld>
            <a:endParaRPr lang="en-US"/>
          </a:p>
        </p:txBody>
      </p:sp>
      <p:sp>
        <p:nvSpPr>
          <p:cNvPr id="3" name="Footer Placeholder 2">
            <a:extLst>
              <a:ext uri="{FF2B5EF4-FFF2-40B4-BE49-F238E27FC236}">
                <a16:creationId xmlns:a16="http://schemas.microsoft.com/office/drawing/2014/main" id="{246AF422-7E33-363A-FEB8-6FD7BF8D07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1AD2E3-1F2A-E327-D39F-6C82EC3D188B}"/>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455830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F82D-F1DF-4493-7ABB-19995C9E71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BA9A1E-1E12-D272-5B3E-889701042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9BE221-2312-719E-61AC-060403003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5A76D-828E-9026-255F-E6E878911B1B}"/>
              </a:ext>
            </a:extLst>
          </p:cNvPr>
          <p:cNvSpPr>
            <a:spLocks noGrp="1"/>
          </p:cNvSpPr>
          <p:nvPr>
            <p:ph type="dt" sz="half" idx="10"/>
          </p:nvPr>
        </p:nvSpPr>
        <p:spPr/>
        <p:txBody>
          <a:bodyPr/>
          <a:lstStyle/>
          <a:p>
            <a:fld id="{15F638B8-5675-4483-9A84-55D9AF658CD1}" type="datetime1">
              <a:rPr lang="en-US" smtClean="0"/>
              <a:t>4/1/2026</a:t>
            </a:fld>
            <a:endParaRPr lang="en-US"/>
          </a:p>
        </p:txBody>
      </p:sp>
      <p:sp>
        <p:nvSpPr>
          <p:cNvPr id="6" name="Footer Placeholder 5">
            <a:extLst>
              <a:ext uri="{FF2B5EF4-FFF2-40B4-BE49-F238E27FC236}">
                <a16:creationId xmlns:a16="http://schemas.microsoft.com/office/drawing/2014/main" id="{058474D4-7362-0128-D451-827DF89A08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382D3-C6B8-138E-BF00-C99E928F0474}"/>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17337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D25D-1F37-DB4A-5842-7C2AE75FF7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2D7FC8-7752-DF40-863C-D21A976661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8F550-ADF5-AA3F-489C-3B31642C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4F3A4-265C-FD85-E86C-88DCFD1CAC64}"/>
              </a:ext>
            </a:extLst>
          </p:cNvPr>
          <p:cNvSpPr>
            <a:spLocks noGrp="1"/>
          </p:cNvSpPr>
          <p:nvPr>
            <p:ph type="dt" sz="half" idx="10"/>
          </p:nvPr>
        </p:nvSpPr>
        <p:spPr/>
        <p:txBody>
          <a:bodyPr/>
          <a:lstStyle/>
          <a:p>
            <a:fld id="{74A2BED4-75C5-42E6-A658-F631491DA6AE}" type="datetime1">
              <a:rPr lang="en-US" smtClean="0"/>
              <a:t>4/1/2026</a:t>
            </a:fld>
            <a:endParaRPr lang="en-US"/>
          </a:p>
        </p:txBody>
      </p:sp>
      <p:sp>
        <p:nvSpPr>
          <p:cNvPr id="6" name="Footer Placeholder 5">
            <a:extLst>
              <a:ext uri="{FF2B5EF4-FFF2-40B4-BE49-F238E27FC236}">
                <a16:creationId xmlns:a16="http://schemas.microsoft.com/office/drawing/2014/main" id="{5DC132B8-BDED-5D78-ADB8-4400E6AE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6CA6C-F786-7458-C2B3-7DE233BB89B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2246320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0CAC-1508-4834-6A37-0FF1B8AEB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1EB91D-1F55-74FF-9066-608C68258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43769-112C-3219-13B1-AE81A6CB122C}"/>
              </a:ext>
            </a:extLst>
          </p:cNvPr>
          <p:cNvSpPr>
            <a:spLocks noGrp="1"/>
          </p:cNvSpPr>
          <p:nvPr>
            <p:ph type="dt" sz="half" idx="10"/>
          </p:nvPr>
        </p:nvSpPr>
        <p:spPr/>
        <p:txBody>
          <a:bodyPr/>
          <a:lstStyle/>
          <a:p>
            <a:fld id="{438B0779-98C6-4056-8760-B0CA4B84ED0D}" type="datetime1">
              <a:rPr lang="en-US" smtClean="0"/>
              <a:t>4/1/2026</a:t>
            </a:fld>
            <a:endParaRPr lang="en-US"/>
          </a:p>
        </p:txBody>
      </p:sp>
      <p:sp>
        <p:nvSpPr>
          <p:cNvPr id="5" name="Footer Placeholder 4">
            <a:extLst>
              <a:ext uri="{FF2B5EF4-FFF2-40B4-BE49-F238E27FC236}">
                <a16:creationId xmlns:a16="http://schemas.microsoft.com/office/drawing/2014/main" id="{664DF674-F82F-C396-77A6-0F63FC507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39E7F-892E-B7F5-D99C-EB9E70E297F7}"/>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30266997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BB75C-BF77-7140-1CD7-0AF3524A3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3D3E99-8D3F-B921-2EE1-B78A3F24D2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2C47-E147-40BC-913A-8ADA488E7273}"/>
              </a:ext>
            </a:extLst>
          </p:cNvPr>
          <p:cNvSpPr>
            <a:spLocks noGrp="1"/>
          </p:cNvSpPr>
          <p:nvPr>
            <p:ph type="dt" sz="half" idx="10"/>
          </p:nvPr>
        </p:nvSpPr>
        <p:spPr/>
        <p:txBody>
          <a:bodyPr/>
          <a:lstStyle/>
          <a:p>
            <a:fld id="{378FF487-DF61-4098-B73F-87ACC4F4748C}" type="datetime1">
              <a:rPr lang="en-US" smtClean="0"/>
              <a:t>4/1/2026</a:t>
            </a:fld>
            <a:endParaRPr lang="en-US"/>
          </a:p>
        </p:txBody>
      </p:sp>
      <p:sp>
        <p:nvSpPr>
          <p:cNvPr id="5" name="Footer Placeholder 4">
            <a:extLst>
              <a:ext uri="{FF2B5EF4-FFF2-40B4-BE49-F238E27FC236}">
                <a16:creationId xmlns:a16="http://schemas.microsoft.com/office/drawing/2014/main" id="{513F29C8-797C-C8FD-BEA6-5AE0D83D5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7A127-4E01-FFFF-D77D-C11766719C78}"/>
              </a:ext>
            </a:extLst>
          </p:cNvPr>
          <p:cNvSpPr>
            <a:spLocks noGrp="1"/>
          </p:cNvSpPr>
          <p:nvPr>
            <p:ph type="sldNum" sz="quarter" idx="12"/>
          </p:nvPr>
        </p:nvSpPr>
        <p:spPr/>
        <p:txBody>
          <a:bodyPr/>
          <a:lstStyle/>
          <a:p>
            <a:fld id="{D309D926-3FA1-4EB5-8FD8-9294BA526CF8}" type="slidenum">
              <a:rPr lang="en-US" smtClean="0"/>
              <a:t>‹#›</a:t>
            </a:fld>
            <a:endParaRPr lang="en-US"/>
          </a:p>
        </p:txBody>
      </p:sp>
    </p:spTree>
    <p:extLst>
      <p:ext uri="{BB962C8B-B14F-4D97-AF65-F5344CB8AC3E}">
        <p14:creationId xmlns:p14="http://schemas.microsoft.com/office/powerpoint/2010/main" val="438077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landscape with a city and mountains&#10;&#10;Description automatically generated">
            <a:extLst>
              <a:ext uri="{FF2B5EF4-FFF2-40B4-BE49-F238E27FC236}">
                <a16:creationId xmlns:a16="http://schemas.microsoft.com/office/drawing/2014/main" id="{7BC8BD13-74F4-E1C2-E4B9-8AE23D017954}"/>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6" name="Title 1">
            <a:extLst>
              <a:ext uri="{FF2B5EF4-FFF2-40B4-BE49-F238E27FC236}">
                <a16:creationId xmlns:a16="http://schemas.microsoft.com/office/drawing/2014/main" id="{8156C4DA-EA5A-1CD9-417C-934A92721B36}"/>
              </a:ext>
            </a:extLst>
          </p:cNvPr>
          <p:cNvSpPr>
            <a:spLocks noGrp="1"/>
          </p:cNvSpPr>
          <p:nvPr>
            <p:ph type="ctrTitle"/>
          </p:nvPr>
        </p:nvSpPr>
        <p:spPr>
          <a:xfrm>
            <a:off x="526942" y="2309556"/>
            <a:ext cx="10296041" cy="995766"/>
          </a:xfrm>
        </p:spPr>
        <p:txBody>
          <a:bodyPr anchor="b">
            <a:normAutofit/>
          </a:bodyPr>
          <a:lstStyle>
            <a:lvl1pPr algn="l">
              <a:defRPr sz="4000" b="1"/>
            </a:lvl1pPr>
          </a:lstStyle>
          <a:p>
            <a:r>
              <a:rPr lang="en-US"/>
              <a:t>Click to edit Master title style</a:t>
            </a:r>
          </a:p>
        </p:txBody>
      </p:sp>
      <p:sp>
        <p:nvSpPr>
          <p:cNvPr id="7" name="Subtitle 2">
            <a:extLst>
              <a:ext uri="{FF2B5EF4-FFF2-40B4-BE49-F238E27FC236}">
                <a16:creationId xmlns:a16="http://schemas.microsoft.com/office/drawing/2014/main" id="{74A68B17-2D78-1BF7-A44F-9CC2DB7ED0D2}"/>
              </a:ext>
            </a:extLst>
          </p:cNvPr>
          <p:cNvSpPr>
            <a:spLocks noGrp="1"/>
          </p:cNvSpPr>
          <p:nvPr>
            <p:ph type="subTitle" idx="1"/>
          </p:nvPr>
        </p:nvSpPr>
        <p:spPr>
          <a:xfrm>
            <a:off x="526942" y="3495471"/>
            <a:ext cx="9144000" cy="756195"/>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blue and green logo&#10;&#10;Description automatically generated">
            <a:extLst>
              <a:ext uri="{FF2B5EF4-FFF2-40B4-BE49-F238E27FC236}">
                <a16:creationId xmlns:a16="http://schemas.microsoft.com/office/drawing/2014/main" id="{34EDDE14-F8C3-18BF-505A-5C1EE04BBFB1}"/>
              </a:ext>
            </a:extLst>
          </p:cNvPr>
          <p:cNvPicPr>
            <a:picLocks noChangeAspect="1"/>
          </p:cNvPicPr>
          <p:nvPr userDrawn="1"/>
        </p:nvPicPr>
        <p:blipFill>
          <a:blip r:embed="rId3"/>
          <a:stretch>
            <a:fillRect/>
          </a:stretch>
        </p:blipFill>
        <p:spPr>
          <a:xfrm>
            <a:off x="563248" y="382977"/>
            <a:ext cx="1985562" cy="1428616"/>
          </a:xfrm>
          <a:prstGeom prst="rect">
            <a:avLst/>
          </a:prstGeom>
        </p:spPr>
      </p:pic>
      <p:sp>
        <p:nvSpPr>
          <p:cNvPr id="9" name="Title 1">
            <a:extLst>
              <a:ext uri="{FF2B5EF4-FFF2-40B4-BE49-F238E27FC236}">
                <a16:creationId xmlns:a16="http://schemas.microsoft.com/office/drawing/2014/main" id="{3CF3B444-62AB-7217-EBA8-3F28F2FA6FD7}"/>
              </a:ext>
            </a:extLst>
          </p:cNvPr>
          <p:cNvSpPr txBox="1">
            <a:spLocks/>
          </p:cNvSpPr>
          <p:nvPr userDrawn="1"/>
        </p:nvSpPr>
        <p:spPr>
          <a:xfrm>
            <a:off x="4619794" y="6408710"/>
            <a:ext cx="7588468"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i="1">
                <a:solidFill>
                  <a:schemeClr val="bg1"/>
                </a:solidFill>
                <a:latin typeface="Arial" panose="020B0604020202020204" pitchFamily="34" charset="0"/>
                <a:cs typeface="Arial" panose="020B0604020202020204" pitchFamily="34" charset="0"/>
              </a:rPr>
              <a:t>This program is made possible under a cooperative agreement with US EPA</a:t>
            </a:r>
            <a:r>
              <a:rPr lang="en-US" sz="1600" i="1">
                <a:solidFill>
                  <a:schemeClr val="bg1"/>
                </a:solidFill>
                <a:latin typeface="Montserrat" pitchFamily="2" charset="77"/>
              </a:rPr>
              <a:t>.</a:t>
            </a:r>
          </a:p>
        </p:txBody>
      </p:sp>
      <p:sp>
        <p:nvSpPr>
          <p:cNvPr id="10" name="Title 1">
            <a:extLst>
              <a:ext uri="{FF2B5EF4-FFF2-40B4-BE49-F238E27FC236}">
                <a16:creationId xmlns:a16="http://schemas.microsoft.com/office/drawing/2014/main" id="{9065023F-E1F9-32DC-DC1B-034B93C178C5}"/>
              </a:ext>
            </a:extLst>
          </p:cNvPr>
          <p:cNvSpPr txBox="1">
            <a:spLocks/>
          </p:cNvSpPr>
          <p:nvPr userDrawn="1"/>
        </p:nvSpPr>
        <p:spPr>
          <a:xfrm>
            <a:off x="200691" y="6408710"/>
            <a:ext cx="2710676" cy="449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600" b="1">
                <a:solidFill>
                  <a:schemeClr val="bg1"/>
                </a:solidFill>
                <a:latin typeface="Arial" panose="020B0604020202020204" pitchFamily="34" charset="0"/>
                <a:cs typeface="Arial" panose="020B0604020202020204" pitchFamily="34" charset="0"/>
              </a:rPr>
              <a:t>www.efcnetwork.org</a:t>
            </a:r>
          </a:p>
        </p:txBody>
      </p:sp>
    </p:spTree>
    <p:extLst>
      <p:ext uri="{BB962C8B-B14F-4D97-AF65-F5344CB8AC3E}">
        <p14:creationId xmlns:p14="http://schemas.microsoft.com/office/powerpoint/2010/main" val="259574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mp; Content">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359F4509-D51B-F277-4724-89DFB5351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1" y="-5117941"/>
            <a:ext cx="1956117" cy="12192002"/>
          </a:xfrm>
          <a:prstGeom prst="rect">
            <a:avLst/>
          </a:prstGeom>
        </p:spPr>
      </p:pic>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178443" y="0"/>
            <a:ext cx="10515600" cy="1325563"/>
          </a:xfr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956119"/>
            <a:ext cx="10515600" cy="4351338"/>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green logo&#10;&#10;Description automatically generated">
            <a:extLst>
              <a:ext uri="{FF2B5EF4-FFF2-40B4-BE49-F238E27FC236}">
                <a16:creationId xmlns:a16="http://schemas.microsoft.com/office/drawing/2014/main" id="{F7580EEA-2D7C-14C0-C245-BAA0EDB8AF94}"/>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205566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3F40-888B-A351-0E7D-6297F99641DF}"/>
              </a:ext>
            </a:extLst>
          </p:cNvPr>
          <p:cNvSpPr>
            <a:spLocks noGrp="1"/>
          </p:cNvSpPr>
          <p:nvPr>
            <p:ph type="title"/>
          </p:nvPr>
        </p:nvSpPr>
        <p:spPr>
          <a:xfrm>
            <a:off x="388305" y="0"/>
            <a:ext cx="10515600" cy="1325563"/>
          </a:xfrm>
        </p:spPr>
        <p:txBody>
          <a:bodyPr/>
          <a:lstStyle>
            <a:lvl1pPr>
              <a:defRPr>
                <a:solidFill>
                  <a:srgbClr val="004190"/>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1F8EF7-84EE-593B-9926-705149627BF9}"/>
              </a:ext>
            </a:extLst>
          </p:cNvPr>
          <p:cNvSpPr>
            <a:spLocks noGrp="1"/>
          </p:cNvSpPr>
          <p:nvPr>
            <p:ph idx="1"/>
          </p:nvPr>
        </p:nvSpPr>
        <p:spPr>
          <a:xfrm>
            <a:off x="838199" y="1633928"/>
            <a:ext cx="10515600" cy="4673529"/>
          </a:xfrm>
        </p:spPr>
        <p:txBody>
          <a:bodyPr/>
          <a:lstStyle>
            <a:lvl1pPr>
              <a:defRPr>
                <a:solidFill>
                  <a:srgbClr val="666666"/>
                </a:solidFill>
                <a:latin typeface="Helvetica" panose="020B0604020202020204" pitchFamily="34" charset="0"/>
                <a:cs typeface="Helvetica" panose="020B0604020202020204" pitchFamily="34" charset="0"/>
              </a:defRPr>
            </a:lvl1pPr>
            <a:lvl2pPr>
              <a:defRPr>
                <a:solidFill>
                  <a:srgbClr val="666666"/>
                </a:solidFill>
                <a:latin typeface="Helvetica" panose="020B0604020202020204" pitchFamily="34" charset="0"/>
                <a:cs typeface="Helvetica" panose="020B0604020202020204" pitchFamily="34" charset="0"/>
              </a:defRPr>
            </a:lvl2pPr>
            <a:lvl3pPr>
              <a:defRPr>
                <a:solidFill>
                  <a:srgbClr val="666666"/>
                </a:solidFill>
                <a:latin typeface="Helvetica" panose="020B0604020202020204" pitchFamily="34" charset="0"/>
                <a:cs typeface="Helvetica" panose="020B0604020202020204" pitchFamily="34" charset="0"/>
              </a:defRPr>
            </a:lvl3pPr>
            <a:lvl4pPr>
              <a:defRPr>
                <a:solidFill>
                  <a:srgbClr val="666666"/>
                </a:solidFill>
                <a:latin typeface="Helvetica" panose="020B0604020202020204" pitchFamily="34" charset="0"/>
                <a:cs typeface="Helvetica" panose="020B0604020202020204" pitchFamily="34" charset="0"/>
              </a:defRPr>
            </a:lvl4pPr>
            <a:lvl5pPr>
              <a:defRPr>
                <a:solidFill>
                  <a:srgbClr val="666666"/>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and green logo&#10;&#10;Description automatically generated">
            <a:extLst>
              <a:ext uri="{FF2B5EF4-FFF2-40B4-BE49-F238E27FC236}">
                <a16:creationId xmlns:a16="http://schemas.microsoft.com/office/drawing/2014/main" id="{856016C0-4187-D330-32D4-D75243497E2B}"/>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90716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B366-76AE-C6BD-98EB-3BBDEB93F90D}"/>
              </a:ext>
            </a:extLst>
          </p:cNvPr>
          <p:cNvSpPr>
            <a:spLocks noGrp="1"/>
          </p:cNvSpPr>
          <p:nvPr>
            <p:ph type="title"/>
          </p:nvPr>
        </p:nvSpPr>
        <p:spPr>
          <a:xfrm>
            <a:off x="838200" y="1203751"/>
            <a:ext cx="10515600" cy="2852737"/>
          </a:xfrm>
        </p:spPr>
        <p:txBody>
          <a:bodyPr anchor="b"/>
          <a:lstStyle>
            <a:lvl1pPr>
              <a:defRPr sz="6000" b="1"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6897BF-C571-E788-B2C2-395E77D9400D}"/>
              </a:ext>
            </a:extLst>
          </p:cNvPr>
          <p:cNvSpPr>
            <a:spLocks noGrp="1"/>
          </p:cNvSpPr>
          <p:nvPr>
            <p:ph type="body" idx="1"/>
          </p:nvPr>
        </p:nvSpPr>
        <p:spPr>
          <a:xfrm>
            <a:off x="838200" y="4227880"/>
            <a:ext cx="10515600" cy="1500187"/>
          </a:xfrm>
        </p:spPr>
        <p:txBody>
          <a:bodyPr/>
          <a:lstStyle>
            <a:lvl1pPr marL="0" indent="0">
              <a:buNone/>
              <a:defRPr sz="24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white logo with a person in the middle&#10;&#10;Description automatically generated">
            <a:extLst>
              <a:ext uri="{FF2B5EF4-FFF2-40B4-BE49-F238E27FC236}">
                <a16:creationId xmlns:a16="http://schemas.microsoft.com/office/drawing/2014/main" id="{7B64DE3D-CA00-7EC7-B097-F1031B9BF259}"/>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676627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6FEC3A8-005A-8518-34C9-4C89FA14F4C9}"/>
              </a:ext>
            </a:extLst>
          </p:cNvPr>
          <p:cNvSpPr>
            <a:spLocks noGrp="1"/>
          </p:cNvSpPr>
          <p:nvPr>
            <p:ph type="body" idx="1"/>
          </p:nvPr>
        </p:nvSpPr>
        <p:spPr>
          <a:xfrm>
            <a:off x="838200" y="411608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1">
            <a:extLst>
              <a:ext uri="{FF2B5EF4-FFF2-40B4-BE49-F238E27FC236}">
                <a16:creationId xmlns:a16="http://schemas.microsoft.com/office/drawing/2014/main" id="{28A17A0D-3743-96FC-1067-BB75452DD20B}"/>
              </a:ext>
            </a:extLst>
          </p:cNvPr>
          <p:cNvSpPr>
            <a:spLocks noGrp="1"/>
          </p:cNvSpPr>
          <p:nvPr>
            <p:ph type="ctrTitle"/>
          </p:nvPr>
        </p:nvSpPr>
        <p:spPr>
          <a:xfrm>
            <a:off x="838200" y="1558701"/>
            <a:ext cx="10515599" cy="2387600"/>
          </a:xfrm>
        </p:spPr>
        <p:txBody>
          <a:bodyPr anchor="b"/>
          <a:lstStyle>
            <a:lvl1pPr algn="l">
              <a:defRPr sz="6000" b="1"/>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8B1D341D-1171-4F07-2176-69700DC19ED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4243471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341244"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1325563"/>
            <a:ext cx="5343939"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1325563"/>
            <a:ext cx="5257800"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20FC17E6-18FE-D9D8-95C4-8C8678F0A0C3}"/>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7073733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4" descr="Logo&#10;&#10;Description automatically generated with low confidence">
            <a:extLst>
              <a:ext uri="{FF2B5EF4-FFF2-40B4-BE49-F238E27FC236}">
                <a16:creationId xmlns:a16="http://schemas.microsoft.com/office/drawing/2014/main" id="{B4253E7F-FADE-16C6-0522-55CEAB399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9847B574-AD3C-584C-6491-8CEA35504DB8}"/>
              </a:ext>
            </a:extLst>
          </p:cNvPr>
          <p:cNvSpPr>
            <a:spLocks noGrp="1"/>
          </p:cNvSpPr>
          <p:nvPr>
            <p:ph type="title"/>
          </p:nvPr>
        </p:nvSpPr>
        <p:spPr>
          <a:xfrm>
            <a:off x="116777" y="-194872"/>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B05446E-D19E-E1E3-6999-0819A916E3D3}"/>
              </a:ext>
            </a:extLst>
          </p:cNvPr>
          <p:cNvSpPr>
            <a:spLocks noGrp="1"/>
          </p:cNvSpPr>
          <p:nvPr>
            <p:ph sz="half" idx="1"/>
          </p:nvPr>
        </p:nvSpPr>
        <p:spPr>
          <a:xfrm>
            <a:off x="675861" y="2008682"/>
            <a:ext cx="5343939"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6FAF1B-A212-D81D-A564-F4917A9E099D}"/>
              </a:ext>
            </a:extLst>
          </p:cNvPr>
          <p:cNvSpPr>
            <a:spLocks noGrp="1"/>
          </p:cNvSpPr>
          <p:nvPr>
            <p:ph sz="half" idx="2"/>
          </p:nvPr>
        </p:nvSpPr>
        <p:spPr>
          <a:xfrm>
            <a:off x="6096000" y="2008682"/>
            <a:ext cx="5257800" cy="4168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ue and green logo&#10;&#10;Description automatically generated">
            <a:extLst>
              <a:ext uri="{FF2B5EF4-FFF2-40B4-BE49-F238E27FC236}">
                <a16:creationId xmlns:a16="http://schemas.microsoft.com/office/drawing/2014/main" id="{D69A026B-1BCA-38ED-8AF3-E538D6F20C65}"/>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405583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10;&#10;Description automatically generated with low confidence">
            <a:extLst>
              <a:ext uri="{FF2B5EF4-FFF2-40B4-BE49-F238E27FC236}">
                <a16:creationId xmlns:a16="http://schemas.microsoft.com/office/drawing/2014/main" id="{FBD78533-BBED-4E01-FA9C-6BAE0EF6C3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6294"/>
            <a:ext cx="1956117" cy="12192002"/>
          </a:xfrm>
          <a:prstGeom prst="rect">
            <a:avLst/>
          </a:prstGeom>
        </p:spPr>
      </p:pic>
      <p:sp>
        <p:nvSpPr>
          <p:cNvPr id="2" name="Title 1">
            <a:extLst>
              <a:ext uri="{FF2B5EF4-FFF2-40B4-BE49-F238E27FC236}">
                <a16:creationId xmlns:a16="http://schemas.microsoft.com/office/drawing/2014/main" id="{FE027A27-E506-C788-85F4-68886D2A8AA7}"/>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8" name="Picture 7" descr="A blue and green logo&#10;&#10;Description automatically generated">
            <a:extLst>
              <a:ext uri="{FF2B5EF4-FFF2-40B4-BE49-F238E27FC236}">
                <a16:creationId xmlns:a16="http://schemas.microsoft.com/office/drawing/2014/main" id="{23742817-F3DA-F1E0-CCE6-0E2496300CBD}"/>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18179893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rgbClr val="00419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7A199-A5D8-F532-C4F0-E93F985E9B38}"/>
              </a:ext>
            </a:extLst>
          </p:cNvPr>
          <p:cNvSpPr>
            <a:spLocks noGrp="1"/>
          </p:cNvSpPr>
          <p:nvPr>
            <p:ph type="body" idx="1"/>
          </p:nvPr>
        </p:nvSpPr>
        <p:spPr>
          <a:xfrm>
            <a:off x="938213" y="1356127"/>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A8B64-3A59-964E-F596-62735FBB4363}"/>
              </a:ext>
            </a:extLst>
          </p:cNvPr>
          <p:cNvSpPr>
            <a:spLocks noGrp="1"/>
          </p:cNvSpPr>
          <p:nvPr>
            <p:ph sz="half" idx="2"/>
          </p:nvPr>
        </p:nvSpPr>
        <p:spPr>
          <a:xfrm>
            <a:off x="912811" y="2311801"/>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5280C9-157E-9AF9-B4DD-C141839CBFFD}"/>
              </a:ext>
            </a:extLst>
          </p:cNvPr>
          <p:cNvSpPr>
            <a:spLocks noGrp="1"/>
          </p:cNvSpPr>
          <p:nvPr>
            <p:ph type="body" sz="quarter" idx="3"/>
          </p:nvPr>
        </p:nvSpPr>
        <p:spPr>
          <a:xfrm>
            <a:off x="6248399" y="1356127"/>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D74857-FBBB-EC43-CC6A-CB70D4372048}"/>
              </a:ext>
            </a:extLst>
          </p:cNvPr>
          <p:cNvSpPr>
            <a:spLocks noGrp="1"/>
          </p:cNvSpPr>
          <p:nvPr>
            <p:ph sz="quarter" idx="4"/>
          </p:nvPr>
        </p:nvSpPr>
        <p:spPr>
          <a:xfrm>
            <a:off x="6248399" y="229592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643A92B-146F-696C-561D-880AC0D096D5}"/>
              </a:ext>
            </a:extLst>
          </p:cNvPr>
          <p:cNvSpPr>
            <a:spLocks noGrp="1"/>
          </p:cNvSpPr>
          <p:nvPr>
            <p:ph type="title"/>
          </p:nvPr>
        </p:nvSpPr>
        <p:spPr>
          <a:xfrm>
            <a:off x="251689" y="-101198"/>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white logo with a person in the middle&#10;&#10;Description automatically generated">
            <a:extLst>
              <a:ext uri="{FF2B5EF4-FFF2-40B4-BE49-F238E27FC236}">
                <a16:creationId xmlns:a16="http://schemas.microsoft.com/office/drawing/2014/main" id="{65CC1688-598B-C576-9D52-CADD3A50A28E}"/>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2565226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AA11B16A-0B80-0E60-A999-38D35C9A13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17" t="13052" b="14576"/>
          <a:stretch/>
        </p:blipFill>
        <p:spPr>
          <a:xfrm rot="5400000">
            <a:off x="5117944" y="-5117942"/>
            <a:ext cx="1956117" cy="12192002"/>
          </a:xfrm>
          <a:prstGeom prst="rect">
            <a:avLst/>
          </a:prstGeom>
        </p:spPr>
      </p:pic>
      <p:sp>
        <p:nvSpPr>
          <p:cNvPr id="4" name="Title 1">
            <a:extLst>
              <a:ext uri="{FF2B5EF4-FFF2-40B4-BE49-F238E27FC236}">
                <a16:creationId xmlns:a16="http://schemas.microsoft.com/office/drawing/2014/main" id="{947B9550-4E56-A0ED-667D-F21A428F45CB}"/>
              </a:ext>
            </a:extLst>
          </p:cNvPr>
          <p:cNvSpPr>
            <a:spLocks noGrp="1"/>
          </p:cNvSpPr>
          <p:nvPr>
            <p:ph type="title"/>
          </p:nvPr>
        </p:nvSpPr>
        <p:spPr>
          <a:xfrm>
            <a:off x="116777" y="-191709"/>
            <a:ext cx="10515600" cy="1325563"/>
          </a:xfrm>
        </p:spPr>
        <p:txBody>
          <a:bodyPr/>
          <a:lstStyle>
            <a:lvl1pPr>
              <a:defRPr baseline="0">
                <a:solidFill>
                  <a:schemeClr val="bg1"/>
                </a:solidFill>
              </a:defRPr>
            </a:lvl1pPr>
          </a:lstStyle>
          <a:p>
            <a:r>
              <a:rPr lang="en-US"/>
              <a:t>Click to edit Master title style</a:t>
            </a:r>
          </a:p>
        </p:txBody>
      </p:sp>
      <p:pic>
        <p:nvPicPr>
          <p:cNvPr id="2" name="Picture 1" descr="A blue and green logo&#10;&#10;Description automatically generated">
            <a:extLst>
              <a:ext uri="{FF2B5EF4-FFF2-40B4-BE49-F238E27FC236}">
                <a16:creationId xmlns:a16="http://schemas.microsoft.com/office/drawing/2014/main" id="{4FF29EA4-55B2-3C5C-4EFF-A3E7CFC12B2B}"/>
              </a:ext>
            </a:extLst>
          </p:cNvPr>
          <p:cNvPicPr>
            <a:picLocks noChangeAspect="1"/>
          </p:cNvPicPr>
          <p:nvPr userDrawn="1"/>
        </p:nvPicPr>
        <p:blipFill>
          <a:blip r:embed="rId3"/>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2718196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6F4E-B3D8-BEB0-A313-1451E704158C}"/>
              </a:ext>
            </a:extLst>
          </p:cNvPr>
          <p:cNvSpPr>
            <a:spLocks noGrp="1"/>
          </p:cNvSpPr>
          <p:nvPr>
            <p:ph type="title"/>
          </p:nvPr>
        </p:nvSpPr>
        <p:spPr>
          <a:xfrm>
            <a:off x="313266" y="283622"/>
            <a:ext cx="10515600" cy="1325563"/>
          </a:xfrm>
        </p:spPr>
        <p:txBody>
          <a:bodyPr/>
          <a:lstStyle/>
          <a:p>
            <a:r>
              <a:rPr lang="en-US"/>
              <a:t>Click to edit Master title style</a:t>
            </a:r>
          </a:p>
        </p:txBody>
      </p:sp>
      <p:pic>
        <p:nvPicPr>
          <p:cNvPr id="4" name="Picture 3" descr="A blue and green logo&#10;&#10;Description automatically generated">
            <a:extLst>
              <a:ext uri="{FF2B5EF4-FFF2-40B4-BE49-F238E27FC236}">
                <a16:creationId xmlns:a16="http://schemas.microsoft.com/office/drawing/2014/main" id="{13510A3A-1CC2-97B4-8828-76EFB48F1F19}"/>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5287335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908-0594-5449-58E8-07050DD3173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4" name="Picture 3" descr="A white logo with a person in the middle&#10;&#10;Description automatically generated">
            <a:extLst>
              <a:ext uri="{FF2B5EF4-FFF2-40B4-BE49-F238E27FC236}">
                <a16:creationId xmlns:a16="http://schemas.microsoft.com/office/drawing/2014/main" id="{638E1F0E-57C9-BCE3-14A8-5AD1D7304546}"/>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1056362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91CC-AB56-F9BA-CBB8-80134559A0B0}"/>
              </a:ext>
            </a:extLst>
          </p:cNvPr>
          <p:cNvSpPr>
            <a:spLocks noGrp="1"/>
          </p:cNvSpPr>
          <p:nvPr>
            <p:ph type="title"/>
          </p:nvPr>
        </p:nvSpPr>
        <p:spPr>
          <a:xfrm>
            <a:off x="836612" y="257175"/>
            <a:ext cx="3932237" cy="1600200"/>
          </a:xfrm>
        </p:spPr>
        <p:txBody>
          <a:bodyPr anchor="b"/>
          <a:lstStyle>
            <a:lvl1pPr>
              <a:defRPr sz="3200" b="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AEB1D9A-2D18-3AD0-81CE-284D2DFE2689}"/>
              </a:ext>
            </a:extLst>
          </p:cNvPr>
          <p:cNvSpPr>
            <a:spLocks noGrp="1"/>
          </p:cNvSpPr>
          <p:nvPr>
            <p:ph type="pic" idx="1"/>
          </p:nvPr>
        </p:nvSpPr>
        <p:spPr>
          <a:xfrm>
            <a:off x="5183188" y="987425"/>
            <a:ext cx="6172200" cy="4873625"/>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46005-9878-908D-447A-7DAD1907569B}"/>
              </a:ext>
            </a:extLst>
          </p:cNvPr>
          <p:cNvSpPr>
            <a:spLocks noGrp="1"/>
          </p:cNvSpPr>
          <p:nvPr>
            <p:ph type="body" sz="half" idx="2"/>
          </p:nvPr>
        </p:nvSpPr>
        <p:spPr>
          <a:xfrm>
            <a:off x="839788" y="2057400"/>
            <a:ext cx="3932237" cy="3811588"/>
          </a:xfrm>
        </p:spPr>
        <p:txBody>
          <a:bodyPr/>
          <a:lstStyle>
            <a:lvl1pPr marL="0" indent="0">
              <a:buNone/>
              <a:defRPr sz="1600">
                <a:solidFill>
                  <a:srgbClr val="66666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A blue and green logo&#10;&#10;Description automatically generated">
            <a:extLst>
              <a:ext uri="{FF2B5EF4-FFF2-40B4-BE49-F238E27FC236}">
                <a16:creationId xmlns:a16="http://schemas.microsoft.com/office/drawing/2014/main" id="{39B8AEAA-A755-31F1-8AC0-D236BC88E3EC}"/>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23037121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0419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6005-1015-E2B7-C316-65B10D0CA819}"/>
              </a:ext>
            </a:extLst>
          </p:cNvPr>
          <p:cNvSpPr>
            <a:spLocks noGrp="1"/>
          </p:cNvSpPr>
          <p:nvPr>
            <p:ph type="title"/>
          </p:nvPr>
        </p:nvSpPr>
        <p:spPr>
          <a:xfrm>
            <a:off x="808600" y="187325"/>
            <a:ext cx="3932237" cy="1600200"/>
          </a:xfrm>
        </p:spPr>
        <p:txBody>
          <a:bodyPr anchor="b"/>
          <a:lstStyle>
            <a:lvl1pPr>
              <a:defRPr sz="3200" b="1"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A53B261-BC1D-7038-F5A6-968C1F5851C8}"/>
              </a:ext>
            </a:extLst>
          </p:cNvPr>
          <p:cNvSpPr>
            <a:spLocks noGrp="1"/>
          </p:cNvSpPr>
          <p:nvPr>
            <p:ph idx="1"/>
          </p:nvPr>
        </p:nvSpPr>
        <p:spPr>
          <a:xfrm>
            <a:off x="5183188" y="987425"/>
            <a:ext cx="6172200" cy="4873625"/>
          </a:xfrm>
        </p:spPr>
        <p:txBody>
          <a:bodyPr/>
          <a:lstStyle>
            <a:lvl1pPr>
              <a:defRPr sz="3200" baseline="0">
                <a:solidFill>
                  <a:schemeClr val="bg1"/>
                </a:solidFill>
              </a:defRPr>
            </a:lvl1pPr>
            <a:lvl2pPr>
              <a:defRPr sz="2800" baseline="0">
                <a:solidFill>
                  <a:schemeClr val="bg1"/>
                </a:solidFill>
              </a:defRPr>
            </a:lvl2pPr>
            <a:lvl3pPr>
              <a:defRPr sz="2400" baseline="0">
                <a:solidFill>
                  <a:schemeClr val="bg1"/>
                </a:solidFill>
              </a:defRPr>
            </a:lvl3pPr>
            <a:lvl4pPr>
              <a:defRPr sz="2000" baseline="0">
                <a:solidFill>
                  <a:schemeClr val="bg1"/>
                </a:solidFill>
              </a:defRPr>
            </a:lvl4pPr>
            <a:lvl5pPr>
              <a:defRPr sz="2000" baseline="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6ACE6-BA9D-D4A8-4C8A-E853BFBEFF2A}"/>
              </a:ext>
            </a:extLst>
          </p:cNvPr>
          <p:cNvSpPr>
            <a:spLocks noGrp="1"/>
          </p:cNvSpPr>
          <p:nvPr>
            <p:ph type="body" sz="half" idx="2"/>
          </p:nvPr>
        </p:nvSpPr>
        <p:spPr>
          <a:xfrm>
            <a:off x="839788" y="2057400"/>
            <a:ext cx="3932237" cy="3811588"/>
          </a:xfrm>
        </p:spPr>
        <p:txBody>
          <a:bodyPr/>
          <a:lstStyle>
            <a:lvl1pPr marL="0" indent="0">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descr="A white logo with a person in the middle&#10;&#10;Description automatically generated">
            <a:extLst>
              <a:ext uri="{FF2B5EF4-FFF2-40B4-BE49-F238E27FC236}">
                <a16:creationId xmlns:a16="http://schemas.microsoft.com/office/drawing/2014/main" id="{2EF7CC0B-C595-738A-02F7-571D1C3E0E4A}"/>
              </a:ext>
            </a:extLst>
          </p:cNvPr>
          <p:cNvPicPr>
            <a:picLocks noChangeAspect="1"/>
          </p:cNvPicPr>
          <p:nvPr userDrawn="1"/>
        </p:nvPicPr>
        <p:blipFill>
          <a:blip r:embed="rId2"/>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6475509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mp; Horizont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0" y="2092300"/>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A cartoon of a village&#10;&#10;Description automatically generated">
            <a:extLst>
              <a:ext uri="{FF2B5EF4-FFF2-40B4-BE49-F238E27FC236}">
                <a16:creationId xmlns:a16="http://schemas.microsoft.com/office/drawing/2014/main" id="{3B10FDAF-186B-0977-96B9-26C2483AA48F}"/>
              </a:ext>
            </a:extLst>
          </p:cNvPr>
          <p:cNvPicPr>
            <a:picLocks noChangeAspect="1"/>
          </p:cNvPicPr>
          <p:nvPr userDrawn="1"/>
        </p:nvPicPr>
        <p:blipFill rotWithShape="1">
          <a:blip r:embed="rId2">
            <a:alphaModFix amt="70000"/>
          </a:blip>
          <a:srcRect b="15364"/>
          <a:stretch/>
        </p:blipFill>
        <p:spPr>
          <a:xfrm>
            <a:off x="2790" y="3586845"/>
            <a:ext cx="12243881" cy="3271155"/>
          </a:xfrm>
          <a:prstGeom prst="rect">
            <a:avLst/>
          </a:prstGeom>
        </p:spPr>
      </p:pic>
      <p:pic>
        <p:nvPicPr>
          <p:cNvPr id="3" name="Picture 2" descr="A white logo with a person in the middle&#10;&#10;Description automatically generated">
            <a:extLst>
              <a:ext uri="{FF2B5EF4-FFF2-40B4-BE49-F238E27FC236}">
                <a16:creationId xmlns:a16="http://schemas.microsoft.com/office/drawing/2014/main" id="{3A54A942-668D-3417-6F52-99FE399413EF}"/>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2317905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mp; Horizontal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910-B53E-C727-0F70-5C2ACF8B3FDC}"/>
              </a:ext>
            </a:extLst>
          </p:cNvPr>
          <p:cNvSpPr>
            <a:spLocks noGrp="1"/>
          </p:cNvSpPr>
          <p:nvPr>
            <p:ph type="title"/>
          </p:nvPr>
        </p:nvSpPr>
        <p:spPr/>
        <p:txBody>
          <a:bodyPr/>
          <a:lstStyle/>
          <a:p>
            <a:r>
              <a:rPr lang="en-US"/>
              <a:t>Click to edit Master title style</a:t>
            </a:r>
          </a:p>
        </p:txBody>
      </p:sp>
      <p:pic>
        <p:nvPicPr>
          <p:cNvPr id="8" name="Picture 7" descr="A landscape with a city and mountains&#10;&#10;Description automatically generated">
            <a:extLst>
              <a:ext uri="{FF2B5EF4-FFF2-40B4-BE49-F238E27FC236}">
                <a16:creationId xmlns:a16="http://schemas.microsoft.com/office/drawing/2014/main" id="{D3E16F66-4DF7-268C-C766-49A081DD7863}"/>
              </a:ext>
            </a:extLst>
          </p:cNvPr>
          <p:cNvPicPr>
            <a:picLocks noChangeAspect="1"/>
          </p:cNvPicPr>
          <p:nvPr userDrawn="1"/>
        </p:nvPicPr>
        <p:blipFill rotWithShape="1">
          <a:blip r:embed="rId2">
            <a:alphaModFix amt="70000"/>
          </a:blip>
          <a:srcRect b="8932"/>
          <a:stretch/>
        </p:blipFill>
        <p:spPr>
          <a:xfrm>
            <a:off x="0" y="2119407"/>
            <a:ext cx="12192000" cy="4738593"/>
          </a:xfrm>
          <a:prstGeom prst="rect">
            <a:avLst/>
          </a:prstGeom>
        </p:spPr>
      </p:pic>
      <p:sp>
        <p:nvSpPr>
          <p:cNvPr id="9" name="Text Placeholder 2">
            <a:extLst>
              <a:ext uri="{FF2B5EF4-FFF2-40B4-BE49-F238E27FC236}">
                <a16:creationId xmlns:a16="http://schemas.microsoft.com/office/drawing/2014/main" id="{2CC7744C-0C3E-75EB-8F01-FF3034D6AE20}"/>
              </a:ext>
            </a:extLst>
          </p:cNvPr>
          <p:cNvSpPr>
            <a:spLocks noGrp="1"/>
          </p:cNvSpPr>
          <p:nvPr>
            <p:ph type="body" idx="1"/>
          </p:nvPr>
        </p:nvSpPr>
        <p:spPr>
          <a:xfrm>
            <a:off x="866931" y="2223909"/>
            <a:ext cx="10515600" cy="1500187"/>
          </a:xfrm>
        </p:spPr>
        <p:txBody>
          <a:bodyPr/>
          <a:lstStyle>
            <a:lvl1pPr marL="0" indent="0">
              <a:buNone/>
              <a:defRPr sz="2400" baseline="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3" name="Picture 2" descr="A white logo with a person in the middle&#10;&#10;Description automatically generated">
            <a:extLst>
              <a:ext uri="{FF2B5EF4-FFF2-40B4-BE49-F238E27FC236}">
                <a16:creationId xmlns:a16="http://schemas.microsoft.com/office/drawing/2014/main" id="{9901E49A-A3EE-F6EE-B5FE-F7808D1D96BC}"/>
              </a:ext>
            </a:extLst>
          </p:cNvPr>
          <p:cNvPicPr>
            <a:picLocks noChangeAspect="1"/>
          </p:cNvPicPr>
          <p:nvPr userDrawn="1"/>
        </p:nvPicPr>
        <p:blipFill>
          <a:blip r:embed="rId3"/>
          <a:stretch>
            <a:fillRect/>
          </a:stretch>
        </p:blipFill>
        <p:spPr>
          <a:xfrm>
            <a:off x="10969625" y="5994400"/>
            <a:ext cx="864007" cy="623026"/>
          </a:xfrm>
          <a:prstGeom prst="rect">
            <a:avLst/>
          </a:prstGeom>
        </p:spPr>
      </p:pic>
    </p:spTree>
    <p:extLst>
      <p:ext uri="{BB962C8B-B14F-4D97-AF65-F5344CB8AC3E}">
        <p14:creationId xmlns:p14="http://schemas.microsoft.com/office/powerpoint/2010/main" val="3401331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ue and green logo&#10;&#10;Description automatically generated">
            <a:extLst>
              <a:ext uri="{FF2B5EF4-FFF2-40B4-BE49-F238E27FC236}">
                <a16:creationId xmlns:a16="http://schemas.microsoft.com/office/drawing/2014/main" id="{E112BECF-D8C0-4660-FE10-6EFC7A8B565D}"/>
              </a:ext>
            </a:extLst>
          </p:cNvPr>
          <p:cNvPicPr>
            <a:picLocks noChangeAspect="1"/>
          </p:cNvPicPr>
          <p:nvPr userDrawn="1"/>
        </p:nvPicPr>
        <p:blipFill>
          <a:blip r:embed="rId2"/>
          <a:stretch>
            <a:fillRect/>
          </a:stretch>
        </p:blipFill>
        <p:spPr>
          <a:xfrm>
            <a:off x="11006087" y="6038850"/>
            <a:ext cx="791651" cy="535528"/>
          </a:xfrm>
          <a:prstGeom prst="rect">
            <a:avLst/>
          </a:prstGeom>
        </p:spPr>
      </p:pic>
    </p:spTree>
    <p:extLst>
      <p:ext uri="{BB962C8B-B14F-4D97-AF65-F5344CB8AC3E}">
        <p14:creationId xmlns:p14="http://schemas.microsoft.com/office/powerpoint/2010/main" val="3336083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1729000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gn="l">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368800"/>
          </a:xfrm>
        </p:spPr>
        <p:txBody>
          <a:bodyPr>
            <a:normAutofit/>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14688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4/1/2026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77412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CFC331-DF6E-9468-3830-56127EF09A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08A484-0F19-88F5-A8FD-13396701B1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89CBF-F622-AA8F-D16D-A645FB0F8F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0BFC43-55EA-43E9-AA06-CE8978DD3563}" type="datetimeFigureOut">
              <a:rPr lang="en-US" smtClean="0"/>
              <a:t>4/1/2026</a:t>
            </a:fld>
            <a:endParaRPr lang="en-US"/>
          </a:p>
        </p:txBody>
      </p:sp>
      <p:sp>
        <p:nvSpPr>
          <p:cNvPr id="5" name="Footer Placeholder 4">
            <a:extLst>
              <a:ext uri="{FF2B5EF4-FFF2-40B4-BE49-F238E27FC236}">
                <a16:creationId xmlns:a16="http://schemas.microsoft.com/office/drawing/2014/main" id="{1BE977A1-169C-67DA-37CF-9FFCB49599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3094C5-2183-0680-5A34-D8383C53C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1A234B-4821-484D-8CAB-ADF46DBBF8A4}" type="slidenum">
              <a:rPr lang="en-US" smtClean="0"/>
              <a:t>‹#›</a:t>
            </a:fld>
            <a:endParaRPr lang="en-US"/>
          </a:p>
        </p:txBody>
      </p:sp>
    </p:spTree>
    <p:extLst>
      <p:ext uri="{BB962C8B-B14F-4D97-AF65-F5344CB8AC3E}">
        <p14:creationId xmlns:p14="http://schemas.microsoft.com/office/powerpoint/2010/main" val="554523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CF2C25-2CF2-B71C-4F70-382760785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4865AF-31AA-738A-81CB-720F5C885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95B7B-3214-96B2-94FB-0D93C3876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605861-C259-4F74-83A2-A9934029ED12}" type="datetime1">
              <a:rPr lang="en-US" smtClean="0"/>
              <a:t>4/1/2026</a:t>
            </a:fld>
            <a:endParaRPr lang="en-US"/>
          </a:p>
        </p:txBody>
      </p:sp>
      <p:sp>
        <p:nvSpPr>
          <p:cNvPr id="5" name="Footer Placeholder 4">
            <a:extLst>
              <a:ext uri="{FF2B5EF4-FFF2-40B4-BE49-F238E27FC236}">
                <a16:creationId xmlns:a16="http://schemas.microsoft.com/office/drawing/2014/main" id="{6FF03466-A05D-EA24-4CAE-DC47142ED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B38ED4-9684-6186-78AE-B1DFBF84C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9D926-3FA1-4EB5-8FD8-9294BA526CF8}" type="slidenum">
              <a:rPr lang="en-US" smtClean="0"/>
              <a:t>‹#›</a:t>
            </a:fld>
            <a:endParaRPr lang="en-US"/>
          </a:p>
        </p:txBody>
      </p:sp>
    </p:spTree>
    <p:extLst>
      <p:ext uri="{BB962C8B-B14F-4D97-AF65-F5344CB8AC3E}">
        <p14:creationId xmlns:p14="http://schemas.microsoft.com/office/powerpoint/2010/main" val="11137707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9C544-1570-7CFE-A128-B80A4B405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A9B4A-D42C-333E-25C3-83E96ABA4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3E10F-D316-8FA3-96B4-C22FBBF46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4/1/2026</a:t>
            </a:fld>
            <a:endParaRPr lang="en-US"/>
          </a:p>
        </p:txBody>
      </p:sp>
      <p:sp>
        <p:nvSpPr>
          <p:cNvPr id="6" name="Slide Number Placeholder 5">
            <a:extLst>
              <a:ext uri="{FF2B5EF4-FFF2-40B4-BE49-F238E27FC236}">
                <a16:creationId xmlns:a16="http://schemas.microsoft.com/office/drawing/2014/main" id="{91F6FCB8-3B9B-A8A2-9364-1B91ADB0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93267066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Lst>
  <p:hf sldNum="0" hdr="0" ftr="0" dt="0"/>
  <p:txStyles>
    <p:titleStyle>
      <a:lvl1pPr algn="l" defTabSz="914400" rtl="0" eaLnBrk="1" latinLnBrk="0" hangingPunct="1">
        <a:lnSpc>
          <a:spcPct val="90000"/>
        </a:lnSpc>
        <a:spcBef>
          <a:spcPct val="0"/>
        </a:spcBef>
        <a:buNone/>
        <a:defRPr sz="4400" kern="120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666"/>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666"/>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666"/>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666"/>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hyperlink" Target="https://www.geograph.org.uk/profile/11032" TargetMode="External"/><Relationship Id="rId2" Type="http://schemas.openxmlformats.org/officeDocument/2006/relationships/hyperlink" Target="https://commons.wikimedia.org/w/index.php?curid=12573784" TargetMode="Externa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s://creativecommons.org/licenses/by-sa/2.0/?ref=openvers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wmf"/><Relationship Id="rId7" Type="http://schemas.openxmlformats.org/officeDocument/2006/relationships/hyperlink" Target="https://creativecommons.org/licenses/by-sa/4.0/?ref=openvers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commons.wikimedia.org/wiki/User:Bitjungle" TargetMode="External"/><Relationship Id="rId5" Type="http://schemas.openxmlformats.org/officeDocument/2006/relationships/hyperlink" Target="https://commons.wikimedia.org/w/index.php?curid=41064308" TargetMode="Externa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www.plumbingmart.com/images/water-hammer-valve.jpg" TargetMode="Externa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1.png"/><Relationship Id="rId4"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2" Type="http://schemas.openxmlformats.org/officeDocument/2006/relationships/image" Target="../media/image52.sv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wmf"/></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hyperlink" Target="https://creativecommons.org/licenses/by-sa/2.0/?ref=openverse" TargetMode="External"/><Relationship Id="rId5" Type="http://schemas.openxmlformats.org/officeDocument/2006/relationships/hyperlink" Target="https://www.flickr.com/photos/30473186@N05" TargetMode="External"/><Relationship Id="rId4" Type="http://schemas.openxmlformats.org/officeDocument/2006/relationships/hyperlink" Target="https://www.flickr.com/photos/30473186@N05/5920438546"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hyperlink" Target="https://swefc.unm.edu/home/op-cert-trainings/" TargetMode="External"/><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hyperlink" Target="mailto:swefc@unm.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200" dirty="0">
                <a:solidFill>
                  <a:prstClr val="white">
                    <a:lumMod val="50000"/>
                  </a:prstClr>
                </a:solidFill>
                <a:latin typeface="Raleway" pitchFamily="2" charset="0"/>
                <a:ea typeface="Helvetica" charset="0"/>
                <a:cs typeface="Helvetica" charset="0"/>
              </a:rPr>
              <a:t>4/2</a:t>
            </a:r>
            <a:r>
              <a:rPr kumimoji="0" lang="en-US" sz="2200" b="0" i="0" u="none" strike="noStrike" kern="1200" cap="none" spc="0" normalizeH="0" baseline="0" noProof="0" dirty="0">
                <a:ln>
                  <a:noFill/>
                </a:ln>
                <a:solidFill>
                  <a:prstClr val="white">
                    <a:lumMod val="50000"/>
                  </a:prstClr>
                </a:solidFill>
                <a:effectLst/>
                <a:uLnTx/>
                <a:uFillTx/>
                <a:latin typeface="Raleway" pitchFamily="2" charset="0"/>
                <a:ea typeface="Helvetica" charset="0"/>
                <a:cs typeface="Helvetica" charset="0"/>
              </a:rPr>
              <a:t>/2026</a:t>
            </a:r>
            <a:endPar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endParaRP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38512" y="2808601"/>
            <a:ext cx="11246463" cy="1676394"/>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8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US Territories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120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Session 19: </a:t>
            </a:r>
            <a:r>
              <a:rPr kumimoji="0" lang="en-US" sz="3200" b="0" i="0" u="none" strike="noStrike" kern="1200" cap="none" spc="0" normalizeH="0" baseline="0" noProof="0" dirty="0">
                <a:ln>
                  <a:noFill/>
                </a:ln>
                <a:solidFill>
                  <a:srgbClr val="004190"/>
                </a:solidFill>
                <a:effectLst/>
                <a:uLnTx/>
                <a:uFillTx/>
                <a:latin typeface="Raleway" pitchFamily="2" charset="0"/>
                <a:ea typeface="Helvetica Neue"/>
                <a:cs typeface="Helvetica" panose="020B0604020202020204" pitchFamily="34" charset="0"/>
                <a:sym typeface="Helvetica Neue"/>
              </a:rPr>
              <a:t>Distribution 2: Valves, Hydrants, Meters, and Service Connections</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48D-A933-3CD4-E7C6-C84EF9538B88}"/>
              </a:ext>
            </a:extLst>
          </p:cNvPr>
          <p:cNvSpPr>
            <a:spLocks noGrp="1"/>
          </p:cNvSpPr>
          <p:nvPr>
            <p:ph type="title"/>
          </p:nvPr>
        </p:nvSpPr>
        <p:spPr>
          <a:xfrm>
            <a:off x="1265238" y="2165350"/>
            <a:ext cx="3932237" cy="1600200"/>
          </a:xfrm>
        </p:spPr>
        <p:txBody>
          <a:bodyPr>
            <a:normAutofit/>
          </a:bodyPr>
          <a:lstStyle/>
          <a:p>
            <a:pPr>
              <a:lnSpc>
                <a:spcPct val="100000"/>
              </a:lnSpc>
            </a:pPr>
            <a:r>
              <a:rPr lang="en-US" dirty="0"/>
              <a:t>Matt Ziegler</a:t>
            </a:r>
            <a:br>
              <a:rPr lang="en-US" dirty="0"/>
            </a:br>
            <a:r>
              <a:rPr lang="en-US" dirty="0"/>
              <a:t>Program Director</a:t>
            </a:r>
            <a:endParaRPr lang="en-US" dirty="0">
              <a:solidFill>
                <a:schemeClr val="accent1"/>
              </a:solidFill>
            </a:endParaRPr>
          </a:p>
        </p:txBody>
      </p:sp>
      <p:pic>
        <p:nvPicPr>
          <p:cNvPr id="10" name="Picture 9" descr="A green leaf with a white light bulb in the middle&#10;&#10;Description automatically generated">
            <a:extLst>
              <a:ext uri="{FF2B5EF4-FFF2-40B4-BE49-F238E27FC236}">
                <a16:creationId xmlns:a16="http://schemas.microsoft.com/office/drawing/2014/main" id="{CC66707A-8AAC-AD95-CB6C-1829064F1FBF}"/>
              </a:ext>
            </a:extLst>
          </p:cNvPr>
          <p:cNvPicPr>
            <a:picLocks noChangeAspect="1"/>
          </p:cNvPicPr>
          <p:nvPr/>
        </p:nvPicPr>
        <p:blipFill>
          <a:blip r:embed="rId3"/>
          <a:stretch>
            <a:fillRect/>
          </a:stretch>
        </p:blipFill>
        <p:spPr>
          <a:xfrm>
            <a:off x="1265238" y="4511998"/>
            <a:ext cx="3040295" cy="1202820"/>
          </a:xfrm>
          <a:prstGeom prst="rect">
            <a:avLst/>
          </a:prstGeom>
        </p:spPr>
      </p:pic>
      <p:sp>
        <p:nvSpPr>
          <p:cNvPr id="5" name="Title 5">
            <a:extLst>
              <a:ext uri="{FF2B5EF4-FFF2-40B4-BE49-F238E27FC236}">
                <a16:creationId xmlns:a16="http://schemas.microsoft.com/office/drawing/2014/main" id="{501016A3-4314-74CF-9545-386B2AFFF6ED}"/>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24191"/>
                </a:solidFill>
                <a:effectLst/>
                <a:uLnTx/>
                <a:uFillTx/>
                <a:latin typeface="Aptos Display" panose="02110004020202020204"/>
                <a:ea typeface="+mj-ea"/>
                <a:cs typeface="+mj-cs"/>
              </a:rPr>
              <a:t>Your trainer for today</a:t>
            </a:r>
            <a:endParaRPr kumimoji="0" lang="en-US" sz="3200" b="0"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pic>
        <p:nvPicPr>
          <p:cNvPr id="8" name="Content Placeholder 7" descr="A person taking a selfie&#10;&#10;Description automatically generated">
            <a:extLst>
              <a:ext uri="{FF2B5EF4-FFF2-40B4-BE49-F238E27FC236}">
                <a16:creationId xmlns:a16="http://schemas.microsoft.com/office/drawing/2014/main" id="{BF25EB9E-33EF-5312-15C4-755ACBEE626E}"/>
              </a:ext>
            </a:extLst>
          </p:cNvPr>
          <p:cNvPicPr>
            <a:picLocks noGrp="1" noChangeAspect="1"/>
          </p:cNvPicPr>
          <p:nvPr>
            <p:ph idx="1"/>
          </p:nvPr>
        </p:nvPicPr>
        <p:blipFill>
          <a:blip r:embed="rId4"/>
          <a:stretch>
            <a:fillRect/>
          </a:stretch>
        </p:blipFill>
        <p:spPr>
          <a:xfrm>
            <a:off x="6749140" y="987425"/>
            <a:ext cx="3040295" cy="4873625"/>
          </a:xfrm>
        </p:spPr>
      </p:pic>
    </p:spTree>
    <p:extLst>
      <p:ext uri="{BB962C8B-B14F-4D97-AF65-F5344CB8AC3E}">
        <p14:creationId xmlns:p14="http://schemas.microsoft.com/office/powerpoint/2010/main" val="3915969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139055" y="3235012"/>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0" y="5750736"/>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24191"/>
                </a:solidFill>
                <a:effectLst/>
                <a:uLnTx/>
                <a:uFillTx/>
                <a:latin typeface="Raleway" pitchFamily="2" charset="77"/>
                <a:ea typeface="+mn-ea"/>
                <a:cs typeface="+mn-cs"/>
              </a:rPr>
              <a:t>This training series is funded by the US EPA</a:t>
            </a:r>
          </a:p>
        </p:txBody>
      </p:sp>
    </p:spTree>
    <p:extLst>
      <p:ext uri="{BB962C8B-B14F-4D97-AF65-F5344CB8AC3E}">
        <p14:creationId xmlns:p14="http://schemas.microsoft.com/office/powerpoint/2010/main" val="371923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2F29A-2094-0587-4140-EBE1AA8D93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B1B729-6A8A-1322-2E6E-A225D34CAF7A}"/>
              </a:ext>
            </a:extLst>
          </p:cNvPr>
          <p:cNvSpPr>
            <a:spLocks noGrp="1"/>
          </p:cNvSpPr>
          <p:nvPr>
            <p:ph type="title"/>
          </p:nvPr>
        </p:nvSpPr>
        <p:spPr>
          <a:xfrm>
            <a:off x="467360" y="1"/>
            <a:ext cx="11257280" cy="843280"/>
          </a:xfrm>
        </p:spPr>
        <p:txBody>
          <a:bodyPr/>
          <a:lstStyle/>
          <a:p>
            <a:r>
              <a:rPr lang="en-US" dirty="0"/>
              <a:t>Schedule for 2026:</a:t>
            </a:r>
          </a:p>
        </p:txBody>
      </p:sp>
      <p:sp>
        <p:nvSpPr>
          <p:cNvPr id="3" name="TextBox 2">
            <a:extLst>
              <a:ext uri="{FF2B5EF4-FFF2-40B4-BE49-F238E27FC236}">
                <a16:creationId xmlns:a16="http://schemas.microsoft.com/office/drawing/2014/main" id="{131A08EE-FE0D-B136-BFC0-500EFD07C8E7}"/>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508D3856-F76F-1C80-F3F5-E2CBE1A589EB}"/>
              </a:ext>
            </a:extLst>
          </p:cNvPr>
          <p:cNvGraphicFramePr>
            <a:graphicFrameLocks noGrp="1"/>
          </p:cNvGraphicFramePr>
          <p:nvPr>
            <p:extLst>
              <p:ext uri="{D42A27DB-BD31-4B8C-83A1-F6EECF244321}">
                <p14:modId xmlns:p14="http://schemas.microsoft.com/office/powerpoint/2010/main" val="914426563"/>
              </p:ext>
            </p:extLst>
          </p:nvPr>
        </p:nvGraphicFramePr>
        <p:xfrm>
          <a:off x="984387" y="974960"/>
          <a:ext cx="10223225" cy="5332067"/>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1/22/26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Alternative Treatment Processes (e.g. </a:t>
                      </a:r>
                      <a:r>
                        <a:rPr lang="en-US" sz="1400" b="0" i="0" u="none" strike="noStrike" dirty="0" err="1">
                          <a:solidFill>
                            <a:srgbClr val="000000"/>
                          </a:solidFill>
                          <a:effectLst/>
                          <a:latin typeface="Raleway" pitchFamily="2" charset="77"/>
                        </a:rPr>
                        <a:t>flouridation</a:t>
                      </a:r>
                      <a:r>
                        <a:rPr lang="en-US" sz="1400" b="0" i="0" u="none" strike="noStrike" dirty="0">
                          <a:solidFill>
                            <a:srgbClr val="000000"/>
                          </a:solidFill>
                          <a:effectLst/>
                          <a:latin typeface="Raleway" pitchFamily="2" charset="77"/>
                        </a:rPr>
                        <a:t>, ion </a:t>
                      </a:r>
                      <a:r>
                        <a:rPr lang="en-US" sz="1400" b="0" i="0" u="none" strike="noStrike" dirty="0" err="1">
                          <a:solidFill>
                            <a:srgbClr val="000000"/>
                          </a:solidFill>
                          <a:effectLst/>
                          <a:latin typeface="Raleway" pitchFamily="2" charset="77"/>
                        </a:rPr>
                        <a:t>exhange</a:t>
                      </a:r>
                      <a:r>
                        <a:rPr lang="en-US" sz="1400" b="0" i="0" u="none" strike="noStrike" dirty="0">
                          <a:solidFill>
                            <a:srgbClr val="000000"/>
                          </a:solidFill>
                          <a:effectLst/>
                          <a:latin typeface="Raleway" pitchFamily="2" charset="77"/>
                        </a:rPr>
                        <a:t>, RO…)</a:t>
                      </a:r>
                    </a:p>
                  </a:txBody>
                  <a:tcPr marL="9525" marR="9525" marT="9525" marB="0" anchor="b"/>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2/5/26</a:t>
                      </a:r>
                    </a:p>
                  </a:txBody>
                  <a:tcPr marL="9525" marR="9525" marT="9525" marB="0" anchor="b">
                    <a:solidFill>
                      <a:schemeClr val="bg2"/>
                    </a:solidFill>
                  </a:tcPr>
                </a:tc>
                <a:tc>
                  <a:txBody>
                    <a:bodyPr/>
                    <a:lstStyle/>
                    <a:p>
                      <a:pPr algn="l" fontAlgn="b"/>
                      <a:r>
                        <a:rPr lang="en-US" sz="1400" b="0" i="0" u="none" strike="noStrike" dirty="0">
                          <a:solidFill>
                            <a:srgbClr val="000000"/>
                          </a:solidFill>
                          <a:effectLst/>
                          <a:latin typeface="Raleway" pitchFamily="2" charset="77"/>
                        </a:rPr>
                        <a:t>Drinking Water Treatment Math &amp; Concept Review</a:t>
                      </a:r>
                    </a:p>
                  </a:txBody>
                  <a:tcPr marL="9525" marR="9525" marT="9525" marB="0" anchor="b">
                    <a:solidFill>
                      <a:schemeClr val="bg2"/>
                    </a:solidFill>
                  </a:tcPr>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2/19/26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Safety Program Basics (including personal safety, equipment safety, facility safety)</a:t>
                      </a:r>
                    </a:p>
                  </a:txBody>
                  <a:tcPr marL="9525" marR="9525" marT="9525" marB="0" anchor="b"/>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3/5/26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Lead &amp; Copper Rule, Corrosion Control</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3/19/26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1: Hydraulics, Pipe Types, Selection, Installation, and Water Quality</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4/2/26</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Distribution Systems 2: Valves, Hydrants, Meters, and Service Connections</a:t>
                      </a:r>
                    </a:p>
                  </a:txBody>
                  <a:tcPr marL="9525" marR="9525" marT="9525" marB="0" anchor="b">
                    <a:solidFill>
                      <a:schemeClr val="accent6">
                        <a:lumMod val="20000"/>
                        <a:lumOff val="80000"/>
                      </a:schemeClr>
                    </a:solidFill>
                  </a:tcPr>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4/16/26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3: Storage and Booster Pumping</a:t>
                      </a:r>
                    </a:p>
                  </a:txBody>
                  <a:tcPr marL="9525" marR="9525" marT="9525" marB="0" anchor="b"/>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4/30/26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Pumps, Main, and  Appurtenance Maintenance (including pressure monitoring, valve exercising, and flushing)</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5/14/26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Cross Connection Control</a:t>
                      </a:r>
                    </a:p>
                  </a:txBody>
                  <a:tcPr marL="9525" marR="9525" marT="9525" marB="0" anchor="b">
                    <a:solidFill>
                      <a:srgbClr val="E7EAED"/>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5/28/26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O&amp;M: Distribution System Math and Concept Review</a:t>
                      </a:r>
                    </a:p>
                  </a:txBody>
                  <a:tcPr marL="9525" marR="9525" marT="9525" marB="0" anchor="b"/>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6/11/26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Sampling &amp; Lab Procedures/Analysis/Interpretation</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6/25/26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Management Overview (including organization, communication, PR &amp; record keeping)</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7/9/26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Drinking Water Practice Exam and Review</a:t>
                      </a:r>
                    </a:p>
                  </a:txBody>
                  <a:tcPr marL="9525" marR="9525" marT="9525" marB="0" anchor="b">
                    <a:solidFill>
                      <a:srgbClr val="E7EAED"/>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95919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46CF-A36A-6C37-CF08-0FC1C280AD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4D748-34E2-7DC5-0764-E45FFA9F3A4B}"/>
              </a:ext>
            </a:extLst>
          </p:cNvPr>
          <p:cNvSpPr>
            <a:spLocks noGrp="1"/>
          </p:cNvSpPr>
          <p:nvPr>
            <p:ph type="title"/>
          </p:nvPr>
        </p:nvSpPr>
        <p:spPr>
          <a:xfrm>
            <a:off x="838200" y="0"/>
            <a:ext cx="10515600" cy="1325563"/>
          </a:xfrm>
        </p:spPr>
        <p:txBody>
          <a:bodyPr>
            <a:normAutofit/>
          </a:bodyPr>
          <a:lstStyle/>
          <a:p>
            <a:r>
              <a:rPr lang="en-US" sz="4000" dirty="0"/>
              <a:t>https://swefc.unm.edu/home/op-cert-trainings/</a:t>
            </a:r>
          </a:p>
        </p:txBody>
      </p:sp>
      <p:pic>
        <p:nvPicPr>
          <p:cNvPr id="3" name="Picture 2">
            <a:extLst>
              <a:ext uri="{FF2B5EF4-FFF2-40B4-BE49-F238E27FC236}">
                <a16:creationId xmlns:a16="http://schemas.microsoft.com/office/drawing/2014/main" id="{FC5BEA72-83B9-9D4F-5C26-B85B041AE835}"/>
              </a:ext>
            </a:extLst>
          </p:cNvPr>
          <p:cNvPicPr>
            <a:picLocks noChangeAspect="1"/>
          </p:cNvPicPr>
          <p:nvPr/>
        </p:nvPicPr>
        <p:blipFill>
          <a:blip r:embed="rId3"/>
          <a:stretch>
            <a:fillRect/>
          </a:stretch>
        </p:blipFill>
        <p:spPr>
          <a:xfrm>
            <a:off x="1032954" y="962891"/>
            <a:ext cx="10126091" cy="5622011"/>
          </a:xfrm>
          <a:prstGeom prst="rect">
            <a:avLst/>
          </a:prstGeom>
        </p:spPr>
      </p:pic>
    </p:spTree>
    <p:extLst>
      <p:ext uri="{BB962C8B-B14F-4D97-AF65-F5344CB8AC3E}">
        <p14:creationId xmlns:p14="http://schemas.microsoft.com/office/powerpoint/2010/main" val="1358850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a:t>
            </a:r>
            <a:r>
              <a:rPr lang="en-US" dirty="0"/>
              <a:t>to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FA84-7541-3A9C-B5D1-56DF85F28141}"/>
              </a:ext>
            </a:extLst>
          </p:cNvPr>
          <p:cNvSpPr>
            <a:spLocks noGrp="1"/>
          </p:cNvSpPr>
          <p:nvPr>
            <p:ph type="title"/>
          </p:nvPr>
        </p:nvSpPr>
        <p:spPr/>
        <p:txBody>
          <a:bodyPr/>
          <a:lstStyle/>
          <a:p>
            <a:r>
              <a:rPr lang="en-US" dirty="0"/>
              <a:t>Valves</a:t>
            </a:r>
          </a:p>
        </p:txBody>
      </p:sp>
      <p:sp>
        <p:nvSpPr>
          <p:cNvPr id="3" name="Text Placeholder 2">
            <a:extLst>
              <a:ext uri="{FF2B5EF4-FFF2-40B4-BE49-F238E27FC236}">
                <a16:creationId xmlns:a16="http://schemas.microsoft.com/office/drawing/2014/main" id="{5BCBDF38-2C97-31FD-C3A1-A6556729FD5F}"/>
              </a:ext>
            </a:extLst>
          </p:cNvPr>
          <p:cNvSpPr>
            <a:spLocks noGrp="1"/>
          </p:cNvSpPr>
          <p:nvPr>
            <p:ph type="body" idx="1"/>
          </p:nvPr>
        </p:nvSpPr>
        <p:spPr/>
        <p:txBody>
          <a:bodyPr/>
          <a:lstStyle/>
          <a:p>
            <a:r>
              <a:rPr lang="en-US" dirty="0"/>
              <a:t>Drinking Water Distribution Systems</a:t>
            </a:r>
          </a:p>
        </p:txBody>
      </p:sp>
    </p:spTree>
    <p:extLst>
      <p:ext uri="{BB962C8B-B14F-4D97-AF65-F5344CB8AC3E}">
        <p14:creationId xmlns:p14="http://schemas.microsoft.com/office/powerpoint/2010/main" val="3851406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01E8C-A9BA-F0EF-4E4A-4CB5B3D9BCD5}"/>
              </a:ext>
            </a:extLst>
          </p:cNvPr>
          <p:cNvSpPr>
            <a:spLocks noGrp="1"/>
          </p:cNvSpPr>
          <p:nvPr>
            <p:ph type="title"/>
          </p:nvPr>
        </p:nvSpPr>
        <p:spPr/>
        <p:txBody>
          <a:bodyPr/>
          <a:lstStyle/>
          <a:p>
            <a:r>
              <a:rPr lang="en-US" dirty="0"/>
              <a:t>Valves</a:t>
            </a:r>
          </a:p>
        </p:txBody>
      </p:sp>
      <p:sp>
        <p:nvSpPr>
          <p:cNvPr id="3" name="Content Placeholder 2">
            <a:extLst>
              <a:ext uri="{FF2B5EF4-FFF2-40B4-BE49-F238E27FC236}">
                <a16:creationId xmlns:a16="http://schemas.microsoft.com/office/drawing/2014/main" id="{39402650-A749-9EEA-34AB-5E7E520CB204}"/>
              </a:ext>
            </a:extLst>
          </p:cNvPr>
          <p:cNvSpPr>
            <a:spLocks noGrp="1"/>
          </p:cNvSpPr>
          <p:nvPr>
            <p:ph idx="1"/>
          </p:nvPr>
        </p:nvSpPr>
        <p:spPr>
          <a:xfrm>
            <a:off x="838200" y="1849688"/>
            <a:ext cx="10515600" cy="4351338"/>
          </a:xfrm>
        </p:spPr>
        <p:txBody>
          <a:bodyPr>
            <a:normAutofit/>
          </a:bodyPr>
          <a:lstStyle/>
          <a:p>
            <a:pPr>
              <a:lnSpc>
                <a:spcPct val="150000"/>
              </a:lnSpc>
            </a:pPr>
            <a:r>
              <a:rPr lang="en-US" dirty="0"/>
              <a:t>Uses</a:t>
            </a:r>
          </a:p>
          <a:p>
            <a:pPr>
              <a:lnSpc>
                <a:spcPct val="150000"/>
              </a:lnSpc>
            </a:pPr>
            <a:r>
              <a:rPr lang="en-US" dirty="0"/>
              <a:t>Types</a:t>
            </a:r>
          </a:p>
          <a:p>
            <a:pPr>
              <a:lnSpc>
                <a:spcPct val="150000"/>
              </a:lnSpc>
            </a:pPr>
            <a:r>
              <a:rPr lang="en-US" dirty="0"/>
              <a:t>Operation</a:t>
            </a:r>
          </a:p>
          <a:p>
            <a:pPr>
              <a:lnSpc>
                <a:spcPct val="150000"/>
              </a:lnSpc>
            </a:pPr>
            <a:r>
              <a:rPr lang="en-US" dirty="0"/>
              <a:t>Maintenance</a:t>
            </a:r>
          </a:p>
          <a:p>
            <a:pPr>
              <a:lnSpc>
                <a:spcPct val="150000"/>
              </a:lnSpc>
            </a:pPr>
            <a:r>
              <a:rPr lang="en-US" dirty="0"/>
              <a:t>Affect on Water Quality</a:t>
            </a:r>
          </a:p>
        </p:txBody>
      </p:sp>
      <p:sp>
        <p:nvSpPr>
          <p:cNvPr id="5" name="TextBox 4">
            <a:extLst>
              <a:ext uri="{FF2B5EF4-FFF2-40B4-BE49-F238E27FC236}">
                <a16:creationId xmlns:a16="http://schemas.microsoft.com/office/drawing/2014/main" id="{CBC71304-015D-4793-C393-1A80259D58DD}"/>
              </a:ext>
            </a:extLst>
          </p:cNvPr>
          <p:cNvSpPr txBox="1"/>
          <p:nvPr/>
        </p:nvSpPr>
        <p:spPr>
          <a:xfrm>
            <a:off x="5993062" y="4786302"/>
            <a:ext cx="4275221" cy="923330"/>
          </a:xfrm>
          <a:prstGeom prst="rect">
            <a:avLst/>
          </a:prstGeom>
          <a:noFill/>
        </p:spPr>
        <p:txBody>
          <a:bodyPr wrap="square">
            <a:spAutoFit/>
          </a:bodyPr>
          <a:lstStyle/>
          <a:p>
            <a:pPr algn="ctr"/>
            <a:r>
              <a:rPr lang="en-US" dirty="0"/>
              <a:t>"</a:t>
            </a:r>
            <a:r>
              <a:rPr lang="en-US" dirty="0">
                <a:hlinkClick r:id="rId2"/>
              </a:rPr>
              <a:t>20' gate valve - Calf Hey dam 1856 - geograph.org.uk - 363562</a:t>
            </a:r>
            <a:r>
              <a:rPr lang="en-US" dirty="0"/>
              <a:t>" by </a:t>
            </a:r>
            <a:r>
              <a:rPr lang="en-US" dirty="0" err="1">
                <a:hlinkClick r:id="rId3"/>
              </a:rPr>
              <a:t>liz</a:t>
            </a:r>
            <a:r>
              <a:rPr lang="en-US" dirty="0">
                <a:hlinkClick r:id="rId3"/>
              </a:rPr>
              <a:t> </a:t>
            </a:r>
            <a:r>
              <a:rPr lang="en-US" dirty="0" err="1">
                <a:hlinkClick r:id="rId3"/>
              </a:rPr>
              <a:t>dawson</a:t>
            </a:r>
            <a:r>
              <a:rPr lang="en-US" dirty="0"/>
              <a:t> is licensed under </a:t>
            </a:r>
            <a:r>
              <a:rPr lang="en-US" dirty="0">
                <a:hlinkClick r:id="rId4"/>
              </a:rPr>
              <a:t>CC BY-SA 2.0</a:t>
            </a:r>
            <a:r>
              <a:rPr lang="en-US" dirty="0"/>
              <a:t>.</a:t>
            </a:r>
          </a:p>
        </p:txBody>
      </p:sp>
      <p:pic>
        <p:nvPicPr>
          <p:cNvPr id="2050" name="Picture 2">
            <a:extLst>
              <a:ext uri="{FF2B5EF4-FFF2-40B4-BE49-F238E27FC236}">
                <a16:creationId xmlns:a16="http://schemas.microsoft.com/office/drawing/2014/main" id="{DA3E8AEB-865C-A4DD-E5DD-D9567C5CBD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4737" y="954504"/>
            <a:ext cx="5031873" cy="3773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295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DB566-AE50-346F-2231-212650596081}"/>
              </a:ext>
            </a:extLst>
          </p:cNvPr>
          <p:cNvSpPr>
            <a:spLocks noGrp="1"/>
          </p:cNvSpPr>
          <p:nvPr>
            <p:ph type="title"/>
          </p:nvPr>
        </p:nvSpPr>
        <p:spPr/>
        <p:txBody>
          <a:bodyPr/>
          <a:lstStyle/>
          <a:p>
            <a:r>
              <a:rPr lang="en-US" dirty="0"/>
              <a:t>Valves – Uses </a:t>
            </a:r>
          </a:p>
        </p:txBody>
      </p:sp>
      <p:sp>
        <p:nvSpPr>
          <p:cNvPr id="3" name="Content Placeholder 2">
            <a:extLst>
              <a:ext uri="{FF2B5EF4-FFF2-40B4-BE49-F238E27FC236}">
                <a16:creationId xmlns:a16="http://schemas.microsoft.com/office/drawing/2014/main" id="{D85D3A60-22A1-6B13-1BF5-E616EDC9F102}"/>
              </a:ext>
            </a:extLst>
          </p:cNvPr>
          <p:cNvSpPr>
            <a:spLocks noGrp="1"/>
          </p:cNvSpPr>
          <p:nvPr>
            <p:ph idx="1"/>
          </p:nvPr>
        </p:nvSpPr>
        <p:spPr/>
        <p:txBody>
          <a:bodyPr>
            <a:normAutofit lnSpcReduction="10000"/>
          </a:bodyPr>
          <a:lstStyle/>
          <a:p>
            <a:pPr>
              <a:lnSpc>
                <a:spcPct val="150000"/>
              </a:lnSpc>
            </a:pPr>
            <a:r>
              <a:rPr lang="en-US" dirty="0"/>
              <a:t>Flow Control</a:t>
            </a:r>
          </a:p>
          <a:p>
            <a:pPr>
              <a:lnSpc>
                <a:spcPct val="150000"/>
              </a:lnSpc>
            </a:pPr>
            <a:r>
              <a:rPr lang="en-US" dirty="0"/>
              <a:t>Isolation</a:t>
            </a:r>
          </a:p>
          <a:p>
            <a:pPr>
              <a:lnSpc>
                <a:spcPct val="150000"/>
              </a:lnSpc>
            </a:pPr>
            <a:r>
              <a:rPr lang="en-US" dirty="0"/>
              <a:t>Pressure Control</a:t>
            </a:r>
          </a:p>
          <a:p>
            <a:pPr>
              <a:lnSpc>
                <a:spcPct val="150000"/>
              </a:lnSpc>
            </a:pPr>
            <a:r>
              <a:rPr lang="en-US" dirty="0"/>
              <a:t>Air Relief</a:t>
            </a:r>
          </a:p>
          <a:p>
            <a:pPr>
              <a:lnSpc>
                <a:spcPct val="150000"/>
              </a:lnSpc>
            </a:pPr>
            <a:r>
              <a:rPr lang="en-US" dirty="0"/>
              <a:t>Vacuum Relief</a:t>
            </a:r>
          </a:p>
          <a:p>
            <a:pPr>
              <a:lnSpc>
                <a:spcPct val="150000"/>
              </a:lnSpc>
            </a:pPr>
            <a:r>
              <a:rPr lang="en-US" dirty="0"/>
              <a:t>Backflow Prevention</a:t>
            </a:r>
          </a:p>
          <a:p>
            <a:endParaRPr lang="en-US" dirty="0"/>
          </a:p>
        </p:txBody>
      </p:sp>
      <p:pic>
        <p:nvPicPr>
          <p:cNvPr id="5" name="Picture 4">
            <a:extLst>
              <a:ext uri="{FF2B5EF4-FFF2-40B4-BE49-F238E27FC236}">
                <a16:creationId xmlns:a16="http://schemas.microsoft.com/office/drawing/2014/main" id="{DC512205-C8FC-BFE9-21F6-B01A542FDFE0}"/>
              </a:ext>
            </a:extLst>
          </p:cNvPr>
          <p:cNvPicPr>
            <a:picLocks noChangeAspect="1"/>
          </p:cNvPicPr>
          <p:nvPr/>
        </p:nvPicPr>
        <p:blipFill>
          <a:blip r:embed="rId2">
            <a:extLst>
              <a:ext uri="{28A0092B-C50C-407E-A947-70E740481C1C}">
                <a14:useLocalDpi xmlns:a14="http://schemas.microsoft.com/office/drawing/2010/main" val="0"/>
              </a:ext>
            </a:extLst>
          </a:blip>
          <a:srcRect l="13245" r="6667" b="37544"/>
          <a:stretch>
            <a:fillRect/>
          </a:stretch>
        </p:blipFill>
        <p:spPr>
          <a:xfrm>
            <a:off x="4178968" y="215112"/>
            <a:ext cx="3834063" cy="2242486"/>
          </a:xfrm>
          <a:prstGeom prst="rect">
            <a:avLst/>
          </a:prstGeom>
        </p:spPr>
      </p:pic>
      <p:pic>
        <p:nvPicPr>
          <p:cNvPr id="7" name="Picture 6">
            <a:extLst>
              <a:ext uri="{FF2B5EF4-FFF2-40B4-BE49-F238E27FC236}">
                <a16:creationId xmlns:a16="http://schemas.microsoft.com/office/drawing/2014/main" id="{9FC3EAD1-0A00-F256-2030-A88BA23E19FA}"/>
              </a:ext>
            </a:extLst>
          </p:cNvPr>
          <p:cNvPicPr>
            <a:picLocks noChangeAspect="1"/>
          </p:cNvPicPr>
          <p:nvPr/>
        </p:nvPicPr>
        <p:blipFill>
          <a:blip r:embed="rId3">
            <a:extLst>
              <a:ext uri="{28A0092B-C50C-407E-A947-70E740481C1C}">
                <a14:useLocalDpi xmlns:a14="http://schemas.microsoft.com/office/drawing/2010/main" val="0"/>
              </a:ext>
            </a:extLst>
          </a:blip>
          <a:srcRect t="21053" b="33684"/>
          <a:stretch>
            <a:fillRect/>
          </a:stretch>
        </p:blipFill>
        <p:spPr>
          <a:xfrm>
            <a:off x="5261811" y="4985182"/>
            <a:ext cx="5181600" cy="1759018"/>
          </a:xfrm>
          <a:prstGeom prst="rect">
            <a:avLst/>
          </a:prstGeom>
        </p:spPr>
      </p:pic>
      <p:pic>
        <p:nvPicPr>
          <p:cNvPr id="9" name="Picture 8">
            <a:extLst>
              <a:ext uri="{FF2B5EF4-FFF2-40B4-BE49-F238E27FC236}">
                <a16:creationId xmlns:a16="http://schemas.microsoft.com/office/drawing/2014/main" id="{89181B35-9300-37E6-AF2F-FA326DCBCA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1828" y="2592535"/>
            <a:ext cx="2823411" cy="2117558"/>
          </a:xfrm>
          <a:prstGeom prst="rect">
            <a:avLst/>
          </a:prstGeom>
        </p:spPr>
      </p:pic>
      <p:pic>
        <p:nvPicPr>
          <p:cNvPr id="13" name="Picture 12">
            <a:extLst>
              <a:ext uri="{FF2B5EF4-FFF2-40B4-BE49-F238E27FC236}">
                <a16:creationId xmlns:a16="http://schemas.microsoft.com/office/drawing/2014/main" id="{DC34DC2E-E46B-3D89-9E1F-13C8460A4364}"/>
              </a:ext>
            </a:extLst>
          </p:cNvPr>
          <p:cNvPicPr>
            <a:picLocks noChangeAspect="1"/>
          </p:cNvPicPr>
          <p:nvPr/>
        </p:nvPicPr>
        <p:blipFill>
          <a:blip r:embed="rId5">
            <a:extLst>
              <a:ext uri="{28A0092B-C50C-407E-A947-70E740481C1C}">
                <a14:useLocalDpi xmlns:a14="http://schemas.microsoft.com/office/drawing/2010/main" val="0"/>
              </a:ext>
            </a:extLst>
          </a:blip>
          <a:srcRect t="19590" b="14912"/>
          <a:stretch>
            <a:fillRect/>
          </a:stretch>
        </p:blipFill>
        <p:spPr>
          <a:xfrm rot="5400000">
            <a:off x="7365849" y="1391618"/>
            <a:ext cx="4635132" cy="2276907"/>
          </a:xfrm>
          <a:prstGeom prst="rect">
            <a:avLst/>
          </a:prstGeom>
        </p:spPr>
      </p:pic>
    </p:spTree>
    <p:extLst>
      <p:ext uri="{BB962C8B-B14F-4D97-AF65-F5344CB8AC3E}">
        <p14:creationId xmlns:p14="http://schemas.microsoft.com/office/powerpoint/2010/main" val="158213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5C162-4142-7031-8FCA-6D063298F790}"/>
              </a:ext>
            </a:extLst>
          </p:cNvPr>
          <p:cNvSpPr>
            <a:spLocks noGrp="1"/>
          </p:cNvSpPr>
          <p:nvPr>
            <p:ph type="title"/>
          </p:nvPr>
        </p:nvSpPr>
        <p:spPr>
          <a:xfrm>
            <a:off x="838200" y="365125"/>
            <a:ext cx="4495800" cy="1325563"/>
          </a:xfrm>
        </p:spPr>
        <p:txBody>
          <a:bodyPr/>
          <a:lstStyle/>
          <a:p>
            <a:r>
              <a:rPr lang="en-US" dirty="0"/>
              <a:t>Valves – Uses in Drinking Water</a:t>
            </a:r>
          </a:p>
        </p:txBody>
      </p:sp>
      <p:grpSp>
        <p:nvGrpSpPr>
          <p:cNvPr id="14" name="Group 13">
            <a:extLst>
              <a:ext uri="{FF2B5EF4-FFF2-40B4-BE49-F238E27FC236}">
                <a16:creationId xmlns:a16="http://schemas.microsoft.com/office/drawing/2014/main" id="{380E3F05-09EC-4E18-E017-D20F298473F0}"/>
              </a:ext>
            </a:extLst>
          </p:cNvPr>
          <p:cNvGrpSpPr/>
          <p:nvPr/>
        </p:nvGrpSpPr>
        <p:grpSpPr>
          <a:xfrm>
            <a:off x="247412" y="1757723"/>
            <a:ext cx="3194383" cy="4720843"/>
            <a:chOff x="918414" y="1690689"/>
            <a:chExt cx="3194383" cy="4720843"/>
          </a:xfrm>
        </p:grpSpPr>
        <p:pic>
          <p:nvPicPr>
            <p:cNvPr id="11" name="Picture 10">
              <a:extLst>
                <a:ext uri="{FF2B5EF4-FFF2-40B4-BE49-F238E27FC236}">
                  <a16:creationId xmlns:a16="http://schemas.microsoft.com/office/drawing/2014/main" id="{BF6E5D41-531A-13DB-82FC-E05A6DCE5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86017" y="2223086"/>
              <a:ext cx="4259178" cy="3194383"/>
            </a:xfrm>
            <a:prstGeom prst="rect">
              <a:avLst/>
            </a:prstGeom>
          </p:spPr>
        </p:pic>
        <p:sp>
          <p:nvSpPr>
            <p:cNvPr id="12" name="TextBox 11">
              <a:extLst>
                <a:ext uri="{FF2B5EF4-FFF2-40B4-BE49-F238E27FC236}">
                  <a16:creationId xmlns:a16="http://schemas.microsoft.com/office/drawing/2014/main" id="{F137498E-9383-C2F0-BB38-7D753953DEC4}"/>
                </a:ext>
              </a:extLst>
            </p:cNvPr>
            <p:cNvSpPr txBox="1"/>
            <p:nvPr/>
          </p:nvSpPr>
          <p:spPr>
            <a:xfrm>
              <a:off x="1777907" y="5949867"/>
              <a:ext cx="1272080" cy="461665"/>
            </a:xfrm>
            <a:prstGeom prst="rect">
              <a:avLst/>
            </a:prstGeom>
            <a:noFill/>
          </p:spPr>
          <p:txBody>
            <a:bodyPr wrap="none" rtlCol="0">
              <a:spAutoFit/>
            </a:bodyPr>
            <a:lstStyle/>
            <a:p>
              <a:pPr algn="ctr"/>
              <a:r>
                <a:rPr lang="en-US" sz="2400" dirty="0"/>
                <a:t>Sources</a:t>
              </a:r>
            </a:p>
          </p:txBody>
        </p:sp>
      </p:grpSp>
      <p:grpSp>
        <p:nvGrpSpPr>
          <p:cNvPr id="15" name="Group 14">
            <a:extLst>
              <a:ext uri="{FF2B5EF4-FFF2-40B4-BE49-F238E27FC236}">
                <a16:creationId xmlns:a16="http://schemas.microsoft.com/office/drawing/2014/main" id="{9E088807-AA11-2923-2871-175811ADD482}"/>
              </a:ext>
            </a:extLst>
          </p:cNvPr>
          <p:cNvGrpSpPr/>
          <p:nvPr/>
        </p:nvGrpSpPr>
        <p:grpSpPr>
          <a:xfrm>
            <a:off x="4705355" y="123510"/>
            <a:ext cx="3292635" cy="3462011"/>
            <a:chOff x="4440663" y="1027906"/>
            <a:chExt cx="3292635" cy="3462011"/>
          </a:xfrm>
        </p:grpSpPr>
        <p:pic>
          <p:nvPicPr>
            <p:cNvPr id="7" name="Picture 6">
              <a:extLst>
                <a:ext uri="{FF2B5EF4-FFF2-40B4-BE49-F238E27FC236}">
                  <a16:creationId xmlns:a16="http://schemas.microsoft.com/office/drawing/2014/main" id="{6EEB70D2-5068-CF04-FD81-E06527A0BA18}"/>
                </a:ext>
              </a:extLst>
            </p:cNvPr>
            <p:cNvPicPr>
              <a:picLocks noChangeAspect="1"/>
            </p:cNvPicPr>
            <p:nvPr/>
          </p:nvPicPr>
          <p:blipFill>
            <a:blip r:embed="rId4"/>
            <a:stretch>
              <a:fillRect/>
            </a:stretch>
          </p:blipFill>
          <p:spPr>
            <a:xfrm>
              <a:off x="4440663" y="1027906"/>
              <a:ext cx="3292635" cy="3090239"/>
            </a:xfrm>
            <a:prstGeom prst="rect">
              <a:avLst/>
            </a:prstGeom>
          </p:spPr>
        </p:pic>
        <p:sp>
          <p:nvSpPr>
            <p:cNvPr id="13" name="TextBox 12">
              <a:extLst>
                <a:ext uri="{FF2B5EF4-FFF2-40B4-BE49-F238E27FC236}">
                  <a16:creationId xmlns:a16="http://schemas.microsoft.com/office/drawing/2014/main" id="{DA3C13D6-E9C4-F7A1-DE51-88AEB019440C}"/>
                </a:ext>
              </a:extLst>
            </p:cNvPr>
            <p:cNvSpPr txBox="1"/>
            <p:nvPr/>
          </p:nvSpPr>
          <p:spPr>
            <a:xfrm>
              <a:off x="5211676" y="4028252"/>
              <a:ext cx="1532856" cy="461665"/>
            </a:xfrm>
            <a:prstGeom prst="rect">
              <a:avLst/>
            </a:prstGeom>
            <a:noFill/>
          </p:spPr>
          <p:txBody>
            <a:bodyPr wrap="none" rtlCol="0">
              <a:spAutoFit/>
            </a:bodyPr>
            <a:lstStyle/>
            <a:p>
              <a:pPr algn="ctr"/>
              <a:r>
                <a:rPr lang="en-US" sz="2400" dirty="0"/>
                <a:t>Treatment</a:t>
              </a:r>
            </a:p>
          </p:txBody>
        </p:sp>
      </p:grpSp>
      <p:grpSp>
        <p:nvGrpSpPr>
          <p:cNvPr id="21" name="Group 20">
            <a:extLst>
              <a:ext uri="{FF2B5EF4-FFF2-40B4-BE49-F238E27FC236}">
                <a16:creationId xmlns:a16="http://schemas.microsoft.com/office/drawing/2014/main" id="{ED33E251-79F2-CCE6-8EC5-328E93CA6CD4}"/>
              </a:ext>
            </a:extLst>
          </p:cNvPr>
          <p:cNvGrpSpPr/>
          <p:nvPr/>
        </p:nvGrpSpPr>
        <p:grpSpPr>
          <a:xfrm>
            <a:off x="4212809" y="3717168"/>
            <a:ext cx="3539790" cy="3017322"/>
            <a:chOff x="8098259" y="549097"/>
            <a:chExt cx="3539790" cy="3017322"/>
          </a:xfrm>
        </p:grpSpPr>
        <p:pic>
          <p:nvPicPr>
            <p:cNvPr id="19" name="Picture 18">
              <a:extLst>
                <a:ext uri="{FF2B5EF4-FFF2-40B4-BE49-F238E27FC236}">
                  <a16:creationId xmlns:a16="http://schemas.microsoft.com/office/drawing/2014/main" id="{8F6E8989-12DD-58E6-02D4-653DF5DE94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8259" y="549097"/>
              <a:ext cx="3539790" cy="2654843"/>
            </a:xfrm>
            <a:prstGeom prst="rect">
              <a:avLst/>
            </a:prstGeom>
          </p:spPr>
        </p:pic>
        <p:sp>
          <p:nvSpPr>
            <p:cNvPr id="20" name="TextBox 19">
              <a:extLst>
                <a:ext uri="{FF2B5EF4-FFF2-40B4-BE49-F238E27FC236}">
                  <a16:creationId xmlns:a16="http://schemas.microsoft.com/office/drawing/2014/main" id="{C6817855-B680-71DE-773A-A0BB45029B6A}"/>
                </a:ext>
              </a:extLst>
            </p:cNvPr>
            <p:cNvSpPr txBox="1"/>
            <p:nvPr/>
          </p:nvSpPr>
          <p:spPr>
            <a:xfrm>
              <a:off x="8992850" y="3104754"/>
              <a:ext cx="1750608" cy="461665"/>
            </a:xfrm>
            <a:prstGeom prst="rect">
              <a:avLst/>
            </a:prstGeom>
            <a:noFill/>
          </p:spPr>
          <p:txBody>
            <a:bodyPr wrap="none" rtlCol="0">
              <a:spAutoFit/>
            </a:bodyPr>
            <a:lstStyle/>
            <a:p>
              <a:pPr algn="ctr"/>
              <a:r>
                <a:rPr lang="en-US" sz="2400" dirty="0"/>
                <a:t>Distribution</a:t>
              </a:r>
            </a:p>
          </p:txBody>
        </p:sp>
      </p:grpSp>
      <p:grpSp>
        <p:nvGrpSpPr>
          <p:cNvPr id="28" name="Group 27">
            <a:extLst>
              <a:ext uri="{FF2B5EF4-FFF2-40B4-BE49-F238E27FC236}">
                <a16:creationId xmlns:a16="http://schemas.microsoft.com/office/drawing/2014/main" id="{38A742DF-88F6-890A-064B-89623AD8DE74}"/>
              </a:ext>
            </a:extLst>
          </p:cNvPr>
          <p:cNvGrpSpPr/>
          <p:nvPr/>
        </p:nvGrpSpPr>
        <p:grpSpPr>
          <a:xfrm>
            <a:off x="8640026" y="3102321"/>
            <a:ext cx="2522102" cy="3723334"/>
            <a:chOff x="8640026" y="3102321"/>
            <a:chExt cx="2522102" cy="3723334"/>
          </a:xfrm>
        </p:grpSpPr>
        <p:pic>
          <p:nvPicPr>
            <p:cNvPr id="4100" name="Picture 4" descr="Water meter in building">
              <a:extLst>
                <a:ext uri="{FF2B5EF4-FFF2-40B4-BE49-F238E27FC236}">
                  <a16:creationId xmlns:a16="http://schemas.microsoft.com/office/drawing/2014/main" id="{43912A65-D3CA-9217-45BA-C64D001DDB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4942" y="3102321"/>
              <a:ext cx="2452267" cy="326969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26E68A42-7C95-82D6-F4E5-07FD60BDE772}"/>
                </a:ext>
              </a:extLst>
            </p:cNvPr>
            <p:cNvSpPr txBox="1"/>
            <p:nvPr/>
          </p:nvSpPr>
          <p:spPr>
            <a:xfrm>
              <a:off x="8640026" y="6363990"/>
              <a:ext cx="2522102" cy="461665"/>
            </a:xfrm>
            <a:prstGeom prst="rect">
              <a:avLst/>
            </a:prstGeom>
            <a:noFill/>
          </p:spPr>
          <p:txBody>
            <a:bodyPr wrap="none" rtlCol="0">
              <a:spAutoFit/>
            </a:bodyPr>
            <a:lstStyle/>
            <a:p>
              <a:pPr algn="ctr"/>
              <a:r>
                <a:rPr lang="en-US" sz="2400" dirty="0"/>
                <a:t>Service Connects</a:t>
              </a:r>
            </a:p>
          </p:txBody>
        </p:sp>
      </p:grpSp>
      <p:grpSp>
        <p:nvGrpSpPr>
          <p:cNvPr id="29" name="Group 28">
            <a:extLst>
              <a:ext uri="{FF2B5EF4-FFF2-40B4-BE49-F238E27FC236}">
                <a16:creationId xmlns:a16="http://schemas.microsoft.com/office/drawing/2014/main" id="{C2D11BE5-5191-3FC2-4A5B-B65E0DECC39E}"/>
              </a:ext>
            </a:extLst>
          </p:cNvPr>
          <p:cNvGrpSpPr/>
          <p:nvPr/>
        </p:nvGrpSpPr>
        <p:grpSpPr>
          <a:xfrm>
            <a:off x="8283239" y="219182"/>
            <a:ext cx="3368843" cy="2504610"/>
            <a:chOff x="8162924" y="241067"/>
            <a:chExt cx="3368843" cy="2504610"/>
          </a:xfrm>
        </p:grpSpPr>
        <p:pic>
          <p:nvPicPr>
            <p:cNvPr id="26" name="Picture 25">
              <a:extLst>
                <a:ext uri="{FF2B5EF4-FFF2-40B4-BE49-F238E27FC236}">
                  <a16:creationId xmlns:a16="http://schemas.microsoft.com/office/drawing/2014/main" id="{BD390353-FA92-843A-891A-EB7E903C85C3}"/>
                </a:ext>
              </a:extLst>
            </p:cNvPr>
            <p:cNvPicPr>
              <a:picLocks noChangeAspect="1"/>
            </p:cNvPicPr>
            <p:nvPr/>
          </p:nvPicPr>
          <p:blipFill>
            <a:blip r:embed="rId7">
              <a:extLst>
                <a:ext uri="{28A0092B-C50C-407E-A947-70E740481C1C}">
                  <a14:useLocalDpi xmlns:a14="http://schemas.microsoft.com/office/drawing/2010/main" val="0"/>
                </a:ext>
              </a:extLst>
            </a:blip>
            <a:srcRect b="21797"/>
            <a:stretch>
              <a:fillRect/>
            </a:stretch>
          </p:blipFill>
          <p:spPr>
            <a:xfrm>
              <a:off x="8162924" y="769766"/>
              <a:ext cx="3368843" cy="1975911"/>
            </a:xfrm>
            <a:prstGeom prst="rect">
              <a:avLst/>
            </a:prstGeom>
          </p:spPr>
        </p:pic>
        <p:sp>
          <p:nvSpPr>
            <p:cNvPr id="27" name="TextBox 26">
              <a:extLst>
                <a:ext uri="{FF2B5EF4-FFF2-40B4-BE49-F238E27FC236}">
                  <a16:creationId xmlns:a16="http://schemas.microsoft.com/office/drawing/2014/main" id="{78093357-7D74-8BA2-CB25-D5869F549FA8}"/>
                </a:ext>
              </a:extLst>
            </p:cNvPr>
            <p:cNvSpPr txBox="1"/>
            <p:nvPr/>
          </p:nvSpPr>
          <p:spPr>
            <a:xfrm>
              <a:off x="9188221" y="241067"/>
              <a:ext cx="1192891" cy="461665"/>
            </a:xfrm>
            <a:prstGeom prst="rect">
              <a:avLst/>
            </a:prstGeom>
            <a:noFill/>
          </p:spPr>
          <p:txBody>
            <a:bodyPr wrap="none" rtlCol="0">
              <a:spAutoFit/>
            </a:bodyPr>
            <a:lstStyle/>
            <a:p>
              <a:pPr algn="ctr"/>
              <a:r>
                <a:rPr lang="en-US" sz="2400" dirty="0"/>
                <a:t>Storage</a:t>
              </a:r>
            </a:p>
          </p:txBody>
        </p:sp>
      </p:grpSp>
    </p:spTree>
    <p:extLst>
      <p:ext uri="{BB962C8B-B14F-4D97-AF65-F5344CB8AC3E}">
        <p14:creationId xmlns:p14="http://schemas.microsoft.com/office/powerpoint/2010/main" val="194650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6E81-6949-6325-D88E-18D5AD700D7C}"/>
              </a:ext>
            </a:extLst>
          </p:cNvPr>
          <p:cNvSpPr>
            <a:spLocks noGrp="1"/>
          </p:cNvSpPr>
          <p:nvPr>
            <p:ph type="title"/>
          </p:nvPr>
        </p:nvSpPr>
        <p:spPr/>
        <p:txBody>
          <a:bodyPr/>
          <a:lstStyle/>
          <a:p>
            <a:r>
              <a:rPr lang="en-US" dirty="0"/>
              <a:t>Valves – Types </a:t>
            </a:r>
          </a:p>
        </p:txBody>
      </p:sp>
      <p:sp>
        <p:nvSpPr>
          <p:cNvPr id="3" name="Content Placeholder 2">
            <a:extLst>
              <a:ext uri="{FF2B5EF4-FFF2-40B4-BE49-F238E27FC236}">
                <a16:creationId xmlns:a16="http://schemas.microsoft.com/office/drawing/2014/main" id="{EB25E543-D8C5-9497-8548-F4AA02FF9436}"/>
              </a:ext>
            </a:extLst>
          </p:cNvPr>
          <p:cNvSpPr>
            <a:spLocks noGrp="1"/>
          </p:cNvSpPr>
          <p:nvPr>
            <p:ph idx="1"/>
          </p:nvPr>
        </p:nvSpPr>
        <p:spPr>
          <a:xfrm>
            <a:off x="838200" y="1825625"/>
            <a:ext cx="7295147" cy="4866120"/>
          </a:xfrm>
        </p:spPr>
        <p:txBody>
          <a:bodyPr>
            <a:normAutofit/>
          </a:bodyPr>
          <a:lstStyle/>
          <a:p>
            <a:r>
              <a:rPr lang="en-US" b="1" dirty="0"/>
              <a:t>Rotary Valves</a:t>
            </a:r>
          </a:p>
          <a:p>
            <a:pPr lvl="1"/>
            <a:r>
              <a:rPr lang="en-US" dirty="0"/>
              <a:t>Quarter turn valves</a:t>
            </a:r>
          </a:p>
          <a:p>
            <a:pPr lvl="1"/>
            <a:r>
              <a:rPr lang="en-US" dirty="0"/>
              <a:t>Plug valves, ball valves, butterfly valves</a:t>
            </a:r>
          </a:p>
          <a:p>
            <a:r>
              <a:rPr lang="en-US" b="1" dirty="0"/>
              <a:t>Linear Stroke Valves </a:t>
            </a:r>
          </a:p>
          <a:p>
            <a:pPr lvl="1"/>
            <a:r>
              <a:rPr lang="en-US" dirty="0"/>
              <a:t>Valve stem must be rotated several times to open and close – more rotations for bigger valves</a:t>
            </a:r>
          </a:p>
          <a:p>
            <a:pPr lvl="1"/>
            <a:r>
              <a:rPr lang="en-US" dirty="0"/>
              <a:t>Gate valves, globe valves</a:t>
            </a:r>
          </a:p>
          <a:p>
            <a:r>
              <a:rPr lang="en-US" b="1" dirty="0"/>
              <a:t>Air/Vacuum Relief</a:t>
            </a:r>
          </a:p>
          <a:p>
            <a:pPr lvl="1"/>
            <a:r>
              <a:rPr lang="en-US" dirty="0"/>
              <a:t>Allow air into or out of system</a:t>
            </a:r>
          </a:p>
          <a:p>
            <a:r>
              <a:rPr lang="en-US" b="1" dirty="0"/>
              <a:t>Check Valves</a:t>
            </a:r>
          </a:p>
          <a:p>
            <a:pPr lvl="1"/>
            <a:r>
              <a:rPr lang="en-US" dirty="0"/>
              <a:t>Keeps flow in only one direction</a:t>
            </a:r>
          </a:p>
        </p:txBody>
      </p:sp>
    </p:spTree>
    <p:extLst>
      <p:ext uri="{BB962C8B-B14F-4D97-AF65-F5344CB8AC3E}">
        <p14:creationId xmlns:p14="http://schemas.microsoft.com/office/powerpoint/2010/main" val="364654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A5D5-63D0-D155-8CB2-1F5A1D3FC744}"/>
              </a:ext>
            </a:extLst>
          </p:cNvPr>
          <p:cNvSpPr>
            <a:spLocks noGrp="1"/>
          </p:cNvSpPr>
          <p:nvPr>
            <p:ph type="title"/>
          </p:nvPr>
        </p:nvSpPr>
        <p:spPr/>
        <p:txBody>
          <a:bodyPr/>
          <a:lstStyle/>
          <a:p>
            <a:r>
              <a:rPr lang="en-US" dirty="0"/>
              <a:t>Valves – Rotary</a:t>
            </a:r>
          </a:p>
        </p:txBody>
      </p:sp>
      <p:sp>
        <p:nvSpPr>
          <p:cNvPr id="3" name="Content Placeholder 2">
            <a:extLst>
              <a:ext uri="{FF2B5EF4-FFF2-40B4-BE49-F238E27FC236}">
                <a16:creationId xmlns:a16="http://schemas.microsoft.com/office/drawing/2014/main" id="{135BBE82-FE1F-88BB-1C11-2627B686134B}"/>
              </a:ext>
            </a:extLst>
          </p:cNvPr>
          <p:cNvSpPr>
            <a:spLocks noGrp="1"/>
          </p:cNvSpPr>
          <p:nvPr>
            <p:ph idx="1"/>
          </p:nvPr>
        </p:nvSpPr>
        <p:spPr/>
        <p:txBody>
          <a:bodyPr/>
          <a:lstStyle/>
          <a:p>
            <a:r>
              <a:rPr lang="en-US" b="1" dirty="0"/>
              <a:t>Plug Valves</a:t>
            </a:r>
          </a:p>
          <a:p>
            <a:pPr lvl="1">
              <a:buSzPct val="70000"/>
              <a:buFont typeface="Courier New" panose="02070309020205020404" pitchFamily="49" charset="0"/>
              <a:buChar char="o"/>
            </a:pPr>
            <a:r>
              <a:rPr lang="en-US" dirty="0"/>
              <a:t>Used in curb and corporation stops</a:t>
            </a:r>
          </a:p>
          <a:p>
            <a:pPr lvl="1">
              <a:buSzPct val="70000"/>
              <a:buFont typeface="Courier New" panose="02070309020205020404" pitchFamily="49" charset="0"/>
              <a:buChar char="o"/>
            </a:pPr>
            <a:r>
              <a:rPr lang="en-US" dirty="0"/>
              <a:t>¼-turn to open, restrict, or stop flow</a:t>
            </a:r>
          </a:p>
          <a:p>
            <a:pPr lvl="1">
              <a:buSzPct val="70000"/>
              <a:buFont typeface="Courier New" panose="02070309020205020404" pitchFamily="49" charset="0"/>
              <a:buChar char="o"/>
            </a:pPr>
            <a:r>
              <a:rPr lang="en-US" dirty="0"/>
              <a:t>Usually ¾”-2”</a:t>
            </a:r>
          </a:p>
          <a:p>
            <a:pPr lvl="1">
              <a:buSzPct val="70000"/>
              <a:buFont typeface="Courier New" panose="02070309020205020404" pitchFamily="49" charset="0"/>
              <a:buChar char="o"/>
            </a:pPr>
            <a:r>
              <a:rPr lang="en-US" dirty="0"/>
              <a:t>Standard plug valve with opening in center</a:t>
            </a:r>
          </a:p>
          <a:p>
            <a:pPr lvl="1">
              <a:buSzPct val="70000"/>
              <a:buFont typeface="Courier New" panose="02070309020205020404" pitchFamily="49" charset="0"/>
              <a:buChar char="o"/>
            </a:pPr>
            <a:r>
              <a:rPr lang="en-US" dirty="0"/>
              <a:t>Eccentric/solid plug valve with plug off-center</a:t>
            </a:r>
          </a:p>
          <a:p>
            <a:endParaRPr lang="en-US" dirty="0"/>
          </a:p>
        </p:txBody>
      </p:sp>
      <p:pic>
        <p:nvPicPr>
          <p:cNvPr id="9218" name="Picture 8" descr="Eccentric Plug Valv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23300" y="4183176"/>
            <a:ext cx="6212402" cy="258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descr="h1018v2_41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1116" y="878732"/>
            <a:ext cx="3419475"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46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92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250"/>
                                  </p:stCondLst>
                                  <p:childTnLst>
                                    <p:set>
                                      <p:cBhvr>
                                        <p:cTn id="1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35E0-4902-9FBE-6C52-2B2A8CCD66BD}"/>
              </a:ext>
            </a:extLst>
          </p:cNvPr>
          <p:cNvSpPr>
            <a:spLocks noGrp="1"/>
          </p:cNvSpPr>
          <p:nvPr>
            <p:ph type="title"/>
          </p:nvPr>
        </p:nvSpPr>
        <p:spPr/>
        <p:txBody>
          <a:bodyPr/>
          <a:lstStyle/>
          <a:p>
            <a:r>
              <a:rPr lang="en-US" dirty="0"/>
              <a:t>Valves – Rotary </a:t>
            </a:r>
          </a:p>
        </p:txBody>
      </p:sp>
      <p:sp>
        <p:nvSpPr>
          <p:cNvPr id="3" name="Content Placeholder 2">
            <a:extLst>
              <a:ext uri="{FF2B5EF4-FFF2-40B4-BE49-F238E27FC236}">
                <a16:creationId xmlns:a16="http://schemas.microsoft.com/office/drawing/2014/main" id="{45FAFE9A-5D59-9F0D-0A26-85275340CF99}"/>
              </a:ext>
            </a:extLst>
          </p:cNvPr>
          <p:cNvSpPr>
            <a:spLocks noGrp="1"/>
          </p:cNvSpPr>
          <p:nvPr>
            <p:ph idx="1"/>
          </p:nvPr>
        </p:nvSpPr>
        <p:spPr/>
        <p:txBody>
          <a:bodyPr/>
          <a:lstStyle/>
          <a:p>
            <a:r>
              <a:rPr lang="en-US" b="1" dirty="0"/>
              <a:t>Ball Valves</a:t>
            </a:r>
          </a:p>
          <a:p>
            <a:pPr lvl="1">
              <a:buSzPct val="70000"/>
              <a:buFont typeface="Courier New" panose="02070309020205020404" pitchFamily="49" charset="0"/>
              <a:buChar char="o"/>
            </a:pPr>
            <a:r>
              <a:rPr lang="en-US" dirty="0"/>
              <a:t>Similar to plug valve</a:t>
            </a:r>
          </a:p>
          <a:p>
            <a:pPr lvl="1">
              <a:buSzPct val="70000"/>
              <a:buFont typeface="Courier New" panose="02070309020205020404" pitchFamily="49" charset="0"/>
              <a:buChar char="o"/>
            </a:pPr>
            <a:r>
              <a:rPr lang="en-US" dirty="0"/>
              <a:t>¼-turn to open</a:t>
            </a:r>
          </a:p>
          <a:p>
            <a:pPr lvl="1">
              <a:buSzPct val="70000"/>
              <a:buFont typeface="Courier New" panose="02070309020205020404" pitchFamily="49" charset="0"/>
              <a:buChar char="o"/>
            </a:pPr>
            <a:r>
              <a:rPr lang="en-US" dirty="0"/>
              <a:t>Small diameter pipe ≤2” </a:t>
            </a:r>
          </a:p>
          <a:p>
            <a:pPr lvl="1">
              <a:buSzPct val="70000"/>
              <a:buFont typeface="Courier New" panose="02070309020205020404" pitchFamily="49" charset="0"/>
              <a:buChar char="o"/>
            </a:pPr>
            <a:r>
              <a:rPr lang="en-US" dirty="0"/>
              <a:t>Operate fully open or closed</a:t>
            </a:r>
          </a:p>
          <a:p>
            <a:endParaRPr lang="en-US" dirty="0"/>
          </a:p>
        </p:txBody>
      </p:sp>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621" y="4001294"/>
            <a:ext cx="3189288" cy="203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a:extLst>
              <a:ext uri="{FF2B5EF4-FFF2-40B4-BE49-F238E27FC236}">
                <a16:creationId xmlns:a16="http://schemas.microsoft.com/office/drawing/2014/main" id="{08E8F346-F021-61B1-6428-8DD95E68F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0519" y="434502"/>
            <a:ext cx="4032910" cy="53799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2EE551-8E4C-7ED5-6B9F-7BA67DB7C4B2}"/>
              </a:ext>
            </a:extLst>
          </p:cNvPr>
          <p:cNvSpPr txBox="1"/>
          <p:nvPr/>
        </p:nvSpPr>
        <p:spPr>
          <a:xfrm>
            <a:off x="7533394" y="5814404"/>
            <a:ext cx="3295027" cy="646331"/>
          </a:xfrm>
          <a:prstGeom prst="rect">
            <a:avLst/>
          </a:prstGeom>
          <a:noFill/>
        </p:spPr>
        <p:txBody>
          <a:bodyPr wrap="square">
            <a:spAutoFit/>
          </a:bodyPr>
          <a:lstStyle/>
          <a:p>
            <a:pPr algn="ctr"/>
            <a:r>
              <a:rPr lang="en-US" dirty="0"/>
              <a:t>"</a:t>
            </a:r>
            <a:r>
              <a:rPr lang="en-US" dirty="0">
                <a:hlinkClick r:id="rId5"/>
              </a:rPr>
              <a:t>Ball Valve</a:t>
            </a:r>
            <a:r>
              <a:rPr lang="en-US" dirty="0"/>
              <a:t>" by </a:t>
            </a:r>
            <a:r>
              <a:rPr lang="en-US" dirty="0" err="1">
                <a:hlinkClick r:id="rId6"/>
              </a:rPr>
              <a:t>Bitjungle</a:t>
            </a:r>
            <a:r>
              <a:rPr lang="en-US" dirty="0"/>
              <a:t> is licensed under </a:t>
            </a:r>
            <a:r>
              <a:rPr lang="en-US" dirty="0">
                <a:hlinkClick r:id="rId7"/>
              </a:rPr>
              <a:t>CC BY-SA 4.0</a:t>
            </a:r>
            <a:r>
              <a:rPr lang="en-US" dirty="0"/>
              <a:t>.</a:t>
            </a:r>
            <a:endParaRPr lang="en-US" sz="1200" dirty="0"/>
          </a:p>
        </p:txBody>
      </p:sp>
    </p:spTree>
    <p:extLst>
      <p:ext uri="{BB962C8B-B14F-4D97-AF65-F5344CB8AC3E}">
        <p14:creationId xmlns:p14="http://schemas.microsoft.com/office/powerpoint/2010/main" val="42356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11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1800D-013A-EA1C-E06C-71C3F2D6BC91}"/>
              </a:ext>
            </a:extLst>
          </p:cNvPr>
          <p:cNvSpPr>
            <a:spLocks noGrp="1"/>
          </p:cNvSpPr>
          <p:nvPr>
            <p:ph type="title"/>
          </p:nvPr>
        </p:nvSpPr>
        <p:spPr/>
        <p:txBody>
          <a:bodyPr/>
          <a:lstStyle/>
          <a:p>
            <a:r>
              <a:rPr lang="en-US" dirty="0"/>
              <a:t>Valves – Rotary </a:t>
            </a:r>
          </a:p>
        </p:txBody>
      </p:sp>
      <p:sp>
        <p:nvSpPr>
          <p:cNvPr id="3" name="Content Placeholder 2">
            <a:extLst>
              <a:ext uri="{FF2B5EF4-FFF2-40B4-BE49-F238E27FC236}">
                <a16:creationId xmlns:a16="http://schemas.microsoft.com/office/drawing/2014/main" id="{97008191-22E0-1C80-24F9-DA50FA002BAA}"/>
              </a:ext>
            </a:extLst>
          </p:cNvPr>
          <p:cNvSpPr>
            <a:spLocks noGrp="1"/>
          </p:cNvSpPr>
          <p:nvPr>
            <p:ph idx="1"/>
          </p:nvPr>
        </p:nvSpPr>
        <p:spPr>
          <a:xfrm>
            <a:off x="838200" y="1825625"/>
            <a:ext cx="6238009" cy="4351338"/>
          </a:xfrm>
        </p:spPr>
        <p:txBody>
          <a:bodyPr/>
          <a:lstStyle/>
          <a:p>
            <a:r>
              <a:rPr lang="en-US" b="1" dirty="0"/>
              <a:t>Butterfly</a:t>
            </a:r>
          </a:p>
          <a:p>
            <a:pPr lvl="1">
              <a:buSzPct val="70000"/>
              <a:buFont typeface="Courier New" panose="02070309020205020404" pitchFamily="49" charset="0"/>
              <a:buChar char="o"/>
            </a:pPr>
            <a:r>
              <a:rPr lang="en-US" dirty="0"/>
              <a:t>¼- turn to open</a:t>
            </a:r>
          </a:p>
          <a:p>
            <a:pPr lvl="1">
              <a:buSzPct val="70000"/>
              <a:buFont typeface="Courier New" panose="02070309020205020404" pitchFamily="49" charset="0"/>
              <a:buChar char="o"/>
            </a:pPr>
            <a:r>
              <a:rPr lang="en-US" dirty="0"/>
              <a:t>Best for throttling flow under low flow/pressure conditions</a:t>
            </a:r>
          </a:p>
          <a:p>
            <a:pPr lvl="1">
              <a:buSzPct val="70000"/>
              <a:buFont typeface="Courier New" panose="02070309020205020404" pitchFamily="49" charset="0"/>
              <a:buChar char="o"/>
            </a:pPr>
            <a:r>
              <a:rPr lang="en-US" dirty="0"/>
              <a:t>4”-120”</a:t>
            </a:r>
          </a:p>
          <a:p>
            <a:pPr lvl="1">
              <a:buSzPct val="70000"/>
              <a:buFont typeface="Courier New" panose="02070309020205020404" pitchFamily="49" charset="0"/>
              <a:buChar char="o"/>
            </a:pPr>
            <a:r>
              <a:rPr lang="en-US" dirty="0"/>
              <a:t>Easier to open</a:t>
            </a:r>
          </a:p>
          <a:p>
            <a:pPr lvl="1">
              <a:buSzPct val="70000"/>
              <a:buFont typeface="Courier New" panose="02070309020205020404" pitchFamily="49" charset="0"/>
              <a:buChar char="o"/>
            </a:pPr>
            <a:r>
              <a:rPr lang="en-US" dirty="0"/>
              <a:t>Open automatically with actuators</a:t>
            </a:r>
          </a:p>
          <a:p>
            <a:pPr lvl="1">
              <a:buSzPct val="70000"/>
              <a:buFont typeface="Courier New" panose="02070309020205020404" pitchFamily="49" charset="0"/>
              <a:buChar char="o"/>
            </a:pPr>
            <a:r>
              <a:rPr lang="en-US" dirty="0"/>
              <a:t>Used in treatment systems to automatically change between filter, backwash, and filter to waste</a:t>
            </a:r>
          </a:p>
        </p:txBody>
      </p:sp>
      <p:pic>
        <p:nvPicPr>
          <p:cNvPr id="133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5517" y="1534026"/>
            <a:ext cx="3109913"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63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FCA9-575B-BAA0-7FF0-C9186CD84159}"/>
              </a:ext>
            </a:extLst>
          </p:cNvPr>
          <p:cNvSpPr>
            <a:spLocks noGrp="1"/>
          </p:cNvSpPr>
          <p:nvPr>
            <p:ph type="title"/>
          </p:nvPr>
        </p:nvSpPr>
        <p:spPr/>
        <p:txBody>
          <a:bodyPr/>
          <a:lstStyle/>
          <a:p>
            <a:r>
              <a:rPr lang="en-US" dirty="0"/>
              <a:t>Valves – Linear Stroke </a:t>
            </a:r>
          </a:p>
        </p:txBody>
      </p:sp>
      <p:sp>
        <p:nvSpPr>
          <p:cNvPr id="3" name="Content Placeholder 2">
            <a:extLst>
              <a:ext uri="{FF2B5EF4-FFF2-40B4-BE49-F238E27FC236}">
                <a16:creationId xmlns:a16="http://schemas.microsoft.com/office/drawing/2014/main" id="{AA6B04A2-CF6A-C609-77B3-60BDA548C914}"/>
              </a:ext>
            </a:extLst>
          </p:cNvPr>
          <p:cNvSpPr>
            <a:spLocks noGrp="1"/>
          </p:cNvSpPr>
          <p:nvPr>
            <p:ph idx="1"/>
          </p:nvPr>
        </p:nvSpPr>
        <p:spPr>
          <a:xfrm>
            <a:off x="838200" y="1825624"/>
            <a:ext cx="5853545" cy="3577649"/>
          </a:xfrm>
        </p:spPr>
        <p:txBody>
          <a:bodyPr>
            <a:normAutofit/>
          </a:bodyPr>
          <a:lstStyle/>
          <a:p>
            <a:r>
              <a:rPr lang="en-US" b="1" dirty="0"/>
              <a:t>Gate</a:t>
            </a:r>
          </a:p>
          <a:p>
            <a:pPr lvl="1">
              <a:buSzPct val="70000"/>
              <a:buFont typeface="Courier New" panose="02070309020205020404" pitchFamily="49" charset="0"/>
              <a:buChar char="o"/>
            </a:pPr>
            <a:r>
              <a:rPr lang="en-US" dirty="0"/>
              <a:t>Best for isolation in distribution </a:t>
            </a:r>
          </a:p>
          <a:p>
            <a:pPr lvl="1">
              <a:buSzPct val="70000"/>
              <a:buFont typeface="Courier New" panose="02070309020205020404" pitchFamily="49" charset="0"/>
              <a:buChar char="o"/>
            </a:pPr>
            <a:r>
              <a:rPr lang="en-US" dirty="0"/>
              <a:t>Operate 100% open or 100% closed (don’t throttle flow)</a:t>
            </a:r>
          </a:p>
          <a:p>
            <a:pPr lvl="1">
              <a:buSzPct val="70000"/>
              <a:buFont typeface="Courier New" panose="02070309020205020404" pitchFamily="49" charset="0"/>
              <a:buChar char="o"/>
            </a:pPr>
            <a:r>
              <a:rPr lang="en-US" dirty="0"/>
              <a:t>½”-24” in diameter</a:t>
            </a:r>
          </a:p>
          <a:p>
            <a:pPr lvl="1">
              <a:buSzPct val="70000"/>
              <a:buFont typeface="Courier New" panose="02070309020205020404" pitchFamily="49" charset="0"/>
              <a:buChar char="o"/>
            </a:pPr>
            <a:r>
              <a:rPr lang="en-US" dirty="0"/>
              <a:t>Least friction loss when open</a:t>
            </a:r>
          </a:p>
          <a:p>
            <a:pPr lvl="1">
              <a:buSzPct val="70000"/>
              <a:buFont typeface="Courier New" panose="02070309020205020404" pitchFamily="49" charset="0"/>
              <a:buChar char="o"/>
            </a:pPr>
            <a:r>
              <a:rPr lang="en-US" dirty="0"/>
              <a:t>Rising or non rising stems</a:t>
            </a:r>
          </a:p>
          <a:p>
            <a:pPr lvl="1">
              <a:buSzPct val="70000"/>
              <a:buFont typeface="Courier New" panose="02070309020205020404" pitchFamily="49" charset="0"/>
              <a:buChar char="o"/>
            </a:pPr>
            <a:r>
              <a:rPr lang="en-US" dirty="0"/>
              <a:t>Must overcome force against valve face</a:t>
            </a:r>
          </a:p>
        </p:txBody>
      </p:sp>
      <p:pic>
        <p:nvPicPr>
          <p:cNvPr id="14340" name="Picture 4" descr="h1018v2_29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9700" y="289936"/>
            <a:ext cx="3854160" cy="531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2C439B1-9FE0-F7F6-36B1-423FD12F3DA3}"/>
              </a:ext>
            </a:extLst>
          </p:cNvPr>
          <p:cNvSpPr txBox="1"/>
          <p:nvPr/>
        </p:nvSpPr>
        <p:spPr>
          <a:xfrm>
            <a:off x="760966" y="5890636"/>
            <a:ext cx="11032700" cy="523220"/>
          </a:xfrm>
          <a:prstGeom prst="rect">
            <a:avLst/>
          </a:prstGeom>
          <a:noFill/>
          <a:ln w="28575">
            <a:solidFill>
              <a:schemeClr val="accent3">
                <a:lumMod val="75000"/>
              </a:schemeClr>
            </a:solidFill>
          </a:ln>
        </p:spPr>
        <p:txBody>
          <a:bodyPr wrap="none" rtlCol="0">
            <a:spAutoFit/>
          </a:bodyPr>
          <a:lstStyle/>
          <a:p>
            <a:r>
              <a:rPr lang="en-US" sz="2800" b="1" dirty="0">
                <a:solidFill>
                  <a:schemeClr val="accent6">
                    <a:lumMod val="50000"/>
                  </a:schemeClr>
                </a:solidFill>
              </a:rPr>
              <a:t>Number of turns to open/close = 3 x diameter (inches) + 1 to 3 turns</a:t>
            </a:r>
          </a:p>
        </p:txBody>
      </p:sp>
    </p:spTree>
    <p:extLst>
      <p:ext uri="{BB962C8B-B14F-4D97-AF65-F5344CB8AC3E}">
        <p14:creationId xmlns:p14="http://schemas.microsoft.com/office/powerpoint/2010/main" val="130846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B2A1C-502A-C1BD-96F0-5047BA74527C}"/>
              </a:ext>
            </a:extLst>
          </p:cNvPr>
          <p:cNvSpPr>
            <a:spLocks noGrp="1"/>
          </p:cNvSpPr>
          <p:nvPr>
            <p:ph type="title"/>
          </p:nvPr>
        </p:nvSpPr>
        <p:spPr/>
        <p:txBody>
          <a:bodyPr/>
          <a:lstStyle/>
          <a:p>
            <a:r>
              <a:rPr lang="en-US" dirty="0"/>
              <a:t>Valves – Linear Stroke</a:t>
            </a:r>
          </a:p>
        </p:txBody>
      </p:sp>
      <p:sp>
        <p:nvSpPr>
          <p:cNvPr id="3" name="Content Placeholder 2">
            <a:extLst>
              <a:ext uri="{FF2B5EF4-FFF2-40B4-BE49-F238E27FC236}">
                <a16:creationId xmlns:a16="http://schemas.microsoft.com/office/drawing/2014/main" id="{2EA6CC4A-8A5A-96A8-4E59-ED375549D233}"/>
              </a:ext>
            </a:extLst>
          </p:cNvPr>
          <p:cNvSpPr>
            <a:spLocks noGrp="1"/>
          </p:cNvSpPr>
          <p:nvPr>
            <p:ph idx="1"/>
          </p:nvPr>
        </p:nvSpPr>
        <p:spPr>
          <a:xfrm>
            <a:off x="838200" y="1825625"/>
            <a:ext cx="6866659" cy="4351338"/>
          </a:xfrm>
        </p:spPr>
        <p:txBody>
          <a:bodyPr/>
          <a:lstStyle/>
          <a:p>
            <a:r>
              <a:rPr lang="en-US" b="1" dirty="0"/>
              <a:t>Control Valves</a:t>
            </a:r>
          </a:p>
          <a:p>
            <a:pPr lvl="1">
              <a:buSzPct val="70000"/>
              <a:buFont typeface="Courier New" panose="02070309020205020404" pitchFamily="49" charset="0"/>
              <a:buChar char="o"/>
            </a:pPr>
            <a:r>
              <a:rPr lang="en-US" dirty="0"/>
              <a:t>All globe valves</a:t>
            </a:r>
          </a:p>
          <a:p>
            <a:pPr lvl="1">
              <a:buSzPct val="70000"/>
              <a:buFont typeface="Courier New" panose="02070309020205020404" pitchFamily="49" charset="0"/>
              <a:buChar char="o"/>
            </a:pPr>
            <a:r>
              <a:rPr lang="en-US" dirty="0"/>
              <a:t>Automatically react to changes in the system by opening or closing</a:t>
            </a:r>
          </a:p>
          <a:p>
            <a:pPr lvl="1">
              <a:buSzPct val="70000"/>
              <a:buFont typeface="Courier New" panose="02070309020205020404" pitchFamily="49" charset="0"/>
              <a:buChar char="o"/>
            </a:pPr>
            <a:r>
              <a:rPr lang="en-US" dirty="0"/>
              <a:t>Used for flow control, pressure regulation</a:t>
            </a:r>
          </a:p>
          <a:p>
            <a:pPr lvl="1">
              <a:buSzPct val="70000"/>
              <a:buFont typeface="Courier New" panose="02070309020205020404" pitchFamily="49" charset="0"/>
              <a:buChar char="o"/>
            </a:pPr>
            <a:r>
              <a:rPr lang="en-US" dirty="0"/>
              <a:t>Include altitude valves, pressure reducing valves, pressure relief valves, pressure sustaining valves, pump control valves, and check valves</a:t>
            </a:r>
          </a:p>
          <a:p>
            <a:endParaRPr lang="en-US" dirty="0"/>
          </a:p>
        </p:txBody>
      </p:sp>
      <p:pic>
        <p:nvPicPr>
          <p:cNvPr id="1638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6438" y="1447801"/>
            <a:ext cx="2189162" cy="434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09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9EAAD-DA63-CBFF-7C7F-DD8438D9D3ED}"/>
              </a:ext>
            </a:extLst>
          </p:cNvPr>
          <p:cNvSpPr>
            <a:spLocks noGrp="1"/>
          </p:cNvSpPr>
          <p:nvPr>
            <p:ph type="title"/>
          </p:nvPr>
        </p:nvSpPr>
        <p:spPr/>
        <p:txBody>
          <a:bodyPr/>
          <a:lstStyle/>
          <a:p>
            <a:r>
              <a:rPr lang="en-US" dirty="0"/>
              <a:t>Valves – Control </a:t>
            </a:r>
          </a:p>
        </p:txBody>
      </p:sp>
      <p:sp>
        <p:nvSpPr>
          <p:cNvPr id="3" name="Content Placeholder 2">
            <a:extLst>
              <a:ext uri="{FF2B5EF4-FFF2-40B4-BE49-F238E27FC236}">
                <a16:creationId xmlns:a16="http://schemas.microsoft.com/office/drawing/2014/main" id="{9EE265F2-01DD-68FF-E09F-FE07D5A90AED}"/>
              </a:ext>
            </a:extLst>
          </p:cNvPr>
          <p:cNvSpPr>
            <a:spLocks noGrp="1"/>
          </p:cNvSpPr>
          <p:nvPr>
            <p:ph idx="1"/>
          </p:nvPr>
        </p:nvSpPr>
        <p:spPr>
          <a:xfrm>
            <a:off x="838200" y="1825625"/>
            <a:ext cx="5796395" cy="4351338"/>
          </a:xfrm>
        </p:spPr>
        <p:txBody>
          <a:bodyPr/>
          <a:lstStyle/>
          <a:p>
            <a:r>
              <a:rPr lang="en-US" b="1" dirty="0"/>
              <a:t>Pressure Reducing Valve</a:t>
            </a:r>
          </a:p>
          <a:p>
            <a:pPr lvl="1">
              <a:buSzPct val="70000"/>
              <a:buFont typeface="Courier New" panose="02070309020205020404" pitchFamily="49" charset="0"/>
              <a:buChar char="o"/>
            </a:pPr>
            <a:r>
              <a:rPr lang="en-US" dirty="0"/>
              <a:t>Differences in elevation create high pressure at lower elevations</a:t>
            </a:r>
          </a:p>
          <a:p>
            <a:pPr lvl="1">
              <a:buSzPct val="70000"/>
              <a:buFont typeface="Courier New" panose="02070309020205020404" pitchFamily="49" charset="0"/>
              <a:buChar char="o"/>
            </a:pPr>
            <a:r>
              <a:rPr lang="en-US" dirty="0"/>
              <a:t>Installed at locations where static pressure is too high</a:t>
            </a:r>
          </a:p>
        </p:txBody>
      </p:sp>
      <p:pic>
        <p:nvPicPr>
          <p:cNvPr id="17414" name="Picture 1026"/>
          <p:cNvPicPr>
            <a:picLocks noChangeAspect="1" noChangeArrowheads="1"/>
          </p:cNvPicPr>
          <p:nvPr/>
        </p:nvPicPr>
        <p:blipFill rotWithShape="1">
          <a:blip r:embed="rId3">
            <a:extLst>
              <a:ext uri="{28A0092B-C50C-407E-A947-70E740481C1C}">
                <a14:useLocalDpi xmlns:a14="http://schemas.microsoft.com/office/drawing/2010/main" val="0"/>
              </a:ext>
            </a:extLst>
          </a:blip>
          <a:srcRect r="7237"/>
          <a:stretch/>
        </p:blipFill>
        <p:spPr bwMode="auto">
          <a:xfrm>
            <a:off x="6466024" y="1318634"/>
            <a:ext cx="5220378" cy="4220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914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la-Val 90-01 Pressure Reducing Valve 3D 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857250"/>
            <a:ext cx="9144000" cy="5143500"/>
          </a:xfrm>
          <a:prstGeom prst="rect">
            <a:avLst/>
          </a:prstGeom>
        </p:spPr>
      </p:pic>
      <p:sp>
        <p:nvSpPr>
          <p:cNvPr id="2" name="Slide Number Placeholder 1">
            <a:extLst>
              <a:ext uri="{FF2B5EF4-FFF2-40B4-BE49-F238E27FC236}">
                <a16:creationId xmlns:a16="http://schemas.microsoft.com/office/drawing/2014/main" id="{160ED9DF-098F-489E-A32F-07588EE62B6C}"/>
              </a:ext>
            </a:extLst>
          </p:cNvPr>
          <p:cNvSpPr>
            <a:spLocks noGrp="1"/>
          </p:cNvSpPr>
          <p:nvPr>
            <p:ph type="sldNum" sz="quarter" idx="12"/>
          </p:nvPr>
        </p:nvSpPr>
        <p:spPr/>
        <p:txBody>
          <a:bodyPr/>
          <a:lstStyle/>
          <a:p>
            <a:pPr>
              <a:defRPr/>
            </a:pPr>
            <a:fld id="{5D3D94CF-B1FB-47E3-A92F-C65F748C06F0}" type="slidenum">
              <a:rPr lang="en-US" altLang="en-US" smtClean="0"/>
              <a:pPr>
                <a:defRPr/>
              </a:pPr>
              <a:t>19</a:t>
            </a:fld>
            <a:endParaRPr lang="en-US" altLang="en-US"/>
          </a:p>
        </p:txBody>
      </p:sp>
    </p:spTree>
    <p:extLst>
      <p:ext uri="{BB962C8B-B14F-4D97-AF65-F5344CB8AC3E}">
        <p14:creationId xmlns:p14="http://schemas.microsoft.com/office/powerpoint/2010/main" val="268447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0A4B1-D566-5A3E-C285-12A5C359AFB3}"/>
              </a:ext>
            </a:extLst>
          </p:cNvPr>
          <p:cNvSpPr>
            <a:spLocks noGrp="1"/>
          </p:cNvSpPr>
          <p:nvPr>
            <p:ph type="title"/>
          </p:nvPr>
        </p:nvSpPr>
        <p:spPr/>
        <p:txBody>
          <a:bodyPr/>
          <a:lstStyle/>
          <a:p>
            <a:r>
              <a:rPr lang="en-US" dirty="0"/>
              <a:t>Valves – Control </a:t>
            </a:r>
          </a:p>
        </p:txBody>
      </p:sp>
      <p:sp>
        <p:nvSpPr>
          <p:cNvPr id="3" name="Content Placeholder 2">
            <a:extLst>
              <a:ext uri="{FF2B5EF4-FFF2-40B4-BE49-F238E27FC236}">
                <a16:creationId xmlns:a16="http://schemas.microsoft.com/office/drawing/2014/main" id="{1C872F79-89A2-AA85-1E95-D6E54E7D1087}"/>
              </a:ext>
            </a:extLst>
          </p:cNvPr>
          <p:cNvSpPr>
            <a:spLocks noGrp="1"/>
          </p:cNvSpPr>
          <p:nvPr>
            <p:ph idx="1"/>
          </p:nvPr>
        </p:nvSpPr>
        <p:spPr>
          <a:xfrm>
            <a:off x="838200" y="1825625"/>
            <a:ext cx="8659091" cy="4351338"/>
          </a:xfrm>
        </p:spPr>
        <p:txBody>
          <a:bodyPr/>
          <a:lstStyle/>
          <a:p>
            <a:r>
              <a:rPr lang="en-US" b="1" dirty="0"/>
              <a:t>Altitude Valves</a:t>
            </a:r>
          </a:p>
          <a:p>
            <a:pPr lvl="1">
              <a:buSzPct val="70000"/>
              <a:buFont typeface="Courier New" panose="02070309020205020404" pitchFamily="49" charset="0"/>
              <a:buChar char="o"/>
            </a:pPr>
            <a:r>
              <a:rPr lang="en-US" dirty="0"/>
              <a:t>Used when storage tanks are at different altitudes</a:t>
            </a:r>
          </a:p>
          <a:p>
            <a:pPr lvl="1">
              <a:buSzPct val="70000"/>
              <a:buFont typeface="Courier New" panose="02070309020205020404" pitchFamily="49" charset="0"/>
              <a:buChar char="o"/>
            </a:pPr>
            <a:r>
              <a:rPr lang="en-US" dirty="0"/>
              <a:t>Placed on lower tank that is below the hydraulic gradient</a:t>
            </a:r>
          </a:p>
          <a:p>
            <a:pPr lvl="1">
              <a:buSzPct val="70000"/>
              <a:buFont typeface="Courier New" panose="02070309020205020404" pitchFamily="49" charset="0"/>
              <a:buChar char="o"/>
            </a:pPr>
            <a:r>
              <a:rPr lang="en-US" dirty="0"/>
              <a:t>Closes when full to prevent overfilling</a:t>
            </a:r>
          </a:p>
        </p:txBody>
      </p:sp>
      <p:pic>
        <p:nvPicPr>
          <p:cNvPr id="18437" name="Picture 6" descr="SDP SS 120909 Domingo Tank altitude valve"/>
          <p:cNvPicPr>
            <a:picLocks noChangeAspect="1" noChangeArrowheads="1"/>
          </p:cNvPicPr>
          <p:nvPr/>
        </p:nvPicPr>
        <p:blipFill rotWithShape="1">
          <a:blip r:embed="rId3">
            <a:extLst>
              <a:ext uri="{28A0092B-C50C-407E-A947-70E740481C1C}">
                <a14:useLocalDpi xmlns:a14="http://schemas.microsoft.com/office/drawing/2010/main" val="0"/>
              </a:ext>
            </a:extLst>
          </a:blip>
          <a:srcRect b="28089"/>
          <a:stretch/>
        </p:blipFill>
        <p:spPr bwMode="auto">
          <a:xfrm>
            <a:off x="2014429" y="3699512"/>
            <a:ext cx="7482862" cy="3020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6E8519E-D7A2-103E-D5B2-E4058909AEE1}"/>
              </a:ext>
            </a:extLst>
          </p:cNvPr>
          <p:cNvPicPr>
            <a:picLocks noChangeAspect="1"/>
          </p:cNvPicPr>
          <p:nvPr/>
        </p:nvPicPr>
        <p:blipFill>
          <a:blip r:embed="rId4"/>
          <a:stretch>
            <a:fillRect/>
          </a:stretch>
        </p:blipFill>
        <p:spPr>
          <a:xfrm>
            <a:off x="7113542" y="316762"/>
            <a:ext cx="3971554" cy="1931429"/>
          </a:xfrm>
          <a:prstGeom prst="rect">
            <a:avLst/>
          </a:prstGeom>
        </p:spPr>
      </p:pic>
    </p:spTree>
    <p:extLst>
      <p:ext uri="{BB962C8B-B14F-4D97-AF65-F5344CB8AC3E}">
        <p14:creationId xmlns:p14="http://schemas.microsoft.com/office/powerpoint/2010/main" val="157484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C313-3914-4AA2-82BC-DCE71431024B}"/>
              </a:ext>
            </a:extLst>
          </p:cNvPr>
          <p:cNvSpPr>
            <a:spLocks noGrp="1"/>
          </p:cNvSpPr>
          <p:nvPr>
            <p:ph type="title"/>
          </p:nvPr>
        </p:nvSpPr>
        <p:spPr/>
        <p:txBody>
          <a:bodyPr/>
          <a:lstStyle/>
          <a:p>
            <a:r>
              <a:rPr lang="en-US" dirty="0"/>
              <a:t>Valves – Air Vacuum Relief</a:t>
            </a:r>
          </a:p>
        </p:txBody>
      </p:sp>
      <p:sp>
        <p:nvSpPr>
          <p:cNvPr id="3" name="Content Placeholder 2">
            <a:extLst>
              <a:ext uri="{FF2B5EF4-FFF2-40B4-BE49-F238E27FC236}">
                <a16:creationId xmlns:a16="http://schemas.microsoft.com/office/drawing/2014/main" id="{00B2E648-562E-9914-B229-FDB760AEDC69}"/>
              </a:ext>
            </a:extLst>
          </p:cNvPr>
          <p:cNvSpPr>
            <a:spLocks noGrp="1"/>
          </p:cNvSpPr>
          <p:nvPr>
            <p:ph idx="1"/>
          </p:nvPr>
        </p:nvSpPr>
        <p:spPr>
          <a:xfrm>
            <a:off x="838200" y="1763016"/>
            <a:ext cx="6172201" cy="4413947"/>
          </a:xfrm>
        </p:spPr>
        <p:txBody>
          <a:bodyPr/>
          <a:lstStyle/>
          <a:p>
            <a:r>
              <a:rPr lang="en-US" dirty="0"/>
              <a:t>Allows trapped air to escape</a:t>
            </a:r>
          </a:p>
          <a:p>
            <a:r>
              <a:rPr lang="en-US" dirty="0"/>
              <a:t>Allows air to enter when a vacuum occurs</a:t>
            </a:r>
          </a:p>
        </p:txBody>
      </p:sp>
      <p:pic>
        <p:nvPicPr>
          <p:cNvPr id="1946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8219" y="1037928"/>
            <a:ext cx="4135581" cy="5454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BFA385F6-318F-BF7A-FA71-28284372B5AB}"/>
              </a:ext>
            </a:extLst>
          </p:cNvPr>
          <p:cNvPicPr>
            <a:picLocks noChangeAspect="1"/>
          </p:cNvPicPr>
          <p:nvPr/>
        </p:nvPicPr>
        <p:blipFill>
          <a:blip r:embed="rId4"/>
          <a:stretch>
            <a:fillRect/>
          </a:stretch>
        </p:blipFill>
        <p:spPr>
          <a:xfrm>
            <a:off x="2204495" y="3220772"/>
            <a:ext cx="4135582" cy="3528153"/>
          </a:xfrm>
          <a:prstGeom prst="rect">
            <a:avLst/>
          </a:prstGeom>
        </p:spPr>
      </p:pic>
    </p:spTree>
    <p:extLst>
      <p:ext uri="{BB962C8B-B14F-4D97-AF65-F5344CB8AC3E}">
        <p14:creationId xmlns:p14="http://schemas.microsoft.com/office/powerpoint/2010/main" val="393154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an Air Release Valve work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676400"/>
            <a:ext cx="9125300" cy="4648200"/>
          </a:xfrm>
          <a:prstGeom prst="rect">
            <a:avLst/>
          </a:prstGeom>
        </p:spPr>
      </p:pic>
      <p:sp>
        <p:nvSpPr>
          <p:cNvPr id="2" name="Slide Number Placeholder 1">
            <a:extLst>
              <a:ext uri="{FF2B5EF4-FFF2-40B4-BE49-F238E27FC236}">
                <a16:creationId xmlns:a16="http://schemas.microsoft.com/office/drawing/2014/main" id="{B118B8FF-85AD-40DE-AF3D-36169BAD43E1}"/>
              </a:ext>
            </a:extLst>
          </p:cNvPr>
          <p:cNvSpPr>
            <a:spLocks noGrp="1"/>
          </p:cNvSpPr>
          <p:nvPr>
            <p:ph type="sldNum" sz="quarter" idx="12"/>
          </p:nvPr>
        </p:nvSpPr>
        <p:spPr/>
        <p:txBody>
          <a:bodyPr/>
          <a:lstStyle/>
          <a:p>
            <a:pPr>
              <a:defRPr/>
            </a:pPr>
            <a:fld id="{5D3D94CF-B1FB-47E3-A92F-C65F748C06F0}" type="slidenum">
              <a:rPr lang="en-US" altLang="en-US" smtClean="0"/>
              <a:pPr>
                <a:defRPr/>
              </a:pPr>
              <a:t>22</a:t>
            </a:fld>
            <a:endParaRPr lang="en-US" altLang="en-US"/>
          </a:p>
        </p:txBody>
      </p:sp>
    </p:spTree>
    <p:extLst>
      <p:ext uri="{BB962C8B-B14F-4D97-AF65-F5344CB8AC3E}">
        <p14:creationId xmlns:p14="http://schemas.microsoft.com/office/powerpoint/2010/main" val="9627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846F-92A0-E737-98CE-F5571BE11A44}"/>
              </a:ext>
            </a:extLst>
          </p:cNvPr>
          <p:cNvSpPr>
            <a:spLocks noGrp="1"/>
          </p:cNvSpPr>
          <p:nvPr>
            <p:ph type="title"/>
          </p:nvPr>
        </p:nvSpPr>
        <p:spPr/>
        <p:txBody>
          <a:bodyPr/>
          <a:lstStyle/>
          <a:p>
            <a:r>
              <a:rPr lang="en-US" dirty="0"/>
              <a:t>Valves – Check </a:t>
            </a:r>
          </a:p>
        </p:txBody>
      </p:sp>
      <p:sp>
        <p:nvSpPr>
          <p:cNvPr id="3" name="Content Placeholder 2">
            <a:extLst>
              <a:ext uri="{FF2B5EF4-FFF2-40B4-BE49-F238E27FC236}">
                <a16:creationId xmlns:a16="http://schemas.microsoft.com/office/drawing/2014/main" id="{F24F2DA4-475A-6DF3-FB71-06BF46831C70}"/>
              </a:ext>
            </a:extLst>
          </p:cNvPr>
          <p:cNvSpPr>
            <a:spLocks noGrp="1"/>
          </p:cNvSpPr>
          <p:nvPr>
            <p:ph idx="1"/>
          </p:nvPr>
        </p:nvSpPr>
        <p:spPr>
          <a:xfrm>
            <a:off x="838200" y="1825625"/>
            <a:ext cx="6463843" cy="4877782"/>
          </a:xfrm>
        </p:spPr>
        <p:txBody>
          <a:bodyPr>
            <a:normAutofit lnSpcReduction="10000"/>
          </a:bodyPr>
          <a:lstStyle/>
          <a:p>
            <a:pPr marL="0" indent="0">
              <a:buNone/>
            </a:pPr>
            <a:r>
              <a:rPr lang="en-US" sz="3200" dirty="0"/>
              <a:t>Purpose</a:t>
            </a:r>
          </a:p>
          <a:p>
            <a:r>
              <a:rPr lang="en-US" dirty="0"/>
              <a:t>Only allow flow in one direction</a:t>
            </a:r>
          </a:p>
          <a:p>
            <a:r>
              <a:rPr lang="en-US" dirty="0"/>
              <a:t>Include:</a:t>
            </a:r>
          </a:p>
          <a:p>
            <a:pPr lvl="1">
              <a:buSzPct val="70000"/>
              <a:buFont typeface="Courier New" panose="02070309020205020404" pitchFamily="49" charset="0"/>
              <a:buChar char="o"/>
            </a:pPr>
            <a:r>
              <a:rPr lang="en-US" dirty="0"/>
              <a:t>single check</a:t>
            </a:r>
          </a:p>
          <a:p>
            <a:pPr lvl="1">
              <a:buSzPct val="70000"/>
              <a:buFont typeface="Courier New" panose="02070309020205020404" pitchFamily="49" charset="0"/>
              <a:buChar char="o"/>
            </a:pPr>
            <a:r>
              <a:rPr lang="en-US" dirty="0"/>
              <a:t>double check</a:t>
            </a:r>
          </a:p>
          <a:p>
            <a:pPr lvl="1">
              <a:buSzPct val="70000"/>
              <a:buFont typeface="Courier New" panose="02070309020205020404" pitchFamily="49" charset="0"/>
              <a:buChar char="o"/>
            </a:pPr>
            <a:r>
              <a:rPr lang="en-US" dirty="0"/>
              <a:t>reduced pressure zone backflow preventer</a:t>
            </a:r>
          </a:p>
          <a:p>
            <a:r>
              <a:rPr lang="en-US" dirty="0"/>
              <a:t>Prevent non-potable water from mixing with potable water</a:t>
            </a:r>
          </a:p>
          <a:p>
            <a:r>
              <a:rPr lang="en-US" dirty="0"/>
              <a:t>Prevent damage to pumps (check valve)</a:t>
            </a:r>
          </a:p>
          <a:p>
            <a:r>
              <a:rPr lang="en-US" dirty="0"/>
              <a:t>If testable must be checked every year</a:t>
            </a:r>
          </a:p>
        </p:txBody>
      </p:sp>
      <p:pic>
        <p:nvPicPr>
          <p:cNvPr id="8" name="Picture 7">
            <a:extLst>
              <a:ext uri="{FF2B5EF4-FFF2-40B4-BE49-F238E27FC236}">
                <a16:creationId xmlns:a16="http://schemas.microsoft.com/office/drawing/2014/main" id="{E054B4D1-67E7-0112-8C0B-66146ACAC3E9}"/>
              </a:ext>
            </a:extLst>
          </p:cNvPr>
          <p:cNvPicPr>
            <a:picLocks noChangeAspect="1"/>
          </p:cNvPicPr>
          <p:nvPr/>
        </p:nvPicPr>
        <p:blipFill>
          <a:blip r:embed="rId3">
            <a:extLst>
              <a:ext uri="{28A0092B-C50C-407E-A947-70E740481C1C}">
                <a14:useLocalDpi xmlns:a14="http://schemas.microsoft.com/office/drawing/2010/main" val="0"/>
              </a:ext>
            </a:extLst>
          </a:blip>
          <a:srcRect b="17727"/>
          <a:stretch>
            <a:fillRect/>
          </a:stretch>
        </p:blipFill>
        <p:spPr>
          <a:xfrm rot="16200000">
            <a:off x="6839917" y="1476735"/>
            <a:ext cx="5805455" cy="3582235"/>
          </a:xfrm>
          <a:prstGeom prst="rect">
            <a:avLst/>
          </a:prstGeom>
        </p:spPr>
      </p:pic>
    </p:spTree>
    <p:extLst>
      <p:ext uri="{BB962C8B-B14F-4D97-AF65-F5344CB8AC3E}">
        <p14:creationId xmlns:p14="http://schemas.microsoft.com/office/powerpoint/2010/main" val="350522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7CB5-6E11-6832-7697-88C64FAC9381}"/>
              </a:ext>
            </a:extLst>
          </p:cNvPr>
          <p:cNvSpPr>
            <a:spLocks noGrp="1"/>
          </p:cNvSpPr>
          <p:nvPr>
            <p:ph type="title"/>
          </p:nvPr>
        </p:nvSpPr>
        <p:spPr/>
        <p:txBody>
          <a:bodyPr/>
          <a:lstStyle/>
          <a:p>
            <a:r>
              <a:rPr lang="en-US" dirty="0"/>
              <a:t>Valves – Check </a:t>
            </a:r>
          </a:p>
        </p:txBody>
      </p:sp>
      <p:sp>
        <p:nvSpPr>
          <p:cNvPr id="3" name="Content Placeholder 2">
            <a:extLst>
              <a:ext uri="{FF2B5EF4-FFF2-40B4-BE49-F238E27FC236}">
                <a16:creationId xmlns:a16="http://schemas.microsoft.com/office/drawing/2014/main" id="{0777BC76-9526-CBA9-E6C0-7EE294B50813}"/>
              </a:ext>
            </a:extLst>
          </p:cNvPr>
          <p:cNvSpPr>
            <a:spLocks noGrp="1"/>
          </p:cNvSpPr>
          <p:nvPr>
            <p:ph idx="1"/>
          </p:nvPr>
        </p:nvSpPr>
        <p:spPr>
          <a:xfrm>
            <a:off x="838201" y="1825625"/>
            <a:ext cx="6350876" cy="4351338"/>
          </a:xfrm>
        </p:spPr>
        <p:txBody>
          <a:bodyPr/>
          <a:lstStyle/>
          <a:p>
            <a:r>
              <a:rPr lang="en-US" b="1" dirty="0"/>
              <a:t>Reduced Pressure Backflow Preventer (RPZ)</a:t>
            </a:r>
          </a:p>
          <a:p>
            <a:pPr lvl="1">
              <a:buSzPct val="70000"/>
              <a:buFont typeface="Courier New" panose="02070309020205020404" pitchFamily="49" charset="0"/>
              <a:buChar char="o"/>
            </a:pPr>
            <a:r>
              <a:rPr lang="en-US" dirty="0"/>
              <a:t>The best/most protective mechanical solution but air gap is still the best non-mechanical cross connection control</a:t>
            </a:r>
          </a:p>
          <a:p>
            <a:pPr lvl="1">
              <a:buSzPct val="70000"/>
              <a:buFont typeface="Courier New" panose="02070309020205020404" pitchFamily="49" charset="0"/>
              <a:buChar char="o"/>
            </a:pPr>
            <a:r>
              <a:rPr lang="en-US" dirty="0"/>
              <a:t>Check valves act independently</a:t>
            </a:r>
          </a:p>
          <a:p>
            <a:pPr lvl="1">
              <a:buSzPct val="70000"/>
              <a:buFont typeface="Courier New" panose="02070309020205020404" pitchFamily="49" charset="0"/>
              <a:buChar char="o"/>
            </a:pPr>
            <a:r>
              <a:rPr lang="en-US" dirty="0"/>
              <a:t>Must be tested every year</a:t>
            </a:r>
          </a:p>
          <a:p>
            <a:pPr lvl="1">
              <a:buSzPct val="70000"/>
              <a:buFont typeface="Courier New" panose="02070309020205020404" pitchFamily="49" charset="0"/>
              <a:buChar char="o"/>
            </a:pPr>
            <a:r>
              <a:rPr lang="en-US" dirty="0"/>
              <a:t>Must be installed at least 12-inches above grade</a:t>
            </a:r>
          </a:p>
          <a:p>
            <a:pPr lvl="1">
              <a:buSzPct val="70000"/>
              <a:buFont typeface="Courier New" panose="02070309020205020404" pitchFamily="49" charset="0"/>
              <a:buChar char="o"/>
            </a:pPr>
            <a:r>
              <a:rPr lang="en-US" dirty="0"/>
              <a:t>Will spit when operating</a:t>
            </a:r>
          </a:p>
        </p:txBody>
      </p:sp>
      <p:pic>
        <p:nvPicPr>
          <p:cNvPr id="2253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1312"/>
            <a:ext cx="3608201" cy="264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sitting, table, white, meter&#10;&#10;Description automatically generated">
            <a:extLst>
              <a:ext uri="{FF2B5EF4-FFF2-40B4-BE49-F238E27FC236}">
                <a16:creationId xmlns:a16="http://schemas.microsoft.com/office/drawing/2014/main" id="{B4DA84B1-0B72-4F12-AD41-3A246049A9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8761" y="3118611"/>
            <a:ext cx="3903892" cy="2927919"/>
          </a:xfrm>
          <a:prstGeom prst="rect">
            <a:avLst/>
          </a:prstGeom>
        </p:spPr>
      </p:pic>
    </p:spTree>
    <p:extLst>
      <p:ext uri="{BB962C8B-B14F-4D97-AF65-F5344CB8AC3E}">
        <p14:creationId xmlns:p14="http://schemas.microsoft.com/office/powerpoint/2010/main" val="154584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2253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25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0E2C-A1A6-9005-54E0-5D504543BAC6}"/>
              </a:ext>
            </a:extLst>
          </p:cNvPr>
          <p:cNvSpPr>
            <a:spLocks noGrp="1"/>
          </p:cNvSpPr>
          <p:nvPr>
            <p:ph type="title"/>
          </p:nvPr>
        </p:nvSpPr>
        <p:spPr/>
        <p:txBody>
          <a:bodyPr/>
          <a:lstStyle/>
          <a:p>
            <a:r>
              <a:rPr lang="en-US" dirty="0"/>
              <a:t>Valves – Operations </a:t>
            </a:r>
          </a:p>
        </p:txBody>
      </p:sp>
      <p:sp>
        <p:nvSpPr>
          <p:cNvPr id="3" name="Content Placeholder 2">
            <a:extLst>
              <a:ext uri="{FF2B5EF4-FFF2-40B4-BE49-F238E27FC236}">
                <a16:creationId xmlns:a16="http://schemas.microsoft.com/office/drawing/2014/main" id="{313D86EB-E474-58F7-7D31-5F7364EF7E7C}"/>
              </a:ext>
            </a:extLst>
          </p:cNvPr>
          <p:cNvSpPr>
            <a:spLocks noGrp="1"/>
          </p:cNvSpPr>
          <p:nvPr>
            <p:ph idx="1"/>
          </p:nvPr>
        </p:nvSpPr>
        <p:spPr>
          <a:xfrm>
            <a:off x="838200" y="1825625"/>
            <a:ext cx="6918434" cy="4351338"/>
          </a:xfrm>
        </p:spPr>
        <p:txBody>
          <a:bodyPr/>
          <a:lstStyle/>
          <a:p>
            <a:r>
              <a:rPr lang="en-US" b="1" dirty="0"/>
              <a:t>Water Hammer</a:t>
            </a:r>
          </a:p>
          <a:p>
            <a:pPr lvl="1">
              <a:buSzPct val="70000"/>
              <a:buFont typeface="Courier New" panose="02070309020205020404" pitchFamily="49" charset="0"/>
              <a:buChar char="o"/>
            </a:pPr>
            <a:r>
              <a:rPr lang="en-US" dirty="0"/>
              <a:t>A pressure wave in a pipe caused when closing or opening valves</a:t>
            </a:r>
          </a:p>
          <a:p>
            <a:pPr lvl="1">
              <a:buSzPct val="70000"/>
              <a:buFont typeface="Courier New" panose="02070309020205020404" pitchFamily="49" charset="0"/>
              <a:buChar char="o"/>
            </a:pPr>
            <a:r>
              <a:rPr lang="en-US" dirty="0"/>
              <a:t>Occurs when opening or closing valves too quickly</a:t>
            </a:r>
          </a:p>
        </p:txBody>
      </p:sp>
      <p:pic>
        <p:nvPicPr>
          <p:cNvPr id="4" name="Picture 16" descr="Hammer_3">
            <a:extLst>
              <a:ext uri="{FF2B5EF4-FFF2-40B4-BE49-F238E27FC236}">
                <a16:creationId xmlns:a16="http://schemas.microsoft.com/office/drawing/2014/main" id="{34061DA8-331A-F714-2FA0-C8903F839EA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362535" y="3989532"/>
            <a:ext cx="19272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18">
            <a:extLst>
              <a:ext uri="{FF2B5EF4-FFF2-40B4-BE49-F238E27FC236}">
                <a16:creationId xmlns:a16="http://schemas.microsoft.com/office/drawing/2014/main" id="{FD45DD3A-0D92-FC39-2A5E-FF1657DE5F5F}"/>
              </a:ext>
            </a:extLst>
          </p:cNvPr>
          <p:cNvSpPr>
            <a:spLocks noChangeArrowheads="1"/>
          </p:cNvSpPr>
          <p:nvPr/>
        </p:nvSpPr>
        <p:spPr bwMode="auto">
          <a:xfrm rot="6252383">
            <a:off x="5676900" y="2628900"/>
            <a:ext cx="304800" cy="6477000"/>
          </a:xfrm>
          <a:prstGeom prst="can">
            <a:avLst>
              <a:gd name="adj" fmla="val 118744"/>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6" name="Picture 19" descr="water-hammer-valve">
            <a:extLst>
              <a:ext uri="{FF2B5EF4-FFF2-40B4-BE49-F238E27FC236}">
                <a16:creationId xmlns:a16="http://schemas.microsoft.com/office/drawing/2014/main" id="{423F019F-1EC0-6F79-55CD-CEE24F5308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2263" y="665306"/>
            <a:ext cx="3581400"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C206E16E-0F05-3CCD-8385-1C2D0FEBBF02}"/>
              </a:ext>
            </a:extLst>
          </p:cNvPr>
          <p:cNvSpPr txBox="1"/>
          <p:nvPr/>
        </p:nvSpPr>
        <p:spPr>
          <a:xfrm>
            <a:off x="7920789" y="3607200"/>
            <a:ext cx="3433011" cy="523220"/>
          </a:xfrm>
          <a:prstGeom prst="rect">
            <a:avLst/>
          </a:prstGeom>
          <a:noFill/>
        </p:spPr>
        <p:txBody>
          <a:bodyPr wrap="square">
            <a:spAutoFit/>
          </a:bodyPr>
          <a:lstStyle/>
          <a:p>
            <a:pPr algn="ctr"/>
            <a:r>
              <a:rPr lang="en-US" altLang="en-US" sz="1400" dirty="0">
                <a:hlinkClick r:id="rId5"/>
              </a:rPr>
              <a:t>http://www.plumbingmart.com/images/water-hammer-valve.jpg</a:t>
            </a:r>
            <a:r>
              <a:rPr lang="en-US" altLang="en-US" sz="1400" dirty="0"/>
              <a:t> </a:t>
            </a:r>
            <a:endParaRPr lang="en-US" sz="1400" dirty="0"/>
          </a:p>
        </p:txBody>
      </p:sp>
    </p:spTree>
    <p:extLst>
      <p:ext uri="{BB962C8B-B14F-4D97-AF65-F5344CB8AC3E}">
        <p14:creationId xmlns:p14="http://schemas.microsoft.com/office/powerpoint/2010/main" val="859635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D996-3EB9-75EA-5B76-BA7FD7CAF4DB}"/>
              </a:ext>
            </a:extLst>
          </p:cNvPr>
          <p:cNvSpPr>
            <a:spLocks noGrp="1"/>
          </p:cNvSpPr>
          <p:nvPr>
            <p:ph type="title"/>
          </p:nvPr>
        </p:nvSpPr>
        <p:spPr/>
        <p:txBody>
          <a:bodyPr/>
          <a:lstStyle/>
          <a:p>
            <a:r>
              <a:rPr lang="en-US" dirty="0"/>
              <a:t>Valves – Operations </a:t>
            </a:r>
          </a:p>
        </p:txBody>
      </p:sp>
      <p:sp>
        <p:nvSpPr>
          <p:cNvPr id="3" name="Content Placeholder 2">
            <a:extLst>
              <a:ext uri="{FF2B5EF4-FFF2-40B4-BE49-F238E27FC236}">
                <a16:creationId xmlns:a16="http://schemas.microsoft.com/office/drawing/2014/main" id="{4F030E18-5FBD-DCFE-F052-AAA47D59B30B}"/>
              </a:ext>
            </a:extLst>
          </p:cNvPr>
          <p:cNvSpPr>
            <a:spLocks noGrp="1"/>
          </p:cNvSpPr>
          <p:nvPr>
            <p:ph idx="1"/>
          </p:nvPr>
        </p:nvSpPr>
        <p:spPr>
          <a:xfrm>
            <a:off x="838200" y="1825625"/>
            <a:ext cx="5713949" cy="4351338"/>
          </a:xfrm>
        </p:spPr>
        <p:txBody>
          <a:bodyPr/>
          <a:lstStyle/>
          <a:p>
            <a:r>
              <a:rPr lang="en-US" b="1" dirty="0"/>
              <a:t>Water Hammer</a:t>
            </a:r>
          </a:p>
          <a:p>
            <a:pPr lvl="1">
              <a:buSzPct val="70000"/>
              <a:buFont typeface="Courier New" panose="02070309020205020404" pitchFamily="49" charset="0"/>
              <a:buChar char="o"/>
            </a:pPr>
            <a:r>
              <a:rPr lang="en-US" dirty="0"/>
              <a:t>Sounds like hammering on the pipe and can cause damage</a:t>
            </a:r>
          </a:p>
          <a:p>
            <a:pPr lvl="1">
              <a:buSzPct val="70000"/>
              <a:buFont typeface="Courier New" panose="02070309020205020404" pitchFamily="49" charset="0"/>
              <a:buChar char="o"/>
            </a:pPr>
            <a:r>
              <a:rPr lang="en-US" dirty="0"/>
              <a:t>Can reduce water hammer by slowly opening the valve and letting the pipe fill before opening it all of the way</a:t>
            </a:r>
          </a:p>
          <a:p>
            <a:endParaRPr lang="en-US" dirty="0"/>
          </a:p>
        </p:txBody>
      </p:sp>
      <p:pic>
        <p:nvPicPr>
          <p:cNvPr id="4" name="Picture 4" descr="csvtechinfo_10_1">
            <a:extLst>
              <a:ext uri="{FF2B5EF4-FFF2-40B4-BE49-F238E27FC236}">
                <a16:creationId xmlns:a16="http://schemas.microsoft.com/office/drawing/2014/main" id="{3A137501-802B-5D95-DCF9-1F509EF7F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000" t="7408"/>
          <a:stretch>
            <a:fillRect/>
          </a:stretch>
        </p:blipFill>
        <p:spPr bwMode="auto">
          <a:xfrm>
            <a:off x="7575835" y="3839996"/>
            <a:ext cx="3646325" cy="284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rumpledpipe3">
            <a:extLst>
              <a:ext uri="{FF2B5EF4-FFF2-40B4-BE49-F238E27FC236}">
                <a16:creationId xmlns:a16="http://schemas.microsoft.com/office/drawing/2014/main" id="{031FE234-70CF-562F-EADD-C5F100FD6B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381000"/>
            <a:ext cx="4127540" cy="2923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PW070515121L1">
            <a:extLst>
              <a:ext uri="{FF2B5EF4-FFF2-40B4-BE49-F238E27FC236}">
                <a16:creationId xmlns:a16="http://schemas.microsoft.com/office/drawing/2014/main" id="{022119D5-83BC-3152-5FCA-BC7B6C7739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468814"/>
            <a:ext cx="2895600" cy="20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52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aterhammer4 minute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09800" y="152400"/>
            <a:ext cx="8077200" cy="6608618"/>
          </a:xfrm>
          <a:prstGeom prst="rect">
            <a:avLst/>
          </a:prstGeom>
        </p:spPr>
      </p:pic>
      <p:sp>
        <p:nvSpPr>
          <p:cNvPr id="2" name="Slide Number Placeholder 1">
            <a:extLst>
              <a:ext uri="{FF2B5EF4-FFF2-40B4-BE49-F238E27FC236}">
                <a16:creationId xmlns:a16="http://schemas.microsoft.com/office/drawing/2014/main" id="{9E928F42-9F72-4E66-B0D1-10474EF55527}"/>
              </a:ext>
            </a:extLst>
          </p:cNvPr>
          <p:cNvSpPr>
            <a:spLocks noGrp="1"/>
          </p:cNvSpPr>
          <p:nvPr>
            <p:ph type="sldNum" sz="quarter" idx="12"/>
          </p:nvPr>
        </p:nvSpPr>
        <p:spPr/>
        <p:txBody>
          <a:bodyPr/>
          <a:lstStyle/>
          <a:p>
            <a:pPr>
              <a:defRPr/>
            </a:pPr>
            <a:fld id="{5D3D94CF-B1FB-47E3-A92F-C65F748C06F0}" type="slidenum">
              <a:rPr lang="en-US" altLang="en-US" smtClean="0"/>
              <a:pPr>
                <a:defRPr/>
              </a:pPr>
              <a:t>27</a:t>
            </a:fld>
            <a:endParaRPr lang="en-US" altLang="en-US"/>
          </a:p>
        </p:txBody>
      </p:sp>
    </p:spTree>
    <p:extLst>
      <p:ext uri="{BB962C8B-B14F-4D97-AF65-F5344CB8AC3E}">
        <p14:creationId xmlns:p14="http://schemas.microsoft.com/office/powerpoint/2010/main" val="287260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4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418C-F324-2687-0D7C-9BCA97C51F52}"/>
              </a:ext>
            </a:extLst>
          </p:cNvPr>
          <p:cNvSpPr>
            <a:spLocks noGrp="1"/>
          </p:cNvSpPr>
          <p:nvPr>
            <p:ph type="title"/>
          </p:nvPr>
        </p:nvSpPr>
        <p:spPr/>
        <p:txBody>
          <a:bodyPr/>
          <a:lstStyle/>
          <a:p>
            <a:r>
              <a:rPr lang="en-US" dirty="0"/>
              <a:t>Valves – Operations </a:t>
            </a:r>
          </a:p>
        </p:txBody>
      </p:sp>
      <p:sp>
        <p:nvSpPr>
          <p:cNvPr id="3" name="Content Placeholder 2">
            <a:extLst>
              <a:ext uri="{FF2B5EF4-FFF2-40B4-BE49-F238E27FC236}">
                <a16:creationId xmlns:a16="http://schemas.microsoft.com/office/drawing/2014/main" id="{5BE93000-13E8-1DE4-9D23-049353E030B8}"/>
              </a:ext>
            </a:extLst>
          </p:cNvPr>
          <p:cNvSpPr>
            <a:spLocks noGrp="1"/>
          </p:cNvSpPr>
          <p:nvPr>
            <p:ph idx="1"/>
          </p:nvPr>
        </p:nvSpPr>
        <p:spPr/>
        <p:txBody>
          <a:bodyPr/>
          <a:lstStyle/>
          <a:p>
            <a:r>
              <a:rPr lang="en-US" b="1" dirty="0"/>
              <a:t>Water Hammer</a:t>
            </a:r>
          </a:p>
          <a:p>
            <a:pPr lvl="1"/>
            <a:r>
              <a:rPr lang="en-US" dirty="0"/>
              <a:t>Can be calculated</a:t>
            </a:r>
          </a:p>
        </p:txBody>
      </p:sp>
      <p:sp>
        <p:nvSpPr>
          <p:cNvPr id="5" name="TextBox 4">
            <a:extLst>
              <a:ext uri="{FF2B5EF4-FFF2-40B4-BE49-F238E27FC236}">
                <a16:creationId xmlns:a16="http://schemas.microsoft.com/office/drawing/2014/main" id="{AC196C7A-BE55-3572-5304-D2615FC68682}"/>
              </a:ext>
            </a:extLst>
          </p:cNvPr>
          <p:cNvSpPr txBox="1"/>
          <p:nvPr/>
        </p:nvSpPr>
        <p:spPr>
          <a:xfrm>
            <a:off x="2902432" y="2926542"/>
            <a:ext cx="3277650" cy="584775"/>
          </a:xfrm>
          <a:prstGeom prst="rect">
            <a:avLst/>
          </a:prstGeom>
          <a:noFill/>
          <a:ln w="28575">
            <a:solidFill>
              <a:schemeClr val="tx1"/>
            </a:solidFill>
          </a:ln>
        </p:spPr>
        <p:txBody>
          <a:bodyPr wrap="square">
            <a:spAutoFit/>
          </a:bodyPr>
          <a:lstStyle/>
          <a:p>
            <a:pPr algn="ctr"/>
            <a:r>
              <a:rPr lang="en-US" sz="3200" dirty="0" err="1"/>
              <a:t>dp</a:t>
            </a:r>
            <a:r>
              <a:rPr lang="en-US" sz="3200" dirty="0"/>
              <a:t> = 0.070vl/t</a:t>
            </a:r>
          </a:p>
        </p:txBody>
      </p:sp>
      <p:sp>
        <p:nvSpPr>
          <p:cNvPr id="7" name="TextBox 6">
            <a:extLst>
              <a:ext uri="{FF2B5EF4-FFF2-40B4-BE49-F238E27FC236}">
                <a16:creationId xmlns:a16="http://schemas.microsoft.com/office/drawing/2014/main" id="{DC53130B-3BFB-4C53-328D-E3F4B992EFFC}"/>
              </a:ext>
            </a:extLst>
          </p:cNvPr>
          <p:cNvSpPr txBox="1"/>
          <p:nvPr/>
        </p:nvSpPr>
        <p:spPr>
          <a:xfrm>
            <a:off x="2391630" y="3871173"/>
            <a:ext cx="6695614" cy="1815882"/>
          </a:xfrm>
          <a:prstGeom prst="rect">
            <a:avLst/>
          </a:prstGeom>
          <a:noFill/>
        </p:spPr>
        <p:txBody>
          <a:bodyPr wrap="square">
            <a:spAutoFit/>
          </a:bodyPr>
          <a:lstStyle/>
          <a:p>
            <a:r>
              <a:rPr lang="en-US" sz="2800" b="1" dirty="0" err="1"/>
              <a:t>dp</a:t>
            </a:r>
            <a:r>
              <a:rPr lang="en-US" sz="2800" dirty="0"/>
              <a:t> = increase in pressure (psi)</a:t>
            </a:r>
          </a:p>
          <a:p>
            <a:r>
              <a:rPr lang="en-US" sz="2800" b="1" dirty="0"/>
              <a:t>v</a:t>
            </a:r>
            <a:r>
              <a:rPr lang="en-US" sz="2800" dirty="0"/>
              <a:t> = flow velocity (ft/s)</a:t>
            </a:r>
          </a:p>
          <a:p>
            <a:r>
              <a:rPr lang="en-US" sz="2800" b="1" dirty="0"/>
              <a:t>l</a:t>
            </a:r>
            <a:r>
              <a:rPr lang="en-US" sz="2800" dirty="0"/>
              <a:t> = upstream pipe length (ft)</a:t>
            </a:r>
          </a:p>
          <a:p>
            <a:r>
              <a:rPr lang="en-US" sz="2800" b="1" dirty="0"/>
              <a:t>t</a:t>
            </a:r>
            <a:r>
              <a:rPr lang="en-US" sz="2800" dirty="0"/>
              <a:t> = valve closing time (s)</a:t>
            </a:r>
          </a:p>
        </p:txBody>
      </p:sp>
      <p:pic>
        <p:nvPicPr>
          <p:cNvPr id="6" name="Graphic 5" descr="Calculator with solid fill">
            <a:extLst>
              <a:ext uri="{FF2B5EF4-FFF2-40B4-BE49-F238E27FC236}">
                <a16:creationId xmlns:a16="http://schemas.microsoft.com/office/drawing/2014/main" id="{7E50E937-5583-ABBD-538E-5D4E3F4133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44314" y="1827276"/>
            <a:ext cx="2783305" cy="2783305"/>
          </a:xfrm>
          <a:prstGeom prst="rect">
            <a:avLst/>
          </a:prstGeom>
        </p:spPr>
      </p:pic>
    </p:spTree>
    <p:extLst>
      <p:ext uri="{BB962C8B-B14F-4D97-AF65-F5344CB8AC3E}">
        <p14:creationId xmlns:p14="http://schemas.microsoft.com/office/powerpoint/2010/main" val="1204676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CFFB0-24A4-505D-73DE-CFB081E0FF7B}"/>
              </a:ext>
            </a:extLst>
          </p:cNvPr>
          <p:cNvSpPr>
            <a:spLocks noGrp="1"/>
          </p:cNvSpPr>
          <p:nvPr>
            <p:ph type="title"/>
          </p:nvPr>
        </p:nvSpPr>
        <p:spPr/>
        <p:txBody>
          <a:bodyPr/>
          <a:lstStyle/>
          <a:p>
            <a:r>
              <a:rPr lang="en-US" dirty="0"/>
              <a:t>Valves – Operations </a:t>
            </a:r>
          </a:p>
        </p:txBody>
      </p:sp>
      <p:sp>
        <p:nvSpPr>
          <p:cNvPr id="30723" name="Rectangle 3"/>
          <p:cNvSpPr txBox="1">
            <a:spLocks noChangeArrowheads="1"/>
          </p:cNvSpPr>
          <p:nvPr/>
        </p:nvSpPr>
        <p:spPr>
          <a:xfrm>
            <a:off x="2286000" y="1685926"/>
            <a:ext cx="7772400" cy="828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anose="05000000000000000000" pitchFamily="2" charset="2"/>
              <a:buNone/>
            </a:pPr>
            <a:r>
              <a:rPr lang="en-US" altLang="en-US" sz="2600" b="1" dirty="0"/>
              <a:t>Water Hammer When Closing Solenoid Valve</a:t>
            </a:r>
            <a:endParaRPr lang="en-US" altLang="en-US" b="1" dirty="0"/>
          </a:p>
        </p:txBody>
      </p:sp>
      <p:grpSp>
        <p:nvGrpSpPr>
          <p:cNvPr id="30724" name="Group 14"/>
          <p:cNvGrpSpPr>
            <a:grpSpLocks/>
          </p:cNvGrpSpPr>
          <p:nvPr/>
        </p:nvGrpSpPr>
        <p:grpSpPr bwMode="auto">
          <a:xfrm>
            <a:off x="2743200" y="2362200"/>
            <a:ext cx="6477000" cy="1143000"/>
            <a:chOff x="768" y="1488"/>
            <a:chExt cx="4080" cy="720"/>
          </a:xfrm>
        </p:grpSpPr>
        <p:grpSp>
          <p:nvGrpSpPr>
            <p:cNvPr id="30727" name="Group 13"/>
            <p:cNvGrpSpPr>
              <a:grpSpLocks/>
            </p:cNvGrpSpPr>
            <p:nvPr/>
          </p:nvGrpSpPr>
          <p:grpSpPr bwMode="auto">
            <a:xfrm>
              <a:off x="768" y="1776"/>
              <a:ext cx="4080" cy="432"/>
              <a:chOff x="768" y="1776"/>
              <a:chExt cx="4080" cy="432"/>
            </a:xfrm>
          </p:grpSpPr>
          <p:sp>
            <p:nvSpPr>
              <p:cNvPr id="30729" name="AutoShape 4"/>
              <p:cNvSpPr>
                <a:spLocks noChangeArrowheads="1"/>
              </p:cNvSpPr>
              <p:nvPr/>
            </p:nvSpPr>
            <p:spPr bwMode="auto">
              <a:xfrm rot="5400000">
                <a:off x="2712" y="72"/>
                <a:ext cx="192" cy="4080"/>
              </a:xfrm>
              <a:prstGeom prst="can">
                <a:avLst>
                  <a:gd name="adj" fmla="val 118744"/>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0730" name="AutoShape 5"/>
              <p:cNvSpPr>
                <a:spLocks/>
              </p:cNvSpPr>
              <p:nvPr/>
            </p:nvSpPr>
            <p:spPr bwMode="auto">
              <a:xfrm rot="5400000">
                <a:off x="2736" y="-144"/>
                <a:ext cx="192" cy="4032"/>
              </a:xfrm>
              <a:prstGeom prst="leftBrace">
                <a:avLst>
                  <a:gd name="adj1" fmla="val 17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sp>
          <p:nvSpPr>
            <p:cNvPr id="30728" name="Text Box 7"/>
            <p:cNvSpPr txBox="1">
              <a:spLocks noChangeArrowheads="1"/>
            </p:cNvSpPr>
            <p:nvPr/>
          </p:nvSpPr>
          <p:spPr bwMode="auto">
            <a:xfrm>
              <a:off x="2400" y="1488"/>
              <a:ext cx="91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a:t>100 feet</a:t>
              </a:r>
            </a:p>
          </p:txBody>
        </p:sp>
      </p:grpSp>
      <p:sp>
        <p:nvSpPr>
          <p:cNvPr id="30725" name="Text Box 9"/>
          <p:cNvSpPr txBox="1">
            <a:spLocks noChangeArrowheads="1"/>
          </p:cNvSpPr>
          <p:nvPr/>
        </p:nvSpPr>
        <p:spPr bwMode="auto">
          <a:xfrm>
            <a:off x="2362200" y="2362201"/>
            <a:ext cx="2362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t>Flow = v = 6 ft/sec</a:t>
            </a:r>
          </a:p>
        </p:txBody>
      </p:sp>
      <p:sp>
        <p:nvSpPr>
          <p:cNvPr id="30726" name="Rectangle 10"/>
          <p:cNvSpPr>
            <a:spLocks noChangeArrowheads="1"/>
          </p:cNvSpPr>
          <p:nvPr/>
        </p:nvSpPr>
        <p:spPr bwMode="auto">
          <a:xfrm>
            <a:off x="1981200" y="3733800"/>
            <a:ext cx="86868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1"/>
              </a:buClr>
              <a:buSzPct val="70000"/>
              <a:buFont typeface="Wingdings" panose="05000000000000000000" pitchFamily="2" charset="2"/>
              <a:buChar char="¢"/>
              <a:defRPr sz="30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l"/>
              <a:defRPr sz="2800">
                <a:solidFill>
                  <a:schemeClr val="tx2"/>
                </a:solidFill>
                <a:latin typeface="Arial" panose="020B0604020202020204" pitchFamily="34" charset="0"/>
              </a:defRPr>
            </a:lvl2pPr>
            <a:lvl3pPr marL="1143000" indent="-228600">
              <a:spcBef>
                <a:spcPct val="20000"/>
              </a:spcBef>
              <a:buClr>
                <a:schemeClr val="accent2"/>
              </a:buClr>
              <a:buChar char="•"/>
              <a:defRPr sz="2400">
                <a:solidFill>
                  <a:schemeClr val="tx2"/>
                </a:solidFill>
                <a:latin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eaLnBrk="1" hangingPunct="1">
              <a:buFont typeface="Wingdings" panose="05000000000000000000" pitchFamily="2" charset="2"/>
              <a:buNone/>
            </a:pPr>
            <a:r>
              <a:rPr lang="en-US" altLang="en-US" sz="2100" b="1" dirty="0"/>
              <a:t>Example 1 </a:t>
            </a:r>
            <a:r>
              <a:rPr lang="en-US" altLang="en-US" sz="2100" dirty="0"/>
              <a:t>– What is the pressure increase if the solenoid valve closes in 0.1 seconds?</a:t>
            </a:r>
          </a:p>
          <a:p>
            <a:pPr lvl="1" eaLnBrk="1" hangingPunct="1">
              <a:buFont typeface="Wingdings" panose="05000000000000000000" pitchFamily="2" charset="2"/>
              <a:buNone/>
            </a:pPr>
            <a:r>
              <a:rPr lang="en-US" altLang="en-US" i="1" dirty="0" err="1"/>
              <a:t>dp</a:t>
            </a:r>
            <a:r>
              <a:rPr lang="en-US" altLang="en-US" i="1" dirty="0"/>
              <a:t> = 0.070(6 ft/s)(100 ft)/0.1 s = </a:t>
            </a:r>
            <a:r>
              <a:rPr lang="en-US" altLang="en-US" b="1" i="1" dirty="0"/>
              <a:t>420 psi</a:t>
            </a:r>
            <a:endParaRPr lang="en-US" altLang="en-US" sz="2000" b="1" i="1" dirty="0"/>
          </a:p>
          <a:p>
            <a:pPr lvl="1" eaLnBrk="1" hangingPunct="1">
              <a:buFont typeface="Wingdings" panose="05000000000000000000" pitchFamily="2" charset="2"/>
              <a:buNone/>
            </a:pPr>
            <a:endParaRPr lang="en-US" altLang="en-US" sz="2100" i="1" dirty="0"/>
          </a:p>
          <a:p>
            <a:pPr eaLnBrk="1" hangingPunct="1">
              <a:buFont typeface="Wingdings" panose="05000000000000000000" pitchFamily="2" charset="2"/>
              <a:buNone/>
            </a:pPr>
            <a:r>
              <a:rPr lang="en-US" altLang="en-US" sz="2100" b="1" dirty="0"/>
              <a:t>Example 2 </a:t>
            </a:r>
            <a:r>
              <a:rPr lang="en-US" altLang="en-US" sz="2100" dirty="0"/>
              <a:t>– What is the pressure increase if the solenoid valve has a damper and closes in 1 seconds?</a:t>
            </a:r>
          </a:p>
          <a:p>
            <a:pPr lvl="1" eaLnBrk="1" hangingPunct="1">
              <a:buFont typeface="Wingdings" panose="05000000000000000000" pitchFamily="2" charset="2"/>
              <a:buNone/>
            </a:pPr>
            <a:r>
              <a:rPr lang="en-US" altLang="en-US" i="1" dirty="0" err="1"/>
              <a:t>dp</a:t>
            </a:r>
            <a:r>
              <a:rPr lang="en-US" altLang="en-US" i="1" dirty="0"/>
              <a:t> = 0.070(6 ft/s)(100 ft)/1 s = </a:t>
            </a:r>
            <a:r>
              <a:rPr lang="en-US" altLang="en-US" b="1" i="1" dirty="0"/>
              <a:t>42 psi</a:t>
            </a:r>
          </a:p>
        </p:txBody>
      </p:sp>
      <p:sp>
        <p:nvSpPr>
          <p:cNvPr id="3" name="TextBox 2">
            <a:extLst>
              <a:ext uri="{FF2B5EF4-FFF2-40B4-BE49-F238E27FC236}">
                <a16:creationId xmlns:a16="http://schemas.microsoft.com/office/drawing/2014/main" id="{F86D3AB0-CA00-611A-F206-A095D075A348}"/>
              </a:ext>
            </a:extLst>
          </p:cNvPr>
          <p:cNvSpPr txBox="1"/>
          <p:nvPr/>
        </p:nvSpPr>
        <p:spPr>
          <a:xfrm>
            <a:off x="6454777" y="765395"/>
            <a:ext cx="3277650" cy="584775"/>
          </a:xfrm>
          <a:prstGeom prst="rect">
            <a:avLst/>
          </a:prstGeom>
          <a:noFill/>
          <a:ln w="28575">
            <a:solidFill>
              <a:schemeClr val="tx1"/>
            </a:solidFill>
          </a:ln>
        </p:spPr>
        <p:txBody>
          <a:bodyPr wrap="square">
            <a:spAutoFit/>
          </a:bodyPr>
          <a:lstStyle/>
          <a:p>
            <a:pPr algn="ctr"/>
            <a:r>
              <a:rPr lang="en-US" sz="3200" dirty="0" err="1"/>
              <a:t>dp</a:t>
            </a:r>
            <a:r>
              <a:rPr lang="en-US" sz="3200" dirty="0"/>
              <a:t> = 0.070vl/t</a:t>
            </a:r>
          </a:p>
        </p:txBody>
      </p:sp>
    </p:spTree>
    <p:extLst>
      <p:ext uri="{BB962C8B-B14F-4D97-AF65-F5344CB8AC3E}">
        <p14:creationId xmlns:p14="http://schemas.microsoft.com/office/powerpoint/2010/main" val="264741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718F-3F4F-4B71-5D11-CA8BD94C7D4C}"/>
              </a:ext>
            </a:extLst>
          </p:cNvPr>
          <p:cNvSpPr>
            <a:spLocks noGrp="1"/>
          </p:cNvSpPr>
          <p:nvPr>
            <p:ph type="title"/>
          </p:nvPr>
        </p:nvSpPr>
        <p:spPr/>
        <p:txBody>
          <a:bodyPr/>
          <a:lstStyle/>
          <a:p>
            <a:r>
              <a:rPr lang="en-US" dirty="0"/>
              <a:t>Valves – Maintenance </a:t>
            </a:r>
          </a:p>
        </p:txBody>
      </p:sp>
      <p:sp>
        <p:nvSpPr>
          <p:cNvPr id="3" name="Content Placeholder 2">
            <a:extLst>
              <a:ext uri="{FF2B5EF4-FFF2-40B4-BE49-F238E27FC236}">
                <a16:creationId xmlns:a16="http://schemas.microsoft.com/office/drawing/2014/main" id="{601E9A19-544A-A6DE-BBEC-590EDBA16316}"/>
              </a:ext>
            </a:extLst>
          </p:cNvPr>
          <p:cNvSpPr>
            <a:spLocks noGrp="1"/>
          </p:cNvSpPr>
          <p:nvPr>
            <p:ph idx="1"/>
          </p:nvPr>
        </p:nvSpPr>
        <p:spPr/>
        <p:txBody>
          <a:bodyPr>
            <a:normAutofit/>
          </a:bodyPr>
          <a:lstStyle/>
          <a:p>
            <a:r>
              <a:rPr lang="en-US" b="1" dirty="0"/>
              <a:t>Location/Mapping</a:t>
            </a:r>
          </a:p>
          <a:p>
            <a:pPr lvl="1"/>
            <a:r>
              <a:rPr lang="en-US" dirty="0"/>
              <a:t>Where, type, date of install, maintenance done and date completed, direction of flow, how many turns to open and close gate valves</a:t>
            </a:r>
          </a:p>
          <a:p>
            <a:pPr lvl="1"/>
            <a:r>
              <a:rPr lang="en-US" dirty="0"/>
              <a:t>Utilize permanent landmarks to establish permanent ties to assist in location of valve</a:t>
            </a:r>
          </a:p>
          <a:p>
            <a:r>
              <a:rPr lang="en-US" b="1" dirty="0"/>
              <a:t>Inspection</a:t>
            </a:r>
          </a:p>
          <a:p>
            <a:pPr lvl="1"/>
            <a:r>
              <a:rPr lang="en-US" dirty="0"/>
              <a:t>Exercise, inspect for leakage, housekeeping around valve and valve box, clean and oil screw on stem of gate valves</a:t>
            </a:r>
          </a:p>
          <a:p>
            <a:r>
              <a:rPr lang="en-US" b="1" dirty="0"/>
              <a:t>Exercising</a:t>
            </a:r>
          </a:p>
          <a:p>
            <a:pPr lvl="1"/>
            <a:r>
              <a:rPr lang="en-US" dirty="0"/>
              <a:t>Every valve, every year</a:t>
            </a:r>
          </a:p>
        </p:txBody>
      </p:sp>
    </p:spTree>
    <p:extLst>
      <p:ext uri="{BB962C8B-B14F-4D97-AF65-F5344CB8AC3E}">
        <p14:creationId xmlns:p14="http://schemas.microsoft.com/office/powerpoint/2010/main" val="407042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5021-87F2-2679-4C5F-49D12A212B3A}"/>
              </a:ext>
            </a:extLst>
          </p:cNvPr>
          <p:cNvSpPr>
            <a:spLocks noGrp="1"/>
          </p:cNvSpPr>
          <p:nvPr>
            <p:ph type="title"/>
          </p:nvPr>
        </p:nvSpPr>
        <p:spPr/>
        <p:txBody>
          <a:bodyPr/>
          <a:lstStyle/>
          <a:p>
            <a:r>
              <a:rPr lang="en-US" dirty="0"/>
              <a:t>Valves – Affect on Water Quality </a:t>
            </a:r>
          </a:p>
        </p:txBody>
      </p:sp>
      <p:sp>
        <p:nvSpPr>
          <p:cNvPr id="3" name="Content Placeholder 2">
            <a:extLst>
              <a:ext uri="{FF2B5EF4-FFF2-40B4-BE49-F238E27FC236}">
                <a16:creationId xmlns:a16="http://schemas.microsoft.com/office/drawing/2014/main" id="{C7CC46ED-894D-73AA-FFD7-9FE8EC87126E}"/>
              </a:ext>
            </a:extLst>
          </p:cNvPr>
          <p:cNvSpPr>
            <a:spLocks noGrp="1"/>
          </p:cNvSpPr>
          <p:nvPr>
            <p:ph idx="1"/>
          </p:nvPr>
        </p:nvSpPr>
        <p:spPr>
          <a:xfrm>
            <a:off x="838200" y="1825625"/>
            <a:ext cx="6376101" cy="4351338"/>
          </a:xfrm>
        </p:spPr>
        <p:txBody>
          <a:bodyPr/>
          <a:lstStyle/>
          <a:p>
            <a:r>
              <a:rPr lang="en-US" dirty="0"/>
              <a:t>Closed valves create dead ends in distribution</a:t>
            </a:r>
          </a:p>
          <a:p>
            <a:pPr lvl="1"/>
            <a:r>
              <a:rPr lang="en-US" dirty="0"/>
              <a:t>Increased water age</a:t>
            </a:r>
          </a:p>
          <a:p>
            <a:pPr lvl="1"/>
            <a:r>
              <a:rPr lang="en-US" dirty="0"/>
              <a:t>Sediment build up</a:t>
            </a:r>
          </a:p>
          <a:p>
            <a:pPr lvl="1"/>
            <a:r>
              <a:rPr lang="en-US" dirty="0"/>
              <a:t>Possible biofilm growth</a:t>
            </a:r>
          </a:p>
        </p:txBody>
      </p:sp>
      <p:pic>
        <p:nvPicPr>
          <p:cNvPr id="4" name="Picture 5" descr="biofilm01">
            <a:extLst>
              <a:ext uri="{FF2B5EF4-FFF2-40B4-BE49-F238E27FC236}">
                <a16:creationId xmlns:a16="http://schemas.microsoft.com/office/drawing/2014/main" id="{80CD923F-7988-CE57-1371-546BA97F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6042" y="1611314"/>
            <a:ext cx="274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ValveClosedTag">
            <a:extLst>
              <a:ext uri="{FF2B5EF4-FFF2-40B4-BE49-F238E27FC236}">
                <a16:creationId xmlns:a16="http://schemas.microsoft.com/office/drawing/2014/main" id="{D721A9FC-A0B5-4F93-C7A6-25AEC0F27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4648201"/>
            <a:ext cx="2819400" cy="183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594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DB6E-4CE4-68DC-7937-306800E6DDCB}"/>
              </a:ext>
            </a:extLst>
          </p:cNvPr>
          <p:cNvSpPr>
            <a:spLocks noGrp="1"/>
          </p:cNvSpPr>
          <p:nvPr>
            <p:ph type="title"/>
          </p:nvPr>
        </p:nvSpPr>
        <p:spPr>
          <a:xfrm>
            <a:off x="509337" y="1343719"/>
            <a:ext cx="2835442" cy="4383338"/>
          </a:xfrm>
        </p:spPr>
        <p:txBody>
          <a:bodyPr/>
          <a:lstStyle/>
          <a:p>
            <a:r>
              <a:rPr lang="en-US" dirty="0"/>
              <a:t>How many valves do you see?</a:t>
            </a:r>
          </a:p>
        </p:txBody>
      </p:sp>
      <p:pic>
        <p:nvPicPr>
          <p:cNvPr id="6" name="Content Placeholder 5">
            <a:extLst>
              <a:ext uri="{FF2B5EF4-FFF2-40B4-BE49-F238E27FC236}">
                <a16:creationId xmlns:a16="http://schemas.microsoft.com/office/drawing/2014/main" id="{3949210C-70D6-3007-3E6F-137874D4C35F}"/>
              </a:ext>
            </a:extLst>
          </p:cNvPr>
          <p:cNvPicPr>
            <a:picLocks noGrp="1" noChangeAspect="1"/>
          </p:cNvPicPr>
          <p:nvPr>
            <p:ph idx="1"/>
          </p:nvPr>
        </p:nvPicPr>
        <p:blipFill>
          <a:blip r:embed="rId3"/>
          <a:srcRect l="2163"/>
          <a:stretch>
            <a:fillRect/>
          </a:stretch>
        </p:blipFill>
        <p:spPr>
          <a:xfrm>
            <a:off x="3736541" y="666132"/>
            <a:ext cx="7861900" cy="5738512"/>
          </a:xfrm>
          <a:prstGeom prst="rect">
            <a:avLst/>
          </a:prstGeom>
        </p:spPr>
      </p:pic>
      <p:sp>
        <p:nvSpPr>
          <p:cNvPr id="7" name="TextBox 6">
            <a:extLst>
              <a:ext uri="{FF2B5EF4-FFF2-40B4-BE49-F238E27FC236}">
                <a16:creationId xmlns:a16="http://schemas.microsoft.com/office/drawing/2014/main" id="{E2110ECD-FA59-1AD5-C319-104D85DFD1B5}"/>
              </a:ext>
            </a:extLst>
          </p:cNvPr>
          <p:cNvSpPr txBox="1"/>
          <p:nvPr/>
        </p:nvSpPr>
        <p:spPr>
          <a:xfrm>
            <a:off x="4299284" y="1652721"/>
            <a:ext cx="377026" cy="523220"/>
          </a:xfrm>
          <a:prstGeom prst="rect">
            <a:avLst/>
          </a:prstGeom>
          <a:noFill/>
        </p:spPr>
        <p:txBody>
          <a:bodyPr wrap="none" rtlCol="0">
            <a:spAutoFit/>
          </a:bodyPr>
          <a:lstStyle/>
          <a:p>
            <a:r>
              <a:rPr lang="en-US" sz="2800" b="1" dirty="0">
                <a:solidFill>
                  <a:schemeClr val="bg1"/>
                </a:solidFill>
              </a:rPr>
              <a:t>1</a:t>
            </a:r>
          </a:p>
        </p:txBody>
      </p:sp>
      <p:sp>
        <p:nvSpPr>
          <p:cNvPr id="8" name="TextBox 7">
            <a:extLst>
              <a:ext uri="{FF2B5EF4-FFF2-40B4-BE49-F238E27FC236}">
                <a16:creationId xmlns:a16="http://schemas.microsoft.com/office/drawing/2014/main" id="{F0544877-8205-E814-0107-98C8C8DA8895}"/>
              </a:ext>
            </a:extLst>
          </p:cNvPr>
          <p:cNvSpPr txBox="1"/>
          <p:nvPr/>
        </p:nvSpPr>
        <p:spPr>
          <a:xfrm>
            <a:off x="4110771" y="2815774"/>
            <a:ext cx="377026" cy="523220"/>
          </a:xfrm>
          <a:prstGeom prst="rect">
            <a:avLst/>
          </a:prstGeom>
          <a:noFill/>
        </p:spPr>
        <p:txBody>
          <a:bodyPr wrap="none" rtlCol="0">
            <a:spAutoFit/>
          </a:bodyPr>
          <a:lstStyle/>
          <a:p>
            <a:r>
              <a:rPr lang="en-US" sz="2800" b="1" dirty="0">
                <a:solidFill>
                  <a:schemeClr val="bg1"/>
                </a:solidFill>
              </a:rPr>
              <a:t>2</a:t>
            </a:r>
          </a:p>
        </p:txBody>
      </p:sp>
      <p:sp>
        <p:nvSpPr>
          <p:cNvPr id="9" name="TextBox 8">
            <a:extLst>
              <a:ext uri="{FF2B5EF4-FFF2-40B4-BE49-F238E27FC236}">
                <a16:creationId xmlns:a16="http://schemas.microsoft.com/office/drawing/2014/main" id="{0987868F-CC29-FE62-FAEE-F973456E07A0}"/>
              </a:ext>
            </a:extLst>
          </p:cNvPr>
          <p:cNvSpPr txBox="1"/>
          <p:nvPr/>
        </p:nvSpPr>
        <p:spPr>
          <a:xfrm>
            <a:off x="5907487" y="1211563"/>
            <a:ext cx="377026" cy="523220"/>
          </a:xfrm>
          <a:prstGeom prst="rect">
            <a:avLst/>
          </a:prstGeom>
          <a:noFill/>
        </p:spPr>
        <p:txBody>
          <a:bodyPr wrap="none" rtlCol="0">
            <a:spAutoFit/>
          </a:bodyPr>
          <a:lstStyle/>
          <a:p>
            <a:r>
              <a:rPr lang="en-US" sz="2800" b="1" dirty="0">
                <a:solidFill>
                  <a:schemeClr val="bg1"/>
                </a:solidFill>
              </a:rPr>
              <a:t>3</a:t>
            </a:r>
          </a:p>
        </p:txBody>
      </p:sp>
      <p:sp>
        <p:nvSpPr>
          <p:cNvPr id="10" name="TextBox 9">
            <a:extLst>
              <a:ext uri="{FF2B5EF4-FFF2-40B4-BE49-F238E27FC236}">
                <a16:creationId xmlns:a16="http://schemas.microsoft.com/office/drawing/2014/main" id="{ACC64591-6052-0941-83B4-A2816162D828}"/>
              </a:ext>
            </a:extLst>
          </p:cNvPr>
          <p:cNvSpPr txBox="1"/>
          <p:nvPr/>
        </p:nvSpPr>
        <p:spPr>
          <a:xfrm>
            <a:off x="5710953" y="2647332"/>
            <a:ext cx="377026" cy="523220"/>
          </a:xfrm>
          <a:prstGeom prst="rect">
            <a:avLst/>
          </a:prstGeom>
          <a:noFill/>
        </p:spPr>
        <p:txBody>
          <a:bodyPr wrap="none" rtlCol="0">
            <a:spAutoFit/>
          </a:bodyPr>
          <a:lstStyle/>
          <a:p>
            <a:r>
              <a:rPr lang="en-US" sz="2800" b="1" dirty="0">
                <a:solidFill>
                  <a:schemeClr val="bg1"/>
                </a:solidFill>
              </a:rPr>
              <a:t>4</a:t>
            </a:r>
          </a:p>
        </p:txBody>
      </p:sp>
      <p:sp>
        <p:nvSpPr>
          <p:cNvPr id="11" name="TextBox 10">
            <a:extLst>
              <a:ext uri="{FF2B5EF4-FFF2-40B4-BE49-F238E27FC236}">
                <a16:creationId xmlns:a16="http://schemas.microsoft.com/office/drawing/2014/main" id="{76711D92-D446-B374-DF15-DAD11F104A9F}"/>
              </a:ext>
            </a:extLst>
          </p:cNvPr>
          <p:cNvSpPr txBox="1"/>
          <p:nvPr/>
        </p:nvSpPr>
        <p:spPr>
          <a:xfrm>
            <a:off x="4487797" y="4348599"/>
            <a:ext cx="377026" cy="523220"/>
          </a:xfrm>
          <a:prstGeom prst="rect">
            <a:avLst/>
          </a:prstGeom>
          <a:noFill/>
        </p:spPr>
        <p:txBody>
          <a:bodyPr wrap="none" rtlCol="0">
            <a:spAutoFit/>
          </a:bodyPr>
          <a:lstStyle/>
          <a:p>
            <a:r>
              <a:rPr lang="en-US" sz="2800" b="1" dirty="0">
                <a:solidFill>
                  <a:schemeClr val="bg1"/>
                </a:solidFill>
              </a:rPr>
              <a:t>5</a:t>
            </a:r>
          </a:p>
        </p:txBody>
      </p:sp>
      <p:sp>
        <p:nvSpPr>
          <p:cNvPr id="12" name="TextBox 11">
            <a:extLst>
              <a:ext uri="{FF2B5EF4-FFF2-40B4-BE49-F238E27FC236}">
                <a16:creationId xmlns:a16="http://schemas.microsoft.com/office/drawing/2014/main" id="{443FD916-7A67-D9E7-3D35-40ECD1144469}"/>
              </a:ext>
            </a:extLst>
          </p:cNvPr>
          <p:cNvSpPr txBox="1"/>
          <p:nvPr/>
        </p:nvSpPr>
        <p:spPr>
          <a:xfrm>
            <a:off x="5165521" y="4476132"/>
            <a:ext cx="377026" cy="523220"/>
          </a:xfrm>
          <a:prstGeom prst="rect">
            <a:avLst/>
          </a:prstGeom>
          <a:noFill/>
        </p:spPr>
        <p:txBody>
          <a:bodyPr wrap="none" rtlCol="0">
            <a:spAutoFit/>
          </a:bodyPr>
          <a:lstStyle/>
          <a:p>
            <a:r>
              <a:rPr lang="en-US" sz="2800" b="1" dirty="0">
                <a:solidFill>
                  <a:schemeClr val="bg1"/>
                </a:solidFill>
              </a:rPr>
              <a:t>6</a:t>
            </a:r>
          </a:p>
        </p:txBody>
      </p:sp>
      <p:sp>
        <p:nvSpPr>
          <p:cNvPr id="13" name="TextBox 12">
            <a:extLst>
              <a:ext uri="{FF2B5EF4-FFF2-40B4-BE49-F238E27FC236}">
                <a16:creationId xmlns:a16="http://schemas.microsoft.com/office/drawing/2014/main" id="{4068F2E1-39EF-B30B-64D1-73B8B3205740}"/>
              </a:ext>
            </a:extLst>
          </p:cNvPr>
          <p:cNvSpPr txBox="1"/>
          <p:nvPr/>
        </p:nvSpPr>
        <p:spPr>
          <a:xfrm>
            <a:off x="5760498" y="4476132"/>
            <a:ext cx="377026" cy="523220"/>
          </a:xfrm>
          <a:prstGeom prst="rect">
            <a:avLst/>
          </a:prstGeom>
          <a:noFill/>
        </p:spPr>
        <p:txBody>
          <a:bodyPr wrap="none" rtlCol="0">
            <a:spAutoFit/>
          </a:bodyPr>
          <a:lstStyle/>
          <a:p>
            <a:r>
              <a:rPr lang="en-US" sz="2800" b="1" dirty="0">
                <a:solidFill>
                  <a:schemeClr val="bg1"/>
                </a:solidFill>
              </a:rPr>
              <a:t>7</a:t>
            </a:r>
          </a:p>
        </p:txBody>
      </p:sp>
      <p:sp>
        <p:nvSpPr>
          <p:cNvPr id="14" name="TextBox 13">
            <a:extLst>
              <a:ext uri="{FF2B5EF4-FFF2-40B4-BE49-F238E27FC236}">
                <a16:creationId xmlns:a16="http://schemas.microsoft.com/office/drawing/2014/main" id="{F14461C6-44D8-D929-86D9-E17C0907F744}"/>
              </a:ext>
            </a:extLst>
          </p:cNvPr>
          <p:cNvSpPr txBox="1"/>
          <p:nvPr/>
        </p:nvSpPr>
        <p:spPr>
          <a:xfrm>
            <a:off x="6529100" y="3455299"/>
            <a:ext cx="377026" cy="523220"/>
          </a:xfrm>
          <a:prstGeom prst="rect">
            <a:avLst/>
          </a:prstGeom>
          <a:noFill/>
        </p:spPr>
        <p:txBody>
          <a:bodyPr wrap="none" rtlCol="0">
            <a:spAutoFit/>
          </a:bodyPr>
          <a:lstStyle/>
          <a:p>
            <a:r>
              <a:rPr lang="en-US" sz="2800" b="1" dirty="0">
                <a:solidFill>
                  <a:schemeClr val="bg1"/>
                </a:solidFill>
              </a:rPr>
              <a:t>8</a:t>
            </a:r>
          </a:p>
        </p:txBody>
      </p:sp>
      <p:sp>
        <p:nvSpPr>
          <p:cNvPr id="15" name="TextBox 14">
            <a:extLst>
              <a:ext uri="{FF2B5EF4-FFF2-40B4-BE49-F238E27FC236}">
                <a16:creationId xmlns:a16="http://schemas.microsoft.com/office/drawing/2014/main" id="{62D2D0FD-8D4A-E8F4-0A80-B4A93ECEFA02}"/>
              </a:ext>
            </a:extLst>
          </p:cNvPr>
          <p:cNvSpPr txBox="1"/>
          <p:nvPr/>
        </p:nvSpPr>
        <p:spPr>
          <a:xfrm>
            <a:off x="6978279" y="5203837"/>
            <a:ext cx="377026" cy="523220"/>
          </a:xfrm>
          <a:prstGeom prst="rect">
            <a:avLst/>
          </a:prstGeom>
          <a:noFill/>
        </p:spPr>
        <p:txBody>
          <a:bodyPr wrap="none" rtlCol="0">
            <a:spAutoFit/>
          </a:bodyPr>
          <a:lstStyle/>
          <a:p>
            <a:r>
              <a:rPr lang="en-US" sz="2800" b="1" dirty="0">
                <a:solidFill>
                  <a:schemeClr val="bg1"/>
                </a:solidFill>
              </a:rPr>
              <a:t>9</a:t>
            </a:r>
          </a:p>
        </p:txBody>
      </p:sp>
      <p:sp>
        <p:nvSpPr>
          <p:cNvPr id="16" name="TextBox 15">
            <a:extLst>
              <a:ext uri="{FF2B5EF4-FFF2-40B4-BE49-F238E27FC236}">
                <a16:creationId xmlns:a16="http://schemas.microsoft.com/office/drawing/2014/main" id="{247663FF-A9EB-0A1A-1BF7-2F29B07CF8EF}"/>
              </a:ext>
            </a:extLst>
          </p:cNvPr>
          <p:cNvSpPr txBox="1"/>
          <p:nvPr/>
        </p:nvSpPr>
        <p:spPr>
          <a:xfrm>
            <a:off x="8807079" y="5203837"/>
            <a:ext cx="569387" cy="523220"/>
          </a:xfrm>
          <a:prstGeom prst="rect">
            <a:avLst/>
          </a:prstGeom>
          <a:noFill/>
        </p:spPr>
        <p:txBody>
          <a:bodyPr wrap="none" rtlCol="0">
            <a:spAutoFit/>
          </a:bodyPr>
          <a:lstStyle/>
          <a:p>
            <a:r>
              <a:rPr lang="en-US" sz="2800" b="1" dirty="0">
                <a:solidFill>
                  <a:schemeClr val="bg1"/>
                </a:solidFill>
              </a:rPr>
              <a:t>10</a:t>
            </a:r>
          </a:p>
        </p:txBody>
      </p:sp>
      <p:sp>
        <p:nvSpPr>
          <p:cNvPr id="17" name="TextBox 16">
            <a:extLst>
              <a:ext uri="{FF2B5EF4-FFF2-40B4-BE49-F238E27FC236}">
                <a16:creationId xmlns:a16="http://schemas.microsoft.com/office/drawing/2014/main" id="{4951A890-5FA3-C404-C2D6-F0B81841B4F1}"/>
              </a:ext>
            </a:extLst>
          </p:cNvPr>
          <p:cNvSpPr txBox="1"/>
          <p:nvPr/>
        </p:nvSpPr>
        <p:spPr>
          <a:xfrm>
            <a:off x="10590159" y="3012168"/>
            <a:ext cx="569387" cy="523220"/>
          </a:xfrm>
          <a:prstGeom prst="rect">
            <a:avLst/>
          </a:prstGeom>
          <a:noFill/>
        </p:spPr>
        <p:txBody>
          <a:bodyPr wrap="none" rtlCol="0">
            <a:spAutoFit/>
          </a:bodyPr>
          <a:lstStyle/>
          <a:p>
            <a:r>
              <a:rPr lang="en-US" sz="2800" b="1" dirty="0">
                <a:solidFill>
                  <a:schemeClr val="bg1"/>
                </a:solidFill>
              </a:rPr>
              <a:t>11</a:t>
            </a:r>
          </a:p>
        </p:txBody>
      </p:sp>
      <p:grpSp>
        <p:nvGrpSpPr>
          <p:cNvPr id="18" name="Group 17">
            <a:extLst>
              <a:ext uri="{FF2B5EF4-FFF2-40B4-BE49-F238E27FC236}">
                <a16:creationId xmlns:a16="http://schemas.microsoft.com/office/drawing/2014/main" id="{5365CF3F-F3C7-8E50-1F5F-D2F6626C9C73}"/>
              </a:ext>
            </a:extLst>
          </p:cNvPr>
          <p:cNvGrpSpPr/>
          <p:nvPr/>
        </p:nvGrpSpPr>
        <p:grpSpPr>
          <a:xfrm>
            <a:off x="509337" y="164624"/>
            <a:ext cx="2358190" cy="2358190"/>
            <a:chOff x="8165431" y="354109"/>
            <a:chExt cx="2358190" cy="2358190"/>
          </a:xfrm>
        </p:grpSpPr>
        <p:pic>
          <p:nvPicPr>
            <p:cNvPr id="19" name="Graphic 18" descr="Raised hand with solid fill">
              <a:extLst>
                <a:ext uri="{FF2B5EF4-FFF2-40B4-BE49-F238E27FC236}">
                  <a16:creationId xmlns:a16="http://schemas.microsoft.com/office/drawing/2014/main" id="{D65BB65B-DA03-B469-A0D1-2A0A441A33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65431" y="354109"/>
              <a:ext cx="2358190" cy="2358190"/>
            </a:xfrm>
            <a:prstGeom prst="rect">
              <a:avLst/>
            </a:prstGeom>
          </p:spPr>
        </p:pic>
        <p:sp>
          <p:nvSpPr>
            <p:cNvPr id="20" name="TextBox 19">
              <a:extLst>
                <a:ext uri="{FF2B5EF4-FFF2-40B4-BE49-F238E27FC236}">
                  <a16:creationId xmlns:a16="http://schemas.microsoft.com/office/drawing/2014/main" id="{0418B182-FA44-C121-574C-4806CF7720AC}"/>
                </a:ext>
              </a:extLst>
            </p:cNvPr>
            <p:cNvSpPr txBox="1"/>
            <p:nvPr/>
          </p:nvSpPr>
          <p:spPr>
            <a:xfrm>
              <a:off x="8681516" y="1708773"/>
              <a:ext cx="1050758" cy="461665"/>
            </a:xfrm>
            <a:prstGeom prst="rect">
              <a:avLst/>
            </a:prstGeom>
            <a:noFill/>
            <a:ln>
              <a:noFill/>
            </a:ln>
          </p:spPr>
          <p:txBody>
            <a:bodyPr wrap="square" rtlCol="0">
              <a:spAutoFit/>
            </a:bodyPr>
            <a:lstStyle/>
            <a:p>
              <a:pPr algn="ctr"/>
              <a:r>
                <a:rPr lang="en-US" sz="2400" b="1" dirty="0">
                  <a:solidFill>
                    <a:schemeClr val="bg1"/>
                  </a:solidFill>
                </a:rPr>
                <a:t>Poll</a:t>
              </a:r>
            </a:p>
          </p:txBody>
        </p:sp>
      </p:grpSp>
      <p:sp>
        <p:nvSpPr>
          <p:cNvPr id="21" name="TextBox 20">
            <a:extLst>
              <a:ext uri="{FF2B5EF4-FFF2-40B4-BE49-F238E27FC236}">
                <a16:creationId xmlns:a16="http://schemas.microsoft.com/office/drawing/2014/main" id="{CA0374AB-2AB0-1BAF-38B4-CC80CE6E0275}"/>
              </a:ext>
            </a:extLst>
          </p:cNvPr>
          <p:cNvSpPr txBox="1"/>
          <p:nvPr/>
        </p:nvSpPr>
        <p:spPr>
          <a:xfrm>
            <a:off x="10874852" y="5881424"/>
            <a:ext cx="755335" cy="523220"/>
          </a:xfrm>
          <a:prstGeom prst="rect">
            <a:avLst/>
          </a:prstGeom>
          <a:noFill/>
        </p:spPr>
        <p:txBody>
          <a:bodyPr wrap="none" rtlCol="0">
            <a:spAutoFit/>
          </a:bodyPr>
          <a:lstStyle/>
          <a:p>
            <a:r>
              <a:rPr lang="en-US" sz="2800" b="1" dirty="0">
                <a:solidFill>
                  <a:schemeClr val="bg1"/>
                </a:solidFill>
              </a:rPr>
              <a:t>12?</a:t>
            </a:r>
          </a:p>
        </p:txBody>
      </p:sp>
    </p:spTree>
    <p:extLst>
      <p:ext uri="{BB962C8B-B14F-4D97-AF65-F5344CB8AC3E}">
        <p14:creationId xmlns:p14="http://schemas.microsoft.com/office/powerpoint/2010/main" val="337989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2E943-2E6C-7B80-7402-5B7AF27543E3}"/>
              </a:ext>
            </a:extLst>
          </p:cNvPr>
          <p:cNvSpPr>
            <a:spLocks noGrp="1"/>
          </p:cNvSpPr>
          <p:nvPr>
            <p:ph type="title"/>
          </p:nvPr>
        </p:nvSpPr>
        <p:spPr/>
        <p:txBody>
          <a:bodyPr/>
          <a:lstStyle/>
          <a:p>
            <a:r>
              <a:rPr lang="en-US" dirty="0"/>
              <a:t>Hydrants</a:t>
            </a:r>
          </a:p>
        </p:txBody>
      </p:sp>
      <p:sp>
        <p:nvSpPr>
          <p:cNvPr id="3" name="Text Placeholder 2">
            <a:extLst>
              <a:ext uri="{FF2B5EF4-FFF2-40B4-BE49-F238E27FC236}">
                <a16:creationId xmlns:a16="http://schemas.microsoft.com/office/drawing/2014/main" id="{828EE9DC-1ED0-EAA8-20D7-8591AC22C594}"/>
              </a:ext>
            </a:extLst>
          </p:cNvPr>
          <p:cNvSpPr>
            <a:spLocks noGrp="1"/>
          </p:cNvSpPr>
          <p:nvPr>
            <p:ph type="body" idx="1"/>
          </p:nvPr>
        </p:nvSpPr>
        <p:spPr/>
        <p:txBody>
          <a:bodyPr/>
          <a:lstStyle/>
          <a:p>
            <a:r>
              <a:rPr lang="en-US" dirty="0"/>
              <a:t>Drinking Water Distribution Systems</a:t>
            </a:r>
          </a:p>
        </p:txBody>
      </p:sp>
    </p:spTree>
    <p:extLst>
      <p:ext uri="{BB962C8B-B14F-4D97-AF65-F5344CB8AC3E}">
        <p14:creationId xmlns:p14="http://schemas.microsoft.com/office/powerpoint/2010/main" val="1602127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5DD03-90FE-75AE-2D9C-CC9E1129831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34E35E-CB7D-E3BF-7CE5-B30E818584D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t="19561" b="5439"/>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E8F43E9-DF66-28AD-E4F2-85255DD09CCD}"/>
              </a:ext>
            </a:extLst>
          </p:cNvPr>
          <p:cNvSpPr>
            <a:spLocks noGrp="1"/>
          </p:cNvSpPr>
          <p:nvPr>
            <p:ph type="title"/>
          </p:nvPr>
        </p:nvSpPr>
        <p:spPr/>
        <p:txBody>
          <a:bodyPr/>
          <a:lstStyle/>
          <a:p>
            <a:r>
              <a:rPr lang="en-US" dirty="0"/>
              <a:t>Hydrants</a:t>
            </a:r>
          </a:p>
        </p:txBody>
      </p:sp>
      <p:sp>
        <p:nvSpPr>
          <p:cNvPr id="3" name="Content Placeholder 2">
            <a:extLst>
              <a:ext uri="{FF2B5EF4-FFF2-40B4-BE49-F238E27FC236}">
                <a16:creationId xmlns:a16="http://schemas.microsoft.com/office/drawing/2014/main" id="{BE4A0736-0469-F179-05A4-850CBF2B7746}"/>
              </a:ext>
            </a:extLst>
          </p:cNvPr>
          <p:cNvSpPr>
            <a:spLocks noGrp="1"/>
          </p:cNvSpPr>
          <p:nvPr>
            <p:ph idx="1"/>
          </p:nvPr>
        </p:nvSpPr>
        <p:spPr/>
        <p:txBody>
          <a:bodyPr>
            <a:normAutofit/>
          </a:bodyPr>
          <a:lstStyle/>
          <a:p>
            <a:pPr>
              <a:lnSpc>
                <a:spcPct val="150000"/>
              </a:lnSpc>
            </a:pPr>
            <a:r>
              <a:rPr lang="en-US" dirty="0"/>
              <a:t>Uses</a:t>
            </a:r>
          </a:p>
          <a:p>
            <a:pPr>
              <a:lnSpc>
                <a:spcPct val="150000"/>
              </a:lnSpc>
            </a:pPr>
            <a:r>
              <a:rPr lang="en-US" dirty="0"/>
              <a:t>Types</a:t>
            </a:r>
          </a:p>
          <a:p>
            <a:pPr>
              <a:lnSpc>
                <a:spcPct val="150000"/>
              </a:lnSpc>
            </a:pPr>
            <a:r>
              <a:rPr lang="en-US" dirty="0"/>
              <a:t>Components</a:t>
            </a:r>
          </a:p>
          <a:p>
            <a:pPr>
              <a:lnSpc>
                <a:spcPct val="150000"/>
              </a:lnSpc>
            </a:pPr>
            <a:r>
              <a:rPr lang="en-US" dirty="0"/>
              <a:t>Operations &amp; Maintenance</a:t>
            </a:r>
          </a:p>
        </p:txBody>
      </p:sp>
    </p:spTree>
    <p:extLst>
      <p:ext uri="{BB962C8B-B14F-4D97-AF65-F5344CB8AC3E}">
        <p14:creationId xmlns:p14="http://schemas.microsoft.com/office/powerpoint/2010/main" val="211810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F701-4368-5B58-5723-23A2BAFB0FAD}"/>
              </a:ext>
            </a:extLst>
          </p:cNvPr>
          <p:cNvSpPr>
            <a:spLocks noGrp="1"/>
          </p:cNvSpPr>
          <p:nvPr>
            <p:ph type="title"/>
          </p:nvPr>
        </p:nvSpPr>
        <p:spPr/>
        <p:txBody>
          <a:bodyPr/>
          <a:lstStyle/>
          <a:p>
            <a:r>
              <a:rPr lang="en-US" dirty="0"/>
              <a:t>Hydrants – Uses </a:t>
            </a:r>
          </a:p>
        </p:txBody>
      </p:sp>
      <p:sp>
        <p:nvSpPr>
          <p:cNvPr id="3" name="Content Placeholder 2">
            <a:extLst>
              <a:ext uri="{FF2B5EF4-FFF2-40B4-BE49-F238E27FC236}">
                <a16:creationId xmlns:a16="http://schemas.microsoft.com/office/drawing/2014/main" id="{9908F487-05D8-43CE-8760-6FC6F7AC692F}"/>
              </a:ext>
            </a:extLst>
          </p:cNvPr>
          <p:cNvSpPr>
            <a:spLocks noGrp="1"/>
          </p:cNvSpPr>
          <p:nvPr>
            <p:ph idx="1"/>
          </p:nvPr>
        </p:nvSpPr>
        <p:spPr>
          <a:xfrm>
            <a:off x="838200" y="1825625"/>
            <a:ext cx="5095941" cy="4351338"/>
          </a:xfrm>
        </p:spPr>
        <p:txBody>
          <a:bodyPr/>
          <a:lstStyle/>
          <a:p>
            <a:r>
              <a:rPr lang="en-US" dirty="0"/>
              <a:t>Provide large water flows to fight fires and flush the distribution system</a:t>
            </a:r>
          </a:p>
          <a:p>
            <a:r>
              <a:rPr lang="en-US" dirty="0"/>
              <a:t>Provide large quantities of water for water trucks and for construction</a:t>
            </a:r>
          </a:p>
          <a:p>
            <a:endParaRPr lang="en-US" dirty="0"/>
          </a:p>
          <a:p>
            <a:endParaRPr lang="en-US" dirty="0"/>
          </a:p>
        </p:txBody>
      </p:sp>
      <p:pic>
        <p:nvPicPr>
          <p:cNvPr id="4" name="Picture 5" descr="48eb10d79062b7">
            <a:extLst>
              <a:ext uri="{FF2B5EF4-FFF2-40B4-BE49-F238E27FC236}">
                <a16:creationId xmlns:a16="http://schemas.microsoft.com/office/drawing/2014/main" id="{1D4ACA8C-6A32-3E45-5D35-712B636161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1" y="533400"/>
            <a:ext cx="3895725"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pwks_sdrain-truk">
            <a:extLst>
              <a:ext uri="{FF2B5EF4-FFF2-40B4-BE49-F238E27FC236}">
                <a16:creationId xmlns:a16="http://schemas.microsoft.com/office/drawing/2014/main" id="{15B60EFB-09AE-4CE1-FCA9-F041908059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3886200"/>
            <a:ext cx="35052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38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25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5A03-52D9-D80B-95A4-4AD18FF31F6F}"/>
              </a:ext>
            </a:extLst>
          </p:cNvPr>
          <p:cNvSpPr>
            <a:spLocks noGrp="1"/>
          </p:cNvSpPr>
          <p:nvPr>
            <p:ph type="title"/>
          </p:nvPr>
        </p:nvSpPr>
        <p:spPr/>
        <p:txBody>
          <a:bodyPr/>
          <a:lstStyle/>
          <a:p>
            <a:r>
              <a:rPr lang="en-US" dirty="0"/>
              <a:t>Hydrants – Types </a:t>
            </a:r>
          </a:p>
        </p:txBody>
      </p:sp>
      <p:sp>
        <p:nvSpPr>
          <p:cNvPr id="3" name="Content Placeholder 2">
            <a:extLst>
              <a:ext uri="{FF2B5EF4-FFF2-40B4-BE49-F238E27FC236}">
                <a16:creationId xmlns:a16="http://schemas.microsoft.com/office/drawing/2014/main" id="{C569E30F-F551-C454-6FB1-ED4D48404384}"/>
              </a:ext>
            </a:extLst>
          </p:cNvPr>
          <p:cNvSpPr>
            <a:spLocks noGrp="1"/>
          </p:cNvSpPr>
          <p:nvPr>
            <p:ph idx="1"/>
          </p:nvPr>
        </p:nvSpPr>
        <p:spPr>
          <a:xfrm>
            <a:off x="838200" y="1825625"/>
            <a:ext cx="4440095" cy="4351338"/>
          </a:xfrm>
        </p:spPr>
        <p:txBody>
          <a:bodyPr/>
          <a:lstStyle/>
          <a:p>
            <a:r>
              <a:rPr lang="en-US" b="1" dirty="0"/>
              <a:t>Flush Hydrants</a:t>
            </a:r>
          </a:p>
          <a:p>
            <a:r>
              <a:rPr lang="en-US" b="1" dirty="0"/>
              <a:t>Fire Hydrants</a:t>
            </a:r>
          </a:p>
          <a:p>
            <a:pPr lvl="1">
              <a:buSzPct val="70000"/>
              <a:buFont typeface="Courier New" panose="02070309020205020404" pitchFamily="49" charset="0"/>
              <a:buChar char="o"/>
            </a:pPr>
            <a:r>
              <a:rPr lang="en-US" dirty="0"/>
              <a:t>Wet barrel</a:t>
            </a:r>
          </a:p>
          <a:p>
            <a:pPr lvl="1">
              <a:buSzPct val="70000"/>
              <a:buFont typeface="Courier New" panose="02070309020205020404" pitchFamily="49" charset="0"/>
              <a:buChar char="o"/>
            </a:pPr>
            <a:r>
              <a:rPr lang="en-US" dirty="0"/>
              <a:t>Dry barrel</a:t>
            </a:r>
          </a:p>
          <a:p>
            <a:endParaRPr lang="en-US" dirty="0"/>
          </a:p>
        </p:txBody>
      </p:sp>
      <p:pic>
        <p:nvPicPr>
          <p:cNvPr id="6" name="Picture 2">
            <a:extLst>
              <a:ext uri="{FF2B5EF4-FFF2-40B4-BE49-F238E27FC236}">
                <a16:creationId xmlns:a16="http://schemas.microsoft.com/office/drawing/2014/main" id="{66460BDD-5460-4E58-8E83-D23A5D01E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7801" y="224115"/>
            <a:ext cx="4440095" cy="333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AACC74CD-3227-27A3-B4C0-6107AC91AD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9222" y="3800821"/>
            <a:ext cx="3836275" cy="2877207"/>
          </a:xfrm>
          <a:prstGeom prst="rect">
            <a:avLst/>
          </a:prstGeom>
        </p:spPr>
      </p:pic>
      <p:pic>
        <p:nvPicPr>
          <p:cNvPr id="1026" name="Picture 2" descr="Hydrant in the Philippines">
            <a:extLst>
              <a:ext uri="{FF2B5EF4-FFF2-40B4-BE49-F238E27FC236}">
                <a16:creationId xmlns:a16="http://schemas.microsoft.com/office/drawing/2014/main" id="{9C1CC495-BCC0-A503-5E04-EE7DBC6456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3575" y="1825625"/>
            <a:ext cx="2381250"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9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706A-BD1D-69A1-FD8A-5153DC3C7ED5}"/>
              </a:ext>
            </a:extLst>
          </p:cNvPr>
          <p:cNvSpPr>
            <a:spLocks noGrp="1"/>
          </p:cNvSpPr>
          <p:nvPr>
            <p:ph type="title"/>
          </p:nvPr>
        </p:nvSpPr>
        <p:spPr/>
        <p:txBody>
          <a:bodyPr/>
          <a:lstStyle/>
          <a:p>
            <a:r>
              <a:rPr lang="en-US" dirty="0"/>
              <a:t>Hydrants – Components </a:t>
            </a:r>
          </a:p>
        </p:txBody>
      </p:sp>
      <p:sp>
        <p:nvSpPr>
          <p:cNvPr id="3" name="Content Placeholder 2">
            <a:extLst>
              <a:ext uri="{FF2B5EF4-FFF2-40B4-BE49-F238E27FC236}">
                <a16:creationId xmlns:a16="http://schemas.microsoft.com/office/drawing/2014/main" id="{8EB2CF8F-35D3-4709-D02F-A60FFE20AD0D}"/>
              </a:ext>
            </a:extLst>
          </p:cNvPr>
          <p:cNvSpPr>
            <a:spLocks noGrp="1"/>
          </p:cNvSpPr>
          <p:nvPr>
            <p:ph idx="1"/>
          </p:nvPr>
        </p:nvSpPr>
        <p:spPr/>
        <p:txBody>
          <a:bodyPr/>
          <a:lstStyle/>
          <a:p>
            <a:r>
              <a:rPr lang="en-US" dirty="0"/>
              <a:t>Inlet (base)</a:t>
            </a:r>
          </a:p>
          <a:p>
            <a:r>
              <a:rPr lang="en-US" dirty="0"/>
              <a:t>Valve</a:t>
            </a:r>
          </a:p>
          <a:p>
            <a:r>
              <a:rPr lang="en-US" dirty="0"/>
              <a:t>Barrel</a:t>
            </a:r>
          </a:p>
          <a:p>
            <a:r>
              <a:rPr lang="en-US" dirty="0"/>
              <a:t>Head</a:t>
            </a:r>
          </a:p>
          <a:p>
            <a:r>
              <a:rPr lang="en-US" dirty="0"/>
              <a:t>Gate valve</a:t>
            </a:r>
          </a:p>
          <a:p>
            <a:r>
              <a:rPr lang="en-US" dirty="0"/>
              <a:t>Backflow protection</a:t>
            </a:r>
          </a:p>
        </p:txBody>
      </p:sp>
      <p:pic>
        <p:nvPicPr>
          <p:cNvPr id="5" name="Picture 6">
            <a:extLst>
              <a:ext uri="{FF2B5EF4-FFF2-40B4-BE49-F238E27FC236}">
                <a16:creationId xmlns:a16="http://schemas.microsoft.com/office/drawing/2014/main" id="{448742ED-6A08-CCB5-7017-9604698B2F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4059" y="1690688"/>
            <a:ext cx="3620674"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AA47E5D9-90B1-25C8-C7E7-C7B251FA5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6766" y="1690688"/>
            <a:ext cx="3666126"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8" descr="3n73p53od5Y65Q45W6a8b426246ac9ac81b2d">
            <a:extLst>
              <a:ext uri="{FF2B5EF4-FFF2-40B4-BE49-F238E27FC236}">
                <a16:creationId xmlns:a16="http://schemas.microsoft.com/office/drawing/2014/main" id="{21EEEE3E-ADCE-9D37-E120-422A56844F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0060" y="4860535"/>
            <a:ext cx="2479138" cy="185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365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4E7F-ED04-F6FB-53F2-DED7F34A1E8C}"/>
              </a:ext>
            </a:extLst>
          </p:cNvPr>
          <p:cNvSpPr>
            <a:spLocks noGrp="1"/>
          </p:cNvSpPr>
          <p:nvPr>
            <p:ph type="title"/>
          </p:nvPr>
        </p:nvSpPr>
        <p:spPr/>
        <p:txBody>
          <a:bodyPr/>
          <a:lstStyle/>
          <a:p>
            <a:r>
              <a:rPr lang="en-US" dirty="0"/>
              <a:t>Hydrants – Operations &amp; Maintenance</a:t>
            </a:r>
          </a:p>
        </p:txBody>
      </p:sp>
      <p:sp>
        <p:nvSpPr>
          <p:cNvPr id="3" name="Content Placeholder 2">
            <a:extLst>
              <a:ext uri="{FF2B5EF4-FFF2-40B4-BE49-F238E27FC236}">
                <a16:creationId xmlns:a16="http://schemas.microsoft.com/office/drawing/2014/main" id="{34FDBDE8-ACC8-335A-5DFE-BF01EA570470}"/>
              </a:ext>
            </a:extLst>
          </p:cNvPr>
          <p:cNvSpPr>
            <a:spLocks noGrp="1"/>
          </p:cNvSpPr>
          <p:nvPr>
            <p:ph idx="1"/>
          </p:nvPr>
        </p:nvSpPr>
        <p:spPr>
          <a:xfrm>
            <a:off x="838200" y="1825625"/>
            <a:ext cx="6274377" cy="4351338"/>
          </a:xfrm>
        </p:spPr>
        <p:txBody>
          <a:bodyPr/>
          <a:lstStyle/>
          <a:p>
            <a:r>
              <a:rPr lang="en-US" dirty="0"/>
              <a:t>Do not throttle flow on dry barrel hydrants, only operate fully open </a:t>
            </a:r>
          </a:p>
          <a:p>
            <a:r>
              <a:rPr lang="en-US" dirty="0"/>
              <a:t>Close slowly to avoid water hammer</a:t>
            </a:r>
          </a:p>
          <a:p>
            <a:r>
              <a:rPr lang="en-US" dirty="0"/>
              <a:t>Keep clear and free from obstructions</a:t>
            </a:r>
          </a:p>
          <a:p>
            <a:r>
              <a:rPr lang="en-US" dirty="0"/>
              <a:t>Flush regularly to ensure operation</a:t>
            </a:r>
          </a:p>
          <a:p>
            <a:r>
              <a:rPr lang="en-US" dirty="0"/>
              <a:t>Do not force hydrant to close</a:t>
            </a:r>
          </a:p>
        </p:txBody>
      </p:sp>
      <p:pic>
        <p:nvPicPr>
          <p:cNvPr id="4" name="Picture 2" descr="O:\Tribal\MBA Training Materials\USFS MBE Training\New Pictures for USFS Training\Distribution\PA310007.JPG">
            <a:extLst>
              <a:ext uri="{FF2B5EF4-FFF2-40B4-BE49-F238E27FC236}">
                <a16:creationId xmlns:a16="http://schemas.microsoft.com/office/drawing/2014/main" id="{FD542321-A4B8-EF43-50C9-9487992ABA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690688"/>
            <a:ext cx="30988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dvalve2">
            <a:extLst>
              <a:ext uri="{FF2B5EF4-FFF2-40B4-BE49-F238E27FC236}">
                <a16:creationId xmlns:a16="http://schemas.microsoft.com/office/drawing/2014/main" id="{446696FE-4D27-6536-8EA7-52A054DEED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4191000"/>
            <a:ext cx="30988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386C688A-52E4-92BD-0156-749943701E71}"/>
              </a:ext>
            </a:extLst>
          </p:cNvPr>
          <p:cNvPicPr>
            <a:picLocks noChangeAspect="1"/>
          </p:cNvPicPr>
          <p:nvPr/>
        </p:nvPicPr>
        <p:blipFill>
          <a:blip r:embed="rId5"/>
          <a:stretch>
            <a:fillRect/>
          </a:stretch>
        </p:blipFill>
        <p:spPr>
          <a:xfrm>
            <a:off x="2287756" y="4810283"/>
            <a:ext cx="2902615" cy="1993274"/>
          </a:xfrm>
          <a:prstGeom prst="rect">
            <a:avLst/>
          </a:prstGeom>
        </p:spPr>
      </p:pic>
    </p:spTree>
    <p:extLst>
      <p:ext uri="{BB962C8B-B14F-4D97-AF65-F5344CB8AC3E}">
        <p14:creationId xmlns:p14="http://schemas.microsoft.com/office/powerpoint/2010/main" val="158627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250"/>
                                  </p:stCondLst>
                                  <p:childTnLst>
                                    <p:set>
                                      <p:cBhvr>
                                        <p:cTn id="25" dur="1" fill="hold">
                                          <p:stCondLst>
                                            <p:cond delay="0"/>
                                          </p:stCondLst>
                                        </p:cTn>
                                        <p:tgtEl>
                                          <p:spTgt spid="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25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432D-C454-4A37-64D8-5F49357A23AE}"/>
              </a:ext>
            </a:extLst>
          </p:cNvPr>
          <p:cNvSpPr>
            <a:spLocks noGrp="1"/>
          </p:cNvSpPr>
          <p:nvPr>
            <p:ph type="title"/>
          </p:nvPr>
        </p:nvSpPr>
        <p:spPr>
          <a:xfrm>
            <a:off x="838200" y="365125"/>
            <a:ext cx="7153777" cy="1325563"/>
          </a:xfrm>
        </p:spPr>
        <p:txBody>
          <a:bodyPr/>
          <a:lstStyle/>
          <a:p>
            <a:r>
              <a:rPr lang="en-US" dirty="0"/>
              <a:t>Hydrants- Operations &amp; Maintenance</a:t>
            </a:r>
          </a:p>
        </p:txBody>
      </p:sp>
      <p:sp>
        <p:nvSpPr>
          <p:cNvPr id="3" name="Content Placeholder 2">
            <a:extLst>
              <a:ext uri="{FF2B5EF4-FFF2-40B4-BE49-F238E27FC236}">
                <a16:creationId xmlns:a16="http://schemas.microsoft.com/office/drawing/2014/main" id="{430F267B-9F36-05DB-B095-7E38976C39CC}"/>
              </a:ext>
            </a:extLst>
          </p:cNvPr>
          <p:cNvSpPr>
            <a:spLocks noGrp="1"/>
          </p:cNvSpPr>
          <p:nvPr>
            <p:ph idx="1"/>
          </p:nvPr>
        </p:nvSpPr>
        <p:spPr>
          <a:xfrm>
            <a:off x="838200" y="1825624"/>
            <a:ext cx="6643255" cy="4824557"/>
          </a:xfrm>
        </p:spPr>
        <p:txBody>
          <a:bodyPr>
            <a:normAutofit/>
          </a:bodyPr>
          <a:lstStyle/>
          <a:p>
            <a:r>
              <a:rPr lang="en-US" dirty="0"/>
              <a:t>Perform flow tests to determine capability</a:t>
            </a:r>
          </a:p>
          <a:p>
            <a:r>
              <a:rPr lang="en-US" dirty="0"/>
              <a:t>Inspect regularly and keep detailed information</a:t>
            </a:r>
          </a:p>
          <a:p>
            <a:r>
              <a:rPr lang="en-US" dirty="0"/>
              <a:t>Locations should be properly mapped and identified</a:t>
            </a:r>
          </a:p>
          <a:p>
            <a:r>
              <a:rPr lang="en-US" dirty="0"/>
              <a:t>Control their use</a:t>
            </a:r>
          </a:p>
          <a:p>
            <a:r>
              <a:rPr lang="en-US" dirty="0"/>
              <a:t>Repair if leaking</a:t>
            </a:r>
          </a:p>
          <a:p>
            <a:r>
              <a:rPr lang="en-US" dirty="0"/>
              <a:t>For more information – http://firehydrant.org</a:t>
            </a:r>
          </a:p>
        </p:txBody>
      </p:sp>
      <p:pic>
        <p:nvPicPr>
          <p:cNvPr id="4" name="Picture 6" descr="hflow03">
            <a:extLst>
              <a:ext uri="{FF2B5EF4-FFF2-40B4-BE49-F238E27FC236}">
                <a16:creationId xmlns:a16="http://schemas.microsoft.com/office/drawing/2014/main" id="{5593D1C4-D83D-7A5F-C6DD-CA858BBBD2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7474" y="495587"/>
            <a:ext cx="3160483" cy="266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950FD23-40DC-E6D8-791D-E4BFE20D4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900237" y="3785436"/>
            <a:ext cx="2851484" cy="2138613"/>
          </a:xfrm>
          <a:prstGeom prst="rect">
            <a:avLst/>
          </a:prstGeom>
        </p:spPr>
      </p:pic>
    </p:spTree>
    <p:extLst>
      <p:ext uri="{BB962C8B-B14F-4D97-AF65-F5344CB8AC3E}">
        <p14:creationId xmlns:p14="http://schemas.microsoft.com/office/powerpoint/2010/main" val="179708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C963-917E-3F76-5770-4274CFD5B72E}"/>
              </a:ext>
            </a:extLst>
          </p:cNvPr>
          <p:cNvSpPr>
            <a:spLocks noGrp="1"/>
          </p:cNvSpPr>
          <p:nvPr>
            <p:ph type="title"/>
          </p:nvPr>
        </p:nvSpPr>
        <p:spPr/>
        <p:txBody>
          <a:bodyPr/>
          <a:lstStyle/>
          <a:p>
            <a:r>
              <a:rPr lang="en-US" dirty="0"/>
              <a:t>Service Connections</a:t>
            </a:r>
          </a:p>
        </p:txBody>
      </p:sp>
      <p:sp>
        <p:nvSpPr>
          <p:cNvPr id="3" name="Text Placeholder 2">
            <a:extLst>
              <a:ext uri="{FF2B5EF4-FFF2-40B4-BE49-F238E27FC236}">
                <a16:creationId xmlns:a16="http://schemas.microsoft.com/office/drawing/2014/main" id="{292B0EA6-D8FB-76AA-5DE8-6DCF10BA86CF}"/>
              </a:ext>
            </a:extLst>
          </p:cNvPr>
          <p:cNvSpPr>
            <a:spLocks noGrp="1"/>
          </p:cNvSpPr>
          <p:nvPr>
            <p:ph type="body" idx="1"/>
          </p:nvPr>
        </p:nvSpPr>
        <p:spPr/>
        <p:txBody>
          <a:bodyPr/>
          <a:lstStyle/>
          <a:p>
            <a:r>
              <a:rPr lang="en-US" dirty="0"/>
              <a:t>Drinking Water Distribution Systems</a:t>
            </a:r>
          </a:p>
        </p:txBody>
      </p:sp>
      <p:sp>
        <p:nvSpPr>
          <p:cNvPr id="4" name="TextBox 3">
            <a:extLst>
              <a:ext uri="{FF2B5EF4-FFF2-40B4-BE49-F238E27FC236}">
                <a16:creationId xmlns:a16="http://schemas.microsoft.com/office/drawing/2014/main" id="{E2E63990-B4F0-BDB0-62F9-C73DF3E7C1B3}"/>
              </a:ext>
            </a:extLst>
          </p:cNvPr>
          <p:cNvSpPr txBox="1"/>
          <p:nvPr/>
        </p:nvSpPr>
        <p:spPr>
          <a:xfrm>
            <a:off x="1335231" y="1032359"/>
            <a:ext cx="9134455" cy="1200329"/>
          </a:xfrm>
          <a:prstGeom prst="rect">
            <a:avLst/>
          </a:prstGeom>
          <a:noFill/>
          <a:ln w="28575">
            <a:solidFill>
              <a:schemeClr val="bg1"/>
            </a:solidFill>
          </a:ln>
        </p:spPr>
        <p:txBody>
          <a:bodyPr wrap="square" rtlCol="0">
            <a:spAutoFit/>
          </a:bodyPr>
          <a:lstStyle/>
          <a:p>
            <a:r>
              <a:rPr lang="en-US" sz="3600" dirty="0">
                <a:solidFill>
                  <a:schemeClr val="bg1"/>
                </a:solidFill>
              </a:rPr>
              <a:t>Purpose – To connect customers to distribution piping/water mains</a:t>
            </a:r>
          </a:p>
        </p:txBody>
      </p:sp>
    </p:spTree>
    <p:extLst>
      <p:ext uri="{BB962C8B-B14F-4D97-AF65-F5344CB8AC3E}">
        <p14:creationId xmlns:p14="http://schemas.microsoft.com/office/powerpoint/2010/main" val="332220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E77F-EA2A-941A-E6AC-6815137ACB26}"/>
              </a:ext>
            </a:extLst>
          </p:cNvPr>
          <p:cNvSpPr>
            <a:spLocks noGrp="1"/>
          </p:cNvSpPr>
          <p:nvPr>
            <p:ph type="title"/>
          </p:nvPr>
        </p:nvSpPr>
        <p:spPr/>
        <p:txBody>
          <a:bodyPr/>
          <a:lstStyle/>
          <a:p>
            <a:r>
              <a:rPr lang="en-US" dirty="0"/>
              <a:t>Service Connections – Components </a:t>
            </a:r>
          </a:p>
        </p:txBody>
      </p:sp>
      <p:sp>
        <p:nvSpPr>
          <p:cNvPr id="3" name="Content Placeholder 2">
            <a:extLst>
              <a:ext uri="{FF2B5EF4-FFF2-40B4-BE49-F238E27FC236}">
                <a16:creationId xmlns:a16="http://schemas.microsoft.com/office/drawing/2014/main" id="{FABEEEF7-242C-9D78-21C4-0534B281EC2C}"/>
              </a:ext>
            </a:extLst>
          </p:cNvPr>
          <p:cNvSpPr>
            <a:spLocks noGrp="1"/>
          </p:cNvSpPr>
          <p:nvPr>
            <p:ph idx="1"/>
          </p:nvPr>
        </p:nvSpPr>
        <p:spPr>
          <a:xfrm>
            <a:off x="838200" y="1825625"/>
            <a:ext cx="3494809" cy="4351338"/>
          </a:xfrm>
        </p:spPr>
        <p:txBody>
          <a:bodyPr/>
          <a:lstStyle/>
          <a:p>
            <a:r>
              <a:rPr lang="en-US" dirty="0"/>
              <a:t>Meter</a:t>
            </a:r>
          </a:p>
          <a:p>
            <a:r>
              <a:rPr lang="en-US" dirty="0"/>
              <a:t>Meter box</a:t>
            </a:r>
          </a:p>
          <a:p>
            <a:r>
              <a:rPr lang="en-US" dirty="0"/>
              <a:t>Meter setter</a:t>
            </a:r>
          </a:p>
          <a:p>
            <a:r>
              <a:rPr lang="en-US" dirty="0"/>
              <a:t>Service line</a:t>
            </a:r>
          </a:p>
          <a:p>
            <a:r>
              <a:rPr lang="en-US" dirty="0"/>
              <a:t>Curb Stop</a:t>
            </a:r>
          </a:p>
          <a:p>
            <a:r>
              <a:rPr lang="en-US" dirty="0"/>
              <a:t>Corp Stop</a:t>
            </a:r>
          </a:p>
        </p:txBody>
      </p:sp>
      <p:pic>
        <p:nvPicPr>
          <p:cNvPr id="5" name="Picture 2" descr="Outside_meter_drawing">
            <a:extLst>
              <a:ext uri="{FF2B5EF4-FFF2-40B4-BE49-F238E27FC236}">
                <a16:creationId xmlns:a16="http://schemas.microsoft.com/office/drawing/2014/main" id="{A140BD85-EACA-4B8B-959E-2D8DA447D5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03"/>
          <a:stretch/>
        </p:blipFill>
        <p:spPr bwMode="auto">
          <a:xfrm>
            <a:off x="3823855" y="2363931"/>
            <a:ext cx="7666014" cy="3500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7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82918-FEE9-96D8-3222-AD6291918BC8}"/>
              </a:ext>
            </a:extLst>
          </p:cNvPr>
          <p:cNvSpPr>
            <a:spLocks noGrp="1"/>
          </p:cNvSpPr>
          <p:nvPr>
            <p:ph type="title"/>
          </p:nvPr>
        </p:nvSpPr>
        <p:spPr/>
        <p:txBody>
          <a:bodyPr/>
          <a:lstStyle/>
          <a:p>
            <a:r>
              <a:rPr lang="en-US" dirty="0"/>
              <a:t>Service Connections - Installation</a:t>
            </a:r>
          </a:p>
        </p:txBody>
      </p:sp>
      <p:pic>
        <p:nvPicPr>
          <p:cNvPr id="9221" name="Picture 5" descr="P10100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5277" y="4389923"/>
            <a:ext cx="3033751" cy="227531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25353806-8988-4995-C8DE-76FC5B4753AA}"/>
              </a:ext>
            </a:extLst>
          </p:cNvPr>
          <p:cNvSpPr>
            <a:spLocks noGrp="1"/>
          </p:cNvSpPr>
          <p:nvPr>
            <p:ph idx="1"/>
          </p:nvPr>
        </p:nvSpPr>
        <p:spPr>
          <a:xfrm>
            <a:off x="838200" y="1825625"/>
            <a:ext cx="6773141" cy="4351338"/>
          </a:xfrm>
        </p:spPr>
        <p:txBody>
          <a:bodyPr/>
          <a:lstStyle/>
          <a:p>
            <a:r>
              <a:rPr lang="en-US" dirty="0"/>
              <a:t>Tapping machine drills into main and connects a corporation stop to the main (cuts out a coupon)</a:t>
            </a:r>
          </a:p>
          <a:p>
            <a:r>
              <a:rPr lang="en-US" dirty="0"/>
              <a:t>Typically done while main is under pressure so service to other customers is not interrupted (“Hot” Tap or “Wet” Tap)</a:t>
            </a:r>
          </a:p>
        </p:txBody>
      </p:sp>
      <p:pic>
        <p:nvPicPr>
          <p:cNvPr id="3" name="Picture 4" descr="P1010078">
            <a:extLst>
              <a:ext uri="{FF2B5EF4-FFF2-40B4-BE49-F238E27FC236}">
                <a16:creationId xmlns:a16="http://schemas.microsoft.com/office/drawing/2014/main" id="{3F62EB35-014F-0B49-25D0-05911FD912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618" y="1633898"/>
            <a:ext cx="337185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36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E19F-836B-27A1-7057-8E383CB2B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F5BD3-9DDF-E1F7-0F39-7EBA705DECAC}"/>
              </a:ext>
            </a:extLst>
          </p:cNvPr>
          <p:cNvSpPr>
            <a:spLocks noGrp="1"/>
          </p:cNvSpPr>
          <p:nvPr>
            <p:ph type="title"/>
          </p:nvPr>
        </p:nvSpPr>
        <p:spPr/>
        <p:txBody>
          <a:bodyPr/>
          <a:lstStyle/>
          <a:p>
            <a:r>
              <a:rPr lang="en-US" dirty="0"/>
              <a:t>Service Connections - Installation</a:t>
            </a:r>
          </a:p>
        </p:txBody>
      </p:sp>
      <p:sp>
        <p:nvSpPr>
          <p:cNvPr id="6" name="Content Placeholder 5">
            <a:extLst>
              <a:ext uri="{FF2B5EF4-FFF2-40B4-BE49-F238E27FC236}">
                <a16:creationId xmlns:a16="http://schemas.microsoft.com/office/drawing/2014/main" id="{0768A182-C05B-468A-FD81-9B0E698C7F9A}"/>
              </a:ext>
            </a:extLst>
          </p:cNvPr>
          <p:cNvSpPr>
            <a:spLocks noGrp="1"/>
          </p:cNvSpPr>
          <p:nvPr>
            <p:ph idx="1"/>
          </p:nvPr>
        </p:nvSpPr>
        <p:spPr>
          <a:xfrm>
            <a:off x="838200" y="1825625"/>
            <a:ext cx="6186055" cy="4351338"/>
          </a:xfrm>
        </p:spPr>
        <p:txBody>
          <a:bodyPr/>
          <a:lstStyle/>
          <a:p>
            <a:r>
              <a:rPr lang="en-US" dirty="0"/>
              <a:t>Corporation Stop (Corp Stop) can be inserted directly into main or installed on a saddle that is strapped to the pipe</a:t>
            </a:r>
          </a:p>
          <a:p>
            <a:r>
              <a:rPr lang="en-US" dirty="0"/>
              <a:t>Taps made at 45 angle from horizontal to avoid damage from backhoe </a:t>
            </a:r>
          </a:p>
        </p:txBody>
      </p:sp>
      <p:pic>
        <p:nvPicPr>
          <p:cNvPr id="5" name="Picture 4">
            <a:extLst>
              <a:ext uri="{FF2B5EF4-FFF2-40B4-BE49-F238E27FC236}">
                <a16:creationId xmlns:a16="http://schemas.microsoft.com/office/drawing/2014/main" id="{CD8914D2-E4F6-12C0-4670-D413771ACA9A}"/>
              </a:ext>
            </a:extLst>
          </p:cNvPr>
          <p:cNvPicPr>
            <a:picLocks noChangeAspect="1"/>
          </p:cNvPicPr>
          <p:nvPr/>
        </p:nvPicPr>
        <p:blipFill>
          <a:blip r:embed="rId2"/>
          <a:stretch>
            <a:fillRect/>
          </a:stretch>
        </p:blipFill>
        <p:spPr>
          <a:xfrm>
            <a:off x="7024255" y="2782671"/>
            <a:ext cx="4760181" cy="2740320"/>
          </a:xfrm>
          <a:prstGeom prst="rect">
            <a:avLst/>
          </a:prstGeom>
        </p:spPr>
      </p:pic>
    </p:spTree>
    <p:extLst>
      <p:ext uri="{BB962C8B-B14F-4D97-AF65-F5344CB8AC3E}">
        <p14:creationId xmlns:p14="http://schemas.microsoft.com/office/powerpoint/2010/main" val="43789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B41AE-4CE2-8BC6-18AF-53CF82643C50}"/>
              </a:ext>
            </a:extLst>
          </p:cNvPr>
          <p:cNvSpPr>
            <a:spLocks noGrp="1"/>
          </p:cNvSpPr>
          <p:nvPr>
            <p:ph type="title"/>
          </p:nvPr>
        </p:nvSpPr>
        <p:spPr/>
        <p:txBody>
          <a:bodyPr/>
          <a:lstStyle/>
          <a:p>
            <a:r>
              <a:rPr lang="en-US" dirty="0"/>
              <a:t>Service Connections – Service Line</a:t>
            </a:r>
          </a:p>
        </p:txBody>
      </p:sp>
      <p:sp>
        <p:nvSpPr>
          <p:cNvPr id="3" name="Content Placeholder 2">
            <a:extLst>
              <a:ext uri="{FF2B5EF4-FFF2-40B4-BE49-F238E27FC236}">
                <a16:creationId xmlns:a16="http://schemas.microsoft.com/office/drawing/2014/main" id="{64CADC79-A394-E133-F4F8-8772D2ABEA67}"/>
              </a:ext>
            </a:extLst>
          </p:cNvPr>
          <p:cNvSpPr>
            <a:spLocks noGrp="1"/>
          </p:cNvSpPr>
          <p:nvPr>
            <p:ph idx="1"/>
          </p:nvPr>
        </p:nvSpPr>
        <p:spPr/>
        <p:txBody>
          <a:bodyPr/>
          <a:lstStyle/>
          <a:p>
            <a:r>
              <a:rPr lang="en-US" dirty="0"/>
              <a:t>Copper, PVC or polyethylene</a:t>
            </a:r>
          </a:p>
          <a:p>
            <a:r>
              <a:rPr lang="en-US" dirty="0"/>
              <a:t>Older galvanized and lead services can be problematic (corrosion and contamination) – must replace as part of Lead and Copper Rule Revisions</a:t>
            </a:r>
          </a:p>
          <a:p>
            <a:r>
              <a:rPr lang="en-US" dirty="0"/>
              <a:t>Include a bend near the </a:t>
            </a:r>
            <a:r>
              <a:rPr lang="en-US" dirty="0" err="1"/>
              <a:t>corp</a:t>
            </a:r>
            <a:r>
              <a:rPr lang="en-US" dirty="0"/>
              <a:t> stop to allow for some flexibility during backfill, settling or shifting</a:t>
            </a:r>
          </a:p>
          <a:p>
            <a:r>
              <a:rPr lang="en-US" dirty="0"/>
              <a:t>Installed below the frost line</a:t>
            </a:r>
          </a:p>
        </p:txBody>
      </p:sp>
      <p:pic>
        <p:nvPicPr>
          <p:cNvPr id="5122" name="Picture 2" descr="Leads Service Line Inventory | La Dept. of Health">
            <a:extLst>
              <a:ext uri="{FF2B5EF4-FFF2-40B4-BE49-F238E27FC236}">
                <a16:creationId xmlns:a16="http://schemas.microsoft.com/office/drawing/2014/main" id="{25AF7B7B-FC37-AB50-1C4E-784007962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844" y="4167113"/>
            <a:ext cx="3203409" cy="232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67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512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ADD49-8F5F-351B-64EC-5382DF905BD3}"/>
              </a:ext>
            </a:extLst>
          </p:cNvPr>
          <p:cNvSpPr>
            <a:spLocks noGrp="1"/>
          </p:cNvSpPr>
          <p:nvPr>
            <p:ph type="title"/>
          </p:nvPr>
        </p:nvSpPr>
        <p:spPr/>
        <p:txBody>
          <a:bodyPr/>
          <a:lstStyle/>
          <a:p>
            <a:r>
              <a:rPr lang="en-US" dirty="0"/>
              <a:t>Service Connections – Curb Stop</a:t>
            </a:r>
          </a:p>
        </p:txBody>
      </p:sp>
      <p:sp>
        <p:nvSpPr>
          <p:cNvPr id="3" name="Content Placeholder 2">
            <a:extLst>
              <a:ext uri="{FF2B5EF4-FFF2-40B4-BE49-F238E27FC236}">
                <a16:creationId xmlns:a16="http://schemas.microsoft.com/office/drawing/2014/main" id="{601FA502-A9BC-99C1-D2DC-066F4D224060}"/>
              </a:ext>
            </a:extLst>
          </p:cNvPr>
          <p:cNvSpPr>
            <a:spLocks noGrp="1"/>
          </p:cNvSpPr>
          <p:nvPr>
            <p:ph idx="1"/>
          </p:nvPr>
        </p:nvSpPr>
        <p:spPr>
          <a:xfrm>
            <a:off x="838200" y="1825625"/>
            <a:ext cx="8087591" cy="4351338"/>
          </a:xfrm>
        </p:spPr>
        <p:txBody>
          <a:bodyPr/>
          <a:lstStyle/>
          <a:p>
            <a:r>
              <a:rPr lang="en-US" dirty="0"/>
              <a:t>Shut-off valve, copper</a:t>
            </a:r>
          </a:p>
          <a:p>
            <a:r>
              <a:rPr lang="en-US" dirty="0"/>
              <a:t>Installed in easement so that the service can be isolated.</a:t>
            </a:r>
          </a:p>
          <a:p>
            <a:r>
              <a:rPr lang="en-US" dirty="0"/>
              <a:t>Meter stop can be used in place of a curb stop</a:t>
            </a:r>
          </a:p>
        </p:txBody>
      </p:sp>
      <p:pic>
        <p:nvPicPr>
          <p:cNvPr id="4" name="Picture 3">
            <a:extLst>
              <a:ext uri="{FF2B5EF4-FFF2-40B4-BE49-F238E27FC236}">
                <a16:creationId xmlns:a16="http://schemas.microsoft.com/office/drawing/2014/main" id="{4C022DE4-41E0-95CD-2C90-E33EDD535DFC}"/>
              </a:ext>
            </a:extLst>
          </p:cNvPr>
          <p:cNvPicPr>
            <a:picLocks noChangeAspect="1"/>
          </p:cNvPicPr>
          <p:nvPr/>
        </p:nvPicPr>
        <p:blipFill>
          <a:blip r:embed="rId3"/>
          <a:stretch>
            <a:fillRect/>
          </a:stretch>
        </p:blipFill>
        <p:spPr>
          <a:xfrm>
            <a:off x="8817672" y="1633106"/>
            <a:ext cx="1790700" cy="4352925"/>
          </a:xfrm>
          <a:prstGeom prst="rect">
            <a:avLst/>
          </a:prstGeom>
        </p:spPr>
      </p:pic>
      <p:pic>
        <p:nvPicPr>
          <p:cNvPr id="5" name="Picture 2" descr="Water stop or valve found on or near driveway">
            <a:extLst>
              <a:ext uri="{FF2B5EF4-FFF2-40B4-BE49-F238E27FC236}">
                <a16:creationId xmlns:a16="http://schemas.microsoft.com/office/drawing/2014/main" id="{59CFE36E-60D2-4AA1-98AD-FB4EEF8335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2148" y="4041342"/>
            <a:ext cx="4806343" cy="261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950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C0AA-C943-9578-E2C5-32599D5266DB}"/>
              </a:ext>
            </a:extLst>
          </p:cNvPr>
          <p:cNvSpPr>
            <a:spLocks noGrp="1"/>
          </p:cNvSpPr>
          <p:nvPr>
            <p:ph type="title"/>
          </p:nvPr>
        </p:nvSpPr>
        <p:spPr/>
        <p:txBody>
          <a:bodyPr/>
          <a:lstStyle/>
          <a:p>
            <a:r>
              <a:rPr lang="en-US" dirty="0"/>
              <a:t>Service Connections – Corp Stop vs Curb Stop</a:t>
            </a:r>
          </a:p>
        </p:txBody>
      </p:sp>
      <p:sp>
        <p:nvSpPr>
          <p:cNvPr id="3" name="Content Placeholder 2">
            <a:extLst>
              <a:ext uri="{FF2B5EF4-FFF2-40B4-BE49-F238E27FC236}">
                <a16:creationId xmlns:a16="http://schemas.microsoft.com/office/drawing/2014/main" id="{0855ADF9-CC1F-AC5D-75CC-D10A41DBD6D1}"/>
              </a:ext>
            </a:extLst>
          </p:cNvPr>
          <p:cNvSpPr>
            <a:spLocks noGrp="1"/>
          </p:cNvSpPr>
          <p:nvPr>
            <p:ph sz="half" idx="1"/>
          </p:nvPr>
        </p:nvSpPr>
        <p:spPr>
          <a:xfrm>
            <a:off x="838200" y="4270654"/>
            <a:ext cx="5181600" cy="2555731"/>
          </a:xfrm>
        </p:spPr>
        <p:txBody>
          <a:bodyPr/>
          <a:lstStyle/>
          <a:p>
            <a:r>
              <a:rPr lang="en-US" dirty="0"/>
              <a:t>Directly on main</a:t>
            </a:r>
          </a:p>
          <a:p>
            <a:r>
              <a:rPr lang="en-US" dirty="0"/>
              <a:t>Joins customer service to main</a:t>
            </a:r>
          </a:p>
          <a:p>
            <a:r>
              <a:rPr lang="en-US" dirty="0"/>
              <a:t>Designed for installation under pressure</a:t>
            </a:r>
          </a:p>
          <a:p>
            <a:r>
              <a:rPr lang="en-US" dirty="0"/>
              <a:t>Buried</a:t>
            </a:r>
          </a:p>
        </p:txBody>
      </p:sp>
      <p:sp>
        <p:nvSpPr>
          <p:cNvPr id="4" name="Content Placeholder 3">
            <a:extLst>
              <a:ext uri="{FF2B5EF4-FFF2-40B4-BE49-F238E27FC236}">
                <a16:creationId xmlns:a16="http://schemas.microsoft.com/office/drawing/2014/main" id="{7C2EE2C5-DFA4-F45F-1303-FB40F1A53A94}"/>
              </a:ext>
            </a:extLst>
          </p:cNvPr>
          <p:cNvSpPr>
            <a:spLocks noGrp="1"/>
          </p:cNvSpPr>
          <p:nvPr>
            <p:ph sz="half" idx="2"/>
          </p:nvPr>
        </p:nvSpPr>
        <p:spPr>
          <a:xfrm>
            <a:off x="6172200" y="4270654"/>
            <a:ext cx="5181600" cy="2555732"/>
          </a:xfrm>
        </p:spPr>
        <p:txBody>
          <a:bodyPr/>
          <a:lstStyle/>
          <a:p>
            <a:r>
              <a:rPr lang="en-US" dirty="0"/>
              <a:t>Between corp. stop and new service</a:t>
            </a:r>
          </a:p>
          <a:p>
            <a:r>
              <a:rPr lang="en-US" dirty="0"/>
              <a:t>Accessible</a:t>
            </a:r>
          </a:p>
          <a:p>
            <a:r>
              <a:rPr lang="en-US" dirty="0"/>
              <a:t>Easy shutoff</a:t>
            </a:r>
          </a:p>
          <a:p>
            <a:endParaRPr lang="en-US" dirty="0"/>
          </a:p>
        </p:txBody>
      </p:sp>
      <p:pic>
        <p:nvPicPr>
          <p:cNvPr id="7" name="Picture 6"/>
          <p:cNvPicPr>
            <a:picLocks noChangeAspect="1"/>
          </p:cNvPicPr>
          <p:nvPr/>
        </p:nvPicPr>
        <p:blipFill>
          <a:blip r:embed="rId3"/>
          <a:stretch>
            <a:fillRect/>
          </a:stretch>
        </p:blipFill>
        <p:spPr>
          <a:xfrm>
            <a:off x="1681596" y="1790048"/>
            <a:ext cx="3048224" cy="2209800"/>
          </a:xfrm>
          <a:prstGeom prst="rect">
            <a:avLst/>
          </a:prstGeom>
        </p:spPr>
      </p:pic>
      <p:pic>
        <p:nvPicPr>
          <p:cNvPr id="8" name="Picture 7"/>
          <p:cNvPicPr>
            <a:picLocks noChangeAspect="1"/>
          </p:cNvPicPr>
          <p:nvPr/>
        </p:nvPicPr>
        <p:blipFill>
          <a:blip r:embed="rId4"/>
          <a:stretch>
            <a:fillRect/>
          </a:stretch>
        </p:blipFill>
        <p:spPr>
          <a:xfrm>
            <a:off x="6711518" y="1816821"/>
            <a:ext cx="3124200" cy="2239233"/>
          </a:xfrm>
          <a:prstGeom prst="rect">
            <a:avLst/>
          </a:prstGeom>
        </p:spPr>
      </p:pic>
    </p:spTree>
    <p:extLst>
      <p:ext uri="{BB962C8B-B14F-4D97-AF65-F5344CB8AC3E}">
        <p14:creationId xmlns:p14="http://schemas.microsoft.com/office/powerpoint/2010/main" val="384507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05C39-F35B-E56F-F48F-2A2996C66264}"/>
              </a:ext>
            </a:extLst>
          </p:cNvPr>
          <p:cNvSpPr>
            <a:spLocks noGrp="1"/>
          </p:cNvSpPr>
          <p:nvPr>
            <p:ph type="title"/>
          </p:nvPr>
        </p:nvSpPr>
        <p:spPr/>
        <p:txBody>
          <a:bodyPr/>
          <a:lstStyle/>
          <a:p>
            <a:r>
              <a:rPr lang="en-US" dirty="0"/>
              <a:t>Service Connections – Meter Setters</a:t>
            </a:r>
          </a:p>
        </p:txBody>
      </p:sp>
      <p:sp>
        <p:nvSpPr>
          <p:cNvPr id="3" name="Content Placeholder 2">
            <a:extLst>
              <a:ext uri="{FF2B5EF4-FFF2-40B4-BE49-F238E27FC236}">
                <a16:creationId xmlns:a16="http://schemas.microsoft.com/office/drawing/2014/main" id="{16914A60-6307-7E71-368E-AD16A8B16CA7}"/>
              </a:ext>
            </a:extLst>
          </p:cNvPr>
          <p:cNvSpPr>
            <a:spLocks noGrp="1"/>
          </p:cNvSpPr>
          <p:nvPr>
            <p:ph idx="1"/>
          </p:nvPr>
        </p:nvSpPr>
        <p:spPr>
          <a:xfrm>
            <a:off x="838201" y="1825625"/>
            <a:ext cx="6113318" cy="4351338"/>
          </a:xfrm>
        </p:spPr>
        <p:txBody>
          <a:bodyPr/>
          <a:lstStyle/>
          <a:p>
            <a:r>
              <a:rPr lang="en-US" dirty="0"/>
              <a:t>Brass and copper device</a:t>
            </a:r>
          </a:p>
          <a:p>
            <a:r>
              <a:rPr lang="en-US" dirty="0"/>
              <a:t>Allows service line to be buried at a safe depth and still have the meter within reasonable reach of the top of the meter box</a:t>
            </a:r>
          </a:p>
          <a:p>
            <a:r>
              <a:rPr lang="en-US" dirty="0"/>
              <a:t>One way to maintain proper distance between meter fittings when replacing a meter</a:t>
            </a:r>
          </a:p>
        </p:txBody>
      </p:sp>
      <p:pic>
        <p:nvPicPr>
          <p:cNvPr id="5" name="Picture 6" descr="P1010035">
            <a:extLst>
              <a:ext uri="{FF2B5EF4-FFF2-40B4-BE49-F238E27FC236}">
                <a16:creationId xmlns:a16="http://schemas.microsoft.com/office/drawing/2014/main" id="{6BE405BD-23A0-1F41-2B00-C1818F235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3083" y="1985147"/>
            <a:ext cx="4514657" cy="3385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48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997E7-88D1-F45C-ABE2-F24CDF4FA78F}"/>
              </a:ext>
            </a:extLst>
          </p:cNvPr>
          <p:cNvSpPr>
            <a:spLocks noGrp="1"/>
          </p:cNvSpPr>
          <p:nvPr>
            <p:ph type="title"/>
          </p:nvPr>
        </p:nvSpPr>
        <p:spPr/>
        <p:txBody>
          <a:bodyPr/>
          <a:lstStyle/>
          <a:p>
            <a:r>
              <a:rPr lang="en-US" dirty="0"/>
              <a:t>Service Connections – Meter Box</a:t>
            </a:r>
          </a:p>
        </p:txBody>
      </p:sp>
      <p:sp>
        <p:nvSpPr>
          <p:cNvPr id="3" name="Content Placeholder 2">
            <a:extLst>
              <a:ext uri="{FF2B5EF4-FFF2-40B4-BE49-F238E27FC236}">
                <a16:creationId xmlns:a16="http://schemas.microsoft.com/office/drawing/2014/main" id="{44F4CEBB-D9D3-5C5B-146A-37D92478C0EF}"/>
              </a:ext>
            </a:extLst>
          </p:cNvPr>
          <p:cNvSpPr>
            <a:spLocks noGrp="1"/>
          </p:cNvSpPr>
          <p:nvPr>
            <p:ph idx="1"/>
          </p:nvPr>
        </p:nvSpPr>
        <p:spPr>
          <a:xfrm>
            <a:off x="838200" y="1825625"/>
            <a:ext cx="10515600" cy="1790411"/>
          </a:xfrm>
        </p:spPr>
        <p:txBody>
          <a:bodyPr/>
          <a:lstStyle/>
          <a:p>
            <a:r>
              <a:rPr lang="en-US" dirty="0"/>
              <a:t>Made from cast iron, concrete and plastic</a:t>
            </a:r>
          </a:p>
          <a:p>
            <a:r>
              <a:rPr lang="en-US" dirty="0"/>
              <a:t>Gives access to the meter for the meter reader</a:t>
            </a:r>
          </a:p>
        </p:txBody>
      </p:sp>
      <p:pic>
        <p:nvPicPr>
          <p:cNvPr id="4" name="Picture 5">
            <a:extLst>
              <a:ext uri="{FF2B5EF4-FFF2-40B4-BE49-F238E27FC236}">
                <a16:creationId xmlns:a16="http://schemas.microsoft.com/office/drawing/2014/main" id="{099FD2D8-38CE-65A9-6A48-DA02D17BD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3666" y="3089852"/>
            <a:ext cx="4537364" cy="3403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Ford Meter Box, Wabash, Indiana, Water Meter Cover from New Iberia, Louisiana">
            <a:extLst>
              <a:ext uri="{FF2B5EF4-FFF2-40B4-BE49-F238E27FC236}">
                <a16:creationId xmlns:a16="http://schemas.microsoft.com/office/drawing/2014/main" id="{43DD5FE6-9C75-0DE4-AF6F-2948C03E42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275" t="14156" r="12639" b="19610"/>
          <a:stretch>
            <a:fillRect/>
          </a:stretch>
        </p:blipFill>
        <p:spPr bwMode="auto">
          <a:xfrm>
            <a:off x="1628272" y="3306804"/>
            <a:ext cx="3737811" cy="254054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E5A0639-3A65-E7C7-578F-6AD8C9628D5D}"/>
              </a:ext>
            </a:extLst>
          </p:cNvPr>
          <p:cNvSpPr txBox="1"/>
          <p:nvPr/>
        </p:nvSpPr>
        <p:spPr>
          <a:xfrm>
            <a:off x="1628272" y="5927104"/>
            <a:ext cx="3777919" cy="738664"/>
          </a:xfrm>
          <a:prstGeom prst="rect">
            <a:avLst/>
          </a:prstGeom>
          <a:noFill/>
        </p:spPr>
        <p:txBody>
          <a:bodyPr wrap="square">
            <a:spAutoFit/>
          </a:bodyPr>
          <a:lstStyle/>
          <a:p>
            <a:pPr algn="ctr"/>
            <a:r>
              <a:rPr lang="en-US" sz="1400" b="0" i="0" dirty="0">
                <a:solidFill>
                  <a:srgbClr val="232323"/>
                </a:solidFill>
                <a:effectLst/>
                <a:latin typeface="Inter"/>
              </a:rPr>
              <a:t>"</a:t>
            </a:r>
            <a:r>
              <a:rPr lang="en-US" sz="1400" b="0" i="0" dirty="0">
                <a:solidFill>
                  <a:srgbClr val="AD1F85"/>
                </a:solidFill>
                <a:effectLst/>
                <a:latin typeface="Inter"/>
                <a:hlinkClick r:id="rId4"/>
              </a:rPr>
              <a:t>Ford Meter Box, Wabash, Indiana, Water Meter Cover from New Iberia, Louisiana</a:t>
            </a:r>
            <a:r>
              <a:rPr lang="en-US" sz="1400" b="0" i="0" dirty="0">
                <a:solidFill>
                  <a:srgbClr val="232323"/>
                </a:solidFill>
                <a:effectLst/>
                <a:latin typeface="Inter"/>
              </a:rPr>
              <a:t>" by </a:t>
            </a:r>
            <a:r>
              <a:rPr lang="en-US" sz="1400" b="0" i="0" dirty="0">
                <a:solidFill>
                  <a:srgbClr val="AD1F85"/>
                </a:solidFill>
                <a:effectLst/>
                <a:latin typeface="Inter"/>
                <a:hlinkClick r:id="rId5"/>
              </a:rPr>
              <a:t>Uncommon Fritillary</a:t>
            </a:r>
            <a:r>
              <a:rPr lang="en-US" sz="1400" b="0" i="0" dirty="0">
                <a:solidFill>
                  <a:srgbClr val="232323"/>
                </a:solidFill>
                <a:effectLst/>
                <a:latin typeface="Inter"/>
              </a:rPr>
              <a:t> is licensed under </a:t>
            </a:r>
            <a:r>
              <a:rPr lang="en-US" sz="1400" b="0" i="0" dirty="0">
                <a:solidFill>
                  <a:srgbClr val="AD1F85"/>
                </a:solidFill>
                <a:effectLst/>
                <a:latin typeface="Inter"/>
                <a:hlinkClick r:id="rId6"/>
              </a:rPr>
              <a:t>CC BY-SA 2.0</a:t>
            </a:r>
            <a:r>
              <a:rPr lang="en-US" sz="1400" b="0" i="0" dirty="0">
                <a:solidFill>
                  <a:srgbClr val="232323"/>
                </a:solidFill>
                <a:effectLst/>
                <a:latin typeface="Inter"/>
              </a:rPr>
              <a:t>.</a:t>
            </a:r>
            <a:endParaRPr lang="en-US" sz="1400" dirty="0"/>
          </a:p>
        </p:txBody>
      </p:sp>
    </p:spTree>
    <p:extLst>
      <p:ext uri="{BB962C8B-B14F-4D97-AF65-F5344CB8AC3E}">
        <p14:creationId xmlns:p14="http://schemas.microsoft.com/office/powerpoint/2010/main" val="2240474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94641-296D-9478-95AE-194AE5AFB000}"/>
              </a:ext>
            </a:extLst>
          </p:cNvPr>
          <p:cNvSpPr>
            <a:spLocks noGrp="1"/>
          </p:cNvSpPr>
          <p:nvPr>
            <p:ph type="title"/>
          </p:nvPr>
        </p:nvSpPr>
        <p:spPr/>
        <p:txBody>
          <a:bodyPr/>
          <a:lstStyle/>
          <a:p>
            <a:r>
              <a:rPr lang="en-US" dirty="0"/>
              <a:t>Service Connections – Meters Purpose</a:t>
            </a:r>
          </a:p>
        </p:txBody>
      </p:sp>
      <p:sp>
        <p:nvSpPr>
          <p:cNvPr id="3" name="Content Placeholder 2">
            <a:extLst>
              <a:ext uri="{FF2B5EF4-FFF2-40B4-BE49-F238E27FC236}">
                <a16:creationId xmlns:a16="http://schemas.microsoft.com/office/drawing/2014/main" id="{CC748B19-79D2-C09F-B06C-D290D8D2E2FA}"/>
              </a:ext>
            </a:extLst>
          </p:cNvPr>
          <p:cNvSpPr>
            <a:spLocks noGrp="1"/>
          </p:cNvSpPr>
          <p:nvPr>
            <p:ph idx="1"/>
          </p:nvPr>
        </p:nvSpPr>
        <p:spPr>
          <a:xfrm>
            <a:off x="838200" y="1825625"/>
            <a:ext cx="5983432" cy="4351338"/>
          </a:xfrm>
        </p:spPr>
        <p:txBody>
          <a:bodyPr/>
          <a:lstStyle/>
          <a:p>
            <a:r>
              <a:rPr lang="en-US" dirty="0"/>
              <a:t>Encourage conservation</a:t>
            </a:r>
          </a:p>
          <a:p>
            <a:r>
              <a:rPr lang="en-US" dirty="0"/>
              <a:t>Distribute the cost of service fairly, in proportion to how much is used</a:t>
            </a:r>
          </a:p>
          <a:p>
            <a:r>
              <a:rPr lang="en-US" dirty="0"/>
              <a:t>Allow system to know how much water is being pumped, used and lost to leaks and other uses</a:t>
            </a:r>
          </a:p>
        </p:txBody>
      </p:sp>
      <p:pic>
        <p:nvPicPr>
          <p:cNvPr id="4" name="Picture 4">
            <a:extLst>
              <a:ext uri="{FF2B5EF4-FFF2-40B4-BE49-F238E27FC236}">
                <a16:creationId xmlns:a16="http://schemas.microsoft.com/office/drawing/2014/main" id="{177B35EF-02E3-65FA-B66E-7B23BB3DE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6096" y="1638300"/>
            <a:ext cx="43434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863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24D8-B61B-7304-AFD3-C8C7EC7EF1E6}"/>
              </a:ext>
            </a:extLst>
          </p:cNvPr>
          <p:cNvSpPr>
            <a:spLocks noGrp="1"/>
          </p:cNvSpPr>
          <p:nvPr>
            <p:ph type="title"/>
          </p:nvPr>
        </p:nvSpPr>
        <p:spPr/>
        <p:txBody>
          <a:bodyPr/>
          <a:lstStyle/>
          <a:p>
            <a:r>
              <a:rPr lang="en-US" dirty="0"/>
              <a:t>Service Connections – Residential Meters</a:t>
            </a:r>
          </a:p>
        </p:txBody>
      </p:sp>
      <p:sp>
        <p:nvSpPr>
          <p:cNvPr id="3" name="Content Placeholder 2">
            <a:extLst>
              <a:ext uri="{FF2B5EF4-FFF2-40B4-BE49-F238E27FC236}">
                <a16:creationId xmlns:a16="http://schemas.microsoft.com/office/drawing/2014/main" id="{95D1DF08-85A7-5BF5-2106-D6F535B09D62}"/>
              </a:ext>
            </a:extLst>
          </p:cNvPr>
          <p:cNvSpPr>
            <a:spLocks noGrp="1"/>
          </p:cNvSpPr>
          <p:nvPr>
            <p:ph idx="1"/>
          </p:nvPr>
        </p:nvSpPr>
        <p:spPr>
          <a:xfrm>
            <a:off x="838200" y="1825625"/>
            <a:ext cx="6471805" cy="4555440"/>
          </a:xfrm>
        </p:spPr>
        <p:txBody>
          <a:bodyPr>
            <a:normAutofit/>
          </a:bodyPr>
          <a:lstStyle/>
          <a:p>
            <a:r>
              <a:rPr lang="en-US" dirty="0"/>
              <a:t>Standard sizes 5/8” to 1”</a:t>
            </a:r>
          </a:p>
          <a:p>
            <a:r>
              <a:rPr lang="en-US" dirty="0"/>
              <a:t>Provide 20 to 30 gpm at 40 psi</a:t>
            </a:r>
          </a:p>
          <a:p>
            <a:r>
              <a:rPr lang="en-US" dirty="0"/>
              <a:t>Consist of following components</a:t>
            </a:r>
          </a:p>
          <a:p>
            <a:pPr lvl="1">
              <a:buSzPct val="70000"/>
              <a:buFont typeface="Courier New" panose="02070309020205020404" pitchFamily="49" charset="0"/>
              <a:buChar char="o"/>
            </a:pPr>
            <a:r>
              <a:rPr lang="en-US" dirty="0"/>
              <a:t>Register that records water used</a:t>
            </a:r>
          </a:p>
          <a:p>
            <a:pPr lvl="1">
              <a:buSzPct val="70000"/>
              <a:buFont typeface="Courier New" panose="02070309020205020404" pitchFamily="49" charset="0"/>
              <a:buChar char="o"/>
            </a:pPr>
            <a:r>
              <a:rPr lang="en-US" dirty="0"/>
              <a:t>Magnetic connection to a rotating device</a:t>
            </a:r>
          </a:p>
          <a:p>
            <a:pPr lvl="1">
              <a:buSzPct val="70000"/>
              <a:buFont typeface="Courier New" panose="02070309020205020404" pitchFamily="49" charset="0"/>
              <a:buChar char="o"/>
            </a:pPr>
            <a:r>
              <a:rPr lang="en-US" dirty="0"/>
              <a:t>Strainer</a:t>
            </a:r>
          </a:p>
          <a:p>
            <a:pPr lvl="1">
              <a:buSzPct val="70000"/>
              <a:buFont typeface="Courier New" panose="02070309020205020404" pitchFamily="49" charset="0"/>
              <a:buChar char="o"/>
            </a:pPr>
            <a:r>
              <a:rPr lang="en-US" dirty="0"/>
              <a:t>Measuring Chamber</a:t>
            </a:r>
          </a:p>
          <a:p>
            <a:pPr lvl="1">
              <a:buSzPct val="70000"/>
              <a:buFont typeface="Courier New" panose="02070309020205020404" pitchFamily="49" charset="0"/>
              <a:buChar char="o"/>
            </a:pPr>
            <a:r>
              <a:rPr lang="en-US" dirty="0"/>
              <a:t>Body</a:t>
            </a:r>
          </a:p>
          <a:p>
            <a:pPr lvl="1">
              <a:buSzPct val="70000"/>
              <a:buFont typeface="Courier New" panose="02070309020205020404" pitchFamily="49" charset="0"/>
              <a:buChar char="o"/>
            </a:pPr>
            <a:r>
              <a:rPr lang="en-US" dirty="0"/>
              <a:t>Some cases, bottom plate that will break when frozen to prevent damage to the meter</a:t>
            </a:r>
          </a:p>
        </p:txBody>
      </p:sp>
      <p:pic>
        <p:nvPicPr>
          <p:cNvPr id="6146" name="Picture 2" descr="(b) Components of multijet water meter [4 e] Optimizing the shape and ...">
            <a:extLst>
              <a:ext uri="{FF2B5EF4-FFF2-40B4-BE49-F238E27FC236}">
                <a16:creationId xmlns:a16="http://schemas.microsoft.com/office/drawing/2014/main" id="{3ACECFE0-588B-5FFB-AD0B-DFEF6FDA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272" y="1490126"/>
            <a:ext cx="3503325" cy="4793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06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C595-7109-6AB1-A915-4D52792DDA2F}"/>
              </a:ext>
            </a:extLst>
          </p:cNvPr>
          <p:cNvSpPr>
            <a:spLocks noGrp="1"/>
          </p:cNvSpPr>
          <p:nvPr>
            <p:ph type="title"/>
          </p:nvPr>
        </p:nvSpPr>
        <p:spPr/>
        <p:txBody>
          <a:bodyPr/>
          <a:lstStyle/>
          <a:p>
            <a:r>
              <a:rPr lang="en-US" dirty="0"/>
              <a:t>Service Connections – Residential Meters</a:t>
            </a:r>
          </a:p>
        </p:txBody>
      </p:sp>
      <p:sp>
        <p:nvSpPr>
          <p:cNvPr id="3" name="Content Placeholder 2">
            <a:extLst>
              <a:ext uri="{FF2B5EF4-FFF2-40B4-BE49-F238E27FC236}">
                <a16:creationId xmlns:a16="http://schemas.microsoft.com/office/drawing/2014/main" id="{6AB865CC-E320-C765-5EDF-DF89C8D95641}"/>
              </a:ext>
            </a:extLst>
          </p:cNvPr>
          <p:cNvSpPr>
            <a:spLocks noGrp="1"/>
          </p:cNvSpPr>
          <p:nvPr>
            <p:ph idx="1"/>
          </p:nvPr>
        </p:nvSpPr>
        <p:spPr>
          <a:xfrm>
            <a:off x="838200" y="1825625"/>
            <a:ext cx="7318664" cy="4351338"/>
          </a:xfrm>
        </p:spPr>
        <p:txBody>
          <a:bodyPr/>
          <a:lstStyle/>
          <a:p>
            <a:r>
              <a:rPr lang="en-US" b="1" dirty="0"/>
              <a:t>Positive Displacement Meters </a:t>
            </a:r>
            <a:r>
              <a:rPr lang="en-US" dirty="0"/>
              <a:t>– measuring chamber with a fitted disc or piston, chamber fills and empties, predetermined amount of water is displaced as disc or piston makes one rotation</a:t>
            </a:r>
          </a:p>
        </p:txBody>
      </p:sp>
      <p:grpSp>
        <p:nvGrpSpPr>
          <p:cNvPr id="10" name="Group 9">
            <a:extLst>
              <a:ext uri="{FF2B5EF4-FFF2-40B4-BE49-F238E27FC236}">
                <a16:creationId xmlns:a16="http://schemas.microsoft.com/office/drawing/2014/main" id="{581C9ABA-2C4C-5332-FDD2-0974BD10351F}"/>
              </a:ext>
            </a:extLst>
          </p:cNvPr>
          <p:cNvGrpSpPr/>
          <p:nvPr/>
        </p:nvGrpSpPr>
        <p:grpSpPr>
          <a:xfrm>
            <a:off x="1784206" y="4151168"/>
            <a:ext cx="4039067" cy="2474769"/>
            <a:chOff x="1784206" y="4151168"/>
            <a:chExt cx="4039067" cy="2474769"/>
          </a:xfrm>
        </p:grpSpPr>
        <p:pic>
          <p:nvPicPr>
            <p:cNvPr id="4" name="Picture 5">
              <a:extLst>
                <a:ext uri="{FF2B5EF4-FFF2-40B4-BE49-F238E27FC236}">
                  <a16:creationId xmlns:a16="http://schemas.microsoft.com/office/drawing/2014/main" id="{019A6A09-4568-F37D-276D-A8D00C196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206" y="4151168"/>
              <a:ext cx="4039067" cy="247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22575C98-6771-AE0C-659F-CAB755B0C45A}"/>
                </a:ext>
              </a:extLst>
            </p:cNvPr>
            <p:cNvSpPr txBox="1"/>
            <p:nvPr/>
          </p:nvSpPr>
          <p:spPr>
            <a:xfrm>
              <a:off x="2938181" y="4405745"/>
              <a:ext cx="1971309" cy="461665"/>
            </a:xfrm>
            <a:prstGeom prst="rect">
              <a:avLst/>
            </a:prstGeom>
            <a:noFill/>
          </p:spPr>
          <p:txBody>
            <a:bodyPr wrap="none" rtlCol="0">
              <a:spAutoFit/>
            </a:bodyPr>
            <a:lstStyle/>
            <a:p>
              <a:r>
                <a:rPr lang="en-US" sz="2400" dirty="0">
                  <a:solidFill>
                    <a:schemeClr val="bg1"/>
                  </a:solidFill>
                </a:rPr>
                <a:t>Nutating Disk</a:t>
              </a:r>
            </a:p>
          </p:txBody>
        </p:sp>
      </p:grpSp>
      <p:grpSp>
        <p:nvGrpSpPr>
          <p:cNvPr id="9" name="Group 8">
            <a:extLst>
              <a:ext uri="{FF2B5EF4-FFF2-40B4-BE49-F238E27FC236}">
                <a16:creationId xmlns:a16="http://schemas.microsoft.com/office/drawing/2014/main" id="{5C24B6B5-FB6F-B717-BF1F-B24AB0093475}"/>
              </a:ext>
            </a:extLst>
          </p:cNvPr>
          <p:cNvGrpSpPr/>
          <p:nvPr/>
        </p:nvGrpSpPr>
        <p:grpSpPr>
          <a:xfrm>
            <a:off x="8227870" y="1690688"/>
            <a:ext cx="3666890" cy="4683701"/>
            <a:chOff x="8227870" y="1690688"/>
            <a:chExt cx="3666890" cy="4683701"/>
          </a:xfrm>
        </p:grpSpPr>
        <p:pic>
          <p:nvPicPr>
            <p:cNvPr id="5" name="Picture 5">
              <a:extLst>
                <a:ext uri="{FF2B5EF4-FFF2-40B4-BE49-F238E27FC236}">
                  <a16:creationId xmlns:a16="http://schemas.microsoft.com/office/drawing/2014/main" id="{6E418963-E87D-DC32-7E8F-DA63D21E35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7870" y="2023052"/>
              <a:ext cx="3666890" cy="435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81C9BA02-4564-B860-0232-A8A9B3EE0560}"/>
                </a:ext>
              </a:extLst>
            </p:cNvPr>
            <p:cNvSpPr txBox="1"/>
            <p:nvPr/>
          </p:nvSpPr>
          <p:spPr>
            <a:xfrm>
              <a:off x="9039945" y="1690688"/>
              <a:ext cx="1021370" cy="461665"/>
            </a:xfrm>
            <a:prstGeom prst="rect">
              <a:avLst/>
            </a:prstGeom>
            <a:noFill/>
          </p:spPr>
          <p:txBody>
            <a:bodyPr wrap="none" rtlCol="0">
              <a:spAutoFit/>
            </a:bodyPr>
            <a:lstStyle/>
            <a:p>
              <a:r>
                <a:rPr lang="en-US" sz="2400" dirty="0"/>
                <a:t>Piston</a:t>
              </a:r>
            </a:p>
          </p:txBody>
        </p:sp>
      </p:grpSp>
    </p:spTree>
    <p:extLst>
      <p:ext uri="{BB962C8B-B14F-4D97-AF65-F5344CB8AC3E}">
        <p14:creationId xmlns:p14="http://schemas.microsoft.com/office/powerpoint/2010/main" val="142569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EEFA-9FBD-4F55-B07F-00D181C55E03}"/>
              </a:ext>
            </a:extLst>
          </p:cNvPr>
          <p:cNvSpPr>
            <a:spLocks noGrp="1"/>
          </p:cNvSpPr>
          <p:nvPr>
            <p:ph type="title"/>
          </p:nvPr>
        </p:nvSpPr>
        <p:spPr/>
        <p:txBody>
          <a:bodyPr/>
          <a:lstStyle/>
          <a:p>
            <a:r>
              <a:rPr lang="en-US" dirty="0"/>
              <a:t>Service Connections – Residential Meters</a:t>
            </a:r>
          </a:p>
        </p:txBody>
      </p:sp>
      <p:sp>
        <p:nvSpPr>
          <p:cNvPr id="3" name="Content Placeholder 2">
            <a:extLst>
              <a:ext uri="{FF2B5EF4-FFF2-40B4-BE49-F238E27FC236}">
                <a16:creationId xmlns:a16="http://schemas.microsoft.com/office/drawing/2014/main" id="{28FE2F5E-AA13-54A9-54D5-D68BD900BF1F}"/>
              </a:ext>
            </a:extLst>
          </p:cNvPr>
          <p:cNvSpPr>
            <a:spLocks noGrp="1"/>
          </p:cNvSpPr>
          <p:nvPr>
            <p:ph idx="1"/>
          </p:nvPr>
        </p:nvSpPr>
        <p:spPr>
          <a:xfrm>
            <a:off x="838200" y="1825625"/>
            <a:ext cx="10515600" cy="1650134"/>
          </a:xfrm>
        </p:spPr>
        <p:txBody>
          <a:bodyPr/>
          <a:lstStyle/>
          <a:p>
            <a:r>
              <a:rPr lang="en-US" dirty="0"/>
              <a:t>Turbine Meters</a:t>
            </a:r>
          </a:p>
          <a:p>
            <a:pPr lvl="1">
              <a:buSzPct val="70000"/>
              <a:buFont typeface="Courier New" panose="02070309020205020404" pitchFamily="49" charset="0"/>
              <a:buChar char="o"/>
            </a:pPr>
            <a:r>
              <a:rPr lang="en-US" dirty="0"/>
              <a:t>Vaned wheel that is rotated by the flow of water</a:t>
            </a:r>
          </a:p>
          <a:p>
            <a:pPr lvl="1">
              <a:buSzPct val="70000"/>
              <a:buFont typeface="Courier New" panose="02070309020205020404" pitchFamily="49" charset="0"/>
              <a:buChar char="o"/>
            </a:pPr>
            <a:r>
              <a:rPr lang="en-US" dirty="0"/>
              <a:t>Wheel attached to register, indicating water use</a:t>
            </a:r>
          </a:p>
        </p:txBody>
      </p:sp>
      <p:pic>
        <p:nvPicPr>
          <p:cNvPr id="6" name="Picture 4">
            <a:extLst>
              <a:ext uri="{FF2B5EF4-FFF2-40B4-BE49-F238E27FC236}">
                <a16:creationId xmlns:a16="http://schemas.microsoft.com/office/drawing/2014/main" id="{2001F228-3AD7-F350-23A1-D7D7ECE26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58" r="4517" b="13629"/>
          <a:stretch>
            <a:fillRect/>
          </a:stretch>
        </p:blipFill>
        <p:spPr bwMode="auto">
          <a:xfrm>
            <a:off x="3625056" y="3295651"/>
            <a:ext cx="4941887" cy="341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91962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AAB7-9E5E-BCBB-DA36-434A9E084DBE}"/>
              </a:ext>
            </a:extLst>
          </p:cNvPr>
          <p:cNvSpPr>
            <a:spLocks noGrp="1"/>
          </p:cNvSpPr>
          <p:nvPr>
            <p:ph type="title"/>
          </p:nvPr>
        </p:nvSpPr>
        <p:spPr/>
        <p:txBody>
          <a:bodyPr/>
          <a:lstStyle/>
          <a:p>
            <a:r>
              <a:rPr lang="en-US" dirty="0"/>
              <a:t>Service Connections – Commercial Meters</a:t>
            </a:r>
          </a:p>
        </p:txBody>
      </p:sp>
      <p:sp>
        <p:nvSpPr>
          <p:cNvPr id="3" name="Content Placeholder 2">
            <a:extLst>
              <a:ext uri="{FF2B5EF4-FFF2-40B4-BE49-F238E27FC236}">
                <a16:creationId xmlns:a16="http://schemas.microsoft.com/office/drawing/2014/main" id="{3A645AF1-59FB-B3C2-9549-EBC1CD49AEB5}"/>
              </a:ext>
            </a:extLst>
          </p:cNvPr>
          <p:cNvSpPr>
            <a:spLocks noGrp="1"/>
          </p:cNvSpPr>
          <p:nvPr>
            <p:ph idx="1"/>
          </p:nvPr>
        </p:nvSpPr>
        <p:spPr/>
        <p:txBody>
          <a:bodyPr>
            <a:normAutofit/>
          </a:bodyPr>
          <a:lstStyle/>
          <a:p>
            <a:r>
              <a:rPr lang="en-US" dirty="0"/>
              <a:t>Usually considered to be any services serving more than a single household, having a service line one inch or larger in size</a:t>
            </a:r>
          </a:p>
          <a:p>
            <a:pPr lvl="1">
              <a:buSzPct val="70000"/>
              <a:buFont typeface="Courier New" panose="02070309020205020404" pitchFamily="49" charset="0"/>
              <a:buChar char="o"/>
            </a:pPr>
            <a:r>
              <a:rPr lang="en-US" b="1" dirty="0"/>
              <a:t>Compound Meter </a:t>
            </a:r>
            <a:r>
              <a:rPr lang="en-US" dirty="0"/>
              <a:t>– two measuring chambers, one for low flow, one for high flow</a:t>
            </a:r>
          </a:p>
          <a:p>
            <a:pPr lvl="1">
              <a:buSzPct val="70000"/>
              <a:buFont typeface="Courier New" panose="02070309020205020404" pitchFamily="49" charset="0"/>
              <a:buChar char="o"/>
            </a:pPr>
            <a:r>
              <a:rPr lang="en-US" b="1" dirty="0"/>
              <a:t>Turbine Meter </a:t>
            </a:r>
            <a:r>
              <a:rPr lang="en-US" dirty="0"/>
              <a:t>– pinwheel mounted on a vertical shaft, usually a bypass meter, small amount of flow diverted to pass through chamber</a:t>
            </a:r>
          </a:p>
          <a:p>
            <a:pPr lvl="1">
              <a:buSzPct val="70000"/>
              <a:buFont typeface="Courier New" panose="02070309020205020404" pitchFamily="49" charset="0"/>
              <a:buChar char="o"/>
            </a:pPr>
            <a:r>
              <a:rPr lang="en-US" b="1" dirty="0"/>
              <a:t>Propeller Meter </a:t>
            </a:r>
            <a:r>
              <a:rPr lang="en-US" dirty="0"/>
              <a:t>– use a prop blade mounted on a horizontal shaft</a:t>
            </a:r>
          </a:p>
          <a:p>
            <a:pPr lvl="1">
              <a:buSzPct val="70000"/>
              <a:buFont typeface="Courier New" panose="02070309020205020404" pitchFamily="49" charset="0"/>
              <a:buChar char="o"/>
            </a:pPr>
            <a:r>
              <a:rPr lang="en-US" b="1" dirty="0"/>
              <a:t>Venturi Meters </a:t>
            </a:r>
            <a:r>
              <a:rPr lang="en-US" dirty="0"/>
              <a:t>– pressure differential meter</a:t>
            </a:r>
          </a:p>
          <a:p>
            <a:pPr lvl="1">
              <a:buSzPct val="70000"/>
              <a:buFont typeface="Courier New" panose="02070309020205020404" pitchFamily="49" charset="0"/>
              <a:buChar char="o"/>
            </a:pPr>
            <a:r>
              <a:rPr lang="en-US" b="1" dirty="0"/>
              <a:t>Magnetic Flow Meter </a:t>
            </a:r>
            <a:r>
              <a:rPr lang="en-US" dirty="0"/>
              <a:t>– uses electromagnetic fields, no head loss created, high cost</a:t>
            </a:r>
          </a:p>
        </p:txBody>
      </p:sp>
    </p:spTree>
    <p:extLst>
      <p:ext uri="{BB962C8B-B14F-4D97-AF65-F5344CB8AC3E}">
        <p14:creationId xmlns:p14="http://schemas.microsoft.com/office/powerpoint/2010/main" val="286238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66A7C-2468-8E1E-0BBB-F32718DD9AD8}"/>
              </a:ext>
            </a:extLst>
          </p:cNvPr>
          <p:cNvSpPr>
            <a:spLocks noGrp="1"/>
          </p:cNvSpPr>
          <p:nvPr>
            <p:ph type="title"/>
          </p:nvPr>
        </p:nvSpPr>
        <p:spPr/>
        <p:txBody>
          <a:bodyPr/>
          <a:lstStyle/>
          <a:p>
            <a:r>
              <a:rPr lang="en-US" dirty="0"/>
              <a:t>Service Connections – Reading Meters</a:t>
            </a:r>
          </a:p>
        </p:txBody>
      </p:sp>
      <p:sp>
        <p:nvSpPr>
          <p:cNvPr id="3" name="Content Placeholder 2">
            <a:extLst>
              <a:ext uri="{FF2B5EF4-FFF2-40B4-BE49-F238E27FC236}">
                <a16:creationId xmlns:a16="http://schemas.microsoft.com/office/drawing/2014/main" id="{8FE41624-0F12-C9C8-EC02-F400FF0E0220}"/>
              </a:ext>
            </a:extLst>
          </p:cNvPr>
          <p:cNvSpPr>
            <a:spLocks noGrp="1"/>
          </p:cNvSpPr>
          <p:nvPr>
            <p:ph idx="1"/>
          </p:nvPr>
        </p:nvSpPr>
        <p:spPr>
          <a:xfrm>
            <a:off x="838200" y="1825625"/>
            <a:ext cx="7349836" cy="4866120"/>
          </a:xfrm>
        </p:spPr>
        <p:txBody>
          <a:bodyPr>
            <a:normAutofit/>
          </a:bodyPr>
          <a:lstStyle/>
          <a:p>
            <a:pPr marL="0" indent="0">
              <a:buNone/>
            </a:pPr>
            <a:r>
              <a:rPr lang="en-US" sz="3200" b="1" dirty="0"/>
              <a:t>Circular Register Face</a:t>
            </a:r>
          </a:p>
          <a:p>
            <a:r>
              <a:rPr lang="en-US" dirty="0"/>
              <a:t>Start with the scale with the highest number (100,000) </a:t>
            </a:r>
          </a:p>
          <a:p>
            <a:r>
              <a:rPr lang="en-US" dirty="0"/>
              <a:t>Then read each of the lower scales until you reach the last scale (10)</a:t>
            </a:r>
          </a:p>
          <a:p>
            <a:r>
              <a:rPr lang="en-US" dirty="0"/>
              <a:t>When the hand is between two numbers record the lower number</a:t>
            </a:r>
          </a:p>
          <a:p>
            <a:r>
              <a:rPr lang="en-US" dirty="0"/>
              <a:t>When the hand is directly on a number, look at the next scale to see if it is in front of or behind the 0 </a:t>
            </a:r>
          </a:p>
          <a:p>
            <a:endParaRPr lang="en-US" dirty="0"/>
          </a:p>
        </p:txBody>
      </p:sp>
      <p:pic>
        <p:nvPicPr>
          <p:cNvPr id="6" name="Picture 5">
            <a:extLst>
              <a:ext uri="{FF2B5EF4-FFF2-40B4-BE49-F238E27FC236}">
                <a16:creationId xmlns:a16="http://schemas.microsoft.com/office/drawing/2014/main" id="{37084A22-119C-634C-7621-A1BEF1A19697}"/>
              </a:ext>
            </a:extLst>
          </p:cNvPr>
          <p:cNvPicPr>
            <a:picLocks noChangeAspect="1"/>
          </p:cNvPicPr>
          <p:nvPr/>
        </p:nvPicPr>
        <p:blipFill>
          <a:blip r:embed="rId2"/>
          <a:stretch>
            <a:fillRect/>
          </a:stretch>
        </p:blipFill>
        <p:spPr>
          <a:xfrm>
            <a:off x="8343050" y="1898224"/>
            <a:ext cx="3334215" cy="3324689"/>
          </a:xfrm>
          <a:prstGeom prst="rect">
            <a:avLst/>
          </a:prstGeom>
        </p:spPr>
      </p:pic>
      <p:sp>
        <p:nvSpPr>
          <p:cNvPr id="7" name="TextBox 6">
            <a:extLst>
              <a:ext uri="{FF2B5EF4-FFF2-40B4-BE49-F238E27FC236}">
                <a16:creationId xmlns:a16="http://schemas.microsoft.com/office/drawing/2014/main" id="{0027FD49-25F7-1115-AAB9-8D180423B277}"/>
              </a:ext>
            </a:extLst>
          </p:cNvPr>
          <p:cNvSpPr txBox="1"/>
          <p:nvPr/>
        </p:nvSpPr>
        <p:spPr>
          <a:xfrm>
            <a:off x="8704340" y="5547759"/>
            <a:ext cx="2715791" cy="461665"/>
          </a:xfrm>
          <a:prstGeom prst="rect">
            <a:avLst/>
          </a:prstGeom>
          <a:noFill/>
          <a:ln w="28575">
            <a:solidFill>
              <a:schemeClr val="accent6">
                <a:lumMod val="75000"/>
              </a:schemeClr>
            </a:solidFill>
          </a:ln>
        </p:spPr>
        <p:txBody>
          <a:bodyPr wrap="square" rtlCol="0">
            <a:spAutoFit/>
          </a:bodyPr>
          <a:lstStyle/>
          <a:p>
            <a:pPr algn="ctr"/>
            <a:r>
              <a:rPr lang="en-US" sz="2400" b="1" dirty="0">
                <a:solidFill>
                  <a:schemeClr val="accent6">
                    <a:lumMod val="75000"/>
                  </a:schemeClr>
                </a:solidFill>
              </a:rPr>
              <a:t>80,632 cubic feet</a:t>
            </a:r>
          </a:p>
        </p:txBody>
      </p:sp>
      <p:grpSp>
        <p:nvGrpSpPr>
          <p:cNvPr id="8" name="Group 7">
            <a:extLst>
              <a:ext uri="{FF2B5EF4-FFF2-40B4-BE49-F238E27FC236}">
                <a16:creationId xmlns:a16="http://schemas.microsoft.com/office/drawing/2014/main" id="{371CF52A-BFCF-86C9-67ED-15A86BB3D89A}"/>
              </a:ext>
            </a:extLst>
          </p:cNvPr>
          <p:cNvGrpSpPr/>
          <p:nvPr/>
        </p:nvGrpSpPr>
        <p:grpSpPr>
          <a:xfrm>
            <a:off x="9833810" y="0"/>
            <a:ext cx="2358190" cy="2358190"/>
            <a:chOff x="8165431" y="354109"/>
            <a:chExt cx="2358190" cy="2358190"/>
          </a:xfrm>
        </p:grpSpPr>
        <p:pic>
          <p:nvPicPr>
            <p:cNvPr id="9" name="Graphic 8" descr="Raised hand with solid fill">
              <a:extLst>
                <a:ext uri="{FF2B5EF4-FFF2-40B4-BE49-F238E27FC236}">
                  <a16:creationId xmlns:a16="http://schemas.microsoft.com/office/drawing/2014/main" id="{A3D21860-E8DF-9B03-2CC2-80B213CD94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5431" y="354109"/>
              <a:ext cx="2358190" cy="2358190"/>
            </a:xfrm>
            <a:prstGeom prst="rect">
              <a:avLst/>
            </a:prstGeom>
          </p:spPr>
        </p:pic>
        <p:sp>
          <p:nvSpPr>
            <p:cNvPr id="10" name="TextBox 9">
              <a:extLst>
                <a:ext uri="{FF2B5EF4-FFF2-40B4-BE49-F238E27FC236}">
                  <a16:creationId xmlns:a16="http://schemas.microsoft.com/office/drawing/2014/main" id="{3858EBF5-B32C-AFE5-405F-9ED75790A4BC}"/>
                </a:ext>
              </a:extLst>
            </p:cNvPr>
            <p:cNvSpPr txBox="1"/>
            <p:nvPr/>
          </p:nvSpPr>
          <p:spPr>
            <a:xfrm>
              <a:off x="8681516" y="1708773"/>
              <a:ext cx="1050758" cy="461665"/>
            </a:xfrm>
            <a:prstGeom prst="rect">
              <a:avLst/>
            </a:prstGeom>
            <a:noFill/>
            <a:ln>
              <a:noFill/>
            </a:ln>
          </p:spPr>
          <p:txBody>
            <a:bodyPr wrap="square" rtlCol="0">
              <a:spAutoFit/>
            </a:bodyPr>
            <a:lstStyle/>
            <a:p>
              <a:pPr algn="ctr"/>
              <a:r>
                <a:rPr lang="en-US" sz="2400" b="1" dirty="0">
                  <a:solidFill>
                    <a:schemeClr val="bg1"/>
                  </a:solidFill>
                </a:rPr>
                <a:t>Poll</a:t>
              </a:r>
            </a:p>
          </p:txBody>
        </p:sp>
      </p:grpSp>
    </p:spTree>
    <p:extLst>
      <p:ext uri="{BB962C8B-B14F-4D97-AF65-F5344CB8AC3E}">
        <p14:creationId xmlns:p14="http://schemas.microsoft.com/office/powerpoint/2010/main" val="14714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3C89-B55C-6EA7-A6A3-B6D070FB730C}"/>
              </a:ext>
            </a:extLst>
          </p:cNvPr>
          <p:cNvSpPr>
            <a:spLocks noGrp="1"/>
          </p:cNvSpPr>
          <p:nvPr>
            <p:ph type="title"/>
          </p:nvPr>
        </p:nvSpPr>
        <p:spPr>
          <a:xfrm>
            <a:off x="838200" y="365125"/>
            <a:ext cx="6792764" cy="1325563"/>
          </a:xfrm>
        </p:spPr>
        <p:txBody>
          <a:bodyPr/>
          <a:lstStyle/>
          <a:p>
            <a:r>
              <a:rPr lang="en-US" dirty="0"/>
              <a:t>Service Connections – Reading Meters</a:t>
            </a:r>
          </a:p>
        </p:txBody>
      </p:sp>
      <p:sp>
        <p:nvSpPr>
          <p:cNvPr id="3" name="Content Placeholder 2">
            <a:extLst>
              <a:ext uri="{FF2B5EF4-FFF2-40B4-BE49-F238E27FC236}">
                <a16:creationId xmlns:a16="http://schemas.microsoft.com/office/drawing/2014/main" id="{AFC46708-9AB9-E082-48A8-F2393612A6F8}"/>
              </a:ext>
            </a:extLst>
          </p:cNvPr>
          <p:cNvSpPr>
            <a:spLocks noGrp="1"/>
          </p:cNvSpPr>
          <p:nvPr>
            <p:ph idx="1"/>
          </p:nvPr>
        </p:nvSpPr>
        <p:spPr>
          <a:xfrm>
            <a:off x="838200" y="1825625"/>
            <a:ext cx="6371745" cy="4351338"/>
          </a:xfrm>
        </p:spPr>
        <p:txBody>
          <a:bodyPr/>
          <a:lstStyle/>
          <a:p>
            <a:pPr marL="0" indent="0">
              <a:buNone/>
            </a:pPr>
            <a:r>
              <a:rPr lang="en-US" b="1" dirty="0"/>
              <a:t>Dial Face Meter</a:t>
            </a:r>
          </a:p>
          <a:p>
            <a:r>
              <a:rPr lang="en-US" dirty="0"/>
              <a:t>Typically, just read the number listed</a:t>
            </a:r>
          </a:p>
          <a:p>
            <a:r>
              <a:rPr lang="en-US" dirty="0"/>
              <a:t>Might have to add a zero or two if it says “hundreds of gallons”</a:t>
            </a:r>
          </a:p>
          <a:p>
            <a:endParaRPr lang="en-US" dirty="0"/>
          </a:p>
        </p:txBody>
      </p:sp>
      <p:pic>
        <p:nvPicPr>
          <p:cNvPr id="4" name="Picture 4" descr="anotated meter">
            <a:extLst>
              <a:ext uri="{FF2B5EF4-FFF2-40B4-BE49-F238E27FC236}">
                <a16:creationId xmlns:a16="http://schemas.microsoft.com/office/drawing/2014/main" id="{8BCEC68E-38EA-45B2-3114-33403F73C2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1274" y="3881264"/>
            <a:ext cx="4043802" cy="26741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EB27D03-A6A1-E14B-9E6C-419A3E1F14A9}"/>
              </a:ext>
            </a:extLst>
          </p:cNvPr>
          <p:cNvPicPr>
            <a:picLocks noChangeAspect="1"/>
          </p:cNvPicPr>
          <p:nvPr/>
        </p:nvPicPr>
        <p:blipFill>
          <a:blip r:embed="rId3">
            <a:extLst>
              <a:ext uri="{28A0092B-C50C-407E-A947-70E740481C1C}">
                <a14:useLocalDpi xmlns:a14="http://schemas.microsoft.com/office/drawing/2010/main" val="0"/>
              </a:ext>
            </a:extLst>
          </a:blip>
          <a:srcRect t="13195" b="27637"/>
          <a:stretch>
            <a:fillRect/>
          </a:stretch>
        </p:blipFill>
        <p:spPr>
          <a:xfrm rot="5400000">
            <a:off x="6392532" y="2221403"/>
            <a:ext cx="5919387" cy="2626799"/>
          </a:xfrm>
          <a:prstGeom prst="rect">
            <a:avLst/>
          </a:prstGeom>
        </p:spPr>
      </p:pic>
    </p:spTree>
    <p:extLst>
      <p:ext uri="{BB962C8B-B14F-4D97-AF65-F5344CB8AC3E}">
        <p14:creationId xmlns:p14="http://schemas.microsoft.com/office/powerpoint/2010/main" val="40163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EF533-F966-EC10-5BA4-9365D2B477FF}"/>
              </a:ext>
            </a:extLst>
          </p:cNvPr>
          <p:cNvSpPr>
            <a:spLocks noGrp="1"/>
          </p:cNvSpPr>
          <p:nvPr>
            <p:ph type="title"/>
          </p:nvPr>
        </p:nvSpPr>
        <p:spPr>
          <a:xfrm>
            <a:off x="833004" y="1669184"/>
            <a:ext cx="4840432" cy="3360016"/>
          </a:xfrm>
        </p:spPr>
        <p:txBody>
          <a:bodyPr>
            <a:normAutofit/>
          </a:bodyPr>
          <a:lstStyle/>
          <a:p>
            <a:r>
              <a:rPr lang="en-US" dirty="0"/>
              <a:t>Service Connections – Detail Drawing</a:t>
            </a:r>
          </a:p>
        </p:txBody>
      </p:sp>
      <p:pic>
        <p:nvPicPr>
          <p:cNvPr id="3" name="Picture 4">
            <a:extLst>
              <a:ext uri="{FF2B5EF4-FFF2-40B4-BE49-F238E27FC236}">
                <a16:creationId xmlns:a16="http://schemas.microsoft.com/office/drawing/2014/main" id="{5F21FDD4-BB62-0065-5E25-8D3E8EDC9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06" t="1352" r="1306" b="5859"/>
          <a:stretch>
            <a:fillRect/>
          </a:stretch>
        </p:blipFill>
        <p:spPr bwMode="auto">
          <a:xfrm>
            <a:off x="5789468" y="0"/>
            <a:ext cx="49672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8880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FFB72-C89B-0C37-1ECA-70457CF991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40281E-E1EE-B675-82B6-4037F9D60FE2}"/>
              </a:ext>
            </a:extLst>
          </p:cNvPr>
          <p:cNvSpPr>
            <a:spLocks noGrp="1"/>
          </p:cNvSpPr>
          <p:nvPr>
            <p:ph type="title"/>
          </p:nvPr>
        </p:nvSpPr>
        <p:spPr>
          <a:xfrm>
            <a:off x="467360" y="1"/>
            <a:ext cx="11257280" cy="843280"/>
          </a:xfrm>
        </p:spPr>
        <p:txBody>
          <a:bodyPr/>
          <a:lstStyle/>
          <a:p>
            <a:r>
              <a:rPr lang="en-US" dirty="0"/>
              <a:t>Next time:</a:t>
            </a:r>
          </a:p>
        </p:txBody>
      </p:sp>
      <p:sp>
        <p:nvSpPr>
          <p:cNvPr id="3" name="TextBox 2">
            <a:extLst>
              <a:ext uri="{FF2B5EF4-FFF2-40B4-BE49-F238E27FC236}">
                <a16:creationId xmlns:a16="http://schemas.microsoft.com/office/drawing/2014/main" id="{2831E337-288E-E453-A7E6-B65EFBBBD1CB}"/>
              </a:ext>
            </a:extLst>
          </p:cNvPr>
          <p:cNvSpPr txBox="1"/>
          <p:nvPr/>
        </p:nvSpPr>
        <p:spPr>
          <a:xfrm>
            <a:off x="0" y="6409174"/>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Links to recordings and material are available on our website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https://swefc.unm.edu/home/op-cert-trainings/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8F14E953-46F6-6B48-9EC5-0D25D4CA38DB}"/>
              </a:ext>
            </a:extLst>
          </p:cNvPr>
          <p:cNvGraphicFramePr>
            <a:graphicFrameLocks noGrp="1"/>
          </p:cNvGraphicFramePr>
          <p:nvPr>
            <p:extLst>
              <p:ext uri="{D42A27DB-BD31-4B8C-83A1-F6EECF244321}">
                <p14:modId xmlns:p14="http://schemas.microsoft.com/office/powerpoint/2010/main" val="235659389"/>
              </p:ext>
            </p:extLst>
          </p:nvPr>
        </p:nvGraphicFramePr>
        <p:xfrm>
          <a:off x="984387" y="974960"/>
          <a:ext cx="10223225" cy="5332067"/>
        </p:xfrm>
        <a:graphic>
          <a:graphicData uri="http://schemas.openxmlformats.org/drawingml/2006/table">
            <a:tbl>
              <a:tblPr>
                <a:tableStyleId>{5C22544A-7EE6-4342-B048-85BDC9FD1C3A}</a:tableStyleId>
              </a:tblPr>
              <a:tblGrid>
                <a:gridCol w="1678162">
                  <a:extLst>
                    <a:ext uri="{9D8B030D-6E8A-4147-A177-3AD203B41FA5}">
                      <a16:colId xmlns:a16="http://schemas.microsoft.com/office/drawing/2014/main" val="267428786"/>
                    </a:ext>
                  </a:extLst>
                </a:gridCol>
                <a:gridCol w="8545063">
                  <a:extLst>
                    <a:ext uri="{9D8B030D-6E8A-4147-A177-3AD203B41FA5}">
                      <a16:colId xmlns:a16="http://schemas.microsoft.com/office/drawing/2014/main" val="1526478808"/>
                    </a:ext>
                  </a:extLst>
                </a:gridCol>
              </a:tblGrid>
              <a:tr h="378618">
                <a:tc>
                  <a:txBody>
                    <a:bodyPr/>
                    <a:lstStyle/>
                    <a:p>
                      <a:pPr algn="ctr" fontAlgn="b"/>
                      <a:r>
                        <a:rPr lang="en-US" sz="24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4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67267">
                <a:tc>
                  <a:txBody>
                    <a:bodyPr/>
                    <a:lstStyle/>
                    <a:p>
                      <a:pPr algn="ctr" fontAlgn="b"/>
                      <a:r>
                        <a:rPr lang="en-US" sz="1400" b="0" i="0" u="none" strike="noStrike" dirty="0">
                          <a:solidFill>
                            <a:srgbClr val="000000"/>
                          </a:solidFill>
                          <a:effectLst/>
                          <a:latin typeface="Raleway" pitchFamily="2" charset="77"/>
                        </a:rPr>
                        <a:t>1/22/26</a:t>
                      </a:r>
                    </a:p>
                  </a:txBody>
                  <a:tcPr marL="9525" marR="9525" marT="9525" marB="0" anchor="b">
                    <a:solidFill>
                      <a:schemeClr val="bg2"/>
                    </a:solidFill>
                  </a:tcPr>
                </a:tc>
                <a:tc>
                  <a:txBody>
                    <a:bodyPr/>
                    <a:lstStyle/>
                    <a:p>
                      <a:pPr algn="l" fontAlgn="b"/>
                      <a:r>
                        <a:rPr lang="en-US" sz="1400" b="0" i="0" u="none" strike="noStrike" dirty="0">
                          <a:solidFill>
                            <a:srgbClr val="000000"/>
                          </a:solidFill>
                          <a:effectLst/>
                          <a:latin typeface="Raleway" pitchFamily="2" charset="77"/>
                        </a:rPr>
                        <a:t>Alternative Treatment Processes (e.g. </a:t>
                      </a:r>
                      <a:r>
                        <a:rPr lang="en-US" sz="1400" b="0" i="0" u="none" strike="noStrike" dirty="0" err="1">
                          <a:solidFill>
                            <a:srgbClr val="000000"/>
                          </a:solidFill>
                          <a:effectLst/>
                          <a:latin typeface="Raleway" pitchFamily="2" charset="77"/>
                        </a:rPr>
                        <a:t>flouridation</a:t>
                      </a:r>
                      <a:r>
                        <a:rPr lang="en-US" sz="1400" b="0" i="0" u="none" strike="noStrike" dirty="0">
                          <a:solidFill>
                            <a:srgbClr val="000000"/>
                          </a:solidFill>
                          <a:effectLst/>
                          <a:latin typeface="Raleway" pitchFamily="2" charset="77"/>
                        </a:rPr>
                        <a:t>, ion </a:t>
                      </a:r>
                      <a:r>
                        <a:rPr lang="en-US" sz="1400" b="0" i="0" u="none" strike="noStrike" dirty="0" err="1">
                          <a:solidFill>
                            <a:srgbClr val="000000"/>
                          </a:solidFill>
                          <a:effectLst/>
                          <a:latin typeface="Raleway" pitchFamily="2" charset="77"/>
                        </a:rPr>
                        <a:t>exhange</a:t>
                      </a:r>
                      <a:r>
                        <a:rPr lang="en-US" sz="1400" b="0" i="0" u="none" strike="noStrike" dirty="0">
                          <a:solidFill>
                            <a:srgbClr val="000000"/>
                          </a:solidFill>
                          <a:effectLst/>
                          <a:latin typeface="Raleway" pitchFamily="2" charset="77"/>
                        </a:rPr>
                        <a:t>, RO…)</a:t>
                      </a:r>
                    </a:p>
                  </a:txBody>
                  <a:tcPr marL="9525" marR="9525" marT="9525" marB="0" anchor="b">
                    <a:solidFill>
                      <a:schemeClr val="bg2"/>
                    </a:solidFill>
                  </a:tcPr>
                </a:tc>
                <a:extLst>
                  <a:ext uri="{0D108BD9-81ED-4DB2-BD59-A6C34878D82A}">
                    <a16:rowId xmlns:a16="http://schemas.microsoft.com/office/drawing/2014/main" val="733357491"/>
                  </a:ext>
                </a:extLst>
              </a:tr>
              <a:tr h="367267">
                <a:tc>
                  <a:txBody>
                    <a:bodyPr/>
                    <a:lstStyle/>
                    <a:p>
                      <a:pPr algn="ctr" fontAlgn="b"/>
                      <a:r>
                        <a:rPr lang="en-US" sz="1400" b="0" i="0" u="none" strike="noStrike" dirty="0">
                          <a:solidFill>
                            <a:srgbClr val="000000"/>
                          </a:solidFill>
                          <a:effectLst/>
                          <a:latin typeface="Raleway" pitchFamily="2" charset="77"/>
                        </a:rPr>
                        <a:t>2/5/26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Drinking Water Treatment Math &amp; Concept Review</a:t>
                      </a:r>
                    </a:p>
                  </a:txBody>
                  <a:tcPr marL="9525" marR="9525" marT="9525" marB="0" anchor="b"/>
                </a:tc>
                <a:extLst>
                  <a:ext uri="{0D108BD9-81ED-4DB2-BD59-A6C34878D82A}">
                    <a16:rowId xmlns:a16="http://schemas.microsoft.com/office/drawing/2014/main" val="392762338"/>
                  </a:ext>
                </a:extLst>
              </a:tr>
              <a:tr h="367267">
                <a:tc>
                  <a:txBody>
                    <a:bodyPr/>
                    <a:lstStyle/>
                    <a:p>
                      <a:pPr algn="ctr" fontAlgn="b"/>
                      <a:r>
                        <a:rPr lang="en-US" sz="1400" b="0" i="0" u="none" strike="noStrike" dirty="0">
                          <a:solidFill>
                            <a:srgbClr val="000000"/>
                          </a:solidFill>
                          <a:effectLst/>
                          <a:latin typeface="Raleway" pitchFamily="2" charset="77"/>
                        </a:rPr>
                        <a:t>2/19/26</a:t>
                      </a:r>
                    </a:p>
                  </a:txBody>
                  <a:tcPr marL="9525" marR="9525" marT="9525" marB="0" anchor="b">
                    <a:solidFill>
                      <a:schemeClr val="bg2"/>
                    </a:solidFill>
                  </a:tcPr>
                </a:tc>
                <a:tc>
                  <a:txBody>
                    <a:bodyPr/>
                    <a:lstStyle/>
                    <a:p>
                      <a:pPr algn="l" fontAlgn="b"/>
                      <a:r>
                        <a:rPr lang="en-US" sz="1400" b="0" i="0" u="none" strike="noStrike" dirty="0">
                          <a:solidFill>
                            <a:srgbClr val="000000"/>
                          </a:solidFill>
                          <a:effectLst/>
                          <a:latin typeface="Raleway" pitchFamily="2" charset="77"/>
                        </a:rPr>
                        <a:t>Safety Program Basics (including personal safety, equipment safety, facility safety)</a:t>
                      </a:r>
                    </a:p>
                  </a:txBody>
                  <a:tcPr marL="9525" marR="9525" marT="9525" marB="0" anchor="b">
                    <a:solidFill>
                      <a:schemeClr val="bg2"/>
                    </a:solidFill>
                  </a:tcPr>
                </a:tc>
                <a:extLst>
                  <a:ext uri="{0D108BD9-81ED-4DB2-BD59-A6C34878D82A}">
                    <a16:rowId xmlns:a16="http://schemas.microsoft.com/office/drawing/2014/main" val="1988889985"/>
                  </a:ext>
                </a:extLst>
              </a:tr>
              <a:tr h="367267">
                <a:tc>
                  <a:txBody>
                    <a:bodyPr/>
                    <a:lstStyle/>
                    <a:p>
                      <a:pPr algn="ctr" fontAlgn="b"/>
                      <a:r>
                        <a:rPr lang="en-US" sz="1400" b="0" i="0" u="none" strike="noStrike" dirty="0">
                          <a:solidFill>
                            <a:srgbClr val="000000"/>
                          </a:solidFill>
                          <a:effectLst/>
                          <a:latin typeface="Raleway" pitchFamily="2" charset="77"/>
                        </a:rPr>
                        <a:t>3/5/26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Lead &amp; Copper Rule, Corrosion Control</a:t>
                      </a:r>
                    </a:p>
                  </a:txBody>
                  <a:tcPr marL="9525" marR="9525" marT="9525" marB="0" anchor="b"/>
                </a:tc>
                <a:extLst>
                  <a:ext uri="{0D108BD9-81ED-4DB2-BD59-A6C34878D82A}">
                    <a16:rowId xmlns:a16="http://schemas.microsoft.com/office/drawing/2014/main" val="1439428"/>
                  </a:ext>
                </a:extLst>
              </a:tr>
              <a:tr h="367267">
                <a:tc>
                  <a:txBody>
                    <a:bodyPr/>
                    <a:lstStyle/>
                    <a:p>
                      <a:pPr algn="ctr" fontAlgn="b"/>
                      <a:r>
                        <a:rPr lang="en-US" sz="1400" b="0" i="0" u="none" strike="noStrike" dirty="0">
                          <a:solidFill>
                            <a:srgbClr val="000000"/>
                          </a:solidFill>
                          <a:effectLst/>
                          <a:latin typeface="Raleway" pitchFamily="2" charset="77"/>
                        </a:rPr>
                        <a:t>3/19/26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Distribution Systems 1: Hydraulics, Pipe Types, Selection, Installation, and Water Quality</a:t>
                      </a:r>
                    </a:p>
                  </a:txBody>
                  <a:tcPr marL="9525" marR="9525" marT="9525" marB="0" anchor="b"/>
                </a:tc>
                <a:extLst>
                  <a:ext uri="{0D108BD9-81ED-4DB2-BD59-A6C34878D82A}">
                    <a16:rowId xmlns:a16="http://schemas.microsoft.com/office/drawing/2014/main" val="1125775095"/>
                  </a:ext>
                </a:extLst>
              </a:tr>
              <a:tr h="367267">
                <a:tc>
                  <a:txBody>
                    <a:bodyPr/>
                    <a:lstStyle/>
                    <a:p>
                      <a:pPr algn="ctr" fontAlgn="b"/>
                      <a:r>
                        <a:rPr lang="en-US" sz="1400" b="0" i="0" u="none" strike="noStrike" dirty="0">
                          <a:solidFill>
                            <a:srgbClr val="000000"/>
                          </a:solidFill>
                          <a:effectLst/>
                          <a:latin typeface="Raleway" pitchFamily="2" charset="77"/>
                        </a:rPr>
                        <a:t>4/2/26</a:t>
                      </a:r>
                    </a:p>
                  </a:txBody>
                  <a:tcPr marL="9525" marR="9525" marT="9525" marB="0" anchor="b">
                    <a:solidFill>
                      <a:schemeClr val="bg2"/>
                    </a:solidFill>
                  </a:tcPr>
                </a:tc>
                <a:tc>
                  <a:txBody>
                    <a:bodyPr/>
                    <a:lstStyle/>
                    <a:p>
                      <a:pPr algn="l" fontAlgn="b"/>
                      <a:r>
                        <a:rPr lang="en-US" sz="1400" b="0" i="0" u="none" strike="noStrike" dirty="0">
                          <a:solidFill>
                            <a:srgbClr val="000000"/>
                          </a:solidFill>
                          <a:effectLst/>
                          <a:latin typeface="Raleway" pitchFamily="2" charset="77"/>
                        </a:rPr>
                        <a:t>Distribution Systems 2: Valves, Hydrants, Meters, and Service Connections</a:t>
                      </a:r>
                    </a:p>
                  </a:txBody>
                  <a:tcPr marL="9525" marR="9525" marT="9525" marB="0" anchor="b">
                    <a:solidFill>
                      <a:schemeClr val="bg2"/>
                    </a:solidFill>
                  </a:tcPr>
                </a:tc>
                <a:extLst>
                  <a:ext uri="{0D108BD9-81ED-4DB2-BD59-A6C34878D82A}">
                    <a16:rowId xmlns:a16="http://schemas.microsoft.com/office/drawing/2014/main" val="1678978195"/>
                  </a:ext>
                </a:extLst>
              </a:tr>
              <a:tr h="367267">
                <a:tc>
                  <a:txBody>
                    <a:bodyPr/>
                    <a:lstStyle/>
                    <a:p>
                      <a:pPr algn="ctr" fontAlgn="b"/>
                      <a:r>
                        <a:rPr lang="en-US" sz="1400" b="0" i="0" u="none" strike="noStrike" dirty="0">
                          <a:solidFill>
                            <a:srgbClr val="000000"/>
                          </a:solidFill>
                          <a:effectLst/>
                          <a:latin typeface="Raleway" pitchFamily="2" charset="77"/>
                        </a:rPr>
                        <a:t>4/16/26</a:t>
                      </a:r>
                    </a:p>
                  </a:txBody>
                  <a:tcPr marL="9525" marR="9525" marT="9525" marB="0" anchor="b">
                    <a:solidFill>
                      <a:schemeClr val="accent6">
                        <a:lumMod val="20000"/>
                        <a:lumOff val="80000"/>
                      </a:schemeClr>
                    </a:solidFill>
                  </a:tcPr>
                </a:tc>
                <a:tc>
                  <a:txBody>
                    <a:bodyPr/>
                    <a:lstStyle/>
                    <a:p>
                      <a:pPr algn="l" fontAlgn="b"/>
                      <a:r>
                        <a:rPr lang="en-US" sz="1400" b="0" i="0" u="none" strike="noStrike" dirty="0">
                          <a:solidFill>
                            <a:srgbClr val="000000"/>
                          </a:solidFill>
                          <a:effectLst/>
                          <a:latin typeface="Raleway" pitchFamily="2" charset="77"/>
                        </a:rPr>
                        <a:t>Distribution Systems 3: Storage and Booster Pumping</a:t>
                      </a:r>
                    </a:p>
                  </a:txBody>
                  <a:tcPr marL="9525" marR="9525" marT="9525" marB="0" anchor="b">
                    <a:solidFill>
                      <a:schemeClr val="accent6">
                        <a:lumMod val="20000"/>
                        <a:lumOff val="80000"/>
                      </a:schemeClr>
                    </a:solidFill>
                  </a:tcPr>
                </a:tc>
                <a:extLst>
                  <a:ext uri="{0D108BD9-81ED-4DB2-BD59-A6C34878D82A}">
                    <a16:rowId xmlns:a16="http://schemas.microsoft.com/office/drawing/2014/main" val="1921529446"/>
                  </a:ext>
                </a:extLst>
              </a:tr>
              <a:tr h="378756">
                <a:tc>
                  <a:txBody>
                    <a:bodyPr/>
                    <a:lstStyle/>
                    <a:p>
                      <a:pPr algn="ctr" fontAlgn="b"/>
                      <a:r>
                        <a:rPr lang="en-US" sz="1400" b="0" i="0" u="none" strike="noStrike" dirty="0">
                          <a:solidFill>
                            <a:srgbClr val="000000"/>
                          </a:solidFill>
                          <a:effectLst/>
                          <a:latin typeface="Raleway" pitchFamily="2" charset="77"/>
                        </a:rPr>
                        <a:t>4/30/26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Pumps, Main, and  Appurtenance Maintenance (including pressure monitoring, valve exercising, and flushing)</a:t>
                      </a:r>
                    </a:p>
                  </a:txBody>
                  <a:tcPr marL="9525" marR="9525" marT="9525" marB="0" anchor="b">
                    <a:solidFill>
                      <a:srgbClr val="E7EAED"/>
                    </a:solidFill>
                  </a:tcPr>
                </a:tc>
                <a:extLst>
                  <a:ext uri="{0D108BD9-81ED-4DB2-BD59-A6C34878D82A}">
                    <a16:rowId xmlns:a16="http://schemas.microsoft.com/office/drawing/2014/main" val="4115922846"/>
                  </a:ext>
                </a:extLst>
              </a:tr>
              <a:tr h="422267">
                <a:tc>
                  <a:txBody>
                    <a:bodyPr/>
                    <a:lstStyle/>
                    <a:p>
                      <a:pPr algn="ctr" fontAlgn="b"/>
                      <a:r>
                        <a:rPr lang="en-US" sz="1400" b="0" i="0" u="none" strike="noStrike" dirty="0">
                          <a:solidFill>
                            <a:srgbClr val="000000"/>
                          </a:solidFill>
                          <a:effectLst/>
                          <a:latin typeface="Raleway" pitchFamily="2" charset="77"/>
                        </a:rPr>
                        <a:t>5/14/26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O&amp;M: Cross Connection Control</a:t>
                      </a:r>
                    </a:p>
                  </a:txBody>
                  <a:tcPr marL="9525" marR="9525" marT="9525" marB="0" anchor="b">
                    <a:solidFill>
                      <a:srgbClr val="E7EAED"/>
                    </a:solidFill>
                  </a:tcPr>
                </a:tc>
                <a:extLst>
                  <a:ext uri="{0D108BD9-81ED-4DB2-BD59-A6C34878D82A}">
                    <a16:rowId xmlns:a16="http://schemas.microsoft.com/office/drawing/2014/main" val="1141426656"/>
                  </a:ext>
                </a:extLst>
              </a:tr>
              <a:tr h="367267">
                <a:tc>
                  <a:txBody>
                    <a:bodyPr/>
                    <a:lstStyle/>
                    <a:p>
                      <a:pPr algn="ctr" fontAlgn="b"/>
                      <a:r>
                        <a:rPr lang="en-US" sz="1400" b="0" i="0" u="none" strike="noStrike" dirty="0">
                          <a:solidFill>
                            <a:srgbClr val="000000"/>
                          </a:solidFill>
                          <a:effectLst/>
                          <a:latin typeface="Raleway" pitchFamily="2" charset="77"/>
                        </a:rPr>
                        <a:t>5/28/26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O&amp;M: Distribution System Math and Concept Review</a:t>
                      </a:r>
                    </a:p>
                  </a:txBody>
                  <a:tcPr marL="9525" marR="9525" marT="9525" marB="0" anchor="b"/>
                </a:tc>
                <a:extLst>
                  <a:ext uri="{0D108BD9-81ED-4DB2-BD59-A6C34878D82A}">
                    <a16:rowId xmlns:a16="http://schemas.microsoft.com/office/drawing/2014/main" val="3306775158"/>
                  </a:ext>
                </a:extLst>
              </a:tr>
              <a:tr h="367267">
                <a:tc>
                  <a:txBody>
                    <a:bodyPr/>
                    <a:lstStyle/>
                    <a:p>
                      <a:pPr algn="ctr" fontAlgn="b"/>
                      <a:r>
                        <a:rPr lang="en-US" sz="1400" b="0" i="0" u="none" strike="noStrike" dirty="0">
                          <a:solidFill>
                            <a:srgbClr val="000000"/>
                          </a:solidFill>
                          <a:effectLst/>
                          <a:latin typeface="Raleway" pitchFamily="2" charset="77"/>
                        </a:rPr>
                        <a:t>6/11/26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Sampling &amp; Lab Procedures/Analysis/Interpretation</a:t>
                      </a:r>
                    </a:p>
                  </a:txBody>
                  <a:tcPr marL="9525" marR="9525" marT="9525" marB="0" anchor="b"/>
                </a:tc>
                <a:extLst>
                  <a:ext uri="{0D108BD9-81ED-4DB2-BD59-A6C34878D82A}">
                    <a16:rowId xmlns:a16="http://schemas.microsoft.com/office/drawing/2014/main" val="1418810750"/>
                  </a:ext>
                </a:extLst>
              </a:tr>
              <a:tr h="422267">
                <a:tc>
                  <a:txBody>
                    <a:bodyPr/>
                    <a:lstStyle/>
                    <a:p>
                      <a:pPr algn="ctr" fontAlgn="b"/>
                      <a:r>
                        <a:rPr lang="en-US" sz="1400" b="0" i="0" u="none" strike="noStrike" dirty="0">
                          <a:solidFill>
                            <a:srgbClr val="000000"/>
                          </a:solidFill>
                          <a:effectLst/>
                          <a:latin typeface="Raleway" pitchFamily="2" charset="77"/>
                        </a:rPr>
                        <a:t>6/25/26</a:t>
                      </a:r>
                    </a:p>
                  </a:txBody>
                  <a:tcPr marL="9525" marR="9525" marT="9525" marB="0" anchor="b"/>
                </a:tc>
                <a:tc>
                  <a:txBody>
                    <a:bodyPr/>
                    <a:lstStyle/>
                    <a:p>
                      <a:pPr algn="l" fontAlgn="b"/>
                      <a:r>
                        <a:rPr lang="en-US" sz="1400" b="0" i="0" u="none" strike="noStrike" dirty="0">
                          <a:solidFill>
                            <a:srgbClr val="000000"/>
                          </a:solidFill>
                          <a:effectLst/>
                          <a:latin typeface="Raleway" pitchFamily="2" charset="77"/>
                        </a:rPr>
                        <a:t>Management Overview (including organization, communication, PR &amp; record keeping)</a:t>
                      </a:r>
                    </a:p>
                  </a:txBody>
                  <a:tcPr marL="9525" marR="9525" marT="9525" marB="0" anchor="b"/>
                </a:tc>
                <a:extLst>
                  <a:ext uri="{0D108BD9-81ED-4DB2-BD59-A6C34878D82A}">
                    <a16:rowId xmlns:a16="http://schemas.microsoft.com/office/drawing/2014/main" val="3025419566"/>
                  </a:ext>
                </a:extLst>
              </a:tr>
              <a:tr h="367267">
                <a:tc>
                  <a:txBody>
                    <a:bodyPr/>
                    <a:lstStyle/>
                    <a:p>
                      <a:pPr algn="ctr" fontAlgn="b"/>
                      <a:r>
                        <a:rPr lang="en-US" sz="1400" b="0" i="0" u="none" strike="noStrike" dirty="0">
                          <a:solidFill>
                            <a:srgbClr val="000000"/>
                          </a:solidFill>
                          <a:effectLst/>
                          <a:latin typeface="Raleway" pitchFamily="2" charset="77"/>
                        </a:rPr>
                        <a:t>7/9/26</a:t>
                      </a:r>
                    </a:p>
                  </a:txBody>
                  <a:tcPr marL="9525" marR="9525" marT="9525" marB="0" anchor="b">
                    <a:solidFill>
                      <a:srgbClr val="E7EAED"/>
                    </a:solidFill>
                  </a:tcPr>
                </a:tc>
                <a:tc>
                  <a:txBody>
                    <a:bodyPr/>
                    <a:lstStyle/>
                    <a:p>
                      <a:pPr algn="l" fontAlgn="b"/>
                      <a:r>
                        <a:rPr lang="en-US" sz="1400" b="0" i="0" u="none" strike="noStrike" dirty="0">
                          <a:solidFill>
                            <a:srgbClr val="000000"/>
                          </a:solidFill>
                          <a:effectLst/>
                          <a:latin typeface="Raleway" pitchFamily="2" charset="77"/>
                        </a:rPr>
                        <a:t>Drinking Water Practice Exam and Review</a:t>
                      </a:r>
                    </a:p>
                  </a:txBody>
                  <a:tcPr marL="9525" marR="9525" marT="9525" marB="0" anchor="b">
                    <a:solidFill>
                      <a:srgbClr val="E7EAED"/>
                    </a:solidFill>
                  </a:tcPr>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33754067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62515" y="4320315"/>
            <a:ext cx="539951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SW EFC email: </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hlinkClick r:id="rId4"/>
              </a:rPr>
              <a:t>swefc@unm.edu</a:t>
            </a:r>
            <a:r>
              <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 </a:t>
            </a:r>
          </a:p>
        </p:txBody>
      </p:sp>
    </p:spTree>
    <p:extLst>
      <p:ext uri="{BB962C8B-B14F-4D97-AF65-F5344CB8AC3E}">
        <p14:creationId xmlns:p14="http://schemas.microsoft.com/office/powerpoint/2010/main" val="28257148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Custom 3">
      <a:dk1>
        <a:srgbClr val="024191"/>
      </a:dk1>
      <a:lt1>
        <a:srgbClr val="FFFFFF"/>
      </a:lt1>
      <a:dk2>
        <a:srgbClr val="1A7DC0"/>
      </a:dk2>
      <a:lt2>
        <a:srgbClr val="B7B7B7"/>
      </a:lt2>
      <a:accent1>
        <a:srgbClr val="16692C"/>
      </a:accent1>
      <a:accent2>
        <a:srgbClr val="1A7DC0"/>
      </a:accent2>
      <a:accent3>
        <a:srgbClr val="024191"/>
      </a:accent3>
      <a:accent4>
        <a:srgbClr val="227C3A"/>
      </a:accent4>
      <a:accent5>
        <a:srgbClr val="666666"/>
      </a:accent5>
      <a:accent6>
        <a:srgbClr val="60BF5C"/>
      </a:accent6>
      <a:hlink>
        <a:srgbClr val="6ED1EA"/>
      </a:hlink>
      <a:folHlink>
        <a:srgbClr val="60BF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D01BAA1-D028-C148-8494-391879C48DCD}" vid="{C34D3342-74D6-2746-A394-F14F65AE9A6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11b0a758a1593257baeef775c9107865">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efd99e34e1594e94ef36c6408b90dba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Props1.xml><?xml version="1.0" encoding="utf-8"?>
<ds:datastoreItem xmlns:ds="http://schemas.openxmlformats.org/officeDocument/2006/customXml" ds:itemID="{007B8441-2379-419D-A164-1BA776D54919}"/>
</file>

<file path=customXml/itemProps2.xml><?xml version="1.0" encoding="utf-8"?>
<ds:datastoreItem xmlns:ds="http://schemas.openxmlformats.org/officeDocument/2006/customXml" ds:itemID="{74E368C1-A2C2-4E97-9E6C-0F4FCDD9F063}"/>
</file>

<file path=customXml/itemProps3.xml><?xml version="1.0" encoding="utf-8"?>
<ds:datastoreItem xmlns:ds="http://schemas.openxmlformats.org/officeDocument/2006/customXml" ds:itemID="{08896A0E-9230-4DB5-9337-B2DEC41B1A73}"/>
</file>

<file path=docProps/app.xml><?xml version="1.0" encoding="utf-8"?>
<Properties xmlns="http://schemas.openxmlformats.org/officeDocument/2006/extended-properties" xmlns:vt="http://schemas.openxmlformats.org/officeDocument/2006/docPropsVTypes">
  <TotalTime>825</TotalTime>
  <Words>2906</Words>
  <Application>Microsoft Office PowerPoint</Application>
  <PresentationFormat>Widescreen</PresentationFormat>
  <Paragraphs>419</Paragraphs>
  <Slides>58</Slides>
  <Notes>34</Notes>
  <HiddenSlides>0</HiddenSlides>
  <MMClips>3</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58</vt:i4>
      </vt:variant>
    </vt:vector>
  </HeadingPairs>
  <TitlesOfParts>
    <vt:vector size="72" baseType="lpstr">
      <vt:lpstr>Aptos</vt:lpstr>
      <vt:lpstr>Aptos Display</vt:lpstr>
      <vt:lpstr>Arial</vt:lpstr>
      <vt:lpstr>Calibri</vt:lpstr>
      <vt:lpstr>Courier New</vt:lpstr>
      <vt:lpstr>Helvetica</vt:lpstr>
      <vt:lpstr>Helvetica Neue</vt:lpstr>
      <vt:lpstr>Inter</vt:lpstr>
      <vt:lpstr>Montserrat</vt:lpstr>
      <vt:lpstr>Raleway</vt:lpstr>
      <vt:lpstr>Wingdings</vt:lpstr>
      <vt:lpstr>Office Theme</vt:lpstr>
      <vt:lpstr>3_Office Theme</vt:lpstr>
      <vt:lpstr>4_Office Theme</vt:lpstr>
      <vt:lpstr>PowerPoint Presentation</vt:lpstr>
      <vt:lpstr>Matt Ziegler Program Director</vt:lpstr>
      <vt:lpstr>PowerPoint Presentation</vt:lpstr>
      <vt:lpstr>PowerPoint Presentation</vt:lpstr>
      <vt:lpstr>Schedule for 2026:</vt:lpstr>
      <vt:lpstr>https://swefc.unm.edu/home/op-cert-trainings/</vt:lpstr>
      <vt:lpstr>Sign in for every session to ensure you get credit for attending</vt:lpstr>
      <vt:lpstr>Valves</vt:lpstr>
      <vt:lpstr>Valves</vt:lpstr>
      <vt:lpstr>Valves – Uses </vt:lpstr>
      <vt:lpstr>Valves – Uses in Drinking Water</vt:lpstr>
      <vt:lpstr>Valves – Types </vt:lpstr>
      <vt:lpstr>Valves – Rotary</vt:lpstr>
      <vt:lpstr>Valves – Rotary </vt:lpstr>
      <vt:lpstr>Valves – Rotary </vt:lpstr>
      <vt:lpstr>Valves – Linear Stroke </vt:lpstr>
      <vt:lpstr>Valves – Linear Stroke</vt:lpstr>
      <vt:lpstr>Valves – Control </vt:lpstr>
      <vt:lpstr>PowerPoint Presentation</vt:lpstr>
      <vt:lpstr>Valves – Control </vt:lpstr>
      <vt:lpstr>Valves – Air Vacuum Relief</vt:lpstr>
      <vt:lpstr>PowerPoint Presentation</vt:lpstr>
      <vt:lpstr>Valves – Check </vt:lpstr>
      <vt:lpstr>Valves – Check </vt:lpstr>
      <vt:lpstr>Valves – Operations </vt:lpstr>
      <vt:lpstr>Valves – Operations </vt:lpstr>
      <vt:lpstr>PowerPoint Presentation</vt:lpstr>
      <vt:lpstr>Valves – Operations </vt:lpstr>
      <vt:lpstr>Valves – Operations </vt:lpstr>
      <vt:lpstr>Valves – Maintenance </vt:lpstr>
      <vt:lpstr>Valves – Affect on Water Quality </vt:lpstr>
      <vt:lpstr>How many valves do you see?</vt:lpstr>
      <vt:lpstr>Hydrants</vt:lpstr>
      <vt:lpstr>Hydrants</vt:lpstr>
      <vt:lpstr>Hydrants – Uses </vt:lpstr>
      <vt:lpstr>Hydrants – Types </vt:lpstr>
      <vt:lpstr>Hydrants – Components </vt:lpstr>
      <vt:lpstr>Hydrants – Operations &amp; Maintenance</vt:lpstr>
      <vt:lpstr>Hydrants- Operations &amp; Maintenance</vt:lpstr>
      <vt:lpstr>Service Connections</vt:lpstr>
      <vt:lpstr>Service Connections – Components </vt:lpstr>
      <vt:lpstr>Service Connections - Installation</vt:lpstr>
      <vt:lpstr>Service Connections - Installation</vt:lpstr>
      <vt:lpstr>Service Connections – Service Line</vt:lpstr>
      <vt:lpstr>Service Connections – Curb Stop</vt:lpstr>
      <vt:lpstr>Service Connections – Corp Stop vs Curb Stop</vt:lpstr>
      <vt:lpstr>Service Connections – Meter Setters</vt:lpstr>
      <vt:lpstr>Service Connections – Meter Box</vt:lpstr>
      <vt:lpstr>Service Connections – Meters Purpose</vt:lpstr>
      <vt:lpstr>Service Connections – Residential Meters</vt:lpstr>
      <vt:lpstr>Service Connections – Residential Meters</vt:lpstr>
      <vt:lpstr>Service Connections – Residential Meters</vt:lpstr>
      <vt:lpstr>Service Connections – Commercial Meters</vt:lpstr>
      <vt:lpstr>Service Connections – Reading Meters</vt:lpstr>
      <vt:lpstr>Service Connections – Reading Meters</vt:lpstr>
      <vt:lpstr>Service Connections – Detail Drawing</vt:lpstr>
      <vt:lpstr>Next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 Ziegler</dc:creator>
  <cp:lastModifiedBy>Matt Ziegler</cp:lastModifiedBy>
  <cp:revision>50</cp:revision>
  <dcterms:created xsi:type="dcterms:W3CDTF">2026-03-31T14:35:34Z</dcterms:created>
  <dcterms:modified xsi:type="dcterms:W3CDTF">2026-04-01T23:08:29Z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0x010100381530E3F6B7AA41B74DDEE79226B885</vt:lpwstr>
  </property>
</Properties>
</file>