
<file path=[Content_Types].xml><?xml version="1.0" encoding="utf-8"?>
<Types xmlns="http://schemas.openxmlformats.org/package/2006/content-types">
  <Default Extension="emf" ContentType="image/x-emf"/>
  <Default Extension="gif" ContentType="image/gif"/>
  <Default Extension="glb" ContentType="model/gltf.binary"/>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5.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6.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1112_94B929F4.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omments/modernComment_453_D7751133.xml" ContentType="application/vnd.ms-powerpoint.comment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708" r:id="rId5"/>
    <p:sldMasterId id="2147483726" r:id="rId6"/>
    <p:sldMasterId id="2147483738" r:id="rId7"/>
    <p:sldMasterId id="2147483751" r:id="rId8"/>
    <p:sldMasterId id="2147483816" r:id="rId9"/>
    <p:sldMasterId id="2147483648" r:id="rId10"/>
  </p:sldMasterIdLst>
  <p:notesMasterIdLst>
    <p:notesMasterId r:id="rId190"/>
  </p:notesMasterIdLst>
  <p:handoutMasterIdLst>
    <p:handoutMasterId r:id="rId191"/>
  </p:handoutMasterIdLst>
  <p:sldIdLst>
    <p:sldId id="4376" r:id="rId11"/>
    <p:sldId id="4026" r:id="rId12"/>
    <p:sldId id="3808" r:id="rId13"/>
    <p:sldId id="4373" r:id="rId14"/>
    <p:sldId id="4374" r:id="rId15"/>
    <p:sldId id="4025" r:id="rId16"/>
    <p:sldId id="3941" r:id="rId17"/>
    <p:sldId id="4375" r:id="rId18"/>
    <p:sldId id="3950" r:id="rId19"/>
    <p:sldId id="3896" r:id="rId20"/>
    <p:sldId id="4367" r:id="rId21"/>
    <p:sldId id="3977" r:id="rId22"/>
    <p:sldId id="3991" r:id="rId23"/>
    <p:sldId id="4328" r:id="rId24"/>
    <p:sldId id="4368" r:id="rId25"/>
    <p:sldId id="4369" r:id="rId26"/>
    <p:sldId id="3979" r:id="rId27"/>
    <p:sldId id="3949" r:id="rId28"/>
    <p:sldId id="3939" r:id="rId29"/>
    <p:sldId id="4012" r:id="rId30"/>
    <p:sldId id="4197" r:id="rId31"/>
    <p:sldId id="4193" r:id="rId32"/>
    <p:sldId id="4199" r:id="rId33"/>
    <p:sldId id="4318" r:id="rId34"/>
    <p:sldId id="4211" r:id="rId35"/>
    <p:sldId id="4202" r:id="rId36"/>
    <p:sldId id="4234" r:id="rId37"/>
    <p:sldId id="4236" r:id="rId38"/>
    <p:sldId id="4231" r:id="rId39"/>
    <p:sldId id="4208" r:id="rId40"/>
    <p:sldId id="4232" r:id="rId41"/>
    <p:sldId id="4233" r:id="rId42"/>
    <p:sldId id="4371" r:id="rId43"/>
    <p:sldId id="4370" r:id="rId44"/>
    <p:sldId id="4200" r:id="rId45"/>
    <p:sldId id="4229" r:id="rId46"/>
    <p:sldId id="4319" r:id="rId47"/>
    <p:sldId id="4372" r:id="rId48"/>
    <p:sldId id="3919" r:id="rId49"/>
    <p:sldId id="3718" r:id="rId50"/>
    <p:sldId id="323" r:id="rId51"/>
    <p:sldId id="321" r:id="rId52"/>
    <p:sldId id="4320" r:id="rId53"/>
    <p:sldId id="4321" r:id="rId54"/>
    <p:sldId id="4322" r:id="rId55"/>
    <p:sldId id="4323" r:id="rId56"/>
    <p:sldId id="3956" r:id="rId57"/>
    <p:sldId id="3957" r:id="rId58"/>
    <p:sldId id="3959" r:id="rId59"/>
    <p:sldId id="3958" r:id="rId60"/>
    <p:sldId id="3960" r:id="rId61"/>
    <p:sldId id="3952" r:id="rId62"/>
    <p:sldId id="4324" r:id="rId63"/>
    <p:sldId id="4327" r:id="rId64"/>
    <p:sldId id="4326" r:id="rId65"/>
    <p:sldId id="531" r:id="rId66"/>
    <p:sldId id="3920" r:id="rId67"/>
    <p:sldId id="964" r:id="rId68"/>
    <p:sldId id="3953" r:id="rId69"/>
    <p:sldId id="3954" r:id="rId70"/>
    <p:sldId id="4196" r:id="rId71"/>
    <p:sldId id="4332" r:id="rId72"/>
    <p:sldId id="3942" r:id="rId73"/>
    <p:sldId id="3943" r:id="rId74"/>
    <p:sldId id="3965" r:id="rId75"/>
    <p:sldId id="923" r:id="rId76"/>
    <p:sldId id="1077" r:id="rId77"/>
    <p:sldId id="1078" r:id="rId78"/>
    <p:sldId id="1075" r:id="rId79"/>
    <p:sldId id="3961" r:id="rId80"/>
    <p:sldId id="1087" r:id="rId81"/>
    <p:sldId id="3946" r:id="rId82"/>
    <p:sldId id="3966" r:id="rId83"/>
    <p:sldId id="3967" r:id="rId84"/>
    <p:sldId id="3936" r:id="rId85"/>
    <p:sldId id="315" r:id="rId86"/>
    <p:sldId id="1065" r:id="rId87"/>
    <p:sldId id="1064" r:id="rId88"/>
    <p:sldId id="941" r:id="rId89"/>
    <p:sldId id="943" r:id="rId90"/>
    <p:sldId id="1070" r:id="rId91"/>
    <p:sldId id="1071" r:id="rId92"/>
    <p:sldId id="955" r:id="rId93"/>
    <p:sldId id="1073" r:id="rId94"/>
    <p:sldId id="1074" r:id="rId95"/>
    <p:sldId id="1072" r:id="rId96"/>
    <p:sldId id="1081" r:id="rId97"/>
    <p:sldId id="3964" r:id="rId98"/>
    <p:sldId id="3983" r:id="rId99"/>
    <p:sldId id="3921" r:id="rId100"/>
    <p:sldId id="3923" r:id="rId101"/>
    <p:sldId id="3926" r:id="rId102"/>
    <p:sldId id="3925" r:id="rId103"/>
    <p:sldId id="3928" r:id="rId104"/>
    <p:sldId id="3922" r:id="rId105"/>
    <p:sldId id="3935" r:id="rId106"/>
    <p:sldId id="959" r:id="rId107"/>
    <p:sldId id="1088" r:id="rId108"/>
    <p:sldId id="1089" r:id="rId109"/>
    <p:sldId id="1090" r:id="rId110"/>
    <p:sldId id="958" r:id="rId111"/>
    <p:sldId id="1091" r:id="rId112"/>
    <p:sldId id="926" r:id="rId113"/>
    <p:sldId id="1092" r:id="rId114"/>
    <p:sldId id="1104" r:id="rId115"/>
    <p:sldId id="1103" r:id="rId116"/>
    <p:sldId id="1105" r:id="rId117"/>
    <p:sldId id="1106" r:id="rId118"/>
    <p:sldId id="1107" r:id="rId119"/>
    <p:sldId id="3968" r:id="rId120"/>
    <p:sldId id="1108" r:id="rId121"/>
    <p:sldId id="4325" r:id="rId122"/>
    <p:sldId id="4228" r:id="rId123"/>
    <p:sldId id="3969" r:id="rId124"/>
    <p:sldId id="3971" r:id="rId125"/>
    <p:sldId id="3972" r:id="rId126"/>
    <p:sldId id="3973" r:id="rId127"/>
    <p:sldId id="3970" r:id="rId128"/>
    <p:sldId id="3974" r:id="rId129"/>
    <p:sldId id="3975" r:id="rId130"/>
    <p:sldId id="3976" r:id="rId131"/>
    <p:sldId id="3937" r:id="rId132"/>
    <p:sldId id="929" r:id="rId133"/>
    <p:sldId id="3492" r:id="rId134"/>
    <p:sldId id="1036" r:id="rId135"/>
    <p:sldId id="1037" r:id="rId136"/>
    <p:sldId id="3978" r:id="rId137"/>
    <p:sldId id="3999" r:id="rId138"/>
    <p:sldId id="3998" r:id="rId139"/>
    <p:sldId id="4000" r:id="rId140"/>
    <p:sldId id="4001" r:id="rId141"/>
    <p:sldId id="4204" r:id="rId142"/>
    <p:sldId id="4205" r:id="rId143"/>
    <p:sldId id="4209" r:id="rId144"/>
    <p:sldId id="4210" r:id="rId145"/>
    <p:sldId id="4206" r:id="rId146"/>
    <p:sldId id="4002" r:id="rId147"/>
    <p:sldId id="4222" r:id="rId148"/>
    <p:sldId id="4223" r:id="rId149"/>
    <p:sldId id="4003" r:id="rId150"/>
    <p:sldId id="3947" r:id="rId151"/>
    <p:sldId id="4212" r:id="rId152"/>
    <p:sldId id="4213" r:id="rId153"/>
    <p:sldId id="4214" r:id="rId154"/>
    <p:sldId id="4224" r:id="rId155"/>
    <p:sldId id="4225" r:id="rId156"/>
    <p:sldId id="4227" r:id="rId157"/>
    <p:sldId id="4226" r:id="rId158"/>
    <p:sldId id="3981" r:id="rId159"/>
    <p:sldId id="4215" r:id="rId160"/>
    <p:sldId id="4216" r:id="rId161"/>
    <p:sldId id="3982" r:id="rId162"/>
    <p:sldId id="4217" r:id="rId163"/>
    <p:sldId id="4218" r:id="rId164"/>
    <p:sldId id="3984" r:id="rId165"/>
    <p:sldId id="4219" r:id="rId166"/>
    <p:sldId id="4220" r:id="rId167"/>
    <p:sldId id="3986" r:id="rId168"/>
    <p:sldId id="3938" r:id="rId169"/>
    <p:sldId id="3989" r:id="rId170"/>
    <p:sldId id="3990" r:id="rId171"/>
    <p:sldId id="4006" r:id="rId172"/>
    <p:sldId id="4004" r:id="rId173"/>
    <p:sldId id="4005" r:id="rId174"/>
    <p:sldId id="4007" r:id="rId175"/>
    <p:sldId id="4009" r:id="rId176"/>
    <p:sldId id="4011" r:id="rId177"/>
    <p:sldId id="3945" r:id="rId178"/>
    <p:sldId id="3992" r:id="rId179"/>
    <p:sldId id="4010" r:id="rId180"/>
    <p:sldId id="3714" r:id="rId181"/>
    <p:sldId id="3715" r:id="rId182"/>
    <p:sldId id="3993" r:id="rId183"/>
    <p:sldId id="4364" r:id="rId184"/>
    <p:sldId id="4365" r:id="rId185"/>
    <p:sldId id="4366" r:id="rId186"/>
    <p:sldId id="4363" r:id="rId187"/>
    <p:sldId id="4235" r:id="rId188"/>
    <p:sldId id="4317" r:id="rId18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DFDA874-C41C-4968-9663-E20BD6E0A432}">
          <p14:sldIdLst>
            <p14:sldId id="4376"/>
            <p14:sldId id="4026"/>
            <p14:sldId id="3808"/>
            <p14:sldId id="4373"/>
            <p14:sldId id="4374"/>
            <p14:sldId id="4025"/>
            <p14:sldId id="3941"/>
            <p14:sldId id="4375"/>
            <p14:sldId id="3950"/>
            <p14:sldId id="3896"/>
            <p14:sldId id="4367"/>
            <p14:sldId id="3977"/>
            <p14:sldId id="3991"/>
            <p14:sldId id="4328"/>
            <p14:sldId id="4368"/>
            <p14:sldId id="4369"/>
            <p14:sldId id="3979"/>
            <p14:sldId id="3949"/>
          </p14:sldIdLst>
        </p14:section>
        <p14:section name="Process Control Calculations" id="{0C9B6827-D8A9-4867-A1F7-80940BB0A73B}">
          <p14:sldIdLst>
            <p14:sldId id="3939"/>
            <p14:sldId id="4012"/>
            <p14:sldId id="4197"/>
            <p14:sldId id="4193"/>
            <p14:sldId id="4199"/>
            <p14:sldId id="4318"/>
            <p14:sldId id="4211"/>
            <p14:sldId id="4202"/>
            <p14:sldId id="4234"/>
            <p14:sldId id="4236"/>
            <p14:sldId id="4231"/>
            <p14:sldId id="4208"/>
            <p14:sldId id="4232"/>
            <p14:sldId id="4233"/>
            <p14:sldId id="4371"/>
            <p14:sldId id="4370"/>
            <p14:sldId id="4200"/>
            <p14:sldId id="4229"/>
            <p14:sldId id="4319"/>
          </p14:sldIdLst>
        </p14:section>
        <p14:section name="Conclusion" id="{CB5F56CF-94B8-4DD2-A24F-D73C8318B2A4}">
          <p14:sldIdLst>
            <p14:sldId id="4372"/>
            <p14:sldId id="3919"/>
            <p14:sldId id="3718"/>
          </p14:sldIdLst>
        </p14:section>
        <p14:section name="Basic Math Refresher" id="{A6132CB0-F798-442F-9303-CCADD11162BE}">
          <p14:sldIdLst>
            <p14:sldId id="323"/>
            <p14:sldId id="321"/>
            <p14:sldId id="4320"/>
            <p14:sldId id="4321"/>
            <p14:sldId id="4322"/>
            <p14:sldId id="4323"/>
            <p14:sldId id="3956"/>
            <p14:sldId id="3957"/>
            <p14:sldId id="3959"/>
            <p14:sldId id="3958"/>
            <p14:sldId id="3960"/>
            <p14:sldId id="3952"/>
            <p14:sldId id="4324"/>
            <p14:sldId id="4327"/>
            <p14:sldId id="4326"/>
            <p14:sldId id="531"/>
            <p14:sldId id="3920"/>
            <p14:sldId id="964"/>
            <p14:sldId id="3953"/>
            <p14:sldId id="3954"/>
            <p14:sldId id="4196"/>
            <p14:sldId id="4332"/>
            <p14:sldId id="3942"/>
            <p14:sldId id="3943"/>
            <p14:sldId id="3965"/>
            <p14:sldId id="923"/>
            <p14:sldId id="1077"/>
            <p14:sldId id="1078"/>
            <p14:sldId id="1075"/>
            <p14:sldId id="3961"/>
            <p14:sldId id="1087"/>
            <p14:sldId id="3946"/>
            <p14:sldId id="3966"/>
            <p14:sldId id="3967"/>
          </p14:sldIdLst>
        </p14:section>
        <p14:section name="Unit Conversions and Davidson Pie Wheels" id="{AF80E8E0-2F38-4805-966A-F4B07C1C7634}">
          <p14:sldIdLst>
            <p14:sldId id="3936"/>
            <p14:sldId id="315"/>
            <p14:sldId id="1065"/>
            <p14:sldId id="1064"/>
            <p14:sldId id="941"/>
            <p14:sldId id="943"/>
            <p14:sldId id="1070"/>
            <p14:sldId id="1071"/>
            <p14:sldId id="955"/>
            <p14:sldId id="1073"/>
            <p14:sldId id="1074"/>
            <p14:sldId id="1072"/>
            <p14:sldId id="1081"/>
            <p14:sldId id="3964"/>
            <p14:sldId id="3983"/>
            <p14:sldId id="3921"/>
            <p14:sldId id="3923"/>
            <p14:sldId id="3926"/>
            <p14:sldId id="3925"/>
            <p14:sldId id="3928"/>
            <p14:sldId id="3922"/>
          </p14:sldIdLst>
        </p14:section>
        <p14:section name="Velocity and Flow Rates" id="{9B04F4BA-D01D-4C0D-8CC3-061C327F4502}">
          <p14:sldIdLst>
            <p14:sldId id="3935"/>
            <p14:sldId id="959"/>
            <p14:sldId id="1088"/>
            <p14:sldId id="1089"/>
            <p14:sldId id="1090"/>
            <p14:sldId id="958"/>
            <p14:sldId id="1091"/>
            <p14:sldId id="926"/>
            <p14:sldId id="1092"/>
            <p14:sldId id="1104"/>
            <p14:sldId id="1103"/>
            <p14:sldId id="1105"/>
            <p14:sldId id="1106"/>
            <p14:sldId id="1107"/>
            <p14:sldId id="3968"/>
            <p14:sldId id="1108"/>
            <p14:sldId id="4325"/>
            <p14:sldId id="4228"/>
            <p14:sldId id="3969"/>
            <p14:sldId id="3971"/>
            <p14:sldId id="3972"/>
            <p14:sldId id="3973"/>
            <p14:sldId id="3970"/>
            <p14:sldId id="3974"/>
            <p14:sldId id="3975"/>
            <p14:sldId id="3976"/>
          </p14:sldIdLst>
        </p14:section>
        <p14:section name="Biolgical Treatment Calculations" id="{5B36F277-F8B1-4927-B7B0-5E11FC18B0FA}">
          <p14:sldIdLst>
            <p14:sldId id="3937"/>
            <p14:sldId id="929"/>
            <p14:sldId id="3492"/>
            <p14:sldId id="1036"/>
            <p14:sldId id="1037"/>
            <p14:sldId id="3978"/>
            <p14:sldId id="3999"/>
            <p14:sldId id="3998"/>
            <p14:sldId id="4000"/>
            <p14:sldId id="4001"/>
            <p14:sldId id="4204"/>
            <p14:sldId id="4205"/>
            <p14:sldId id="4209"/>
            <p14:sldId id="4210"/>
            <p14:sldId id="4206"/>
            <p14:sldId id="4002"/>
            <p14:sldId id="4222"/>
            <p14:sldId id="4223"/>
            <p14:sldId id="4003"/>
            <p14:sldId id="3947"/>
            <p14:sldId id="4212"/>
            <p14:sldId id="4213"/>
            <p14:sldId id="4214"/>
            <p14:sldId id="4224"/>
            <p14:sldId id="4225"/>
            <p14:sldId id="4227"/>
            <p14:sldId id="4226"/>
            <p14:sldId id="3981"/>
            <p14:sldId id="4215"/>
            <p14:sldId id="4216"/>
            <p14:sldId id="3982"/>
            <p14:sldId id="4217"/>
            <p14:sldId id="4218"/>
            <p14:sldId id="3984"/>
            <p14:sldId id="4219"/>
            <p14:sldId id="4220"/>
            <p14:sldId id="3986"/>
          </p14:sldIdLst>
        </p14:section>
        <p14:section name="Chemical Dosing" id="{BFEE822B-9F48-4E8B-9FB3-3A074257FA50}">
          <p14:sldIdLst>
            <p14:sldId id="3938"/>
            <p14:sldId id="3989"/>
            <p14:sldId id="3990"/>
            <p14:sldId id="4006"/>
            <p14:sldId id="4004"/>
            <p14:sldId id="4005"/>
            <p14:sldId id="4007"/>
            <p14:sldId id="4009"/>
            <p14:sldId id="4011"/>
            <p14:sldId id="3945"/>
            <p14:sldId id="3992"/>
            <p14:sldId id="4010"/>
            <p14:sldId id="3714"/>
            <p14:sldId id="3715"/>
            <p14:sldId id="3993"/>
          </p14:sldIdLst>
        </p14:section>
        <p14:section name="Motors and Electrical Calculations" id="{30AB108A-320E-46B8-9875-82DCCCE224BA}">
          <p14:sldIdLst>
            <p14:sldId id="4364"/>
            <p14:sldId id="4365"/>
            <p14:sldId id="4366"/>
            <p14:sldId id="4363"/>
          </p14:sldIdLst>
        </p14:section>
        <p14:section name="Misc" id="{E2BECF5A-8AA1-403A-9AD4-6D30C1BFE6DC}">
          <p14:sldIdLst>
            <p14:sldId id="4235"/>
            <p14:sldId id="4317"/>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F941A-96B8-5BEE-6563-E61FFF3B65E2}" name="A.J. Barney" initials="AB" userId="S::ajbarney1@unm.edu::1b55b3db-74a8-4f99-9f89-49873b3c92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6666"/>
    <a:srgbClr val="FF0000"/>
    <a:srgbClr val="75C4E5"/>
    <a:srgbClr val="BDD7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A9D268-9A7F-7993-360D-C01E63CA2B6D}" v="3" dt="2026-03-20T16:36:48.349"/>
    <p1510:client id="{4BE98210-A91D-8320-4118-58BD064A9F49}" v="6" dt="2026-03-20T16:46:02.3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slide" Target="slides/slide149.xml"/><Relationship Id="rId170" Type="http://schemas.openxmlformats.org/officeDocument/2006/relationships/slide" Target="slides/slide160.xml"/><Relationship Id="rId191" Type="http://schemas.openxmlformats.org/officeDocument/2006/relationships/handoutMaster" Target="handoutMasters/handoutMaster1.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2.xml"/><Relationship Id="rId95" Type="http://schemas.openxmlformats.org/officeDocument/2006/relationships/slide" Target="slides/slide85.xml"/><Relationship Id="rId160" Type="http://schemas.openxmlformats.org/officeDocument/2006/relationships/slide" Target="slides/slide150.xml"/><Relationship Id="rId181" Type="http://schemas.openxmlformats.org/officeDocument/2006/relationships/slide" Target="slides/slide171.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92" Type="http://schemas.openxmlformats.org/officeDocument/2006/relationships/presProps" Target="presProps.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182" Type="http://schemas.openxmlformats.org/officeDocument/2006/relationships/slide" Target="slides/slide172.xml"/><Relationship Id="rId6" Type="http://schemas.openxmlformats.org/officeDocument/2006/relationships/slideMaster" Target="slideMasters/slideMaster3.xml"/><Relationship Id="rId23" Type="http://schemas.openxmlformats.org/officeDocument/2006/relationships/slide" Target="slides/slide13.xml"/><Relationship Id="rId119" Type="http://schemas.openxmlformats.org/officeDocument/2006/relationships/slide" Target="slides/slide109.xml"/><Relationship Id="rId44" Type="http://schemas.openxmlformats.org/officeDocument/2006/relationships/slide" Target="slides/slide34.xml"/><Relationship Id="rId65" Type="http://schemas.openxmlformats.org/officeDocument/2006/relationships/slide" Target="slides/slide55.xml"/><Relationship Id="rId86" Type="http://schemas.openxmlformats.org/officeDocument/2006/relationships/slide" Target="slides/slide76.xml"/><Relationship Id="rId130" Type="http://schemas.openxmlformats.org/officeDocument/2006/relationships/slide" Target="slides/slide120.xml"/><Relationship Id="rId151" Type="http://schemas.openxmlformats.org/officeDocument/2006/relationships/slide" Target="slides/slide141.xml"/><Relationship Id="rId172" Type="http://schemas.openxmlformats.org/officeDocument/2006/relationships/slide" Target="slides/slide162.xml"/><Relationship Id="rId193" Type="http://schemas.openxmlformats.org/officeDocument/2006/relationships/viewProps" Target="viewProps.xml"/><Relationship Id="rId13" Type="http://schemas.openxmlformats.org/officeDocument/2006/relationships/slide" Target="slides/slide3.xml"/><Relationship Id="rId109" Type="http://schemas.openxmlformats.org/officeDocument/2006/relationships/slide" Target="slides/slide99.xml"/><Relationship Id="rId34" Type="http://schemas.openxmlformats.org/officeDocument/2006/relationships/slide" Target="slides/slide24.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20" Type="http://schemas.openxmlformats.org/officeDocument/2006/relationships/slide" Target="slides/slide110.xml"/><Relationship Id="rId141" Type="http://schemas.openxmlformats.org/officeDocument/2006/relationships/slide" Target="slides/slide131.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162" Type="http://schemas.openxmlformats.org/officeDocument/2006/relationships/slide" Target="slides/slide152.xml"/><Relationship Id="rId183" Type="http://schemas.openxmlformats.org/officeDocument/2006/relationships/slide" Target="slides/slide173.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73" Type="http://schemas.openxmlformats.org/officeDocument/2006/relationships/slide" Target="slides/slide163.xml"/><Relationship Id="rId194" Type="http://schemas.openxmlformats.org/officeDocument/2006/relationships/theme" Target="theme/theme1.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slide" Target="slides/slide174.xml"/><Relationship Id="rId189" Type="http://schemas.openxmlformats.org/officeDocument/2006/relationships/slide" Target="slides/slide179.xml"/><Relationship Id="rId3" Type="http://schemas.openxmlformats.org/officeDocument/2006/relationships/customXml" Target="../customXml/item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79" Type="http://schemas.openxmlformats.org/officeDocument/2006/relationships/slide" Target="slides/slide169.xml"/><Relationship Id="rId195" Type="http://schemas.openxmlformats.org/officeDocument/2006/relationships/tableStyles" Target="tableStyles.xml"/><Relationship Id="rId190" Type="http://schemas.openxmlformats.org/officeDocument/2006/relationships/notesMaster" Target="notesMasters/notesMaster1.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7.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openxmlformats.org/officeDocument/2006/relationships/slide" Target="slides/slide154.xml"/><Relationship Id="rId169" Type="http://schemas.openxmlformats.org/officeDocument/2006/relationships/slide" Target="slides/slide159.xml"/><Relationship Id="rId185" Type="http://schemas.openxmlformats.org/officeDocument/2006/relationships/slide" Target="slides/slide175.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70.xml"/><Relationship Id="rId26" Type="http://schemas.openxmlformats.org/officeDocument/2006/relationships/slide" Target="slides/slide16.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96" Type="http://schemas.microsoft.com/office/2016/11/relationships/changesInfo" Target="changesInfos/changesInfo1.xml"/><Relationship Id="rId16" Type="http://schemas.openxmlformats.org/officeDocument/2006/relationships/slide" Target="slides/slide6.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97" Type="http://schemas.microsoft.com/office/2015/10/relationships/revisionInfo" Target="revisionInfo.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slide" Target="slides/slide177.xml"/><Relationship Id="rId1" Type="http://schemas.openxmlformats.org/officeDocument/2006/relationships/customXml" Target="../customXml/item1.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 Id="rId198" Type="http://schemas.microsoft.com/office/2018/10/relationships/authors" Target="authors.xml"/><Relationship Id="rId18" Type="http://schemas.openxmlformats.org/officeDocument/2006/relationships/slide" Target="slides/slide8.xml"/><Relationship Id="rId39" Type="http://schemas.openxmlformats.org/officeDocument/2006/relationships/slide" Target="slides/slide29.xml"/><Relationship Id="rId50" Type="http://schemas.openxmlformats.org/officeDocument/2006/relationships/slide" Target="slides/slide40.xml"/><Relationship Id="rId104" Type="http://schemas.openxmlformats.org/officeDocument/2006/relationships/slide" Target="slides/slide94.xml"/><Relationship Id="rId125" Type="http://schemas.openxmlformats.org/officeDocument/2006/relationships/slide" Target="slides/slide115.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yton Rimbert" userId="S::crimbert2@unm.edu::1856a0c4-c407-43e1-a7d3-fd3f79456c3f" providerId="AD" clId="Web-{4BE98210-A91D-8320-4118-58BD064A9F49}"/>
    <pc:docChg chg="addSld delSld modSld addMainMaster modSection">
      <pc:chgData name="Clayton Rimbert" userId="S::crimbert2@unm.edu::1856a0c4-c407-43e1-a7d3-fd3f79456c3f" providerId="AD" clId="Web-{4BE98210-A91D-8320-4118-58BD064A9F49}" dt="2026-03-20T16:46:02.333" v="5"/>
      <pc:docMkLst>
        <pc:docMk/>
      </pc:docMkLst>
      <pc:sldChg chg="del">
        <pc:chgData name="Clayton Rimbert" userId="S::crimbert2@unm.edu::1856a0c4-c407-43e1-a7d3-fd3f79456c3f" providerId="AD" clId="Web-{4BE98210-A91D-8320-4118-58BD064A9F49}" dt="2026-03-20T16:46:02.333" v="5"/>
        <pc:sldMkLst>
          <pc:docMk/>
          <pc:sldMk cId="2176841488" sldId="3775"/>
        </pc:sldMkLst>
      </pc:sldChg>
      <pc:sldChg chg="modSp add">
        <pc:chgData name="Clayton Rimbert" userId="S::crimbert2@unm.edu::1856a0c4-c407-43e1-a7d3-fd3f79456c3f" providerId="AD" clId="Web-{4BE98210-A91D-8320-4118-58BD064A9F49}" dt="2026-03-20T16:45:26.894" v="4" actId="20577"/>
        <pc:sldMkLst>
          <pc:docMk/>
          <pc:sldMk cId="2449041918" sldId="4376"/>
        </pc:sldMkLst>
        <pc:spChg chg="mod">
          <ac:chgData name="Clayton Rimbert" userId="S::crimbert2@unm.edu::1856a0c4-c407-43e1-a7d3-fd3f79456c3f" providerId="AD" clId="Web-{4BE98210-A91D-8320-4118-58BD064A9F49}" dt="2026-03-20T16:45:26.894" v="4" actId="20577"/>
          <ac:spMkLst>
            <pc:docMk/>
            <pc:sldMk cId="2449041918" sldId="4376"/>
            <ac:spMk id="7" creationId="{3E15A05B-9EFF-FF6A-6A1D-EC35F22D3003}"/>
          </ac:spMkLst>
        </pc:spChg>
      </pc:sldChg>
      <pc:sldMasterChg chg="add addSldLayout">
        <pc:chgData name="Clayton Rimbert" userId="S::crimbert2@unm.edu::1856a0c4-c407-43e1-a7d3-fd3f79456c3f" providerId="AD" clId="Web-{4BE98210-A91D-8320-4118-58BD064A9F49}" dt="2026-03-20T16:44:25.125" v="0"/>
        <pc:sldMasterMkLst>
          <pc:docMk/>
          <pc:sldMasterMk cId="3935540509" sldId="2147483648"/>
        </pc:sldMasterMkLst>
        <pc:sldLayoutChg chg="add">
          <pc:chgData name="Clayton Rimbert" userId="S::crimbert2@unm.edu::1856a0c4-c407-43e1-a7d3-fd3f79456c3f" providerId="AD" clId="Web-{4BE98210-A91D-8320-4118-58BD064A9F49}" dt="2026-03-20T16:44:25.125" v="0"/>
          <pc:sldLayoutMkLst>
            <pc:docMk/>
            <pc:sldMasterMk cId="3935540509" sldId="2147483648"/>
            <pc:sldLayoutMk cId="3417233882" sldId="2147483649"/>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3732224316" sldId="2147483650"/>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3079118340" sldId="2147483651"/>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2011118" sldId="2147483652"/>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651247830" sldId="2147483653"/>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1730788222" sldId="2147483654"/>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2131161886" sldId="2147483655"/>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565930135" sldId="2147483656"/>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1686406111" sldId="2147483657"/>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70173550" sldId="2147483658"/>
          </pc:sldLayoutMkLst>
        </pc:sldLayoutChg>
        <pc:sldLayoutChg chg="add">
          <pc:chgData name="Clayton Rimbert" userId="S::crimbert2@unm.edu::1856a0c4-c407-43e1-a7d3-fd3f79456c3f" providerId="AD" clId="Web-{4BE98210-A91D-8320-4118-58BD064A9F49}" dt="2026-03-20T16:44:25.125" v="0"/>
          <pc:sldLayoutMkLst>
            <pc:docMk/>
            <pc:sldMasterMk cId="3935540509" sldId="2147483648"/>
            <pc:sldLayoutMk cId="2214742020" sldId="2147483659"/>
          </pc:sldLayoutMkLst>
        </pc:sldLayoutChg>
      </pc:sldMasterChg>
    </pc:docChg>
  </pc:docChgLst>
  <pc:docChgLst>
    <pc:chgData name="A.J. Barney" userId="1b55b3db-74a8-4f99-9f89-49873b3c9220" providerId="ADAL" clId="{027A9A02-C66C-4D49-A58F-FB571EF2AFC1}"/>
    <pc:docChg chg="custSel addSld modSld">
      <pc:chgData name="A.J. Barney" userId="1b55b3db-74a8-4f99-9f89-49873b3c9220" providerId="ADAL" clId="{027A9A02-C66C-4D49-A58F-FB571EF2AFC1}" dt="2026-03-17T22:39:45.686" v="95"/>
      <pc:docMkLst>
        <pc:docMk/>
      </pc:docMkLst>
      <pc:sldChg chg="modSp mod">
        <pc:chgData name="A.J. Barney" userId="1b55b3db-74a8-4f99-9f89-49873b3c9220" providerId="ADAL" clId="{027A9A02-C66C-4D49-A58F-FB571EF2AFC1}" dt="2026-03-17T21:59:39.495" v="92" actId="20577"/>
        <pc:sldMkLst>
          <pc:docMk/>
          <pc:sldMk cId="2176841488" sldId="3775"/>
        </pc:sldMkLst>
        <pc:spChg chg="mod">
          <ac:chgData name="A.J. Barney" userId="1b55b3db-74a8-4f99-9f89-49873b3c9220" providerId="ADAL" clId="{027A9A02-C66C-4D49-A58F-FB571EF2AFC1}" dt="2026-03-17T21:59:39.495" v="92" actId="20577"/>
          <ac:spMkLst>
            <pc:docMk/>
            <pc:sldMk cId="2176841488" sldId="3775"/>
            <ac:spMk id="8" creationId="{FEE649CA-BA44-4A8E-A530-BF530741562C}"/>
          </ac:spMkLst>
        </pc:spChg>
      </pc:sldChg>
      <pc:sldChg chg="add">
        <pc:chgData name="A.J. Barney" userId="1b55b3db-74a8-4f99-9f89-49873b3c9220" providerId="ADAL" clId="{027A9A02-C66C-4D49-A58F-FB571EF2AFC1}" dt="2026-03-16T22:59:44.152" v="1"/>
        <pc:sldMkLst>
          <pc:docMk/>
          <pc:sldMk cId="3719235757" sldId="3808"/>
        </pc:sldMkLst>
      </pc:sldChg>
      <pc:sldChg chg="mod modShow">
        <pc:chgData name="A.J. Barney" userId="1b55b3db-74a8-4f99-9f89-49873b3c9220" providerId="ADAL" clId="{027A9A02-C66C-4D49-A58F-FB571EF2AFC1}" dt="2026-03-16T22:57:56.941" v="0" actId="729"/>
        <pc:sldMkLst>
          <pc:docMk/>
          <pc:sldMk cId="848941194" sldId="3896"/>
        </pc:sldMkLst>
      </pc:sldChg>
      <pc:sldChg chg="modSp add mod">
        <pc:chgData name="A.J. Barney" userId="1b55b3db-74a8-4f99-9f89-49873b3c9220" providerId="ADAL" clId="{027A9A02-C66C-4D49-A58F-FB571EF2AFC1}" dt="2026-03-16T23:00:21.998" v="3" actId="1076"/>
        <pc:sldMkLst>
          <pc:docMk/>
          <pc:sldMk cId="462767506" sldId="3941"/>
        </pc:sldMkLst>
        <pc:cxnChg chg="mod">
          <ac:chgData name="A.J. Barney" userId="1b55b3db-74a8-4f99-9f89-49873b3c9220" providerId="ADAL" clId="{027A9A02-C66C-4D49-A58F-FB571EF2AFC1}" dt="2026-03-16T23:00:21.998" v="3" actId="1076"/>
          <ac:cxnSpMkLst>
            <pc:docMk/>
            <pc:sldMk cId="462767506" sldId="3941"/>
            <ac:cxnSpMk id="3" creationId="{C03918F0-5530-55E0-FBA0-B4A8A5621654}"/>
          </ac:cxnSpMkLst>
        </pc:cxnChg>
      </pc:sldChg>
      <pc:sldChg chg="add">
        <pc:chgData name="A.J. Barney" userId="1b55b3db-74a8-4f99-9f89-49873b3c9220" providerId="ADAL" clId="{027A9A02-C66C-4D49-A58F-FB571EF2AFC1}" dt="2026-03-16T22:59:44.152" v="1"/>
        <pc:sldMkLst>
          <pc:docMk/>
          <pc:sldMk cId="1113795813" sldId="3950"/>
        </pc:sldMkLst>
      </pc:sldChg>
      <pc:sldChg chg="add modNotesTx">
        <pc:chgData name="A.J. Barney" userId="1b55b3db-74a8-4f99-9f89-49873b3c9220" providerId="ADAL" clId="{027A9A02-C66C-4D49-A58F-FB571EF2AFC1}" dt="2026-03-17T21:58:22.822" v="84" actId="20577"/>
        <pc:sldMkLst>
          <pc:docMk/>
          <pc:sldMk cId="3002689905" sldId="4025"/>
        </pc:sldMkLst>
      </pc:sldChg>
      <pc:sldChg chg="add">
        <pc:chgData name="A.J. Barney" userId="1b55b3db-74a8-4f99-9f89-49873b3c9220" providerId="ADAL" clId="{027A9A02-C66C-4D49-A58F-FB571EF2AFC1}" dt="2026-03-16T22:59:44.152" v="1"/>
        <pc:sldMkLst>
          <pc:docMk/>
          <pc:sldMk cId="4011627801" sldId="4026"/>
        </pc:sldMkLst>
      </pc:sldChg>
      <pc:sldChg chg="addSp modSp mod modAnim">
        <pc:chgData name="A.J. Barney" userId="1b55b3db-74a8-4f99-9f89-49873b3c9220" providerId="ADAL" clId="{027A9A02-C66C-4D49-A58F-FB571EF2AFC1}" dt="2026-03-17T22:39:45.686" v="95"/>
        <pc:sldMkLst>
          <pc:docMk/>
          <pc:sldMk cId="2444830616" sldId="4318"/>
        </pc:sldMkLst>
        <pc:spChg chg="add mod">
          <ac:chgData name="A.J. Barney" userId="1b55b3db-74a8-4f99-9f89-49873b3c9220" providerId="ADAL" clId="{027A9A02-C66C-4D49-A58F-FB571EF2AFC1}" dt="2026-03-17T22:39:42.353" v="94" actId="1076"/>
          <ac:spMkLst>
            <pc:docMk/>
            <pc:sldMk cId="2444830616" sldId="4318"/>
            <ac:spMk id="4" creationId="{54D67E53-4236-4C26-F307-86D7B9A5907D}"/>
          </ac:spMkLst>
        </pc:spChg>
      </pc:sldChg>
      <pc:sldChg chg="addAnim delAnim modAnim">
        <pc:chgData name="A.J. Barney" userId="1b55b3db-74a8-4f99-9f89-49873b3c9220" providerId="ADAL" clId="{027A9A02-C66C-4D49-A58F-FB571EF2AFC1}" dt="2026-03-16T23:04:14.604" v="5"/>
        <pc:sldMkLst>
          <pc:docMk/>
          <pc:sldMk cId="2495162868" sldId="4370"/>
        </pc:sldMkLst>
      </pc:sldChg>
      <pc:sldChg chg="addSp delSp modSp mod delAnim modAnim">
        <pc:chgData name="A.J. Barney" userId="1b55b3db-74a8-4f99-9f89-49873b3c9220" providerId="ADAL" clId="{027A9A02-C66C-4D49-A58F-FB571EF2AFC1}" dt="2026-03-17T19:30:30.922" v="83" actId="478"/>
        <pc:sldMkLst>
          <pc:docMk/>
          <pc:sldMk cId="914089317" sldId="4371"/>
        </pc:sldMkLst>
        <pc:spChg chg="mod">
          <ac:chgData name="A.J. Barney" userId="1b55b3db-74a8-4f99-9f89-49873b3c9220" providerId="ADAL" clId="{027A9A02-C66C-4D49-A58F-FB571EF2AFC1}" dt="2026-03-17T19:28:49.579" v="51" actId="20577"/>
          <ac:spMkLst>
            <pc:docMk/>
            <pc:sldMk cId="914089317" sldId="4371"/>
            <ac:spMk id="2" creationId="{2ED4A159-8C67-EB98-C313-45BFF8DA2B12}"/>
          </ac:spMkLst>
        </pc:spChg>
      </pc:sldChg>
      <pc:sldChg chg="add">
        <pc:chgData name="A.J. Barney" userId="1b55b3db-74a8-4f99-9f89-49873b3c9220" providerId="ADAL" clId="{027A9A02-C66C-4D49-A58F-FB571EF2AFC1}" dt="2026-03-16T22:59:44.152" v="1"/>
        <pc:sldMkLst>
          <pc:docMk/>
          <pc:sldMk cId="3770576133" sldId="4373"/>
        </pc:sldMkLst>
      </pc:sldChg>
      <pc:sldChg chg="modSp add mod">
        <pc:chgData name="A.J. Barney" userId="1b55b3db-74a8-4f99-9f89-49873b3c9220" providerId="ADAL" clId="{027A9A02-C66C-4D49-A58F-FB571EF2AFC1}" dt="2026-03-16T22:59:44.301" v="2" actId="27636"/>
        <pc:sldMkLst>
          <pc:docMk/>
          <pc:sldMk cId="1588467330" sldId="4374"/>
        </pc:sldMkLst>
        <pc:spChg chg="mod">
          <ac:chgData name="A.J. Barney" userId="1b55b3db-74a8-4f99-9f89-49873b3c9220" providerId="ADAL" clId="{027A9A02-C66C-4D49-A58F-FB571EF2AFC1}" dt="2026-03-16T22:59:44.301" v="2" actId="27636"/>
          <ac:spMkLst>
            <pc:docMk/>
            <pc:sldMk cId="1588467330" sldId="4374"/>
            <ac:spMk id="2" creationId="{B1AA32D4-9F5A-6FBA-8CDC-54C833152AEE}"/>
          </ac:spMkLst>
        </pc:spChg>
      </pc:sldChg>
      <pc:sldChg chg="add">
        <pc:chgData name="A.J. Barney" userId="1b55b3db-74a8-4f99-9f89-49873b3c9220" providerId="ADAL" clId="{027A9A02-C66C-4D49-A58F-FB571EF2AFC1}" dt="2026-03-16T22:59:44.152" v="1"/>
        <pc:sldMkLst>
          <pc:docMk/>
          <pc:sldMk cId="1358850393" sldId="4375"/>
        </pc:sldMkLst>
      </pc:sldChg>
    </pc:docChg>
  </pc:docChgLst>
  <pc:docChgLst>
    <pc:chgData name="Clayton Rimbert" userId="S::crimbert2@unm.edu::1856a0c4-c407-43e1-a7d3-fd3f79456c3f" providerId="AD" clId="Web-{20A9D268-9A7F-7993-360D-C01E63CA2B6D}"/>
    <pc:docChg chg="modSld">
      <pc:chgData name="Clayton Rimbert" userId="S::crimbert2@unm.edu::1856a0c4-c407-43e1-a7d3-fd3f79456c3f" providerId="AD" clId="Web-{20A9D268-9A7F-7993-360D-C01E63CA2B6D}" dt="2026-03-20T16:36:48.349" v="2" actId="20577"/>
      <pc:docMkLst>
        <pc:docMk/>
      </pc:docMkLst>
      <pc:sldChg chg="modSp">
        <pc:chgData name="Clayton Rimbert" userId="S::crimbert2@unm.edu::1856a0c4-c407-43e1-a7d3-fd3f79456c3f" providerId="AD" clId="Web-{20A9D268-9A7F-7993-360D-C01E63CA2B6D}" dt="2026-03-20T16:36:48.349" v="2" actId="20577"/>
        <pc:sldMkLst>
          <pc:docMk/>
          <pc:sldMk cId="2176841488" sldId="3775"/>
        </pc:sldMkLst>
        <pc:spChg chg="mod">
          <ac:chgData name="Clayton Rimbert" userId="S::crimbert2@unm.edu::1856a0c4-c407-43e1-a7d3-fd3f79456c3f" providerId="AD" clId="Web-{20A9D268-9A7F-7993-360D-C01E63CA2B6D}" dt="2026-03-20T16:36:48.349" v="2" actId="20577"/>
          <ac:spMkLst>
            <pc:docMk/>
            <pc:sldMk cId="2176841488" sldId="3775"/>
            <ac:spMk id="8" creationId="{FEE649CA-BA44-4A8E-A530-BF530741562C}"/>
          </ac:spMkLst>
        </pc:spChg>
      </pc:sldChg>
    </pc:docChg>
  </pc:docChgLst>
</pc:chgInfo>
</file>

<file path=ppt/comments/modernComment_453_D7751133.xml><?xml version="1.0" encoding="utf-8"?>
<p188:cmLst xmlns:a="http://schemas.openxmlformats.org/drawingml/2006/main" xmlns:r="http://schemas.openxmlformats.org/officeDocument/2006/relationships" xmlns:p188="http://schemas.microsoft.com/office/powerpoint/2018/8/main">
  <p188:cm id="{2ECB2C22-67F2-46AC-9AD2-64C0A607EB69}" authorId="{60CF941A-96B8-5BEE-6563-E61FFF3B65E2}" created="2025-01-03T23:16:20.014">
    <pc:sldMkLst xmlns:pc="http://schemas.microsoft.com/office/powerpoint/2013/main/command">
      <pc:docMk/>
      <pc:sldMk cId="3614773555" sldId="1107"/>
    </pc:sldMkLst>
    <p188:txBody>
      <a:bodyPr/>
      <a:lstStyle/>
      <a:p>
        <a:r>
          <a:rPr lang="en-US"/>
          <a:t>I feel like we can do without this slide. I can’t make it fit with wastewater concepts that we haven’t already used.</a:t>
        </a:r>
      </a:p>
    </p188:txBody>
  </p188:cm>
</p188:cmLst>
</file>

<file path=ppt/comments/modernComment_1112_94B929F4.xml><?xml version="1.0" encoding="utf-8"?>
<p188:cmLst xmlns:a="http://schemas.openxmlformats.org/drawingml/2006/main" xmlns:r="http://schemas.openxmlformats.org/officeDocument/2006/relationships" xmlns:p188="http://schemas.microsoft.com/office/powerpoint/2018/8/main">
  <p188:cm id="{E9025761-0466-44C0-AF78-52F4FA73FAEA}" authorId="{60CF941A-96B8-5BEE-6563-E61FFF3B65E2}" created="2026-03-13T04:37:26.890">
    <pc:sldMkLst xmlns:pc="http://schemas.microsoft.com/office/powerpoint/2013/main/command">
      <pc:docMk/>
      <pc:sldMk cId="2495162868" sldId="4370"/>
    </pc:sldMkLst>
    <p188:txBody>
      <a:bodyPr/>
      <a:lstStyle/>
      <a:p>
        <a:r>
          <a:rPr lang="en-US"/>
          <a:t>Edit for practice question</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903B6-3854-472F-998C-71ABA4469D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76EA86A-ECC1-4158-BE3A-0D6151025B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B6A117-007C-45D6-9B60-AF8DE7705EA2}" type="datetimeFigureOut">
              <a:rPr lang="en-US" smtClean="0"/>
              <a:t>3/20/2026</a:t>
            </a:fld>
            <a:endParaRPr lang="en-US"/>
          </a:p>
        </p:txBody>
      </p:sp>
      <p:sp>
        <p:nvSpPr>
          <p:cNvPr id="4" name="Footer Placeholder 3">
            <a:extLst>
              <a:ext uri="{FF2B5EF4-FFF2-40B4-BE49-F238E27FC236}">
                <a16:creationId xmlns:a16="http://schemas.microsoft.com/office/drawing/2014/main" id="{3EAF7F62-4981-4DFE-9AC0-98B45B44B2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C50CC3C-1E0C-4EB4-AD6A-E388F818811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3700CA-9782-4967-8BA5-2844EFACF1B6}" type="slidenum">
              <a:rPr lang="en-US" smtClean="0"/>
              <a:t>‹#›</a:t>
            </a:fld>
            <a:endParaRPr lang="en-US"/>
          </a:p>
        </p:txBody>
      </p:sp>
    </p:spTree>
    <p:extLst>
      <p:ext uri="{BB962C8B-B14F-4D97-AF65-F5344CB8AC3E}">
        <p14:creationId xmlns:p14="http://schemas.microsoft.com/office/powerpoint/2010/main" val="4158078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23F8F8-070F-4758-87FA-CABB690B17D5}" type="datetimeFigureOut">
              <a:rPr lang="en-US" smtClean="0"/>
              <a:t>3/20/2026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9BC4AA-537B-4660-A2E4-FF2CD1276BD5}" type="slidenum">
              <a:rPr lang="en-US" smtClean="0"/>
              <a:t>‹#›</a:t>
            </a:fld>
            <a:endParaRPr lang="en-US"/>
          </a:p>
        </p:txBody>
      </p:sp>
    </p:spTree>
    <p:extLst>
      <p:ext uri="{BB962C8B-B14F-4D97-AF65-F5344CB8AC3E}">
        <p14:creationId xmlns:p14="http://schemas.microsoft.com/office/powerpoint/2010/main" val="295437052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EBBF0-329D-4040-C8B2-99A329D55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C6949-4E3E-8BFB-6EAF-C145645EBE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A8BCF-A910-43FD-A0D8-C2D28B87CD07}"/>
              </a:ext>
            </a:extLst>
          </p:cNvPr>
          <p:cNvSpPr>
            <a:spLocks noGrp="1"/>
          </p:cNvSpPr>
          <p:nvPr>
            <p:ph type="body" idx="1"/>
          </p:nvPr>
        </p:nvSpPr>
        <p:spPr/>
        <p:txBody>
          <a:bodyPr/>
          <a:lstStyle/>
          <a:p>
            <a:r>
              <a:rPr lang="en-US"/>
              <a:t>Welcome to all of our participants from CNMI, Guam and American Samoa to session 17 in our wastewater operator training series.  Today we will be focusing on calculating flow, detention time and loading.  </a:t>
            </a:r>
          </a:p>
        </p:txBody>
      </p:sp>
      <p:sp>
        <p:nvSpPr>
          <p:cNvPr id="4" name="Slide Number Placeholder 3">
            <a:extLst>
              <a:ext uri="{FF2B5EF4-FFF2-40B4-BE49-F238E27FC236}">
                <a16:creationId xmlns:a16="http://schemas.microsoft.com/office/drawing/2014/main" id="{EB167DA1-02CB-4F69-3516-E922FD5130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0977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7E542-5FAD-3A04-B1EA-2278E01F2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4BA69-420E-063E-C1A5-DB6337D7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4316A-EB2F-5D93-0144-B63B85A85744}"/>
              </a:ext>
            </a:extLst>
          </p:cNvPr>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a:extLst>
              <a:ext uri="{FF2B5EF4-FFF2-40B4-BE49-F238E27FC236}">
                <a16:creationId xmlns:a16="http://schemas.microsoft.com/office/drawing/2014/main" id="{D2A70B04-FD09-AA84-000E-AA32846DA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59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a:p>
          <a:p>
            <a:endParaRPr lang="en-US"/>
          </a:p>
          <a:p>
            <a:endParaRPr lang="en-US"/>
          </a:p>
          <a:p>
            <a:endParaRPr lang="en-US"/>
          </a:p>
          <a:p>
            <a:endParaRPr lang="en-US"/>
          </a:p>
          <a:p>
            <a:r>
              <a:rPr lang="en-US"/>
              <a:t>https://</a:t>
            </a:r>
            <a:r>
              <a:rPr lang="en-US" err="1"/>
              <a:t>www.gowpi.org</a:t>
            </a:r>
            <a:r>
              <a:rPr lang="en-US"/>
              <a:t>/services/</a:t>
            </a:r>
            <a:r>
              <a:rPr lang="en-US" err="1"/>
              <a:t>abc</a:t>
            </a:r>
            <a:r>
              <a:rPr lang="en-US"/>
              <a:t>-testing/standardized-exams/standardized-wastewater-treatment-operator-exams/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929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41A810-46F0-4E7D-9AAA-A9D6DBA85EF4}" type="slidenum">
              <a:rPr lang="en-US" smtClean="0"/>
              <a:pPr/>
              <a:t>6</a:t>
            </a:fld>
            <a:endParaRPr lang="en-US"/>
          </a:p>
        </p:txBody>
      </p:sp>
    </p:spTree>
    <p:extLst>
      <p:ext uri="{BB962C8B-B14F-4D97-AF65-F5344CB8AC3E}">
        <p14:creationId xmlns:p14="http://schemas.microsoft.com/office/powerpoint/2010/main" val="2332438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26 sessions total</a:t>
            </a:r>
          </a:p>
          <a:p>
            <a:endParaRPr lang="en-US"/>
          </a:p>
          <a:p>
            <a:r>
              <a:rPr lang="en-US"/>
              <a:t>1 hour each</a:t>
            </a:r>
          </a:p>
          <a:p>
            <a:endParaRPr lang="en-US"/>
          </a:p>
          <a:p>
            <a:r>
              <a:rPr lang="en-US"/>
              <a:t>This is the schedule for the remainder of this year,</a:t>
            </a:r>
          </a:p>
          <a:p>
            <a:endParaRPr lang="en-US"/>
          </a:p>
          <a:p>
            <a:r>
              <a:rPr lang="en-US"/>
              <a:t>The trainers will vary depending on the topic</a:t>
            </a:r>
          </a:p>
          <a:p>
            <a:endParaRPr lang="en-US"/>
          </a:p>
          <a:p>
            <a:r>
              <a:rPr lang="en-US"/>
              <a:t>We’re now on session 15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9929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r>
              <a:rPr lang="en-US"/>
              <a:t>The sessions are all being posted to our website so that you can go back and review them.  I checked yesterday and all of the sessions 1-9 are posted, and this session should be posted in a day or two. </a:t>
            </a:r>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 sure to sign in if you are attending in a group.  The facilitator at your location will forward these to us and we will keep track of your attendance hours for credits;</a:t>
            </a:r>
          </a:p>
          <a:p>
            <a:endParaRPr lang="en-US"/>
          </a:p>
          <a:p>
            <a:r>
              <a:rPr lang="en-US"/>
              <a:t>With that lets get to today’s content!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11 SWEFC Team members</a:t>
            </a:r>
          </a:p>
        </p:txBody>
      </p:sp>
      <p:sp>
        <p:nvSpPr>
          <p:cNvPr id="4" name="Slide Number Placeholder 3"/>
          <p:cNvSpPr>
            <a:spLocks noGrp="1"/>
          </p:cNvSpPr>
          <p:nvPr>
            <p:ph type="sldNum" sz="quarter" idx="5"/>
          </p:nvPr>
        </p:nvSpPr>
        <p:spPr/>
        <p:txBody>
          <a:bodyPr/>
          <a:lstStyle/>
          <a:p>
            <a:fld id="{51063858-806A-409C-B8F3-1E3BDEF2E47D}" type="slidenum">
              <a:rPr lang="en-US" smtClean="0"/>
              <a:t>10</a:t>
            </a:fld>
            <a:endParaRPr lang="en-US"/>
          </a:p>
        </p:txBody>
      </p:sp>
    </p:spTree>
    <p:extLst>
      <p:ext uri="{BB962C8B-B14F-4D97-AF65-F5344CB8AC3E}">
        <p14:creationId xmlns:p14="http://schemas.microsoft.com/office/powerpoint/2010/main" val="826924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A990D-1FD9-7CD6-8F84-08EE4CFAB4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D3124-69CA-7812-11C1-F3B2F6E218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27D516-D081-98B4-B302-E4438336A64F}"/>
              </a:ext>
            </a:extLst>
          </p:cNvPr>
          <p:cNvSpPr>
            <a:spLocks noGrp="1"/>
          </p:cNvSpPr>
          <p:nvPr>
            <p:ph type="body" idx="1"/>
          </p:nvPr>
        </p:nvSpPr>
        <p:spPr/>
        <p:txBody>
          <a:bodyPr/>
          <a:lstStyle/>
          <a:p>
            <a:r>
              <a:rPr lang="en-US"/>
              <a:t>60 Min</a:t>
            </a:r>
          </a:p>
          <a:p>
            <a:r>
              <a:rPr lang="en-US"/>
              <a:t>Likely 45 Minutes</a:t>
            </a:r>
          </a:p>
          <a:p>
            <a:r>
              <a:rPr lang="en-US"/>
              <a:t>SVI, F:M, MCRT/SRT, Return Sludge Rate</a:t>
            </a:r>
          </a:p>
          <a:p>
            <a:r>
              <a:rPr lang="en-US"/>
              <a:t>Optional Recirc Rates etc.</a:t>
            </a:r>
          </a:p>
        </p:txBody>
      </p:sp>
      <p:sp>
        <p:nvSpPr>
          <p:cNvPr id="4" name="Slide Number Placeholder 3">
            <a:extLst>
              <a:ext uri="{FF2B5EF4-FFF2-40B4-BE49-F238E27FC236}">
                <a16:creationId xmlns:a16="http://schemas.microsoft.com/office/drawing/2014/main" id="{49FE3F28-475B-A524-D21D-5A5826D3858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6962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first thing we’ll review in this training is biochemical oxygen demand or BOD for short.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BOD is commonly referred to as the organic strength of wastewater</a:t>
                </a:r>
              </a:p>
              <a:p>
                <a:pPr marL="0" indent="0">
                  <a:buNone/>
                </a:pPr>
                <a:r>
                  <a:rPr lang="en-US" sz="1200"/>
                  <a:t>and is one of our core targets for removal through wastewater treatment along with solids, pathogens, ammonia and nitrogen</a:t>
                </a:r>
              </a:p>
              <a:p>
                <a:pPr marL="0" indent="0">
                  <a:buNone/>
                </a:pPr>
                <a:r>
                  <a:rPr lang="en-US" sz="1200"/>
                  <a:t>Now the definition of biochemical oxygen demand is that it is the analytical measure of the amount of oxygen consumed during the decomposition of organic material.</a:t>
                </a:r>
              </a:p>
              <a:p>
                <a:pPr marL="0" indent="0">
                  <a:buNone/>
                </a:pPr>
                <a:r>
                  <a:rPr lang="en-US" sz="1200"/>
                  <a:t>Specifically measures the amount of dissolved oxygen consumed by aerobic microorganisms in 1 L of wastewater</a:t>
                </a:r>
              </a:p>
              <a:p>
                <a:r>
                  <a:rPr lang="en-US" sz="1200"/>
                  <a:t>Expressed as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BOD</m:t>
                        </m:r>
                      </m:e>
                      <m:sub>
                        <m:r>
                          <a:rPr lang="en-US" b="0" i="0" smtClean="0">
                            <a:latin typeface="Cambria Math" panose="02040503050406030204" pitchFamily="18" charset="0"/>
                          </a:rPr>
                          <m:t>5</m:t>
                        </m:r>
                      </m:sub>
                    </m:sSub>
                  </m:oMath>
                </a14:m>
                <a:r>
                  <a:rPr lang="en-US" sz="1200"/>
                  <a:t> and measured in mg/L</a:t>
                </a:r>
              </a:p>
              <a:p>
                <a:r>
                  <a:rPr lang="en-US" sz="1200"/>
                  <a:t>Samples are incubated for 5-days at 20°C</a:t>
                </a:r>
              </a:p>
              <a:p>
                <a:pPr marL="0" indent="0">
                  <a:buNone/>
                </a:pPr>
                <a:r>
                  <a:rPr lang="en-US" sz="1200"/>
                  <a:t>BOD aids in evaluating wastewater treatment plant and processes performance</a:t>
                </a:r>
              </a:p>
              <a:p>
                <a:r>
                  <a:rPr lang="en-US" sz="1200"/>
                  <a:t>Applies to all biological processes</a:t>
                </a:r>
              </a:p>
              <a:p>
                <a:r>
                  <a:rPr lang="en-US" sz="1200"/>
                  <a:t>BOD levels indicate the efficiency of organic pollutants removal</a:t>
                </a:r>
              </a:p>
              <a:p>
                <a:r>
                  <a:rPr lang="en-US" sz="1200"/>
                  <a:t>BOD levels help anticipate impact treated wastewater may have on the environment</a:t>
                </a:r>
              </a:p>
              <a:p>
                <a:r>
                  <a:rPr lang="en-US" sz="1200"/>
                  <a:t>Used as design parameter for plants to meet NPDES permit requirements</a:t>
                </a:r>
              </a:p>
              <a:p>
                <a:pPr marL="0" indent="0">
                  <a:buNone/>
                </a:pPr>
                <a:endParaRPr lang="en-US" sz="120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first thing we’ll review in this training is biochemical oxygen demand or BOD for short.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BOD is commonly referred to as the organic strength of wastewater</a:t>
                </a:r>
              </a:p>
              <a:p>
                <a:pPr marL="0" indent="0">
                  <a:buNone/>
                </a:pPr>
                <a:r>
                  <a:rPr lang="en-US" sz="1200"/>
                  <a:t>and is one of our core targets for removal through wastewater treatment along with solids, pathogens, ammonia and nitrogen</a:t>
                </a:r>
              </a:p>
              <a:p>
                <a:pPr marL="0" indent="0">
                  <a:buNone/>
                </a:pPr>
                <a:r>
                  <a:rPr lang="en-US" sz="1200"/>
                  <a:t>Now the definition of biochemical oxygen demand is that it is the analytical measure of the amount of oxygen consumed during the decomposition of organic material.</a:t>
                </a:r>
              </a:p>
              <a:p>
                <a:pPr marL="0" indent="0">
                  <a:buNone/>
                </a:pPr>
                <a:r>
                  <a:rPr lang="en-US" sz="1200"/>
                  <a:t>Specifically measures the amount of dissolved oxygen consumed by aerobic microorganisms in 1 L of wastewater</a:t>
                </a:r>
              </a:p>
              <a:p>
                <a:r>
                  <a:rPr lang="en-US" sz="1200"/>
                  <a:t>Expressed as </a:t>
                </a:r>
                <a:r>
                  <a:rPr lang="en-US" b="0" i="0">
                    <a:latin typeface="Cambria Math" panose="02040503050406030204" pitchFamily="18" charset="0"/>
                  </a:rPr>
                  <a:t>BOD_5</a:t>
                </a:r>
                <a:r>
                  <a:rPr lang="en-US" sz="1200"/>
                  <a:t> and measured in mg/L</a:t>
                </a:r>
              </a:p>
              <a:p>
                <a:r>
                  <a:rPr lang="en-US" sz="1200"/>
                  <a:t>Samples are incubated for 5-days at 20°C</a:t>
                </a:r>
              </a:p>
              <a:p>
                <a:pPr marL="0" indent="0">
                  <a:buNone/>
                </a:pPr>
                <a:r>
                  <a:rPr lang="en-US" sz="1200"/>
                  <a:t>BOD aids in evaluating wastewater treatment plant and processes performance</a:t>
                </a:r>
              </a:p>
              <a:p>
                <a:r>
                  <a:rPr lang="en-US" sz="1200"/>
                  <a:t>Applies to all biological processes</a:t>
                </a:r>
              </a:p>
              <a:p>
                <a:r>
                  <a:rPr lang="en-US" sz="1200"/>
                  <a:t>BOD levels indicate the efficiency of organic pollutants removal</a:t>
                </a:r>
              </a:p>
              <a:p>
                <a:r>
                  <a:rPr lang="en-US" sz="1200"/>
                  <a:t>BOD levels help anticipate impact treated wastewater may have on the environment</a:t>
                </a:r>
              </a:p>
              <a:p>
                <a:r>
                  <a:rPr lang="en-US" sz="1200"/>
                  <a:t>Used as design parameter for plants to meet NPDES permit requirements</a:t>
                </a:r>
              </a:p>
              <a:p>
                <a:pPr marL="0" indent="0">
                  <a:buNone/>
                </a:pPr>
                <a:endParaRPr lang="en-US" sz="1200"/>
              </a:p>
            </p:txBody>
          </p:sp>
        </mc:Fallback>
      </mc:AlternateContent>
      <p:sp>
        <p:nvSpPr>
          <p:cNvPr id="4" name="Slide Number Placeholder 3"/>
          <p:cNvSpPr>
            <a:spLocks noGrp="1"/>
          </p:cNvSpPr>
          <p:nvPr>
            <p:ph type="sldNum" sz="quarter" idx="5"/>
          </p:nvPr>
        </p:nvSpPr>
        <p:spPr/>
        <p:txBody>
          <a:bodyPr/>
          <a:lstStyle/>
          <a:p>
            <a:fld id="{4F9BC4AA-537B-4660-A2E4-FF2CD1276BD5}" type="slidenum">
              <a:rPr lang="en-US" smtClean="0"/>
              <a:t>12</a:t>
            </a:fld>
            <a:endParaRPr lang="en-US"/>
          </a:p>
        </p:txBody>
      </p:sp>
    </p:spTree>
    <p:extLst>
      <p:ext uri="{BB962C8B-B14F-4D97-AF65-F5344CB8AC3E}">
        <p14:creationId xmlns:p14="http://schemas.microsoft.com/office/powerpoint/2010/main" val="6677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CC72-831C-FF1A-5759-25CC4D412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0AAB9-57A8-9ED2-8E11-0CBF15BD0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5E2194-935F-90E2-6354-B6D8CCCDC8B2}"/>
              </a:ext>
            </a:extLst>
          </p:cNvPr>
          <p:cNvSpPr>
            <a:spLocks noGrp="1"/>
          </p:cNvSpPr>
          <p:nvPr>
            <p:ph type="body" idx="1"/>
          </p:nvPr>
        </p:nvSpPr>
        <p:spPr/>
        <p:txBody>
          <a:bodyPr/>
          <a:lstStyle/>
          <a:p>
            <a:r>
              <a:rPr lang="en-US"/>
              <a:t>For application to wastewater treatment, BOD loading refers to the rate at which mostly organics and some other pollutants are introduced to wastewater.</a:t>
            </a:r>
          </a:p>
        </p:txBody>
      </p:sp>
      <p:sp>
        <p:nvSpPr>
          <p:cNvPr id="4" name="Slide Number Placeholder 3">
            <a:extLst>
              <a:ext uri="{FF2B5EF4-FFF2-40B4-BE49-F238E27FC236}">
                <a16:creationId xmlns:a16="http://schemas.microsoft.com/office/drawing/2014/main" id="{A2404D80-7C1A-D03D-D1A1-ECF7892DAF00}"/>
              </a:ext>
            </a:extLst>
          </p:cNvPr>
          <p:cNvSpPr>
            <a:spLocks noGrp="1"/>
          </p:cNvSpPr>
          <p:nvPr>
            <p:ph type="sldNum" sz="quarter" idx="5"/>
          </p:nvPr>
        </p:nvSpPr>
        <p:spPr/>
        <p:txBody>
          <a:bodyPr/>
          <a:lstStyle/>
          <a:p>
            <a:fld id="{4F9BC4AA-537B-4660-A2E4-FF2CD1276BD5}" type="slidenum">
              <a:rPr lang="en-US" smtClean="0"/>
              <a:t>13</a:t>
            </a:fld>
            <a:endParaRPr lang="en-US"/>
          </a:p>
        </p:txBody>
      </p:sp>
    </p:spTree>
    <p:extLst>
      <p:ext uri="{BB962C8B-B14F-4D97-AF65-F5344CB8AC3E}">
        <p14:creationId xmlns:p14="http://schemas.microsoft.com/office/powerpoint/2010/main" val="275966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8F00-EBA0-EFA4-0EFD-477A2DCE4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63DB31-70F4-4893-900F-92F9663D1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3D7D6-F2F4-CD3B-E39C-DF02C1ECA1BC}"/>
              </a:ext>
            </a:extLst>
          </p:cNvPr>
          <p:cNvSpPr>
            <a:spLocks noGrp="1"/>
          </p:cNvSpPr>
          <p:nvPr>
            <p:ph type="body" idx="1"/>
          </p:nvPr>
        </p:nvSpPr>
        <p:spPr/>
        <p:txBody>
          <a:bodyPr/>
          <a:lstStyle/>
          <a:p>
            <a:r>
              <a:rPr lang="en-US"/>
              <a:t>Real quick I want to expand on that concept that 1 mg/L is = to 1 ppm</a:t>
            </a:r>
          </a:p>
          <a:p>
            <a:r>
              <a:rPr lang="en-US"/>
              <a:t>We demonstrate this by first explaining that 1 Liter of water is = to 1 kg </a:t>
            </a:r>
          </a:p>
          <a:p>
            <a:r>
              <a:rPr lang="en-US"/>
              <a:t>So if we perform a unit conversion on a mg/L using the fact that 1 kg of anything is also equal to 1,000,000 mg</a:t>
            </a:r>
          </a:p>
          <a:p>
            <a:r>
              <a:rPr lang="en-US"/>
              <a:t>So we </a:t>
            </a:r>
          </a:p>
          <a:p>
            <a:endParaRPr lang="en-US"/>
          </a:p>
          <a:p>
            <a:r>
              <a:rPr lang="en-US"/>
              <a:t>I keep reiterating this concept, because I think it’s very important to get in the habit of cancelling our units, which is a good practice to ensure you performed your calculations in the correct order.</a:t>
            </a:r>
          </a:p>
        </p:txBody>
      </p:sp>
      <p:sp>
        <p:nvSpPr>
          <p:cNvPr id="4" name="Slide Number Placeholder 3">
            <a:extLst>
              <a:ext uri="{FF2B5EF4-FFF2-40B4-BE49-F238E27FC236}">
                <a16:creationId xmlns:a16="http://schemas.microsoft.com/office/drawing/2014/main" id="{62DF94FD-804A-A630-0ACA-06BC52335308}"/>
              </a:ext>
            </a:extLst>
          </p:cNvPr>
          <p:cNvSpPr>
            <a:spLocks noGrp="1"/>
          </p:cNvSpPr>
          <p:nvPr>
            <p:ph type="sldNum" sz="quarter" idx="5"/>
          </p:nvPr>
        </p:nvSpPr>
        <p:spPr/>
        <p:txBody>
          <a:bodyPr/>
          <a:lstStyle/>
          <a:p>
            <a:fld id="{4F9BC4AA-537B-4660-A2E4-FF2CD1276BD5}" type="slidenum">
              <a:rPr lang="en-US" smtClean="0"/>
              <a:t>14</a:t>
            </a:fld>
            <a:endParaRPr lang="en-US"/>
          </a:p>
        </p:txBody>
      </p:sp>
    </p:spTree>
    <p:extLst>
      <p:ext uri="{BB962C8B-B14F-4D97-AF65-F5344CB8AC3E}">
        <p14:creationId xmlns:p14="http://schemas.microsoft.com/office/powerpoint/2010/main" val="1317402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Notice in the first term of my bracket I have my MG on the top and my days on the bottom, but I didn’t do that to my second term.</a:t>
            </a:r>
          </a:p>
          <a:p>
            <a:r>
              <a:rPr lang="en-US"/>
              <a:t>This is because I’m gong to cancel out the mg/L.</a:t>
            </a:r>
          </a:p>
          <a:p>
            <a:r>
              <a:rPr lang="en-US"/>
              <a:t>This is not always intuitive, but the more you practice understanding what these math problems want and how to find it in word problems the more you can be familiar with how to save yourself some time adjusting your mathematical operations and doing things like cancelling out terms easier. The only way I know how to do this for most people is lots of practice.</a:t>
            </a:r>
          </a:p>
        </p:txBody>
      </p:sp>
      <p:sp>
        <p:nvSpPr>
          <p:cNvPr id="4" name="Slide Number Placeholder 3"/>
          <p:cNvSpPr>
            <a:spLocks noGrp="1"/>
          </p:cNvSpPr>
          <p:nvPr>
            <p:ph type="sldNum" sz="quarter" idx="5"/>
          </p:nvPr>
        </p:nvSpPr>
        <p:spPr/>
        <p:txBody>
          <a:bodyPr/>
          <a:lstStyle/>
          <a:p>
            <a:fld id="{4F9BC4AA-537B-4660-A2E4-FF2CD1276BD5}" type="slidenum">
              <a:rPr lang="en-US" smtClean="0"/>
              <a:t>15</a:t>
            </a:fld>
            <a:endParaRPr lang="en-US"/>
          </a:p>
        </p:txBody>
      </p:sp>
    </p:spTree>
    <p:extLst>
      <p:ext uri="{BB962C8B-B14F-4D97-AF65-F5344CB8AC3E}">
        <p14:creationId xmlns:p14="http://schemas.microsoft.com/office/powerpoint/2010/main" val="3518881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Poll 1</a:t>
            </a:r>
          </a:p>
          <a:p>
            <a:endParaRPr lang="en-US"/>
          </a:p>
          <a:p>
            <a:r>
              <a:rPr lang="en-US"/>
              <a:t>40,000 gpd</a:t>
            </a:r>
          </a:p>
          <a:p>
            <a:r>
              <a:rPr lang="en-US"/>
              <a:t>43 </a:t>
            </a:r>
            <a:r>
              <a:rPr lang="en-US" err="1"/>
              <a:t>lbs</a:t>
            </a:r>
            <a:r>
              <a:rPr lang="en-US"/>
              <a:t>/day</a:t>
            </a:r>
          </a:p>
          <a:p>
            <a:endParaRPr lang="en-US"/>
          </a:p>
          <a:p>
            <a:r>
              <a:rPr lang="en-US"/>
              <a:t>This is a longer form than usual. We’ll leave this survey up and wait for a decent amount of the group to respond, but while we work this out if anyone is stuck please turn on your mic or ask for some clarification through the chat. This goes for all of today’s polls.</a:t>
            </a:r>
          </a:p>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16</a:t>
            </a:fld>
            <a:endParaRPr lang="en-US"/>
          </a:p>
        </p:txBody>
      </p:sp>
    </p:spTree>
    <p:extLst>
      <p:ext uri="{BB962C8B-B14F-4D97-AF65-F5344CB8AC3E}">
        <p14:creationId xmlns:p14="http://schemas.microsoft.com/office/powerpoint/2010/main" val="3271302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01F9F-F8F0-5333-4761-66D7A5903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DA9A0-EE41-2D81-8694-7C5D7371D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C88036-A953-8C15-3A33-C44B85284F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66F4C0-C3BC-8538-38AA-DDBEB4504CE0}"/>
              </a:ext>
            </a:extLst>
          </p:cNvPr>
          <p:cNvSpPr>
            <a:spLocks noGrp="1"/>
          </p:cNvSpPr>
          <p:nvPr>
            <p:ph type="sldNum" sz="quarter" idx="5"/>
          </p:nvPr>
        </p:nvSpPr>
        <p:spPr/>
        <p:txBody>
          <a:bodyPr/>
          <a:lstStyle/>
          <a:p>
            <a:fld id="{4F9BC4AA-537B-4660-A2E4-FF2CD1276BD5}" type="slidenum">
              <a:rPr lang="en-US" smtClean="0"/>
              <a:t>17</a:t>
            </a:fld>
            <a:endParaRPr lang="en-US"/>
          </a:p>
        </p:txBody>
      </p:sp>
    </p:spTree>
    <p:extLst>
      <p:ext uri="{BB962C8B-B14F-4D97-AF65-F5344CB8AC3E}">
        <p14:creationId xmlns:p14="http://schemas.microsoft.com/office/powerpoint/2010/main" val="3924625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0405D-E1C9-9A29-E4A5-7DB66BA8F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3518F-AF83-E616-26D3-223145993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DF451-68B3-BA6A-0E23-D41B3A98706E}"/>
              </a:ext>
            </a:extLst>
          </p:cNvPr>
          <p:cNvSpPr>
            <a:spLocks noGrp="1"/>
          </p:cNvSpPr>
          <p:nvPr>
            <p:ph type="body" idx="1"/>
          </p:nvPr>
        </p:nvSpPr>
        <p:spPr/>
        <p:txBody>
          <a:bodyPr/>
          <a:lstStyle/>
          <a:p>
            <a:r>
              <a:rPr lang="en-US"/>
              <a:t>60 Min</a:t>
            </a:r>
          </a:p>
          <a:p>
            <a:r>
              <a:rPr lang="en-US"/>
              <a:t>Likely 45 Minutes</a:t>
            </a:r>
          </a:p>
          <a:p>
            <a:r>
              <a:rPr lang="en-US"/>
              <a:t>SVI, F:M, MCRT/SRT, Return Sludge Rate</a:t>
            </a:r>
          </a:p>
          <a:p>
            <a:r>
              <a:rPr lang="en-US"/>
              <a:t>Optional Recirc Rates etc.</a:t>
            </a:r>
          </a:p>
        </p:txBody>
      </p:sp>
      <p:sp>
        <p:nvSpPr>
          <p:cNvPr id="4" name="Slide Number Placeholder 3">
            <a:extLst>
              <a:ext uri="{FF2B5EF4-FFF2-40B4-BE49-F238E27FC236}">
                <a16:creationId xmlns:a16="http://schemas.microsoft.com/office/drawing/2014/main" id="{D5751ED8-793F-CB2E-8E71-ACF3E52B2997}"/>
              </a:ext>
            </a:extLst>
          </p:cNvPr>
          <p:cNvSpPr>
            <a:spLocks noGrp="1"/>
          </p:cNvSpPr>
          <p:nvPr>
            <p:ph type="sldNum" sz="quarter" idx="5"/>
          </p:nvPr>
        </p:nvSpPr>
        <p:spPr/>
        <p:txBody>
          <a:bodyPr/>
          <a:lstStyle/>
          <a:p>
            <a:fld id="{4F9BC4AA-537B-4660-A2E4-FF2CD1276BD5}" type="slidenum">
              <a:rPr lang="en-US" smtClean="0"/>
              <a:t>19</a:t>
            </a:fld>
            <a:endParaRPr lang="en-US"/>
          </a:p>
        </p:txBody>
      </p:sp>
    </p:spTree>
    <p:extLst>
      <p:ext uri="{BB962C8B-B14F-4D97-AF65-F5344CB8AC3E}">
        <p14:creationId xmlns:p14="http://schemas.microsoft.com/office/powerpoint/2010/main" val="773461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FE3BA-462B-65ED-6BC2-38C13EE76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96242-80F5-CC22-C96E-3B89964ADC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C727D2-1A15-DC67-6A71-8ADA4BF884B7}"/>
              </a:ext>
            </a:extLst>
          </p:cNvPr>
          <p:cNvSpPr>
            <a:spLocks noGrp="1"/>
          </p:cNvSpPr>
          <p:nvPr>
            <p:ph type="body" idx="1"/>
          </p:nvPr>
        </p:nvSpPr>
        <p:spPr/>
        <p:txBody>
          <a:bodyPr/>
          <a:lstStyle/>
          <a:p>
            <a:pPr marL="0" indent="0">
              <a:spcBef>
                <a:spcPts val="600"/>
              </a:spcBef>
              <a:spcAft>
                <a:spcPts val="600"/>
              </a:spcAft>
              <a:buNone/>
            </a:pPr>
            <a:r>
              <a:rPr lang="en-US" sz="1200"/>
              <a:t>Represents the amount of organic material (food) entering a bioreactor compared to the mass of microorganisms available to consume the organic material</a:t>
            </a:r>
          </a:p>
          <a:p>
            <a:pPr>
              <a:spcBef>
                <a:spcPts val="600"/>
              </a:spcBef>
              <a:spcAft>
                <a:spcPts val="600"/>
              </a:spcAft>
            </a:pPr>
            <a:r>
              <a:rPr lang="en-US" sz="1200"/>
              <a:t>BOD concentration represents the food in the reactor</a:t>
            </a:r>
          </a:p>
          <a:p>
            <a:pPr>
              <a:spcBef>
                <a:spcPts val="600"/>
              </a:spcBef>
              <a:spcAft>
                <a:spcPts val="1800"/>
              </a:spcAft>
            </a:pPr>
            <a:r>
              <a:rPr lang="en-US" sz="1200"/>
              <a:t>And MLVSS concentration represents the microorganisms in the reactor</a:t>
            </a:r>
          </a:p>
          <a:p>
            <a:pPr marL="0" indent="0">
              <a:spcBef>
                <a:spcPts val="600"/>
              </a:spcBef>
              <a:spcAft>
                <a:spcPts val="1200"/>
              </a:spcAft>
              <a:buNone/>
            </a:pPr>
            <a:r>
              <a:rPr lang="en-US" sz="1200"/>
              <a:t>Monitoring the F:M ratio is essential to ensure that bioreactors are treating wastewater correctly and permit requirements are met</a:t>
            </a:r>
          </a:p>
          <a:p>
            <a:pPr>
              <a:spcBef>
                <a:spcPts val="600"/>
              </a:spcBef>
              <a:spcAft>
                <a:spcPts val="1200"/>
              </a:spcAft>
            </a:pPr>
            <a:r>
              <a:rPr lang="en-US" sz="1200"/>
              <a:t>Low F:M ratios limit microbial populations and decrease wastewater treatment</a:t>
            </a:r>
          </a:p>
          <a:p>
            <a:pPr>
              <a:spcBef>
                <a:spcPts val="600"/>
              </a:spcBef>
              <a:spcAft>
                <a:spcPts val="1200"/>
              </a:spcAft>
            </a:pPr>
            <a:r>
              <a:rPr lang="en-US" sz="1200"/>
              <a:t>High F:M ratios lead to excessive sludge production, which can lead to treatment issues and contribute unwanted solids</a:t>
            </a:r>
          </a:p>
          <a:p>
            <a:pPr>
              <a:spcBef>
                <a:spcPts val="600"/>
              </a:spcBef>
              <a:spcAft>
                <a:spcPts val="1200"/>
              </a:spcAft>
            </a:pPr>
            <a:r>
              <a:rPr lang="en-US" sz="1200"/>
              <a:t>The F:M ratio inversely correlates with the SRT/MCRT </a:t>
            </a:r>
          </a:p>
          <a:p>
            <a:endParaRPr lang="en-US"/>
          </a:p>
        </p:txBody>
      </p:sp>
      <p:sp>
        <p:nvSpPr>
          <p:cNvPr id="4" name="Slide Number Placeholder 3">
            <a:extLst>
              <a:ext uri="{FF2B5EF4-FFF2-40B4-BE49-F238E27FC236}">
                <a16:creationId xmlns:a16="http://schemas.microsoft.com/office/drawing/2014/main" id="{FA6F9517-3432-D25E-E987-FE0921A9907F}"/>
              </a:ext>
            </a:extLst>
          </p:cNvPr>
          <p:cNvSpPr>
            <a:spLocks noGrp="1"/>
          </p:cNvSpPr>
          <p:nvPr>
            <p:ph type="sldNum" sz="quarter" idx="5"/>
          </p:nvPr>
        </p:nvSpPr>
        <p:spPr/>
        <p:txBody>
          <a:bodyPr/>
          <a:lstStyle/>
          <a:p>
            <a:fld id="{4F9BC4AA-537B-4660-A2E4-FF2CD1276BD5}" type="slidenum">
              <a:rPr lang="en-US" smtClean="0"/>
              <a:t>20</a:t>
            </a:fld>
            <a:endParaRPr lang="en-US"/>
          </a:p>
        </p:txBody>
      </p:sp>
    </p:spTree>
    <p:extLst>
      <p:ext uri="{BB962C8B-B14F-4D97-AF65-F5344CB8AC3E}">
        <p14:creationId xmlns:p14="http://schemas.microsoft.com/office/powerpoint/2010/main" val="3908116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730DE-230C-CDEC-56A2-39DB124F84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997A44-FFF9-7B70-C1DC-53C1A5E962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B14EF5-88A1-2425-8C8B-1EB746737E3A}"/>
              </a:ext>
            </a:extLst>
          </p:cNvPr>
          <p:cNvSpPr>
            <a:spLocks noGrp="1"/>
          </p:cNvSpPr>
          <p:nvPr>
            <p:ph type="body" idx="1"/>
          </p:nvPr>
        </p:nvSpPr>
        <p:spPr/>
        <p:txBody>
          <a:bodyPr/>
          <a:lstStyle/>
          <a:p>
            <a:r>
              <a:rPr lang="en-US"/>
              <a:t>V</a:t>
            </a:r>
          </a:p>
          <a:p>
            <a:r>
              <a:rPr lang="en-US"/>
              <a:t>Mixed liquor suspended solids</a:t>
            </a:r>
          </a:p>
          <a:p>
            <a:r>
              <a:rPr lang="en-US"/>
              <a:t>Mixed liquor volatile suspended solids</a:t>
            </a:r>
          </a:p>
          <a:p>
            <a:endParaRPr lang="en-US"/>
          </a:p>
          <a:p>
            <a:r>
              <a:rPr lang="en-US"/>
              <a:t>We don’t always know what the MLVSS is.</a:t>
            </a:r>
          </a:p>
          <a:p>
            <a:r>
              <a:rPr lang="en-US"/>
              <a:t>In the field you can collect sample and during analysis the lab will volatize the MLSS solids to determine the MLVSS concentration</a:t>
            </a:r>
          </a:p>
          <a:p>
            <a:r>
              <a:rPr lang="en-US"/>
              <a:t>But in the testing environment this should be provided.</a:t>
            </a:r>
          </a:p>
          <a:p>
            <a:r>
              <a:rPr lang="en-US"/>
              <a:t>MLVSS is usually 60-80% of the MLSS</a:t>
            </a:r>
          </a:p>
        </p:txBody>
      </p:sp>
      <p:sp>
        <p:nvSpPr>
          <p:cNvPr id="4" name="Slide Number Placeholder 3">
            <a:extLst>
              <a:ext uri="{FF2B5EF4-FFF2-40B4-BE49-F238E27FC236}">
                <a16:creationId xmlns:a16="http://schemas.microsoft.com/office/drawing/2014/main" id="{898509C1-B0EF-6021-52D0-9747E9D25D38}"/>
              </a:ext>
            </a:extLst>
          </p:cNvPr>
          <p:cNvSpPr>
            <a:spLocks noGrp="1"/>
          </p:cNvSpPr>
          <p:nvPr>
            <p:ph type="sldNum" sz="quarter" idx="5"/>
          </p:nvPr>
        </p:nvSpPr>
        <p:spPr/>
        <p:txBody>
          <a:bodyPr/>
          <a:lstStyle/>
          <a:p>
            <a:fld id="{4F9BC4AA-537B-4660-A2E4-FF2CD1276BD5}" type="slidenum">
              <a:rPr lang="en-US" smtClean="0"/>
              <a:t>21</a:t>
            </a:fld>
            <a:endParaRPr lang="en-US"/>
          </a:p>
        </p:txBody>
      </p:sp>
    </p:spTree>
    <p:extLst>
      <p:ext uri="{BB962C8B-B14F-4D97-AF65-F5344CB8AC3E}">
        <p14:creationId xmlns:p14="http://schemas.microsoft.com/office/powerpoint/2010/main" val="2279823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calculations seem a little complicated because we’re dealing with a lot of different units.  BOD and MLSS are going to be measured in mg/L. but flow will typically be in gallons or MG/day and tank volume will also be in Gal or MG.</a:t>
            </a:r>
          </a:p>
          <a:p>
            <a:endParaRPr lang="en-US"/>
          </a:p>
          <a:p>
            <a:r>
              <a:rPr lang="en-US"/>
              <a:t>As you can see here the equation resembles that BOD loading right off the bat, but it seems like the unit conversion is more complicated. I think this is a little extra work for no reason, but it is notable since it is how the F/M equation is presented in the </a:t>
            </a:r>
            <a:r>
              <a:rPr lang="en-US" err="1"/>
              <a:t>sacremento</a:t>
            </a:r>
            <a:r>
              <a:rPr lang="en-US"/>
              <a:t> guide.</a:t>
            </a:r>
          </a:p>
          <a:p>
            <a:r>
              <a:rPr lang="en-US"/>
              <a:t>I honestly don’t know why they do this, because it is the same thing as 8.34 </a:t>
            </a:r>
            <a:r>
              <a:rPr lang="en-US" err="1"/>
              <a:t>lbs</a:t>
            </a:r>
            <a:r>
              <a:rPr lang="en-US"/>
              <a:t>/ gal but with more steps.</a:t>
            </a:r>
          </a:p>
          <a:p>
            <a:r>
              <a:rPr lang="en-US"/>
              <a:t>The Liter over milligrams is the reciprocal to ppm and just cancels the million in the million gallon or MG.</a:t>
            </a:r>
          </a:p>
          <a:p>
            <a:endParaRPr lang="en-US"/>
          </a:p>
          <a:p>
            <a:r>
              <a:rPr lang="en-US"/>
              <a:t>And in the rest of the equation everything cancels out. The MG at top and bottom and mg/L at the top and bottom.</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You can do the math using the conversion factors, but you’ll have the same factors it the top and bottom of the fraction so they cancel out and all we’re left with is days.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end result is expressed as </a:t>
            </a:r>
            <a:r>
              <a:rPr lang="en-US" err="1"/>
              <a:t>lbs</a:t>
            </a:r>
            <a:r>
              <a:rPr lang="en-US"/>
              <a:t>/</a:t>
            </a:r>
            <a:r>
              <a:rPr lang="en-US" err="1"/>
              <a:t>lbs</a:t>
            </a:r>
            <a:r>
              <a:rPr lang="en-US"/>
              <a:t>, or kg/kg or ton over ton – we’re just using </a:t>
            </a:r>
            <a:r>
              <a:rPr lang="en-US" err="1"/>
              <a:t>lbs</a:t>
            </a:r>
            <a:r>
              <a:rPr lang="en-US"/>
              <a:t> here because it’s the most common unit we’ll see in the US, but that tends not to matter as those units </a:t>
            </a:r>
            <a:r>
              <a:rPr lang="en-US" err="1"/>
              <a:t>canel</a:t>
            </a:r>
            <a:r>
              <a:rPr lang="en-US"/>
              <a:t> 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really </a:t>
            </a:r>
            <a:r>
              <a:rPr lang="en-US" err="1"/>
              <a:t>really</a:t>
            </a:r>
            <a:r>
              <a:rPr lang="en-US"/>
              <a:t> what we get is a unitless ratio per 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Finally this is what the equation looks like in our most common formula sheet associated with ABC testing</a:t>
            </a:r>
          </a:p>
        </p:txBody>
      </p:sp>
      <p:sp>
        <p:nvSpPr>
          <p:cNvPr id="4" name="Slide Number Placeholder 3"/>
          <p:cNvSpPr>
            <a:spLocks noGrp="1"/>
          </p:cNvSpPr>
          <p:nvPr>
            <p:ph type="sldNum" sz="quarter" idx="5"/>
          </p:nvPr>
        </p:nvSpPr>
        <p:spPr/>
        <p:txBody>
          <a:bodyPr/>
          <a:lstStyle/>
          <a:p>
            <a:fld id="{9D962E49-2EF1-4D08-9461-BAE0BAA9ECEB}" type="slidenum">
              <a:rPr lang="en-US" smtClean="0"/>
              <a:t>22</a:t>
            </a:fld>
            <a:endParaRPr lang="en-US"/>
          </a:p>
        </p:txBody>
      </p:sp>
    </p:spTree>
    <p:extLst>
      <p:ext uri="{BB962C8B-B14F-4D97-AF65-F5344CB8AC3E}">
        <p14:creationId xmlns:p14="http://schemas.microsoft.com/office/powerpoint/2010/main" val="3673708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point out gallon and MG</a:t>
            </a:r>
          </a:p>
        </p:txBody>
      </p:sp>
      <p:sp>
        <p:nvSpPr>
          <p:cNvPr id="4" name="Slide Number Placeholder 3"/>
          <p:cNvSpPr>
            <a:spLocks noGrp="1"/>
          </p:cNvSpPr>
          <p:nvPr>
            <p:ph type="sldNum" sz="quarter" idx="5"/>
          </p:nvPr>
        </p:nvSpPr>
        <p:spPr/>
        <p:txBody>
          <a:bodyPr/>
          <a:lstStyle/>
          <a:p>
            <a:fld id="{4F9BC4AA-537B-4660-A2E4-FF2CD1276BD5}" type="slidenum">
              <a:rPr lang="en-US" smtClean="0"/>
              <a:t>23</a:t>
            </a:fld>
            <a:endParaRPr lang="en-US"/>
          </a:p>
        </p:txBody>
      </p:sp>
    </p:spTree>
    <p:extLst>
      <p:ext uri="{BB962C8B-B14F-4D97-AF65-F5344CB8AC3E}">
        <p14:creationId xmlns:p14="http://schemas.microsoft.com/office/powerpoint/2010/main" val="32794851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3.2 MGD</a:t>
            </a:r>
          </a:p>
          <a:p>
            <a:r>
              <a:rPr lang="en-US"/>
              <a:t>The numerator</a:t>
            </a:r>
          </a:p>
          <a:p>
            <a:r>
              <a:rPr lang="en-US"/>
              <a:t>2,480 mg/L</a:t>
            </a:r>
          </a:p>
          <a:p>
            <a:r>
              <a:rPr lang="en-US"/>
              <a:t>0.36</a:t>
            </a:r>
          </a:p>
        </p:txBody>
      </p:sp>
      <p:sp>
        <p:nvSpPr>
          <p:cNvPr id="4" name="Slide Number Placeholder 3"/>
          <p:cNvSpPr>
            <a:spLocks noGrp="1"/>
          </p:cNvSpPr>
          <p:nvPr>
            <p:ph type="sldNum" sz="quarter" idx="5"/>
          </p:nvPr>
        </p:nvSpPr>
        <p:spPr/>
        <p:txBody>
          <a:bodyPr/>
          <a:lstStyle/>
          <a:p>
            <a:fld id="{4F9BC4AA-537B-4660-A2E4-FF2CD1276BD5}" type="slidenum">
              <a:rPr lang="en-US" smtClean="0"/>
              <a:t>24</a:t>
            </a:fld>
            <a:endParaRPr lang="en-US"/>
          </a:p>
        </p:txBody>
      </p:sp>
    </p:spTree>
    <p:extLst>
      <p:ext uri="{BB962C8B-B14F-4D97-AF65-F5344CB8AC3E}">
        <p14:creationId xmlns:p14="http://schemas.microsoft.com/office/powerpoint/2010/main" val="298460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81163-73B0-470D-31F0-7706DFD20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A2D1C-1203-77DD-0E36-D5B1C7871D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C43AC-EE25-7ABD-00D9-697C4B2A45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77E24C-2A26-02DA-CB2E-177B502A6E79}"/>
              </a:ext>
            </a:extLst>
          </p:cNvPr>
          <p:cNvSpPr>
            <a:spLocks noGrp="1"/>
          </p:cNvSpPr>
          <p:nvPr>
            <p:ph type="sldNum" sz="quarter" idx="5"/>
          </p:nvPr>
        </p:nvSpPr>
        <p:spPr/>
        <p:txBody>
          <a:bodyPr/>
          <a:lstStyle/>
          <a:p>
            <a:fld id="{4F9BC4AA-537B-4660-A2E4-FF2CD1276BD5}" type="slidenum">
              <a:rPr lang="en-US" smtClean="0"/>
              <a:t>25</a:t>
            </a:fld>
            <a:endParaRPr lang="en-US"/>
          </a:p>
        </p:txBody>
      </p:sp>
    </p:spTree>
    <p:extLst>
      <p:ext uri="{BB962C8B-B14F-4D97-AF65-F5344CB8AC3E}">
        <p14:creationId xmlns:p14="http://schemas.microsoft.com/office/powerpoint/2010/main" val="908742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46954-B2E9-CCEE-C196-A57DF2E104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A82C53-F61F-E6E7-856F-81915F8104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DE6A0B-3A14-F8F5-E082-621C1FE047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AAF3D5-D441-CEB8-3DB8-227A1210715D}"/>
              </a:ext>
            </a:extLst>
          </p:cNvPr>
          <p:cNvSpPr>
            <a:spLocks noGrp="1"/>
          </p:cNvSpPr>
          <p:nvPr>
            <p:ph type="sldNum" sz="quarter" idx="5"/>
          </p:nvPr>
        </p:nvSpPr>
        <p:spPr/>
        <p:txBody>
          <a:bodyPr/>
          <a:lstStyle/>
          <a:p>
            <a:fld id="{4F9BC4AA-537B-4660-A2E4-FF2CD1276BD5}" type="slidenum">
              <a:rPr lang="en-US" smtClean="0"/>
              <a:t>26</a:t>
            </a:fld>
            <a:endParaRPr lang="en-US"/>
          </a:p>
        </p:txBody>
      </p:sp>
    </p:spTree>
    <p:extLst>
      <p:ext uri="{BB962C8B-B14F-4D97-AF65-F5344CB8AC3E}">
        <p14:creationId xmlns:p14="http://schemas.microsoft.com/office/powerpoint/2010/main" val="160538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EEB59-E7F6-138A-8133-0486E59E6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C77DD-D6CA-9653-DCAD-A460632F5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42232-E784-21EF-8FFB-F1012FE63F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C3FB8B-1201-72C2-6C8F-7F479DCE3CCF}"/>
              </a:ext>
            </a:extLst>
          </p:cNvPr>
          <p:cNvSpPr>
            <a:spLocks noGrp="1"/>
          </p:cNvSpPr>
          <p:nvPr>
            <p:ph type="sldNum" sz="quarter" idx="5"/>
          </p:nvPr>
        </p:nvSpPr>
        <p:spPr/>
        <p:txBody>
          <a:bodyPr/>
          <a:lstStyle/>
          <a:p>
            <a:fld id="{4F9BC4AA-537B-4660-A2E4-FF2CD1276BD5}" type="slidenum">
              <a:rPr lang="en-US" smtClean="0"/>
              <a:t>27</a:t>
            </a:fld>
            <a:endParaRPr lang="en-US"/>
          </a:p>
        </p:txBody>
      </p:sp>
    </p:spTree>
    <p:extLst>
      <p:ext uri="{BB962C8B-B14F-4D97-AF65-F5344CB8AC3E}">
        <p14:creationId xmlns:p14="http://schemas.microsoft.com/office/powerpoint/2010/main" val="8142366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28</a:t>
            </a:fld>
            <a:endParaRPr lang="en-US"/>
          </a:p>
        </p:txBody>
      </p:sp>
    </p:spTree>
    <p:extLst>
      <p:ext uri="{BB962C8B-B14F-4D97-AF65-F5344CB8AC3E}">
        <p14:creationId xmlns:p14="http://schemas.microsoft.com/office/powerpoint/2010/main" val="4749357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B8784-CF56-C7DD-FC4C-B9B4ACFC98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D85AC-D778-A9CC-A0AF-071B83C0F1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04C8E4-D782-6C29-2B1A-C177D565CD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1B62EE-264F-837C-2567-F129F2687D64}"/>
              </a:ext>
            </a:extLst>
          </p:cNvPr>
          <p:cNvSpPr>
            <a:spLocks noGrp="1"/>
          </p:cNvSpPr>
          <p:nvPr>
            <p:ph type="sldNum" sz="quarter" idx="5"/>
          </p:nvPr>
        </p:nvSpPr>
        <p:spPr/>
        <p:txBody>
          <a:bodyPr/>
          <a:lstStyle/>
          <a:p>
            <a:fld id="{4F9BC4AA-537B-4660-A2E4-FF2CD1276BD5}" type="slidenum">
              <a:rPr lang="en-US" smtClean="0"/>
              <a:t>30</a:t>
            </a:fld>
            <a:endParaRPr lang="en-US"/>
          </a:p>
        </p:txBody>
      </p:sp>
    </p:spTree>
    <p:extLst>
      <p:ext uri="{BB962C8B-B14F-4D97-AF65-F5344CB8AC3E}">
        <p14:creationId xmlns:p14="http://schemas.microsoft.com/office/powerpoint/2010/main" val="3799732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 we use for the effluent flow if it isn’t explicitly given?</a:t>
            </a:r>
          </a:p>
          <a:p>
            <a:r>
              <a:rPr lang="en-US"/>
              <a:t>What is .60 MG in gal</a:t>
            </a:r>
          </a:p>
          <a:p>
            <a:r>
              <a:rPr lang="en-US"/>
              <a:t>What is .22 MG in gal</a:t>
            </a:r>
          </a:p>
          <a:p>
            <a:r>
              <a:rPr lang="en-US"/>
              <a:t>What is 1.9 MGD in gpd</a:t>
            </a:r>
          </a:p>
        </p:txBody>
      </p:sp>
      <p:sp>
        <p:nvSpPr>
          <p:cNvPr id="4" name="Slide Number Placeholder 3"/>
          <p:cNvSpPr>
            <a:spLocks noGrp="1"/>
          </p:cNvSpPr>
          <p:nvPr>
            <p:ph type="sldNum" sz="quarter" idx="5"/>
          </p:nvPr>
        </p:nvSpPr>
        <p:spPr/>
        <p:txBody>
          <a:bodyPr/>
          <a:lstStyle/>
          <a:p>
            <a:fld id="{4F9BC4AA-537B-4660-A2E4-FF2CD1276BD5}" type="slidenum">
              <a:rPr lang="en-US" smtClean="0"/>
              <a:t>32</a:t>
            </a:fld>
            <a:endParaRPr lang="en-US"/>
          </a:p>
        </p:txBody>
      </p:sp>
    </p:spTree>
    <p:extLst>
      <p:ext uri="{BB962C8B-B14F-4D97-AF65-F5344CB8AC3E}">
        <p14:creationId xmlns:p14="http://schemas.microsoft.com/office/powerpoint/2010/main" val="2846650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4FD4E-EDFD-975C-F849-38115B8B1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7ABF5E-EBCB-FFE3-0A26-4884CB03F0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156E98-7AA7-F05D-F559-D70D6DFB1D41}"/>
              </a:ext>
            </a:extLst>
          </p:cNvPr>
          <p:cNvSpPr>
            <a:spLocks noGrp="1"/>
          </p:cNvSpPr>
          <p:nvPr>
            <p:ph type="body" idx="1"/>
          </p:nvPr>
        </p:nvSpPr>
        <p:spPr/>
        <p:txBody>
          <a:bodyPr/>
          <a:lstStyle/>
          <a:p>
            <a:r>
              <a:rPr lang="en-US"/>
              <a:t>1.9 MGD</a:t>
            </a:r>
          </a:p>
          <a:p>
            <a:r>
              <a:rPr lang="en-US"/>
              <a:t>600,000 gal</a:t>
            </a:r>
          </a:p>
          <a:p>
            <a:r>
              <a:rPr lang="en-US"/>
              <a:t>33,600 gpd</a:t>
            </a:r>
          </a:p>
          <a:p>
            <a:r>
              <a:rPr lang="en-US"/>
              <a:t>0.029 gpd</a:t>
            </a:r>
          </a:p>
        </p:txBody>
      </p:sp>
      <p:sp>
        <p:nvSpPr>
          <p:cNvPr id="4" name="Slide Number Placeholder 3">
            <a:extLst>
              <a:ext uri="{FF2B5EF4-FFF2-40B4-BE49-F238E27FC236}">
                <a16:creationId xmlns:a16="http://schemas.microsoft.com/office/drawing/2014/main" id="{C3D05364-0742-3D0A-DCE6-7B4426370366}"/>
              </a:ext>
            </a:extLst>
          </p:cNvPr>
          <p:cNvSpPr>
            <a:spLocks noGrp="1"/>
          </p:cNvSpPr>
          <p:nvPr>
            <p:ph type="sldNum" sz="quarter" idx="5"/>
          </p:nvPr>
        </p:nvSpPr>
        <p:spPr/>
        <p:txBody>
          <a:bodyPr/>
          <a:lstStyle/>
          <a:p>
            <a:fld id="{4F9BC4AA-537B-4660-A2E4-FF2CD1276BD5}" type="slidenum">
              <a:rPr lang="en-US" smtClean="0"/>
              <a:t>34</a:t>
            </a:fld>
            <a:endParaRPr lang="en-US"/>
          </a:p>
        </p:txBody>
      </p:sp>
    </p:spTree>
    <p:extLst>
      <p:ext uri="{BB962C8B-B14F-4D97-AF65-F5344CB8AC3E}">
        <p14:creationId xmlns:p14="http://schemas.microsoft.com/office/powerpoint/2010/main" val="10099726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929F7-561C-3776-DCA6-BDEF1BDDD5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F08368-EA4B-CCED-93CD-E288E8D579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9A13B3-C515-0B7F-BD6A-0807842ED797}"/>
              </a:ext>
            </a:extLst>
          </p:cNvPr>
          <p:cNvSpPr>
            <a:spLocks noGrp="1"/>
          </p:cNvSpPr>
          <p:nvPr>
            <p:ph type="body" idx="1"/>
          </p:nvPr>
        </p:nvSpPr>
        <p:spPr/>
        <p:txBody>
          <a:bodyPr/>
          <a:lstStyle/>
          <a:p>
            <a:pPr marL="0" indent="0">
              <a:lnSpc>
                <a:spcPct val="100000"/>
              </a:lnSpc>
              <a:spcBef>
                <a:spcPts val="0"/>
              </a:spcBef>
              <a:spcAft>
                <a:spcPts val="600"/>
              </a:spcAft>
              <a:buNone/>
            </a:pPr>
            <a:r>
              <a:rPr lang="en-US" sz="1200"/>
              <a:t>SVI is a parameter used to describe the settling characteristics of sludge in the activated sludge process</a:t>
            </a:r>
          </a:p>
          <a:p>
            <a:pPr marL="0" indent="0">
              <a:lnSpc>
                <a:spcPct val="100000"/>
              </a:lnSpc>
              <a:spcBef>
                <a:spcPts val="0"/>
              </a:spcBef>
              <a:spcAft>
                <a:spcPts val="600"/>
              </a:spcAft>
              <a:buNone/>
            </a:pPr>
            <a:r>
              <a:rPr lang="en-US" sz="1200"/>
              <a:t>Measurement of the volume occupied by activated sludge after setline in the aeration tank for 30 minutes</a:t>
            </a:r>
          </a:p>
          <a:p>
            <a:pPr marL="0" indent="0">
              <a:lnSpc>
                <a:spcPct val="100000"/>
              </a:lnSpc>
              <a:spcBef>
                <a:spcPts val="0"/>
              </a:spcBef>
              <a:spcAft>
                <a:spcPts val="600"/>
              </a:spcAft>
              <a:buNone/>
            </a:pPr>
            <a:r>
              <a:rPr lang="en-US" sz="1200"/>
              <a:t>Tested in the lab using a settleability test</a:t>
            </a:r>
          </a:p>
          <a:p>
            <a:pPr>
              <a:lnSpc>
                <a:spcPct val="100000"/>
              </a:lnSpc>
              <a:spcBef>
                <a:spcPts val="0"/>
              </a:spcBef>
              <a:spcAft>
                <a:spcPts val="600"/>
              </a:spcAft>
            </a:pPr>
            <a:r>
              <a:rPr lang="en-US" sz="1200"/>
              <a:t>1-2 liters of activated sludge sample is place in a wide-mouthed clear cylinder beaker with clear, visible volume indicators</a:t>
            </a:r>
          </a:p>
          <a:p>
            <a:pPr>
              <a:lnSpc>
                <a:spcPct val="100000"/>
              </a:lnSpc>
              <a:spcBef>
                <a:spcPts val="0"/>
              </a:spcBef>
              <a:spcAft>
                <a:spcPts val="600"/>
              </a:spcAft>
            </a:pPr>
            <a:r>
              <a:rPr lang="en-US" sz="1200"/>
              <a:t>The sample is allowed to sit for 30 minutes</a:t>
            </a:r>
          </a:p>
          <a:p>
            <a:pPr>
              <a:lnSpc>
                <a:spcPct val="100000"/>
              </a:lnSpc>
              <a:spcBef>
                <a:spcPts val="0"/>
              </a:spcBef>
              <a:spcAft>
                <a:spcPts val="1800"/>
              </a:spcAft>
            </a:pPr>
            <a:r>
              <a:rPr lang="en-US" sz="1200"/>
              <a:t>Sludge volume measurements are recorded at 5 and 30 minutes</a:t>
            </a:r>
          </a:p>
          <a:p>
            <a:endParaRPr lang="en-US"/>
          </a:p>
        </p:txBody>
      </p:sp>
      <p:sp>
        <p:nvSpPr>
          <p:cNvPr id="4" name="Slide Number Placeholder 3">
            <a:extLst>
              <a:ext uri="{FF2B5EF4-FFF2-40B4-BE49-F238E27FC236}">
                <a16:creationId xmlns:a16="http://schemas.microsoft.com/office/drawing/2014/main" id="{3C0FF8C5-FFA3-8AD1-46EE-A50E7F7F752D}"/>
              </a:ext>
            </a:extLst>
          </p:cNvPr>
          <p:cNvSpPr>
            <a:spLocks noGrp="1"/>
          </p:cNvSpPr>
          <p:nvPr>
            <p:ph type="sldNum" sz="quarter" idx="5"/>
          </p:nvPr>
        </p:nvSpPr>
        <p:spPr/>
        <p:txBody>
          <a:bodyPr/>
          <a:lstStyle/>
          <a:p>
            <a:fld id="{4F9BC4AA-537B-4660-A2E4-FF2CD1276BD5}" type="slidenum">
              <a:rPr lang="en-US" smtClean="0"/>
              <a:t>35</a:t>
            </a:fld>
            <a:endParaRPr lang="en-US"/>
          </a:p>
        </p:txBody>
      </p:sp>
    </p:spTree>
    <p:extLst>
      <p:ext uri="{BB962C8B-B14F-4D97-AF65-F5344CB8AC3E}">
        <p14:creationId xmlns:p14="http://schemas.microsoft.com/office/powerpoint/2010/main" val="6523145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L</a:t>
            </a:r>
          </a:p>
          <a:p>
            <a:r>
              <a:rPr lang="en-US"/>
              <a:t>84 mL/g</a:t>
            </a:r>
          </a:p>
        </p:txBody>
      </p:sp>
      <p:sp>
        <p:nvSpPr>
          <p:cNvPr id="4" name="Slide Number Placeholder 3"/>
          <p:cNvSpPr>
            <a:spLocks noGrp="1"/>
          </p:cNvSpPr>
          <p:nvPr>
            <p:ph type="sldNum" sz="quarter" idx="5"/>
          </p:nvPr>
        </p:nvSpPr>
        <p:spPr/>
        <p:txBody>
          <a:bodyPr/>
          <a:lstStyle/>
          <a:p>
            <a:fld id="{4F9BC4AA-537B-4660-A2E4-FF2CD1276BD5}" type="slidenum">
              <a:rPr lang="en-US" smtClean="0"/>
              <a:t>37</a:t>
            </a:fld>
            <a:endParaRPr lang="en-US"/>
          </a:p>
        </p:txBody>
      </p:sp>
    </p:spTree>
    <p:extLst>
      <p:ext uri="{BB962C8B-B14F-4D97-AF65-F5344CB8AC3E}">
        <p14:creationId xmlns:p14="http://schemas.microsoft.com/office/powerpoint/2010/main" val="42045212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A1E14-BA87-8E31-AE7E-7B6001B1F3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90256-57CC-FDE5-B698-94F5E21CD7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E85C6-7AEF-5B2B-5777-2F43F615385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E92E4B-E0FF-B1BD-72C0-AFE686E2C7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324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29196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8021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30 Min</a:t>
            </a:r>
          </a:p>
        </p:txBody>
      </p:sp>
      <p:sp>
        <p:nvSpPr>
          <p:cNvPr id="4" name="Slide Number Placeholder 3"/>
          <p:cNvSpPr>
            <a:spLocks noGrp="1"/>
          </p:cNvSpPr>
          <p:nvPr>
            <p:ph type="sldNum" sz="quarter" idx="5"/>
          </p:nvPr>
        </p:nvSpPr>
        <p:spPr/>
        <p:txBody>
          <a:bodyPr/>
          <a:lstStyle/>
          <a:p>
            <a:fld id="{4F9BC4AA-537B-4660-A2E4-FF2CD1276BD5}" type="slidenum">
              <a:rPr lang="en-US" smtClean="0"/>
              <a:t>41</a:t>
            </a:fld>
            <a:endParaRPr lang="en-US"/>
          </a:p>
        </p:txBody>
      </p:sp>
    </p:spTree>
    <p:extLst>
      <p:ext uri="{BB962C8B-B14F-4D97-AF65-F5344CB8AC3E}">
        <p14:creationId xmlns:p14="http://schemas.microsoft.com/office/powerpoint/2010/main" val="36540101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Arithmetic (Addition, Subtraction, Multiplication, Division)</a:t>
            </a:r>
          </a:p>
          <a:p>
            <a:r>
              <a:rPr lang="en-US"/>
              <a:t>Fractions, decimals, and percentages</a:t>
            </a:r>
          </a:p>
          <a:p>
            <a:r>
              <a:rPr lang="en-US"/>
              <a:t>Order of operations (PEMDAS)</a:t>
            </a:r>
          </a:p>
          <a:p>
            <a:r>
              <a:rPr lang="en-US"/>
              <a:t>Basic algebra- Inequalities and variables</a:t>
            </a:r>
          </a:p>
          <a:p>
            <a:r>
              <a:rPr lang="en-US"/>
              <a:t>Shapes</a:t>
            </a:r>
          </a:p>
          <a:p>
            <a:r>
              <a:rPr lang="en-US"/>
              <a:t>Basic unit of measurements-Understanding units of measurement are important to understand what you are looking and scaling for in the field and in the classroom</a:t>
            </a:r>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42</a:t>
            </a:fld>
            <a:endParaRPr lang="en-US"/>
          </a:p>
        </p:txBody>
      </p:sp>
    </p:spTree>
    <p:extLst>
      <p:ext uri="{BB962C8B-B14F-4D97-AF65-F5344CB8AC3E}">
        <p14:creationId xmlns:p14="http://schemas.microsoft.com/office/powerpoint/2010/main" val="3995116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excel in wastewater math we need to understand a few basic algebra principles.</a:t>
            </a:r>
          </a:p>
          <a:p>
            <a:r>
              <a:rPr lang="en-US"/>
              <a:t>The first is constants</a:t>
            </a:r>
          </a:p>
          <a:p>
            <a:r>
              <a:rPr lang="en-US"/>
              <a:t>Constants are fixed problems in algebra problems that serve as a reference point to calculate the correct solution. As the name suggests these stay constant whenever you use the questions. They are represented by set values.</a:t>
            </a:r>
          </a:p>
          <a:p>
            <a:r>
              <a:rPr lang="en-US"/>
              <a:t>This is highlighted here in the equation to calculate Fahrenheit.</a:t>
            </a:r>
          </a:p>
          <a:p>
            <a:r>
              <a:rPr lang="en-US"/>
              <a:t>Then there are variables, which are represented by a symbol and in the basic equation represents an unknown value. Variables take on different values depending on the information we find for the problem we are solving.</a:t>
            </a:r>
          </a:p>
          <a:p>
            <a:r>
              <a:rPr lang="en-US"/>
              <a:t>So in our same example our Fahrenheit and Celsius symbols represent our variables, and as you can see since the answer varies it is also a variable.</a:t>
            </a:r>
          </a:p>
          <a:p>
            <a:r>
              <a:rPr lang="en-US"/>
              <a:t>The other important algebra skill we need is understanding how to identify what information is a variable that we can use to solve our problem.</a:t>
            </a:r>
          </a:p>
          <a:p>
            <a:r>
              <a:rPr lang="en-US"/>
              <a:t>For example in our same problem what exactly are we trying to solve for?</a:t>
            </a:r>
          </a:p>
          <a:p>
            <a:r>
              <a:rPr lang="en-US"/>
              <a:t>And what information is given to </a:t>
            </a:r>
            <a:r>
              <a:rPr lang="en-US" err="1"/>
              <a:t>solive</a:t>
            </a:r>
            <a:r>
              <a:rPr lang="en-US"/>
              <a:t> it?</a:t>
            </a:r>
          </a:p>
          <a:p>
            <a:r>
              <a:rPr lang="en-US"/>
              <a:t>Solve for F</a:t>
            </a:r>
          </a:p>
          <a:p>
            <a:r>
              <a:rPr lang="en-US"/>
              <a:t>And we are given C</a:t>
            </a:r>
          </a:p>
        </p:txBody>
      </p:sp>
      <p:sp>
        <p:nvSpPr>
          <p:cNvPr id="4" name="Slide Number Placeholder 3"/>
          <p:cNvSpPr>
            <a:spLocks noGrp="1"/>
          </p:cNvSpPr>
          <p:nvPr>
            <p:ph type="sldNum" sz="quarter" idx="5"/>
          </p:nvPr>
        </p:nvSpPr>
        <p:spPr/>
        <p:txBody>
          <a:bodyPr/>
          <a:lstStyle/>
          <a:p>
            <a:fld id="{4F9BC4AA-537B-4660-A2E4-FF2CD1276BD5}" type="slidenum">
              <a:rPr lang="en-US" smtClean="0"/>
              <a:t>48</a:t>
            </a:fld>
            <a:endParaRPr lang="en-US"/>
          </a:p>
        </p:txBody>
      </p:sp>
    </p:spTree>
    <p:extLst>
      <p:ext uri="{BB962C8B-B14F-4D97-AF65-F5344CB8AC3E}">
        <p14:creationId xmlns:p14="http://schemas.microsoft.com/office/powerpoint/2010/main" val="40187757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expanding on the concepts of units.</a:t>
            </a:r>
          </a:p>
          <a:p>
            <a:r>
              <a:rPr lang="en-US"/>
              <a:t>Units are important for a variety of other reasons</a:t>
            </a:r>
          </a:p>
          <a:p>
            <a:r>
              <a:rPr lang="en-US"/>
              <a:t>Including they^^^</a:t>
            </a:r>
          </a:p>
          <a:p>
            <a:r>
              <a:rPr lang="en-US"/>
              <a:t>Common WW units are used as measurements in wastewater math</a:t>
            </a:r>
          </a:p>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49</a:t>
            </a:fld>
            <a:endParaRPr lang="en-US"/>
          </a:p>
        </p:txBody>
      </p:sp>
    </p:spTree>
    <p:extLst>
      <p:ext uri="{BB962C8B-B14F-4D97-AF65-F5344CB8AC3E}">
        <p14:creationId xmlns:p14="http://schemas.microsoft.com/office/powerpoint/2010/main" val="27249008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Units can and SHOULD be used as a strategy to help you solve WW math problems</a:t>
            </a:r>
          </a:p>
          <a:p>
            <a:r>
              <a:rPr lang="en-US"/>
              <a:t>Lets use our previous problem for example.</a:t>
            </a:r>
          </a:p>
          <a:p>
            <a:endParaRPr lang="en-US"/>
          </a:p>
          <a:p>
            <a:r>
              <a:rPr lang="en-US"/>
              <a:t>Lets practice this</a:t>
            </a:r>
          </a:p>
          <a:p>
            <a:r>
              <a:rPr lang="en-US"/>
              <a:t>First what are we trying to find?</a:t>
            </a:r>
          </a:p>
          <a:p>
            <a:r>
              <a:rPr lang="en-US"/>
              <a:t>Referring to our formulas sheets, does anyone see an equation we can use?</a:t>
            </a:r>
          </a:p>
          <a:p>
            <a:r>
              <a:rPr lang="en-US"/>
              <a:t>Do we have all of the inputs w</a:t>
            </a:r>
          </a:p>
          <a:p>
            <a:r>
              <a:rPr lang="en-US"/>
              <a:t>The need for the equation?</a:t>
            </a:r>
          </a:p>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50</a:t>
            </a:fld>
            <a:endParaRPr lang="en-US"/>
          </a:p>
        </p:txBody>
      </p:sp>
    </p:spTree>
    <p:extLst>
      <p:ext uri="{BB962C8B-B14F-4D97-AF65-F5344CB8AC3E}">
        <p14:creationId xmlns:p14="http://schemas.microsoft.com/office/powerpoint/2010/main" val="30357207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your problem</a:t>
            </a:r>
          </a:p>
        </p:txBody>
      </p:sp>
      <p:sp>
        <p:nvSpPr>
          <p:cNvPr id="4" name="Slide Number Placeholder 3"/>
          <p:cNvSpPr>
            <a:spLocks noGrp="1"/>
          </p:cNvSpPr>
          <p:nvPr>
            <p:ph type="sldNum" sz="quarter" idx="5"/>
          </p:nvPr>
        </p:nvSpPr>
        <p:spPr/>
        <p:txBody>
          <a:bodyPr/>
          <a:lstStyle/>
          <a:p>
            <a:fld id="{4F9BC4AA-537B-4660-A2E4-FF2CD1276BD5}" type="slidenum">
              <a:rPr lang="en-US" smtClean="0"/>
              <a:t>51</a:t>
            </a:fld>
            <a:endParaRPr lang="en-US"/>
          </a:p>
        </p:txBody>
      </p:sp>
    </p:spTree>
    <p:extLst>
      <p:ext uri="{BB962C8B-B14F-4D97-AF65-F5344CB8AC3E}">
        <p14:creationId xmlns:p14="http://schemas.microsoft.com/office/powerpoint/2010/main" val="41094878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52</a:t>
            </a:fld>
            <a:endParaRPr lang="en-US"/>
          </a:p>
        </p:txBody>
      </p:sp>
    </p:spTree>
    <p:extLst>
      <p:ext uri="{BB962C8B-B14F-4D97-AF65-F5344CB8AC3E}">
        <p14:creationId xmlns:p14="http://schemas.microsoft.com/office/powerpoint/2010/main" val="42599043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38EBC-109B-AA3A-EBF3-46AD9FA149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464EF-89DC-455E-D90D-37465347BA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F8736-7107-40D1-2ED9-8F4E26706E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FC99B5-E925-417D-59BA-392D631CCAF0}"/>
              </a:ext>
            </a:extLst>
          </p:cNvPr>
          <p:cNvSpPr>
            <a:spLocks noGrp="1"/>
          </p:cNvSpPr>
          <p:nvPr>
            <p:ph type="sldNum" sz="quarter" idx="5"/>
          </p:nvPr>
        </p:nvSpPr>
        <p:spPr/>
        <p:txBody>
          <a:bodyPr/>
          <a:lstStyle/>
          <a:p>
            <a:fld id="{4F9BC4AA-537B-4660-A2E4-FF2CD1276BD5}" type="slidenum">
              <a:rPr lang="en-US" smtClean="0"/>
              <a:t>53</a:t>
            </a:fld>
            <a:endParaRPr lang="en-US"/>
          </a:p>
        </p:txBody>
      </p:sp>
    </p:spTree>
    <p:extLst>
      <p:ext uri="{BB962C8B-B14F-4D97-AF65-F5344CB8AC3E}">
        <p14:creationId xmlns:p14="http://schemas.microsoft.com/office/powerpoint/2010/main" val="27606714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EB63C-72AA-A417-5E0F-C9CC04A8B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E6355-94F2-6981-0C32-D440C2A61E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B6E71F-6140-EFFC-8A56-A0E4D074A9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24F71C-11B4-ED54-01A8-E7B6DF637AD5}"/>
              </a:ext>
            </a:extLst>
          </p:cNvPr>
          <p:cNvSpPr>
            <a:spLocks noGrp="1"/>
          </p:cNvSpPr>
          <p:nvPr>
            <p:ph type="sldNum" sz="quarter" idx="5"/>
          </p:nvPr>
        </p:nvSpPr>
        <p:spPr/>
        <p:txBody>
          <a:bodyPr/>
          <a:lstStyle/>
          <a:p>
            <a:fld id="{4F9BC4AA-537B-4660-A2E4-FF2CD1276BD5}" type="slidenum">
              <a:rPr lang="en-US" smtClean="0"/>
              <a:t>54</a:t>
            </a:fld>
            <a:endParaRPr lang="en-US"/>
          </a:p>
        </p:txBody>
      </p:sp>
    </p:spTree>
    <p:extLst>
      <p:ext uri="{BB962C8B-B14F-4D97-AF65-F5344CB8AC3E}">
        <p14:creationId xmlns:p14="http://schemas.microsoft.com/office/powerpoint/2010/main" val="40869577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03F3E-0257-F8D8-4027-349990E20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E531B-C826-18C4-C9EB-6F247FCAD4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5ADE7C-2D62-03E3-F3F4-5CF31BFD6F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83E3EA-E064-69A4-9B40-D6CA6D7B07D0}"/>
              </a:ext>
            </a:extLst>
          </p:cNvPr>
          <p:cNvSpPr>
            <a:spLocks noGrp="1"/>
          </p:cNvSpPr>
          <p:nvPr>
            <p:ph type="sldNum" sz="quarter" idx="5"/>
          </p:nvPr>
        </p:nvSpPr>
        <p:spPr/>
        <p:txBody>
          <a:bodyPr/>
          <a:lstStyle/>
          <a:p>
            <a:fld id="{4F9BC4AA-537B-4660-A2E4-FF2CD1276BD5}" type="slidenum">
              <a:rPr lang="en-US" smtClean="0"/>
              <a:t>55</a:t>
            </a:fld>
            <a:endParaRPr lang="en-US"/>
          </a:p>
        </p:txBody>
      </p:sp>
    </p:spTree>
    <p:extLst>
      <p:ext uri="{BB962C8B-B14F-4D97-AF65-F5344CB8AC3E}">
        <p14:creationId xmlns:p14="http://schemas.microsoft.com/office/powerpoint/2010/main" val="24921707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Ammonia typically NH4Cl</a:t>
            </a:r>
          </a:p>
        </p:txBody>
      </p:sp>
      <p:sp>
        <p:nvSpPr>
          <p:cNvPr id="4" name="Slide Number Placeholder 3"/>
          <p:cNvSpPr>
            <a:spLocks noGrp="1"/>
          </p:cNvSpPr>
          <p:nvPr>
            <p:ph type="sldNum" sz="quarter" idx="5"/>
          </p:nvPr>
        </p:nvSpPr>
        <p:spPr/>
        <p:txBody>
          <a:bodyPr/>
          <a:lstStyle/>
          <a:p>
            <a:fld id="{4F9BC4AA-537B-4660-A2E4-FF2CD1276BD5}" type="slidenum">
              <a:rPr lang="en-US" smtClean="0"/>
              <a:t>60</a:t>
            </a:fld>
            <a:endParaRPr lang="en-US"/>
          </a:p>
        </p:txBody>
      </p:sp>
    </p:spTree>
    <p:extLst>
      <p:ext uri="{BB962C8B-B14F-4D97-AF65-F5344CB8AC3E}">
        <p14:creationId xmlns:p14="http://schemas.microsoft.com/office/powerpoint/2010/main" val="11972680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we’ll start with shapes.</a:t>
            </a:r>
          </a:p>
          <a:p>
            <a:r>
              <a:rPr lang="en-US"/>
              <a:t>Wastewater processes come in all different shapes in sizes and it’s important to understand how to use them in wastewater calculations</a:t>
            </a:r>
          </a:p>
          <a:p>
            <a:r>
              <a:rPr lang="en-US"/>
              <a:t>These are the common shapes you’ll run into and they each have a different formula to calculate the area or volume.</a:t>
            </a:r>
          </a:p>
          <a:p>
            <a:r>
              <a:rPr lang="en-US"/>
              <a:t>For this slide we have a examples of the shapes you’ll see and how to calculate the areas for</a:t>
            </a:r>
          </a:p>
          <a:p>
            <a:r>
              <a:rPr lang="en-US"/>
              <a:t>Squares = side squared</a:t>
            </a:r>
          </a:p>
          <a:p>
            <a:r>
              <a:rPr lang="en-US"/>
              <a:t>Rectangle ””</a:t>
            </a:r>
          </a:p>
          <a:p>
            <a:r>
              <a:rPr lang="en-US"/>
              <a:t>Triangle “”</a:t>
            </a:r>
          </a:p>
          <a:p>
            <a:r>
              <a:rPr lang="en-US"/>
              <a:t>Circle “”</a:t>
            </a:r>
          </a:p>
          <a:p>
            <a:r>
              <a:rPr lang="en-US"/>
              <a:t>Then we will also need to the dimensions of the most common 3D shapes which are:</a:t>
            </a:r>
          </a:p>
          <a:p>
            <a:r>
              <a:rPr lang="en-US"/>
              <a:t>We’ll walk through solving some of these problems in just a little.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17465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we’ll start with shapes.</a:t>
            </a:r>
          </a:p>
          <a:p>
            <a:r>
              <a:rPr lang="en-US"/>
              <a:t>Wastewater processes come in all different shapes in sizes and it’s important to understand how to use them in wastewater calculations</a:t>
            </a:r>
          </a:p>
          <a:p>
            <a:r>
              <a:rPr lang="en-US"/>
              <a:t>These are the common shapes you’ll run into and they each have a different formula to calculate the area or volume.</a:t>
            </a:r>
          </a:p>
          <a:p>
            <a:r>
              <a:rPr lang="en-US"/>
              <a:t>For this slide we have a examples of the shapes you’ll see and how to calculate the areas for</a:t>
            </a:r>
          </a:p>
          <a:p>
            <a:r>
              <a:rPr lang="en-US"/>
              <a:t>Squares = side squared</a:t>
            </a:r>
          </a:p>
          <a:p>
            <a:r>
              <a:rPr lang="en-US"/>
              <a:t>Rectangle ””</a:t>
            </a:r>
          </a:p>
          <a:p>
            <a:r>
              <a:rPr lang="en-US"/>
              <a:t>Triangle “”</a:t>
            </a:r>
          </a:p>
          <a:p>
            <a:r>
              <a:rPr lang="en-US"/>
              <a:t>Circle “”</a:t>
            </a:r>
          </a:p>
          <a:p>
            <a:r>
              <a:rPr lang="en-US"/>
              <a:t>Then we will also need to the dimensions of the most common 3D shapes which are:</a:t>
            </a:r>
          </a:p>
          <a:p>
            <a:r>
              <a:rPr lang="en-US"/>
              <a:t>We’ll walk through solving some of these problems in just a little.</a:t>
            </a:r>
          </a:p>
        </p:txBody>
      </p:sp>
      <p:sp>
        <p:nvSpPr>
          <p:cNvPr id="4" name="Slide Number Placeholder 3"/>
          <p:cNvSpPr>
            <a:spLocks noGrp="1"/>
          </p:cNvSpPr>
          <p:nvPr>
            <p:ph type="sldNum" sz="quarter" idx="5"/>
          </p:nvPr>
        </p:nvSpPr>
        <p:spPr/>
        <p:txBody>
          <a:bodyPr/>
          <a:lstStyle/>
          <a:p>
            <a:fld id="{4F9BC4AA-537B-4660-A2E4-FF2CD1276BD5}" type="slidenum">
              <a:rPr lang="en-US" smtClean="0"/>
              <a:t>63</a:t>
            </a:fld>
            <a:endParaRPr lang="en-US"/>
          </a:p>
        </p:txBody>
      </p:sp>
    </p:spTree>
    <p:extLst>
      <p:ext uri="{BB962C8B-B14F-4D97-AF65-F5344CB8AC3E}">
        <p14:creationId xmlns:p14="http://schemas.microsoft.com/office/powerpoint/2010/main" val="11917465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Area measured the amount of space enclosed within the boundaries of a two dimensional shape.</a:t>
            </a:r>
          </a:p>
          <a:p>
            <a:r>
              <a:rPr lang="en-US"/>
              <a:t>Typically measured in square units</a:t>
            </a:r>
          </a:p>
        </p:txBody>
      </p:sp>
      <p:sp>
        <p:nvSpPr>
          <p:cNvPr id="4" name="Slide Number Placeholder 3"/>
          <p:cNvSpPr>
            <a:spLocks noGrp="1"/>
          </p:cNvSpPr>
          <p:nvPr>
            <p:ph type="sldNum" sz="quarter" idx="5"/>
          </p:nvPr>
        </p:nvSpPr>
        <p:spPr/>
        <p:txBody>
          <a:bodyPr/>
          <a:lstStyle/>
          <a:p>
            <a:fld id="{4F9BC4AA-537B-4660-A2E4-FF2CD1276BD5}" type="slidenum">
              <a:rPr lang="en-US" smtClean="0"/>
              <a:t>65</a:t>
            </a:fld>
            <a:endParaRPr lang="en-US"/>
          </a:p>
        </p:txBody>
      </p:sp>
    </p:spTree>
    <p:extLst>
      <p:ext uri="{BB962C8B-B14F-4D97-AF65-F5344CB8AC3E}">
        <p14:creationId xmlns:p14="http://schemas.microsoft.com/office/powerpoint/2010/main" val="28763135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66</a:t>
            </a:fld>
            <a:endParaRPr lang="en-US"/>
          </a:p>
        </p:txBody>
      </p:sp>
    </p:spTree>
    <p:extLst>
      <p:ext uri="{BB962C8B-B14F-4D97-AF65-F5344CB8AC3E}">
        <p14:creationId xmlns:p14="http://schemas.microsoft.com/office/powerpoint/2010/main" val="12281307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volume measure the amount of space that an object takes up.</a:t>
            </a:r>
          </a:p>
          <a:p>
            <a:r>
              <a:rPr lang="en-US"/>
              <a:t>We explain volume by expanding on the concept of area.</a:t>
            </a:r>
          </a:p>
          <a:p>
            <a:r>
              <a:rPr lang="en-US"/>
              <a:t>For simple 3D objects that we use in wastewater calculations, we multiply our surface area by height.</a:t>
            </a:r>
          </a:p>
          <a:p>
            <a:r>
              <a:rPr lang="en-US"/>
              <a:t>It’s basically stacking up layers of the objects surface area up to the needed height.</a:t>
            </a:r>
          </a:p>
          <a:p>
            <a:r>
              <a:rPr lang="en-US"/>
              <a:t>For the volume of a rectangular prism which is the technical term for the shape of the rectangular tanks we use in wastewater operations.</a:t>
            </a:r>
          </a:p>
          <a:p>
            <a:r>
              <a:rPr lang="en-US"/>
              <a:t>As </a:t>
            </a:r>
            <a:r>
              <a:rPr lang="en-US" err="1"/>
              <a:t>lon</a:t>
            </a:r>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67</a:t>
            </a:fld>
            <a:endParaRPr lang="en-US"/>
          </a:p>
        </p:txBody>
      </p:sp>
    </p:spTree>
    <p:extLst>
      <p:ext uri="{BB962C8B-B14F-4D97-AF65-F5344CB8AC3E}">
        <p14:creationId xmlns:p14="http://schemas.microsoft.com/office/powerpoint/2010/main" val="24864734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68</a:t>
            </a:fld>
            <a:endParaRPr lang="en-US"/>
          </a:p>
        </p:txBody>
      </p:sp>
    </p:spTree>
    <p:extLst>
      <p:ext uri="{BB962C8B-B14F-4D97-AF65-F5344CB8AC3E}">
        <p14:creationId xmlns:p14="http://schemas.microsoft.com/office/powerpoint/2010/main" val="9139243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Motors and pumps must operate within a certain temperature range. Otherwise high temperatures may indicate something is wrong and can lead to issues.</a:t>
            </a:r>
          </a:p>
          <a:p>
            <a:r>
              <a:rPr lang="en-US"/>
              <a:t>Temperature changes call for operational changes in biological processes</a:t>
            </a:r>
          </a:p>
          <a:p>
            <a:r>
              <a:rPr lang="en-US"/>
              <a:t>Higher temperatures increase the reactions of most chemical reactions and certain compounds become more soluble at lower temperatures and can be settled out.</a:t>
            </a:r>
          </a:p>
          <a:p>
            <a:r>
              <a:rPr lang="en-US"/>
              <a:t>It’s important to understand what process can be manipulated with temperature changes or management.</a:t>
            </a:r>
          </a:p>
          <a:p>
            <a:r>
              <a:rPr lang="en-US"/>
              <a:t>Sometimes our equipment </a:t>
            </a:r>
          </a:p>
        </p:txBody>
      </p:sp>
      <p:sp>
        <p:nvSpPr>
          <p:cNvPr id="4" name="Slide Number Placeholder 3"/>
          <p:cNvSpPr>
            <a:spLocks noGrp="1"/>
          </p:cNvSpPr>
          <p:nvPr>
            <p:ph type="sldNum" sz="quarter" idx="5"/>
          </p:nvPr>
        </p:nvSpPr>
        <p:spPr/>
        <p:txBody>
          <a:bodyPr/>
          <a:lstStyle/>
          <a:p>
            <a:fld id="{4F9BC4AA-537B-4660-A2E4-FF2CD1276BD5}" type="slidenum">
              <a:rPr lang="en-US" smtClean="0"/>
              <a:t>72</a:t>
            </a:fld>
            <a:endParaRPr lang="en-US"/>
          </a:p>
        </p:txBody>
      </p:sp>
    </p:spTree>
    <p:extLst>
      <p:ext uri="{BB962C8B-B14F-4D97-AF65-F5344CB8AC3E}">
        <p14:creationId xmlns:p14="http://schemas.microsoft.com/office/powerpoint/2010/main" val="23489383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8C2D6-9048-6637-80C4-0B4A6D0C77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CAA43-2395-0BFA-0663-AF1B716F1E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BB33BE-93B7-FDBD-9717-FE929A2CFB31}"/>
              </a:ext>
            </a:extLst>
          </p:cNvPr>
          <p:cNvSpPr>
            <a:spLocks noGrp="1"/>
          </p:cNvSpPr>
          <p:nvPr>
            <p:ph type="body" idx="1"/>
          </p:nvPr>
        </p:nvSpPr>
        <p:spPr/>
        <p:txBody>
          <a:bodyPr/>
          <a:lstStyle/>
          <a:p>
            <a:r>
              <a:rPr lang="en-US"/>
              <a:t>Motors and pumps must operate within a certain temperature range. Otherwise high temperatures may indicate something is wrong and can lead to issues.</a:t>
            </a:r>
          </a:p>
          <a:p>
            <a:r>
              <a:rPr lang="en-US"/>
              <a:t>Temperature changes call for operational changes in biological processes</a:t>
            </a:r>
          </a:p>
          <a:p>
            <a:r>
              <a:rPr lang="en-US"/>
              <a:t>Higher temperatures increase the reactions of most chemical reactions and certain compounds become more soluble at lower temperatures and can be settled out.</a:t>
            </a:r>
          </a:p>
          <a:p>
            <a:r>
              <a:rPr lang="en-US"/>
              <a:t>It’s important to understand what process can be manipulated with temperature changes or management.</a:t>
            </a:r>
          </a:p>
          <a:p>
            <a:r>
              <a:rPr lang="en-US"/>
              <a:t>Sometimes our equipment </a:t>
            </a:r>
          </a:p>
        </p:txBody>
      </p:sp>
      <p:sp>
        <p:nvSpPr>
          <p:cNvPr id="4" name="Slide Number Placeholder 3">
            <a:extLst>
              <a:ext uri="{FF2B5EF4-FFF2-40B4-BE49-F238E27FC236}">
                <a16:creationId xmlns:a16="http://schemas.microsoft.com/office/drawing/2014/main" id="{21C592CD-2AEC-A2C9-C862-84D98AE8DA23}"/>
              </a:ext>
            </a:extLst>
          </p:cNvPr>
          <p:cNvSpPr>
            <a:spLocks noGrp="1"/>
          </p:cNvSpPr>
          <p:nvPr>
            <p:ph type="sldNum" sz="quarter" idx="5"/>
          </p:nvPr>
        </p:nvSpPr>
        <p:spPr/>
        <p:txBody>
          <a:bodyPr/>
          <a:lstStyle/>
          <a:p>
            <a:fld id="{4F9BC4AA-537B-4660-A2E4-FF2CD1276BD5}" type="slidenum">
              <a:rPr lang="en-US" smtClean="0"/>
              <a:t>73</a:t>
            </a:fld>
            <a:endParaRPr lang="en-US"/>
          </a:p>
        </p:txBody>
      </p:sp>
    </p:spTree>
    <p:extLst>
      <p:ext uri="{BB962C8B-B14F-4D97-AF65-F5344CB8AC3E}">
        <p14:creationId xmlns:p14="http://schemas.microsoft.com/office/powerpoint/2010/main" val="34125428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3C4C9-CCB4-7512-9DA3-CE4EC9D300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20150-79C6-FB1F-AFC6-C55ABA5204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EA48B4-AAB2-71DC-1A77-E4E14DC38031}"/>
              </a:ext>
            </a:extLst>
          </p:cNvPr>
          <p:cNvSpPr>
            <a:spLocks noGrp="1"/>
          </p:cNvSpPr>
          <p:nvPr>
            <p:ph type="body" idx="1"/>
          </p:nvPr>
        </p:nvSpPr>
        <p:spPr/>
        <p:txBody>
          <a:bodyPr/>
          <a:lstStyle/>
          <a:p>
            <a:r>
              <a:rPr lang="en-US"/>
              <a:t>30 Min 6 practice questions</a:t>
            </a:r>
          </a:p>
        </p:txBody>
      </p:sp>
      <p:sp>
        <p:nvSpPr>
          <p:cNvPr id="4" name="Slide Number Placeholder 3">
            <a:extLst>
              <a:ext uri="{FF2B5EF4-FFF2-40B4-BE49-F238E27FC236}">
                <a16:creationId xmlns:a16="http://schemas.microsoft.com/office/drawing/2014/main" id="{4DE84CD1-86CA-5E94-F9FC-7BEBF2AF5011}"/>
              </a:ext>
            </a:extLst>
          </p:cNvPr>
          <p:cNvSpPr>
            <a:spLocks noGrp="1"/>
          </p:cNvSpPr>
          <p:nvPr>
            <p:ph type="sldNum" sz="quarter" idx="5"/>
          </p:nvPr>
        </p:nvSpPr>
        <p:spPr/>
        <p:txBody>
          <a:bodyPr/>
          <a:lstStyle/>
          <a:p>
            <a:fld id="{4F9BC4AA-537B-4660-A2E4-FF2CD1276BD5}" type="slidenum">
              <a:rPr lang="en-US" smtClean="0"/>
              <a:t>75</a:t>
            </a:fld>
            <a:endParaRPr lang="en-US"/>
          </a:p>
        </p:txBody>
      </p:sp>
    </p:spTree>
    <p:extLst>
      <p:ext uri="{BB962C8B-B14F-4D97-AF65-F5344CB8AC3E}">
        <p14:creationId xmlns:p14="http://schemas.microsoft.com/office/powerpoint/2010/main" val="30583164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76</a:t>
            </a:fld>
            <a:endParaRPr lang="en-US"/>
          </a:p>
        </p:txBody>
      </p:sp>
    </p:spTree>
    <p:extLst>
      <p:ext uri="{BB962C8B-B14F-4D97-AF65-F5344CB8AC3E}">
        <p14:creationId xmlns:p14="http://schemas.microsoft.com/office/powerpoint/2010/main" val="23114720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77</a:t>
            </a:fld>
            <a:endParaRPr lang="en-US"/>
          </a:p>
        </p:txBody>
      </p:sp>
    </p:spTree>
    <p:extLst>
      <p:ext uri="{BB962C8B-B14F-4D97-AF65-F5344CB8AC3E}">
        <p14:creationId xmlns:p14="http://schemas.microsoft.com/office/powerpoint/2010/main" val="9442317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Unit conversions must be arranged correctly for units to </a:t>
            </a:r>
          </a:p>
        </p:txBody>
      </p:sp>
      <p:sp>
        <p:nvSpPr>
          <p:cNvPr id="4" name="Slide Number Placeholder 3"/>
          <p:cNvSpPr>
            <a:spLocks noGrp="1"/>
          </p:cNvSpPr>
          <p:nvPr>
            <p:ph type="sldNum" sz="quarter" idx="5"/>
          </p:nvPr>
        </p:nvSpPr>
        <p:spPr/>
        <p:txBody>
          <a:bodyPr/>
          <a:lstStyle/>
          <a:p>
            <a:fld id="{4F9BC4AA-537B-4660-A2E4-FF2CD1276BD5}" type="slidenum">
              <a:rPr lang="en-US" smtClean="0"/>
              <a:t>79</a:t>
            </a:fld>
            <a:endParaRPr lang="en-US"/>
          </a:p>
        </p:txBody>
      </p:sp>
    </p:spTree>
    <p:extLst>
      <p:ext uri="{BB962C8B-B14F-4D97-AF65-F5344CB8AC3E}">
        <p14:creationId xmlns:p14="http://schemas.microsoft.com/office/powerpoint/2010/main" val="24229181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Mention that the pie wheel may have variables written out in full or just be represented by a symbol</a:t>
            </a:r>
          </a:p>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90</a:t>
            </a:fld>
            <a:endParaRPr lang="en-US"/>
          </a:p>
        </p:txBody>
      </p:sp>
    </p:spTree>
    <p:extLst>
      <p:ext uri="{BB962C8B-B14F-4D97-AF65-F5344CB8AC3E}">
        <p14:creationId xmlns:p14="http://schemas.microsoft.com/office/powerpoint/2010/main" val="5972909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Mention that the pie wheel may have variables written out in full or just be represented by a symbol</a:t>
            </a:r>
          </a:p>
        </p:txBody>
      </p:sp>
      <p:sp>
        <p:nvSpPr>
          <p:cNvPr id="4" name="Slide Number Placeholder 3"/>
          <p:cNvSpPr>
            <a:spLocks noGrp="1"/>
          </p:cNvSpPr>
          <p:nvPr>
            <p:ph type="sldNum" sz="quarter" idx="5"/>
          </p:nvPr>
        </p:nvSpPr>
        <p:spPr/>
        <p:txBody>
          <a:bodyPr/>
          <a:lstStyle/>
          <a:p>
            <a:fld id="{4F9BC4AA-537B-4660-A2E4-FF2CD1276BD5}" type="slidenum">
              <a:rPr lang="en-US" smtClean="0"/>
              <a:t>91</a:t>
            </a:fld>
            <a:endParaRPr lang="en-US"/>
          </a:p>
        </p:txBody>
      </p:sp>
    </p:spTree>
    <p:extLst>
      <p:ext uri="{BB962C8B-B14F-4D97-AF65-F5344CB8AC3E}">
        <p14:creationId xmlns:p14="http://schemas.microsoft.com/office/powerpoint/2010/main" val="23939121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94</a:t>
            </a:fld>
            <a:endParaRPr lang="en-US"/>
          </a:p>
        </p:txBody>
      </p:sp>
    </p:spTree>
    <p:extLst>
      <p:ext uri="{BB962C8B-B14F-4D97-AF65-F5344CB8AC3E}">
        <p14:creationId xmlns:p14="http://schemas.microsoft.com/office/powerpoint/2010/main" val="22766563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Speeds up the calculation process</a:t>
            </a:r>
          </a:p>
        </p:txBody>
      </p:sp>
      <p:sp>
        <p:nvSpPr>
          <p:cNvPr id="4" name="Slide Number Placeholder 3"/>
          <p:cNvSpPr>
            <a:spLocks noGrp="1"/>
          </p:cNvSpPr>
          <p:nvPr>
            <p:ph type="sldNum" sz="quarter" idx="5"/>
          </p:nvPr>
        </p:nvSpPr>
        <p:spPr/>
        <p:txBody>
          <a:bodyPr/>
          <a:lstStyle/>
          <a:p>
            <a:fld id="{4F9BC4AA-537B-4660-A2E4-FF2CD1276BD5}" type="slidenum">
              <a:rPr lang="en-US" smtClean="0"/>
              <a:t>95</a:t>
            </a:fld>
            <a:endParaRPr lang="en-US"/>
          </a:p>
        </p:txBody>
      </p:sp>
    </p:spTree>
    <p:extLst>
      <p:ext uri="{BB962C8B-B14F-4D97-AF65-F5344CB8AC3E}">
        <p14:creationId xmlns:p14="http://schemas.microsoft.com/office/powerpoint/2010/main" val="22350956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7C367-78F6-566F-E61F-8820AC2F2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25F20-A24E-77CB-87B7-F03F79C801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355829-DDD1-07F1-2733-461DDC4C8EEF}"/>
              </a:ext>
            </a:extLst>
          </p:cNvPr>
          <p:cNvSpPr>
            <a:spLocks noGrp="1"/>
          </p:cNvSpPr>
          <p:nvPr>
            <p:ph type="body" idx="1"/>
          </p:nvPr>
        </p:nvSpPr>
        <p:spPr/>
        <p:txBody>
          <a:bodyPr/>
          <a:lstStyle/>
          <a:p>
            <a:r>
              <a:rPr lang="en-US"/>
              <a:t>30 Min 6</a:t>
            </a:r>
          </a:p>
          <a:p>
            <a:r>
              <a:rPr lang="en-US"/>
              <a:t>Likely 45 min and 8-10</a:t>
            </a:r>
          </a:p>
        </p:txBody>
      </p:sp>
      <p:sp>
        <p:nvSpPr>
          <p:cNvPr id="4" name="Slide Number Placeholder 3">
            <a:extLst>
              <a:ext uri="{FF2B5EF4-FFF2-40B4-BE49-F238E27FC236}">
                <a16:creationId xmlns:a16="http://schemas.microsoft.com/office/drawing/2014/main" id="{42F6A293-84A8-2070-67EB-63C61239E870}"/>
              </a:ext>
            </a:extLst>
          </p:cNvPr>
          <p:cNvSpPr>
            <a:spLocks noGrp="1"/>
          </p:cNvSpPr>
          <p:nvPr>
            <p:ph type="sldNum" sz="quarter" idx="5"/>
          </p:nvPr>
        </p:nvSpPr>
        <p:spPr/>
        <p:txBody>
          <a:bodyPr/>
          <a:lstStyle/>
          <a:p>
            <a:fld id="{4F9BC4AA-537B-4660-A2E4-FF2CD1276BD5}" type="slidenum">
              <a:rPr lang="en-US" smtClean="0"/>
              <a:t>96</a:t>
            </a:fld>
            <a:endParaRPr lang="en-US"/>
          </a:p>
        </p:txBody>
      </p:sp>
    </p:spTree>
    <p:extLst>
      <p:ext uri="{BB962C8B-B14F-4D97-AF65-F5344CB8AC3E}">
        <p14:creationId xmlns:p14="http://schemas.microsoft.com/office/powerpoint/2010/main" val="27939480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3DDD5C-CB06-4091-83E6-4B69AEB80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4076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3DDD5C-CB06-4091-83E6-4B69AEB80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2123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106</a:t>
            </a:fld>
            <a:endParaRPr lang="en-US"/>
          </a:p>
        </p:txBody>
      </p:sp>
    </p:spTree>
    <p:extLst>
      <p:ext uri="{BB962C8B-B14F-4D97-AF65-F5344CB8AC3E}">
        <p14:creationId xmlns:p14="http://schemas.microsoft.com/office/powerpoint/2010/main" val="20835694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33E4C-18A3-AAD0-4F37-E05FEBFB7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9F68E-DC84-755B-5E79-54B5372AD0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AE9DA-D25F-3CDD-19E8-0FB33EEA4701}"/>
              </a:ext>
            </a:extLst>
          </p:cNvPr>
          <p:cNvSpPr>
            <a:spLocks noGrp="1"/>
          </p:cNvSpPr>
          <p:nvPr>
            <p:ph type="body" idx="1"/>
          </p:nvPr>
        </p:nvSpPr>
        <p:spPr/>
        <p:txBody>
          <a:bodyPr/>
          <a:lstStyle/>
          <a:p>
            <a:r>
              <a:rPr lang="en-US" err="1"/>
              <a:t>Chanve</a:t>
            </a:r>
            <a:r>
              <a:rPr lang="en-US"/>
              <a:t> V to 28,623 </a:t>
            </a:r>
          </a:p>
        </p:txBody>
      </p:sp>
      <p:sp>
        <p:nvSpPr>
          <p:cNvPr id="4" name="Slide Number Placeholder 3">
            <a:extLst>
              <a:ext uri="{FF2B5EF4-FFF2-40B4-BE49-F238E27FC236}">
                <a16:creationId xmlns:a16="http://schemas.microsoft.com/office/drawing/2014/main" id="{DBA4ED87-CF5E-63DD-05A2-0E37CE72DA1C}"/>
              </a:ext>
            </a:extLst>
          </p:cNvPr>
          <p:cNvSpPr>
            <a:spLocks noGrp="1"/>
          </p:cNvSpPr>
          <p:nvPr>
            <p:ph type="sldNum" sz="quarter" idx="5"/>
          </p:nvPr>
        </p:nvSpPr>
        <p:spPr/>
        <p:txBody>
          <a:bodyPr/>
          <a:lstStyle/>
          <a:p>
            <a:fld id="{4F9BC4AA-537B-4660-A2E4-FF2CD1276BD5}" type="slidenum">
              <a:rPr lang="en-US" smtClean="0"/>
              <a:t>112</a:t>
            </a:fld>
            <a:endParaRPr lang="en-US"/>
          </a:p>
        </p:txBody>
      </p:sp>
    </p:spTree>
    <p:extLst>
      <p:ext uri="{BB962C8B-B14F-4D97-AF65-F5344CB8AC3E}">
        <p14:creationId xmlns:p14="http://schemas.microsoft.com/office/powerpoint/2010/main" val="20224487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Chanve</a:t>
            </a:r>
            <a:r>
              <a:rPr lang="en-US"/>
              <a:t> V to 28,623 </a:t>
            </a:r>
          </a:p>
        </p:txBody>
      </p:sp>
      <p:sp>
        <p:nvSpPr>
          <p:cNvPr id="4" name="Slide Number Placeholder 3"/>
          <p:cNvSpPr>
            <a:spLocks noGrp="1"/>
          </p:cNvSpPr>
          <p:nvPr>
            <p:ph type="sldNum" sz="quarter" idx="5"/>
          </p:nvPr>
        </p:nvSpPr>
        <p:spPr/>
        <p:txBody>
          <a:bodyPr/>
          <a:lstStyle/>
          <a:p>
            <a:fld id="{4F9BC4AA-537B-4660-A2E4-FF2CD1276BD5}" type="slidenum">
              <a:rPr lang="en-US" smtClean="0"/>
              <a:t>113</a:t>
            </a:fld>
            <a:endParaRPr lang="en-US"/>
          </a:p>
        </p:txBody>
      </p:sp>
    </p:spTree>
    <p:extLst>
      <p:ext uri="{BB962C8B-B14F-4D97-AF65-F5344CB8AC3E}">
        <p14:creationId xmlns:p14="http://schemas.microsoft.com/office/powerpoint/2010/main" val="4971809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114</a:t>
            </a:fld>
            <a:endParaRPr lang="en-US"/>
          </a:p>
        </p:txBody>
      </p:sp>
    </p:spTree>
    <p:extLst>
      <p:ext uri="{BB962C8B-B14F-4D97-AF65-F5344CB8AC3E}">
        <p14:creationId xmlns:p14="http://schemas.microsoft.com/office/powerpoint/2010/main" val="35130598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116</a:t>
            </a:fld>
            <a:endParaRPr lang="en-US"/>
          </a:p>
        </p:txBody>
      </p:sp>
    </p:spTree>
    <p:extLst>
      <p:ext uri="{BB962C8B-B14F-4D97-AF65-F5344CB8AC3E}">
        <p14:creationId xmlns:p14="http://schemas.microsoft.com/office/powerpoint/2010/main" val="6546339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234</a:t>
            </a:r>
          </a:p>
        </p:txBody>
      </p:sp>
      <p:sp>
        <p:nvSpPr>
          <p:cNvPr id="4" name="Slide Number Placeholder 3"/>
          <p:cNvSpPr>
            <a:spLocks noGrp="1"/>
          </p:cNvSpPr>
          <p:nvPr>
            <p:ph type="sldNum" sz="quarter" idx="5"/>
          </p:nvPr>
        </p:nvSpPr>
        <p:spPr/>
        <p:txBody>
          <a:bodyPr/>
          <a:lstStyle/>
          <a:p>
            <a:fld id="{4F9BC4AA-537B-4660-A2E4-FF2CD1276BD5}" type="slidenum">
              <a:rPr lang="en-US" smtClean="0"/>
              <a:t>120</a:t>
            </a:fld>
            <a:endParaRPr lang="en-US"/>
          </a:p>
        </p:txBody>
      </p:sp>
    </p:spTree>
    <p:extLst>
      <p:ext uri="{BB962C8B-B14F-4D97-AF65-F5344CB8AC3E}">
        <p14:creationId xmlns:p14="http://schemas.microsoft.com/office/powerpoint/2010/main" val="4981383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46DFA-ADA5-963F-C76A-F0F2D829D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72A1B-191E-01BE-6F56-1E441C940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AF85A-17A4-B004-F2CF-6BD50259E988}"/>
              </a:ext>
            </a:extLst>
          </p:cNvPr>
          <p:cNvSpPr>
            <a:spLocks noGrp="1"/>
          </p:cNvSpPr>
          <p:nvPr>
            <p:ph type="body" idx="1"/>
          </p:nvPr>
        </p:nvSpPr>
        <p:spPr/>
        <p:txBody>
          <a:bodyPr/>
          <a:lstStyle/>
          <a:p>
            <a:r>
              <a:rPr lang="en-US"/>
              <a:t>60 Min-</a:t>
            </a:r>
          </a:p>
          <a:p>
            <a:r>
              <a:rPr lang="en-US"/>
              <a:t>Likely 60 Min- 9 Questions</a:t>
            </a:r>
          </a:p>
          <a:p>
            <a:r>
              <a:rPr lang="en-US"/>
              <a:t>BOD COD TSS RBC Trickling Filters</a:t>
            </a:r>
          </a:p>
        </p:txBody>
      </p:sp>
      <p:sp>
        <p:nvSpPr>
          <p:cNvPr id="4" name="Slide Number Placeholder 3">
            <a:extLst>
              <a:ext uri="{FF2B5EF4-FFF2-40B4-BE49-F238E27FC236}">
                <a16:creationId xmlns:a16="http://schemas.microsoft.com/office/drawing/2014/main" id="{E56C5173-4C9D-9EE3-8D00-55D11BD40BAD}"/>
              </a:ext>
            </a:extLst>
          </p:cNvPr>
          <p:cNvSpPr>
            <a:spLocks noGrp="1"/>
          </p:cNvSpPr>
          <p:nvPr>
            <p:ph type="sldNum" sz="quarter" idx="5"/>
          </p:nvPr>
        </p:nvSpPr>
        <p:spPr/>
        <p:txBody>
          <a:bodyPr/>
          <a:lstStyle/>
          <a:p>
            <a:fld id="{4F9BC4AA-537B-4660-A2E4-FF2CD1276BD5}" type="slidenum">
              <a:rPr lang="en-US" smtClean="0"/>
              <a:t>122</a:t>
            </a:fld>
            <a:endParaRPr lang="en-US"/>
          </a:p>
        </p:txBody>
      </p:sp>
    </p:spTree>
    <p:extLst>
      <p:ext uri="{BB962C8B-B14F-4D97-AF65-F5344CB8AC3E}">
        <p14:creationId xmlns:p14="http://schemas.microsoft.com/office/powerpoint/2010/main" val="38193476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3DDD5C-CB06-4091-83E6-4B69AEB80726}"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84353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126</a:t>
            </a:fld>
            <a:endParaRPr lang="en-US"/>
          </a:p>
        </p:txBody>
      </p:sp>
    </p:spTree>
    <p:extLst>
      <p:ext uri="{BB962C8B-B14F-4D97-AF65-F5344CB8AC3E}">
        <p14:creationId xmlns:p14="http://schemas.microsoft.com/office/powerpoint/2010/main" val="12700409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69F4A-B8F2-E51C-5CB3-CADF03068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1944A-76BC-9214-EFA9-B7BDD0CD8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D116CF-38CB-9CAE-0AB9-337D6322E9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369862-E32B-F515-FF58-1DECFAF0D096}"/>
              </a:ext>
            </a:extLst>
          </p:cNvPr>
          <p:cNvSpPr>
            <a:spLocks noGrp="1"/>
          </p:cNvSpPr>
          <p:nvPr>
            <p:ph type="sldNum" sz="quarter" idx="5"/>
          </p:nvPr>
        </p:nvSpPr>
        <p:spPr/>
        <p:txBody>
          <a:bodyPr/>
          <a:lstStyle/>
          <a:p>
            <a:fld id="{4F9BC4AA-537B-4660-A2E4-FF2CD1276BD5}" type="slidenum">
              <a:rPr lang="en-US" smtClean="0"/>
              <a:t>127</a:t>
            </a:fld>
            <a:endParaRPr lang="en-US"/>
          </a:p>
        </p:txBody>
      </p:sp>
    </p:spTree>
    <p:extLst>
      <p:ext uri="{BB962C8B-B14F-4D97-AF65-F5344CB8AC3E}">
        <p14:creationId xmlns:p14="http://schemas.microsoft.com/office/powerpoint/2010/main" val="24385983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5F554-1D09-7B85-43C0-9C538A29D6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B66F72-02FD-4DA1-4D02-EC5F03E37E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F5F9BC-9396-9582-A93B-5F8E74D7C7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B4E542-74F1-AD98-08B6-EC8F446A14E5}"/>
              </a:ext>
            </a:extLst>
          </p:cNvPr>
          <p:cNvSpPr>
            <a:spLocks noGrp="1"/>
          </p:cNvSpPr>
          <p:nvPr>
            <p:ph type="sldNum" sz="quarter" idx="5"/>
          </p:nvPr>
        </p:nvSpPr>
        <p:spPr/>
        <p:txBody>
          <a:bodyPr/>
          <a:lstStyle/>
          <a:p>
            <a:fld id="{4F9BC4AA-537B-4660-A2E4-FF2CD1276BD5}" type="slidenum">
              <a:rPr lang="en-US" smtClean="0"/>
              <a:t>132</a:t>
            </a:fld>
            <a:endParaRPr lang="en-US"/>
          </a:p>
        </p:txBody>
      </p:sp>
    </p:spTree>
    <p:extLst>
      <p:ext uri="{BB962C8B-B14F-4D97-AF65-F5344CB8AC3E}">
        <p14:creationId xmlns:p14="http://schemas.microsoft.com/office/powerpoint/2010/main" val="179793084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40A9B-297E-2A57-C109-376BD9BFB2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52BD9-0B0F-F079-A0C5-7195ED05E9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76A2F0-6C1B-97F8-56B3-89969EA7A2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7BB7C5-3F32-219D-F645-1A5A99F9AF4D}"/>
              </a:ext>
            </a:extLst>
          </p:cNvPr>
          <p:cNvSpPr>
            <a:spLocks noGrp="1"/>
          </p:cNvSpPr>
          <p:nvPr>
            <p:ph type="sldNum" sz="quarter" idx="5"/>
          </p:nvPr>
        </p:nvSpPr>
        <p:spPr/>
        <p:txBody>
          <a:bodyPr/>
          <a:lstStyle/>
          <a:p>
            <a:fld id="{4F9BC4AA-537B-4660-A2E4-FF2CD1276BD5}" type="slidenum">
              <a:rPr lang="en-US" smtClean="0"/>
              <a:t>133</a:t>
            </a:fld>
            <a:endParaRPr lang="en-US"/>
          </a:p>
        </p:txBody>
      </p:sp>
    </p:spTree>
    <p:extLst>
      <p:ext uri="{BB962C8B-B14F-4D97-AF65-F5344CB8AC3E}">
        <p14:creationId xmlns:p14="http://schemas.microsoft.com/office/powerpoint/2010/main" val="2018480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9BC4AA-537B-4660-A2E4-FF2CD1276BD5}" type="slidenum">
              <a:rPr lang="en-US" smtClean="0"/>
              <a:t>139</a:t>
            </a:fld>
            <a:endParaRPr lang="en-US"/>
          </a:p>
        </p:txBody>
      </p:sp>
    </p:spTree>
    <p:extLst>
      <p:ext uri="{BB962C8B-B14F-4D97-AF65-F5344CB8AC3E}">
        <p14:creationId xmlns:p14="http://schemas.microsoft.com/office/powerpoint/2010/main" val="24781745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A0317-4EE1-965E-976D-B5C6019FA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6C90D-C921-BBF8-4D63-07AFEB3DD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5D3A8C-D558-E0AA-93AC-E59E295EA3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85F82F-981D-3703-8E65-0A53A543B6AD}"/>
              </a:ext>
            </a:extLst>
          </p:cNvPr>
          <p:cNvSpPr>
            <a:spLocks noGrp="1"/>
          </p:cNvSpPr>
          <p:nvPr>
            <p:ph type="sldNum" sz="quarter" idx="5"/>
          </p:nvPr>
        </p:nvSpPr>
        <p:spPr/>
        <p:txBody>
          <a:bodyPr/>
          <a:lstStyle/>
          <a:p>
            <a:fld id="{4F9BC4AA-537B-4660-A2E4-FF2CD1276BD5}" type="slidenum">
              <a:rPr lang="en-US" smtClean="0"/>
              <a:t>140</a:t>
            </a:fld>
            <a:endParaRPr lang="en-US"/>
          </a:p>
        </p:txBody>
      </p:sp>
    </p:spTree>
    <p:extLst>
      <p:ext uri="{BB962C8B-B14F-4D97-AF65-F5344CB8AC3E}">
        <p14:creationId xmlns:p14="http://schemas.microsoft.com/office/powerpoint/2010/main" val="29065392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538B9-A537-96AA-15E1-2E6BDA147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9CE7EB-2E5D-7FD4-9BB3-229003E9DA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CBBFCD-59D0-C9B0-BA4F-CFABD9B7398A}"/>
              </a:ext>
            </a:extLst>
          </p:cNvPr>
          <p:cNvSpPr>
            <a:spLocks noGrp="1"/>
          </p:cNvSpPr>
          <p:nvPr>
            <p:ph type="body" idx="1"/>
          </p:nvPr>
        </p:nvSpPr>
        <p:spPr/>
        <p:txBody>
          <a:bodyPr/>
          <a:lstStyle/>
          <a:p>
            <a:r>
              <a:rPr lang="en-US"/>
              <a:t>Biofilms that are too thick are not treating wastewater at the base, so increasing the dosing rate helps removal unnecessary biofilm. Oxygen and organic matter do not penetrate more than ~1mm into the biofilm.</a:t>
            </a:r>
          </a:p>
          <a:p>
            <a:endParaRPr lang="en-US"/>
          </a:p>
          <a:p>
            <a:r>
              <a:rPr lang="en-US"/>
              <a:t>You can directly manipulate the dosing rate by adjusting the HLR, which can be adjusted by increasing circulation and the dosing rate is indirectly manipulated by increasing the number of distribution arms (through design or refurbishment) or increasing the rotational speed of the distribution arm</a:t>
            </a:r>
          </a:p>
        </p:txBody>
      </p:sp>
      <p:sp>
        <p:nvSpPr>
          <p:cNvPr id="4" name="Slide Number Placeholder 3">
            <a:extLst>
              <a:ext uri="{FF2B5EF4-FFF2-40B4-BE49-F238E27FC236}">
                <a16:creationId xmlns:a16="http://schemas.microsoft.com/office/drawing/2014/main" id="{5C138986-9853-4637-A7CA-06FADDA88CFB}"/>
              </a:ext>
            </a:extLst>
          </p:cNvPr>
          <p:cNvSpPr>
            <a:spLocks noGrp="1"/>
          </p:cNvSpPr>
          <p:nvPr>
            <p:ph type="sldNum" sz="quarter" idx="5"/>
          </p:nvPr>
        </p:nvSpPr>
        <p:spPr/>
        <p:txBody>
          <a:bodyPr/>
          <a:lstStyle/>
          <a:p>
            <a:fld id="{4F9BC4AA-537B-4660-A2E4-FF2CD1276BD5}" type="slidenum">
              <a:rPr lang="en-US" smtClean="0"/>
              <a:t>149</a:t>
            </a:fld>
            <a:endParaRPr lang="en-US"/>
          </a:p>
        </p:txBody>
      </p:sp>
    </p:spTree>
    <p:extLst>
      <p:ext uri="{BB962C8B-B14F-4D97-AF65-F5344CB8AC3E}">
        <p14:creationId xmlns:p14="http://schemas.microsoft.com/office/powerpoint/2010/main" val="18384936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498CC-8665-7316-7370-7D634450C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F0D9D-09CC-1BA9-48F4-843D1AE63B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BEF40D-29C2-0387-B170-50C63945D9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4BBAFD-C6C1-EDC7-DBEC-E6E6F8FE4833}"/>
              </a:ext>
            </a:extLst>
          </p:cNvPr>
          <p:cNvSpPr>
            <a:spLocks noGrp="1"/>
          </p:cNvSpPr>
          <p:nvPr>
            <p:ph type="sldNum" sz="quarter" idx="5"/>
          </p:nvPr>
        </p:nvSpPr>
        <p:spPr/>
        <p:txBody>
          <a:bodyPr/>
          <a:lstStyle/>
          <a:p>
            <a:fld id="{4F9BC4AA-537B-4660-A2E4-FF2CD1276BD5}" type="slidenum">
              <a:rPr lang="en-US" smtClean="0"/>
              <a:t>152</a:t>
            </a:fld>
            <a:endParaRPr lang="en-US"/>
          </a:p>
        </p:txBody>
      </p:sp>
    </p:spTree>
    <p:extLst>
      <p:ext uri="{BB962C8B-B14F-4D97-AF65-F5344CB8AC3E}">
        <p14:creationId xmlns:p14="http://schemas.microsoft.com/office/powerpoint/2010/main" val="32813476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0D97F-120D-7D7A-5E3F-46CCDEA14A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18734-544B-6F6D-88D2-55C3E3E473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72CD6-E132-E37B-D99E-FABCAAD009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4EE516-49C7-C192-ABD1-3CFC84663FCA}"/>
              </a:ext>
            </a:extLst>
          </p:cNvPr>
          <p:cNvSpPr>
            <a:spLocks noGrp="1"/>
          </p:cNvSpPr>
          <p:nvPr>
            <p:ph type="sldNum" sz="quarter" idx="5"/>
          </p:nvPr>
        </p:nvSpPr>
        <p:spPr/>
        <p:txBody>
          <a:bodyPr/>
          <a:lstStyle/>
          <a:p>
            <a:fld id="{4F9BC4AA-537B-4660-A2E4-FF2CD1276BD5}" type="slidenum">
              <a:rPr lang="en-US" smtClean="0"/>
              <a:t>155</a:t>
            </a:fld>
            <a:endParaRPr lang="en-US"/>
          </a:p>
        </p:txBody>
      </p:sp>
    </p:spTree>
    <p:extLst>
      <p:ext uri="{BB962C8B-B14F-4D97-AF65-F5344CB8AC3E}">
        <p14:creationId xmlns:p14="http://schemas.microsoft.com/office/powerpoint/2010/main" val="8544602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78C45-22E9-0895-53B0-1A99B4972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2D18B-847B-5C53-6EFE-BE42C7EBDF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BCC652-32FB-ED29-BA9B-0377783C89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D14986-2212-4F93-0FDB-E540D089E166}"/>
              </a:ext>
            </a:extLst>
          </p:cNvPr>
          <p:cNvSpPr>
            <a:spLocks noGrp="1"/>
          </p:cNvSpPr>
          <p:nvPr>
            <p:ph type="sldNum" sz="quarter" idx="5"/>
          </p:nvPr>
        </p:nvSpPr>
        <p:spPr/>
        <p:txBody>
          <a:bodyPr/>
          <a:lstStyle/>
          <a:p>
            <a:fld id="{4F9BC4AA-537B-4660-A2E4-FF2CD1276BD5}" type="slidenum">
              <a:rPr lang="en-US" smtClean="0"/>
              <a:t>158</a:t>
            </a:fld>
            <a:endParaRPr lang="en-US"/>
          </a:p>
        </p:txBody>
      </p:sp>
    </p:spTree>
    <p:extLst>
      <p:ext uri="{BB962C8B-B14F-4D97-AF65-F5344CB8AC3E}">
        <p14:creationId xmlns:p14="http://schemas.microsoft.com/office/powerpoint/2010/main" val="26206395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338DA-6496-3C35-5464-F57C77CE3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58806-4102-534B-3158-794C29C029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184AA4-8368-17C6-72A5-23F42A104BF9}"/>
              </a:ext>
            </a:extLst>
          </p:cNvPr>
          <p:cNvSpPr>
            <a:spLocks noGrp="1"/>
          </p:cNvSpPr>
          <p:nvPr>
            <p:ph type="body" idx="1"/>
          </p:nvPr>
        </p:nvSpPr>
        <p:spPr/>
        <p:txBody>
          <a:bodyPr/>
          <a:lstStyle/>
          <a:p>
            <a:r>
              <a:rPr lang="en-US"/>
              <a:t>30 Min</a:t>
            </a:r>
          </a:p>
          <a:p>
            <a:r>
              <a:rPr lang="en-US"/>
              <a:t>5 Questions</a:t>
            </a:r>
          </a:p>
        </p:txBody>
      </p:sp>
      <p:sp>
        <p:nvSpPr>
          <p:cNvPr id="4" name="Slide Number Placeholder 3">
            <a:extLst>
              <a:ext uri="{FF2B5EF4-FFF2-40B4-BE49-F238E27FC236}">
                <a16:creationId xmlns:a16="http://schemas.microsoft.com/office/drawing/2014/main" id="{E666F9B7-3AE0-5C79-4502-C9B2EB5D78CE}"/>
              </a:ext>
            </a:extLst>
          </p:cNvPr>
          <p:cNvSpPr>
            <a:spLocks noGrp="1"/>
          </p:cNvSpPr>
          <p:nvPr>
            <p:ph type="sldNum" sz="quarter" idx="5"/>
          </p:nvPr>
        </p:nvSpPr>
        <p:spPr/>
        <p:txBody>
          <a:bodyPr/>
          <a:lstStyle/>
          <a:p>
            <a:fld id="{4F9BC4AA-537B-4660-A2E4-FF2CD1276BD5}" type="slidenum">
              <a:rPr lang="en-US" smtClean="0"/>
              <a:t>159</a:t>
            </a:fld>
            <a:endParaRPr lang="en-US"/>
          </a:p>
        </p:txBody>
      </p:sp>
    </p:spTree>
    <p:extLst>
      <p:ext uri="{BB962C8B-B14F-4D97-AF65-F5344CB8AC3E}">
        <p14:creationId xmlns:p14="http://schemas.microsoft.com/office/powerpoint/2010/main" val="14118102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B366E-1CC9-3C1B-3B21-82ED2CE975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90843D-175A-DB53-ECAD-5EF221B425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6F7D49-ED7F-96BB-7806-2AF0A5AA9489}"/>
              </a:ext>
            </a:extLst>
          </p:cNvPr>
          <p:cNvSpPr>
            <a:spLocks noGrp="1"/>
          </p:cNvSpPr>
          <p:nvPr>
            <p:ph type="body" idx="1"/>
          </p:nvPr>
        </p:nvSpPr>
        <p:spPr/>
        <p:txBody>
          <a:bodyPr/>
          <a:lstStyle/>
          <a:p>
            <a:r>
              <a:rPr lang="en-US"/>
              <a:t>Chlorine Dosage- Amount of Chlorine added to water. Calculated by dividing the chlorine feed by the flow or volume</a:t>
            </a:r>
          </a:p>
          <a:p>
            <a:r>
              <a:rPr lang="en-US"/>
              <a:t>Chlorine Demand- Amount of Chlorine required to act with all reactive substances in the flow</a:t>
            </a:r>
          </a:p>
          <a:p>
            <a:r>
              <a:rPr lang="en-US"/>
              <a:t>Chlorine residual- Remaining Chlorine in the water after demand has been satisfied</a:t>
            </a:r>
          </a:p>
          <a:p>
            <a:endParaRPr lang="en-US"/>
          </a:p>
        </p:txBody>
      </p:sp>
      <p:sp>
        <p:nvSpPr>
          <p:cNvPr id="4" name="Slide Number Placeholder 3">
            <a:extLst>
              <a:ext uri="{FF2B5EF4-FFF2-40B4-BE49-F238E27FC236}">
                <a16:creationId xmlns:a16="http://schemas.microsoft.com/office/drawing/2014/main" id="{67C183D6-604C-3EE0-B80F-9AA202E17E16}"/>
              </a:ext>
            </a:extLst>
          </p:cNvPr>
          <p:cNvSpPr>
            <a:spLocks noGrp="1"/>
          </p:cNvSpPr>
          <p:nvPr>
            <p:ph type="sldNum" sz="quarter" idx="5"/>
          </p:nvPr>
        </p:nvSpPr>
        <p:spPr/>
        <p:txBody>
          <a:bodyPr/>
          <a:lstStyle/>
          <a:p>
            <a:fld id="{4F9BC4AA-537B-4660-A2E4-FF2CD1276BD5}" type="slidenum">
              <a:rPr lang="en-US" smtClean="0"/>
              <a:t>160</a:t>
            </a:fld>
            <a:endParaRPr lang="en-US"/>
          </a:p>
        </p:txBody>
      </p:sp>
    </p:spTree>
    <p:extLst>
      <p:ext uri="{BB962C8B-B14F-4D97-AF65-F5344CB8AC3E}">
        <p14:creationId xmlns:p14="http://schemas.microsoft.com/office/powerpoint/2010/main" val="33645119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8FDD2-BCE2-A841-F206-00D10785E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C736C-F19B-4F28-F76C-FA840F5B76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82377E-9FD3-F96A-8B01-37F62A0731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679C42-D36D-BE16-896B-963B4C1B63F9}"/>
              </a:ext>
            </a:extLst>
          </p:cNvPr>
          <p:cNvSpPr>
            <a:spLocks noGrp="1"/>
          </p:cNvSpPr>
          <p:nvPr>
            <p:ph type="sldNum" sz="quarter" idx="5"/>
          </p:nvPr>
        </p:nvSpPr>
        <p:spPr/>
        <p:txBody>
          <a:bodyPr/>
          <a:lstStyle/>
          <a:p>
            <a:fld id="{4F9BC4AA-537B-4660-A2E4-FF2CD1276BD5}" type="slidenum">
              <a:rPr lang="en-US" smtClean="0"/>
              <a:t>161</a:t>
            </a:fld>
            <a:endParaRPr lang="en-US"/>
          </a:p>
        </p:txBody>
      </p:sp>
    </p:spTree>
    <p:extLst>
      <p:ext uri="{BB962C8B-B14F-4D97-AF65-F5344CB8AC3E}">
        <p14:creationId xmlns:p14="http://schemas.microsoft.com/office/powerpoint/2010/main" val="10432479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5C413-C264-13A9-76D7-383959F8CD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955FC2-750B-927B-53CE-8F48597D0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0D3FA9-5631-6097-4C50-7127BD9428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BCCCEE-C60B-8312-6114-612BA7E4B607}"/>
              </a:ext>
            </a:extLst>
          </p:cNvPr>
          <p:cNvSpPr>
            <a:spLocks noGrp="1"/>
          </p:cNvSpPr>
          <p:nvPr>
            <p:ph type="sldNum" sz="quarter" idx="5"/>
          </p:nvPr>
        </p:nvSpPr>
        <p:spPr/>
        <p:txBody>
          <a:bodyPr/>
          <a:lstStyle/>
          <a:p>
            <a:fld id="{4F9BC4AA-537B-4660-A2E4-FF2CD1276BD5}" type="slidenum">
              <a:rPr lang="en-US" smtClean="0"/>
              <a:t>162</a:t>
            </a:fld>
            <a:endParaRPr lang="en-US"/>
          </a:p>
        </p:txBody>
      </p:sp>
    </p:spTree>
    <p:extLst>
      <p:ext uri="{BB962C8B-B14F-4D97-AF65-F5344CB8AC3E}">
        <p14:creationId xmlns:p14="http://schemas.microsoft.com/office/powerpoint/2010/main" val="87487029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12115-ADFE-48E3-EC47-A20D40D52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F095F-145E-04D8-975C-49AE39EF42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042A85-E944-8FBE-E0CD-B048F0987663}"/>
              </a:ext>
            </a:extLst>
          </p:cNvPr>
          <p:cNvSpPr>
            <a:spLocks noGrp="1"/>
          </p:cNvSpPr>
          <p:nvPr>
            <p:ph type="body" idx="1"/>
          </p:nvPr>
        </p:nvSpPr>
        <p:spPr/>
        <p:txBody>
          <a:bodyPr/>
          <a:lstStyle/>
          <a:p>
            <a:r>
              <a:rPr lang="en-US"/>
              <a:t>The one you would actually most likely use to calculate in the field is your chlorine demand, because the other two are measured.</a:t>
            </a:r>
          </a:p>
          <a:p>
            <a:r>
              <a:rPr lang="en-US"/>
              <a:t>The feed rate can be used to calculate dosage or if it’s in the form of a liquid the solution can be measured with a meter.</a:t>
            </a:r>
          </a:p>
          <a:p>
            <a:r>
              <a:rPr lang="en-US"/>
              <a:t>Chlorine residual is measured with a field concentration test or in a lab.</a:t>
            </a:r>
          </a:p>
          <a:p>
            <a:endParaRPr lang="en-US"/>
          </a:p>
        </p:txBody>
      </p:sp>
      <p:sp>
        <p:nvSpPr>
          <p:cNvPr id="4" name="Slide Number Placeholder 3">
            <a:extLst>
              <a:ext uri="{FF2B5EF4-FFF2-40B4-BE49-F238E27FC236}">
                <a16:creationId xmlns:a16="http://schemas.microsoft.com/office/drawing/2014/main" id="{AD457ED5-A862-C0E1-CFD8-C8EAF1CD4393}"/>
              </a:ext>
            </a:extLst>
          </p:cNvPr>
          <p:cNvSpPr>
            <a:spLocks noGrp="1"/>
          </p:cNvSpPr>
          <p:nvPr>
            <p:ph type="sldNum" sz="quarter" idx="5"/>
          </p:nvPr>
        </p:nvSpPr>
        <p:spPr/>
        <p:txBody>
          <a:bodyPr/>
          <a:lstStyle/>
          <a:p>
            <a:fld id="{4F9BC4AA-537B-4660-A2E4-FF2CD1276BD5}" type="slidenum">
              <a:rPr lang="en-US" smtClean="0"/>
              <a:t>163</a:t>
            </a:fld>
            <a:endParaRPr lang="en-US"/>
          </a:p>
        </p:txBody>
      </p:sp>
    </p:spTree>
    <p:extLst>
      <p:ext uri="{BB962C8B-B14F-4D97-AF65-F5344CB8AC3E}">
        <p14:creationId xmlns:p14="http://schemas.microsoft.com/office/powerpoint/2010/main" val="369293388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1B2C1-DED7-8675-B2A9-4BBE9A401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FDF5D-7C74-84D2-A9D1-7839716A98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59BB45-4E82-30ED-3BB8-C612A4CC14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D01685-889E-B189-336C-90AC3490B7AA}"/>
              </a:ext>
            </a:extLst>
          </p:cNvPr>
          <p:cNvSpPr>
            <a:spLocks noGrp="1"/>
          </p:cNvSpPr>
          <p:nvPr>
            <p:ph type="sldNum" sz="quarter" idx="5"/>
          </p:nvPr>
        </p:nvSpPr>
        <p:spPr/>
        <p:txBody>
          <a:bodyPr/>
          <a:lstStyle/>
          <a:p>
            <a:fld id="{4F9BC4AA-537B-4660-A2E4-FF2CD1276BD5}" type="slidenum">
              <a:rPr lang="en-US" smtClean="0"/>
              <a:t>164</a:t>
            </a:fld>
            <a:endParaRPr lang="en-US"/>
          </a:p>
        </p:txBody>
      </p:sp>
    </p:spTree>
    <p:extLst>
      <p:ext uri="{BB962C8B-B14F-4D97-AF65-F5344CB8AC3E}">
        <p14:creationId xmlns:p14="http://schemas.microsoft.com/office/powerpoint/2010/main" val="13935854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C77DC-8EDF-491A-71B4-01D0551745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82AF2B-E14A-2FA1-71B9-829CB9D775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510890-4789-A06A-0A17-253F171426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FE660C-BE84-0F44-A7B4-62E2DFB5BD21}"/>
              </a:ext>
            </a:extLst>
          </p:cNvPr>
          <p:cNvSpPr>
            <a:spLocks noGrp="1"/>
          </p:cNvSpPr>
          <p:nvPr>
            <p:ph type="sldNum" sz="quarter" idx="5"/>
          </p:nvPr>
        </p:nvSpPr>
        <p:spPr/>
        <p:txBody>
          <a:bodyPr/>
          <a:lstStyle/>
          <a:p>
            <a:fld id="{4F9BC4AA-537B-4660-A2E4-FF2CD1276BD5}" type="slidenum">
              <a:rPr lang="en-US" smtClean="0"/>
              <a:t>165</a:t>
            </a:fld>
            <a:endParaRPr lang="en-US"/>
          </a:p>
        </p:txBody>
      </p:sp>
    </p:spTree>
    <p:extLst>
      <p:ext uri="{BB962C8B-B14F-4D97-AF65-F5344CB8AC3E}">
        <p14:creationId xmlns:p14="http://schemas.microsoft.com/office/powerpoint/2010/main" val="31363316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86812-4A1C-6F3C-C41C-6A30928212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F7E84-8188-0713-527C-5EEBCE003A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02676-05C6-D5BD-4E9E-AD1B926C33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FE02D2-1380-73D8-F276-79067415D89F}"/>
              </a:ext>
            </a:extLst>
          </p:cNvPr>
          <p:cNvSpPr>
            <a:spLocks noGrp="1"/>
          </p:cNvSpPr>
          <p:nvPr>
            <p:ph type="sldNum" sz="quarter" idx="5"/>
          </p:nvPr>
        </p:nvSpPr>
        <p:spPr/>
        <p:txBody>
          <a:bodyPr/>
          <a:lstStyle/>
          <a:p>
            <a:fld id="{4F9BC4AA-537B-4660-A2E4-FF2CD1276BD5}" type="slidenum">
              <a:rPr lang="en-US" smtClean="0"/>
              <a:t>169</a:t>
            </a:fld>
            <a:endParaRPr lang="en-US"/>
          </a:p>
        </p:txBody>
      </p:sp>
    </p:spTree>
    <p:extLst>
      <p:ext uri="{BB962C8B-B14F-4D97-AF65-F5344CB8AC3E}">
        <p14:creationId xmlns:p14="http://schemas.microsoft.com/office/powerpoint/2010/main" val="385821290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81C8A09-3A66-486E-9C39-D9E64CE0FA0F}"/>
              </a:ext>
            </a:extLst>
          </p:cNvPr>
          <p:cNvSpPr>
            <a:spLocks noGrp="1"/>
          </p:cNvSpPr>
          <p:nvPr>
            <p:ph type="body" idx="1"/>
          </p:nvPr>
        </p:nvSpPr>
        <p:spPr/>
        <p:txBody>
          <a:bodyPr/>
          <a:lstStyle/>
          <a:p>
            <a:r>
              <a:rPr lang="en-US"/>
              <a:t>Ozone demand is done in the same way as chlorine demand. The residual is subtracted form the dosage.</a:t>
            </a:r>
          </a:p>
          <a:p>
            <a:r>
              <a:rPr lang="en-US"/>
              <a:t>Dosage is </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441C7D2-DA8D-45A1-8858-4866FCD757A7}"/>
              </a:ext>
            </a:extLst>
          </p:cNvPr>
          <p:cNvSpPr>
            <a:spLocks noGrp="1"/>
          </p:cNvSpPr>
          <p:nvPr>
            <p:ph type="body" idx="1"/>
          </p:nvPr>
        </p:nvSpPr>
        <p:spPr/>
        <p:txBody>
          <a:bodyPr/>
          <a:lstStyle/>
          <a:p>
            <a:r>
              <a:rPr lang="en-US"/>
              <a:t>Important figures and formulas to remember for UV disinfection</a:t>
            </a:r>
          </a:p>
          <a:p>
            <a:endParaRPr lang="en-US"/>
          </a:p>
          <a:p>
            <a:r>
              <a:rPr lang="en-US"/>
              <a:t>This wavelength penetrates microorganisms and alters their DNA so they can no longer reproduce</a:t>
            </a:r>
          </a:p>
          <a:p>
            <a:endParaRPr lang="en-US"/>
          </a:p>
          <a:p>
            <a:r>
              <a:rPr lang="en-US"/>
              <a:t>Lamp Arc Length is not necessarily the length of the lamps themselves and instead depend on different optical factors and would most likely be given.</a:t>
            </a:r>
          </a:p>
          <a:p>
            <a:endParaRPr lang="en-US"/>
          </a:p>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8D149-59EF-7ED9-FC36-1FFCB00E74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ABBB1C-672D-27A9-BD12-3E0812CC2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F3E06-A612-83B7-BC45-CFE72F24B6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855BFD-CC99-3874-1107-EA813E903354}"/>
              </a:ext>
            </a:extLst>
          </p:cNvPr>
          <p:cNvSpPr>
            <a:spLocks noGrp="1"/>
          </p:cNvSpPr>
          <p:nvPr>
            <p:ph type="sldNum" sz="quarter" idx="5"/>
          </p:nvPr>
        </p:nvSpPr>
        <p:spPr/>
        <p:txBody>
          <a:bodyPr/>
          <a:lstStyle/>
          <a:p>
            <a:fld id="{4F9BC4AA-537B-4660-A2E4-FF2CD1276BD5}" type="slidenum">
              <a:rPr lang="en-US" smtClean="0"/>
              <a:t>173</a:t>
            </a:fld>
            <a:endParaRPr lang="en-US"/>
          </a:p>
        </p:txBody>
      </p:sp>
    </p:spTree>
    <p:extLst>
      <p:ext uri="{BB962C8B-B14F-4D97-AF65-F5344CB8AC3E}">
        <p14:creationId xmlns:p14="http://schemas.microsoft.com/office/powerpoint/2010/main" val="332979273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58502-4CC1-54AC-AFEF-4594877BE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C29B56-B9C9-8BBA-6F60-E0E3858682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2F48C-F32F-C287-D560-37DE2A08F299}"/>
              </a:ext>
            </a:extLst>
          </p:cNvPr>
          <p:cNvSpPr>
            <a:spLocks noGrp="1"/>
          </p:cNvSpPr>
          <p:nvPr>
            <p:ph type="body" idx="1"/>
          </p:nvPr>
        </p:nvSpPr>
        <p:spPr/>
        <p:txBody>
          <a:bodyPr/>
          <a:lstStyle/>
          <a:p>
            <a:r>
              <a:rPr lang="en-US"/>
              <a:t>60 Min</a:t>
            </a:r>
          </a:p>
          <a:p>
            <a:r>
              <a:rPr lang="en-US"/>
              <a:t>Likely 45 Minutes</a:t>
            </a:r>
          </a:p>
          <a:p>
            <a:r>
              <a:rPr lang="en-US"/>
              <a:t>SVI, F:M, MCRT/SRT, Return Sludge Rate</a:t>
            </a:r>
          </a:p>
          <a:p>
            <a:r>
              <a:rPr lang="en-US"/>
              <a:t>Optional Recirc Rates etc.</a:t>
            </a:r>
          </a:p>
        </p:txBody>
      </p:sp>
      <p:sp>
        <p:nvSpPr>
          <p:cNvPr id="4" name="Slide Number Placeholder 3">
            <a:extLst>
              <a:ext uri="{FF2B5EF4-FFF2-40B4-BE49-F238E27FC236}">
                <a16:creationId xmlns:a16="http://schemas.microsoft.com/office/drawing/2014/main" id="{AD9704DF-ED9F-3DF4-DA6B-C6A55ADBEF8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80368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8D18A-C9C2-3F45-AC8B-D9E4B5AAEC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EFCDF-6412-1F84-CE4D-3EDEB89DE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1D19CF-DB91-6404-33C5-DCD999BECA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703138-9CE8-2D17-9270-5B5E165B3C9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32840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49C41-B56D-7C1D-1923-569CF6051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87E287-ED01-2054-93A9-D4CE67BAD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F95141-21D8-6E0E-7B44-94147AF286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3E8A10-D420-7DE6-5E19-55402782CED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729615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7A681-373F-795B-55D1-4AB8B4BD4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3ED9E0-8F51-7F84-A372-8596775D8A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04D3D-0AC2-7727-FF78-90C70D7ECA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Arial" panose="020B0604020202020204" pitchFamily="34" charset="0"/>
                <a:ea typeface="Aptos" panose="020B0004020202020204" pitchFamily="34" charset="0"/>
                <a:cs typeface="Arial" panose="020B0604020202020204" pitchFamily="34" charset="0"/>
              </a:rPr>
              <a:t>F:M = 0.44, SVI = 292, SRT = 3.95 days</a:t>
            </a:r>
          </a:p>
          <a:p>
            <a:endParaRPr lang="en-US"/>
          </a:p>
        </p:txBody>
      </p:sp>
      <p:sp>
        <p:nvSpPr>
          <p:cNvPr id="4" name="Slide Number Placeholder 3">
            <a:extLst>
              <a:ext uri="{FF2B5EF4-FFF2-40B4-BE49-F238E27FC236}">
                <a16:creationId xmlns:a16="http://schemas.microsoft.com/office/drawing/2014/main" id="{190B73FC-1D23-4C19-E03B-0AD14296E5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8526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3AD856A-9612-4C60-B216-5D59D93D607A}" type="datetime1">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4043997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8DBF8B-CE5C-4F21-A058-0D2B5896B409}" type="datetime1">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12753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DAC78-8F1D-4D12-96EE-93CF78FC2644}" type="datetime1">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19947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BD173A-E6CE-4881-80B6-48A3BD56FBF0}" type="datetime1">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736297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8DC8DC-F28D-4B4F-B777-5866F35766BD}" type="datetime1">
              <a:rPr lang="en-US" smtClean="0"/>
              <a:t>3/20/2026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698183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FB244B-64A8-4222-BF1C-76AC69A0CA8B}" type="datetime1">
              <a:rPr lang="en-US" smtClean="0"/>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593369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06B8E-2692-4A52-8A80-16F0D6252DDE}" type="datetime1">
              <a:rPr lang="en-US" smtClean="0"/>
              <a:t>3/20/2026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142561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19E8CA-479C-4673-BEF5-AF07275D4AA8}" type="datetime1">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567688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970F24-D6C5-48E2-940B-FE43D3410045}" type="datetime1">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431853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1B031F-AEF6-46D5-8463-D204F93F0BE2}" type="datetime1">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475163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439770-E43A-490F-970E-41989E5E405E}" type="datetime1">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902519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with Logos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963247" y="4528325"/>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156144" y="3526404"/>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156144" y="3968679"/>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156144" y="3865410"/>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pic>
        <p:nvPicPr>
          <p:cNvPr id="5" name="Picture 4" descr="Several logos of different types of companies&#10;&#10;Description automatically generated with medium confidence">
            <a:extLst>
              <a:ext uri="{FF2B5EF4-FFF2-40B4-BE49-F238E27FC236}">
                <a16:creationId xmlns:a16="http://schemas.microsoft.com/office/drawing/2014/main" id="{3D9FE5ED-0C62-1AD3-4FCD-6A03E07234AB}"/>
              </a:ext>
            </a:extLst>
          </p:cNvPr>
          <p:cNvPicPr>
            <a:picLocks noChangeAspect="1"/>
          </p:cNvPicPr>
          <p:nvPr userDrawn="1"/>
        </p:nvPicPr>
        <p:blipFill>
          <a:blip r:embed="rId2"/>
          <a:stretch>
            <a:fillRect/>
          </a:stretch>
        </p:blipFill>
        <p:spPr>
          <a:xfrm>
            <a:off x="6887689" y="3782610"/>
            <a:ext cx="4197589" cy="2743200"/>
          </a:xfrm>
          <a:prstGeom prst="rect">
            <a:avLst/>
          </a:prstGeom>
        </p:spPr>
      </p:pic>
    </p:spTree>
    <p:extLst>
      <p:ext uri="{BB962C8B-B14F-4D97-AF65-F5344CB8AC3E}">
        <p14:creationId xmlns:p14="http://schemas.microsoft.com/office/powerpoint/2010/main" val="1701842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F2C6-B050-3F8F-4CA7-31E9130CA3B0}"/>
              </a:ext>
            </a:extLst>
          </p:cNvPr>
          <p:cNvSpPr>
            <a:spLocks noGrp="1"/>
          </p:cNvSpPr>
          <p:nvPr>
            <p:ph type="title"/>
          </p:nvPr>
        </p:nvSpPr>
        <p:spPr>
          <a:xfrm>
            <a:off x="718131" y="3375606"/>
            <a:ext cx="10671048" cy="768096"/>
          </a:xfrm>
        </p:spPr>
        <p:txBody>
          <a:bodyPr/>
          <a:lstStyle/>
          <a:p>
            <a:r>
              <a:rPr lang="en-US"/>
              <a:t>Click to edit Master title style</a:t>
            </a:r>
          </a:p>
        </p:txBody>
      </p:sp>
      <p:sp>
        <p:nvSpPr>
          <p:cNvPr id="5" name="Text Placeholder 2">
            <a:extLst>
              <a:ext uri="{FF2B5EF4-FFF2-40B4-BE49-F238E27FC236}">
                <a16:creationId xmlns:a16="http://schemas.microsoft.com/office/drawing/2014/main" id="{5C4D173A-E436-CC97-7B08-83B8EFC48FD2}"/>
              </a:ext>
            </a:extLst>
          </p:cNvPr>
          <p:cNvSpPr>
            <a:spLocks noGrp="1"/>
          </p:cNvSpPr>
          <p:nvPr>
            <p:ph type="body" idx="1" hasCustomPrompt="1"/>
          </p:nvPr>
        </p:nvSpPr>
        <p:spPr>
          <a:xfrm>
            <a:off x="2853255" y="4490828"/>
            <a:ext cx="6400800" cy="512064"/>
          </a:xfrm>
        </p:spPr>
        <p:txBody>
          <a:bodyPr lIns="0" tIns="0" rIns="0" bIns="0">
            <a:noAutofit/>
          </a:bodyPr>
          <a:lstStyle>
            <a:lvl1pPr marL="0" indent="0" algn="ctr">
              <a:spcBef>
                <a:spcPts val="0"/>
              </a:spcBef>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cxnSp>
        <p:nvCxnSpPr>
          <p:cNvPr id="7" name="Straight Connector 6">
            <a:extLst>
              <a:ext uri="{FF2B5EF4-FFF2-40B4-BE49-F238E27FC236}">
                <a16:creationId xmlns:a16="http://schemas.microsoft.com/office/drawing/2014/main" id="{CCE6FA77-868E-CDDD-7346-BD9DA8E4FA58}"/>
              </a:ext>
            </a:extLst>
          </p:cNvPr>
          <p:cNvCxnSpPr/>
          <p:nvPr userDrawn="1"/>
        </p:nvCxnSpPr>
        <p:spPr>
          <a:xfrm>
            <a:off x="991961" y="4343727"/>
            <a:ext cx="10091057" cy="0"/>
          </a:xfrm>
          <a:prstGeom prst="line">
            <a:avLst/>
          </a:prstGeom>
          <a:ln>
            <a:solidFill>
              <a:srgbClr val="5353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427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no log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677672" y="4538942"/>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0" y="3526404"/>
            <a:ext cx="5229672"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0" y="3968679"/>
            <a:ext cx="5229672" cy="340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0" y="3865410"/>
            <a:ext cx="5229672"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30544009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4CBDE4B-3382-2640-FFAA-9B4366332AC9}"/>
              </a:ext>
            </a:extLst>
          </p:cNvPr>
          <p:cNvSpPr/>
          <p:nvPr userDrawn="1"/>
        </p:nvSpPr>
        <p:spPr>
          <a:xfrm>
            <a:off x="0" y="1913570"/>
            <a:ext cx="12192000" cy="31792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 name="Title 1"/>
          <p:cNvSpPr>
            <a:spLocks noGrp="1"/>
          </p:cNvSpPr>
          <p:nvPr>
            <p:ph type="title" hasCustomPrompt="1"/>
          </p:nvPr>
        </p:nvSpPr>
        <p:spPr>
          <a:xfrm>
            <a:off x="357759" y="3342714"/>
            <a:ext cx="11691366" cy="751999"/>
          </a:xfrm>
        </p:spPr>
        <p:txBody>
          <a:bodyPr anchor="b" anchorCtr="0">
            <a:noAutofit/>
          </a:bodyPr>
          <a:lstStyle>
            <a:lvl1pPr algn="l">
              <a:lnSpc>
                <a:spcPct val="100000"/>
              </a:lnSpc>
              <a:defRPr sz="4400">
                <a:solidFill>
                  <a:schemeClr val="bg1"/>
                </a:solidFill>
              </a:defRPr>
            </a:lvl1pPr>
          </a:lstStyle>
          <a:p>
            <a:r>
              <a:rPr lang="en-US"/>
              <a:t>Section title</a:t>
            </a:r>
          </a:p>
        </p:txBody>
      </p:sp>
      <p:sp>
        <p:nvSpPr>
          <p:cNvPr id="3" name="Text Placeholder 2"/>
          <p:cNvSpPr>
            <a:spLocks noGrp="1"/>
          </p:cNvSpPr>
          <p:nvPr>
            <p:ph type="body" idx="1" hasCustomPrompt="1"/>
          </p:nvPr>
        </p:nvSpPr>
        <p:spPr>
          <a:xfrm>
            <a:off x="491109" y="4234796"/>
            <a:ext cx="6400800" cy="512064"/>
          </a:xfrm>
        </p:spPr>
        <p:txBody>
          <a:bodyPr lIns="0" tIns="0" rIns="0" bIns="0">
            <a:noAutofit/>
          </a:bodyPr>
          <a:lstStyle>
            <a:lvl1pPr marL="0" indent="0" algn="l">
              <a:spcBef>
                <a:spcPts val="0"/>
              </a:spcBef>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sp>
        <p:nvSpPr>
          <p:cNvPr id="12" name="Rectangle 11">
            <a:extLst>
              <a:ext uri="{FF2B5EF4-FFF2-40B4-BE49-F238E27FC236}">
                <a16:creationId xmlns:a16="http://schemas.microsoft.com/office/drawing/2014/main" id="{3186199C-BAB1-1D17-3D77-FE1943D2FF6C}"/>
              </a:ext>
            </a:extLst>
          </p:cNvPr>
          <p:cNvSpPr/>
          <p:nvPr userDrawn="1"/>
        </p:nvSpPr>
        <p:spPr>
          <a:xfrm>
            <a:off x="0" y="5424998"/>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3" name="Rectangle 12">
            <a:extLst>
              <a:ext uri="{FF2B5EF4-FFF2-40B4-BE49-F238E27FC236}">
                <a16:creationId xmlns:a16="http://schemas.microsoft.com/office/drawing/2014/main" id="{5D57DEAD-3056-1401-6D6D-78080FD0E10E}"/>
              </a:ext>
            </a:extLst>
          </p:cNvPr>
          <p:cNvSpPr/>
          <p:nvPr userDrawn="1"/>
        </p:nvSpPr>
        <p:spPr>
          <a:xfrm>
            <a:off x="0" y="5867273"/>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4" name="Rectangle 13">
            <a:extLst>
              <a:ext uri="{FF2B5EF4-FFF2-40B4-BE49-F238E27FC236}">
                <a16:creationId xmlns:a16="http://schemas.microsoft.com/office/drawing/2014/main" id="{2C2C5445-F9FA-890D-CFF3-B0E1CB563259}"/>
              </a:ext>
            </a:extLst>
          </p:cNvPr>
          <p:cNvSpPr/>
          <p:nvPr userDrawn="1"/>
        </p:nvSpPr>
        <p:spPr>
          <a:xfrm>
            <a:off x="0" y="5764004"/>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5" name="Rectangle 14">
            <a:extLst>
              <a:ext uri="{FF2B5EF4-FFF2-40B4-BE49-F238E27FC236}">
                <a16:creationId xmlns:a16="http://schemas.microsoft.com/office/drawing/2014/main" id="{B4EDFE32-5681-34EE-F367-89DB38D95B21}"/>
              </a:ext>
            </a:extLst>
          </p:cNvPr>
          <p:cNvSpPr/>
          <p:nvPr userDrawn="1"/>
        </p:nvSpPr>
        <p:spPr>
          <a:xfrm>
            <a:off x="6806184" y="791586"/>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F511EC05-C673-6D2E-7A19-44FC13D6E6E7}"/>
              </a:ext>
            </a:extLst>
          </p:cNvPr>
          <p:cNvSpPr/>
          <p:nvPr userDrawn="1"/>
        </p:nvSpPr>
        <p:spPr>
          <a:xfrm>
            <a:off x="6806184" y="1233861"/>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7" name="Rectangle 16">
            <a:extLst>
              <a:ext uri="{FF2B5EF4-FFF2-40B4-BE49-F238E27FC236}">
                <a16:creationId xmlns:a16="http://schemas.microsoft.com/office/drawing/2014/main" id="{E3D469EA-A9BF-C5B9-849B-94B3A37F740D}"/>
              </a:ext>
            </a:extLst>
          </p:cNvPr>
          <p:cNvSpPr/>
          <p:nvPr userDrawn="1"/>
        </p:nvSpPr>
        <p:spPr>
          <a:xfrm>
            <a:off x="6806184" y="1130592"/>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633816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rmAutofit/>
          </a:bodyPr>
          <a:lstStyle>
            <a:lvl1pPr marL="0" indent="0">
              <a:lnSpc>
                <a:spcPct val="150000"/>
              </a:lnSpc>
              <a:spcBef>
                <a:spcPts val="0"/>
              </a:spcBef>
              <a:buNone/>
              <a:defRPr sz="3200">
                <a:solidFill>
                  <a:schemeClr val="tx2"/>
                </a:solidFill>
              </a:defRPr>
            </a:lvl1pPr>
            <a:lvl2pPr marL="347472">
              <a:lnSpc>
                <a:spcPct val="150000"/>
              </a:lnSpc>
              <a:spcBef>
                <a:spcPts val="0"/>
              </a:spcBef>
              <a:defRPr sz="2800">
                <a:solidFill>
                  <a:schemeClr val="tx2"/>
                </a:solidFill>
              </a:defRPr>
            </a:lvl2pPr>
            <a:lvl3pPr marL="685800">
              <a:lnSpc>
                <a:spcPct val="150000"/>
              </a:lnSpc>
              <a:spcBef>
                <a:spcPts val="0"/>
              </a:spcBef>
              <a:defRPr sz="2400">
                <a:solidFill>
                  <a:schemeClr val="tx2"/>
                </a:solidFill>
              </a:defRPr>
            </a:lvl3pPr>
          </a:lstStyle>
          <a:p>
            <a:pPr lvl="0"/>
            <a:r>
              <a:rPr lang="en-US"/>
              <a:t>Click to edit Master text styles</a:t>
            </a:r>
          </a:p>
          <a:p>
            <a:pPr lvl="1"/>
            <a:r>
              <a:rPr lang="en-US"/>
              <a:t>Second level</a:t>
            </a:r>
          </a:p>
          <a:p>
            <a:pPr lvl="2"/>
            <a:r>
              <a:rPr lang="en-US"/>
              <a:t>Third level</a:t>
            </a:r>
          </a:p>
        </p:txBody>
      </p:sp>
      <p:sp>
        <p:nvSpPr>
          <p:cNvPr id="18" name="Rectangle 17">
            <a:extLst>
              <a:ext uri="{FF2B5EF4-FFF2-40B4-BE49-F238E27FC236}">
                <a16:creationId xmlns:a16="http://schemas.microsoft.com/office/drawing/2014/main" id="{6A6CF25E-A7D7-2ABD-BB4F-0CB0626CF1C7}"/>
              </a:ext>
            </a:extLst>
          </p:cNvPr>
          <p:cNvSpPr/>
          <p:nvPr userDrawn="1"/>
        </p:nvSpPr>
        <p:spPr>
          <a:xfrm>
            <a:off x="7193280" y="-71120"/>
            <a:ext cx="4998720"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2031005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38708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387088" y="3222752"/>
            <a:ext cx="6766560" cy="2700528"/>
          </a:xfrm>
        </p:spPr>
        <p:txBody>
          <a:bodyPr>
            <a:normAutofit/>
          </a:bodyPr>
          <a:lstStyle>
            <a:lvl1pPr marL="0" indent="0">
              <a:buNone/>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54A85D42-6430-D83D-2AF2-D40187306607}"/>
              </a:ext>
            </a:extLst>
          </p:cNvPr>
          <p:cNvSpPr/>
          <p:nvPr userDrawn="1"/>
        </p:nvSpPr>
        <p:spPr>
          <a:xfrm>
            <a:off x="0" y="-71120"/>
            <a:ext cx="4168648"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2214600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no logos)">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3" name="Text Placeholder 2"/>
          <p:cNvSpPr>
            <a:spLocks noGrp="1"/>
          </p:cNvSpPr>
          <p:nvPr>
            <p:ph type="body" idx="1"/>
          </p:nvPr>
        </p:nvSpPr>
        <p:spPr>
          <a:xfrm>
            <a:off x="3977640" y="2330704"/>
            <a:ext cx="7917724" cy="411480"/>
          </a:xfrm>
        </p:spPr>
        <p:txBody>
          <a:bodyPr anchor="b" anchorCtr="0">
            <a:noAutofit/>
          </a:bodyPr>
          <a:lstStyle>
            <a:lvl1pPr marL="0" indent="0">
              <a:spcBef>
                <a:spcPts val="0"/>
              </a:spcBef>
              <a:buNone/>
              <a:defRPr sz="3200" b="1" cap="all"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017772" y="2877312"/>
            <a:ext cx="7877592" cy="3747008"/>
          </a:xfrm>
        </p:spPr>
        <p:txBody>
          <a:bodyPr lIns="45720" rIns="45720" bIns="45720">
            <a:normAutofit/>
          </a:bodyPr>
          <a:lstStyle>
            <a:lvl1pPr>
              <a:defRPr sz="36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868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8453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chor="t" anchorCtr="0">
            <a:norm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rmAutofit/>
          </a:bodyPr>
          <a:lstStyle>
            <a:lvl1pPr marL="0" indent="0">
              <a:buNone/>
              <a:defRPr sz="2400">
                <a:solidFill>
                  <a:schemeClr val="tx2"/>
                </a:solidFill>
              </a:defRPr>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24353514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738880"/>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738880"/>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738880"/>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89566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b" anchorCtr="0">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888381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8737234" y="-25041"/>
            <a:ext cx="3432191" cy="3432191"/>
          </a:xfrm>
          <a:prstGeom prst="rect">
            <a:avLst/>
          </a:prstGeom>
        </p:spPr>
      </p:pic>
      <p:sp>
        <p:nvSpPr>
          <p:cNvPr id="2" name="Title 1"/>
          <p:cNvSpPr>
            <a:spLocks noGrp="1"/>
          </p:cNvSpPr>
          <p:nvPr>
            <p:ph type="ctrTitle" hasCustomPrompt="1"/>
          </p:nvPr>
        </p:nvSpPr>
        <p:spPr>
          <a:xfrm>
            <a:off x="1527048" y="1975104"/>
            <a:ext cx="4169664" cy="667512"/>
          </a:xfrm>
        </p:spPr>
        <p:txBody>
          <a:bodyPr tIns="0" anchor="b" anchorCtr="0">
            <a:noAutofit/>
          </a:bodyPr>
          <a:lstStyle>
            <a:lvl1pPr algn="l">
              <a:defRPr sz="4400"/>
            </a:lvl1pPr>
          </a:lstStyle>
          <a:p>
            <a:r>
              <a:rPr lang="en-US"/>
              <a:t>Thank you!</a:t>
            </a:r>
          </a:p>
        </p:txBody>
      </p:sp>
      <p:sp>
        <p:nvSpPr>
          <p:cNvPr id="3" name="Subtitle 2"/>
          <p:cNvSpPr>
            <a:spLocks noGrp="1"/>
          </p:cNvSpPr>
          <p:nvPr>
            <p:ph type="subTitle" idx="1" hasCustomPrompt="1"/>
          </p:nvPr>
        </p:nvSpPr>
        <p:spPr>
          <a:xfrm>
            <a:off x="1545336" y="2846832"/>
            <a:ext cx="4169664" cy="1166368"/>
          </a:xfrm>
        </p:spPr>
        <p:txBody>
          <a:bodyPr lIns="91440" tIns="0" rIns="91440" bIns="0">
            <a:normAutofit/>
          </a:bodyPr>
          <a:lstStyle>
            <a:lvl1pPr marL="0" indent="0" algn="l">
              <a:spcBef>
                <a:spcPts val="576"/>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contact information here</a:t>
            </a: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0F6FC6"/>
          </a:solidFill>
          <a:ln w="4777" cap="flat">
            <a:noFill/>
            <a:prstDash val="solid"/>
            <a:miter/>
          </a:ln>
        </p:spPr>
        <p:txBody>
          <a:bodyPr rtlCol="0" anchor="ctr"/>
          <a:lstStyle/>
          <a:p>
            <a:endParaRPr lang="en-US"/>
          </a:p>
        </p:txBody>
      </p:sp>
      <p:pic>
        <p:nvPicPr>
          <p:cNvPr id="4" name="Picture 3" descr="Several logos of different types of companies&#10;&#10;Description automatically generated with medium confidence">
            <a:extLst>
              <a:ext uri="{FF2B5EF4-FFF2-40B4-BE49-F238E27FC236}">
                <a16:creationId xmlns:a16="http://schemas.microsoft.com/office/drawing/2014/main" id="{9DC9D82A-DEF4-34D5-121B-ADFE44270EA2}"/>
              </a:ext>
            </a:extLst>
          </p:cNvPr>
          <p:cNvPicPr>
            <a:picLocks noChangeAspect="1"/>
          </p:cNvPicPr>
          <p:nvPr userDrawn="1"/>
        </p:nvPicPr>
        <p:blipFill>
          <a:blip r:embed="rId3"/>
          <a:stretch>
            <a:fillRect/>
          </a:stretch>
        </p:blipFill>
        <p:spPr>
          <a:xfrm>
            <a:off x="1163783" y="4101659"/>
            <a:ext cx="4197589" cy="2743200"/>
          </a:xfrm>
          <a:prstGeom prst="rect">
            <a:avLst/>
          </a:prstGeom>
        </p:spPr>
      </p:pic>
    </p:spTree>
    <p:extLst>
      <p:ext uri="{BB962C8B-B14F-4D97-AF65-F5344CB8AC3E}">
        <p14:creationId xmlns:p14="http://schemas.microsoft.com/office/powerpoint/2010/main" val="4233692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Tree>
    <p:extLst>
      <p:ext uri="{BB962C8B-B14F-4D97-AF65-F5344CB8AC3E}">
        <p14:creationId xmlns:p14="http://schemas.microsoft.com/office/powerpoint/2010/main" val="42606219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with Design">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Tree>
    <p:extLst>
      <p:ext uri="{BB962C8B-B14F-4D97-AF65-F5344CB8AC3E}">
        <p14:creationId xmlns:p14="http://schemas.microsoft.com/office/powerpoint/2010/main" val="8815464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64683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238092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D77A3-C2F6-4CA2-AB7A-2F06AF0CDD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225DDE-0D16-40A2-9229-A22F4E468D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B3B767-BD57-418E-9271-382CE6565D6D}"/>
              </a:ext>
            </a:extLst>
          </p:cNvPr>
          <p:cNvSpPr>
            <a:spLocks noGrp="1"/>
          </p:cNvSpPr>
          <p:nvPr>
            <p:ph type="dt" sz="half" idx="10"/>
          </p:nvPr>
        </p:nvSpPr>
        <p:spPr/>
        <p:txBody>
          <a:bodyPr/>
          <a:lstStyle/>
          <a:p>
            <a:fld id="{43119761-9312-4914-81B8-1A5B369F2A04}" type="datetime1">
              <a:rPr lang="en-US" smtClean="0"/>
              <a:t>3/20/2026</a:t>
            </a:fld>
            <a:endParaRPr lang="en-US"/>
          </a:p>
        </p:txBody>
      </p:sp>
      <p:sp>
        <p:nvSpPr>
          <p:cNvPr id="5" name="Footer Placeholder 4">
            <a:extLst>
              <a:ext uri="{FF2B5EF4-FFF2-40B4-BE49-F238E27FC236}">
                <a16:creationId xmlns:a16="http://schemas.microsoft.com/office/drawing/2014/main" id="{5EF13279-4347-44BC-AF86-DB668F775E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229E7C-4B23-4246-8495-CB43217DBBA3}"/>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7724047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58BA7-FE0E-4E05-9378-46F71E011B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436282-1D67-4F70-8445-C2ECA66127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6E7676-1728-46AA-AE9B-71A55EF58201}"/>
              </a:ext>
            </a:extLst>
          </p:cNvPr>
          <p:cNvSpPr>
            <a:spLocks noGrp="1"/>
          </p:cNvSpPr>
          <p:nvPr>
            <p:ph type="dt" sz="half" idx="10"/>
          </p:nvPr>
        </p:nvSpPr>
        <p:spPr/>
        <p:txBody>
          <a:bodyPr/>
          <a:lstStyle/>
          <a:p>
            <a:fld id="{B9175BAD-D2D4-4791-845B-4F557F530B54}" type="datetime1">
              <a:rPr lang="en-US" smtClean="0"/>
              <a:t>3/20/2026</a:t>
            </a:fld>
            <a:endParaRPr lang="en-US"/>
          </a:p>
        </p:txBody>
      </p:sp>
      <p:sp>
        <p:nvSpPr>
          <p:cNvPr id="5" name="Footer Placeholder 4">
            <a:extLst>
              <a:ext uri="{FF2B5EF4-FFF2-40B4-BE49-F238E27FC236}">
                <a16:creationId xmlns:a16="http://schemas.microsoft.com/office/drawing/2014/main" id="{8F80BFDA-888D-4A90-A629-2DD30EEEB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858025-33A1-4FC7-95F7-F8E1D6C828F9}"/>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11541074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6EA45-6690-4893-9136-66EB8F0A15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1C8660-6169-4E29-A402-BB57AC34C8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B60D06-155B-4956-BFE1-C63C2C072B33}"/>
              </a:ext>
            </a:extLst>
          </p:cNvPr>
          <p:cNvSpPr>
            <a:spLocks noGrp="1"/>
          </p:cNvSpPr>
          <p:nvPr>
            <p:ph type="dt" sz="half" idx="10"/>
          </p:nvPr>
        </p:nvSpPr>
        <p:spPr/>
        <p:txBody>
          <a:bodyPr/>
          <a:lstStyle/>
          <a:p>
            <a:fld id="{12A3370C-62B1-49D0-84AA-EC88812C7F39}" type="datetime1">
              <a:rPr lang="en-US" smtClean="0"/>
              <a:t>3/20/2026</a:t>
            </a:fld>
            <a:endParaRPr lang="en-US"/>
          </a:p>
        </p:txBody>
      </p:sp>
      <p:sp>
        <p:nvSpPr>
          <p:cNvPr id="5" name="Footer Placeholder 4">
            <a:extLst>
              <a:ext uri="{FF2B5EF4-FFF2-40B4-BE49-F238E27FC236}">
                <a16:creationId xmlns:a16="http://schemas.microsoft.com/office/drawing/2014/main" id="{F8B47B5C-610A-4E31-A449-471A65EC77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D3FC44-9B0F-43F9-A008-478A0A8BF226}"/>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18458944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9EFF1-A411-4823-B1FB-5E24D81A8D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ADF0E-9935-4092-95E8-C8FF6B3A09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017AE3-D59A-4D3E-8225-7539F3D2E2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E90C19-261E-4D0D-AAAE-0D28F0283A0A}"/>
              </a:ext>
            </a:extLst>
          </p:cNvPr>
          <p:cNvSpPr>
            <a:spLocks noGrp="1"/>
          </p:cNvSpPr>
          <p:nvPr>
            <p:ph type="dt" sz="half" idx="10"/>
          </p:nvPr>
        </p:nvSpPr>
        <p:spPr/>
        <p:txBody>
          <a:bodyPr/>
          <a:lstStyle/>
          <a:p>
            <a:fld id="{B851F6A5-7B34-40B9-A569-291F16824761}" type="datetime1">
              <a:rPr lang="en-US" smtClean="0"/>
              <a:t>3/20/2026</a:t>
            </a:fld>
            <a:endParaRPr lang="en-US"/>
          </a:p>
        </p:txBody>
      </p:sp>
      <p:sp>
        <p:nvSpPr>
          <p:cNvPr id="6" name="Footer Placeholder 5">
            <a:extLst>
              <a:ext uri="{FF2B5EF4-FFF2-40B4-BE49-F238E27FC236}">
                <a16:creationId xmlns:a16="http://schemas.microsoft.com/office/drawing/2014/main" id="{67BA3147-F3B9-4FFD-89FF-07DC719769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3286F6-3AF6-471C-8890-500B408840C1}"/>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0527621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1D882-F20E-4150-9B87-123EDCDC5C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81BAC4-5D40-41AA-B1CA-C6C4BB1A08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A8EC9A-A11A-483F-A949-0C8EC74088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A7CA87-DF2C-4B91-81D1-C66CFE9ED3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D1410B-90C0-4FD9-B324-1A84A6660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62B389-30F6-44C1-A2C2-9BA5D8B25AA0}"/>
              </a:ext>
            </a:extLst>
          </p:cNvPr>
          <p:cNvSpPr>
            <a:spLocks noGrp="1"/>
          </p:cNvSpPr>
          <p:nvPr>
            <p:ph type="dt" sz="half" idx="10"/>
          </p:nvPr>
        </p:nvSpPr>
        <p:spPr/>
        <p:txBody>
          <a:bodyPr/>
          <a:lstStyle/>
          <a:p>
            <a:fld id="{B511023B-8D5D-49D3-8E30-CB75E4EA65A6}" type="datetime1">
              <a:rPr lang="en-US" smtClean="0"/>
              <a:t>3/20/2026</a:t>
            </a:fld>
            <a:endParaRPr lang="en-US"/>
          </a:p>
        </p:txBody>
      </p:sp>
      <p:sp>
        <p:nvSpPr>
          <p:cNvPr id="8" name="Footer Placeholder 7">
            <a:extLst>
              <a:ext uri="{FF2B5EF4-FFF2-40B4-BE49-F238E27FC236}">
                <a16:creationId xmlns:a16="http://schemas.microsoft.com/office/drawing/2014/main" id="{832DA3DC-6B8E-40A9-AFBD-DD8188A3F5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C46FE3-5434-4FEE-912D-919AFB0652CA}"/>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4427790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AFF3-977C-4DAD-8BE7-168AC1C794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C5CB26-E676-4C2E-A8C8-510F30331745}"/>
              </a:ext>
            </a:extLst>
          </p:cNvPr>
          <p:cNvSpPr>
            <a:spLocks noGrp="1"/>
          </p:cNvSpPr>
          <p:nvPr>
            <p:ph type="dt" sz="half" idx="10"/>
          </p:nvPr>
        </p:nvSpPr>
        <p:spPr/>
        <p:txBody>
          <a:bodyPr/>
          <a:lstStyle/>
          <a:p>
            <a:fld id="{64926A55-D921-4B7E-A3C6-748C19DDCC81}" type="datetime1">
              <a:rPr lang="en-US" smtClean="0"/>
              <a:t>3/20/2026</a:t>
            </a:fld>
            <a:endParaRPr lang="en-US"/>
          </a:p>
        </p:txBody>
      </p:sp>
      <p:sp>
        <p:nvSpPr>
          <p:cNvPr id="4" name="Footer Placeholder 3">
            <a:extLst>
              <a:ext uri="{FF2B5EF4-FFF2-40B4-BE49-F238E27FC236}">
                <a16:creationId xmlns:a16="http://schemas.microsoft.com/office/drawing/2014/main" id="{91EA7EE5-EB69-4BFA-A2C6-D6AFE26896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C5C223-7DF6-40EC-98BF-7876245B8F3D}"/>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10785511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855E30-320D-4954-B33E-665401532BAC}"/>
              </a:ext>
            </a:extLst>
          </p:cNvPr>
          <p:cNvSpPr>
            <a:spLocks noGrp="1"/>
          </p:cNvSpPr>
          <p:nvPr>
            <p:ph type="dt" sz="half" idx="10"/>
          </p:nvPr>
        </p:nvSpPr>
        <p:spPr/>
        <p:txBody>
          <a:bodyPr/>
          <a:lstStyle/>
          <a:p>
            <a:fld id="{3EDDAC1F-F3E1-48C6-A43E-1BCA6348B4AA}" type="datetime1">
              <a:rPr lang="en-US" smtClean="0"/>
              <a:t>3/20/2026</a:t>
            </a:fld>
            <a:endParaRPr lang="en-US"/>
          </a:p>
        </p:txBody>
      </p:sp>
      <p:sp>
        <p:nvSpPr>
          <p:cNvPr id="3" name="Footer Placeholder 2">
            <a:extLst>
              <a:ext uri="{FF2B5EF4-FFF2-40B4-BE49-F238E27FC236}">
                <a16:creationId xmlns:a16="http://schemas.microsoft.com/office/drawing/2014/main" id="{04820C9B-ED65-4EE9-AD71-9EB74DBCC1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E34743-4688-4419-BD9B-F10B474E22CC}"/>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15383911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3A8B0-E1D1-41DE-84BA-717FC437F1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06B193-0F86-4BAB-9509-2AE51F20B9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A97190-1EFA-43B1-B7C7-344042F9D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CD3DD6-470E-43F5-AA5C-913739882366}"/>
              </a:ext>
            </a:extLst>
          </p:cNvPr>
          <p:cNvSpPr>
            <a:spLocks noGrp="1"/>
          </p:cNvSpPr>
          <p:nvPr>
            <p:ph type="dt" sz="half" idx="10"/>
          </p:nvPr>
        </p:nvSpPr>
        <p:spPr/>
        <p:txBody>
          <a:bodyPr/>
          <a:lstStyle/>
          <a:p>
            <a:fld id="{B0A5896E-DE36-49D5-88DA-08DE5BE2488B}" type="datetime1">
              <a:rPr lang="en-US" smtClean="0"/>
              <a:t>3/20/2026</a:t>
            </a:fld>
            <a:endParaRPr lang="en-US"/>
          </a:p>
        </p:txBody>
      </p:sp>
      <p:sp>
        <p:nvSpPr>
          <p:cNvPr id="6" name="Footer Placeholder 5">
            <a:extLst>
              <a:ext uri="{FF2B5EF4-FFF2-40B4-BE49-F238E27FC236}">
                <a16:creationId xmlns:a16="http://schemas.microsoft.com/office/drawing/2014/main" id="{EBC5EACC-01E1-4216-AEF0-C3EC1BE688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752BB1-5469-4620-83A0-5B0A2247E759}"/>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5090251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79F2A-AE3F-41A3-BF30-0AC2FB6A14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111C6A-AF34-4EA3-BB16-DF7BD5B9E2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44B864-E195-4F79-AA01-1576F254F5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B48037-307B-4AC8-9350-9EF5CAECE187}"/>
              </a:ext>
            </a:extLst>
          </p:cNvPr>
          <p:cNvSpPr>
            <a:spLocks noGrp="1"/>
          </p:cNvSpPr>
          <p:nvPr>
            <p:ph type="dt" sz="half" idx="10"/>
          </p:nvPr>
        </p:nvSpPr>
        <p:spPr/>
        <p:txBody>
          <a:bodyPr/>
          <a:lstStyle/>
          <a:p>
            <a:fld id="{5BAEC6BE-4A1C-481B-ADFA-8A2ED6649BAF}" type="datetime1">
              <a:rPr lang="en-US" smtClean="0"/>
              <a:t>3/20/2026</a:t>
            </a:fld>
            <a:endParaRPr lang="en-US"/>
          </a:p>
        </p:txBody>
      </p:sp>
      <p:sp>
        <p:nvSpPr>
          <p:cNvPr id="6" name="Footer Placeholder 5">
            <a:extLst>
              <a:ext uri="{FF2B5EF4-FFF2-40B4-BE49-F238E27FC236}">
                <a16:creationId xmlns:a16="http://schemas.microsoft.com/office/drawing/2014/main" id="{6E9CFA40-F31F-4BF1-B642-4ACC716DF4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025361-57BD-4B0D-AB68-2E42B9C62D63}"/>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612201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CDF5E-FA06-4485-94C7-D7B0383819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11EA01-D30E-4C83-A076-C921490B17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D565CE-FB9D-42D8-9721-D7FC81C3F10D}"/>
              </a:ext>
            </a:extLst>
          </p:cNvPr>
          <p:cNvSpPr>
            <a:spLocks noGrp="1"/>
          </p:cNvSpPr>
          <p:nvPr>
            <p:ph type="dt" sz="half" idx="10"/>
          </p:nvPr>
        </p:nvSpPr>
        <p:spPr/>
        <p:txBody>
          <a:bodyPr/>
          <a:lstStyle/>
          <a:p>
            <a:fld id="{7211CB56-D936-4C64-9DF3-AA70EC50A159}" type="datetime1">
              <a:rPr lang="en-US" smtClean="0"/>
              <a:t>3/20/2026</a:t>
            </a:fld>
            <a:endParaRPr lang="en-US"/>
          </a:p>
        </p:txBody>
      </p:sp>
      <p:sp>
        <p:nvSpPr>
          <p:cNvPr id="5" name="Footer Placeholder 4">
            <a:extLst>
              <a:ext uri="{FF2B5EF4-FFF2-40B4-BE49-F238E27FC236}">
                <a16:creationId xmlns:a16="http://schemas.microsoft.com/office/drawing/2014/main" id="{28A0610C-9A6C-435F-B1FF-880128FEE0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88BFB-C140-4245-9DDE-50C8D0145F8F}"/>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20458832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3A57D5-C623-494A-A7ED-8875A72AF4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99767F-FA43-47F9-8BD6-718CFA934A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80D5B1-3096-47F4-A9BB-2E71BCFD6E09}"/>
              </a:ext>
            </a:extLst>
          </p:cNvPr>
          <p:cNvSpPr>
            <a:spLocks noGrp="1"/>
          </p:cNvSpPr>
          <p:nvPr>
            <p:ph type="dt" sz="half" idx="10"/>
          </p:nvPr>
        </p:nvSpPr>
        <p:spPr/>
        <p:txBody>
          <a:bodyPr/>
          <a:lstStyle/>
          <a:p>
            <a:fld id="{C1F7D914-B0BD-46AD-9220-969EAD3F6377}" type="datetime1">
              <a:rPr lang="en-US" smtClean="0"/>
              <a:t>3/20/2026</a:t>
            </a:fld>
            <a:endParaRPr lang="en-US"/>
          </a:p>
        </p:txBody>
      </p:sp>
      <p:sp>
        <p:nvSpPr>
          <p:cNvPr id="5" name="Footer Placeholder 4">
            <a:extLst>
              <a:ext uri="{FF2B5EF4-FFF2-40B4-BE49-F238E27FC236}">
                <a16:creationId xmlns:a16="http://schemas.microsoft.com/office/drawing/2014/main" id="{E8F79FC7-5697-41B3-A9D6-6CDB83AF8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B5313B-AD90-4B56-8F45-A53BC8E70535}"/>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40953076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D77A3-C2F6-4CA2-AB7A-2F06AF0CDD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225DDE-0D16-40A2-9229-A22F4E468D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B3B767-BD57-418E-9271-382CE6565D6D}"/>
              </a:ext>
            </a:extLst>
          </p:cNvPr>
          <p:cNvSpPr>
            <a:spLocks noGrp="1"/>
          </p:cNvSpPr>
          <p:nvPr>
            <p:ph type="dt" sz="half" idx="10"/>
          </p:nvPr>
        </p:nvSpPr>
        <p:spPr/>
        <p:txBody>
          <a:bodyPr/>
          <a:lstStyle/>
          <a:p>
            <a:fld id="{43119761-9312-4914-81B8-1A5B369F2A04}" type="datetime1">
              <a:rPr lang="en-US" smtClean="0"/>
              <a:t>3/20/2026</a:t>
            </a:fld>
            <a:endParaRPr lang="en-US"/>
          </a:p>
        </p:txBody>
      </p:sp>
      <p:sp>
        <p:nvSpPr>
          <p:cNvPr id="5" name="Footer Placeholder 4">
            <a:extLst>
              <a:ext uri="{FF2B5EF4-FFF2-40B4-BE49-F238E27FC236}">
                <a16:creationId xmlns:a16="http://schemas.microsoft.com/office/drawing/2014/main" id="{5EF13279-4347-44BC-AF86-DB668F775E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229E7C-4B23-4246-8495-CB43217DBBA3}"/>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28524329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58BA7-FE0E-4E05-9378-46F71E011B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436282-1D67-4F70-8445-C2ECA66127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6E7676-1728-46AA-AE9B-71A55EF58201}"/>
              </a:ext>
            </a:extLst>
          </p:cNvPr>
          <p:cNvSpPr>
            <a:spLocks noGrp="1"/>
          </p:cNvSpPr>
          <p:nvPr>
            <p:ph type="dt" sz="half" idx="10"/>
          </p:nvPr>
        </p:nvSpPr>
        <p:spPr/>
        <p:txBody>
          <a:bodyPr/>
          <a:lstStyle/>
          <a:p>
            <a:fld id="{B9175BAD-D2D4-4791-845B-4F557F530B54}" type="datetime1">
              <a:rPr lang="en-US" smtClean="0"/>
              <a:t>3/20/2026</a:t>
            </a:fld>
            <a:endParaRPr lang="en-US"/>
          </a:p>
        </p:txBody>
      </p:sp>
      <p:sp>
        <p:nvSpPr>
          <p:cNvPr id="5" name="Footer Placeholder 4">
            <a:extLst>
              <a:ext uri="{FF2B5EF4-FFF2-40B4-BE49-F238E27FC236}">
                <a16:creationId xmlns:a16="http://schemas.microsoft.com/office/drawing/2014/main" id="{8F80BFDA-888D-4A90-A629-2DD30EEEB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858025-33A1-4FC7-95F7-F8E1D6C828F9}"/>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27112888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6EA45-6690-4893-9136-66EB8F0A15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1C8660-6169-4E29-A402-BB57AC34C8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B60D06-155B-4956-BFE1-C63C2C072B33}"/>
              </a:ext>
            </a:extLst>
          </p:cNvPr>
          <p:cNvSpPr>
            <a:spLocks noGrp="1"/>
          </p:cNvSpPr>
          <p:nvPr>
            <p:ph type="dt" sz="half" idx="10"/>
          </p:nvPr>
        </p:nvSpPr>
        <p:spPr/>
        <p:txBody>
          <a:bodyPr/>
          <a:lstStyle/>
          <a:p>
            <a:fld id="{12A3370C-62B1-49D0-84AA-EC88812C7F39}" type="datetime1">
              <a:rPr lang="en-US" smtClean="0"/>
              <a:t>3/20/2026</a:t>
            </a:fld>
            <a:endParaRPr lang="en-US"/>
          </a:p>
        </p:txBody>
      </p:sp>
      <p:sp>
        <p:nvSpPr>
          <p:cNvPr id="5" name="Footer Placeholder 4">
            <a:extLst>
              <a:ext uri="{FF2B5EF4-FFF2-40B4-BE49-F238E27FC236}">
                <a16:creationId xmlns:a16="http://schemas.microsoft.com/office/drawing/2014/main" id="{F8B47B5C-610A-4E31-A449-471A65EC77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D3FC44-9B0F-43F9-A008-478A0A8BF226}"/>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26269851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9EFF1-A411-4823-B1FB-5E24D81A8D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ADF0E-9935-4092-95E8-C8FF6B3A09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017AE3-D59A-4D3E-8225-7539F3D2E2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E90C19-261E-4D0D-AAAE-0D28F0283A0A}"/>
              </a:ext>
            </a:extLst>
          </p:cNvPr>
          <p:cNvSpPr>
            <a:spLocks noGrp="1"/>
          </p:cNvSpPr>
          <p:nvPr>
            <p:ph type="dt" sz="half" idx="10"/>
          </p:nvPr>
        </p:nvSpPr>
        <p:spPr/>
        <p:txBody>
          <a:bodyPr/>
          <a:lstStyle/>
          <a:p>
            <a:fld id="{B851F6A5-7B34-40B9-A569-291F16824761}" type="datetime1">
              <a:rPr lang="en-US" smtClean="0"/>
              <a:t>3/20/2026</a:t>
            </a:fld>
            <a:endParaRPr lang="en-US"/>
          </a:p>
        </p:txBody>
      </p:sp>
      <p:sp>
        <p:nvSpPr>
          <p:cNvPr id="6" name="Footer Placeholder 5">
            <a:extLst>
              <a:ext uri="{FF2B5EF4-FFF2-40B4-BE49-F238E27FC236}">
                <a16:creationId xmlns:a16="http://schemas.microsoft.com/office/drawing/2014/main" id="{67BA3147-F3B9-4FFD-89FF-07DC719769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3286F6-3AF6-471C-8890-500B408840C1}"/>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17669443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1D882-F20E-4150-9B87-123EDCDC5C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81BAC4-5D40-41AA-B1CA-C6C4BB1A08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A8EC9A-A11A-483F-A949-0C8EC74088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A7CA87-DF2C-4B91-81D1-C66CFE9ED3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D1410B-90C0-4FD9-B324-1A84A6660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62B389-30F6-44C1-A2C2-9BA5D8B25AA0}"/>
              </a:ext>
            </a:extLst>
          </p:cNvPr>
          <p:cNvSpPr>
            <a:spLocks noGrp="1"/>
          </p:cNvSpPr>
          <p:nvPr>
            <p:ph type="dt" sz="half" idx="10"/>
          </p:nvPr>
        </p:nvSpPr>
        <p:spPr/>
        <p:txBody>
          <a:bodyPr/>
          <a:lstStyle/>
          <a:p>
            <a:fld id="{B511023B-8D5D-49D3-8E30-CB75E4EA65A6}" type="datetime1">
              <a:rPr lang="en-US" smtClean="0"/>
              <a:t>3/20/2026</a:t>
            </a:fld>
            <a:endParaRPr lang="en-US"/>
          </a:p>
        </p:txBody>
      </p:sp>
      <p:sp>
        <p:nvSpPr>
          <p:cNvPr id="8" name="Footer Placeholder 7">
            <a:extLst>
              <a:ext uri="{FF2B5EF4-FFF2-40B4-BE49-F238E27FC236}">
                <a16:creationId xmlns:a16="http://schemas.microsoft.com/office/drawing/2014/main" id="{832DA3DC-6B8E-40A9-AFBD-DD8188A3F5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C46FE3-5434-4FEE-912D-919AFB0652CA}"/>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4640206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AFF3-977C-4DAD-8BE7-168AC1C794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C5CB26-E676-4C2E-A8C8-510F30331745}"/>
              </a:ext>
            </a:extLst>
          </p:cNvPr>
          <p:cNvSpPr>
            <a:spLocks noGrp="1"/>
          </p:cNvSpPr>
          <p:nvPr>
            <p:ph type="dt" sz="half" idx="10"/>
          </p:nvPr>
        </p:nvSpPr>
        <p:spPr/>
        <p:txBody>
          <a:bodyPr/>
          <a:lstStyle/>
          <a:p>
            <a:fld id="{64926A55-D921-4B7E-A3C6-748C19DDCC81}" type="datetime1">
              <a:rPr lang="en-US" smtClean="0"/>
              <a:t>3/20/2026</a:t>
            </a:fld>
            <a:endParaRPr lang="en-US"/>
          </a:p>
        </p:txBody>
      </p:sp>
      <p:sp>
        <p:nvSpPr>
          <p:cNvPr id="4" name="Footer Placeholder 3">
            <a:extLst>
              <a:ext uri="{FF2B5EF4-FFF2-40B4-BE49-F238E27FC236}">
                <a16:creationId xmlns:a16="http://schemas.microsoft.com/office/drawing/2014/main" id="{91EA7EE5-EB69-4BFA-A2C6-D6AFE26896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C5C223-7DF6-40EC-98BF-7876245B8F3D}"/>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522055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855E30-320D-4954-B33E-665401532BAC}"/>
              </a:ext>
            </a:extLst>
          </p:cNvPr>
          <p:cNvSpPr>
            <a:spLocks noGrp="1"/>
          </p:cNvSpPr>
          <p:nvPr>
            <p:ph type="dt" sz="half" idx="10"/>
          </p:nvPr>
        </p:nvSpPr>
        <p:spPr/>
        <p:txBody>
          <a:bodyPr/>
          <a:lstStyle/>
          <a:p>
            <a:fld id="{3EDDAC1F-F3E1-48C6-A43E-1BCA6348B4AA}" type="datetime1">
              <a:rPr lang="en-US" smtClean="0"/>
              <a:t>3/20/2026</a:t>
            </a:fld>
            <a:endParaRPr lang="en-US"/>
          </a:p>
        </p:txBody>
      </p:sp>
      <p:sp>
        <p:nvSpPr>
          <p:cNvPr id="3" name="Footer Placeholder 2">
            <a:extLst>
              <a:ext uri="{FF2B5EF4-FFF2-40B4-BE49-F238E27FC236}">
                <a16:creationId xmlns:a16="http://schemas.microsoft.com/office/drawing/2014/main" id="{04820C9B-ED65-4EE9-AD71-9EB74DBCC1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E34743-4688-4419-BD9B-F10B474E22CC}"/>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8124298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3A8B0-E1D1-41DE-84BA-717FC437F1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06B193-0F86-4BAB-9509-2AE51F20B9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A97190-1EFA-43B1-B7C7-344042F9D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CD3DD6-470E-43F5-AA5C-913739882366}"/>
              </a:ext>
            </a:extLst>
          </p:cNvPr>
          <p:cNvSpPr>
            <a:spLocks noGrp="1"/>
          </p:cNvSpPr>
          <p:nvPr>
            <p:ph type="dt" sz="half" idx="10"/>
          </p:nvPr>
        </p:nvSpPr>
        <p:spPr/>
        <p:txBody>
          <a:bodyPr/>
          <a:lstStyle/>
          <a:p>
            <a:fld id="{B0A5896E-DE36-49D5-88DA-08DE5BE2488B}" type="datetime1">
              <a:rPr lang="en-US" smtClean="0"/>
              <a:t>3/20/2026</a:t>
            </a:fld>
            <a:endParaRPr lang="en-US"/>
          </a:p>
        </p:txBody>
      </p:sp>
      <p:sp>
        <p:nvSpPr>
          <p:cNvPr id="6" name="Footer Placeholder 5">
            <a:extLst>
              <a:ext uri="{FF2B5EF4-FFF2-40B4-BE49-F238E27FC236}">
                <a16:creationId xmlns:a16="http://schemas.microsoft.com/office/drawing/2014/main" id="{EBC5EACC-01E1-4216-AEF0-C3EC1BE688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752BB1-5469-4620-83A0-5B0A2247E759}"/>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12567509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79F2A-AE3F-41A3-BF30-0AC2FB6A14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111C6A-AF34-4EA3-BB16-DF7BD5B9E2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44B864-E195-4F79-AA01-1576F254F5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B48037-307B-4AC8-9350-9EF5CAECE187}"/>
              </a:ext>
            </a:extLst>
          </p:cNvPr>
          <p:cNvSpPr>
            <a:spLocks noGrp="1"/>
          </p:cNvSpPr>
          <p:nvPr>
            <p:ph type="dt" sz="half" idx="10"/>
          </p:nvPr>
        </p:nvSpPr>
        <p:spPr/>
        <p:txBody>
          <a:bodyPr/>
          <a:lstStyle/>
          <a:p>
            <a:fld id="{5BAEC6BE-4A1C-481B-ADFA-8A2ED6649BAF}" type="datetime1">
              <a:rPr lang="en-US" smtClean="0"/>
              <a:t>3/20/2026</a:t>
            </a:fld>
            <a:endParaRPr lang="en-US"/>
          </a:p>
        </p:txBody>
      </p:sp>
      <p:sp>
        <p:nvSpPr>
          <p:cNvPr id="6" name="Footer Placeholder 5">
            <a:extLst>
              <a:ext uri="{FF2B5EF4-FFF2-40B4-BE49-F238E27FC236}">
                <a16:creationId xmlns:a16="http://schemas.microsoft.com/office/drawing/2014/main" id="{6E9CFA40-F31F-4BF1-B642-4ACC716DF4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025361-57BD-4B0D-AB68-2E42B9C62D63}"/>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1628053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CDF5E-FA06-4485-94C7-D7B0383819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11EA01-D30E-4C83-A076-C921490B17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D565CE-FB9D-42D8-9721-D7FC81C3F10D}"/>
              </a:ext>
            </a:extLst>
          </p:cNvPr>
          <p:cNvSpPr>
            <a:spLocks noGrp="1"/>
          </p:cNvSpPr>
          <p:nvPr>
            <p:ph type="dt" sz="half" idx="10"/>
          </p:nvPr>
        </p:nvSpPr>
        <p:spPr/>
        <p:txBody>
          <a:bodyPr/>
          <a:lstStyle/>
          <a:p>
            <a:fld id="{7211CB56-D936-4C64-9DF3-AA70EC50A159}" type="datetime1">
              <a:rPr lang="en-US" smtClean="0"/>
              <a:t>3/20/2026</a:t>
            </a:fld>
            <a:endParaRPr lang="en-US"/>
          </a:p>
        </p:txBody>
      </p:sp>
      <p:sp>
        <p:nvSpPr>
          <p:cNvPr id="5" name="Footer Placeholder 4">
            <a:extLst>
              <a:ext uri="{FF2B5EF4-FFF2-40B4-BE49-F238E27FC236}">
                <a16:creationId xmlns:a16="http://schemas.microsoft.com/office/drawing/2014/main" id="{28A0610C-9A6C-435F-B1FF-880128FEE0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88BFB-C140-4245-9DDE-50C8D0145F8F}"/>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26105181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3A57D5-C623-494A-A7ED-8875A72AF4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99767F-FA43-47F9-8BD6-718CFA934A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80D5B1-3096-47F4-A9BB-2E71BCFD6E09}"/>
              </a:ext>
            </a:extLst>
          </p:cNvPr>
          <p:cNvSpPr>
            <a:spLocks noGrp="1"/>
          </p:cNvSpPr>
          <p:nvPr>
            <p:ph type="dt" sz="half" idx="10"/>
          </p:nvPr>
        </p:nvSpPr>
        <p:spPr/>
        <p:txBody>
          <a:bodyPr/>
          <a:lstStyle/>
          <a:p>
            <a:fld id="{C1F7D914-B0BD-46AD-9220-969EAD3F6377}" type="datetime1">
              <a:rPr lang="en-US" smtClean="0"/>
              <a:t>3/20/2026</a:t>
            </a:fld>
            <a:endParaRPr lang="en-US"/>
          </a:p>
        </p:txBody>
      </p:sp>
      <p:sp>
        <p:nvSpPr>
          <p:cNvPr id="5" name="Footer Placeholder 4">
            <a:extLst>
              <a:ext uri="{FF2B5EF4-FFF2-40B4-BE49-F238E27FC236}">
                <a16:creationId xmlns:a16="http://schemas.microsoft.com/office/drawing/2014/main" id="{E8F79FC7-5697-41B3-A9D6-6CDB83AF8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B5313B-AD90-4B56-8F45-A53BC8E70535}"/>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8724784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3/20/2026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6084324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FA113BDC-09A9-C144-A0F5-D1BB4C671B5D}"/>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20" name="Footer Placeholder">
            <a:extLst>
              <a:ext uri="{FF2B5EF4-FFF2-40B4-BE49-F238E27FC236}">
                <a16:creationId xmlns:a16="http://schemas.microsoft.com/office/drawing/2014/main" id="{91876179-5F1B-D94A-A3C4-43CA2861096A}"/>
              </a:ext>
            </a:extLst>
          </p:cNvP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9" name="TextBox 8">
            <a:extLst>
              <a:ext uri="{FF2B5EF4-FFF2-40B4-BE49-F238E27FC236}">
                <a16:creationId xmlns:a16="http://schemas.microsoft.com/office/drawing/2014/main" id="{8F70968F-B059-C345-BEB9-E3B035F35C20}"/>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
        <p:nvSpPr>
          <p:cNvPr id="11" name="Title">
            <a:extLst>
              <a:ext uri="{FF2B5EF4-FFF2-40B4-BE49-F238E27FC236}">
                <a16:creationId xmlns:a16="http://schemas.microsoft.com/office/drawing/2014/main" id="{2C82B731-666F-9A48-9A69-3A4A8CA8BADA}"/>
              </a:ext>
            </a:extLst>
          </p:cNvPr>
          <p:cNvSpPr>
            <a:spLocks noGrp="1"/>
          </p:cNvSpPr>
          <p:nvPr>
            <p:ph type="title"/>
          </p:nvPr>
        </p:nvSpPr>
        <p:spPr>
          <a:xfrm>
            <a:off x="455731" y="603257"/>
            <a:ext cx="11280539" cy="1143000"/>
          </a:xfrm>
          <a:prstGeom prst="rect">
            <a:avLst/>
          </a:prstGeom>
        </p:spPr>
        <p:txBody>
          <a:bodyPr lIns="0" tIns="0" rIns="0" bIns="121899">
            <a:normAutofit/>
          </a:bodyPr>
          <a:lstStyle>
            <a:lvl1pPr>
              <a:lnSpc>
                <a:spcPct val="90000"/>
              </a:lnSpc>
              <a:defRPr lang="en-US" sz="3600" kern="1200" dirty="0"/>
            </a:lvl1pPr>
          </a:lstStyle>
          <a:p>
            <a:pPr lvl="0">
              <a:lnSpc>
                <a:spcPct val="100000"/>
              </a:lnSpc>
            </a:pPr>
            <a:r>
              <a:rPr lang="en-US"/>
              <a:t>Click to edit Master title style</a:t>
            </a:r>
          </a:p>
        </p:txBody>
      </p:sp>
      <p:sp>
        <p:nvSpPr>
          <p:cNvPr id="13" name="Text Placeholder">
            <a:extLst>
              <a:ext uri="{FF2B5EF4-FFF2-40B4-BE49-F238E27FC236}">
                <a16:creationId xmlns:a16="http://schemas.microsoft.com/office/drawing/2014/main" id="{719E9BC1-5E03-1B4F-A6AA-C5D2A832DE5F}"/>
              </a:ext>
            </a:extLst>
          </p:cNvPr>
          <p:cNvSpPr>
            <a:spLocks noGrp="1"/>
          </p:cNvSpPr>
          <p:nvPr>
            <p:ph type="body" sz="quarter" idx="15"/>
          </p:nvPr>
        </p:nvSpPr>
        <p:spPr>
          <a:xfrm>
            <a:off x="461533" y="1900645"/>
            <a:ext cx="11274737" cy="3564220"/>
          </a:xfrm>
          <a:prstGeom prst="rect">
            <a:avLst/>
          </a:prstGeom>
        </p:spPr>
        <p:txBody>
          <a:bodyPr lIns="0" tIns="0" rIns="0" bIns="0"/>
          <a:lstStyle>
            <a:lvl1pPr>
              <a:defRPr lang="en-US" sz="2700" b="0" kern="0" dirty="0"/>
            </a:lvl1pPr>
            <a:lvl2pPr>
              <a:defRPr lang="en-US" sz="2400" b="0" kern="0" dirty="0"/>
            </a:lvl2pPr>
            <a:lvl3pPr>
              <a:defRPr lang="en-US" sz="2400" b="0" kern="0" dirty="0"/>
            </a:lvl3pPr>
            <a:lvl4pPr>
              <a:defRPr lang="en-US" sz="2400" b="0" kern="0" dirty="0"/>
            </a:lvl4pPr>
            <a:lvl5pPr>
              <a:defRPr lang="en-US" sz="2400" b="0" kern="0" dirty="0"/>
            </a:lvl5pPr>
          </a:lstStyle>
          <a:p>
            <a:pPr lvl="0" defTabSz="1218987" eaLnBrk="0" hangingPunct="0">
              <a:lnSpc>
                <a:spcPct val="90000"/>
              </a:lnSpc>
              <a:spcBef>
                <a:spcPts val="600"/>
              </a:spcBef>
              <a:buClr>
                <a:schemeClr val="tx2"/>
              </a:buClr>
              <a:buFontTx/>
            </a:pPr>
            <a:r>
              <a:rPr lang="en-US"/>
              <a:t>Click to edit Master text styles</a:t>
            </a:r>
          </a:p>
          <a:p>
            <a:pPr marL="742950" lvl="1" indent="-279400" defTabSz="1218987" eaLnBrk="0" hangingPunct="0">
              <a:lnSpc>
                <a:spcPct val="90000"/>
              </a:lnSpc>
              <a:spcBef>
                <a:spcPts val="600"/>
              </a:spcBef>
              <a:buClr>
                <a:schemeClr val="bg2"/>
              </a:buClr>
              <a:buFontTx/>
              <a:tabLst/>
            </a:pPr>
            <a:r>
              <a:rPr lang="en-US"/>
              <a:t>Second level</a:t>
            </a:r>
          </a:p>
          <a:p>
            <a:pPr marL="1200150" lvl="2" indent="-279400" defTabSz="1218987" eaLnBrk="0" hangingPunct="0">
              <a:lnSpc>
                <a:spcPct val="90000"/>
              </a:lnSpc>
              <a:spcBef>
                <a:spcPts val="600"/>
              </a:spcBef>
              <a:buClr>
                <a:schemeClr val="bg2"/>
              </a:buClr>
              <a:buFontTx/>
              <a:tabLst/>
            </a:pPr>
            <a:r>
              <a:rPr lang="en-US"/>
              <a:t>Third level</a:t>
            </a:r>
          </a:p>
          <a:p>
            <a:pPr marL="1663700" lvl="3" indent="-285750" defTabSz="1218987" eaLnBrk="0" hangingPunct="0">
              <a:lnSpc>
                <a:spcPct val="90000"/>
              </a:lnSpc>
              <a:spcBef>
                <a:spcPts val="600"/>
              </a:spcBef>
              <a:buClr>
                <a:schemeClr val="bg2"/>
              </a:buClr>
              <a:buFontTx/>
              <a:tabLst/>
            </a:pPr>
            <a:r>
              <a:rPr lang="en-US"/>
              <a:t>Fourth level</a:t>
            </a:r>
          </a:p>
          <a:p>
            <a:pPr marL="2120900" lvl="4" indent="-285750" defTabSz="1218987" eaLnBrk="0" hangingPunct="0">
              <a:lnSpc>
                <a:spcPct val="90000"/>
              </a:lnSpc>
              <a:spcBef>
                <a:spcPts val="600"/>
              </a:spcBef>
              <a:buClr>
                <a:schemeClr val="bg2"/>
              </a:buClr>
              <a:buFontTx/>
              <a:tabLst/>
            </a:pPr>
            <a:r>
              <a:rPr lang="en-US"/>
              <a:t>Fifth level</a:t>
            </a:r>
          </a:p>
        </p:txBody>
      </p:sp>
      <p:sp>
        <p:nvSpPr>
          <p:cNvPr id="17" name="Take-Away Placeholder">
            <a:extLst>
              <a:ext uri="{FF2B5EF4-FFF2-40B4-BE49-F238E27FC236}">
                <a16:creationId xmlns:a16="http://schemas.microsoft.com/office/drawing/2014/main" id="{0C9B5AD5-983F-A642-BC7D-BAC7B4F8CC23}"/>
              </a:ext>
            </a:extLst>
          </p:cNvPr>
          <p:cNvSpPr>
            <a:spLocks noGrp="1"/>
          </p:cNvSpPr>
          <p:nvPr>
            <p:ph type="body" sz="quarter" idx="19" hasCustomPrompt="1"/>
          </p:nvPr>
        </p:nvSpPr>
        <p:spPr>
          <a:xfrm>
            <a:off x="455731" y="5515665"/>
            <a:ext cx="11240220" cy="720808"/>
          </a:xfrm>
          <a:prstGeom prst="rect">
            <a:avLst/>
          </a:prstGeom>
        </p:spPr>
        <p:txBody>
          <a:bodyPr lIns="0" tIns="0" rIns="0" bIns="0" anchor="b" anchorCtr="0"/>
          <a:lstStyle>
            <a:lvl1pPr marL="0" indent="0">
              <a:lnSpc>
                <a:spcPct val="80000"/>
              </a:lnSpc>
              <a:spcBef>
                <a:spcPts val="0"/>
              </a:spcBef>
              <a:buFontTx/>
              <a:buNone/>
              <a:defRPr sz="2400" b="0" i="0" cap="none" baseline="0">
                <a:solidFill>
                  <a:schemeClr val="tx2"/>
                </a:solidFill>
                <a:latin typeface="+mn-lt"/>
              </a:defRPr>
            </a:lvl1pPr>
          </a:lstStyle>
          <a:p>
            <a:pPr lvl="0"/>
            <a:r>
              <a:rPr lang="en-US"/>
              <a:t>Click to add take-away</a:t>
            </a:r>
          </a:p>
        </p:txBody>
      </p:sp>
    </p:spTree>
    <p:extLst>
      <p:ext uri="{BB962C8B-B14F-4D97-AF65-F5344CB8AC3E}">
        <p14:creationId xmlns:p14="http://schemas.microsoft.com/office/powerpoint/2010/main" val="22487396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Layout with Background">
    <p:spTree>
      <p:nvGrpSpPr>
        <p:cNvPr id="1" name=""/>
        <p:cNvGrpSpPr/>
        <p:nvPr/>
      </p:nvGrpSpPr>
      <p:grpSpPr>
        <a:xfrm>
          <a:off x="0" y="0"/>
          <a:ext cx="0" cy="0"/>
          <a:chOff x="0" y="0"/>
          <a:chExt cx="0" cy="0"/>
        </a:xfrm>
      </p:grpSpPr>
      <p:pic>
        <p:nvPicPr>
          <p:cNvPr id="17" name="Picture 16" descr="A close up of a beach&#10;&#10;Description automatically generated">
            <a:extLst>
              <a:ext uri="{FF2B5EF4-FFF2-40B4-BE49-F238E27FC236}">
                <a16:creationId xmlns:a16="http://schemas.microsoft.com/office/drawing/2014/main" id="{CC81B2C0-19D6-9941-A0AF-3D68CD4F3D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63" y="0"/>
            <a:ext cx="12182473" cy="6858000"/>
          </a:xfrm>
          <a:prstGeom prst="rect">
            <a:avLst/>
          </a:prstGeom>
        </p:spPr>
      </p:pic>
      <p:sp>
        <p:nvSpPr>
          <p:cNvPr id="18" name="Text Placeholder">
            <a:extLst>
              <a:ext uri="{FF2B5EF4-FFF2-40B4-BE49-F238E27FC236}">
                <a16:creationId xmlns:a16="http://schemas.microsoft.com/office/drawing/2014/main" id="{08A29E74-1622-7747-80D2-F5612C08776C}"/>
              </a:ext>
            </a:extLst>
          </p:cNvPr>
          <p:cNvSpPr>
            <a:spLocks noGrp="1"/>
          </p:cNvSpPr>
          <p:nvPr>
            <p:ph type="body" sz="quarter" idx="15"/>
          </p:nvPr>
        </p:nvSpPr>
        <p:spPr>
          <a:xfrm>
            <a:off x="1452107" y="1900645"/>
            <a:ext cx="10284163" cy="3564220"/>
          </a:xfrm>
          <a:prstGeom prst="rect">
            <a:avLst/>
          </a:prstGeom>
        </p:spPr>
        <p:txBody>
          <a:bodyPr lIns="0" tIns="0" rIns="0" bIns="0"/>
          <a:lstStyle>
            <a:lvl1pPr>
              <a:defRPr lang="en-US" sz="2700" b="0" kern="0" dirty="0"/>
            </a:lvl1pPr>
            <a:lvl2pPr>
              <a:defRPr lang="en-US" sz="2400" b="0" kern="0" dirty="0"/>
            </a:lvl2pPr>
            <a:lvl3pPr>
              <a:defRPr lang="en-US" sz="2400" b="0" kern="0" dirty="0"/>
            </a:lvl3pPr>
            <a:lvl4pPr>
              <a:defRPr lang="en-US" sz="2400" b="0" kern="0" dirty="0"/>
            </a:lvl4pPr>
            <a:lvl5pPr>
              <a:defRPr lang="en-US" sz="2400" b="0" kern="0" dirty="0"/>
            </a:lvl5pPr>
          </a:lstStyle>
          <a:p>
            <a:pPr lvl="0" defTabSz="1218987" eaLnBrk="0" hangingPunct="0">
              <a:lnSpc>
                <a:spcPct val="90000"/>
              </a:lnSpc>
              <a:spcBef>
                <a:spcPts val="600"/>
              </a:spcBef>
              <a:buClr>
                <a:schemeClr val="tx2"/>
              </a:buClr>
              <a:buFontTx/>
            </a:pPr>
            <a:r>
              <a:rPr lang="en-US"/>
              <a:t>Click to edit Master text styles</a:t>
            </a:r>
          </a:p>
          <a:p>
            <a:pPr marL="742950" lvl="1" indent="-279400" defTabSz="1218987" eaLnBrk="0" hangingPunct="0">
              <a:lnSpc>
                <a:spcPct val="90000"/>
              </a:lnSpc>
              <a:spcBef>
                <a:spcPts val="600"/>
              </a:spcBef>
              <a:buClr>
                <a:schemeClr val="bg2"/>
              </a:buClr>
              <a:buFontTx/>
              <a:tabLst/>
            </a:pPr>
            <a:r>
              <a:rPr lang="en-US"/>
              <a:t>Second level</a:t>
            </a:r>
          </a:p>
          <a:p>
            <a:pPr marL="1200150" lvl="2" indent="-279400" defTabSz="1218987" eaLnBrk="0" hangingPunct="0">
              <a:lnSpc>
                <a:spcPct val="90000"/>
              </a:lnSpc>
              <a:spcBef>
                <a:spcPts val="600"/>
              </a:spcBef>
              <a:buClr>
                <a:schemeClr val="bg2"/>
              </a:buClr>
              <a:buFontTx/>
              <a:tabLst/>
            </a:pPr>
            <a:r>
              <a:rPr lang="en-US"/>
              <a:t>Third level</a:t>
            </a:r>
          </a:p>
          <a:p>
            <a:pPr marL="1663700" lvl="3" indent="-285750" defTabSz="1218987" eaLnBrk="0" hangingPunct="0">
              <a:lnSpc>
                <a:spcPct val="90000"/>
              </a:lnSpc>
              <a:spcBef>
                <a:spcPts val="600"/>
              </a:spcBef>
              <a:buClr>
                <a:schemeClr val="bg2"/>
              </a:buClr>
              <a:buFontTx/>
              <a:tabLst/>
            </a:pPr>
            <a:r>
              <a:rPr lang="en-US"/>
              <a:t>Fourth level</a:t>
            </a:r>
          </a:p>
          <a:p>
            <a:pPr marL="2120900" lvl="4" indent="-285750" defTabSz="1218987" eaLnBrk="0" hangingPunct="0">
              <a:lnSpc>
                <a:spcPct val="90000"/>
              </a:lnSpc>
              <a:spcBef>
                <a:spcPts val="600"/>
              </a:spcBef>
              <a:buClr>
                <a:schemeClr val="bg2"/>
              </a:buClr>
              <a:buFontTx/>
              <a:tabLst/>
            </a:pPr>
            <a:r>
              <a:rPr lang="en-US"/>
              <a:t>Fifth level</a:t>
            </a:r>
          </a:p>
        </p:txBody>
      </p:sp>
      <p:sp>
        <p:nvSpPr>
          <p:cNvPr id="19" name="Take-Away Placeholder">
            <a:extLst>
              <a:ext uri="{FF2B5EF4-FFF2-40B4-BE49-F238E27FC236}">
                <a16:creationId xmlns:a16="http://schemas.microsoft.com/office/drawing/2014/main" id="{1D9536A3-5F59-844B-A0A1-52255152F13C}"/>
              </a:ext>
            </a:extLst>
          </p:cNvPr>
          <p:cNvSpPr>
            <a:spLocks noGrp="1"/>
          </p:cNvSpPr>
          <p:nvPr>
            <p:ph type="body" sz="quarter" idx="19" hasCustomPrompt="1"/>
          </p:nvPr>
        </p:nvSpPr>
        <p:spPr>
          <a:xfrm>
            <a:off x="1452106" y="5515665"/>
            <a:ext cx="10243845" cy="720808"/>
          </a:xfrm>
          <a:prstGeom prst="rect">
            <a:avLst/>
          </a:prstGeom>
        </p:spPr>
        <p:txBody>
          <a:bodyPr lIns="0" tIns="0" rIns="0" bIns="0" anchor="b" anchorCtr="0"/>
          <a:lstStyle>
            <a:lvl1pPr marL="0" indent="0">
              <a:lnSpc>
                <a:spcPct val="80000"/>
              </a:lnSpc>
              <a:spcBef>
                <a:spcPts val="0"/>
              </a:spcBef>
              <a:buFontTx/>
              <a:buNone/>
              <a:defRPr sz="2400" b="0" i="0" cap="none" baseline="0">
                <a:solidFill>
                  <a:schemeClr val="tx2"/>
                </a:solidFill>
                <a:latin typeface="+mn-lt"/>
              </a:defRPr>
            </a:lvl1pPr>
          </a:lstStyle>
          <a:p>
            <a:pPr lvl="0"/>
            <a:r>
              <a:rPr lang="en-US"/>
              <a:t>Click to add take-away</a:t>
            </a:r>
          </a:p>
        </p:txBody>
      </p:sp>
      <p:sp>
        <p:nvSpPr>
          <p:cNvPr id="9" name="Donut 8">
            <a:extLst>
              <a:ext uri="{FF2B5EF4-FFF2-40B4-BE49-F238E27FC236}">
                <a16:creationId xmlns:a16="http://schemas.microsoft.com/office/drawing/2014/main" id="{7CC7AAF1-158E-664F-9F48-2E0E0EA2DA46}"/>
              </a:ext>
            </a:extLst>
          </p:cNvPr>
          <p:cNvSpPr/>
          <p:nvPr userDrawn="1"/>
        </p:nvSpPr>
        <p:spPr>
          <a:xfrm>
            <a:off x="-3689516" y="-192026"/>
            <a:ext cx="4990744" cy="4989444"/>
          </a:xfrm>
          <a:prstGeom prst="donut">
            <a:avLst/>
          </a:prstGeom>
          <a:solidFill>
            <a:schemeClr val="accent1"/>
          </a:solidFill>
          <a:ln>
            <a:noFill/>
          </a:ln>
          <a:effectLst>
            <a:outerShdw blurRad="457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6" name="Oval 15">
            <a:extLst>
              <a:ext uri="{FF2B5EF4-FFF2-40B4-BE49-F238E27FC236}">
                <a16:creationId xmlns:a16="http://schemas.microsoft.com/office/drawing/2014/main" id="{FA113BDC-09A9-C144-A0F5-D1BB4C671B5D}"/>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3" name="Title">
            <a:extLst>
              <a:ext uri="{FF2B5EF4-FFF2-40B4-BE49-F238E27FC236}">
                <a16:creationId xmlns:a16="http://schemas.microsoft.com/office/drawing/2014/main" id="{ED4F32D2-CFCD-D749-9E54-6CADA3AD4B55}"/>
              </a:ext>
            </a:extLst>
          </p:cNvPr>
          <p:cNvSpPr>
            <a:spLocks noGrp="1"/>
          </p:cNvSpPr>
          <p:nvPr>
            <p:ph type="title"/>
          </p:nvPr>
        </p:nvSpPr>
        <p:spPr>
          <a:xfrm>
            <a:off x="1452107" y="550134"/>
            <a:ext cx="10249296" cy="1143000"/>
          </a:xfrm>
          <a:prstGeom prst="rect">
            <a:avLst/>
          </a:prstGeom>
        </p:spPr>
        <p:txBody>
          <a:bodyPr lIns="0" tIns="0" rIns="0" bIns="121899">
            <a:normAutofit/>
          </a:bodyPr>
          <a:lstStyle>
            <a:lvl1pPr>
              <a:lnSpc>
                <a:spcPct val="90000"/>
              </a:lnSpc>
              <a:defRPr lang="en-US" sz="3600" b="1" cap="none" dirty="0">
                <a:solidFill>
                  <a:schemeClr val="tx1"/>
                </a:solidFill>
                <a:ea typeface="+mn-ea"/>
                <a:cs typeface="+mn-cs"/>
              </a:defRPr>
            </a:lvl1pPr>
          </a:lstStyle>
          <a:p>
            <a:pPr lvl="0">
              <a:lnSpc>
                <a:spcPct val="100000"/>
              </a:lnSpc>
            </a:pPr>
            <a:r>
              <a:rPr lang="en-US"/>
              <a:t>Click to edit Master title style</a:t>
            </a:r>
          </a:p>
        </p:txBody>
      </p:sp>
      <p:sp>
        <p:nvSpPr>
          <p:cNvPr id="11" name="TextBox 10">
            <a:extLst>
              <a:ext uri="{FF2B5EF4-FFF2-40B4-BE49-F238E27FC236}">
                <a16:creationId xmlns:a16="http://schemas.microsoft.com/office/drawing/2014/main" id="{B03A6AFC-B381-9347-B5C0-D95CDB6D4AB2}"/>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16355305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ext Layout with Background">
    <p:spTree>
      <p:nvGrpSpPr>
        <p:cNvPr id="1" name=""/>
        <p:cNvGrpSpPr/>
        <p:nvPr/>
      </p:nvGrpSpPr>
      <p:grpSpPr>
        <a:xfrm>
          <a:off x="0" y="0"/>
          <a:ext cx="0" cy="0"/>
          <a:chOff x="0" y="0"/>
          <a:chExt cx="0" cy="0"/>
        </a:xfrm>
      </p:grpSpPr>
      <p:pic>
        <p:nvPicPr>
          <p:cNvPr id="14" name="Picture 13" descr="A close up of a window&#10;&#10;Description automatically generated">
            <a:extLst>
              <a:ext uri="{FF2B5EF4-FFF2-40B4-BE49-F238E27FC236}">
                <a16:creationId xmlns:a16="http://schemas.microsoft.com/office/drawing/2014/main" id="{7FD2BDEE-3391-AF48-B58A-25E9F7E5E97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15" y="0"/>
            <a:ext cx="12169769" cy="6858000"/>
          </a:xfrm>
          <a:prstGeom prst="rect">
            <a:avLst/>
          </a:prstGeom>
        </p:spPr>
      </p:pic>
      <p:sp>
        <p:nvSpPr>
          <p:cNvPr id="19" name="Donut 18">
            <a:extLst>
              <a:ext uri="{FF2B5EF4-FFF2-40B4-BE49-F238E27FC236}">
                <a16:creationId xmlns:a16="http://schemas.microsoft.com/office/drawing/2014/main" id="{7480E1A3-6BB8-AB45-B0E2-3964005D0DD7}"/>
              </a:ext>
            </a:extLst>
          </p:cNvPr>
          <p:cNvSpPr/>
          <p:nvPr userDrawn="1"/>
        </p:nvSpPr>
        <p:spPr>
          <a:xfrm>
            <a:off x="8016951" y="-963797"/>
            <a:ext cx="4990744" cy="4989444"/>
          </a:xfrm>
          <a:prstGeom prst="donut">
            <a:avLst/>
          </a:prstGeom>
          <a:solidFill>
            <a:schemeClr val="accent1"/>
          </a:solidFill>
          <a:ln>
            <a:noFill/>
          </a:ln>
          <a:effectLst>
            <a:outerShdw blurRad="457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6" name="Oval 15">
            <a:extLst>
              <a:ext uri="{FF2B5EF4-FFF2-40B4-BE49-F238E27FC236}">
                <a16:creationId xmlns:a16="http://schemas.microsoft.com/office/drawing/2014/main" id="{FA113BDC-09A9-C144-A0F5-D1BB4C671B5D}"/>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8" name="Rectangle 17">
            <a:extLst>
              <a:ext uri="{FF2B5EF4-FFF2-40B4-BE49-F238E27FC236}">
                <a16:creationId xmlns:a16="http://schemas.microsoft.com/office/drawing/2014/main" id="{3EFAA79C-1DA5-0B48-AE2F-437EDB0A3E68}"/>
              </a:ext>
            </a:extLst>
          </p:cNvPr>
          <p:cNvSpPr/>
          <p:nvPr userDrawn="1"/>
        </p:nvSpPr>
        <p:spPr>
          <a:xfrm>
            <a:off x="-93329" y="992159"/>
            <a:ext cx="5565266" cy="6397308"/>
          </a:xfrm>
          <a:prstGeom prst="rect">
            <a:avLst/>
          </a:prstGeom>
          <a:solidFill>
            <a:schemeClr val="accent1">
              <a:alpha val="95000"/>
            </a:schemeClr>
          </a:solidFill>
          <a:ln>
            <a:noFill/>
          </a:ln>
          <a:effectLst>
            <a:outerShdw blurRad="457200" dist="355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256EFF"/>
              </a:solidFill>
            </a:endParaRPr>
          </a:p>
        </p:txBody>
      </p:sp>
      <p:sp>
        <p:nvSpPr>
          <p:cNvPr id="22" name="Text Placeholder">
            <a:extLst>
              <a:ext uri="{FF2B5EF4-FFF2-40B4-BE49-F238E27FC236}">
                <a16:creationId xmlns:a16="http://schemas.microsoft.com/office/drawing/2014/main" id="{AF9270AD-F9B6-2748-839F-5DD3758266DE}"/>
              </a:ext>
            </a:extLst>
          </p:cNvPr>
          <p:cNvSpPr>
            <a:spLocks noGrp="1"/>
          </p:cNvSpPr>
          <p:nvPr>
            <p:ph type="body" sz="quarter" idx="15"/>
          </p:nvPr>
        </p:nvSpPr>
        <p:spPr>
          <a:xfrm>
            <a:off x="402708" y="1790370"/>
            <a:ext cx="4573191" cy="4868338"/>
          </a:xfrm>
          <a:prstGeom prst="rect">
            <a:avLst/>
          </a:prstGeom>
        </p:spPr>
        <p:txBody>
          <a:bodyPr lIns="0" tIns="0" rIns="0" bIns="0" anchor="ctr"/>
          <a:lstStyle>
            <a:lvl1pPr marL="0" indent="0" defTabSz="1218987" eaLnBrk="0" hangingPunct="0">
              <a:lnSpc>
                <a:spcPct val="90000"/>
              </a:lnSpc>
              <a:spcBef>
                <a:spcPts val="1600"/>
              </a:spcBef>
              <a:buClr>
                <a:schemeClr val="bg1"/>
              </a:buClr>
              <a:buFontTx/>
              <a:buNone/>
              <a:defRPr lang="en-US" sz="28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a:t>Click to edit Master text styles</a:t>
            </a:r>
          </a:p>
        </p:txBody>
      </p:sp>
      <p:sp>
        <p:nvSpPr>
          <p:cNvPr id="10" name="Picture Placeholder 4">
            <a:extLst>
              <a:ext uri="{FF2B5EF4-FFF2-40B4-BE49-F238E27FC236}">
                <a16:creationId xmlns:a16="http://schemas.microsoft.com/office/drawing/2014/main" id="{245A6290-5236-1E48-AFB3-0EAB62D361B0}"/>
              </a:ext>
            </a:extLst>
          </p:cNvPr>
          <p:cNvSpPr>
            <a:spLocks noGrp="1"/>
          </p:cNvSpPr>
          <p:nvPr>
            <p:ph type="pic" sz="quarter" idx="12"/>
          </p:nvPr>
        </p:nvSpPr>
        <p:spPr>
          <a:xfrm>
            <a:off x="5471937" y="1790370"/>
            <a:ext cx="5827338" cy="4470553"/>
          </a:xfrm>
          <a:prstGeom prst="rect">
            <a:avLst/>
          </a:prstGeom>
          <a:effectLst>
            <a:outerShdw blurRad="457200" dist="355600" dir="2700000" algn="ctr" rotWithShape="0">
              <a:srgbClr val="000000">
                <a:alpha val="40000"/>
              </a:srgbClr>
            </a:outerShdw>
          </a:effectLst>
        </p:spPr>
        <p:txBody>
          <a:bodyPr anchor="ctr"/>
          <a:lstStyle>
            <a:lvl1pPr marL="0" indent="0" algn="ctr">
              <a:buNone/>
              <a:defRPr sz="2800" b="0">
                <a:solidFill>
                  <a:schemeClr val="accent5"/>
                </a:solidFill>
              </a:defRPr>
            </a:lvl1pPr>
          </a:lstStyle>
          <a:p>
            <a:r>
              <a:rPr lang="en-US"/>
              <a:t>Click icon to add picture</a:t>
            </a:r>
          </a:p>
        </p:txBody>
      </p:sp>
      <p:sp>
        <p:nvSpPr>
          <p:cNvPr id="11" name="TextBox 10">
            <a:extLst>
              <a:ext uri="{FF2B5EF4-FFF2-40B4-BE49-F238E27FC236}">
                <a16:creationId xmlns:a16="http://schemas.microsoft.com/office/drawing/2014/main" id="{0875453C-FC91-2847-9718-442B045DD8B6}"/>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9612893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Text Columns">
    <p:spTree>
      <p:nvGrpSpPr>
        <p:cNvPr id="1" name=""/>
        <p:cNvGrpSpPr/>
        <p:nvPr/>
      </p:nvGrpSpPr>
      <p:grpSpPr>
        <a:xfrm>
          <a:off x="0" y="0"/>
          <a:ext cx="0" cy="0"/>
          <a:chOff x="0" y="0"/>
          <a:chExt cx="0" cy="0"/>
        </a:xfrm>
      </p:grpSpPr>
      <p:sp>
        <p:nvSpPr>
          <p:cNvPr id="10" name="Text Placeholder"/>
          <p:cNvSpPr>
            <a:spLocks noGrp="1"/>
          </p:cNvSpPr>
          <p:nvPr>
            <p:ph type="body" sz="quarter" idx="15"/>
          </p:nvPr>
        </p:nvSpPr>
        <p:spPr>
          <a:xfrm>
            <a:off x="455731" y="1836173"/>
            <a:ext cx="5396498" cy="3628691"/>
          </a:xfrm>
          <a:prstGeom prst="rect">
            <a:avLst/>
          </a:prstGeom>
        </p:spPr>
        <p:txBody>
          <a:bodyPr lIns="0" tIns="0" rIns="0" bIns="0"/>
          <a:lstStyle>
            <a:lvl1pPr>
              <a:defRPr lang="en-US" sz="2700" b="0" kern="0" dirty="0"/>
            </a:lvl1pPr>
            <a:lvl2pPr>
              <a:defRPr lang="en-US" sz="2400" b="0" kern="0" dirty="0"/>
            </a:lvl2pPr>
            <a:lvl3pPr>
              <a:defRPr lang="en-US" sz="2400" b="0" kern="0" dirty="0"/>
            </a:lvl3pPr>
            <a:lvl4pPr>
              <a:defRPr lang="en-US" sz="2400" b="0" kern="0" dirty="0"/>
            </a:lvl4pPr>
            <a:lvl5pPr>
              <a:defRPr lang="en-US" sz="2400" b="0" kern="0" dirty="0"/>
            </a:lvl5pPr>
          </a:lstStyle>
          <a:p>
            <a:pPr lvl="0" defTabSz="1218987" eaLnBrk="0" hangingPunct="0">
              <a:lnSpc>
                <a:spcPct val="90000"/>
              </a:lnSpc>
              <a:spcBef>
                <a:spcPts val="600"/>
              </a:spcBef>
              <a:buClr>
                <a:schemeClr val="tx2"/>
              </a:buClr>
              <a:buFontTx/>
            </a:pPr>
            <a:r>
              <a:rPr lang="en-US"/>
              <a:t>Click to edit Master text styles</a:t>
            </a:r>
          </a:p>
          <a:p>
            <a:pPr marL="742950" lvl="1" indent="-279400" defTabSz="1218987" eaLnBrk="0" hangingPunct="0">
              <a:lnSpc>
                <a:spcPct val="90000"/>
              </a:lnSpc>
              <a:spcBef>
                <a:spcPts val="600"/>
              </a:spcBef>
              <a:buClr>
                <a:schemeClr val="bg2"/>
              </a:buClr>
              <a:buFontTx/>
              <a:tabLst/>
            </a:pPr>
            <a:r>
              <a:rPr lang="en-US"/>
              <a:t>Second level</a:t>
            </a:r>
          </a:p>
          <a:p>
            <a:pPr marL="1200150" lvl="2" indent="-279400" defTabSz="1218987" eaLnBrk="0" hangingPunct="0">
              <a:lnSpc>
                <a:spcPct val="90000"/>
              </a:lnSpc>
              <a:spcBef>
                <a:spcPts val="600"/>
              </a:spcBef>
              <a:buClr>
                <a:schemeClr val="bg2"/>
              </a:buClr>
              <a:buFontTx/>
              <a:tabLst/>
            </a:pPr>
            <a:r>
              <a:rPr lang="en-US"/>
              <a:t>Third level</a:t>
            </a:r>
          </a:p>
          <a:p>
            <a:pPr marL="1663700" lvl="3" indent="-285750" defTabSz="1218987" eaLnBrk="0" hangingPunct="0">
              <a:lnSpc>
                <a:spcPct val="90000"/>
              </a:lnSpc>
              <a:spcBef>
                <a:spcPts val="600"/>
              </a:spcBef>
              <a:buClr>
                <a:schemeClr val="bg2"/>
              </a:buClr>
              <a:buFontTx/>
              <a:tabLst/>
            </a:pPr>
            <a:r>
              <a:rPr lang="en-US"/>
              <a:t>Fourth level</a:t>
            </a:r>
          </a:p>
          <a:p>
            <a:pPr marL="2120900" lvl="4" indent="-285750" defTabSz="1218987" eaLnBrk="0" hangingPunct="0">
              <a:lnSpc>
                <a:spcPct val="90000"/>
              </a:lnSpc>
              <a:spcBef>
                <a:spcPts val="600"/>
              </a:spcBef>
              <a:buClr>
                <a:schemeClr val="bg2"/>
              </a:buClr>
              <a:buFontTx/>
              <a:tabLst/>
            </a:pPr>
            <a:r>
              <a:rPr lang="en-US"/>
              <a:t>Fifth level</a:t>
            </a:r>
          </a:p>
        </p:txBody>
      </p:sp>
      <p:sp>
        <p:nvSpPr>
          <p:cNvPr id="12" name="Text Placeholder"/>
          <p:cNvSpPr>
            <a:spLocks noGrp="1"/>
          </p:cNvSpPr>
          <p:nvPr>
            <p:ph type="body" sz="quarter" idx="20"/>
          </p:nvPr>
        </p:nvSpPr>
        <p:spPr>
          <a:xfrm>
            <a:off x="6354499" y="1836173"/>
            <a:ext cx="5341120" cy="3628691"/>
          </a:xfrm>
          <a:prstGeom prst="rect">
            <a:avLst/>
          </a:prstGeom>
        </p:spPr>
        <p:txBody>
          <a:bodyPr lIns="0" tIns="0" rIns="0" bIns="0"/>
          <a:lstStyle>
            <a:lvl1pPr>
              <a:defRPr lang="en-US" sz="2700" b="0" kern="0" dirty="0"/>
            </a:lvl1pPr>
            <a:lvl2pPr>
              <a:defRPr lang="en-US" sz="2400" b="0" kern="0" dirty="0"/>
            </a:lvl2pPr>
            <a:lvl3pPr>
              <a:defRPr lang="en-US" sz="2400" b="0" kern="0" dirty="0"/>
            </a:lvl3pPr>
            <a:lvl4pPr>
              <a:defRPr lang="en-US" sz="2400" b="0" kern="0" dirty="0"/>
            </a:lvl4pPr>
            <a:lvl5pPr>
              <a:defRPr lang="en-US" sz="2400" b="0" kern="0" dirty="0"/>
            </a:lvl5pPr>
          </a:lstStyle>
          <a:p>
            <a:pPr lvl="0" defTabSz="1218987" eaLnBrk="0" hangingPunct="0">
              <a:lnSpc>
                <a:spcPct val="90000"/>
              </a:lnSpc>
              <a:spcBef>
                <a:spcPts val="600"/>
              </a:spcBef>
              <a:buClr>
                <a:schemeClr val="tx2"/>
              </a:buClr>
              <a:buFontTx/>
            </a:pPr>
            <a:r>
              <a:rPr lang="en-US"/>
              <a:t>Click to edit Master text styles</a:t>
            </a:r>
          </a:p>
          <a:p>
            <a:pPr marL="742950" lvl="1" indent="-279400" defTabSz="1218987" eaLnBrk="0" hangingPunct="0">
              <a:lnSpc>
                <a:spcPct val="90000"/>
              </a:lnSpc>
              <a:spcBef>
                <a:spcPts val="600"/>
              </a:spcBef>
              <a:buClr>
                <a:schemeClr val="bg2"/>
              </a:buClr>
              <a:buFontTx/>
              <a:tabLst/>
            </a:pPr>
            <a:r>
              <a:rPr lang="en-US"/>
              <a:t>Second level</a:t>
            </a:r>
          </a:p>
          <a:p>
            <a:pPr marL="1200150" lvl="2" indent="-279400" defTabSz="1218987" eaLnBrk="0" hangingPunct="0">
              <a:lnSpc>
                <a:spcPct val="90000"/>
              </a:lnSpc>
              <a:spcBef>
                <a:spcPts val="600"/>
              </a:spcBef>
              <a:buClr>
                <a:schemeClr val="bg2"/>
              </a:buClr>
              <a:buFontTx/>
              <a:tabLst/>
            </a:pPr>
            <a:r>
              <a:rPr lang="en-US"/>
              <a:t>Third level</a:t>
            </a:r>
          </a:p>
          <a:p>
            <a:pPr marL="1663700" lvl="3" indent="-285750" defTabSz="1218987" eaLnBrk="0" hangingPunct="0">
              <a:lnSpc>
                <a:spcPct val="90000"/>
              </a:lnSpc>
              <a:spcBef>
                <a:spcPts val="600"/>
              </a:spcBef>
              <a:buClr>
                <a:schemeClr val="bg2"/>
              </a:buClr>
              <a:buFontTx/>
              <a:tabLst/>
            </a:pPr>
            <a:r>
              <a:rPr lang="en-US"/>
              <a:t>Fourth level</a:t>
            </a:r>
          </a:p>
          <a:p>
            <a:pPr marL="2120900" lvl="4" indent="-285750" defTabSz="1218987" eaLnBrk="0" hangingPunct="0">
              <a:lnSpc>
                <a:spcPct val="90000"/>
              </a:lnSpc>
              <a:spcBef>
                <a:spcPts val="600"/>
              </a:spcBef>
              <a:buClr>
                <a:schemeClr val="bg2"/>
              </a:buClr>
              <a:buFontTx/>
              <a:tabLst/>
            </a:pPr>
            <a:r>
              <a:rPr lang="en-US"/>
              <a:t>Fifth level</a:t>
            </a:r>
          </a:p>
        </p:txBody>
      </p:sp>
      <p:sp>
        <p:nvSpPr>
          <p:cNvPr id="13" name="Footer Placeholde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9" name="Oval 8">
            <a:extLst>
              <a:ext uri="{FF2B5EF4-FFF2-40B4-BE49-F238E27FC236}">
                <a16:creationId xmlns:a16="http://schemas.microsoft.com/office/drawing/2014/main" id="{0F1CB1D0-22E5-B345-82A9-BD890DC64843}"/>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Slide Number Placeholder">
            <a:extLst>
              <a:ext uri="{FF2B5EF4-FFF2-40B4-BE49-F238E27FC236}">
                <a16:creationId xmlns:a16="http://schemas.microsoft.com/office/drawing/2014/main" id="{3B110C13-B0F6-BE40-9D6F-98083A710D80}"/>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9" name="Take-Away Placeholder">
            <a:extLst>
              <a:ext uri="{FF2B5EF4-FFF2-40B4-BE49-F238E27FC236}">
                <a16:creationId xmlns:a16="http://schemas.microsoft.com/office/drawing/2014/main" id="{CC71859A-C34F-5547-B966-58EA2782C9AD}"/>
              </a:ext>
            </a:extLst>
          </p:cNvPr>
          <p:cNvSpPr>
            <a:spLocks noGrp="1"/>
          </p:cNvSpPr>
          <p:nvPr>
            <p:ph type="body" sz="quarter" idx="19" hasCustomPrompt="1"/>
          </p:nvPr>
        </p:nvSpPr>
        <p:spPr>
          <a:xfrm>
            <a:off x="455731" y="5515665"/>
            <a:ext cx="11240220" cy="720808"/>
          </a:xfrm>
          <a:prstGeom prst="rect">
            <a:avLst/>
          </a:prstGeom>
        </p:spPr>
        <p:txBody>
          <a:bodyPr lIns="0" tIns="0" rIns="0" bIns="0" anchor="b" anchorCtr="0"/>
          <a:lstStyle>
            <a:lvl1pPr marL="0" indent="0">
              <a:lnSpc>
                <a:spcPct val="80000"/>
              </a:lnSpc>
              <a:spcBef>
                <a:spcPts val="0"/>
              </a:spcBef>
              <a:buFontTx/>
              <a:buNone/>
              <a:defRPr sz="2400" b="0" i="0" cap="none" baseline="0">
                <a:solidFill>
                  <a:schemeClr val="tx2"/>
                </a:solidFill>
                <a:latin typeface="+mn-lt"/>
              </a:defRPr>
            </a:lvl1pPr>
          </a:lstStyle>
          <a:p>
            <a:pPr lvl="0"/>
            <a:r>
              <a:rPr lang="en-US"/>
              <a:t>Click to add take-away</a:t>
            </a:r>
          </a:p>
        </p:txBody>
      </p:sp>
      <p:sp>
        <p:nvSpPr>
          <p:cNvPr id="14" name="Title">
            <a:extLst>
              <a:ext uri="{FF2B5EF4-FFF2-40B4-BE49-F238E27FC236}">
                <a16:creationId xmlns:a16="http://schemas.microsoft.com/office/drawing/2014/main" id="{AE5A51B7-AE68-0849-B5DE-A88DAF1750C6}"/>
              </a:ext>
            </a:extLst>
          </p:cNvPr>
          <p:cNvSpPr>
            <a:spLocks noGrp="1"/>
          </p:cNvSpPr>
          <p:nvPr>
            <p:ph type="title"/>
          </p:nvPr>
        </p:nvSpPr>
        <p:spPr>
          <a:xfrm>
            <a:off x="455731" y="603257"/>
            <a:ext cx="11280539" cy="1143000"/>
          </a:xfrm>
          <a:prstGeom prst="rect">
            <a:avLst/>
          </a:prstGeom>
        </p:spPr>
        <p:txBody>
          <a:bodyPr lIns="0" tIns="0" rIns="0" bIns="121899">
            <a:normAutofit/>
          </a:bodyPr>
          <a:lstStyle>
            <a:lvl1pPr>
              <a:lnSpc>
                <a:spcPct val="90000"/>
              </a:lnSpc>
              <a:defRPr lang="en-US" sz="3600" kern="1200" dirty="0"/>
            </a:lvl1pPr>
          </a:lstStyle>
          <a:p>
            <a:pPr lvl="0">
              <a:lnSpc>
                <a:spcPct val="100000"/>
              </a:lnSpc>
            </a:pPr>
            <a:r>
              <a:rPr lang="en-US"/>
              <a:t>Click to edit Master title style</a:t>
            </a:r>
          </a:p>
        </p:txBody>
      </p:sp>
      <p:sp>
        <p:nvSpPr>
          <p:cNvPr id="16" name="TextBox 15">
            <a:extLst>
              <a:ext uri="{FF2B5EF4-FFF2-40B4-BE49-F238E27FC236}">
                <a16:creationId xmlns:a16="http://schemas.microsoft.com/office/drawing/2014/main" id="{23F246C8-CF5D-8E44-9E6A-4F482855A7A9}"/>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4484776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itle"/>
          <p:cNvSpPr>
            <a:spLocks noGrp="1"/>
          </p:cNvSpPr>
          <p:nvPr>
            <p:ph type="title"/>
          </p:nvPr>
        </p:nvSpPr>
        <p:spPr>
          <a:xfrm>
            <a:off x="455731" y="603257"/>
            <a:ext cx="11280539" cy="1143000"/>
          </a:xfrm>
          <a:prstGeom prst="rect">
            <a:avLst/>
          </a:prstGeom>
        </p:spPr>
        <p:txBody>
          <a:bodyPr lIns="0" tIns="0" rIns="0" bIns="121899">
            <a:normAutofit/>
          </a:bodyPr>
          <a:lstStyle>
            <a:lvl1pPr>
              <a:lnSpc>
                <a:spcPct val="90000"/>
              </a:lnSpc>
              <a:defRPr lang="en-US" sz="3600" kern="1200" dirty="0"/>
            </a:lvl1pPr>
          </a:lstStyle>
          <a:p>
            <a:pPr lvl="0">
              <a:lnSpc>
                <a:spcPct val="100000"/>
              </a:lnSpc>
            </a:pPr>
            <a:r>
              <a:rPr lang="en-US"/>
              <a:t>Click to edit Master title style</a:t>
            </a:r>
          </a:p>
        </p:txBody>
      </p:sp>
      <p:sp>
        <p:nvSpPr>
          <p:cNvPr id="9" name="Footer Placeholde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6" name="Oval 5">
            <a:extLst>
              <a:ext uri="{FF2B5EF4-FFF2-40B4-BE49-F238E27FC236}">
                <a16:creationId xmlns:a16="http://schemas.microsoft.com/office/drawing/2014/main" id="{BD21A4FF-2547-F74D-B618-45982D6B3FCF}"/>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Slide Number Placeholder">
            <a:extLst>
              <a:ext uri="{FF2B5EF4-FFF2-40B4-BE49-F238E27FC236}">
                <a16:creationId xmlns:a16="http://schemas.microsoft.com/office/drawing/2014/main" id="{2CCE2848-A365-2A4A-8FC3-209EACA56E56}"/>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0" name="TextBox 9">
            <a:extLst>
              <a:ext uri="{FF2B5EF4-FFF2-40B4-BE49-F238E27FC236}">
                <a16:creationId xmlns:a16="http://schemas.microsoft.com/office/drawing/2014/main" id="{DF03298B-0805-D34F-89D9-605DC96AC6C5}"/>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30828417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Take-Away">
    <p:spTree>
      <p:nvGrpSpPr>
        <p:cNvPr id="1" name=""/>
        <p:cNvGrpSpPr/>
        <p:nvPr/>
      </p:nvGrpSpPr>
      <p:grpSpPr>
        <a:xfrm>
          <a:off x="0" y="0"/>
          <a:ext cx="0" cy="0"/>
          <a:chOff x="0" y="0"/>
          <a:chExt cx="0" cy="0"/>
        </a:xfrm>
      </p:grpSpPr>
      <p:sp>
        <p:nvSpPr>
          <p:cNvPr id="11" name="Title"/>
          <p:cNvSpPr>
            <a:spLocks noGrp="1"/>
          </p:cNvSpPr>
          <p:nvPr>
            <p:ph type="title"/>
          </p:nvPr>
        </p:nvSpPr>
        <p:spPr>
          <a:xfrm>
            <a:off x="455731" y="603257"/>
            <a:ext cx="11280539" cy="1143000"/>
          </a:xfrm>
          <a:prstGeom prst="rect">
            <a:avLst/>
          </a:prstGeom>
        </p:spPr>
        <p:txBody>
          <a:bodyPr lIns="0" tIns="0" rIns="0" bIns="121899">
            <a:normAutofit/>
          </a:bodyPr>
          <a:lstStyle>
            <a:lvl1pPr>
              <a:lnSpc>
                <a:spcPct val="90000"/>
              </a:lnSpc>
              <a:defRPr lang="en-US" sz="3600" kern="1200" dirty="0"/>
            </a:lvl1pPr>
          </a:lstStyle>
          <a:p>
            <a:pPr lvl="0">
              <a:lnSpc>
                <a:spcPct val="100000"/>
              </a:lnSpc>
            </a:pPr>
            <a:r>
              <a:rPr lang="en-US"/>
              <a:t>Click to edit Master title style</a:t>
            </a:r>
          </a:p>
        </p:txBody>
      </p:sp>
      <p:sp>
        <p:nvSpPr>
          <p:cNvPr id="9" name="Footer Placeholde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6" name="Oval 5">
            <a:extLst>
              <a:ext uri="{FF2B5EF4-FFF2-40B4-BE49-F238E27FC236}">
                <a16:creationId xmlns:a16="http://schemas.microsoft.com/office/drawing/2014/main" id="{BD21A4FF-2547-F74D-B618-45982D6B3FCF}"/>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Slide Number Placeholder">
            <a:extLst>
              <a:ext uri="{FF2B5EF4-FFF2-40B4-BE49-F238E27FC236}">
                <a16:creationId xmlns:a16="http://schemas.microsoft.com/office/drawing/2014/main" id="{2CCE2848-A365-2A4A-8FC3-209EACA56E56}"/>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8" name="Take-Away Placeholder">
            <a:extLst>
              <a:ext uri="{FF2B5EF4-FFF2-40B4-BE49-F238E27FC236}">
                <a16:creationId xmlns:a16="http://schemas.microsoft.com/office/drawing/2014/main" id="{CFCDD3CE-B8FE-2C49-AC3B-AE4AFB727E0F}"/>
              </a:ext>
            </a:extLst>
          </p:cNvPr>
          <p:cNvSpPr>
            <a:spLocks noGrp="1"/>
          </p:cNvSpPr>
          <p:nvPr>
            <p:ph type="body" sz="quarter" idx="19" hasCustomPrompt="1"/>
          </p:nvPr>
        </p:nvSpPr>
        <p:spPr>
          <a:xfrm>
            <a:off x="416873" y="5515665"/>
            <a:ext cx="11279078" cy="720808"/>
          </a:xfrm>
          <a:prstGeom prst="rect">
            <a:avLst/>
          </a:prstGeom>
        </p:spPr>
        <p:txBody>
          <a:bodyPr lIns="0" tIns="0" rIns="0" bIns="0" anchor="b" anchorCtr="0"/>
          <a:lstStyle>
            <a:lvl1pPr marL="0" indent="0">
              <a:lnSpc>
                <a:spcPct val="80000"/>
              </a:lnSpc>
              <a:spcBef>
                <a:spcPts val="0"/>
              </a:spcBef>
              <a:buFontTx/>
              <a:buNone/>
              <a:defRPr sz="2400" b="0" i="0" cap="none" baseline="0">
                <a:solidFill>
                  <a:schemeClr val="tx2"/>
                </a:solidFill>
                <a:latin typeface="+mn-lt"/>
              </a:defRPr>
            </a:lvl1pPr>
          </a:lstStyle>
          <a:p>
            <a:pPr lvl="0"/>
            <a:r>
              <a:rPr lang="en-US"/>
              <a:t>Click to add take-away</a:t>
            </a:r>
          </a:p>
        </p:txBody>
      </p:sp>
      <p:sp>
        <p:nvSpPr>
          <p:cNvPr id="12" name="TextBox 11">
            <a:extLst>
              <a:ext uri="{FF2B5EF4-FFF2-40B4-BE49-F238E27FC236}">
                <a16:creationId xmlns:a16="http://schemas.microsoft.com/office/drawing/2014/main" id="{64C4A448-C3CE-0B4F-8BC3-DB28D1642704}"/>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32973000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arge Photo and Text">
    <p:spTree>
      <p:nvGrpSpPr>
        <p:cNvPr id="1" name=""/>
        <p:cNvGrpSpPr/>
        <p:nvPr/>
      </p:nvGrpSpPr>
      <p:grpSpPr>
        <a:xfrm>
          <a:off x="0" y="0"/>
          <a:ext cx="0" cy="0"/>
          <a:chOff x="0" y="0"/>
          <a:chExt cx="0" cy="0"/>
        </a:xfrm>
      </p:grpSpPr>
      <p:pic>
        <p:nvPicPr>
          <p:cNvPr id="19" name="Picture 18" descr="A close up of a window&#10;&#10;Description automatically generated">
            <a:extLst>
              <a:ext uri="{FF2B5EF4-FFF2-40B4-BE49-F238E27FC236}">
                <a16:creationId xmlns:a16="http://schemas.microsoft.com/office/drawing/2014/main" id="{9B189325-E877-AA4E-926F-D73E80A66F9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15" y="0"/>
            <a:ext cx="12169769" cy="6858000"/>
          </a:xfrm>
          <a:prstGeom prst="rect">
            <a:avLst/>
          </a:prstGeom>
        </p:spPr>
      </p:pic>
      <p:sp>
        <p:nvSpPr>
          <p:cNvPr id="17" name="Donut 16">
            <a:extLst>
              <a:ext uri="{FF2B5EF4-FFF2-40B4-BE49-F238E27FC236}">
                <a16:creationId xmlns:a16="http://schemas.microsoft.com/office/drawing/2014/main" id="{7105A726-65F9-824D-99ED-E02DCB58ECBB}"/>
              </a:ext>
            </a:extLst>
          </p:cNvPr>
          <p:cNvSpPr/>
          <p:nvPr userDrawn="1"/>
        </p:nvSpPr>
        <p:spPr>
          <a:xfrm>
            <a:off x="9699804" y="-2476050"/>
            <a:ext cx="4990744" cy="4989444"/>
          </a:xfrm>
          <a:prstGeom prst="donut">
            <a:avLst/>
          </a:prstGeom>
          <a:solidFill>
            <a:schemeClr val="accent1"/>
          </a:solidFill>
          <a:ln>
            <a:noFill/>
          </a:ln>
          <a:effectLst>
            <a:outerShdw blurRad="457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8" name="Rectangle 17">
            <a:extLst>
              <a:ext uri="{FF2B5EF4-FFF2-40B4-BE49-F238E27FC236}">
                <a16:creationId xmlns:a16="http://schemas.microsoft.com/office/drawing/2014/main" id="{54E1AD80-9B81-154E-935B-7D2A29572A2C}"/>
              </a:ext>
            </a:extLst>
          </p:cNvPr>
          <p:cNvSpPr/>
          <p:nvPr userDrawn="1"/>
        </p:nvSpPr>
        <p:spPr>
          <a:xfrm>
            <a:off x="6402467" y="1290320"/>
            <a:ext cx="4766281" cy="6107632"/>
          </a:xfrm>
          <a:prstGeom prst="rect">
            <a:avLst/>
          </a:prstGeom>
          <a:solidFill>
            <a:schemeClr val="bg1"/>
          </a:solidFill>
          <a:ln>
            <a:noFill/>
          </a:ln>
          <a:effectLst>
            <a:outerShdw blurRad="457200" dist="355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v</a:t>
            </a:r>
          </a:p>
        </p:txBody>
      </p:sp>
      <p:sp>
        <p:nvSpPr>
          <p:cNvPr id="10" name="Title">
            <a:extLst>
              <a:ext uri="{FF2B5EF4-FFF2-40B4-BE49-F238E27FC236}">
                <a16:creationId xmlns:a16="http://schemas.microsoft.com/office/drawing/2014/main" id="{5BA5F244-6243-8C48-9F9D-02072CF8CC85}"/>
              </a:ext>
            </a:extLst>
          </p:cNvPr>
          <p:cNvSpPr>
            <a:spLocks noGrp="1"/>
          </p:cNvSpPr>
          <p:nvPr>
            <p:ph type="title"/>
          </p:nvPr>
        </p:nvSpPr>
        <p:spPr>
          <a:xfrm>
            <a:off x="6830947" y="1525494"/>
            <a:ext cx="4083736" cy="1563146"/>
          </a:xfrm>
          <a:prstGeom prst="rect">
            <a:avLst/>
          </a:prstGeom>
        </p:spPr>
        <p:txBody>
          <a:bodyPr lIns="0" tIns="0" rIns="0" bIns="121899" anchor="b">
            <a:normAutofit/>
          </a:bodyPr>
          <a:lstStyle>
            <a:lvl1pPr>
              <a:lnSpc>
                <a:spcPct val="90000"/>
              </a:lnSpc>
              <a:defRPr lang="en-US" sz="3600" b="1" cap="none" dirty="0">
                <a:solidFill>
                  <a:schemeClr val="tx1"/>
                </a:solidFill>
                <a:ea typeface="+mn-ea"/>
                <a:cs typeface="+mn-cs"/>
              </a:defRPr>
            </a:lvl1pPr>
          </a:lstStyle>
          <a:p>
            <a:pPr lvl="0">
              <a:lnSpc>
                <a:spcPct val="100000"/>
              </a:lnSpc>
            </a:pPr>
            <a:r>
              <a:rPr lang="en-US"/>
              <a:t>Click to edit Master title style</a:t>
            </a:r>
          </a:p>
        </p:txBody>
      </p:sp>
      <p:sp>
        <p:nvSpPr>
          <p:cNvPr id="11" name="Text Placeholder">
            <a:extLst>
              <a:ext uri="{FF2B5EF4-FFF2-40B4-BE49-F238E27FC236}">
                <a16:creationId xmlns:a16="http://schemas.microsoft.com/office/drawing/2014/main" id="{EE6ED3D0-802D-1449-8919-E2F1EB2BCAD7}"/>
              </a:ext>
            </a:extLst>
          </p:cNvPr>
          <p:cNvSpPr>
            <a:spLocks noGrp="1"/>
          </p:cNvSpPr>
          <p:nvPr>
            <p:ph type="body" sz="quarter" idx="20"/>
          </p:nvPr>
        </p:nvSpPr>
        <p:spPr>
          <a:xfrm>
            <a:off x="6830947" y="3291841"/>
            <a:ext cx="4083736" cy="3292903"/>
          </a:xfrm>
          <a:prstGeom prst="rect">
            <a:avLst/>
          </a:prstGeom>
        </p:spPr>
        <p:txBody>
          <a:bodyPr lIns="0" tIns="0" rIns="0" bIns="0"/>
          <a:lstStyle>
            <a:lvl1pPr marL="306864" indent="-306864" defTabSz="1218987" eaLnBrk="0" hangingPunct="0">
              <a:lnSpc>
                <a:spcPct val="90000"/>
              </a:lnSpc>
              <a:spcBef>
                <a:spcPts val="600"/>
              </a:spcBef>
              <a:buClr>
                <a:schemeClr val="tx2"/>
              </a:buClr>
              <a:buFontTx/>
              <a:buChar char="•"/>
              <a:defRPr lang="en-US" sz="2400" b="0" kern="0">
                <a:solidFill>
                  <a:schemeClr val="tx1"/>
                </a:solidFill>
              </a:defRPr>
            </a:lvl1pPr>
            <a:lvl2pPr marL="742950" indent="-279400" defTabSz="1218987" eaLnBrk="0" hangingPunct="0">
              <a:lnSpc>
                <a:spcPct val="90000"/>
              </a:lnSpc>
              <a:spcBef>
                <a:spcPts val="600"/>
              </a:spcBef>
              <a:buClr>
                <a:schemeClr val="bg2"/>
              </a:buClr>
              <a:buFontTx/>
              <a:buChar char="•"/>
              <a:tabLst/>
              <a:defRPr lang="en-US" sz="2400" b="0" kern="0">
                <a:solidFill>
                  <a:schemeClr val="tx1"/>
                </a:solidFill>
              </a:defRPr>
            </a:lvl2pPr>
            <a:lvl3pPr marL="1200150" indent="-279400" defTabSz="1218987" eaLnBrk="0" hangingPunct="0">
              <a:lnSpc>
                <a:spcPct val="90000"/>
              </a:lnSpc>
              <a:spcBef>
                <a:spcPts val="600"/>
              </a:spcBef>
              <a:buClr>
                <a:schemeClr val="bg2"/>
              </a:buClr>
              <a:buFontTx/>
              <a:buChar char="•"/>
              <a:tabLst/>
              <a:defRPr lang="en-US" sz="2400" b="0" kern="0">
                <a:solidFill>
                  <a:schemeClr val="tx1"/>
                </a:solidFill>
              </a:defRPr>
            </a:lvl3pPr>
            <a:lvl4pPr marL="1663700" indent="-285750" defTabSz="1218987" eaLnBrk="0" hangingPunct="0">
              <a:lnSpc>
                <a:spcPct val="90000"/>
              </a:lnSpc>
              <a:spcBef>
                <a:spcPts val="600"/>
              </a:spcBef>
              <a:buClr>
                <a:schemeClr val="bg2"/>
              </a:buClr>
              <a:buFontTx/>
              <a:buChar char="•"/>
              <a:tabLst/>
              <a:defRPr lang="en-US" sz="2400" b="0" kern="0">
                <a:solidFill>
                  <a:schemeClr val="tx1"/>
                </a:solidFill>
              </a:defRPr>
            </a:lvl4pPr>
            <a:lvl5pPr marL="2120900" indent="-285750" defTabSz="1218987" eaLnBrk="0" hangingPunct="0">
              <a:lnSpc>
                <a:spcPct val="90000"/>
              </a:lnSpc>
              <a:spcBef>
                <a:spcPts val="600"/>
              </a:spcBef>
              <a:buClr>
                <a:schemeClr val="bg2"/>
              </a:buClr>
              <a:buFontTx/>
              <a:buChar char="•"/>
              <a:tabLst/>
              <a:defRPr lang="en-US" sz="2400" b="0" kern="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4">
            <a:extLst>
              <a:ext uri="{FF2B5EF4-FFF2-40B4-BE49-F238E27FC236}">
                <a16:creationId xmlns:a16="http://schemas.microsoft.com/office/drawing/2014/main" id="{DB8E3111-A7F1-C943-A581-936CC3596363}"/>
              </a:ext>
            </a:extLst>
          </p:cNvPr>
          <p:cNvSpPr>
            <a:spLocks noGrp="1"/>
          </p:cNvSpPr>
          <p:nvPr>
            <p:ph type="pic" sz="quarter" idx="12"/>
          </p:nvPr>
        </p:nvSpPr>
        <p:spPr>
          <a:xfrm>
            <a:off x="0" y="0"/>
            <a:ext cx="6402467" cy="6858000"/>
          </a:xfrm>
          <a:prstGeom prst="rect">
            <a:avLst/>
          </a:prstGeom>
          <a:effectLst/>
        </p:spPr>
        <p:txBody>
          <a:bodyPr anchor="ctr"/>
          <a:lstStyle>
            <a:lvl1pPr marL="0" indent="0" algn="ctr">
              <a:buNone/>
              <a:defRPr sz="2800" b="0">
                <a:solidFill>
                  <a:schemeClr val="accent5"/>
                </a:solidFill>
              </a:defRPr>
            </a:lvl1pPr>
          </a:lstStyle>
          <a:p>
            <a:r>
              <a:rPr lang="en-US"/>
              <a:t>Click icon to add picture</a:t>
            </a:r>
          </a:p>
        </p:txBody>
      </p:sp>
      <p:sp>
        <p:nvSpPr>
          <p:cNvPr id="15" name="Oval 14">
            <a:extLst>
              <a:ext uri="{FF2B5EF4-FFF2-40B4-BE49-F238E27FC236}">
                <a16:creationId xmlns:a16="http://schemas.microsoft.com/office/drawing/2014/main" id="{FCCFA9CA-E52D-5F42-8B35-098A683E1596}"/>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Slide Number Placeholder">
            <a:extLst>
              <a:ext uri="{FF2B5EF4-FFF2-40B4-BE49-F238E27FC236}">
                <a16:creationId xmlns:a16="http://schemas.microsoft.com/office/drawing/2014/main" id="{7F8D0F57-19B1-D942-ABC7-1306C7F4E559}"/>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2" name="TextBox 11">
            <a:extLst>
              <a:ext uri="{FF2B5EF4-FFF2-40B4-BE49-F238E27FC236}">
                <a16:creationId xmlns:a16="http://schemas.microsoft.com/office/drawing/2014/main" id="{9B90743D-A70A-3A46-9FEA-BAF685FA0F23}"/>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24054485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mall Photo and Text">
    <p:spTree>
      <p:nvGrpSpPr>
        <p:cNvPr id="1" name=""/>
        <p:cNvGrpSpPr/>
        <p:nvPr/>
      </p:nvGrpSpPr>
      <p:grpSpPr>
        <a:xfrm>
          <a:off x="0" y="0"/>
          <a:ext cx="0" cy="0"/>
          <a:chOff x="0" y="0"/>
          <a:chExt cx="0" cy="0"/>
        </a:xfrm>
      </p:grpSpPr>
      <p:pic>
        <p:nvPicPr>
          <p:cNvPr id="15" name="Picture 14" descr="A picture containing animal&#10;&#10;Description automatically generated">
            <a:extLst>
              <a:ext uri="{FF2B5EF4-FFF2-40B4-BE49-F238E27FC236}">
                <a16:creationId xmlns:a16="http://schemas.microsoft.com/office/drawing/2014/main" id="{A47F01A7-1FD2-5849-B945-AA2E2A077F9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15" y="0"/>
            <a:ext cx="12169769" cy="6858000"/>
          </a:xfrm>
          <a:prstGeom prst="rect">
            <a:avLst/>
          </a:prstGeom>
        </p:spPr>
      </p:pic>
      <p:sp>
        <p:nvSpPr>
          <p:cNvPr id="17" name="Donut 16">
            <a:extLst>
              <a:ext uri="{FF2B5EF4-FFF2-40B4-BE49-F238E27FC236}">
                <a16:creationId xmlns:a16="http://schemas.microsoft.com/office/drawing/2014/main" id="{7105A726-65F9-824D-99ED-E02DCB58ECBB}"/>
              </a:ext>
            </a:extLst>
          </p:cNvPr>
          <p:cNvSpPr/>
          <p:nvPr userDrawn="1"/>
        </p:nvSpPr>
        <p:spPr>
          <a:xfrm>
            <a:off x="9699804" y="-2476050"/>
            <a:ext cx="4990744" cy="4989444"/>
          </a:xfrm>
          <a:prstGeom prst="donut">
            <a:avLst/>
          </a:prstGeom>
          <a:solidFill>
            <a:schemeClr val="accent1"/>
          </a:solidFill>
          <a:ln>
            <a:noFill/>
          </a:ln>
          <a:effectLst>
            <a:outerShdw blurRad="457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8" name="Rectangle 17">
            <a:extLst>
              <a:ext uri="{FF2B5EF4-FFF2-40B4-BE49-F238E27FC236}">
                <a16:creationId xmlns:a16="http://schemas.microsoft.com/office/drawing/2014/main" id="{54E1AD80-9B81-154E-935B-7D2A29572A2C}"/>
              </a:ext>
            </a:extLst>
          </p:cNvPr>
          <p:cNvSpPr/>
          <p:nvPr userDrawn="1"/>
        </p:nvSpPr>
        <p:spPr>
          <a:xfrm>
            <a:off x="6402467" y="1290320"/>
            <a:ext cx="4766281" cy="6107632"/>
          </a:xfrm>
          <a:prstGeom prst="rect">
            <a:avLst/>
          </a:prstGeom>
          <a:solidFill>
            <a:schemeClr val="bg1"/>
          </a:solidFill>
          <a:ln>
            <a:noFill/>
          </a:ln>
          <a:effectLst>
            <a:outerShdw blurRad="457200" dist="355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800">
              <a:solidFill>
                <a:schemeClr val="accent1"/>
              </a:solidFill>
            </a:endParaRPr>
          </a:p>
        </p:txBody>
      </p:sp>
      <p:sp>
        <p:nvSpPr>
          <p:cNvPr id="9" name="Title">
            <a:extLst>
              <a:ext uri="{FF2B5EF4-FFF2-40B4-BE49-F238E27FC236}">
                <a16:creationId xmlns:a16="http://schemas.microsoft.com/office/drawing/2014/main" id="{26FE30E7-5247-124E-80AC-C79BE9A8B835}"/>
              </a:ext>
            </a:extLst>
          </p:cNvPr>
          <p:cNvSpPr>
            <a:spLocks noGrp="1"/>
          </p:cNvSpPr>
          <p:nvPr>
            <p:ph type="title"/>
          </p:nvPr>
        </p:nvSpPr>
        <p:spPr>
          <a:xfrm>
            <a:off x="6830947" y="1525494"/>
            <a:ext cx="4083736" cy="1563146"/>
          </a:xfrm>
          <a:prstGeom prst="rect">
            <a:avLst/>
          </a:prstGeom>
        </p:spPr>
        <p:txBody>
          <a:bodyPr lIns="0" tIns="0" rIns="0" bIns="121899" anchor="b">
            <a:normAutofit/>
          </a:bodyPr>
          <a:lstStyle>
            <a:lvl1pPr>
              <a:lnSpc>
                <a:spcPct val="90000"/>
              </a:lnSpc>
              <a:defRPr lang="en-US" sz="3600" b="1" cap="none" dirty="0">
                <a:solidFill>
                  <a:schemeClr val="tx1"/>
                </a:solidFill>
                <a:ea typeface="+mn-ea"/>
                <a:cs typeface="+mn-cs"/>
              </a:defRPr>
            </a:lvl1pPr>
          </a:lstStyle>
          <a:p>
            <a:pPr lvl="0">
              <a:lnSpc>
                <a:spcPct val="100000"/>
              </a:lnSpc>
            </a:pPr>
            <a:r>
              <a:rPr lang="en-US"/>
              <a:t>Click to edit Master title style</a:t>
            </a:r>
          </a:p>
        </p:txBody>
      </p:sp>
      <p:sp>
        <p:nvSpPr>
          <p:cNvPr id="13" name="Text Placeholder">
            <a:extLst>
              <a:ext uri="{FF2B5EF4-FFF2-40B4-BE49-F238E27FC236}">
                <a16:creationId xmlns:a16="http://schemas.microsoft.com/office/drawing/2014/main" id="{200E4CC8-B566-364C-A1D3-05DF670F7193}"/>
              </a:ext>
            </a:extLst>
          </p:cNvPr>
          <p:cNvSpPr>
            <a:spLocks noGrp="1"/>
          </p:cNvSpPr>
          <p:nvPr>
            <p:ph type="body" sz="quarter" idx="20"/>
          </p:nvPr>
        </p:nvSpPr>
        <p:spPr>
          <a:xfrm>
            <a:off x="6830947" y="3291841"/>
            <a:ext cx="4083736" cy="3292903"/>
          </a:xfrm>
          <a:prstGeom prst="rect">
            <a:avLst/>
          </a:prstGeom>
        </p:spPr>
        <p:txBody>
          <a:bodyPr lIns="0" tIns="0" rIns="0" bIns="0"/>
          <a:lstStyle>
            <a:lvl1pPr marL="306864" indent="-306864" defTabSz="1218987" eaLnBrk="0" hangingPunct="0">
              <a:lnSpc>
                <a:spcPct val="90000"/>
              </a:lnSpc>
              <a:spcBef>
                <a:spcPts val="600"/>
              </a:spcBef>
              <a:buClr>
                <a:schemeClr val="tx2"/>
              </a:buClr>
              <a:buFontTx/>
              <a:buChar char="•"/>
              <a:defRPr lang="en-US" sz="2400" b="0" kern="0">
                <a:solidFill>
                  <a:schemeClr val="tx1"/>
                </a:solidFill>
              </a:defRPr>
            </a:lvl1pPr>
            <a:lvl2pPr marL="742950" indent="-279400" defTabSz="1218987" eaLnBrk="0" hangingPunct="0">
              <a:lnSpc>
                <a:spcPct val="90000"/>
              </a:lnSpc>
              <a:spcBef>
                <a:spcPts val="600"/>
              </a:spcBef>
              <a:buClr>
                <a:schemeClr val="bg2"/>
              </a:buClr>
              <a:buFontTx/>
              <a:buChar char="•"/>
              <a:tabLst/>
              <a:defRPr lang="en-US" sz="2400" b="0" kern="0">
                <a:solidFill>
                  <a:schemeClr val="tx1"/>
                </a:solidFill>
              </a:defRPr>
            </a:lvl2pPr>
            <a:lvl3pPr marL="1200150" indent="-279400" defTabSz="1218987" eaLnBrk="0" hangingPunct="0">
              <a:lnSpc>
                <a:spcPct val="90000"/>
              </a:lnSpc>
              <a:spcBef>
                <a:spcPts val="600"/>
              </a:spcBef>
              <a:buClr>
                <a:schemeClr val="bg2"/>
              </a:buClr>
              <a:buFontTx/>
              <a:buChar char="•"/>
              <a:tabLst/>
              <a:defRPr lang="en-US" sz="2400" b="0" kern="0">
                <a:solidFill>
                  <a:schemeClr val="tx1"/>
                </a:solidFill>
              </a:defRPr>
            </a:lvl3pPr>
            <a:lvl4pPr marL="1663700" indent="-285750" defTabSz="1218987" eaLnBrk="0" hangingPunct="0">
              <a:lnSpc>
                <a:spcPct val="90000"/>
              </a:lnSpc>
              <a:spcBef>
                <a:spcPts val="600"/>
              </a:spcBef>
              <a:buClr>
                <a:schemeClr val="bg2"/>
              </a:buClr>
              <a:buFontTx/>
              <a:buChar char="•"/>
              <a:tabLst/>
              <a:defRPr lang="en-US" sz="2400" b="0" kern="0">
                <a:solidFill>
                  <a:schemeClr val="tx1"/>
                </a:solidFill>
              </a:defRPr>
            </a:lvl4pPr>
            <a:lvl5pPr marL="2120900" indent="-285750" defTabSz="1218987" eaLnBrk="0" hangingPunct="0">
              <a:lnSpc>
                <a:spcPct val="90000"/>
              </a:lnSpc>
              <a:spcBef>
                <a:spcPts val="600"/>
              </a:spcBef>
              <a:buClr>
                <a:schemeClr val="bg2"/>
              </a:buClr>
              <a:buFontTx/>
              <a:buChar char="•"/>
              <a:tabLst/>
              <a:defRPr lang="en-US" sz="2400" b="0" kern="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4">
            <a:extLst>
              <a:ext uri="{FF2B5EF4-FFF2-40B4-BE49-F238E27FC236}">
                <a16:creationId xmlns:a16="http://schemas.microsoft.com/office/drawing/2014/main" id="{348516EE-3062-8C42-8406-F0CF08BAFBD8}"/>
              </a:ext>
            </a:extLst>
          </p:cNvPr>
          <p:cNvSpPr>
            <a:spLocks noGrp="1"/>
          </p:cNvSpPr>
          <p:nvPr>
            <p:ph type="pic" sz="quarter" idx="12"/>
          </p:nvPr>
        </p:nvSpPr>
        <p:spPr>
          <a:xfrm>
            <a:off x="0" y="2360613"/>
            <a:ext cx="6402467" cy="3730752"/>
          </a:xfrm>
          <a:prstGeom prst="rect">
            <a:avLst/>
          </a:prstGeom>
          <a:effectLst>
            <a:outerShdw blurRad="457200" dist="355600" dir="2700000" algn="ctr" rotWithShape="0">
              <a:srgbClr val="000000">
                <a:alpha val="40000"/>
              </a:srgbClr>
            </a:outerShdw>
          </a:effectLst>
        </p:spPr>
        <p:txBody>
          <a:bodyPr anchor="ctr"/>
          <a:lstStyle>
            <a:lvl1pPr marL="0" indent="0" algn="ctr">
              <a:buNone/>
              <a:defRPr sz="2800" b="0">
                <a:solidFill>
                  <a:schemeClr val="accent5"/>
                </a:solidFill>
              </a:defRPr>
            </a:lvl1pPr>
          </a:lstStyle>
          <a:p>
            <a:r>
              <a:rPr lang="en-US"/>
              <a:t>Click icon to add picture</a:t>
            </a:r>
          </a:p>
        </p:txBody>
      </p:sp>
      <p:sp>
        <p:nvSpPr>
          <p:cNvPr id="12" name="Oval 11">
            <a:extLst>
              <a:ext uri="{FF2B5EF4-FFF2-40B4-BE49-F238E27FC236}">
                <a16:creationId xmlns:a16="http://schemas.microsoft.com/office/drawing/2014/main" id="{9C15F8DA-22FC-BC49-862C-9BAD7267F31E}"/>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Slide Number Placeholder">
            <a:extLst>
              <a:ext uri="{FF2B5EF4-FFF2-40B4-BE49-F238E27FC236}">
                <a16:creationId xmlns:a16="http://schemas.microsoft.com/office/drawing/2014/main" id="{CE58CF37-C6B1-4847-A385-51AC805A501D}"/>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0" name="TextBox 9">
            <a:extLst>
              <a:ext uri="{FF2B5EF4-FFF2-40B4-BE49-F238E27FC236}">
                <a16:creationId xmlns:a16="http://schemas.microsoft.com/office/drawing/2014/main" id="{8D738A5B-C2E3-8C42-9682-BB742DCAC9C1}"/>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33474283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1 - Text Half Backgroun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5631955" y="11853"/>
            <a:ext cx="6559754"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11" name="Title"/>
          <p:cNvSpPr>
            <a:spLocks noGrp="1"/>
          </p:cNvSpPr>
          <p:nvPr>
            <p:ph type="title"/>
          </p:nvPr>
        </p:nvSpPr>
        <p:spPr>
          <a:xfrm>
            <a:off x="457190" y="603257"/>
            <a:ext cx="4865592" cy="1376797"/>
          </a:xfrm>
          <a:prstGeom prst="rect">
            <a:avLst/>
          </a:prstGeom>
        </p:spPr>
        <p:txBody>
          <a:bodyPr lIns="0" tIns="0" rIns="0" bIns="121899">
            <a:normAutofit/>
          </a:bodyPr>
          <a:lstStyle>
            <a:lvl1pPr>
              <a:defRPr lang="en-US" sz="3600" kern="1200" dirty="0"/>
            </a:lvl1pPr>
          </a:lstStyle>
          <a:p>
            <a:pPr lvl="0">
              <a:lnSpc>
                <a:spcPct val="100000"/>
              </a:lnSpc>
            </a:pPr>
            <a:r>
              <a:rPr lang="en-US"/>
              <a:t>Click to edit Master title style</a:t>
            </a:r>
          </a:p>
        </p:txBody>
      </p:sp>
      <p:sp>
        <p:nvSpPr>
          <p:cNvPr id="22" name="Take-Away Placeholder"/>
          <p:cNvSpPr>
            <a:spLocks noGrp="1"/>
          </p:cNvSpPr>
          <p:nvPr>
            <p:ph type="body" sz="quarter" idx="19"/>
          </p:nvPr>
        </p:nvSpPr>
        <p:spPr>
          <a:xfrm>
            <a:off x="6037989" y="5407803"/>
            <a:ext cx="569653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a:t>Click to edit Master text styles</a:t>
            </a:r>
          </a:p>
        </p:txBody>
      </p:sp>
      <p:sp>
        <p:nvSpPr>
          <p:cNvPr id="18" name="Text Placeholder"/>
          <p:cNvSpPr>
            <a:spLocks noGrp="1"/>
          </p:cNvSpPr>
          <p:nvPr>
            <p:ph type="body" sz="quarter" idx="15"/>
          </p:nvPr>
        </p:nvSpPr>
        <p:spPr>
          <a:xfrm>
            <a:off x="6037989" y="1980054"/>
            <a:ext cx="5696531" cy="3417451"/>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9" name="Oval 8">
            <a:extLst>
              <a:ext uri="{FF2B5EF4-FFF2-40B4-BE49-F238E27FC236}">
                <a16:creationId xmlns:a16="http://schemas.microsoft.com/office/drawing/2014/main" id="{0C002D56-6768-7541-B2E6-48019E97F7FE}"/>
              </a:ext>
            </a:extLst>
          </p:cNvPr>
          <p:cNvSpPr/>
          <p:nvPr userDrawn="1"/>
        </p:nvSpPr>
        <p:spPr>
          <a:xfrm>
            <a:off x="11701403" y="6390861"/>
            <a:ext cx="685979" cy="685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a:extLst>
              <a:ext uri="{FF2B5EF4-FFF2-40B4-BE49-F238E27FC236}">
                <a16:creationId xmlns:a16="http://schemas.microsoft.com/office/drawing/2014/main" id="{F7481316-AB30-444D-93EC-438E3545C0C2}"/>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4" name="TextBox 13">
            <a:extLst>
              <a:ext uri="{FF2B5EF4-FFF2-40B4-BE49-F238E27FC236}">
                <a16:creationId xmlns:a16="http://schemas.microsoft.com/office/drawing/2014/main" id="{FE0394BE-5C80-E140-9BD5-607EA04C5A03}"/>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bg1"/>
                </a:solidFill>
                <a:effectLst/>
                <a:uLnTx/>
                <a:uFillTx/>
                <a:latin typeface="Calibri"/>
                <a:ea typeface="+mn-ea"/>
                <a:cs typeface="+mn-cs"/>
              </a:rPr>
              <a:t>Black &amp;</a:t>
            </a:r>
            <a:br>
              <a:rPr kumimoji="0" lang="en-US" sz="800" b="0" i="1" u="none" strike="noStrike" kern="0" cap="none" spc="0" normalizeH="0" baseline="0" noProof="0">
                <a:ln>
                  <a:noFill/>
                </a:ln>
                <a:solidFill>
                  <a:schemeClr val="bg1"/>
                </a:solidFill>
                <a:effectLst/>
                <a:uLnTx/>
                <a:uFillTx/>
                <a:latin typeface="Calibri"/>
                <a:ea typeface="+mn-ea"/>
                <a:cs typeface="+mn-cs"/>
              </a:rPr>
            </a:br>
            <a:r>
              <a:rPr kumimoji="0" lang="en-US" sz="800" b="0" i="1" u="none" strike="noStrike" kern="0" cap="none" spc="0" normalizeH="0" baseline="0" noProof="0">
                <a:ln>
                  <a:noFill/>
                </a:ln>
                <a:solidFill>
                  <a:schemeClr val="bg1"/>
                </a:solidFill>
                <a:effectLst/>
                <a:uLnTx/>
                <a:uFillTx/>
                <a:latin typeface="Calibri"/>
                <a:ea typeface="+mn-ea"/>
                <a:cs typeface="+mn-cs"/>
              </a:rPr>
              <a:t>Veatch</a:t>
            </a:r>
          </a:p>
        </p:txBody>
      </p:sp>
    </p:spTree>
    <p:extLst>
      <p:ext uri="{BB962C8B-B14F-4D97-AF65-F5344CB8AC3E}">
        <p14:creationId xmlns:p14="http://schemas.microsoft.com/office/powerpoint/2010/main" val="29714430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with Photo">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26E8504-F3AE-4D4A-B82A-3BB986A6857F}"/>
              </a:ext>
            </a:extLst>
          </p:cNvPr>
          <p:cNvSpPr/>
          <p:nvPr userDrawn="1"/>
        </p:nvSpPr>
        <p:spPr>
          <a:xfrm>
            <a:off x="1" y="1371600"/>
            <a:ext cx="6091490" cy="4114800"/>
          </a:xfrm>
          <a:prstGeom prst="rect">
            <a:avLst/>
          </a:prstGeom>
          <a:solidFill>
            <a:schemeClr val="accent1"/>
          </a:solidFill>
          <a:ln>
            <a:noFill/>
          </a:ln>
          <a:effectLst>
            <a:outerShdw blurRad="457200" dist="355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itle"/>
          <p:cNvSpPr>
            <a:spLocks noGrp="1"/>
          </p:cNvSpPr>
          <p:nvPr>
            <p:ph type="title"/>
          </p:nvPr>
        </p:nvSpPr>
        <p:spPr>
          <a:xfrm>
            <a:off x="359245" y="1716301"/>
            <a:ext cx="5382651" cy="1143000"/>
          </a:xfrm>
          <a:prstGeom prst="rect">
            <a:avLst/>
          </a:prstGeom>
        </p:spPr>
        <p:txBody>
          <a:bodyPr lIns="0" tIns="0" rIns="0" bIns="121899">
            <a:noAutofit/>
          </a:bodyPr>
          <a:lstStyle>
            <a:lvl1pPr>
              <a:lnSpc>
                <a:spcPct val="90000"/>
              </a:lnSpc>
              <a:defRPr lang="en-US" sz="3600" b="1" cap="none" dirty="0">
                <a:solidFill>
                  <a:schemeClr val="bg1"/>
                </a:solidFill>
                <a:ea typeface="+mn-ea"/>
                <a:cs typeface="+mn-cs"/>
              </a:defRPr>
            </a:lvl1pPr>
          </a:lstStyle>
          <a:p>
            <a:pPr lvl="0">
              <a:lnSpc>
                <a:spcPct val="100000"/>
              </a:lnSpc>
            </a:pPr>
            <a:r>
              <a:rPr lang="en-US"/>
              <a:t>Click to edit Master title style</a:t>
            </a:r>
          </a:p>
        </p:txBody>
      </p:sp>
      <p:sp>
        <p:nvSpPr>
          <p:cNvPr id="17" name="Text Placeholder"/>
          <p:cNvSpPr>
            <a:spLocks noGrp="1"/>
          </p:cNvSpPr>
          <p:nvPr>
            <p:ph type="body" sz="quarter" idx="20"/>
          </p:nvPr>
        </p:nvSpPr>
        <p:spPr>
          <a:xfrm>
            <a:off x="359245" y="2859302"/>
            <a:ext cx="5382651" cy="2261339"/>
          </a:xfrm>
          <a:prstGeom prst="rect">
            <a:avLst/>
          </a:prstGeom>
        </p:spPr>
        <p:txBody>
          <a:bodyPr lIns="0" tIns="0" rIns="0" bIns="0"/>
          <a:lstStyle>
            <a:lvl1pPr marL="306864" indent="-306864" defTabSz="1218987" eaLnBrk="0" hangingPunct="0">
              <a:lnSpc>
                <a:spcPct val="90000"/>
              </a:lnSpc>
              <a:spcBef>
                <a:spcPts val="600"/>
              </a:spcBef>
              <a:buClr>
                <a:schemeClr val="bg1"/>
              </a:buClr>
              <a:buFontTx/>
              <a:buChar char="•"/>
              <a:defRPr lang="en-US" sz="2400" b="0" kern="0">
                <a:solidFill>
                  <a:schemeClr val="bg1"/>
                </a:solidFill>
              </a:defRPr>
            </a:lvl1pPr>
            <a:lvl2pPr marL="742950" indent="-279400" defTabSz="1218987" eaLnBrk="0" hangingPunct="0">
              <a:lnSpc>
                <a:spcPct val="90000"/>
              </a:lnSpc>
              <a:spcBef>
                <a:spcPts val="600"/>
              </a:spcBef>
              <a:buClr>
                <a:schemeClr val="bg2"/>
              </a:buClr>
              <a:buFontTx/>
              <a:buChar char="•"/>
              <a:tabLst/>
              <a:defRPr lang="en-US" sz="2400" b="0" kern="0">
                <a:solidFill>
                  <a:schemeClr val="bg1"/>
                </a:solidFill>
              </a:defRPr>
            </a:lvl2pPr>
            <a:lvl3pPr marL="1200150" indent="-279400" defTabSz="1218987" eaLnBrk="0" hangingPunct="0">
              <a:lnSpc>
                <a:spcPct val="90000"/>
              </a:lnSpc>
              <a:spcBef>
                <a:spcPts val="600"/>
              </a:spcBef>
              <a:buClr>
                <a:schemeClr val="bg2"/>
              </a:buClr>
              <a:buFontTx/>
              <a:buChar char="•"/>
              <a:tabLst/>
              <a:defRPr lang="en-US" sz="2400" b="0" kern="0">
                <a:solidFill>
                  <a:schemeClr val="bg1"/>
                </a:solidFill>
              </a:defRPr>
            </a:lvl3pPr>
            <a:lvl4pPr marL="1663700" indent="-285750" defTabSz="1218987" eaLnBrk="0" hangingPunct="0">
              <a:lnSpc>
                <a:spcPct val="90000"/>
              </a:lnSpc>
              <a:spcBef>
                <a:spcPts val="600"/>
              </a:spcBef>
              <a:buClr>
                <a:schemeClr val="bg2"/>
              </a:buClr>
              <a:buFontTx/>
              <a:buChar char="•"/>
              <a:tabLst/>
              <a:defRPr lang="en-US" sz="2400" b="0" kern="0">
                <a:solidFill>
                  <a:schemeClr val="bg1"/>
                </a:solidFill>
              </a:defRPr>
            </a:lvl4pPr>
            <a:lvl5pPr marL="2120900" indent="-285750" defTabSz="1218987" eaLnBrk="0" hangingPunct="0">
              <a:lnSpc>
                <a:spcPct val="90000"/>
              </a:lnSpc>
              <a:spcBef>
                <a:spcPts val="600"/>
              </a:spcBef>
              <a:buClr>
                <a:schemeClr val="bg2"/>
              </a:buClr>
              <a:buFontTx/>
              <a:buChar char="•"/>
              <a:tabLst/>
              <a:defRPr lang="en-US" sz="2400" b="0" kern="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Oval 15">
            <a:extLst>
              <a:ext uri="{FF2B5EF4-FFF2-40B4-BE49-F238E27FC236}">
                <a16:creationId xmlns:a16="http://schemas.microsoft.com/office/drawing/2014/main" id="{FA113BDC-09A9-C144-A0F5-D1BB4C671B5D}"/>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8" name="Footer Placeholder">
            <a:extLst>
              <a:ext uri="{FF2B5EF4-FFF2-40B4-BE49-F238E27FC236}">
                <a16:creationId xmlns:a16="http://schemas.microsoft.com/office/drawing/2014/main" id="{4A8D7D49-DB05-8548-853D-F2C231A89054}"/>
              </a:ext>
            </a:extLst>
          </p:cNvP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14" name="Picture Placeholder 4">
            <a:extLst>
              <a:ext uri="{FF2B5EF4-FFF2-40B4-BE49-F238E27FC236}">
                <a16:creationId xmlns:a16="http://schemas.microsoft.com/office/drawing/2014/main" id="{5993CFC3-445E-1544-B793-62D97ECB907B}"/>
              </a:ext>
            </a:extLst>
          </p:cNvPr>
          <p:cNvSpPr>
            <a:spLocks noGrp="1"/>
          </p:cNvSpPr>
          <p:nvPr>
            <p:ph type="pic" sz="quarter" idx="12"/>
          </p:nvPr>
        </p:nvSpPr>
        <p:spPr>
          <a:xfrm>
            <a:off x="6100509" y="1143000"/>
            <a:ext cx="6091490" cy="4572000"/>
          </a:xfrm>
          <a:prstGeom prst="rect">
            <a:avLst/>
          </a:prstGeom>
          <a:effectLst>
            <a:outerShdw blurRad="457200" dist="355600" dir="2700000" algn="ctr" rotWithShape="0">
              <a:srgbClr val="000000">
                <a:alpha val="40000"/>
              </a:srgbClr>
            </a:outerShdw>
          </a:effectLst>
        </p:spPr>
        <p:txBody>
          <a:bodyPr anchor="ctr"/>
          <a:lstStyle>
            <a:lvl1pPr marL="0" indent="0" algn="ctr">
              <a:buNone/>
              <a:defRPr sz="2800" b="0">
                <a:solidFill>
                  <a:schemeClr val="accent5"/>
                </a:solidFill>
              </a:defRPr>
            </a:lvl1pPr>
          </a:lstStyle>
          <a:p>
            <a:r>
              <a:rPr lang="en-US"/>
              <a:t>Click icon to add picture</a:t>
            </a:r>
          </a:p>
        </p:txBody>
      </p:sp>
      <p:sp>
        <p:nvSpPr>
          <p:cNvPr id="13" name="TextBox 12">
            <a:extLst>
              <a:ext uri="{FF2B5EF4-FFF2-40B4-BE49-F238E27FC236}">
                <a16:creationId xmlns:a16="http://schemas.microsoft.com/office/drawing/2014/main" id="{5B7BC83B-53AE-A44B-9138-5A5D16C4B966}"/>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11300235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with Page Number">
    <p:spTree>
      <p:nvGrpSpPr>
        <p:cNvPr id="1" name=""/>
        <p:cNvGrpSpPr/>
        <p:nvPr/>
      </p:nvGrpSpPr>
      <p:grpSpPr>
        <a:xfrm>
          <a:off x="0" y="0"/>
          <a:ext cx="0" cy="0"/>
          <a:chOff x="0" y="0"/>
          <a:chExt cx="0" cy="0"/>
        </a:xfrm>
      </p:grpSpPr>
      <p:sp>
        <p:nvSpPr>
          <p:cNvPr id="10" name="Footer Placeholder">
            <a:extLst>
              <a:ext uri="{FF2B5EF4-FFF2-40B4-BE49-F238E27FC236}">
                <a16:creationId xmlns:a16="http://schemas.microsoft.com/office/drawing/2014/main" id="{F5840DF7-99BD-8249-BE24-D871786E4A47}"/>
              </a:ext>
            </a:extLst>
          </p:cNvP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11" name="Oval 10">
            <a:extLst>
              <a:ext uri="{FF2B5EF4-FFF2-40B4-BE49-F238E27FC236}">
                <a16:creationId xmlns:a16="http://schemas.microsoft.com/office/drawing/2014/main" id="{8988CA14-60C8-3145-BC0E-947B8B1CA746}"/>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326D26D-9EEB-3148-B713-593001315975}"/>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6" name="TextBox 5">
            <a:extLst>
              <a:ext uri="{FF2B5EF4-FFF2-40B4-BE49-F238E27FC236}">
                <a16:creationId xmlns:a16="http://schemas.microsoft.com/office/drawing/2014/main" id="{7AC368B2-82C6-004B-8F05-C92686FEFA54}"/>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3837897649"/>
      </p:ext>
    </p:extLst>
  </p:cSld>
  <p:clrMapOvr>
    <a:masterClrMapping/>
  </p:clrMapOvr>
  <p:extLst>
    <p:ext uri="{DCECCB84-F9BA-43D5-87BE-67443E8EF086}">
      <p15:sldGuideLst xmlns:p15="http://schemas.microsoft.com/office/powerpoint/2012/main">
        <p15:guide id="1" orient="horz" pos="3336">
          <p15:clr>
            <a:srgbClr val="FBAE40"/>
          </p15:clr>
        </p15:guide>
        <p15:guide id="2" pos="3839">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4533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F4CF2E5-5A60-784D-89A1-18115CB4DDCD}" type="datetime1">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357C4E-1DBA-47BA-8A18-6F15A3AB0C30}" type="slidenum">
              <a:rPr lang="en-US" smtClean="0"/>
              <a:t>‹#›</a:t>
            </a:fld>
            <a:endParaRPr lang="en-US"/>
          </a:p>
        </p:txBody>
      </p:sp>
    </p:spTree>
    <p:extLst>
      <p:ext uri="{BB962C8B-B14F-4D97-AF65-F5344CB8AC3E}">
        <p14:creationId xmlns:p14="http://schemas.microsoft.com/office/powerpoint/2010/main" val="6773786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3/20/2026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8203493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2251421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64A6C7-CE5C-4E40-8DB9-1438F9F47032}" type="datetime1">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357C4E-1DBA-47BA-8A18-6F15A3AB0C30}" type="slidenum">
              <a:rPr lang="en-US" smtClean="0"/>
              <a:t>‹#›</a:t>
            </a:fld>
            <a:endParaRPr lang="en-US"/>
          </a:p>
        </p:txBody>
      </p:sp>
    </p:spTree>
    <p:extLst>
      <p:ext uri="{BB962C8B-B14F-4D97-AF65-F5344CB8AC3E}">
        <p14:creationId xmlns:p14="http://schemas.microsoft.com/office/powerpoint/2010/main" val="9169301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463F71-44C3-5F46-B00C-653DA728BF1B}" type="datetime1">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357C4E-1DBA-47BA-8A18-6F15A3AB0C30}" type="slidenum">
              <a:rPr lang="en-US" smtClean="0"/>
              <a:t>‹#›</a:t>
            </a:fld>
            <a:endParaRPr lang="en-US"/>
          </a:p>
        </p:txBody>
      </p:sp>
    </p:spTree>
    <p:extLst>
      <p:ext uri="{BB962C8B-B14F-4D97-AF65-F5344CB8AC3E}">
        <p14:creationId xmlns:p14="http://schemas.microsoft.com/office/powerpoint/2010/main" val="42113133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A931-14D9-43C8-9183-BECB23034A7B}"/>
              </a:ext>
            </a:extLst>
          </p:cNvPr>
          <p:cNvSpPr>
            <a:spLocks noGrp="1"/>
          </p:cNvSpPr>
          <p:nvPr>
            <p:ph type="title"/>
          </p:nvPr>
        </p:nvSpPr>
        <p:spPr/>
        <p:txBody>
          <a:bodyPr/>
          <a:lstStyle>
            <a:lvl1pPr>
              <a:defRPr b="0" i="0">
                <a:latin typeface="Raleway" pitchFamily="2" charset="77"/>
              </a:defRPr>
            </a:lvl1pPr>
          </a:lstStyle>
          <a:p>
            <a:r>
              <a:rPr lang="en-US"/>
              <a:t>Click to edit Master title style</a:t>
            </a:r>
          </a:p>
        </p:txBody>
      </p:sp>
      <p:sp>
        <p:nvSpPr>
          <p:cNvPr id="3" name="Text Placeholder 2">
            <a:extLst>
              <a:ext uri="{FF2B5EF4-FFF2-40B4-BE49-F238E27FC236}">
                <a16:creationId xmlns:a16="http://schemas.microsoft.com/office/drawing/2014/main" id="{576F7062-AEFD-409F-AC8A-93E3C05EF890}"/>
              </a:ext>
            </a:extLst>
          </p:cNvPr>
          <p:cNvSpPr>
            <a:spLocks noGrp="1"/>
          </p:cNvSpPr>
          <p:nvPr>
            <p:ph type="body" idx="1"/>
          </p:nvPr>
        </p:nvSpPr>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09572867-EE3D-4A09-8596-D986BA751B45}"/>
              </a:ext>
            </a:extLst>
          </p:cNvPr>
          <p:cNvSpPr>
            <a:spLocks noGrp="1"/>
          </p:cNvSpPr>
          <p:nvPr>
            <p:ph type="sldNum" idx="10"/>
          </p:nvPr>
        </p:nvSpPr>
        <p:spPr/>
        <p:txBody>
          <a:bodyPr/>
          <a:lstStyle>
            <a:lvl1pPr>
              <a:defRPr b="0" i="0">
                <a:latin typeface="Raleway" pitchFamily="2" charset="77"/>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391021085"/>
      </p:ext>
    </p:extLst>
  </p:cSld>
  <p:clrMapOvr>
    <a:masterClrMapping/>
  </p:clrMapOvr>
  <p:transition>
    <p:fade thruBlk="1"/>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3" name="Footer Placeholder 2"/>
          <p:cNvSpPr>
            <a:spLocks noGrp="1"/>
          </p:cNvSpPr>
          <p:nvPr>
            <p:ph type="ftr" sz="quarter" idx="11"/>
          </p:nvPr>
        </p:nvSpPr>
        <p:spPr/>
        <p:txBody>
          <a:bodyPr/>
          <a:lstStyle>
            <a:lvl1pPr>
              <a:defRPr b="0" i="0">
                <a:latin typeface="Raleway" pitchFamily="2" charset="77"/>
              </a:defRPr>
            </a:lvl1pPr>
          </a:lstStyle>
          <a:p>
            <a:endParaRPr lang="en-US"/>
          </a:p>
        </p:txBody>
      </p:sp>
      <p:sp>
        <p:nvSpPr>
          <p:cNvPr id="4" name="Slide Number Placeholder 3"/>
          <p:cNvSpPr>
            <a:spLocks noGrp="1"/>
          </p:cNvSpPr>
          <p:nvPr>
            <p:ph type="sldNum" sz="quarter" idx="12"/>
          </p:nvPr>
        </p:nvSpPr>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b="0" i="0">
                <a:latin typeface="Raleway" pitchFamily="2" charset="77"/>
              </a:defRPr>
            </a:lvl1pPr>
          </a:lstStyle>
          <a:p>
            <a:pPr lvl="0"/>
            <a:r>
              <a:rPr lang="en-US"/>
              <a:t>Click to edit Master text styles</a:t>
            </a:r>
          </a:p>
        </p:txBody>
      </p:sp>
    </p:spTree>
    <p:extLst>
      <p:ext uri="{BB962C8B-B14F-4D97-AF65-F5344CB8AC3E}">
        <p14:creationId xmlns:p14="http://schemas.microsoft.com/office/powerpoint/2010/main" val="9842688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ED42DE-3B1E-C64B-BB80-6F675BDAD148}" type="datetime1">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357C4E-1DBA-47BA-8A18-6F15A3AB0C30}" type="slidenum">
              <a:rPr lang="en-US" smtClean="0"/>
              <a:t>‹#›</a:t>
            </a:fld>
            <a:endParaRPr lang="en-US"/>
          </a:p>
        </p:txBody>
      </p:sp>
    </p:spTree>
    <p:extLst>
      <p:ext uri="{BB962C8B-B14F-4D97-AF65-F5344CB8AC3E}">
        <p14:creationId xmlns:p14="http://schemas.microsoft.com/office/powerpoint/2010/main" val="38089583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lvl1pPr>
              <a:defRPr b="0" i="0">
                <a:latin typeface="Raleway" pitchFamily="2" charset="77"/>
              </a:defRPr>
            </a:lvl1p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lvl1pPr>
              <a:defRPr b="0" i="0">
                <a:latin typeface="Raleway" pitchFamily="2" charset="77"/>
              </a:defRPr>
            </a:lvl1pPr>
          </a:lstStyle>
          <a:p>
            <a:r>
              <a:rPr lang="en-US"/>
              <a:t>Click icon to add picture</a:t>
            </a:r>
          </a:p>
        </p:txBody>
      </p:sp>
      <p:sp>
        <p:nvSpPr>
          <p:cNvPr id="7" name="Date Placeholder 6"/>
          <p:cNvSpPr>
            <a:spLocks noGrp="1"/>
          </p:cNvSpPr>
          <p:nvPr>
            <p:ph type="dt" sz="half" idx="10"/>
          </p:nvPr>
        </p:nvSpPr>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3595092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userDrawn="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1691159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userDrawn="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3619713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Whit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a:xfrm>
            <a:off x="838200" y="6356350"/>
            <a:ext cx="2743200" cy="365125"/>
          </a:xfrm>
          <a:prstGeom prst="rect">
            <a:avLst/>
          </a:prstGeom>
        </p:spPr>
        <p:txBody>
          <a:bodyPr/>
          <a:lstStyle/>
          <a:p>
            <a:fld id="{2805757C-9E04-FD49-AFE7-2F6D2888BB7B}" type="datetime1">
              <a:rPr lang="en-US" smtClean="0"/>
              <a:t>3/20/2026</a:t>
            </a:fld>
            <a:endParaRPr lang="en-US"/>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71BEFB16-EA2D-4BF2-A079-7CF00A4BE7F7}" type="slidenum">
              <a:rPr lang="en-US" smtClean="0"/>
              <a:pPr/>
              <a:t>‹#›</a:t>
            </a:fld>
            <a:endParaRPr lang="en-US"/>
          </a:p>
        </p:txBody>
      </p:sp>
    </p:spTree>
    <p:extLst>
      <p:ext uri="{BB962C8B-B14F-4D97-AF65-F5344CB8AC3E}">
        <p14:creationId xmlns:p14="http://schemas.microsoft.com/office/powerpoint/2010/main" val="8818499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7897802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40376472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prstGeom prst="rect">
            <a:avLst/>
          </a:prstGeom>
          <a:solidFill>
            <a:srgbClr val="212539">
              <a:alpha val="63922"/>
            </a:srgbClr>
          </a:solidFill>
        </p:spPr>
        <p:txBody>
          <a:bodyPr anchor="ctr">
            <a:normAutofit/>
          </a:bodyPr>
          <a:lstStyle>
            <a:lvl1pPr marL="0" indent="0" algn="ctr">
              <a:buNone/>
              <a:defRPr sz="6000" b="0" i="0">
                <a:solidFill>
                  <a:schemeClr val="bg1"/>
                </a:solidFill>
                <a:latin typeface="Raleway" pitchFamily="2" charset="77"/>
              </a:defRPr>
            </a:lvl1pPr>
          </a:lstStyle>
          <a:p>
            <a:pPr lvl="0"/>
            <a:r>
              <a:rPr lang="en-US"/>
              <a:t>Click to edit Master text styles</a:t>
            </a:r>
          </a:p>
        </p:txBody>
      </p:sp>
    </p:spTree>
    <p:extLst>
      <p:ext uri="{BB962C8B-B14F-4D97-AF65-F5344CB8AC3E}">
        <p14:creationId xmlns:p14="http://schemas.microsoft.com/office/powerpoint/2010/main" val="1553577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401876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BFA8955-68C8-9F41-874E-7CDC32AF5893}" type="datetime1">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7538055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1" cy="6858000"/>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endParaRPr lang="en-US"/>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1" y="-30"/>
            <a:ext cx="4076700" cy="6858000"/>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FB05C30A-1EAD-2F4D-BB4F-DD83B9AC0B98}" type="datetime1">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021972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6"/>
            <a:ext cx="6096000" cy="3429007"/>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6"/>
            <a:ext cx="6096000" cy="3429007"/>
          </a:xfrm>
          <a:prstGeom prst="rect">
            <a:avLst/>
          </a:prstGeom>
        </p:spPr>
        <p:txBody>
          <a:bodyPr/>
          <a:lstStyle/>
          <a:p>
            <a:endParaRPr lang="en-US"/>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4"/>
            <a:ext cx="6096000" cy="3429007"/>
          </a:xfrm>
          <a:prstGeom prst="rect">
            <a:avLst/>
          </a:prstGeom>
        </p:spPr>
        <p:txBody>
          <a:bodyPr/>
          <a:lstStyle/>
          <a:p>
            <a:endParaRPr lang="en-US"/>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9"/>
            <a:ext cx="6096000" cy="3429007"/>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CBB2507-2EC7-BE4F-ACD7-F217B91161E6}" type="datetime1">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284217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4BA676F-8FD3-464D-AA64-D42839634219}" type="datetime1">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Raleway" panose="020B0503030101060003" pitchFamily="34" charset="77"/>
            </a:endParaRPr>
          </a:p>
        </p:txBody>
      </p:sp>
    </p:spTree>
    <p:extLst>
      <p:ext uri="{BB962C8B-B14F-4D97-AF65-F5344CB8AC3E}">
        <p14:creationId xmlns:p14="http://schemas.microsoft.com/office/powerpoint/2010/main" val="2004052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1" cy="6858000"/>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endParaRPr lang="en-US"/>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1" y="-30"/>
            <a:ext cx="4076700" cy="6858000"/>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77841958-7705-B046-ABF9-D4A35A34AE59}" type="datetime1">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Raleway" panose="020B0503030101060003" pitchFamily="34" charset="77"/>
            </a:endParaRPr>
          </a:p>
        </p:txBody>
      </p:sp>
    </p:spTree>
    <p:extLst>
      <p:ext uri="{BB962C8B-B14F-4D97-AF65-F5344CB8AC3E}">
        <p14:creationId xmlns:p14="http://schemas.microsoft.com/office/powerpoint/2010/main" val="37901046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2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6"/>
            <a:ext cx="6096000" cy="3429007"/>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6"/>
            <a:ext cx="6096000" cy="3429007"/>
          </a:xfrm>
          <a:prstGeom prst="rect">
            <a:avLst/>
          </a:prstGeom>
        </p:spPr>
        <p:txBody>
          <a:bodyPr/>
          <a:lstStyle/>
          <a:p>
            <a:endParaRPr lang="en-US"/>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4"/>
            <a:ext cx="6096000" cy="3429007"/>
          </a:xfrm>
          <a:prstGeom prst="rect">
            <a:avLst/>
          </a:prstGeom>
        </p:spPr>
        <p:txBody>
          <a:bodyPr/>
          <a:lstStyle/>
          <a:p>
            <a:endParaRPr lang="en-US"/>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9"/>
            <a:ext cx="6096000" cy="3429007"/>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105D0CF-BF80-B645-9C08-59150392954B}" type="datetime1">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Raleway" panose="020B0503030101060003" pitchFamily="34" charset="77"/>
            </a:endParaRPr>
          </a:p>
        </p:txBody>
      </p:sp>
    </p:spTree>
    <p:extLst>
      <p:ext uri="{BB962C8B-B14F-4D97-AF65-F5344CB8AC3E}">
        <p14:creationId xmlns:p14="http://schemas.microsoft.com/office/powerpoint/2010/main" val="22054684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userDrawn="1">
  <p:cSld name="1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FF11DF-402E-4812-AF8E-64921FFD9EC1}" type="datetimeFigureOut">
              <a:rPr kumimoji="0" lang="en-US" sz="2000" b="0" i="0" u="none" strike="noStrike" kern="1200" cap="none" spc="0" normalizeH="0" baseline="0" noProof="0" smtClean="0">
                <a:ln>
                  <a:noFill/>
                </a:ln>
                <a:solidFill>
                  <a:prstClr val="black">
                    <a:tint val="75000"/>
                  </a:prstClr>
                </a:solidFill>
                <a:effectLst/>
                <a:uLnTx/>
                <a:uFillTx/>
                <a:latin typeface="Raleway" panose="020B0503030101060003" pitchFamily="34"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3/20/2026</a:t>
            </a:fld>
            <a:endParaRPr kumimoji="0" lang="en-US" sz="2000" b="0" i="0" u="none" strike="noStrike" kern="1200" cap="none" spc="0" normalizeH="0" baseline="0" noProof="0">
              <a:ln>
                <a:noFill/>
              </a:ln>
              <a:solidFill>
                <a:prstClr val="black">
                  <a:tint val="75000"/>
                </a:prstClr>
              </a:solidFill>
              <a:effectLst/>
              <a:uLnTx/>
              <a:uFillTx/>
              <a:latin typeface="Raleway" panose="020B0503030101060003" pitchFamily="34" charset="77"/>
              <a:ea typeface="+mn-ea"/>
              <a:cs typeface="+mn-cs"/>
            </a:endParaRP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tint val="75000"/>
                </a:prstClr>
              </a:solidFill>
              <a:effectLst/>
              <a:uLnTx/>
              <a:uFillTx/>
              <a:latin typeface="Raleway" panose="020B0503030101060003" pitchFamily="34" charset="77"/>
              <a:ea typeface="+mn-ea"/>
              <a:cs typeface="+mn-cs"/>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FAB0FF-0C39-40A7-9EA4-626D481A495F}" type="slidenum">
              <a:rPr kumimoji="0" lang="en-US" sz="2000" b="0" i="0" u="none" strike="noStrike" kern="1200" cap="none" spc="0" normalizeH="0" baseline="0" noProof="0" smtClean="0">
                <a:ln>
                  <a:noFill/>
                </a:ln>
                <a:solidFill>
                  <a:prstClr val="black">
                    <a:tint val="75000"/>
                  </a:prstClr>
                </a:solidFill>
                <a:effectLst/>
                <a:uLnTx/>
                <a:uFillTx/>
                <a:latin typeface="Raleway" panose="020B05030301010600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a:ln>
                <a:noFill/>
              </a:ln>
              <a:solidFill>
                <a:prstClr val="black">
                  <a:tint val="75000"/>
                </a:prstClr>
              </a:solidFill>
              <a:effectLst/>
              <a:uLnTx/>
              <a:uFillTx/>
              <a:latin typeface="Raleway" panose="020B0503030101060003" pitchFamily="34" charset="77"/>
              <a:ea typeface="+mn-ea"/>
              <a:cs typeface="+mn-cs"/>
            </a:endParaRPr>
          </a:p>
        </p:txBody>
      </p:sp>
    </p:spTree>
    <p:extLst>
      <p:ext uri="{BB962C8B-B14F-4D97-AF65-F5344CB8AC3E}">
        <p14:creationId xmlns:p14="http://schemas.microsoft.com/office/powerpoint/2010/main" val="11150122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3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32539">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2937192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3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32539">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40822067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3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32974281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38440286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7643086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1_Whit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a:xfrm>
            <a:off x="838200"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pPr>
              <a:defRPr/>
            </a:pPr>
            <a:fld id="{2805757C-9E04-FD49-AFE7-2F6D2888BB7B}" type="datetime1">
              <a:rPr lang="en-US" smtClean="0">
                <a:solidFill>
                  <a:prstClr val="black">
                    <a:tint val="75000"/>
                  </a:prstClr>
                </a:solidFill>
              </a:rPr>
              <a:pPr>
                <a:defRPr/>
              </a:pPr>
              <a:t>3/20/2026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a:xfrm>
            <a:off x="8610600" y="6356350"/>
            <a:ext cx="2743200" cy="365125"/>
          </a:xfrm>
          <a:prstGeom prst="rect">
            <a:avLst/>
          </a:prstGeom>
        </p:spPr>
        <p:txBody>
          <a:bodyPr/>
          <a:lstStyle>
            <a:lvl1pPr>
              <a:defRPr b="0" i="0">
                <a:solidFill>
                  <a:schemeClr val="tx1"/>
                </a:solidFill>
                <a:latin typeface="Raleway" pitchFamily="2" charset="77"/>
              </a:defRPr>
            </a:lvl1pPr>
          </a:lstStyle>
          <a:p>
            <a:pPr>
              <a:defRPr/>
            </a:pPr>
            <a:fld id="{71BEFB16-EA2D-4BF2-A079-7CF00A4BE7F7}"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5256819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FF11DF-402E-4812-AF8E-64921FFD9EC1}" type="datetimeFigureOut">
              <a:rPr kumimoji="0" lang="en-US" sz="2000" b="0" i="0" u="none" strike="noStrike" kern="1200" cap="none" spc="0" normalizeH="0" baseline="0" noProof="0" smtClean="0">
                <a:ln>
                  <a:noFill/>
                </a:ln>
                <a:solidFill>
                  <a:prstClr val="black">
                    <a:tint val="75000"/>
                  </a:prstClr>
                </a:solidFill>
                <a:effectLst/>
                <a:uLnTx/>
                <a:uFillTx/>
                <a:latin typeface="Raleway"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3/20/2026</a:t>
            </a:fld>
            <a:endParaRPr kumimoji="0" lang="en-US" sz="2000" b="0" i="0" u="none" strike="noStrike" kern="1200" cap="none" spc="0" normalizeH="0" baseline="0" noProof="0">
              <a:ln>
                <a:noFill/>
              </a:ln>
              <a:solidFill>
                <a:prstClr val="black">
                  <a:tint val="75000"/>
                </a:prstClr>
              </a:solidFill>
              <a:effectLst/>
              <a:uLnTx/>
              <a:uFillTx/>
              <a:latin typeface="Raleway" pitchFamily="2" charset="77"/>
              <a:ea typeface="+mn-ea"/>
              <a:cs typeface="+mn-cs"/>
            </a:endParaRP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tint val="75000"/>
                </a:prstClr>
              </a:solidFill>
              <a:effectLst/>
              <a:uLnTx/>
              <a:uFillTx/>
              <a:latin typeface="Raleway" pitchFamily="2" charset="77"/>
              <a:ea typeface="+mn-ea"/>
              <a:cs typeface="+mn-cs"/>
            </a:endParaRPr>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FAB0FF-0C39-40A7-9EA4-626D481A495F}" type="slidenum">
              <a:rPr kumimoji="0" lang="en-US" sz="2000" b="0" i="0" u="none" strike="noStrike" kern="1200" cap="none" spc="0" normalizeH="0" baseline="0" noProof="0" smtClean="0">
                <a:ln>
                  <a:noFill/>
                </a:ln>
                <a:solidFill>
                  <a:prstClr val="black">
                    <a:tint val="75000"/>
                  </a:prstClr>
                </a:solidFill>
                <a:effectLst/>
                <a:uLnTx/>
                <a:uFillTx/>
                <a:latin typeface="Raleway"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a:ln>
                <a:noFill/>
              </a:ln>
              <a:solidFill>
                <a:prstClr val="black">
                  <a:tint val="75000"/>
                </a:prstClr>
              </a:solidFill>
              <a:effectLst/>
              <a:uLnTx/>
              <a:uFillTx/>
              <a:latin typeface="Raleway" pitchFamily="2" charset="77"/>
              <a:ea typeface="+mn-ea"/>
              <a:cs typeface="+mn-cs"/>
            </a:endParaRPr>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a:prstGeom prst="rect">
            <a:avLst/>
          </a:prstGeo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47030435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3_Blank - Background Graphic">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prstGeom prst="rect">
            <a:avLst/>
          </a:prstGeo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84601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4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F9F37F9-03F8-C948-8EB8-6195E0B4F7E2}" type="datetime1">
              <a:rPr lang="en-US" smtClean="0"/>
              <a:t>3/20/2026</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2080393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4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BAE330EE-972E-1F4F-B86B-6CFF5CDE39A7}" type="datetime1">
              <a:rPr lang="en-US" smtClean="0"/>
              <a:t>3/20/2026</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5401431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4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BBC06D5F-7FAF-604B-90DF-786E2C7AE201}" type="datetime1">
              <a:rPr lang="en-US" smtClean="0"/>
              <a:t>3/20/2026</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9374898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3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68867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0546E9C-BD4E-234B-93A4-0E66B4D26131}" type="datetime1">
              <a:rPr lang="en-US" smtClean="0"/>
              <a:t>3/20/2026</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4722587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2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a:prstGeom prst="rect">
            <a:avLst/>
          </a:prstGeom>
        </p:spPr>
        <p:txBody>
          <a:bodyPr/>
          <a:lstStyle/>
          <a:p>
            <a:r>
              <a:rPr lang="en-US"/>
              <a:t>Click icon to add picture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9297E1A2-BD75-6840-B1D9-BA387AFA3E0A}" type="datetime1">
              <a:rPr lang="en-US" smtClean="0"/>
              <a:t>3/20/2026</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656095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06C41B6-0CA5-F942-B270-37C23D0B1A11}" type="datetime1">
              <a:rPr lang="en-US" smtClean="0"/>
              <a:t>3/20/2026</a:t>
            </a:fld>
            <a:endParaRPr lang="en-US"/>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a:prstGeom prst="rect">
            <a:avLst/>
          </a:prstGeo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2141290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5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32539">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0560636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5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32539">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810762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5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923142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4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866691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3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4956709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3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8687481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5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E3EC99E4-10C4-FE4F-A037-3BE585B69196}" type="datetime1">
              <a:rPr lang="en-US" smtClean="0"/>
              <a:t>3/20/2026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prstGeom prst="rect">
            <a:avLst/>
          </a:prstGeo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6972498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8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737683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8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6660220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8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7577581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prstGeom prst="rect">
            <a:avLst/>
          </a:prstGeo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36195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4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a:prstGeom prst="rect">
            <a:avLst/>
          </a:prstGeom>
        </p:spPr>
        <p:txBody>
          <a:bodyPr/>
          <a:lstStyle/>
          <a:p>
            <a:r>
              <a:rPr lang="en-US"/>
              <a:t>Click icon to add picture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1141371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3/20/2026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a:prstGeom prst="rect">
            <a:avLst/>
          </a:prstGeo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200013388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811F328A-8CBA-4025-8A6E-B75C2F6B4B66}" type="datetimeFigureOut">
              <a:rPr lang="en-US" smtClean="0"/>
              <a:pPr/>
              <a:t>3/20/2026</a:t>
            </a:fld>
            <a:endParaRPr lang="en-US"/>
          </a:p>
        </p:txBody>
      </p:sp>
      <p:sp>
        <p:nvSpPr>
          <p:cNvPr id="4" name="Footer Placeholder 3"/>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Tree>
    <p:extLst>
      <p:ext uri="{BB962C8B-B14F-4D97-AF65-F5344CB8AC3E}">
        <p14:creationId xmlns:p14="http://schemas.microsoft.com/office/powerpoint/2010/main" val="31137491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811F328A-8CBA-4025-8A6E-B75C2F6B4B66}" type="datetimeFigureOut">
              <a:rPr lang="en-US" smtClean="0"/>
              <a:pPr/>
              <a:t>3/20/2026</a:t>
            </a:fld>
            <a:endParaRPr lang="en-US"/>
          </a:p>
        </p:txBody>
      </p:sp>
      <p:sp>
        <p:nvSpPr>
          <p:cNvPr id="3" name="Footer Placeholder 2"/>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084217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4142380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63662817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96986271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45889279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88383495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66781613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7028348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57100792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7833533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207240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30214224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78602933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6277601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91031135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08978293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7426627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52230947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3649559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9E520-598D-4482-B0A3-F8E454F74D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7E47D5-BB51-403D-A777-FBAEE5F1B6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0A8C00-6285-494B-B36C-F0CFD86DCC4A}"/>
              </a:ext>
            </a:extLst>
          </p:cNvPr>
          <p:cNvSpPr>
            <a:spLocks noGrp="1"/>
          </p:cNvSpPr>
          <p:nvPr>
            <p:ph type="dt" sz="half" idx="10"/>
          </p:nvPr>
        </p:nvSpPr>
        <p:spPr/>
        <p:txBody>
          <a:bodyPr/>
          <a:lstStyle/>
          <a:p>
            <a:fld id="{33A50077-0B4B-496B-8807-BA9B90D82040}" type="datetime1">
              <a:rPr lang="en-US" smtClean="0"/>
              <a:t>3/20/2026</a:t>
            </a:fld>
            <a:endParaRPr lang="en-US"/>
          </a:p>
        </p:txBody>
      </p:sp>
      <p:sp>
        <p:nvSpPr>
          <p:cNvPr id="5" name="Footer Placeholder 4">
            <a:extLst>
              <a:ext uri="{FF2B5EF4-FFF2-40B4-BE49-F238E27FC236}">
                <a16:creationId xmlns:a16="http://schemas.microsoft.com/office/drawing/2014/main" id="{0EB191A3-A7A0-41CA-93BD-24DDD051D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8D1824-4B6F-41FD-A809-C43462E4BFCC}"/>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341723388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53BB-7E51-400A-8722-A3DB81E345F8}"/>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8A81469-FD6A-4AA1-AD82-AA7ABD3FCA29}"/>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58D70-3CD1-46B3-926F-C349D6FF770E}"/>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CC56434-B0AD-4C14-ACA1-686EFDC17044}" type="datetime1">
              <a:rPr lang="en-US" smtClean="0"/>
              <a:pPr/>
              <a:t>3/20/2026</a:t>
            </a:fld>
            <a:endParaRPr lang="en-US">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DABD2910-29DE-4D38-A0C4-CDE4756EF962}"/>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BC5D3C61-0B43-482E-B4B3-C94F2AB13BB6}"/>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C4FBAFF-801F-4ABF-B4E1-B4B035596C45}" type="slidenum">
              <a:rPr lang="en-US" smtClean="0"/>
              <a:pPr/>
              <a:t>‹#›</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222431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CD62-E011-41ED-B350-D0F6FF4E0A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EB2CB1-5A52-4DD9-88A5-DF3046D6C7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89F8F5-4F92-4566-AF3A-3180873D9505}"/>
              </a:ext>
            </a:extLst>
          </p:cNvPr>
          <p:cNvSpPr>
            <a:spLocks noGrp="1"/>
          </p:cNvSpPr>
          <p:nvPr>
            <p:ph type="dt" sz="half" idx="10"/>
          </p:nvPr>
        </p:nvSpPr>
        <p:spPr/>
        <p:txBody>
          <a:bodyPr/>
          <a:lstStyle/>
          <a:p>
            <a:fld id="{F0287236-FE38-48DD-9D8B-CFC572EE77C1}" type="datetime1">
              <a:rPr lang="en-US" smtClean="0"/>
              <a:t>3/20/2026</a:t>
            </a:fld>
            <a:endParaRPr lang="en-US"/>
          </a:p>
        </p:txBody>
      </p:sp>
      <p:sp>
        <p:nvSpPr>
          <p:cNvPr id="5" name="Footer Placeholder 4">
            <a:extLst>
              <a:ext uri="{FF2B5EF4-FFF2-40B4-BE49-F238E27FC236}">
                <a16:creationId xmlns:a16="http://schemas.microsoft.com/office/drawing/2014/main" id="{A4D84E29-98A6-41E8-8894-9A89FA3D8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8A89F3-C213-48B5-B246-37DBD1229D1D}"/>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307911834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8864-5B7C-4C11-BC88-CC23BBE4DA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BAC198-36E8-4AA3-BF9A-BBF8BBBA82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189F5A-5DB5-4355-B926-2DE355FEDF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3091B1-DB27-4976-980C-A3C3121822E6}"/>
              </a:ext>
            </a:extLst>
          </p:cNvPr>
          <p:cNvSpPr>
            <a:spLocks noGrp="1"/>
          </p:cNvSpPr>
          <p:nvPr>
            <p:ph type="dt" sz="half" idx="10"/>
          </p:nvPr>
        </p:nvSpPr>
        <p:spPr/>
        <p:txBody>
          <a:bodyPr/>
          <a:lstStyle/>
          <a:p>
            <a:fld id="{C4D7A04B-58B6-4DE2-A3B0-182EA9B9B848}" type="datetime1">
              <a:rPr lang="en-US" smtClean="0"/>
              <a:t>3/20/2026</a:t>
            </a:fld>
            <a:endParaRPr lang="en-US"/>
          </a:p>
        </p:txBody>
      </p:sp>
      <p:sp>
        <p:nvSpPr>
          <p:cNvPr id="6" name="Footer Placeholder 5">
            <a:extLst>
              <a:ext uri="{FF2B5EF4-FFF2-40B4-BE49-F238E27FC236}">
                <a16:creationId xmlns:a16="http://schemas.microsoft.com/office/drawing/2014/main" id="{AE7D8FCB-8CD5-4E5E-B703-7758C17B7B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E6DC7C-3368-4736-B844-D6E5CBE573B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0111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6869-7B58-4AA1-96EF-6C6052F559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C2235D-19DA-47EA-AE19-CC18C2230E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59F4AA-33A5-4228-AA72-95B380C06C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B456AD-F508-4231-A33B-BC24F14432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CD1A86-67D6-41F6-8E52-DCBB80C0B8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8DEA48-8447-4BBC-B08F-6CDBB460AFAB}"/>
              </a:ext>
            </a:extLst>
          </p:cNvPr>
          <p:cNvSpPr>
            <a:spLocks noGrp="1"/>
          </p:cNvSpPr>
          <p:nvPr>
            <p:ph type="dt" sz="half" idx="10"/>
          </p:nvPr>
        </p:nvSpPr>
        <p:spPr/>
        <p:txBody>
          <a:bodyPr/>
          <a:lstStyle/>
          <a:p>
            <a:fld id="{18AC6FFF-FD87-46CA-B43B-435684EC3D82}" type="datetime1">
              <a:rPr lang="en-US" smtClean="0"/>
              <a:t>3/20/2026</a:t>
            </a:fld>
            <a:endParaRPr lang="en-US"/>
          </a:p>
        </p:txBody>
      </p:sp>
      <p:sp>
        <p:nvSpPr>
          <p:cNvPr id="8" name="Footer Placeholder 7">
            <a:extLst>
              <a:ext uri="{FF2B5EF4-FFF2-40B4-BE49-F238E27FC236}">
                <a16:creationId xmlns:a16="http://schemas.microsoft.com/office/drawing/2014/main" id="{B2A94458-2764-458F-8694-712E02C876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756FD0-1477-487F-942C-4916CCAA96F3}"/>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65124783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55FD9-D2FD-4A6F-A0A3-38AC6146A3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3F1F93-C37A-4040-B110-214EDF1BC189}"/>
              </a:ext>
            </a:extLst>
          </p:cNvPr>
          <p:cNvSpPr>
            <a:spLocks noGrp="1"/>
          </p:cNvSpPr>
          <p:nvPr>
            <p:ph type="dt" sz="half" idx="10"/>
          </p:nvPr>
        </p:nvSpPr>
        <p:spPr/>
        <p:txBody>
          <a:bodyPr/>
          <a:lstStyle/>
          <a:p>
            <a:fld id="{5868E920-6A2A-4F59-B2CA-4EF79A0B3412}" type="datetime1">
              <a:rPr lang="en-US" smtClean="0"/>
              <a:t>3/20/2026</a:t>
            </a:fld>
            <a:endParaRPr lang="en-US"/>
          </a:p>
        </p:txBody>
      </p:sp>
      <p:sp>
        <p:nvSpPr>
          <p:cNvPr id="4" name="Footer Placeholder 3">
            <a:extLst>
              <a:ext uri="{FF2B5EF4-FFF2-40B4-BE49-F238E27FC236}">
                <a16:creationId xmlns:a16="http://schemas.microsoft.com/office/drawing/2014/main" id="{8D18230C-46C2-4A6F-A1E9-FB0499A1A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AB266D-C32C-4894-A69F-F54A8DE5E86E}"/>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173078822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0AADBB-62F8-42E9-A549-B3C0943A3311}"/>
              </a:ext>
            </a:extLst>
          </p:cNvPr>
          <p:cNvSpPr>
            <a:spLocks noGrp="1"/>
          </p:cNvSpPr>
          <p:nvPr>
            <p:ph type="dt" sz="half" idx="10"/>
          </p:nvPr>
        </p:nvSpPr>
        <p:spPr/>
        <p:txBody>
          <a:bodyPr/>
          <a:lstStyle/>
          <a:p>
            <a:fld id="{879C2CC9-B982-4FB9-B69B-A81A390738AF}" type="datetime1">
              <a:rPr lang="en-US" smtClean="0"/>
              <a:t>3/20/2026</a:t>
            </a:fld>
            <a:endParaRPr lang="en-US"/>
          </a:p>
        </p:txBody>
      </p:sp>
      <p:sp>
        <p:nvSpPr>
          <p:cNvPr id="3" name="Footer Placeholder 2">
            <a:extLst>
              <a:ext uri="{FF2B5EF4-FFF2-40B4-BE49-F238E27FC236}">
                <a16:creationId xmlns:a16="http://schemas.microsoft.com/office/drawing/2014/main" id="{2AA73205-ECBE-45DF-9EF5-A6F4843A4F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3332A2-4D99-4BC6-88B9-BA5B4DA57491}"/>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13116188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B321-82AF-4384-9364-19B9E84D01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17EEA0-AAA4-4FE1-A8EA-6471B65F6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D42E89-960D-4F3F-ADE0-AE6D0899B2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126CF-7E17-4F10-BE41-FB3A3542EAC0}"/>
              </a:ext>
            </a:extLst>
          </p:cNvPr>
          <p:cNvSpPr>
            <a:spLocks noGrp="1"/>
          </p:cNvSpPr>
          <p:nvPr>
            <p:ph type="dt" sz="half" idx="10"/>
          </p:nvPr>
        </p:nvSpPr>
        <p:spPr/>
        <p:txBody>
          <a:bodyPr/>
          <a:lstStyle/>
          <a:p>
            <a:fld id="{472070DE-A03E-4BD0-AB86-8E866C73E0FA}" type="datetime1">
              <a:rPr lang="en-US" smtClean="0"/>
              <a:t>3/20/2026</a:t>
            </a:fld>
            <a:endParaRPr lang="en-US"/>
          </a:p>
        </p:txBody>
      </p:sp>
      <p:sp>
        <p:nvSpPr>
          <p:cNvPr id="6" name="Footer Placeholder 5">
            <a:extLst>
              <a:ext uri="{FF2B5EF4-FFF2-40B4-BE49-F238E27FC236}">
                <a16:creationId xmlns:a16="http://schemas.microsoft.com/office/drawing/2014/main" id="{4AA29245-9EAE-4279-A595-DFCA3E4C9D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A755FD-9863-49AD-9552-AA2677FE3D54}"/>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56593013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14F11-E78B-457B-8EC4-0FA3A4E9AA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CBD6A9-D484-48B7-87BF-47298C09FA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5A7D0A-6065-44C1-8DE3-F1E6E8247D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F16C6A-CEE9-4960-A290-8AA379219BFA}"/>
              </a:ext>
            </a:extLst>
          </p:cNvPr>
          <p:cNvSpPr>
            <a:spLocks noGrp="1"/>
          </p:cNvSpPr>
          <p:nvPr>
            <p:ph type="dt" sz="half" idx="10"/>
          </p:nvPr>
        </p:nvSpPr>
        <p:spPr/>
        <p:txBody>
          <a:bodyPr/>
          <a:lstStyle/>
          <a:p>
            <a:fld id="{0F6C90BB-1EA1-4EFD-AD4F-E27919FEAEF8}" type="datetime1">
              <a:rPr lang="en-US" smtClean="0"/>
              <a:t>3/20/2026</a:t>
            </a:fld>
            <a:endParaRPr lang="en-US"/>
          </a:p>
        </p:txBody>
      </p:sp>
      <p:sp>
        <p:nvSpPr>
          <p:cNvPr id="6" name="Footer Placeholder 5">
            <a:extLst>
              <a:ext uri="{FF2B5EF4-FFF2-40B4-BE49-F238E27FC236}">
                <a16:creationId xmlns:a16="http://schemas.microsoft.com/office/drawing/2014/main" id="{8671E52E-6284-469B-8B49-6EA1EC2366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CD8767-C34A-4B55-A5F3-57C4CFEC875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168640611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1B2A4-B2D8-4506-A299-03310DA121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D5070A-AB1F-49B8-AE78-9CE77C20D7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ACD320-AAD9-4AFB-99C6-D5C9A99A1645}"/>
              </a:ext>
            </a:extLst>
          </p:cNvPr>
          <p:cNvSpPr>
            <a:spLocks noGrp="1"/>
          </p:cNvSpPr>
          <p:nvPr>
            <p:ph type="dt" sz="half" idx="10"/>
          </p:nvPr>
        </p:nvSpPr>
        <p:spPr/>
        <p:txBody>
          <a:bodyPr/>
          <a:lstStyle/>
          <a:p>
            <a:fld id="{4612FEBE-6ED6-4509-81F4-D962F3EAE295}" type="datetime1">
              <a:rPr lang="en-US" smtClean="0"/>
              <a:t>3/20/2026</a:t>
            </a:fld>
            <a:endParaRPr lang="en-US"/>
          </a:p>
        </p:txBody>
      </p:sp>
      <p:sp>
        <p:nvSpPr>
          <p:cNvPr id="5" name="Footer Placeholder 4">
            <a:extLst>
              <a:ext uri="{FF2B5EF4-FFF2-40B4-BE49-F238E27FC236}">
                <a16:creationId xmlns:a16="http://schemas.microsoft.com/office/drawing/2014/main" id="{4B807BF8-CAC3-4277-8CC0-E3BF398F9D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D76B5E-B856-4B66-9D60-6310D9CA29F5}"/>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7017355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03CBE1-25D5-46E1-9483-28C609747D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FB1C3D-8BF8-4DC1-AA52-C529D6A6BE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4ED974-7306-448B-95EE-08BEB119315D}"/>
              </a:ext>
            </a:extLst>
          </p:cNvPr>
          <p:cNvSpPr>
            <a:spLocks noGrp="1"/>
          </p:cNvSpPr>
          <p:nvPr>
            <p:ph type="dt" sz="half" idx="10"/>
          </p:nvPr>
        </p:nvSpPr>
        <p:spPr/>
        <p:txBody>
          <a:bodyPr/>
          <a:lstStyle/>
          <a:p>
            <a:fld id="{B06EFE44-1B3F-4A46-B660-4B0D8CA79879}" type="datetime1">
              <a:rPr lang="en-US" smtClean="0"/>
              <a:t>3/20/2026</a:t>
            </a:fld>
            <a:endParaRPr lang="en-US"/>
          </a:p>
        </p:txBody>
      </p:sp>
      <p:sp>
        <p:nvSpPr>
          <p:cNvPr id="5" name="Footer Placeholder 4">
            <a:extLst>
              <a:ext uri="{FF2B5EF4-FFF2-40B4-BE49-F238E27FC236}">
                <a16:creationId xmlns:a16="http://schemas.microsoft.com/office/drawing/2014/main" id="{25EA1B54-EC63-4C66-A234-4547A6240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25CB3-940B-4132-98A9-7E8D28CD1C7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214742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76.xml"/><Relationship Id="rId21" Type="http://schemas.openxmlformats.org/officeDocument/2006/relationships/slideLayout" Target="../slideLayouts/slideLayout71.xml"/><Relationship Id="rId34" Type="http://schemas.openxmlformats.org/officeDocument/2006/relationships/slideLayout" Target="../slideLayouts/slideLayout84.xml"/><Relationship Id="rId42" Type="http://schemas.openxmlformats.org/officeDocument/2006/relationships/slideLayout" Target="../slideLayouts/slideLayout92.xml"/><Relationship Id="rId47" Type="http://schemas.openxmlformats.org/officeDocument/2006/relationships/slideLayout" Target="../slideLayouts/slideLayout97.xml"/><Relationship Id="rId50" Type="http://schemas.openxmlformats.org/officeDocument/2006/relationships/slideLayout" Target="../slideLayouts/slideLayout100.xml"/><Relationship Id="rId55" Type="http://schemas.openxmlformats.org/officeDocument/2006/relationships/slideLayout" Target="../slideLayouts/slideLayout105.xml"/><Relationship Id="rId63" Type="http://schemas.openxmlformats.org/officeDocument/2006/relationships/slideLayout" Target="../slideLayouts/slideLayout11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9" Type="http://schemas.openxmlformats.org/officeDocument/2006/relationships/slideLayout" Target="../slideLayouts/slideLayout79.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slideLayout" Target="../slideLayouts/slideLayout82.xml"/><Relationship Id="rId37" Type="http://schemas.openxmlformats.org/officeDocument/2006/relationships/slideLayout" Target="../slideLayouts/slideLayout87.xml"/><Relationship Id="rId40" Type="http://schemas.openxmlformats.org/officeDocument/2006/relationships/slideLayout" Target="../slideLayouts/slideLayout90.xml"/><Relationship Id="rId45" Type="http://schemas.openxmlformats.org/officeDocument/2006/relationships/slideLayout" Target="../slideLayouts/slideLayout95.xml"/><Relationship Id="rId53" Type="http://schemas.openxmlformats.org/officeDocument/2006/relationships/slideLayout" Target="../slideLayouts/slideLayout103.xml"/><Relationship Id="rId58" Type="http://schemas.openxmlformats.org/officeDocument/2006/relationships/slideLayout" Target="../slideLayouts/slideLayout108.xml"/><Relationship Id="rId66" Type="http://schemas.openxmlformats.org/officeDocument/2006/relationships/theme" Target="../theme/theme5.xml"/><Relationship Id="rId5" Type="http://schemas.openxmlformats.org/officeDocument/2006/relationships/slideLayout" Target="../slideLayouts/slideLayout55.xml"/><Relationship Id="rId61" Type="http://schemas.openxmlformats.org/officeDocument/2006/relationships/slideLayout" Target="../slideLayouts/slideLayout111.xml"/><Relationship Id="rId19" Type="http://schemas.openxmlformats.org/officeDocument/2006/relationships/slideLayout" Target="../slideLayouts/slideLayout6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 Id="rId35" Type="http://schemas.openxmlformats.org/officeDocument/2006/relationships/slideLayout" Target="../slideLayouts/slideLayout85.xml"/><Relationship Id="rId43" Type="http://schemas.openxmlformats.org/officeDocument/2006/relationships/slideLayout" Target="../slideLayouts/slideLayout93.xml"/><Relationship Id="rId48" Type="http://schemas.openxmlformats.org/officeDocument/2006/relationships/slideLayout" Target="../slideLayouts/slideLayout98.xml"/><Relationship Id="rId56" Type="http://schemas.openxmlformats.org/officeDocument/2006/relationships/slideLayout" Target="../slideLayouts/slideLayout106.xml"/><Relationship Id="rId64" Type="http://schemas.openxmlformats.org/officeDocument/2006/relationships/slideLayout" Target="../slideLayouts/slideLayout114.xml"/><Relationship Id="rId8" Type="http://schemas.openxmlformats.org/officeDocument/2006/relationships/slideLayout" Target="../slideLayouts/slideLayout58.xml"/><Relationship Id="rId51" Type="http://schemas.openxmlformats.org/officeDocument/2006/relationships/slideLayout" Target="../slideLayouts/slideLayout101.xml"/><Relationship Id="rId3" Type="http://schemas.openxmlformats.org/officeDocument/2006/relationships/slideLayout" Target="../slideLayouts/slideLayout53.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slideLayout" Target="../slideLayouts/slideLayout83.xml"/><Relationship Id="rId38" Type="http://schemas.openxmlformats.org/officeDocument/2006/relationships/slideLayout" Target="../slideLayouts/slideLayout88.xml"/><Relationship Id="rId46" Type="http://schemas.openxmlformats.org/officeDocument/2006/relationships/slideLayout" Target="../slideLayouts/slideLayout96.xml"/><Relationship Id="rId59" Type="http://schemas.openxmlformats.org/officeDocument/2006/relationships/slideLayout" Target="../slideLayouts/slideLayout109.xml"/><Relationship Id="rId20" Type="http://schemas.openxmlformats.org/officeDocument/2006/relationships/slideLayout" Target="../slideLayouts/slideLayout70.xml"/><Relationship Id="rId41" Type="http://schemas.openxmlformats.org/officeDocument/2006/relationships/slideLayout" Target="../slideLayouts/slideLayout91.xml"/><Relationship Id="rId54" Type="http://schemas.openxmlformats.org/officeDocument/2006/relationships/slideLayout" Target="../slideLayouts/slideLayout104.xml"/><Relationship Id="rId62" Type="http://schemas.openxmlformats.org/officeDocument/2006/relationships/slideLayout" Target="../slideLayouts/slideLayout11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36" Type="http://schemas.openxmlformats.org/officeDocument/2006/relationships/slideLayout" Target="../slideLayouts/slideLayout86.xml"/><Relationship Id="rId49" Type="http://schemas.openxmlformats.org/officeDocument/2006/relationships/slideLayout" Target="../slideLayouts/slideLayout99.xml"/><Relationship Id="rId57" Type="http://schemas.openxmlformats.org/officeDocument/2006/relationships/slideLayout" Target="../slideLayouts/slideLayout107.xml"/><Relationship Id="rId10" Type="http://schemas.openxmlformats.org/officeDocument/2006/relationships/slideLayout" Target="../slideLayouts/slideLayout60.xml"/><Relationship Id="rId31" Type="http://schemas.openxmlformats.org/officeDocument/2006/relationships/slideLayout" Target="../slideLayouts/slideLayout81.xml"/><Relationship Id="rId44" Type="http://schemas.openxmlformats.org/officeDocument/2006/relationships/slideLayout" Target="../slideLayouts/slideLayout94.xml"/><Relationship Id="rId52" Type="http://schemas.openxmlformats.org/officeDocument/2006/relationships/slideLayout" Target="../slideLayouts/slideLayout102.xml"/><Relationship Id="rId60" Type="http://schemas.openxmlformats.org/officeDocument/2006/relationships/slideLayout" Target="../slideLayouts/slideLayout110.xml"/><Relationship Id="rId65" Type="http://schemas.openxmlformats.org/officeDocument/2006/relationships/slideLayout" Target="../slideLayouts/slideLayout115.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9"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10" Type="http://schemas.openxmlformats.org/officeDocument/2006/relationships/slideLayout" Target="../slideLayouts/slideLayout125.xml"/><Relationship Id="rId19" Type="http://schemas.openxmlformats.org/officeDocument/2006/relationships/theme" Target="../theme/theme6.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image" Target="../media/image12.png"/><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7.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211A98-E4E6-4C2E-A71D-46AECD41C063}" type="datetime1">
              <a:rPr lang="en-US" smtClean="0"/>
              <a:t>3/20/2026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A5401-7708-4FBE-A445-4284A5A2269A}" type="slidenum">
              <a:rPr lang="en-US" smtClean="0"/>
              <a:t>‹#›</a:t>
            </a:fld>
            <a:endParaRPr lang="en-US"/>
          </a:p>
        </p:txBody>
      </p:sp>
    </p:spTree>
    <p:extLst>
      <p:ext uri="{BB962C8B-B14F-4D97-AF65-F5344CB8AC3E}">
        <p14:creationId xmlns:p14="http://schemas.microsoft.com/office/powerpoint/2010/main" val="28387336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49380258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hf hdr="0" ftr="0" dt="0"/>
  <p:txStyles>
    <p:titleStyle>
      <a:lvl1pPr algn="ctr" defTabSz="914400" rtl="0" eaLnBrk="1" latinLnBrk="0" hangingPunct="1">
        <a:lnSpc>
          <a:spcPts val="4875"/>
        </a:lnSpc>
        <a:spcBef>
          <a:spcPct val="0"/>
        </a:spcBef>
        <a:buNone/>
        <a:defRPr sz="4400" b="1" kern="1200" cap="none"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3200" kern="1200">
          <a:solidFill>
            <a:schemeClr val="tx2"/>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800" kern="1200">
          <a:solidFill>
            <a:schemeClr val="tx2"/>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400" kern="1200">
          <a:solidFill>
            <a:schemeClr val="tx2"/>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2000" kern="1200">
          <a:solidFill>
            <a:schemeClr val="tx2"/>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FABCC-B2A3-4B75-8B22-BF54776C2E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AA0044-2ECA-4D46-B200-CE7FD0C779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D3F106-E7CC-4E43-8E9D-30E5F5B652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77F34-3028-48FA-8E45-C57D7512B0AD}" type="datetime1">
              <a:rPr lang="en-US" smtClean="0"/>
              <a:t>3/20/2026</a:t>
            </a:fld>
            <a:endParaRPr lang="en-US"/>
          </a:p>
        </p:txBody>
      </p:sp>
      <p:sp>
        <p:nvSpPr>
          <p:cNvPr id="5" name="Footer Placeholder 4">
            <a:extLst>
              <a:ext uri="{FF2B5EF4-FFF2-40B4-BE49-F238E27FC236}">
                <a16:creationId xmlns:a16="http://schemas.microsoft.com/office/drawing/2014/main" id="{9735DD45-BC14-4CDC-A926-8F2A6B5DF9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18A9BB-8BA6-4490-B3C9-32B4F12B30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0C37C9-24C4-43B8-8913-454A35791113}" type="slidenum">
              <a:rPr lang="en-US" smtClean="0"/>
              <a:t>‹#›</a:t>
            </a:fld>
            <a:endParaRPr lang="en-US"/>
          </a:p>
        </p:txBody>
      </p:sp>
    </p:spTree>
    <p:extLst>
      <p:ext uri="{BB962C8B-B14F-4D97-AF65-F5344CB8AC3E}">
        <p14:creationId xmlns:p14="http://schemas.microsoft.com/office/powerpoint/2010/main" val="132107680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FABCC-B2A3-4B75-8B22-BF54776C2E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AA0044-2ECA-4D46-B200-CE7FD0C779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D3F106-E7CC-4E43-8E9D-30E5F5B652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77F34-3028-48FA-8E45-C57D7512B0AD}" type="datetime1">
              <a:rPr lang="en-US" smtClean="0"/>
              <a:t>3/20/2026</a:t>
            </a:fld>
            <a:endParaRPr lang="en-US"/>
          </a:p>
        </p:txBody>
      </p:sp>
      <p:sp>
        <p:nvSpPr>
          <p:cNvPr id="5" name="Footer Placeholder 4">
            <a:extLst>
              <a:ext uri="{FF2B5EF4-FFF2-40B4-BE49-F238E27FC236}">
                <a16:creationId xmlns:a16="http://schemas.microsoft.com/office/drawing/2014/main" id="{9735DD45-BC14-4CDC-A926-8F2A6B5DF9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18A9BB-8BA6-4490-B3C9-32B4F12B30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0C37C9-24C4-43B8-8913-454A35791113}" type="slidenum">
              <a:rPr lang="en-US" smtClean="0"/>
              <a:t>‹#›</a:t>
            </a:fld>
            <a:endParaRPr lang="en-US"/>
          </a:p>
        </p:txBody>
      </p:sp>
    </p:spTree>
    <p:extLst>
      <p:ext uri="{BB962C8B-B14F-4D97-AF65-F5344CB8AC3E}">
        <p14:creationId xmlns:p14="http://schemas.microsoft.com/office/powerpoint/2010/main" val="296500219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92100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 id="2147483780" r:id="rId28"/>
    <p:sldLayoutId id="2147483781" r:id="rId29"/>
    <p:sldLayoutId id="2147483782" r:id="rId30"/>
    <p:sldLayoutId id="2147483783" r:id="rId31"/>
    <p:sldLayoutId id="2147483784" r:id="rId32"/>
    <p:sldLayoutId id="2147483785" r:id="rId33"/>
    <p:sldLayoutId id="2147483786" r:id="rId34"/>
    <p:sldLayoutId id="2147483787" r:id="rId35"/>
    <p:sldLayoutId id="2147483788" r:id="rId36"/>
    <p:sldLayoutId id="2147483789" r:id="rId37"/>
    <p:sldLayoutId id="2147483790" r:id="rId38"/>
    <p:sldLayoutId id="2147483791" r:id="rId39"/>
    <p:sldLayoutId id="2147483792" r:id="rId40"/>
    <p:sldLayoutId id="2147483793" r:id="rId41"/>
    <p:sldLayoutId id="2147483794" r:id="rId42"/>
    <p:sldLayoutId id="2147483795" r:id="rId43"/>
    <p:sldLayoutId id="2147483796" r:id="rId44"/>
    <p:sldLayoutId id="2147483797" r:id="rId45"/>
    <p:sldLayoutId id="2147483798" r:id="rId46"/>
    <p:sldLayoutId id="2147483799" r:id="rId47"/>
    <p:sldLayoutId id="2147483800" r:id="rId48"/>
    <p:sldLayoutId id="2147483801" r:id="rId49"/>
    <p:sldLayoutId id="2147483802" r:id="rId50"/>
    <p:sldLayoutId id="2147483803" r:id="rId51"/>
    <p:sldLayoutId id="2147483804" r:id="rId52"/>
    <p:sldLayoutId id="2147483805" r:id="rId53"/>
    <p:sldLayoutId id="2147483806" r:id="rId54"/>
    <p:sldLayoutId id="2147483807" r:id="rId55"/>
    <p:sldLayoutId id="2147483808" r:id="rId56"/>
    <p:sldLayoutId id="2147483809" r:id="rId57"/>
    <p:sldLayoutId id="2147483810" r:id="rId58"/>
    <p:sldLayoutId id="2147483811" r:id="rId59"/>
    <p:sldLayoutId id="2147483812" r:id="rId60"/>
    <p:sldLayoutId id="2147483813" r:id="rId61"/>
    <p:sldLayoutId id="2147483814" r:id="rId62"/>
    <p:sldLayoutId id="2147483815" r:id="rId63"/>
    <p:sldLayoutId id="2147483835" r:id="rId64"/>
    <p:sldLayoutId id="2147483836" r:id="rId65"/>
  </p:sldLayoutIdLst>
  <p:hf hdr="0" ftr="0" dt="0"/>
  <p:txStyles>
    <p:titleStyle>
      <a:lvl1pPr algn="l" rtl="0" eaLnBrk="1" fontAlgn="base" hangingPunct="1">
        <a:lnSpc>
          <a:spcPct val="70000"/>
        </a:lnSpc>
        <a:spcBef>
          <a:spcPct val="0"/>
        </a:spcBef>
        <a:spcAft>
          <a:spcPct val="0"/>
        </a:spcAft>
        <a:defRPr kumimoji="0" lang="en-US" sz="3600" b="1" i="0" u="none" strike="noStrike" kern="0" cap="none" spc="0" normalizeH="0" baseline="0" noProof="0" dirty="0" smtClean="0">
          <a:ln>
            <a:noFill/>
          </a:ln>
          <a:solidFill>
            <a:schemeClr val="tx1"/>
          </a:solidFill>
          <a:effectLst/>
          <a:uLnTx/>
          <a:uFillTx/>
          <a:latin typeface="+mj-lt"/>
          <a:ea typeface="+mn-ea"/>
          <a:cs typeface="+mn-cs"/>
        </a:defRPr>
      </a:lvl1pPr>
      <a:lvl2pPr algn="ctr" rtl="0" eaLnBrk="1" fontAlgn="base" hangingPunct="1">
        <a:lnSpc>
          <a:spcPct val="85000"/>
        </a:lnSpc>
        <a:spcBef>
          <a:spcPct val="0"/>
        </a:spcBef>
        <a:spcAft>
          <a:spcPct val="0"/>
        </a:spcAft>
        <a:defRPr sz="3700" b="1">
          <a:solidFill>
            <a:schemeClr val="tx2"/>
          </a:solidFill>
          <a:latin typeface="Calibri" pitchFamily="34" charset="0"/>
        </a:defRPr>
      </a:lvl2pPr>
      <a:lvl3pPr algn="ctr" rtl="0" eaLnBrk="1" fontAlgn="base" hangingPunct="1">
        <a:lnSpc>
          <a:spcPct val="85000"/>
        </a:lnSpc>
        <a:spcBef>
          <a:spcPct val="0"/>
        </a:spcBef>
        <a:spcAft>
          <a:spcPct val="0"/>
        </a:spcAft>
        <a:defRPr sz="3700" b="1">
          <a:solidFill>
            <a:schemeClr val="tx2"/>
          </a:solidFill>
          <a:latin typeface="Calibri" pitchFamily="34" charset="0"/>
        </a:defRPr>
      </a:lvl3pPr>
      <a:lvl4pPr algn="ctr" rtl="0" eaLnBrk="1" fontAlgn="base" hangingPunct="1">
        <a:lnSpc>
          <a:spcPct val="85000"/>
        </a:lnSpc>
        <a:spcBef>
          <a:spcPct val="0"/>
        </a:spcBef>
        <a:spcAft>
          <a:spcPct val="0"/>
        </a:spcAft>
        <a:defRPr sz="3700" b="1">
          <a:solidFill>
            <a:schemeClr val="tx2"/>
          </a:solidFill>
          <a:latin typeface="Calibri" pitchFamily="34" charset="0"/>
        </a:defRPr>
      </a:lvl4pPr>
      <a:lvl5pPr algn="ctr" rtl="0" eaLnBrk="1" fontAlgn="base" hangingPunct="1">
        <a:lnSpc>
          <a:spcPct val="85000"/>
        </a:lnSpc>
        <a:spcBef>
          <a:spcPct val="0"/>
        </a:spcBef>
        <a:spcAft>
          <a:spcPct val="0"/>
        </a:spcAft>
        <a:defRPr sz="3700" b="1">
          <a:solidFill>
            <a:schemeClr val="tx2"/>
          </a:solidFill>
          <a:latin typeface="Calibri" pitchFamily="34" charset="0"/>
        </a:defRPr>
      </a:lvl5pPr>
      <a:lvl6pPr marL="609493" algn="ctr" rtl="0" eaLnBrk="1" fontAlgn="base" hangingPunct="1">
        <a:lnSpc>
          <a:spcPct val="85000"/>
        </a:lnSpc>
        <a:spcBef>
          <a:spcPct val="0"/>
        </a:spcBef>
        <a:spcAft>
          <a:spcPct val="0"/>
        </a:spcAft>
        <a:defRPr sz="3700" b="1">
          <a:solidFill>
            <a:schemeClr val="tx2"/>
          </a:solidFill>
          <a:latin typeface="Calibri" pitchFamily="34" charset="0"/>
        </a:defRPr>
      </a:lvl6pPr>
      <a:lvl7pPr marL="1218987" algn="ctr" rtl="0" eaLnBrk="1" fontAlgn="base" hangingPunct="1">
        <a:lnSpc>
          <a:spcPct val="85000"/>
        </a:lnSpc>
        <a:spcBef>
          <a:spcPct val="0"/>
        </a:spcBef>
        <a:spcAft>
          <a:spcPct val="0"/>
        </a:spcAft>
        <a:defRPr sz="3700" b="1">
          <a:solidFill>
            <a:schemeClr val="tx2"/>
          </a:solidFill>
          <a:latin typeface="Calibri" pitchFamily="34" charset="0"/>
        </a:defRPr>
      </a:lvl7pPr>
      <a:lvl8pPr marL="1828480" algn="ctr" rtl="0" eaLnBrk="1" fontAlgn="base" hangingPunct="1">
        <a:lnSpc>
          <a:spcPct val="85000"/>
        </a:lnSpc>
        <a:spcBef>
          <a:spcPct val="0"/>
        </a:spcBef>
        <a:spcAft>
          <a:spcPct val="0"/>
        </a:spcAft>
        <a:defRPr sz="3700" b="1">
          <a:solidFill>
            <a:schemeClr val="tx2"/>
          </a:solidFill>
          <a:latin typeface="Calibri" pitchFamily="34" charset="0"/>
        </a:defRPr>
      </a:lvl8pPr>
      <a:lvl9pPr marL="2437973" algn="ctr" rtl="0" eaLnBrk="1" fontAlgn="base" hangingPunct="1">
        <a:lnSpc>
          <a:spcPct val="85000"/>
        </a:lnSpc>
        <a:spcBef>
          <a:spcPct val="0"/>
        </a:spcBef>
        <a:spcAft>
          <a:spcPct val="0"/>
        </a:spcAft>
        <a:defRPr sz="3700" b="1">
          <a:solidFill>
            <a:schemeClr val="tx2"/>
          </a:solidFill>
          <a:latin typeface="Calibri" pitchFamily="34" charset="0"/>
        </a:defRPr>
      </a:lvl9pPr>
    </p:titleStyle>
    <p:body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3/20/2026</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32874139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 id="2147483834" r:id="rId18"/>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b="7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9391EA-64B0-4A34-82E4-C83C55C70A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A12803-5E38-4C5C-8355-4F3572B721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8274E0-5ED7-4B6C-8434-A4296D3820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cs typeface="Arial" panose="020B0604020202020204" pitchFamily="34" charset="0"/>
              </a:defRPr>
            </a:lvl1pPr>
          </a:lstStyle>
          <a:p>
            <a:fld id="{FD8DA9FA-7500-4B1A-BF57-219F29523478}" type="datetime1">
              <a:rPr lang="en-US" smtClean="0"/>
              <a:pPr/>
              <a:t>3/20/2026</a:t>
            </a:fld>
            <a:endParaRPr lang="en-US"/>
          </a:p>
        </p:txBody>
      </p:sp>
      <p:sp>
        <p:nvSpPr>
          <p:cNvPr id="5" name="Footer Placeholder 4">
            <a:extLst>
              <a:ext uri="{FF2B5EF4-FFF2-40B4-BE49-F238E27FC236}">
                <a16:creationId xmlns:a16="http://schemas.microsoft.com/office/drawing/2014/main" id="{29565D27-C750-4E55-9E02-95EA457C7F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66957EAA-8F93-4E5B-8207-739D58AAFA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1C4FBAFF-801F-4ABF-B4E1-B4B035596C45}" type="slidenum">
              <a:rPr lang="en-US" smtClean="0"/>
              <a:pPr/>
              <a:t>‹#›</a:t>
            </a:fld>
            <a:endParaRPr lang="en-US"/>
          </a:p>
        </p:txBody>
      </p:sp>
    </p:spTree>
    <p:extLst>
      <p:ext uri="{BB962C8B-B14F-4D97-AF65-F5344CB8AC3E}">
        <p14:creationId xmlns:p14="http://schemas.microsoft.com/office/powerpoint/2010/main" val="393554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39.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55.xml"/><Relationship Id="rId4" Type="http://schemas.openxmlformats.org/officeDocument/2006/relationships/image" Target="../media/image17.jpe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14.xml"/><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15.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14.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4.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14.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14.xml"/></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6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7.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18.xml"/><Relationship Id="rId5" Type="http://schemas.openxmlformats.org/officeDocument/2006/relationships/image" Target="../media/image33.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17.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17.xml"/><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30.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30.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18.xml"/></Relationships>
</file>

<file path=ppt/slides/_rels/slide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7.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117.xml"/></Relationships>
</file>

<file path=ppt/slides/_rels/slide2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3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130.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130.xml"/><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117.xm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117.xml"/></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6.xml"/><Relationship Id="rId1" Type="http://schemas.openxmlformats.org/officeDocument/2006/relationships/slideLayout" Target="../slideLayouts/slideLayout117.xml"/><Relationship Id="rId5" Type="http://schemas.openxmlformats.org/officeDocument/2006/relationships/image" Target="../media/image69.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7.xml"/><Relationship Id="rId1" Type="http://schemas.openxmlformats.org/officeDocument/2006/relationships/slideLayout" Target="../slideLayouts/slideLayout130.xml"/></Relationships>
</file>

<file path=ppt/slides/_rels/slide2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0.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1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9.xml"/><Relationship Id="rId1" Type="http://schemas.openxmlformats.org/officeDocument/2006/relationships/slideLayout" Target="../slideLayouts/slideLayout1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1112_94B929F4.xml"/><Relationship Id="rId2" Type="http://schemas.openxmlformats.org/officeDocument/2006/relationships/notesSlide" Target="../notesSlides/notesSlide30.xml"/><Relationship Id="rId1" Type="http://schemas.openxmlformats.org/officeDocument/2006/relationships/slideLayout" Target="../slideLayouts/slideLayout130.xml"/><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1.xml"/><Relationship Id="rId1" Type="http://schemas.openxmlformats.org/officeDocument/2006/relationships/slideLayout" Target="../slideLayouts/slideLayout117.xml"/><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30.xml"/></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2.xml"/><Relationship Id="rId1" Type="http://schemas.openxmlformats.org/officeDocument/2006/relationships/slideLayout" Target="../slideLayouts/slideLayout130.xml"/><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32.xml"/><Relationship Id="rId4" Type="http://schemas.openxmlformats.org/officeDocument/2006/relationships/hyperlink" Target="mailto:hhajic@unm.edu"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1.xml"/></Relationships>
</file>

<file path=ppt/slides/_rels/slide4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17.xml"/></Relationships>
</file>

<file path=ppt/slides/_rels/slide4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17.xml"/></Relationships>
</file>

<file path=ppt/slides/_rels/slide4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17.xml"/></Relationships>
</file>

<file path=ppt/slides/_rels/slide4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17.xml"/></Relationships>
</file>

<file path=ppt/slides/_rels/slide4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17.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8.xml"/><Relationship Id="rId1" Type="http://schemas.openxmlformats.org/officeDocument/2006/relationships/slideLayout" Target="../slideLayouts/slideLayout117.xml"/><Relationship Id="rId5" Type="http://schemas.openxmlformats.org/officeDocument/2006/relationships/image" Target="../media/image89.png"/><Relationship Id="rId4" Type="http://schemas.openxmlformats.org/officeDocument/2006/relationships/image" Target="../media/image88.png"/></Relationships>
</file>

<file path=ppt/slides/_rels/slide4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117.xml"/></Relationships>
</file>

<file path=ppt/slides/_rels/slide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0.xml"/><Relationship Id="rId1" Type="http://schemas.openxmlformats.org/officeDocument/2006/relationships/slideLayout" Target="../slideLayouts/slideLayout1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7.xml"/></Relationships>
</file>

<file path=ppt/slides/_rels/slide5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2.xml"/><Relationship Id="rId1" Type="http://schemas.openxmlformats.org/officeDocument/2006/relationships/slideLayout" Target="../slideLayouts/slideLayout117.xml"/></Relationships>
</file>

<file path=ppt/slides/_rels/slide53.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43.xml"/><Relationship Id="rId1" Type="http://schemas.openxmlformats.org/officeDocument/2006/relationships/slideLayout" Target="../slideLayouts/slideLayout11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5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4.xml"/><Relationship Id="rId1" Type="http://schemas.openxmlformats.org/officeDocument/2006/relationships/slideLayout" Target="../slideLayouts/slideLayout117.xml"/></Relationships>
</file>

<file path=ppt/slides/_rels/slide55.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45.xml"/><Relationship Id="rId1" Type="http://schemas.openxmlformats.org/officeDocument/2006/relationships/slideLayout" Target="../slideLayouts/slideLayout11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5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17.xml"/></Relationships>
</file>

<file path=ppt/slides/_rels/slide6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6.xml"/><Relationship Id="rId1" Type="http://schemas.openxmlformats.org/officeDocument/2006/relationships/slideLayout" Target="../slideLayouts/slideLayout11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62.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notesSlide" Target="../notesSlides/notesSlide47.xml"/><Relationship Id="rId1" Type="http://schemas.openxmlformats.org/officeDocument/2006/relationships/slideLayout" Target="../slideLayouts/slideLayout13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6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48.xml"/><Relationship Id="rId1" Type="http://schemas.openxmlformats.org/officeDocument/2006/relationships/slideLayout" Target="../slideLayouts/slideLayout131.xml"/><Relationship Id="rId4" Type="http://schemas.openxmlformats.org/officeDocument/2006/relationships/image" Target="../media/image112.png"/></Relationships>
</file>

<file path=ppt/slides/_rels/slide6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31.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6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9.xml"/><Relationship Id="rId1" Type="http://schemas.openxmlformats.org/officeDocument/2006/relationships/slideLayout" Target="../slideLayouts/slideLayout117.xml"/><Relationship Id="rId5" Type="http://schemas.openxmlformats.org/officeDocument/2006/relationships/image" Target="../media/image119.png"/><Relationship Id="rId4" Type="http://schemas.openxmlformats.org/officeDocument/2006/relationships/image" Target="../media/image114.png"/></Relationships>
</file>

<file path=ppt/slides/_rels/slide66.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36.jpeg"/><Relationship Id="rId7" Type="http://schemas.openxmlformats.org/officeDocument/2006/relationships/image" Target="../media/image81.png"/><Relationship Id="rId2" Type="http://schemas.openxmlformats.org/officeDocument/2006/relationships/notesSlide" Target="../notesSlides/notesSlide50.xml"/><Relationship Id="rId1" Type="http://schemas.openxmlformats.org/officeDocument/2006/relationships/slideLayout" Target="../slideLayouts/slideLayout117.xml"/><Relationship Id="rId6" Type="http://schemas.openxmlformats.org/officeDocument/2006/relationships/image" Target="../media/image76.pn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121.png"/></Relationships>
</file>

<file path=ppt/slides/_rels/slide67.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23.png"/><Relationship Id="rId5" Type="http://schemas.microsoft.com/office/2017/06/relationships/model3d" Target="../media/model3d2.glb"/><Relationship Id="rId4" Type="http://schemas.openxmlformats.org/officeDocument/2006/relationships/image" Target="../media/image122.png"/></Relationships>
</file>

<file path=ppt/slides/_rels/slide68.xml.rels><?xml version="1.0" encoding="UTF-8" standalone="yes"?>
<Relationships xmlns="http://schemas.openxmlformats.org/package/2006/relationships"><Relationship Id="rId3" Type="http://schemas.microsoft.com/office/2017/06/relationships/model3d" Target="../media/model3d3.glb"/><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6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26.png"/><Relationship Id="rId2" Type="http://schemas.microsoft.com/office/2017/06/relationships/model3d" Target="../media/model3d4.glb"/><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7.jpeg"/><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7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3.xml"/><Relationship Id="rId1" Type="http://schemas.openxmlformats.org/officeDocument/2006/relationships/slideLayout" Target="../slideLayouts/slideLayout117.xml"/><Relationship Id="rId4" Type="http://schemas.openxmlformats.org/officeDocument/2006/relationships/image" Target="../media/image135.png"/></Relationships>
</file>

<file path=ppt/slides/_rels/slide73.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notesSlide" Target="../notesSlides/notesSlide54.xml"/><Relationship Id="rId1" Type="http://schemas.openxmlformats.org/officeDocument/2006/relationships/slideLayout" Target="../slideLayouts/slideLayout117.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 Id="rId9" Type="http://schemas.openxmlformats.org/officeDocument/2006/relationships/image" Target="../media/image142.png"/></Relationships>
</file>

<file path=ppt/slides/_rels/slide7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1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3" Type="http://schemas.openxmlformats.org/officeDocument/2006/relationships/image" Target="../media/image130.gif"/><Relationship Id="rId2" Type="http://schemas.openxmlformats.org/officeDocument/2006/relationships/image" Target="../media/image129.emf"/><Relationship Id="rId1" Type="http://schemas.openxmlformats.org/officeDocument/2006/relationships/slideLayout" Target="../slideLayouts/slideLayout117.xml"/></Relationships>
</file>

<file path=ppt/slides/_rels/slide7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58.xml"/><Relationship Id="rId1" Type="http://schemas.openxmlformats.org/officeDocument/2006/relationships/slideLayout" Target="../slideLayouts/slideLayout117.xml"/></Relationships>
</file>

<file path=ppt/slides/_rels/slide8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17.xml"/></Relationships>
</file>

<file path=ppt/slides/_rels/slide81.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32.jpeg"/><Relationship Id="rId1" Type="http://schemas.openxmlformats.org/officeDocument/2006/relationships/slideLayout" Target="../slideLayouts/slideLayout2.xml"/><Relationship Id="rId5" Type="http://schemas.openxmlformats.org/officeDocument/2006/relationships/image" Target="../media/image153.png"/><Relationship Id="rId4" Type="http://schemas.openxmlformats.org/officeDocument/2006/relationships/image" Target="../media/image152.png"/></Relationships>
</file>

<file path=ppt/slides/_rels/slide88.xml.rels><?xml version="1.0" encoding="UTF-8" standalone="yes"?>
<Relationships xmlns="http://schemas.openxmlformats.org/package/2006/relationships"><Relationship Id="rId3" Type="http://schemas.openxmlformats.org/officeDocument/2006/relationships/image" Target="../media/image133.png"/><Relationship Id="rId2" Type="http://schemas.microsoft.com/office/2017/06/relationships/model3d" Target="../media/model3d4.glb"/><Relationship Id="rId1" Type="http://schemas.openxmlformats.org/officeDocument/2006/relationships/slideLayout" Target="../slideLayouts/slideLayout2.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44.png"/></Relationships>
</file>

<file path=ppt/slides/_rels/slide89.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58.png"/><Relationship Id="rId1" Type="http://schemas.openxmlformats.org/officeDocument/2006/relationships/slideLayout" Target="../slideLayouts/slideLayout130.xml"/><Relationship Id="rId6" Type="http://schemas.openxmlformats.org/officeDocument/2006/relationships/image" Target="../media/image162.png"/><Relationship Id="rId11" Type="http://schemas.openxmlformats.org/officeDocument/2006/relationships/image" Target="../media/image167.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s/_rels/slide9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59.xml"/><Relationship Id="rId1" Type="http://schemas.openxmlformats.org/officeDocument/2006/relationships/slideLayout" Target="../slideLayouts/slideLayout4.xml"/><Relationship Id="rId4" Type="http://schemas.openxmlformats.org/officeDocument/2006/relationships/image" Target="../media/image169.png"/></Relationships>
</file>

<file path=ppt/slides/_rels/slide9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60.xml"/><Relationship Id="rId1" Type="http://schemas.openxmlformats.org/officeDocument/2006/relationships/slideLayout" Target="../slideLayouts/slideLayout117.xml"/><Relationship Id="rId4" Type="http://schemas.openxmlformats.org/officeDocument/2006/relationships/image" Target="../media/image171.png"/></Relationships>
</file>

<file path=ppt/slides/_rels/slide92.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117.xml"/><Relationship Id="rId4" Type="http://schemas.openxmlformats.org/officeDocument/2006/relationships/image" Target="../media/image174.png"/></Relationships>
</file>

<file path=ppt/slides/_rels/slide93.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117.xml"/></Relationships>
</file>

<file path=ppt/slides/_rels/slide94.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61.xml"/><Relationship Id="rId1" Type="http://schemas.openxmlformats.org/officeDocument/2006/relationships/slideLayout" Target="../slideLayouts/slideLayout117.xml"/><Relationship Id="rId5" Type="http://schemas.openxmlformats.org/officeDocument/2006/relationships/image" Target="../media/image178.png"/><Relationship Id="rId4" Type="http://schemas.openxmlformats.org/officeDocument/2006/relationships/image" Target="../media/image177.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7.xml"/></Relationships>
</file>

<file path=ppt/slides/_rels/slide9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5.jpeg"/><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98.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51.png"/><Relationship Id="rId1" Type="http://schemas.openxmlformats.org/officeDocument/2006/relationships/slideLayout" Target="../slideLayouts/slideLayout2.xml"/><Relationship Id="rId4" Type="http://schemas.openxmlformats.org/officeDocument/2006/relationships/image" Target="../media/image154.png"/></Relationships>
</file>

<file path=ppt/slides/_rels/slide9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5.jpeg"/><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100.xml.rels><?xml version="1.0" encoding="UTF-8" standalone="yes"?>
<Relationships xmlns="http://schemas.openxmlformats.org/package/2006/relationships"><Relationship Id="rId3" Type="http://schemas.openxmlformats.org/officeDocument/2006/relationships/image" Target="../media/image155.svg"/><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48.png"/><Relationship Id="rId1" Type="http://schemas.openxmlformats.org/officeDocument/2006/relationships/slideLayout" Target="../slideLayouts/slideLayout2.xml"/><Relationship Id="rId5" Type="http://schemas.openxmlformats.org/officeDocument/2006/relationships/image" Target="../media/image180.svg"/><Relationship Id="rId4" Type="http://schemas.openxmlformats.org/officeDocument/2006/relationships/image" Target="../media/image154.png"/></Relationships>
</file>

<file path=ppt/slides/_rels/slide102.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48.png"/><Relationship Id="rId1" Type="http://schemas.openxmlformats.org/officeDocument/2006/relationships/slideLayout" Target="../slideLayouts/slideLayout2.xml"/><Relationship Id="rId5" Type="http://schemas.openxmlformats.org/officeDocument/2006/relationships/image" Target="../media/image180.svg"/><Relationship Id="rId4" Type="http://schemas.openxmlformats.org/officeDocument/2006/relationships/image" Target="../media/image154.png"/></Relationships>
</file>

<file path=ppt/slides/_rels/slide103.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85.jpeg"/><Relationship Id="rId4" Type="http://schemas.openxmlformats.org/officeDocument/2006/relationships/image" Target="../media/image184.emf"/></Relationships>
</file>

<file path=ppt/slides/_rels/slide105.xml.rels><?xml version="1.0" encoding="UTF-8" standalone="yes"?>
<Relationships xmlns="http://schemas.openxmlformats.org/package/2006/relationships"><Relationship Id="rId3" Type="http://schemas.openxmlformats.org/officeDocument/2006/relationships/image" Target="../media/image195.png"/><Relationship Id="rId7" Type="http://schemas.openxmlformats.org/officeDocument/2006/relationships/image" Target="../media/image198.png"/><Relationship Id="rId2" Type="http://schemas.openxmlformats.org/officeDocument/2006/relationships/image" Target="../media/image186.emf"/><Relationship Id="rId1" Type="http://schemas.openxmlformats.org/officeDocument/2006/relationships/slideLayout" Target="../slideLayouts/slideLayout2.xml"/><Relationship Id="rId6" Type="http://schemas.openxmlformats.org/officeDocument/2006/relationships/image" Target="../media/image184.emf"/><Relationship Id="rId5" Type="http://schemas.openxmlformats.org/officeDocument/2006/relationships/image" Target="../media/image197.png"/><Relationship Id="rId4" Type="http://schemas.openxmlformats.org/officeDocument/2006/relationships/image" Target="../media/image196.png"/></Relationships>
</file>

<file path=ppt/slides/_rels/slide106.xml.rels><?xml version="1.0" encoding="UTF-8" standalone="yes"?>
<Relationships xmlns="http://schemas.openxmlformats.org/package/2006/relationships"><Relationship Id="rId3" Type="http://schemas.openxmlformats.org/officeDocument/2006/relationships/image" Target="../media/image186.emf"/><Relationship Id="rId7" Type="http://schemas.openxmlformats.org/officeDocument/2006/relationships/image" Target="../media/image201.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84.emf"/><Relationship Id="rId5" Type="http://schemas.openxmlformats.org/officeDocument/2006/relationships/image" Target="../media/image200.png"/><Relationship Id="rId4" Type="http://schemas.openxmlformats.org/officeDocument/2006/relationships/image" Target="../media/image199.png"/></Relationships>
</file>

<file path=ppt/slides/_rels/slide107.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2.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4.png"/></Relationships>
</file>

<file path=ppt/slides/_rels/slide108.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184.emf"/><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209.png"/><Relationship Id="rId4" Type="http://schemas.openxmlformats.org/officeDocument/2006/relationships/image" Target="../media/image208.png"/></Relationships>
</file>

<file path=ppt/slides/_rels/slide109.xml.rels><?xml version="1.0" encoding="UTF-8" standalone="yes"?>
<Relationships xmlns="http://schemas.openxmlformats.org/package/2006/relationships"><Relationship Id="rId3" Type="http://schemas.openxmlformats.org/officeDocument/2006/relationships/image" Target="../media/image184.emf"/><Relationship Id="rId2" Type="http://schemas.microsoft.com/office/2018/10/relationships/comments" Target="../comments/modernComment_453_D7751133.xml"/><Relationship Id="rId1" Type="http://schemas.openxmlformats.org/officeDocument/2006/relationships/slideLayout" Target="../slideLayouts/slideLayout2.xml"/><Relationship Id="rId6" Type="http://schemas.openxmlformats.org/officeDocument/2006/relationships/image" Target="../media/image213.png"/><Relationship Id="rId5" Type="http://schemas.openxmlformats.org/officeDocument/2006/relationships/image" Target="../media/image212.png"/><Relationship Id="rId4" Type="http://schemas.openxmlformats.org/officeDocument/2006/relationships/image" Target="../media/image211.png"/></Relationships>
</file>

<file path=ppt/slides/_rels/slide110.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4.png"/><Relationship Id="rId1" Type="http://schemas.openxmlformats.org/officeDocument/2006/relationships/slideLayout" Target="../slideLayouts/slideLayout117.xml"/></Relationships>
</file>

<file path=ppt/slides/_rels/slide111.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48.png"/><Relationship Id="rId1" Type="http://schemas.openxmlformats.org/officeDocument/2006/relationships/slideLayout" Target="../slideLayouts/slideLayout2.xml"/><Relationship Id="rId5" Type="http://schemas.openxmlformats.org/officeDocument/2006/relationships/image" Target="../media/image189.png"/><Relationship Id="rId4" Type="http://schemas.openxmlformats.org/officeDocument/2006/relationships/image" Target="../media/image188.png"/></Relationships>
</file>

<file path=ppt/slides/_rels/slide112.xml.rels><?xml version="1.0" encoding="UTF-8" standalone="yes"?>
<Relationships xmlns="http://schemas.openxmlformats.org/package/2006/relationships"><Relationship Id="rId3" Type="http://schemas.openxmlformats.org/officeDocument/2006/relationships/image" Target="../media/image219.png"/><Relationship Id="rId7" Type="http://schemas.openxmlformats.org/officeDocument/2006/relationships/image" Target="../media/image223.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image" Target="../media/image220.png"/></Relationships>
</file>

<file path=ppt/slides/_rels/slide113.xml.rels><?xml version="1.0" encoding="UTF-8" standalone="yes"?>
<Relationships xmlns="http://schemas.openxmlformats.org/package/2006/relationships"><Relationship Id="rId8" Type="http://schemas.openxmlformats.org/officeDocument/2006/relationships/image" Target="../media/image229.png"/><Relationship Id="rId3" Type="http://schemas.openxmlformats.org/officeDocument/2006/relationships/image" Target="../media/image224.png"/><Relationship Id="rId7" Type="http://schemas.openxmlformats.org/officeDocument/2006/relationships/image" Target="../media/image228.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png"/></Relationships>
</file>

<file path=ppt/slides/_rels/slide11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69.xml"/><Relationship Id="rId1" Type="http://schemas.openxmlformats.org/officeDocument/2006/relationships/slideLayout" Target="../slideLayouts/slideLayout118.xml"/></Relationships>
</file>

<file path=ppt/slides/_rels/slide115.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117.xml"/><Relationship Id="rId6" Type="http://schemas.openxmlformats.org/officeDocument/2006/relationships/image" Target="../media/image235.png"/><Relationship Id="rId5" Type="http://schemas.openxmlformats.org/officeDocument/2006/relationships/image" Target="../media/image234.png"/><Relationship Id="rId4" Type="http://schemas.openxmlformats.org/officeDocument/2006/relationships/image" Target="../media/image233.png"/></Relationships>
</file>

<file path=ppt/slides/_rels/slide116.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notesSlide" Target="../notesSlides/notesSlide70.xml"/><Relationship Id="rId1" Type="http://schemas.openxmlformats.org/officeDocument/2006/relationships/slideLayout" Target="../slideLayouts/slideLayout117.xml"/><Relationship Id="rId4" Type="http://schemas.openxmlformats.org/officeDocument/2006/relationships/image" Target="../media/image237.png"/></Relationships>
</file>

<file path=ppt/slides/_rels/slide117.xml.rels><?xml version="1.0" encoding="UTF-8" standalone="yes"?>
<Relationships xmlns="http://schemas.openxmlformats.org/package/2006/relationships"><Relationship Id="rId3" Type="http://schemas.openxmlformats.org/officeDocument/2006/relationships/image" Target="../media/image239.png"/><Relationship Id="rId7" Type="http://schemas.openxmlformats.org/officeDocument/2006/relationships/image" Target="../media/image243.png"/><Relationship Id="rId2" Type="http://schemas.openxmlformats.org/officeDocument/2006/relationships/image" Target="../media/image238.png"/><Relationship Id="rId1" Type="http://schemas.openxmlformats.org/officeDocument/2006/relationships/slideLayout" Target="../slideLayouts/slideLayout117.xml"/><Relationship Id="rId6" Type="http://schemas.openxmlformats.org/officeDocument/2006/relationships/image" Target="../media/image242.png"/><Relationship Id="rId5" Type="http://schemas.openxmlformats.org/officeDocument/2006/relationships/image" Target="../media/image241.png"/><Relationship Id="rId4" Type="http://schemas.openxmlformats.org/officeDocument/2006/relationships/image" Target="../media/image240.png"/></Relationships>
</file>

<file path=ppt/slides/_rels/slide118.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118.xml"/></Relationships>
</file>

<file path=ppt/slides/_rels/slide119.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117.xml"/><Relationship Id="rId5" Type="http://schemas.openxmlformats.org/officeDocument/2006/relationships/image" Target="../media/image248.png"/><Relationship Id="rId4" Type="http://schemas.openxmlformats.org/officeDocument/2006/relationships/image" Target="../media/image247.png"/></Relationships>
</file>

<file path=ppt/slides/_rels/slide120.xml.rels><?xml version="1.0" encoding="UTF-8" standalone="yes"?>
<Relationships xmlns="http://schemas.openxmlformats.org/package/2006/relationships"><Relationship Id="rId8" Type="http://schemas.openxmlformats.org/officeDocument/2006/relationships/image" Target="../media/image254.png"/><Relationship Id="rId3" Type="http://schemas.openxmlformats.org/officeDocument/2006/relationships/image" Target="../media/image249.png"/><Relationship Id="rId7" Type="http://schemas.openxmlformats.org/officeDocument/2006/relationships/image" Target="../media/image253.png"/><Relationship Id="rId2" Type="http://schemas.openxmlformats.org/officeDocument/2006/relationships/notesSlide" Target="../notesSlides/notesSlide71.xml"/><Relationship Id="rId1" Type="http://schemas.openxmlformats.org/officeDocument/2006/relationships/slideLayout" Target="../slideLayouts/slideLayout117.xml"/><Relationship Id="rId6" Type="http://schemas.openxmlformats.org/officeDocument/2006/relationships/image" Target="../media/image252.png"/><Relationship Id="rId5" Type="http://schemas.openxmlformats.org/officeDocument/2006/relationships/image" Target="../media/image251.png"/><Relationship Id="rId4" Type="http://schemas.openxmlformats.org/officeDocument/2006/relationships/image" Target="../media/image250.png"/><Relationship Id="rId9" Type="http://schemas.openxmlformats.org/officeDocument/2006/relationships/image" Target="../media/image255.png"/></Relationships>
</file>

<file path=ppt/slides/_rels/slide121.xml.rels><?xml version="1.0" encoding="UTF-8" standalone="yes"?>
<Relationships xmlns="http://schemas.openxmlformats.org/package/2006/relationships"><Relationship Id="rId3" Type="http://schemas.openxmlformats.org/officeDocument/2006/relationships/image" Target="../media/image257.png"/><Relationship Id="rId7" Type="http://schemas.openxmlformats.org/officeDocument/2006/relationships/image" Target="../media/image261.png"/><Relationship Id="rId2" Type="http://schemas.openxmlformats.org/officeDocument/2006/relationships/image" Target="../media/image256.png"/><Relationship Id="rId1" Type="http://schemas.openxmlformats.org/officeDocument/2006/relationships/slideLayout" Target="../slideLayouts/slideLayout117.xml"/><Relationship Id="rId6" Type="http://schemas.openxmlformats.org/officeDocument/2006/relationships/image" Target="../media/image260.png"/><Relationship Id="rId5" Type="http://schemas.openxmlformats.org/officeDocument/2006/relationships/image" Target="../media/image259.png"/><Relationship Id="rId4" Type="http://schemas.openxmlformats.org/officeDocument/2006/relationships/image" Target="../media/image258.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4.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notesSlide" Target="../notesSlides/notesSlide73.xml"/><Relationship Id="rId1" Type="http://schemas.openxmlformats.org/officeDocument/2006/relationships/slideLayout" Target="../slideLayouts/slideLayout117.xml"/></Relationships>
</file>

<file path=ppt/slides/_rels/slide125.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190.emf"/><Relationship Id="rId1" Type="http://schemas.openxmlformats.org/officeDocument/2006/relationships/slideLayout" Target="../slideLayouts/slideLayout29.xml"/></Relationships>
</file>

<file path=ppt/slides/_rels/slide126.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notesSlide" Target="../notesSlides/notesSlide74.xml"/><Relationship Id="rId1" Type="http://schemas.openxmlformats.org/officeDocument/2006/relationships/slideLayout" Target="../slideLayouts/slideLayout29.xml"/><Relationship Id="rId4" Type="http://schemas.openxmlformats.org/officeDocument/2006/relationships/image" Target="../media/image264.png"/></Relationships>
</file>

<file path=ppt/slides/_rels/slide127.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notesSlide" Target="../notesSlides/notesSlide75.xml"/><Relationship Id="rId1" Type="http://schemas.openxmlformats.org/officeDocument/2006/relationships/slideLayout" Target="../slideLayouts/slideLayout117.xml"/></Relationships>
</file>

<file path=ppt/slides/_rels/slide128.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png"/><Relationship Id="rId1" Type="http://schemas.openxmlformats.org/officeDocument/2006/relationships/slideLayout" Target="../slideLayouts/slideLayout130.xml"/><Relationship Id="rId4" Type="http://schemas.openxmlformats.org/officeDocument/2006/relationships/image" Target="../media/image268.png"/></Relationships>
</file>

<file path=ppt/slides/_rels/slide129.xml.rels><?xml version="1.0" encoding="UTF-8" standalone="yes"?>
<Relationships xmlns="http://schemas.openxmlformats.org/package/2006/relationships"><Relationship Id="rId8" Type="http://schemas.openxmlformats.org/officeDocument/2006/relationships/image" Target="../media/image275.png"/><Relationship Id="rId3" Type="http://schemas.openxmlformats.org/officeDocument/2006/relationships/image" Target="../media/image270.png"/><Relationship Id="rId7" Type="http://schemas.openxmlformats.org/officeDocument/2006/relationships/image" Target="../media/image274.png"/><Relationship Id="rId2" Type="http://schemas.openxmlformats.org/officeDocument/2006/relationships/image" Target="../media/image269.png"/><Relationship Id="rId1" Type="http://schemas.openxmlformats.org/officeDocument/2006/relationships/slideLayout" Target="../slideLayouts/slideLayout130.xml"/><Relationship Id="rId6" Type="http://schemas.openxmlformats.org/officeDocument/2006/relationships/image" Target="../media/image273.png"/><Relationship Id="rId5" Type="http://schemas.openxmlformats.org/officeDocument/2006/relationships/image" Target="../media/image272.png"/><Relationship Id="rId4" Type="http://schemas.openxmlformats.org/officeDocument/2006/relationships/image" Target="../media/image271.png"/></Relationships>
</file>

<file path=ppt/slides/_rels/slide130.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130.xml"/></Relationships>
</file>

<file path=ppt/slides/_rels/slide131.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77.png"/><Relationship Id="rId1" Type="http://schemas.openxmlformats.org/officeDocument/2006/relationships/slideLayout" Target="../slideLayouts/slideLayout130.xml"/><Relationship Id="rId6" Type="http://schemas.openxmlformats.org/officeDocument/2006/relationships/image" Target="../media/image280.png"/><Relationship Id="rId5" Type="http://schemas.openxmlformats.org/officeDocument/2006/relationships/image" Target="../media/image279.png"/><Relationship Id="rId4" Type="http://schemas.openxmlformats.org/officeDocument/2006/relationships/image" Target="../media/image278.png"/></Relationships>
</file>

<file path=ppt/slides/_rels/slide132.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76.xml"/><Relationship Id="rId1" Type="http://schemas.openxmlformats.org/officeDocument/2006/relationships/slideLayout" Target="../slideLayouts/slideLayout117.xml"/><Relationship Id="rId4" Type="http://schemas.openxmlformats.org/officeDocument/2006/relationships/image" Target="../media/image282.png"/></Relationships>
</file>

<file path=ppt/slides/_rels/slide133.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77.xml"/><Relationship Id="rId1" Type="http://schemas.openxmlformats.org/officeDocument/2006/relationships/slideLayout" Target="../slideLayouts/slideLayout117.xml"/><Relationship Id="rId5" Type="http://schemas.openxmlformats.org/officeDocument/2006/relationships/image" Target="../media/image285.png"/><Relationship Id="rId4" Type="http://schemas.openxmlformats.org/officeDocument/2006/relationships/image" Target="../media/image284.png"/></Relationships>
</file>

<file path=ppt/slides/_rels/slide134.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117.xml"/><Relationship Id="rId4" Type="http://schemas.openxmlformats.org/officeDocument/2006/relationships/image" Target="../media/image288.png"/></Relationships>
</file>

<file path=ppt/slides/_rels/slide135.xml.rels><?xml version="1.0" encoding="UTF-8" standalone="yes"?>
<Relationships xmlns="http://schemas.openxmlformats.org/package/2006/relationships"><Relationship Id="rId8" Type="http://schemas.openxmlformats.org/officeDocument/2006/relationships/image" Target="../media/image295.png"/><Relationship Id="rId3" Type="http://schemas.openxmlformats.org/officeDocument/2006/relationships/image" Target="../media/image290.png"/><Relationship Id="rId7" Type="http://schemas.openxmlformats.org/officeDocument/2006/relationships/image" Target="../media/image294.png"/><Relationship Id="rId2" Type="http://schemas.openxmlformats.org/officeDocument/2006/relationships/image" Target="../media/image289.png"/><Relationship Id="rId1" Type="http://schemas.openxmlformats.org/officeDocument/2006/relationships/slideLayout" Target="../slideLayouts/slideLayout117.xml"/><Relationship Id="rId6" Type="http://schemas.openxmlformats.org/officeDocument/2006/relationships/image" Target="../media/image293.png"/><Relationship Id="rId11" Type="http://schemas.openxmlformats.org/officeDocument/2006/relationships/image" Target="../media/image298.png"/><Relationship Id="rId5" Type="http://schemas.openxmlformats.org/officeDocument/2006/relationships/image" Target="../media/image292.png"/><Relationship Id="rId10" Type="http://schemas.openxmlformats.org/officeDocument/2006/relationships/image" Target="../media/image297.png"/><Relationship Id="rId4" Type="http://schemas.openxmlformats.org/officeDocument/2006/relationships/image" Target="../media/image291.png"/><Relationship Id="rId9" Type="http://schemas.openxmlformats.org/officeDocument/2006/relationships/image" Target="../media/image296.png"/></Relationships>
</file>

<file path=ppt/slides/_rels/slide136.xml.rels><?xml version="1.0" encoding="UTF-8" standalone="yes"?>
<Relationships xmlns="http://schemas.openxmlformats.org/package/2006/relationships"><Relationship Id="rId8" Type="http://schemas.openxmlformats.org/officeDocument/2006/relationships/image" Target="../media/image305.png"/><Relationship Id="rId3" Type="http://schemas.openxmlformats.org/officeDocument/2006/relationships/image" Target="../media/image300.png"/><Relationship Id="rId7" Type="http://schemas.openxmlformats.org/officeDocument/2006/relationships/image" Target="../media/image304.png"/><Relationship Id="rId2" Type="http://schemas.openxmlformats.org/officeDocument/2006/relationships/image" Target="../media/image299.png"/><Relationship Id="rId1" Type="http://schemas.openxmlformats.org/officeDocument/2006/relationships/slideLayout" Target="../slideLayouts/slideLayout117.xml"/><Relationship Id="rId6" Type="http://schemas.openxmlformats.org/officeDocument/2006/relationships/image" Target="../media/image303.png"/><Relationship Id="rId5" Type="http://schemas.openxmlformats.org/officeDocument/2006/relationships/image" Target="../media/image302.png"/><Relationship Id="rId4" Type="http://schemas.openxmlformats.org/officeDocument/2006/relationships/image" Target="../media/image301.png"/></Relationships>
</file>

<file path=ppt/slides/_rels/slide137.xml.rels><?xml version="1.0" encoding="UTF-8" standalone="yes"?>
<Relationships xmlns="http://schemas.openxmlformats.org/package/2006/relationships"><Relationship Id="rId2" Type="http://schemas.openxmlformats.org/officeDocument/2006/relationships/image" Target="../media/image306.png"/><Relationship Id="rId1" Type="http://schemas.openxmlformats.org/officeDocument/2006/relationships/slideLayout" Target="../slideLayouts/slideLayout130.xml"/></Relationships>
</file>

<file path=ppt/slides/_rels/slide138.xml.rels><?xml version="1.0" encoding="UTF-8" standalone="yes"?>
<Relationships xmlns="http://schemas.openxmlformats.org/package/2006/relationships"><Relationship Id="rId3" Type="http://schemas.openxmlformats.org/officeDocument/2006/relationships/image" Target="../media/image308.png"/><Relationship Id="rId2" Type="http://schemas.openxmlformats.org/officeDocument/2006/relationships/image" Target="../media/image307.png"/><Relationship Id="rId1" Type="http://schemas.openxmlformats.org/officeDocument/2006/relationships/slideLayout" Target="../slideLayouts/slideLayout117.xml"/><Relationship Id="rId5" Type="http://schemas.openxmlformats.org/officeDocument/2006/relationships/image" Target="../media/image310.png"/><Relationship Id="rId4" Type="http://schemas.openxmlformats.org/officeDocument/2006/relationships/image" Target="../media/image309.png"/></Relationships>
</file>

<file path=ppt/slides/_rels/slide139.xml.rels><?xml version="1.0" encoding="UTF-8" standalone="yes"?>
<Relationships xmlns="http://schemas.openxmlformats.org/package/2006/relationships"><Relationship Id="rId8" Type="http://schemas.openxmlformats.org/officeDocument/2006/relationships/image" Target="../media/image316.png"/><Relationship Id="rId3" Type="http://schemas.openxmlformats.org/officeDocument/2006/relationships/image" Target="../media/image311.png"/><Relationship Id="rId7" Type="http://schemas.openxmlformats.org/officeDocument/2006/relationships/image" Target="../media/image315.png"/><Relationship Id="rId2" Type="http://schemas.openxmlformats.org/officeDocument/2006/relationships/notesSlide" Target="../notesSlides/notesSlide78.xml"/><Relationship Id="rId1" Type="http://schemas.openxmlformats.org/officeDocument/2006/relationships/slideLayout" Target="../slideLayouts/slideLayout117.xml"/><Relationship Id="rId6" Type="http://schemas.openxmlformats.org/officeDocument/2006/relationships/image" Target="../media/image314.png"/><Relationship Id="rId11" Type="http://schemas.openxmlformats.org/officeDocument/2006/relationships/image" Target="../media/image319.png"/><Relationship Id="rId5" Type="http://schemas.openxmlformats.org/officeDocument/2006/relationships/image" Target="../media/image313.png"/><Relationship Id="rId10" Type="http://schemas.openxmlformats.org/officeDocument/2006/relationships/image" Target="../media/image318.png"/><Relationship Id="rId4" Type="http://schemas.openxmlformats.org/officeDocument/2006/relationships/image" Target="../media/image312.png"/><Relationship Id="rId9" Type="http://schemas.openxmlformats.org/officeDocument/2006/relationships/image" Target="../media/image317.png"/></Relationships>
</file>

<file path=ppt/slides/_rels/slide140.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79.xml"/><Relationship Id="rId1" Type="http://schemas.openxmlformats.org/officeDocument/2006/relationships/slideLayout" Target="../slideLayouts/slideLayout118.xml"/></Relationships>
</file>

<file path=ppt/slides/_rels/slide141.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image" Target="../media/image321.png"/><Relationship Id="rId1" Type="http://schemas.openxmlformats.org/officeDocument/2006/relationships/slideLayout" Target="../slideLayouts/slideLayout125.xml"/></Relationships>
</file>

<file path=ppt/slides/_rels/slide142.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117.xml"/></Relationships>
</file>

<file path=ppt/slides/_rels/slide143.xml.rels><?xml version="1.0" encoding="UTF-8" standalone="yes"?>
<Relationships xmlns="http://schemas.openxmlformats.org/package/2006/relationships"><Relationship Id="rId8" Type="http://schemas.openxmlformats.org/officeDocument/2006/relationships/image" Target="../media/image329.png"/><Relationship Id="rId3" Type="http://schemas.openxmlformats.org/officeDocument/2006/relationships/image" Target="../media/image323.png"/><Relationship Id="rId7" Type="http://schemas.openxmlformats.org/officeDocument/2006/relationships/image" Target="../media/image328.png"/><Relationship Id="rId2" Type="http://schemas.openxmlformats.org/officeDocument/2006/relationships/image" Target="../media/image324.png"/><Relationship Id="rId1" Type="http://schemas.openxmlformats.org/officeDocument/2006/relationships/slideLayout" Target="../slideLayouts/slideLayout117.xml"/><Relationship Id="rId6" Type="http://schemas.openxmlformats.org/officeDocument/2006/relationships/image" Target="../media/image327.png"/><Relationship Id="rId5" Type="http://schemas.openxmlformats.org/officeDocument/2006/relationships/image" Target="../media/image326.png"/><Relationship Id="rId4" Type="http://schemas.openxmlformats.org/officeDocument/2006/relationships/image" Target="../media/image325.png"/><Relationship Id="rId9" Type="http://schemas.openxmlformats.org/officeDocument/2006/relationships/image" Target="../media/image330.png"/></Relationships>
</file>

<file path=ppt/slides/_rels/slide144.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image" Target="../media/image331.png"/><Relationship Id="rId1" Type="http://schemas.openxmlformats.org/officeDocument/2006/relationships/slideLayout" Target="../slideLayouts/slideLayout117.xml"/><Relationship Id="rId5" Type="http://schemas.openxmlformats.org/officeDocument/2006/relationships/image" Target="../media/image334.png"/><Relationship Id="rId4" Type="http://schemas.openxmlformats.org/officeDocument/2006/relationships/image" Target="../media/image333.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147.xml.rels><?xml version="1.0" encoding="UTF-8" standalone="yes"?>
<Relationships xmlns="http://schemas.openxmlformats.org/package/2006/relationships"><Relationship Id="rId8" Type="http://schemas.openxmlformats.org/officeDocument/2006/relationships/image" Target="../media/image341.png"/><Relationship Id="rId3" Type="http://schemas.openxmlformats.org/officeDocument/2006/relationships/image" Target="../media/image336.png"/><Relationship Id="rId7" Type="http://schemas.openxmlformats.org/officeDocument/2006/relationships/image" Target="../media/image340.png"/><Relationship Id="rId12" Type="http://schemas.openxmlformats.org/officeDocument/2006/relationships/image" Target="../media/image345.png"/><Relationship Id="rId2" Type="http://schemas.openxmlformats.org/officeDocument/2006/relationships/image" Target="../media/image335.png"/><Relationship Id="rId1" Type="http://schemas.openxmlformats.org/officeDocument/2006/relationships/slideLayout" Target="../slideLayouts/slideLayout117.xml"/><Relationship Id="rId6" Type="http://schemas.openxmlformats.org/officeDocument/2006/relationships/image" Target="../media/image339.png"/><Relationship Id="rId11" Type="http://schemas.openxmlformats.org/officeDocument/2006/relationships/image" Target="../media/image344.png"/><Relationship Id="rId5" Type="http://schemas.openxmlformats.org/officeDocument/2006/relationships/image" Target="../media/image338.png"/><Relationship Id="rId10" Type="http://schemas.openxmlformats.org/officeDocument/2006/relationships/image" Target="../media/image343.png"/><Relationship Id="rId4" Type="http://schemas.openxmlformats.org/officeDocument/2006/relationships/image" Target="../media/image337.png"/><Relationship Id="rId9" Type="http://schemas.openxmlformats.org/officeDocument/2006/relationships/image" Target="../media/image342.png"/></Relationships>
</file>

<file path=ppt/slides/_rels/slide148.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image" Target="../media/image346.png"/><Relationship Id="rId1" Type="http://schemas.openxmlformats.org/officeDocument/2006/relationships/slideLayout" Target="../slideLayouts/slideLayout117.xml"/><Relationship Id="rId4" Type="http://schemas.openxmlformats.org/officeDocument/2006/relationships/image" Target="../media/image348.png"/></Relationships>
</file>

<file path=ppt/slides/_rels/slide149.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notesSlide" Target="../notesSlides/notesSlide80.xml"/><Relationship Id="rId1" Type="http://schemas.openxmlformats.org/officeDocument/2006/relationships/slideLayout" Target="../slideLayouts/slideLayout118.xml"/></Relationships>
</file>

<file path=ppt/slides/_rels/slide150.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image" Target="../media/image350.png"/><Relationship Id="rId1" Type="http://schemas.openxmlformats.org/officeDocument/2006/relationships/slideLayout" Target="../slideLayouts/slideLayout117.xml"/><Relationship Id="rId5" Type="http://schemas.openxmlformats.org/officeDocument/2006/relationships/image" Target="../media/image353.png"/><Relationship Id="rId4" Type="http://schemas.openxmlformats.org/officeDocument/2006/relationships/image" Target="../media/image352.png"/></Relationships>
</file>

<file path=ppt/slides/_rels/slide151.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image" Target="../media/image350.png"/><Relationship Id="rId1" Type="http://schemas.openxmlformats.org/officeDocument/2006/relationships/slideLayout" Target="../slideLayouts/slideLayout117.xml"/><Relationship Id="rId5" Type="http://schemas.openxmlformats.org/officeDocument/2006/relationships/image" Target="../media/image356.png"/><Relationship Id="rId4" Type="http://schemas.openxmlformats.org/officeDocument/2006/relationships/image" Target="../media/image355.png"/></Relationships>
</file>

<file path=ppt/slides/_rels/slide152.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notesSlide" Target="../notesSlides/notesSlide81.xml"/><Relationship Id="rId1" Type="http://schemas.openxmlformats.org/officeDocument/2006/relationships/slideLayout" Target="../slideLayouts/slideLayout118.xml"/></Relationships>
</file>

<file path=ppt/slides/_rels/slide153.xml.rels><?xml version="1.0" encoding="UTF-8" standalone="yes"?>
<Relationships xmlns="http://schemas.openxmlformats.org/package/2006/relationships"><Relationship Id="rId3" Type="http://schemas.openxmlformats.org/officeDocument/2006/relationships/image" Target="../media/image359.png"/><Relationship Id="rId2" Type="http://schemas.openxmlformats.org/officeDocument/2006/relationships/image" Target="../media/image358.png"/><Relationship Id="rId1" Type="http://schemas.openxmlformats.org/officeDocument/2006/relationships/slideLayout" Target="../slideLayouts/slideLayout117.xml"/><Relationship Id="rId4" Type="http://schemas.openxmlformats.org/officeDocument/2006/relationships/image" Target="../media/image360.png"/></Relationships>
</file>

<file path=ppt/slides/_rels/slide154.xml.rels><?xml version="1.0" encoding="UTF-8" standalone="yes"?>
<Relationships xmlns="http://schemas.openxmlformats.org/package/2006/relationships"><Relationship Id="rId3" Type="http://schemas.openxmlformats.org/officeDocument/2006/relationships/image" Target="../media/image361.png"/><Relationship Id="rId2" Type="http://schemas.openxmlformats.org/officeDocument/2006/relationships/image" Target="../media/image358.png"/><Relationship Id="rId1" Type="http://schemas.openxmlformats.org/officeDocument/2006/relationships/slideLayout" Target="../slideLayouts/slideLayout117.xml"/><Relationship Id="rId4" Type="http://schemas.openxmlformats.org/officeDocument/2006/relationships/image" Target="../media/image362.png"/></Relationships>
</file>

<file path=ppt/slides/_rels/slide155.xml.rels><?xml version="1.0" encoding="UTF-8" standalone="yes"?>
<Relationships xmlns="http://schemas.openxmlformats.org/package/2006/relationships"><Relationship Id="rId3" Type="http://schemas.openxmlformats.org/officeDocument/2006/relationships/image" Target="../media/image363.png"/><Relationship Id="rId2" Type="http://schemas.openxmlformats.org/officeDocument/2006/relationships/notesSlide" Target="../notesSlides/notesSlide82.xml"/><Relationship Id="rId1" Type="http://schemas.openxmlformats.org/officeDocument/2006/relationships/slideLayout" Target="../slideLayouts/slideLayout118.xml"/></Relationships>
</file>

<file path=ppt/slides/_rels/slide156.xml.rels><?xml version="1.0" encoding="UTF-8" standalone="yes"?>
<Relationships xmlns="http://schemas.openxmlformats.org/package/2006/relationships"><Relationship Id="rId3" Type="http://schemas.openxmlformats.org/officeDocument/2006/relationships/image" Target="../media/image365.png"/><Relationship Id="rId2" Type="http://schemas.openxmlformats.org/officeDocument/2006/relationships/image" Target="../media/image364.png"/><Relationship Id="rId1" Type="http://schemas.openxmlformats.org/officeDocument/2006/relationships/slideLayout" Target="../slideLayouts/slideLayout117.xml"/><Relationship Id="rId5" Type="http://schemas.openxmlformats.org/officeDocument/2006/relationships/image" Target="../media/image367.png"/><Relationship Id="rId4" Type="http://schemas.openxmlformats.org/officeDocument/2006/relationships/image" Target="../media/image366.png"/></Relationships>
</file>

<file path=ppt/slides/_rels/slide157.xml.rels><?xml version="1.0" encoding="UTF-8" standalone="yes"?>
<Relationships xmlns="http://schemas.openxmlformats.org/package/2006/relationships"><Relationship Id="rId8" Type="http://schemas.openxmlformats.org/officeDocument/2006/relationships/image" Target="../media/image374.png"/><Relationship Id="rId3" Type="http://schemas.openxmlformats.org/officeDocument/2006/relationships/image" Target="../media/image369.png"/><Relationship Id="rId7" Type="http://schemas.openxmlformats.org/officeDocument/2006/relationships/image" Target="../media/image373.png"/><Relationship Id="rId2" Type="http://schemas.openxmlformats.org/officeDocument/2006/relationships/image" Target="../media/image368.png"/><Relationship Id="rId1" Type="http://schemas.openxmlformats.org/officeDocument/2006/relationships/slideLayout" Target="../slideLayouts/slideLayout117.xml"/><Relationship Id="rId6" Type="http://schemas.openxmlformats.org/officeDocument/2006/relationships/image" Target="../media/image372.png"/><Relationship Id="rId5" Type="http://schemas.openxmlformats.org/officeDocument/2006/relationships/image" Target="../media/image371.png"/><Relationship Id="rId4" Type="http://schemas.openxmlformats.org/officeDocument/2006/relationships/image" Target="../media/image370.png"/><Relationship Id="rId9" Type="http://schemas.openxmlformats.org/officeDocument/2006/relationships/image" Target="../media/image375.png"/></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7.xml"/></Relationships>
</file>

<file path=ppt/slides/_rels/slide160.xml.rels><?xml version="1.0" encoding="UTF-8" standalone="yes"?>
<Relationships xmlns="http://schemas.openxmlformats.org/package/2006/relationships"><Relationship Id="rId3" Type="http://schemas.openxmlformats.org/officeDocument/2006/relationships/image" Target="../media/image376.png"/><Relationship Id="rId2" Type="http://schemas.openxmlformats.org/officeDocument/2006/relationships/notesSlide" Target="../notesSlides/notesSlide85.xml"/><Relationship Id="rId1" Type="http://schemas.openxmlformats.org/officeDocument/2006/relationships/slideLayout" Target="../slideLayouts/slideLayout118.xml"/></Relationships>
</file>

<file path=ppt/slides/_rels/slide161.xml.rels><?xml version="1.0" encoding="UTF-8" standalone="yes"?>
<Relationships xmlns="http://schemas.openxmlformats.org/package/2006/relationships"><Relationship Id="rId3" Type="http://schemas.openxmlformats.org/officeDocument/2006/relationships/image" Target="../media/image377.png"/><Relationship Id="rId2" Type="http://schemas.openxmlformats.org/officeDocument/2006/relationships/notesSlide" Target="../notesSlides/notesSlide86.xml"/><Relationship Id="rId1" Type="http://schemas.openxmlformats.org/officeDocument/2006/relationships/slideLayout" Target="../slideLayouts/slideLayout117.xml"/></Relationships>
</file>

<file path=ppt/slides/_rels/slide162.xml.rels><?xml version="1.0" encoding="UTF-8" standalone="yes"?>
<Relationships xmlns="http://schemas.openxmlformats.org/package/2006/relationships"><Relationship Id="rId3" Type="http://schemas.openxmlformats.org/officeDocument/2006/relationships/image" Target="../media/image378.png"/><Relationship Id="rId2" Type="http://schemas.openxmlformats.org/officeDocument/2006/relationships/notesSlide" Target="../notesSlides/notesSlide87.xml"/><Relationship Id="rId1" Type="http://schemas.openxmlformats.org/officeDocument/2006/relationships/slideLayout" Target="../slideLayouts/slideLayout117.xml"/><Relationship Id="rId4" Type="http://schemas.openxmlformats.org/officeDocument/2006/relationships/image" Target="../media/image379.png"/></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8.xml"/></Relationships>
</file>

<file path=ppt/slides/_rels/slide164.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notesSlide" Target="../notesSlides/notesSlide89.xml"/><Relationship Id="rId1" Type="http://schemas.openxmlformats.org/officeDocument/2006/relationships/slideLayout" Target="../slideLayouts/slideLayout117.xml"/><Relationship Id="rId4" Type="http://schemas.openxmlformats.org/officeDocument/2006/relationships/image" Target="../media/image381.png"/></Relationships>
</file>

<file path=ppt/slides/_rels/slide165.xml.rels><?xml version="1.0" encoding="UTF-8" standalone="yes"?>
<Relationships xmlns="http://schemas.openxmlformats.org/package/2006/relationships"><Relationship Id="rId3" Type="http://schemas.openxmlformats.org/officeDocument/2006/relationships/image" Target="../media/image382.png"/><Relationship Id="rId2" Type="http://schemas.openxmlformats.org/officeDocument/2006/relationships/notesSlide" Target="../notesSlides/notesSlide90.xml"/><Relationship Id="rId1" Type="http://schemas.openxmlformats.org/officeDocument/2006/relationships/slideLayout" Target="../slideLayouts/slideLayout117.xml"/></Relationships>
</file>

<file path=ppt/slides/_rels/slide166.xml.rels><?xml version="1.0" encoding="UTF-8" standalone="yes"?>
<Relationships xmlns="http://schemas.openxmlformats.org/package/2006/relationships"><Relationship Id="rId3" Type="http://schemas.openxmlformats.org/officeDocument/2006/relationships/image" Target="../media/image384.png"/><Relationship Id="rId2" Type="http://schemas.openxmlformats.org/officeDocument/2006/relationships/image" Target="../media/image383.png"/><Relationship Id="rId1" Type="http://schemas.openxmlformats.org/officeDocument/2006/relationships/slideLayout" Target="../slideLayouts/slideLayout130.xml"/><Relationship Id="rId5" Type="http://schemas.openxmlformats.org/officeDocument/2006/relationships/image" Target="../media/image386.png"/><Relationship Id="rId4" Type="http://schemas.openxmlformats.org/officeDocument/2006/relationships/image" Target="../media/image385.png"/></Relationships>
</file>

<file path=ppt/slides/_rels/slide167.xml.rels><?xml version="1.0" encoding="UTF-8" standalone="yes"?>
<Relationships xmlns="http://schemas.openxmlformats.org/package/2006/relationships"><Relationship Id="rId2" Type="http://schemas.openxmlformats.org/officeDocument/2006/relationships/image" Target="../media/image387.png"/><Relationship Id="rId1" Type="http://schemas.openxmlformats.org/officeDocument/2006/relationships/slideLayout" Target="../slideLayouts/slideLayout131.xml"/></Relationships>
</file>

<file path=ppt/slides/_rels/slide168.xml.rels><?xml version="1.0" encoding="UTF-8" standalone="yes"?>
<Relationships xmlns="http://schemas.openxmlformats.org/package/2006/relationships"><Relationship Id="rId3" Type="http://schemas.openxmlformats.org/officeDocument/2006/relationships/image" Target="../media/image389.png"/><Relationship Id="rId2" Type="http://schemas.openxmlformats.org/officeDocument/2006/relationships/image" Target="../media/image388.png"/><Relationship Id="rId1" Type="http://schemas.openxmlformats.org/officeDocument/2006/relationships/slideLayout" Target="../slideLayouts/slideLayout125.xml"/></Relationships>
</file>

<file path=ppt/slides/_rels/slide169.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notesSlide" Target="../notesSlides/notesSlide91.xml"/><Relationship Id="rId1" Type="http://schemas.openxmlformats.org/officeDocument/2006/relationships/slideLayout" Target="../slideLayouts/slideLayout117.xml"/></Relationships>
</file>

<file path=ppt/slides/_rels/slide170.xml.rels><?xml version="1.0" encoding="UTF-8" standalone="yes"?>
<Relationships xmlns="http://schemas.openxmlformats.org/package/2006/relationships"><Relationship Id="rId2" Type="http://schemas.openxmlformats.org/officeDocument/2006/relationships/image" Target="../media/image391.png"/><Relationship Id="rId1" Type="http://schemas.openxmlformats.org/officeDocument/2006/relationships/slideLayout" Target="../slideLayouts/slideLayout130.xml"/></Relationships>
</file>

<file path=ppt/slides/_rels/slide171.xml.rels><?xml version="1.0" encoding="UTF-8" standalone="yes"?>
<Relationships xmlns="http://schemas.openxmlformats.org/package/2006/relationships"><Relationship Id="rId3" Type="http://schemas.openxmlformats.org/officeDocument/2006/relationships/image" Target="../media/image392.png"/><Relationship Id="rId2" Type="http://schemas.openxmlformats.org/officeDocument/2006/relationships/notesSlide" Target="../notesSlides/notesSlide92.xml"/><Relationship Id="rId1" Type="http://schemas.openxmlformats.org/officeDocument/2006/relationships/slideLayout" Target="../slideLayouts/slideLayout117.xml"/><Relationship Id="rId4" Type="http://schemas.openxmlformats.org/officeDocument/2006/relationships/image" Target="../media/image393.png"/></Relationships>
</file>

<file path=ppt/slides/_rels/slide172.xml.rels><?xml version="1.0" encoding="UTF-8" standalone="yes"?>
<Relationships xmlns="http://schemas.openxmlformats.org/package/2006/relationships"><Relationship Id="rId3" Type="http://schemas.openxmlformats.org/officeDocument/2006/relationships/image" Target="../media/image394.png"/><Relationship Id="rId2" Type="http://schemas.openxmlformats.org/officeDocument/2006/relationships/notesSlide" Target="../notesSlides/notesSlide93.xml"/><Relationship Id="rId1" Type="http://schemas.openxmlformats.org/officeDocument/2006/relationships/slideLayout" Target="../slideLayouts/slideLayout117.xml"/></Relationships>
</file>

<file path=ppt/slides/_rels/slide173.xml.rels><?xml version="1.0" encoding="UTF-8" standalone="yes"?>
<Relationships xmlns="http://schemas.openxmlformats.org/package/2006/relationships"><Relationship Id="rId3" Type="http://schemas.openxmlformats.org/officeDocument/2006/relationships/image" Target="../media/image395.png"/><Relationship Id="rId2" Type="http://schemas.openxmlformats.org/officeDocument/2006/relationships/notesSlide" Target="../notesSlides/notesSlide94.xml"/><Relationship Id="rId1" Type="http://schemas.openxmlformats.org/officeDocument/2006/relationships/slideLayout" Target="../slideLayouts/slideLayout117.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27.xml"/></Relationships>
</file>

<file path=ppt/slides/_rels/slide175.xml.rels><?xml version="1.0" encoding="UTF-8" standalone="yes"?>
<Relationships xmlns="http://schemas.openxmlformats.org/package/2006/relationships"><Relationship Id="rId3" Type="http://schemas.openxmlformats.org/officeDocument/2006/relationships/image" Target="../media/image396.png"/><Relationship Id="rId2" Type="http://schemas.openxmlformats.org/officeDocument/2006/relationships/notesSlide" Target="../notesSlides/notesSlide96.xml"/><Relationship Id="rId1" Type="http://schemas.openxmlformats.org/officeDocument/2006/relationships/slideLayout" Target="../slideLayouts/slideLayout117.xml"/></Relationships>
</file>

<file path=ppt/slides/_rels/slide176.xml.rels><?xml version="1.0" encoding="UTF-8" standalone="yes"?>
<Relationships xmlns="http://schemas.openxmlformats.org/package/2006/relationships"><Relationship Id="rId3" Type="http://schemas.openxmlformats.org/officeDocument/2006/relationships/image" Target="../media/image397.png"/><Relationship Id="rId2" Type="http://schemas.openxmlformats.org/officeDocument/2006/relationships/notesSlide" Target="../notesSlides/notesSlide97.xml"/><Relationship Id="rId1" Type="http://schemas.openxmlformats.org/officeDocument/2006/relationships/slideLayout" Target="../slideLayouts/slideLayout117.xml"/></Relationships>
</file>

<file path=ppt/slides/_rels/slide177.xml.rels><?xml version="1.0" encoding="UTF-8" standalone="yes"?>
<Relationships xmlns="http://schemas.openxmlformats.org/package/2006/relationships"><Relationship Id="rId3" Type="http://schemas.openxmlformats.org/officeDocument/2006/relationships/image" Target="../media/image399.png"/><Relationship Id="rId2" Type="http://schemas.openxmlformats.org/officeDocument/2006/relationships/image" Target="../media/image398.png"/><Relationship Id="rId1" Type="http://schemas.openxmlformats.org/officeDocument/2006/relationships/slideLayout" Target="../slideLayouts/slideLayout130.xml"/><Relationship Id="rId4" Type="http://schemas.openxmlformats.org/officeDocument/2006/relationships/image" Target="../media/image400.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179.xml.rels><?xml version="1.0" encoding="UTF-8" standalone="yes"?>
<Relationships xmlns="http://schemas.openxmlformats.org/package/2006/relationships"><Relationship Id="rId3" Type="http://schemas.openxmlformats.org/officeDocument/2006/relationships/image" Target="../media/image401.png"/><Relationship Id="rId2" Type="http://schemas.openxmlformats.org/officeDocument/2006/relationships/notesSlide" Target="../notesSlides/notesSlide98.xml"/><Relationship Id="rId1" Type="http://schemas.openxmlformats.org/officeDocument/2006/relationships/slideLayout" Target="../slideLayouts/slideLayout13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06D489-8F6A-89BD-AF0B-E9B7CC7CED4E}"/>
            </a:ext>
          </a:extLst>
        </p:cNvPr>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F6CBC001-86C5-6405-516E-1F63E4B819E1}"/>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3E15A05B-9EFF-FF6A-6A1D-EC35F22D3003}"/>
              </a:ext>
            </a:extLst>
          </p:cNvPr>
          <p:cNvSpPr txBox="1">
            <a:spLocks/>
          </p:cNvSpPr>
          <p:nvPr/>
        </p:nvSpPr>
        <p:spPr>
          <a:xfrm>
            <a:off x="435010" y="4296523"/>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200">
                <a:solidFill>
                  <a:prstClr val="white">
                    <a:lumMod val="50000"/>
                  </a:prstClr>
                </a:solidFill>
                <a:latin typeface="Helvetica"/>
                <a:ea typeface="Helvetica" charset="0"/>
                <a:cs typeface="Helvetica"/>
              </a:rPr>
              <a:t>03/17/2026</a:t>
            </a:r>
            <a:endParaRPr kumimoji="0" lang="en-US" sz="2200" b="0" i="0" u="none" strike="noStrike" kern="1200" cap="none" spc="0" normalizeH="0" baseline="0" noProof="0">
              <a:ln>
                <a:noFill/>
              </a:ln>
              <a:solidFill>
                <a:prstClr val="white">
                  <a:lumMod val="50000"/>
                </a:prstClr>
              </a:solidFill>
              <a:effectLst/>
              <a:uLnTx/>
              <a:uFillTx/>
              <a:latin typeface="Helvetica" charset="0"/>
              <a:ea typeface="Helvetica" charset="0"/>
              <a:cs typeface="Helvetica" charset="0"/>
            </a:endParaRPr>
          </a:p>
        </p:txBody>
      </p:sp>
      <p:sp>
        <p:nvSpPr>
          <p:cNvPr id="8" name="Title 1">
            <a:extLst>
              <a:ext uri="{FF2B5EF4-FFF2-40B4-BE49-F238E27FC236}">
                <a16:creationId xmlns:a16="http://schemas.microsoft.com/office/drawing/2014/main" id="{87278F21-243F-E3B8-5618-4E2E10CE9864}"/>
              </a:ext>
            </a:extLst>
          </p:cNvPr>
          <p:cNvSpPr txBox="1">
            <a:spLocks/>
          </p:cNvSpPr>
          <p:nvPr/>
        </p:nvSpPr>
        <p:spPr>
          <a:xfrm>
            <a:off x="438512" y="2701264"/>
            <a:ext cx="11246463" cy="1961901"/>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US Territories Wastewater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endParaRPr>
          </a:p>
          <a:p>
            <a:pPr algn="l">
              <a:spcBef>
                <a:spcPts val="0"/>
              </a:spcBef>
              <a:buClr>
                <a:srgbClr val="000090"/>
              </a:buClr>
              <a:buSzPts val="2400"/>
              <a:defRPr/>
            </a:pPr>
            <a:r>
              <a:rPr kumimoji="0" lang="en-US" sz="3200" b="1" i="0" u="none" strike="noStrike" kern="1200" cap="none" spc="0" normalizeH="0" baseline="0" noProof="0">
                <a:ln>
                  <a:noFill/>
                </a:ln>
                <a:solidFill>
                  <a:srgbClr val="004190"/>
                </a:solidFill>
                <a:effectLst/>
                <a:uLnTx/>
                <a:uFillTx/>
                <a:latin typeface="Helvetica"/>
                <a:ea typeface="Helvetica Neue"/>
                <a:cs typeface="Helvetica"/>
                <a:sym typeface="Helvetica Neue"/>
              </a:rPr>
              <a:t>Session </a:t>
            </a:r>
            <a:r>
              <a:rPr lang="en-US" sz="3200" b="1">
                <a:solidFill>
                  <a:srgbClr val="004190"/>
                </a:solidFill>
                <a:latin typeface="Helvetica"/>
                <a:ea typeface="Helvetica Neue"/>
                <a:cs typeface="Helvetica"/>
                <a:sym typeface="Helvetica Neue"/>
              </a:rPr>
              <a:t>18</a:t>
            </a:r>
            <a:r>
              <a:rPr kumimoji="0" lang="en-US" sz="3200" b="1" i="0" u="none" strike="noStrike" kern="1200" cap="none" spc="0" normalizeH="0" baseline="0" noProof="0">
                <a:ln>
                  <a:noFill/>
                </a:ln>
                <a:solidFill>
                  <a:srgbClr val="004190"/>
                </a:solidFill>
                <a:effectLst/>
                <a:uLnTx/>
                <a:uFillTx/>
                <a:latin typeface="Helvetica"/>
                <a:ea typeface="Helvetica Neue"/>
                <a:cs typeface="Helvetica"/>
                <a:sym typeface="Helvetica Neue"/>
              </a:rPr>
              <a:t>:	Wastewater Math Part </a:t>
            </a:r>
            <a:r>
              <a:rPr lang="en-US" sz="3200" b="1">
                <a:solidFill>
                  <a:srgbClr val="004190"/>
                </a:solidFill>
                <a:latin typeface="Helvetica"/>
                <a:ea typeface="Helvetica Neue"/>
                <a:cs typeface="Helvetica"/>
                <a:sym typeface="Helvetica Neue"/>
              </a:rPr>
              <a:t>4 </a:t>
            </a:r>
            <a:r>
              <a:rPr kumimoji="0" lang="en-US" sz="3200" b="1" i="0" u="none" strike="noStrike" kern="1200" cap="none" spc="0" normalizeH="0" baseline="0" noProof="0">
                <a:ln>
                  <a:noFill/>
                </a:ln>
                <a:solidFill>
                  <a:srgbClr val="004190"/>
                </a:solidFill>
                <a:effectLst/>
                <a:uLnTx/>
                <a:uFillTx/>
                <a:latin typeface="Helvetica"/>
                <a:ea typeface="Helvetica Neue"/>
                <a:cs typeface="Helvetica"/>
                <a:sym typeface="Helvetica Neue"/>
              </a:rPr>
              <a:t>– </a:t>
            </a:r>
            <a:r>
              <a:rPr lang="en-US" sz="3200" b="1">
                <a:solidFill>
                  <a:srgbClr val="004190"/>
                </a:solidFill>
                <a:latin typeface="Helvetica"/>
                <a:ea typeface="Helvetica Neue"/>
                <a:cs typeface="Helvetica"/>
                <a:sym typeface="Helvetica Neue"/>
              </a:rPr>
              <a:t>Advanced Wastewater Math</a:t>
            </a:r>
            <a:endParaRPr lang="en-US" sz="3200" b="1" i="0" u="none" strike="noStrike" kern="1200" cap="none" spc="0" normalizeH="0" baseline="0" noProof="0">
              <a:ln>
                <a:noFill/>
              </a:ln>
              <a:solidFill>
                <a:srgbClr val="004190"/>
              </a:solidFill>
              <a:effectLst/>
              <a:uLnTx/>
              <a:uFillTx/>
              <a:latin typeface="Helvetica"/>
              <a:cs typeface="Helvetica"/>
            </a:endParaRPr>
          </a:p>
        </p:txBody>
      </p:sp>
      <p:sp>
        <p:nvSpPr>
          <p:cNvPr id="13" name="Subtitle 2">
            <a:extLst>
              <a:ext uri="{FF2B5EF4-FFF2-40B4-BE49-F238E27FC236}">
                <a16:creationId xmlns:a16="http://schemas.microsoft.com/office/drawing/2014/main" id="{55D5642D-4A57-92CC-01AD-F07DFEEFE52E}"/>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760FF556-8316-2942-D47B-DDB607EFDDBF}"/>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DCEB73BE-B237-D393-07AA-64B59F2E99AB}"/>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8C0A4D79-6EB4-FF86-69AE-2A0C422D50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96A5B173-ABBE-5B7B-4262-0AD759792578}"/>
              </a:ext>
            </a:extLst>
          </p:cNvPr>
          <p:cNvPicPr>
            <a:picLocks noChangeAspect="1"/>
          </p:cNvPicPr>
          <p:nvPr/>
        </p:nvPicPr>
        <p:blipFill rotWithShape="1">
          <a:blip r:embed="rId6">
            <a:extLst>
              <a:ext uri="{28A0092B-C50C-407E-A947-70E740481C1C}">
                <a14:useLocalDpi xmlns:a14="http://schemas.microsoft.com/office/drawing/2010/main" val="0"/>
              </a:ext>
            </a:extLst>
          </a:blip>
          <a:srcRect l="9158" r="9091" b="23104"/>
          <a:stretch/>
        </p:blipFill>
        <p:spPr>
          <a:xfrm>
            <a:off x="2268941" y="1454167"/>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1324C451-6ED8-6991-1C12-DA9D9A52CC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449041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5ED3-3028-95AE-73ED-3A6CB7A2C9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8FDAE2-DE2F-F167-4203-1BD648E51852}"/>
              </a:ext>
            </a:extLst>
          </p:cNvPr>
          <p:cNvSpPr txBox="1"/>
          <p:nvPr/>
        </p:nvSpPr>
        <p:spPr>
          <a:xfrm>
            <a:off x="1525824" y="5015546"/>
            <a:ext cx="40736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a:solidFill>
                  <a:srgbClr val="000000"/>
                </a:solidFill>
                <a:latin typeface="Raleway" pitchFamily="2" charset="77"/>
              </a:rPr>
              <a:t>A.J. Barney</a:t>
            </a:r>
            <a:endParaRPr kumimoji="0" lang="en-US" sz="3000" b="0" i="0" u="none" strike="noStrike" kern="1200" cap="none" spc="0" normalizeH="0" baseline="0" noProof="0">
              <a:ln>
                <a:noFill/>
              </a:ln>
              <a:solidFill>
                <a:srgbClr val="000000"/>
              </a:solidFill>
              <a:effectLst/>
              <a:uLnTx/>
              <a:uFillTx/>
              <a:latin typeface="Raleway"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Raleway" pitchFamily="2" charset="77"/>
                <a:ea typeface="+mn-ea"/>
                <a:cs typeface="+mn-cs"/>
              </a:rPr>
              <a:t>Research Engineer</a:t>
            </a:r>
          </a:p>
        </p:txBody>
      </p:sp>
      <p:sp>
        <p:nvSpPr>
          <p:cNvPr id="3" name="TextBox 2">
            <a:extLst>
              <a:ext uri="{FF2B5EF4-FFF2-40B4-BE49-F238E27FC236}">
                <a16:creationId xmlns:a16="http://schemas.microsoft.com/office/drawing/2014/main" id="{95F9F2F0-F994-7C01-E7DF-63B2CEDEFE0E}"/>
              </a:ext>
            </a:extLst>
          </p:cNvPr>
          <p:cNvSpPr txBox="1"/>
          <p:nvPr/>
        </p:nvSpPr>
        <p:spPr>
          <a:xfrm>
            <a:off x="6592557" y="4955444"/>
            <a:ext cx="428305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Raleway" pitchFamily="2" charset="77"/>
                <a:ea typeface="+mn-ea"/>
                <a:cs typeface="+mn-cs"/>
              </a:rPr>
              <a:t>Valeria Cortes-Mora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Raleway" pitchFamily="2" charset="77"/>
                <a:ea typeface="+mn-ea"/>
                <a:cs typeface="+mn-cs"/>
              </a:rPr>
              <a:t>Professional Intern</a:t>
            </a:r>
          </a:p>
        </p:txBody>
      </p:sp>
      <p:sp>
        <p:nvSpPr>
          <p:cNvPr id="6" name="Title 5">
            <a:extLst>
              <a:ext uri="{FF2B5EF4-FFF2-40B4-BE49-F238E27FC236}">
                <a16:creationId xmlns:a16="http://schemas.microsoft.com/office/drawing/2014/main" id="{1717AC08-66B0-0AD1-D8B7-E909EFA112F4}"/>
              </a:ext>
            </a:extLst>
          </p:cNvPr>
          <p:cNvSpPr>
            <a:spLocks noGrp="1"/>
          </p:cNvSpPr>
          <p:nvPr>
            <p:ph type="title"/>
          </p:nvPr>
        </p:nvSpPr>
        <p:spPr>
          <a:xfrm>
            <a:off x="0" y="0"/>
            <a:ext cx="10515600" cy="826791"/>
          </a:xfrm>
        </p:spPr>
        <p:txBody>
          <a:bodyPr/>
          <a:lstStyle/>
          <a:p>
            <a:r>
              <a:rPr lang="en-US">
                <a:solidFill>
                  <a:schemeClr val="bg1"/>
                </a:solidFill>
              </a:rPr>
              <a:t>Your trainers for today:</a:t>
            </a:r>
          </a:p>
        </p:txBody>
      </p:sp>
      <p:pic>
        <p:nvPicPr>
          <p:cNvPr id="9" name="Picture 8" descr="A person with long hair&#10;&#10;AI-generated content may be incorrect.">
            <a:extLst>
              <a:ext uri="{FF2B5EF4-FFF2-40B4-BE49-F238E27FC236}">
                <a16:creationId xmlns:a16="http://schemas.microsoft.com/office/drawing/2014/main" id="{6F838E23-FEB6-B9F8-87A4-358842968C15}"/>
              </a:ext>
            </a:extLst>
          </p:cNvPr>
          <p:cNvPicPr>
            <a:picLocks noChangeAspect="1"/>
          </p:cNvPicPr>
          <p:nvPr/>
        </p:nvPicPr>
        <p:blipFill>
          <a:blip r:embed="rId3">
            <a:extLst>
              <a:ext uri="{28A0092B-C50C-407E-A947-70E740481C1C}">
                <a14:useLocalDpi xmlns:a14="http://schemas.microsoft.com/office/drawing/2010/main" val="0"/>
              </a:ext>
            </a:extLst>
          </a:blip>
          <a:srcRect t="11648" b="15049"/>
          <a:stretch>
            <a:fillRect/>
          </a:stretch>
        </p:blipFill>
        <p:spPr>
          <a:xfrm>
            <a:off x="7013235" y="1548304"/>
            <a:ext cx="3335476" cy="3053300"/>
          </a:xfrm>
          <a:prstGeom prst="rect">
            <a:avLst/>
          </a:prstGeom>
        </p:spPr>
      </p:pic>
      <p:pic>
        <p:nvPicPr>
          <p:cNvPr id="5" name="Content Placeholder 5" descr="A person smiling for a picture&#10;&#10;AI-generated content may be incorrect.">
            <a:extLst>
              <a:ext uri="{FF2B5EF4-FFF2-40B4-BE49-F238E27FC236}">
                <a16:creationId xmlns:a16="http://schemas.microsoft.com/office/drawing/2014/main" id="{4ECA4741-74EB-D5E6-AE6A-9CE7EC18437D}"/>
              </a:ext>
            </a:extLst>
          </p:cNvPr>
          <p:cNvPicPr>
            <a:picLocks noChangeAspect="1"/>
          </p:cNvPicPr>
          <p:nvPr/>
        </p:nvPicPr>
        <p:blipFill>
          <a:blip r:embed="rId4"/>
          <a:srcRect l="6445" r="14159"/>
          <a:stretch/>
        </p:blipFill>
        <p:spPr>
          <a:xfrm>
            <a:off x="1946504" y="1548304"/>
            <a:ext cx="3232263" cy="3053300"/>
          </a:xfrm>
          <a:prstGeom prst="rect">
            <a:avLst/>
          </a:prstGeom>
        </p:spPr>
      </p:pic>
    </p:spTree>
    <p:extLst>
      <p:ext uri="{BB962C8B-B14F-4D97-AF65-F5344CB8AC3E}">
        <p14:creationId xmlns:p14="http://schemas.microsoft.com/office/powerpoint/2010/main" val="4011627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302340" y="3090704"/>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90188" y="5498707"/>
            <a:ext cx="12011622" cy="8617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a:ln>
                  <a:noFill/>
                </a:ln>
                <a:solidFill>
                  <a:srgbClr val="024191"/>
                </a:solidFill>
                <a:effectLst/>
                <a:uLnTx/>
                <a:uFillTx/>
                <a:latin typeface="Raleway" pitchFamily="2" charset="77"/>
                <a:ea typeface="+mn-ea"/>
                <a:cs typeface="+mn-cs"/>
              </a:rPr>
              <a:t>This training series is funded by the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fontScale="90000"/>
          </a:bodyPr>
          <a:lstStyle/>
          <a:p>
            <a:r>
              <a:rPr lang="en-US"/>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0238-E7A4-D200-BC88-3D3EB7F99B94}"/>
              </a:ext>
            </a:extLst>
          </p:cNvPr>
          <p:cNvSpPr>
            <a:spLocks noGrp="1"/>
          </p:cNvSpPr>
          <p:nvPr>
            <p:ph type="title"/>
          </p:nvPr>
        </p:nvSpPr>
        <p:spPr/>
        <p:txBody>
          <a:bodyPr/>
          <a:lstStyle/>
          <a:p>
            <a:r>
              <a:rPr lang="en-US"/>
              <a:t>Use all your resources</a:t>
            </a:r>
          </a:p>
        </p:txBody>
      </p:sp>
      <p:pic>
        <p:nvPicPr>
          <p:cNvPr id="4" name="Picture 3" descr="Two books on a table&#10;&#10;AI-generated content may be incorrect.">
            <a:extLst>
              <a:ext uri="{FF2B5EF4-FFF2-40B4-BE49-F238E27FC236}">
                <a16:creationId xmlns:a16="http://schemas.microsoft.com/office/drawing/2014/main" id="{C85513C5-4817-0A94-E54D-101F291F3BFB}"/>
              </a:ext>
            </a:extLst>
          </p:cNvPr>
          <p:cNvPicPr>
            <a:picLocks noChangeAspect="1"/>
          </p:cNvPicPr>
          <p:nvPr/>
        </p:nvPicPr>
        <p:blipFill>
          <a:blip r:embed="rId3">
            <a:extLst>
              <a:ext uri="{28A0092B-C50C-407E-A947-70E740481C1C}">
                <a14:useLocalDpi xmlns:a14="http://schemas.microsoft.com/office/drawing/2010/main" val="0"/>
              </a:ext>
            </a:extLst>
          </a:blip>
          <a:srcRect t="2799"/>
          <a:stretch>
            <a:fillRect/>
          </a:stretch>
        </p:blipFill>
        <p:spPr>
          <a:xfrm>
            <a:off x="0" y="1340534"/>
            <a:ext cx="12192000" cy="8888085"/>
          </a:xfrm>
          <a:prstGeom prst="rect">
            <a:avLst/>
          </a:prstGeom>
        </p:spPr>
      </p:pic>
    </p:spTree>
    <p:extLst>
      <p:ext uri="{BB962C8B-B14F-4D97-AF65-F5344CB8AC3E}">
        <p14:creationId xmlns:p14="http://schemas.microsoft.com/office/powerpoint/2010/main" val="3002689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nvGraphicFramePr>
        <p:xfrm>
          <a:off x="838199" y="1798007"/>
          <a:ext cx="10609729" cy="4287589"/>
        </p:xfrm>
        <a:graphic>
          <a:graphicData uri="http://schemas.openxmlformats.org/drawingml/2006/table">
            <a:tbl>
              <a:tblPr>
                <a:tableStyleId>{5C22544A-7EE6-4342-B048-85BDC9FD1C3A}</a:tableStyleId>
              </a:tblPr>
              <a:tblGrid>
                <a:gridCol w="2749123">
                  <a:extLst>
                    <a:ext uri="{9D8B030D-6E8A-4147-A177-3AD203B41FA5}">
                      <a16:colId xmlns:a16="http://schemas.microsoft.com/office/drawing/2014/main" val="267428786"/>
                    </a:ext>
                  </a:extLst>
                </a:gridCol>
                <a:gridCol w="7860606">
                  <a:extLst>
                    <a:ext uri="{9D8B030D-6E8A-4147-A177-3AD203B41FA5}">
                      <a16:colId xmlns:a16="http://schemas.microsoft.com/office/drawing/2014/main" val="1526478808"/>
                    </a:ext>
                  </a:extLst>
                </a:gridCol>
              </a:tblGrid>
              <a:tr h="304902">
                <a:tc>
                  <a:txBody>
                    <a:bodyPr/>
                    <a:lstStyle/>
                    <a:p>
                      <a:pPr algn="ctr" fontAlgn="b"/>
                      <a:r>
                        <a:rPr lang="en-US" sz="2000" b="1" i="0" u="none" strike="noStrike">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buNone/>
                      </a:pPr>
                      <a:r>
                        <a:rPr lang="en-US" sz="1600" b="0" i="0" u="none" strike="noStrike">
                          <a:solidFill>
                            <a:schemeClr val="tx1"/>
                          </a:solidFill>
                          <a:effectLst/>
                          <a:latin typeface="Raleway" pitchFamily="2" charset="77"/>
                        </a:rPr>
                        <a:t>1/20/26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Concept and Math Review Session</a:t>
                      </a:r>
                    </a:p>
                  </a:txBody>
                  <a:tcPr marL="9525" marR="9525" marT="9525" marB="0" anchor="b"/>
                </a:tc>
                <a:extLst>
                  <a:ext uri="{0D108BD9-81ED-4DB2-BD59-A6C34878D82A}">
                    <a16:rowId xmlns:a16="http://schemas.microsoft.com/office/drawing/2014/main" val="733357491"/>
                  </a:ext>
                </a:extLst>
              </a:tr>
              <a:tr h="304902">
                <a:tc>
                  <a:txBody>
                    <a:bodyPr/>
                    <a:lstStyle/>
                    <a:p>
                      <a:pPr algn="ctr" fontAlgn="b">
                        <a:buNone/>
                      </a:pPr>
                      <a:r>
                        <a:rPr lang="en-US" sz="1600" b="0" i="0" u="none" strike="noStrike">
                          <a:solidFill>
                            <a:schemeClr val="tx1"/>
                          </a:solidFill>
                          <a:effectLst/>
                          <a:latin typeface="Raleway" pitchFamily="2" charset="77"/>
                        </a:rPr>
                        <a:t>2/3/26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Disinfection Part 1 (chlorination/dechlorination) + related math</a:t>
                      </a:r>
                    </a:p>
                  </a:txBody>
                  <a:tcPr marL="9525" marR="9525" marT="9525" marB="0" anchor="b"/>
                </a:tc>
                <a:extLst>
                  <a:ext uri="{0D108BD9-81ED-4DB2-BD59-A6C34878D82A}">
                    <a16:rowId xmlns:a16="http://schemas.microsoft.com/office/drawing/2014/main" val="392762338"/>
                  </a:ext>
                </a:extLst>
              </a:tr>
              <a:tr h="304902">
                <a:tc>
                  <a:txBody>
                    <a:bodyPr/>
                    <a:lstStyle/>
                    <a:p>
                      <a:pPr algn="ctr" fontAlgn="b">
                        <a:buNone/>
                      </a:pPr>
                      <a:r>
                        <a:rPr lang="en-US" sz="1600" b="0" i="0" u="none" strike="noStrike">
                          <a:solidFill>
                            <a:schemeClr val="tx1"/>
                          </a:solidFill>
                          <a:effectLst/>
                          <a:latin typeface="Raleway" pitchFamily="2" charset="77"/>
                        </a:rPr>
                        <a:t>2/17/26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Disinfection Part 2 - UV and other methods</a:t>
                      </a:r>
                    </a:p>
                  </a:txBody>
                  <a:tcPr marL="9525" marR="9525" marT="9525" marB="0" anchor="b"/>
                </a:tc>
                <a:extLst>
                  <a:ext uri="{0D108BD9-81ED-4DB2-BD59-A6C34878D82A}">
                    <a16:rowId xmlns:a16="http://schemas.microsoft.com/office/drawing/2014/main" val="1988889985"/>
                  </a:ext>
                </a:extLst>
              </a:tr>
              <a:tr h="304902">
                <a:tc>
                  <a:txBody>
                    <a:bodyPr/>
                    <a:lstStyle/>
                    <a:p>
                      <a:pPr algn="ctr" fontAlgn="b">
                        <a:buNone/>
                      </a:pPr>
                      <a:r>
                        <a:rPr lang="en-US" sz="1600" b="0" i="0" u="none" strike="noStrike">
                          <a:solidFill>
                            <a:schemeClr val="tx1"/>
                          </a:solidFill>
                          <a:effectLst/>
                          <a:latin typeface="Raleway" pitchFamily="2" charset="77"/>
                        </a:rPr>
                        <a:t>3/3/26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WW Math Part 3 (Flow, Detention Time)</a:t>
                      </a:r>
                    </a:p>
                  </a:txBody>
                  <a:tcPr marL="9525" marR="9525" marT="9525" marB="0" anchor="b"/>
                </a:tc>
                <a:extLst>
                  <a:ext uri="{0D108BD9-81ED-4DB2-BD59-A6C34878D82A}">
                    <a16:rowId xmlns:a16="http://schemas.microsoft.com/office/drawing/2014/main" val="1439428"/>
                  </a:ext>
                </a:extLst>
              </a:tr>
              <a:tr h="304902">
                <a:tc>
                  <a:txBody>
                    <a:bodyPr/>
                    <a:lstStyle/>
                    <a:p>
                      <a:pPr algn="ctr" fontAlgn="b">
                        <a:buNone/>
                      </a:pPr>
                      <a:r>
                        <a:rPr lang="en-US" sz="1600" b="0" i="0" u="none" strike="noStrike">
                          <a:solidFill>
                            <a:schemeClr val="tx1"/>
                          </a:solidFill>
                          <a:effectLst/>
                          <a:latin typeface="Raleway" pitchFamily="2" charset="77"/>
                        </a:rPr>
                        <a:t>3/17/26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WW Math Part 4 (BOD Math /Advanced WW Math)</a:t>
                      </a:r>
                    </a:p>
                  </a:txBody>
                  <a:tcPr marL="9525" marR="9525" marT="9525" marB="0" anchor="b"/>
                </a:tc>
                <a:extLst>
                  <a:ext uri="{0D108BD9-81ED-4DB2-BD59-A6C34878D82A}">
                    <a16:rowId xmlns:a16="http://schemas.microsoft.com/office/drawing/2014/main" val="1125775095"/>
                  </a:ext>
                </a:extLst>
              </a:tr>
              <a:tr h="304902">
                <a:tc>
                  <a:txBody>
                    <a:bodyPr/>
                    <a:lstStyle/>
                    <a:p>
                      <a:pPr algn="ctr" fontAlgn="b">
                        <a:buNone/>
                      </a:pPr>
                      <a:r>
                        <a:rPr lang="en-US" sz="1600" b="0" i="0" u="none" strike="noStrike">
                          <a:solidFill>
                            <a:schemeClr val="tx1"/>
                          </a:solidFill>
                          <a:effectLst/>
                          <a:latin typeface="Raleway" pitchFamily="2" charset="77"/>
                        </a:rPr>
                        <a:t>3/31/26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Solids Handling Part 1 (Mechanical Solids Separation)</a:t>
                      </a:r>
                    </a:p>
                  </a:txBody>
                  <a:tcPr marL="9525" marR="9525" marT="9525" marB="0" anchor="b"/>
                </a:tc>
                <a:extLst>
                  <a:ext uri="{0D108BD9-81ED-4DB2-BD59-A6C34878D82A}">
                    <a16:rowId xmlns:a16="http://schemas.microsoft.com/office/drawing/2014/main" val="1678978195"/>
                  </a:ext>
                </a:extLst>
              </a:tr>
              <a:tr h="304902">
                <a:tc>
                  <a:txBody>
                    <a:bodyPr/>
                    <a:lstStyle/>
                    <a:p>
                      <a:pPr algn="ctr" fontAlgn="b">
                        <a:buNone/>
                      </a:pPr>
                      <a:r>
                        <a:rPr lang="en-US" sz="1600" b="0" i="0" u="none" strike="noStrike">
                          <a:solidFill>
                            <a:schemeClr val="tx1"/>
                          </a:solidFill>
                          <a:effectLst/>
                          <a:latin typeface="Raleway" pitchFamily="2" charset="77"/>
                        </a:rPr>
                        <a:t>4/14/26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Solids Handling Part 2 (Solids Handling)</a:t>
                      </a:r>
                    </a:p>
                  </a:txBody>
                  <a:tcPr marL="9525" marR="9525" marT="9525" marB="0" anchor="b"/>
                </a:tc>
                <a:extLst>
                  <a:ext uri="{0D108BD9-81ED-4DB2-BD59-A6C34878D82A}">
                    <a16:rowId xmlns:a16="http://schemas.microsoft.com/office/drawing/2014/main" val="1921529446"/>
                  </a:ext>
                </a:extLst>
              </a:tr>
              <a:tr h="314440">
                <a:tc>
                  <a:txBody>
                    <a:bodyPr/>
                    <a:lstStyle/>
                    <a:p>
                      <a:pPr algn="ctr" fontAlgn="b">
                        <a:buNone/>
                      </a:pPr>
                      <a:r>
                        <a:rPr lang="en-US" sz="1600" b="0" i="0" u="none" strike="noStrike">
                          <a:solidFill>
                            <a:schemeClr val="tx1"/>
                          </a:solidFill>
                          <a:effectLst/>
                          <a:latin typeface="Raleway" pitchFamily="2" charset="77"/>
                        </a:rPr>
                        <a:t>4/28/26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Sampling</a:t>
                      </a:r>
                    </a:p>
                  </a:txBody>
                  <a:tcPr marL="9525" marR="9525" marT="9525" marB="0" anchor="b"/>
                </a:tc>
                <a:extLst>
                  <a:ext uri="{0D108BD9-81ED-4DB2-BD59-A6C34878D82A}">
                    <a16:rowId xmlns:a16="http://schemas.microsoft.com/office/drawing/2014/main" val="4115922846"/>
                  </a:ext>
                </a:extLst>
              </a:tr>
              <a:tr h="304902">
                <a:tc>
                  <a:txBody>
                    <a:bodyPr/>
                    <a:lstStyle/>
                    <a:p>
                      <a:pPr algn="ctr" fontAlgn="b">
                        <a:buNone/>
                      </a:pPr>
                      <a:r>
                        <a:rPr lang="en-US" sz="1600" b="0" i="0" u="none" strike="noStrike">
                          <a:solidFill>
                            <a:schemeClr val="tx1"/>
                          </a:solidFill>
                          <a:effectLst/>
                          <a:latin typeface="Raleway" pitchFamily="2" charset="77"/>
                        </a:rPr>
                        <a:t>5/12/26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Regulations (NPDES Permits and Discharge Limitations)</a:t>
                      </a:r>
                    </a:p>
                  </a:txBody>
                  <a:tcPr marL="9525" marR="9525" marT="9525" marB="0" anchor="b"/>
                </a:tc>
                <a:extLst>
                  <a:ext uri="{0D108BD9-81ED-4DB2-BD59-A6C34878D82A}">
                    <a16:rowId xmlns:a16="http://schemas.microsoft.com/office/drawing/2014/main" val="1141426656"/>
                  </a:ext>
                </a:extLst>
              </a:tr>
              <a:tr h="304902">
                <a:tc>
                  <a:txBody>
                    <a:bodyPr/>
                    <a:lstStyle/>
                    <a:p>
                      <a:pPr algn="ctr" fontAlgn="b">
                        <a:buNone/>
                      </a:pPr>
                      <a:r>
                        <a:rPr lang="en-US" sz="1600" b="0" i="0" u="none" strike="noStrike">
                          <a:solidFill>
                            <a:schemeClr val="tx1"/>
                          </a:solidFill>
                          <a:effectLst/>
                          <a:latin typeface="Raleway" pitchFamily="2" charset="77"/>
                        </a:rPr>
                        <a:t>5/26/26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Treatment System Maintenance</a:t>
                      </a:r>
                    </a:p>
                  </a:txBody>
                  <a:tcPr marL="9525" marR="9525" marT="9525" marB="0" anchor="b"/>
                </a:tc>
                <a:extLst>
                  <a:ext uri="{0D108BD9-81ED-4DB2-BD59-A6C34878D82A}">
                    <a16:rowId xmlns:a16="http://schemas.microsoft.com/office/drawing/2014/main" val="3306775158"/>
                  </a:ext>
                </a:extLst>
              </a:tr>
              <a:tr h="304902">
                <a:tc>
                  <a:txBody>
                    <a:bodyPr/>
                    <a:lstStyle/>
                    <a:p>
                      <a:pPr algn="ctr" fontAlgn="b">
                        <a:buNone/>
                      </a:pPr>
                      <a:r>
                        <a:rPr lang="en-US" sz="1600" b="0" i="0" u="none" strike="noStrike">
                          <a:solidFill>
                            <a:schemeClr val="tx1"/>
                          </a:solidFill>
                          <a:effectLst/>
                          <a:latin typeface="Raleway" pitchFamily="2" charset="77"/>
                        </a:rPr>
                        <a:t>6/9/26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Lab Procedures/Analysis/Interpretation or alternate topic</a:t>
                      </a:r>
                    </a:p>
                  </a:txBody>
                  <a:tcPr marL="9525" marR="9525" marT="9525" marB="0" anchor="b"/>
                </a:tc>
                <a:extLst>
                  <a:ext uri="{0D108BD9-81ED-4DB2-BD59-A6C34878D82A}">
                    <a16:rowId xmlns:a16="http://schemas.microsoft.com/office/drawing/2014/main" val="1418810750"/>
                  </a:ext>
                </a:extLst>
              </a:tr>
              <a:tr h="304902">
                <a:tc>
                  <a:txBody>
                    <a:bodyPr/>
                    <a:lstStyle/>
                    <a:p>
                      <a:pPr algn="ctr" fontAlgn="b">
                        <a:buNone/>
                      </a:pPr>
                      <a:r>
                        <a:rPr lang="en-US" sz="1600" b="0" i="0" u="none" strike="noStrike">
                          <a:solidFill>
                            <a:schemeClr val="tx1"/>
                          </a:solidFill>
                          <a:effectLst/>
                          <a:latin typeface="Raleway" pitchFamily="2" charset="77"/>
                        </a:rPr>
                        <a:t>6/23/26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Using Technology in daily operations (SCADA, Computer, Tablets, CMMS, AI, etc.)</a:t>
                      </a:r>
                    </a:p>
                  </a:txBody>
                  <a:tcPr marL="9525" marR="9525" marT="9525" marB="0" anchor="b"/>
                </a:tc>
                <a:extLst>
                  <a:ext uri="{0D108BD9-81ED-4DB2-BD59-A6C34878D82A}">
                    <a16:rowId xmlns:a16="http://schemas.microsoft.com/office/drawing/2014/main" val="3025419566"/>
                  </a:ext>
                </a:extLst>
              </a:tr>
              <a:tr h="304902">
                <a:tc>
                  <a:txBody>
                    <a:bodyPr/>
                    <a:lstStyle/>
                    <a:p>
                      <a:pPr algn="ctr" fontAlgn="b">
                        <a:buNone/>
                      </a:pPr>
                      <a:r>
                        <a:rPr lang="en-US" sz="1600" b="0" i="0" u="none" strike="noStrike">
                          <a:solidFill>
                            <a:schemeClr val="tx1"/>
                          </a:solidFill>
                          <a:effectLst/>
                          <a:latin typeface="Raleway" pitchFamily="2" charset="77"/>
                        </a:rPr>
                        <a:t>7/7/26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Course Review Session -   Short sample exam? </a:t>
                      </a:r>
                    </a:p>
                  </a:txBody>
                  <a:tcPr marL="9525" marR="9525" marT="9525" marB="0" anchor="b"/>
                </a:tc>
                <a:extLst>
                  <a:ext uri="{0D108BD9-81ED-4DB2-BD59-A6C34878D82A}">
                    <a16:rowId xmlns:a16="http://schemas.microsoft.com/office/drawing/2014/main" val="2990251519"/>
                  </a:ext>
                </a:extLst>
              </a:tr>
            </a:tbl>
          </a:graphicData>
        </a:graphic>
      </p:graphicFrame>
      <p:cxnSp>
        <p:nvCxnSpPr>
          <p:cNvPr id="3" name="Straight Arrow Connector 2">
            <a:extLst>
              <a:ext uri="{FF2B5EF4-FFF2-40B4-BE49-F238E27FC236}">
                <a16:creationId xmlns:a16="http://schemas.microsoft.com/office/drawing/2014/main" id="{C03918F0-5530-55E0-FBA0-B4A8A5621654}"/>
              </a:ext>
            </a:extLst>
          </p:cNvPr>
          <p:cNvCxnSpPr/>
          <p:nvPr/>
        </p:nvCxnSpPr>
        <p:spPr>
          <a:xfrm>
            <a:off x="244643" y="3499323"/>
            <a:ext cx="12801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76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a:t>https://swefc.unm.edu/home/op-cert-trainings/</a:t>
            </a:r>
          </a:p>
        </p:txBody>
      </p:sp>
      <p:pic>
        <p:nvPicPr>
          <p:cNvPr id="2" name="Picture 1">
            <a:extLst>
              <a:ext uri="{FF2B5EF4-FFF2-40B4-BE49-F238E27FC236}">
                <a16:creationId xmlns:a16="http://schemas.microsoft.com/office/drawing/2014/main" id="{239794BD-DF48-EFFF-FEFF-827255C24C57}"/>
              </a:ext>
            </a:extLst>
          </p:cNvPr>
          <p:cNvPicPr>
            <a:picLocks noChangeAspect="1"/>
          </p:cNvPicPr>
          <p:nvPr/>
        </p:nvPicPr>
        <p:blipFill>
          <a:blip r:embed="rId3"/>
          <a:stretch>
            <a:fillRect/>
          </a:stretch>
        </p:blipFill>
        <p:spPr>
          <a:xfrm>
            <a:off x="2417233" y="982374"/>
            <a:ext cx="7357533" cy="5875626"/>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a:latin typeface="Raleway" pitchFamily="2" charset="77"/>
              </a:rPr>
              <a:t>Sign in </a:t>
            </a:r>
            <a:r>
              <a:rPr lang="en-US">
                <a:latin typeface="Raleway" pitchFamily="2" charset="77"/>
              </a:rPr>
              <a:t>for </a:t>
            </a:r>
            <a:r>
              <a:rPr lang="en-US" b="1">
                <a:latin typeface="Raleway" pitchFamily="2" charset="77"/>
              </a:rPr>
              <a:t>every session to</a:t>
            </a:r>
            <a:r>
              <a:rPr lang="en-US">
                <a:latin typeface="Raleway" pitchFamily="2" charset="77"/>
              </a:rPr>
              <a:t> ensure you </a:t>
            </a:r>
            <a:r>
              <a:rPr lang="en-US" b="1">
                <a:latin typeface="Raleway" pitchFamily="2" charset="77"/>
              </a:rPr>
              <a:t>get credit </a:t>
            </a:r>
            <a:r>
              <a:rPr lang="en-US">
                <a:latin typeface="Raleway" pitchFamily="2" charset="77"/>
              </a:rPr>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descr="A pond with trees around it&#10;&#10;Description automatically generated">
            <a:extLst>
              <a:ext uri="{FF2B5EF4-FFF2-40B4-BE49-F238E27FC236}">
                <a16:creationId xmlns:a16="http://schemas.microsoft.com/office/drawing/2014/main" id="{5F4CEEE3-56CC-D4A2-2F1E-7B781C6202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4640" y="320532"/>
            <a:ext cx="3235238" cy="2429227"/>
          </a:xfrm>
          <a:prstGeom prst="rect">
            <a:avLst/>
          </a:prstGeom>
        </p:spPr>
      </p:pic>
      <p:sp>
        <p:nvSpPr>
          <p:cNvPr id="2" name="Title 1">
            <a:extLst>
              <a:ext uri="{FF2B5EF4-FFF2-40B4-BE49-F238E27FC236}">
                <a16:creationId xmlns:a16="http://schemas.microsoft.com/office/drawing/2014/main" id="{58C20863-EA22-66D6-53DA-7CB6D41FD8D1}"/>
              </a:ext>
            </a:extLst>
          </p:cNvPr>
          <p:cNvSpPr>
            <a:spLocks noGrp="1"/>
          </p:cNvSpPr>
          <p:nvPr>
            <p:ph type="title"/>
          </p:nvPr>
        </p:nvSpPr>
        <p:spPr>
          <a:xfrm>
            <a:off x="6386563" y="3664540"/>
            <a:ext cx="5354353" cy="2633122"/>
          </a:xfrm>
          <a:solidFill>
            <a:schemeClr val="accent1">
              <a:lumMod val="40000"/>
              <a:lumOff val="60000"/>
            </a:schemeClr>
          </a:solidFill>
        </p:spPr>
        <p:txBody>
          <a:bodyPr>
            <a:noAutofit/>
          </a:bodyPr>
          <a:lstStyle/>
          <a:p>
            <a:pPr algn="ctr">
              <a:lnSpc>
                <a:spcPct val="120000"/>
              </a:lnSpc>
            </a:pPr>
            <a:r>
              <a:rPr lang="en-US" sz="3200" b="0">
                <a:latin typeface="Arial" panose="020B0604020202020204" pitchFamily="34" charset="0"/>
                <a:cs typeface="Arial" panose="020B0604020202020204" pitchFamily="34" charset="0"/>
              </a:rPr>
              <a:t>Who am I??</a:t>
            </a:r>
            <a:br>
              <a:rPr lang="en-US" sz="3200" b="0" u="sng">
                <a:latin typeface="Arial" panose="020B0604020202020204" pitchFamily="34" charset="0"/>
                <a:cs typeface="Arial" panose="020B0604020202020204" pitchFamily="34" charset="0"/>
              </a:rPr>
            </a:br>
            <a:r>
              <a:rPr lang="en-US" sz="3200" b="0">
                <a:latin typeface="Arial" panose="020B0604020202020204" pitchFamily="34" charset="0"/>
                <a:cs typeface="Arial" panose="020B0604020202020204" pitchFamily="34" charset="0"/>
              </a:rPr>
              <a:t>A.J Barney- Environmental Engineer, Biologist, NM Certified WW Operator</a:t>
            </a:r>
            <a:endParaRPr lang="en-US" sz="3200" b="0" u="sng">
              <a:latin typeface="Arial" panose="020B0604020202020204" pitchFamily="34" charset="0"/>
              <a:cs typeface="Arial" panose="020B0604020202020204" pitchFamily="34" charset="0"/>
            </a:endParaRPr>
          </a:p>
        </p:txBody>
      </p:sp>
      <p:pic>
        <p:nvPicPr>
          <p:cNvPr id="5" name="Content Placeholder 4" descr="A waterfall over a river&#10;&#10;Description automatically generated">
            <a:extLst>
              <a:ext uri="{FF2B5EF4-FFF2-40B4-BE49-F238E27FC236}">
                <a16:creationId xmlns:a16="http://schemas.microsoft.com/office/drawing/2014/main" id="{84C5DE65-245D-A824-AC90-BBC0F49FD85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815234" y="320532"/>
            <a:ext cx="3235238" cy="2429228"/>
          </a:xfrm>
        </p:spPr>
      </p:pic>
      <p:pic>
        <p:nvPicPr>
          <p:cNvPr id="9" name="Picture 8" descr="A large stone statue of a person&#10;&#10;Description automatically generated">
            <a:extLst>
              <a:ext uri="{FF2B5EF4-FFF2-40B4-BE49-F238E27FC236}">
                <a16:creationId xmlns:a16="http://schemas.microsoft.com/office/drawing/2014/main" id="{BA13A543-49C4-2E1C-286D-AE198618E6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09878" y="320532"/>
            <a:ext cx="2840594" cy="2132903"/>
          </a:xfrm>
          <a:prstGeom prst="rect">
            <a:avLst/>
          </a:prstGeom>
        </p:spPr>
      </p:pic>
      <p:pic>
        <p:nvPicPr>
          <p:cNvPr id="13" name="Picture 12" descr="A group of people standing in front of a board&#10;&#10;Description automatically generated">
            <a:extLst>
              <a:ext uri="{FF2B5EF4-FFF2-40B4-BE49-F238E27FC236}">
                <a16:creationId xmlns:a16="http://schemas.microsoft.com/office/drawing/2014/main" id="{773813AF-49F3-00C5-5C57-9476269D36EE}"/>
              </a:ext>
            </a:extLst>
          </p:cNvPr>
          <p:cNvPicPr>
            <a:picLocks noChangeAspect="1"/>
          </p:cNvPicPr>
          <p:nvPr/>
        </p:nvPicPr>
        <p:blipFill>
          <a:blip r:embed="rId6">
            <a:extLst>
              <a:ext uri="{28A0092B-C50C-407E-A947-70E740481C1C}">
                <a14:useLocalDpi xmlns:a14="http://schemas.microsoft.com/office/drawing/2010/main" val="0"/>
              </a:ext>
            </a:extLst>
          </a:blip>
          <a:srcRect t="31148"/>
          <a:stretch/>
        </p:blipFill>
        <p:spPr>
          <a:xfrm>
            <a:off x="734890" y="3904346"/>
            <a:ext cx="4922820" cy="2552083"/>
          </a:xfrm>
          <a:prstGeom prst="rect">
            <a:avLst/>
          </a:prstGeom>
        </p:spPr>
      </p:pic>
      <p:pic>
        <p:nvPicPr>
          <p:cNvPr id="15" name="Picture 14" descr="A person and a group of kids posing for a picture&#10;&#10;Description automatically generated">
            <a:extLst>
              <a:ext uri="{FF2B5EF4-FFF2-40B4-BE49-F238E27FC236}">
                <a16:creationId xmlns:a16="http://schemas.microsoft.com/office/drawing/2014/main" id="{7FF1A99B-DAED-F6F9-BF23-7832C19419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2771" y="320532"/>
            <a:ext cx="2508006" cy="3344008"/>
          </a:xfrm>
          <a:prstGeom prst="rect">
            <a:avLst/>
          </a:prstGeom>
        </p:spPr>
      </p:pic>
      <p:pic>
        <p:nvPicPr>
          <p:cNvPr id="7" name="Picture 6" descr="A person taking a selfie&#10;&#10;Description automatically generated">
            <a:extLst>
              <a:ext uri="{FF2B5EF4-FFF2-40B4-BE49-F238E27FC236}">
                <a16:creationId xmlns:a16="http://schemas.microsoft.com/office/drawing/2014/main" id="{500B69AF-3BB3-26AC-E8BD-5CC25F42C7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1558" y="318187"/>
            <a:ext cx="1680160" cy="2986950"/>
          </a:xfrm>
          <a:prstGeom prst="rect">
            <a:avLst/>
          </a:prstGeom>
        </p:spPr>
      </p:pic>
    </p:spTree>
    <p:extLst>
      <p:ext uri="{BB962C8B-B14F-4D97-AF65-F5344CB8AC3E}">
        <p14:creationId xmlns:p14="http://schemas.microsoft.com/office/powerpoint/2010/main" val="848941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AC9DF-F5F7-6EF9-9D86-A8212F1B710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D51D6EF-57CB-AE8B-F9CC-7B16FEFB749A}"/>
              </a:ext>
            </a:extLst>
          </p:cNvPr>
          <p:cNvSpPr>
            <a:spLocks noGrp="1"/>
          </p:cNvSpPr>
          <p:nvPr>
            <p:ph type="title"/>
          </p:nvPr>
        </p:nvSpPr>
        <p:spPr>
          <a:xfrm>
            <a:off x="838200" y="1063625"/>
            <a:ext cx="10515600" cy="1325563"/>
          </a:xfrm>
        </p:spPr>
        <p:txBody>
          <a:bodyPr>
            <a:normAutofit/>
          </a:bodyPr>
          <a:lstStyle/>
          <a:p>
            <a:r>
              <a:rPr lang="en-US" sz="6600"/>
              <a:t>BOD</a:t>
            </a:r>
          </a:p>
        </p:txBody>
      </p:sp>
    </p:spTree>
    <p:extLst>
      <p:ext uri="{BB962C8B-B14F-4D97-AF65-F5344CB8AC3E}">
        <p14:creationId xmlns:p14="http://schemas.microsoft.com/office/powerpoint/2010/main" val="3371932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10DB-D1A7-594C-0632-E4C42EF3155B}"/>
              </a:ext>
            </a:extLst>
          </p:cNvPr>
          <p:cNvSpPr>
            <a:spLocks noGrp="1"/>
          </p:cNvSpPr>
          <p:nvPr>
            <p:ph type="title"/>
          </p:nvPr>
        </p:nvSpPr>
        <p:spPr/>
        <p:txBody>
          <a:bodyPr/>
          <a:lstStyle/>
          <a:p>
            <a:r>
              <a:rPr lang="en-US"/>
              <a:t>Biochemical Oxygen Demand (BOD)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0F9D381-D4A4-EAC0-6081-2C8FD52B4D97}"/>
                  </a:ext>
                </a:extLst>
              </p:cNvPr>
              <p:cNvSpPr>
                <a:spLocks noGrp="1"/>
              </p:cNvSpPr>
              <p:nvPr>
                <p:ph idx="1"/>
              </p:nvPr>
            </p:nvSpPr>
            <p:spPr>
              <a:xfrm>
                <a:off x="838199" y="1325564"/>
                <a:ext cx="6785061" cy="4981894"/>
              </a:xfrm>
              <a:solidFill>
                <a:schemeClr val="bg1">
                  <a:alpha val="85000"/>
                </a:schemeClr>
              </a:solidFill>
            </p:spPr>
            <p:txBody>
              <a:bodyPr>
                <a:normAutofit/>
              </a:bodyPr>
              <a:lstStyle/>
              <a:p>
                <a:pPr marL="0" indent="0">
                  <a:buNone/>
                </a:pPr>
                <a:r>
                  <a:rPr lang="en-US" sz="2400"/>
                  <a:t>Analytical measure of the </a:t>
                </a:r>
                <a:r>
                  <a:rPr lang="en-US" sz="2400" u="sng"/>
                  <a:t>organic strength</a:t>
                </a:r>
                <a:r>
                  <a:rPr lang="en-US" sz="2400"/>
                  <a:t> of wastewater</a:t>
                </a:r>
              </a:p>
              <a:p>
                <a:pPr marL="0" indent="0">
                  <a:buNone/>
                </a:pPr>
                <a:r>
                  <a:rPr lang="en-US" sz="2400"/>
                  <a:t>Amount of dissolved oxygen (DO) consumed by microbes</a:t>
                </a:r>
              </a:p>
              <a:p>
                <a:r>
                  <a:rPr lang="en-US" sz="2400"/>
                  <a:t>Expressed as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BOD</m:t>
                        </m:r>
                      </m:e>
                      <m:sub>
                        <m:r>
                          <a:rPr lang="en-US" b="0" i="0" smtClean="0">
                            <a:latin typeface="Cambria Math" panose="02040503050406030204" pitchFamily="18" charset="0"/>
                          </a:rPr>
                          <m:t>5</m:t>
                        </m:r>
                      </m:sub>
                    </m:sSub>
                  </m:oMath>
                </a14:m>
                <a:r>
                  <a:rPr lang="en-US" sz="2400"/>
                  <a:t> (mg/L)</a:t>
                </a:r>
              </a:p>
              <a:p>
                <a:r>
                  <a:rPr lang="en-US" sz="2400"/>
                  <a:t>Incubated for 5-days at 20°C</a:t>
                </a:r>
              </a:p>
              <a:p>
                <a:pPr marL="0" indent="0">
                  <a:buNone/>
                </a:pPr>
                <a:r>
                  <a:rPr lang="en-US" sz="2400"/>
                  <a:t>BOD used to evaluate wastewater treatment plant (WWTP) processes</a:t>
                </a:r>
              </a:p>
              <a:p>
                <a:r>
                  <a:rPr lang="en-US" sz="2400"/>
                  <a:t>BOD indicates process efficiency</a:t>
                </a:r>
              </a:p>
              <a:p>
                <a:r>
                  <a:rPr lang="en-US" sz="2400"/>
                  <a:t>BOD indicates the impact of WWTP discharge on the environment</a:t>
                </a:r>
              </a:p>
              <a:p>
                <a:r>
                  <a:rPr lang="en-US" sz="2400"/>
                  <a:t>NPDES parameter</a:t>
                </a:r>
              </a:p>
            </p:txBody>
          </p:sp>
        </mc:Choice>
        <mc:Fallback xmlns="">
          <p:sp>
            <p:nvSpPr>
              <p:cNvPr id="3" name="Content Placeholder 2">
                <a:extLst>
                  <a:ext uri="{FF2B5EF4-FFF2-40B4-BE49-F238E27FC236}">
                    <a16:creationId xmlns:a16="http://schemas.microsoft.com/office/drawing/2014/main" id="{80F9D381-D4A4-EAC0-6081-2C8FD52B4D97}"/>
                  </a:ext>
                </a:extLst>
              </p:cNvPr>
              <p:cNvSpPr>
                <a:spLocks noGrp="1" noRot="1" noChangeAspect="1" noMove="1" noResize="1" noEditPoints="1" noAdjustHandles="1" noChangeArrowheads="1" noChangeShapeType="1" noTextEdit="1"/>
              </p:cNvSpPr>
              <p:nvPr>
                <p:ph idx="1"/>
              </p:nvPr>
            </p:nvSpPr>
            <p:spPr>
              <a:xfrm>
                <a:off x="838199" y="1325564"/>
                <a:ext cx="6785061" cy="4981894"/>
              </a:xfrm>
              <a:blipFill>
                <a:blip r:embed="rId3"/>
                <a:stretch>
                  <a:fillRect l="-1346" t="-1589" r="-539" b="-2689"/>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EB27391A-86EB-0B34-17F3-B77BA90C9B3F}"/>
              </a:ext>
            </a:extLst>
          </p:cNvPr>
          <p:cNvPicPr>
            <a:picLocks noChangeAspect="1"/>
          </p:cNvPicPr>
          <p:nvPr/>
        </p:nvPicPr>
        <p:blipFill>
          <a:blip r:embed="rId4">
            <a:extLst>
              <a:ext uri="{28A0092B-C50C-407E-A947-70E740481C1C}">
                <a14:useLocalDpi xmlns:a14="http://schemas.microsoft.com/office/drawing/2010/main" val="0"/>
              </a:ext>
            </a:extLst>
          </a:blip>
          <a:srcRect r="62336"/>
          <a:stretch>
            <a:fillRect/>
          </a:stretch>
        </p:blipFill>
        <p:spPr>
          <a:xfrm>
            <a:off x="10342011" y="1178655"/>
            <a:ext cx="1545189" cy="5464192"/>
          </a:xfrm>
          <a:prstGeom prst="rect">
            <a:avLst/>
          </a:prstGeom>
        </p:spPr>
      </p:pic>
      <p:pic>
        <p:nvPicPr>
          <p:cNvPr id="7" name="Picture 6">
            <a:extLst>
              <a:ext uri="{FF2B5EF4-FFF2-40B4-BE49-F238E27FC236}">
                <a16:creationId xmlns:a16="http://schemas.microsoft.com/office/drawing/2014/main" id="{E2BC1D46-0D32-C787-64D1-B9EF90C86655}"/>
              </a:ext>
            </a:extLst>
          </p:cNvPr>
          <p:cNvPicPr>
            <a:picLocks noChangeAspect="1"/>
          </p:cNvPicPr>
          <p:nvPr/>
        </p:nvPicPr>
        <p:blipFill>
          <a:blip r:embed="rId5">
            <a:extLst>
              <a:ext uri="{28A0092B-C50C-407E-A947-70E740481C1C}">
                <a14:useLocalDpi xmlns:a14="http://schemas.microsoft.com/office/drawing/2010/main" val="0"/>
              </a:ext>
            </a:extLst>
          </a:blip>
          <a:srcRect l="19904"/>
          <a:stretch>
            <a:fillRect/>
          </a:stretch>
        </p:blipFill>
        <p:spPr>
          <a:xfrm>
            <a:off x="7882450" y="2024495"/>
            <a:ext cx="2268857" cy="3772511"/>
          </a:xfrm>
          <a:prstGeom prst="rect">
            <a:avLst/>
          </a:prstGeom>
        </p:spPr>
      </p:pic>
    </p:spTree>
    <p:extLst>
      <p:ext uri="{BB962C8B-B14F-4D97-AF65-F5344CB8AC3E}">
        <p14:creationId xmlns:p14="http://schemas.microsoft.com/office/powerpoint/2010/main" val="3946699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13EA2-585D-694E-3768-C420210480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8E08AF-3113-E6E7-996D-6F2FAE9CD23A}"/>
              </a:ext>
            </a:extLst>
          </p:cNvPr>
          <p:cNvSpPr>
            <a:spLocks noGrp="1"/>
          </p:cNvSpPr>
          <p:nvPr>
            <p:ph type="title"/>
          </p:nvPr>
        </p:nvSpPr>
        <p:spPr/>
        <p:txBody>
          <a:bodyPr/>
          <a:lstStyle/>
          <a:p>
            <a:r>
              <a:rPr lang="en-US"/>
              <a:t>Loading Rate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FF0931-B8F1-2BFE-DFCF-7C8D27824EE7}"/>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buNone/>
                </a:pPr>
                <a:r>
                  <a:rPr lang="en-US" sz="2400"/>
                  <a:t>The rate at which chemicals are added to wastewater or discharged in effluent</a:t>
                </a:r>
              </a:p>
              <a:p>
                <a:r>
                  <a:rPr lang="en-US" sz="2400"/>
                  <a:t>Measured in </a:t>
                </a:r>
                <a:r>
                  <a:rPr lang="en-US" sz="2400" err="1"/>
                  <a:t>lbs</a:t>
                </a:r>
                <a:r>
                  <a:rPr lang="en-US" sz="2400"/>
                  <a:t>/day or kg/day</a:t>
                </a:r>
              </a:p>
              <a:p>
                <a:pPr>
                  <a:spcAft>
                    <a:spcPts val="1800"/>
                  </a:spcAft>
                </a:pPr>
                <a:r>
                  <a:rPr lang="en-US" sz="2400"/>
                  <a:t>Referred to as feed rate as well</a:t>
                </a:r>
              </a:p>
              <a:p>
                <a:pPr marL="0" indent="0">
                  <a:spcAft>
                    <a:spcPts val="2400"/>
                  </a:spcAft>
                  <a:buNone/>
                </a:pPr>
                <a14:m>
                  <m:oMathPara xmlns:m="http://schemas.openxmlformats.org/officeDocument/2006/math">
                    <m:oMathParaPr>
                      <m:jc m:val="centerGroup"/>
                    </m:oMathParaPr>
                    <m:oMath xmlns:m="http://schemas.openxmlformats.org/officeDocument/2006/math">
                      <m:r>
                        <m:rPr>
                          <m:sty m:val="p"/>
                        </m:rPr>
                        <a:rPr lang="en-US" sz="2400" i="0" smtClean="0">
                          <a:latin typeface="Cambria Math" panose="02040503050406030204" pitchFamily="18" charset="0"/>
                        </a:rPr>
                        <m:t>C</m:t>
                      </m:r>
                      <m:r>
                        <m:rPr>
                          <m:sty m:val="p"/>
                        </m:rPr>
                        <a:rPr lang="en-US" sz="2400" b="0" i="0" smtClean="0">
                          <a:latin typeface="Cambria Math" panose="02040503050406030204" pitchFamily="18" charset="0"/>
                        </a:rPr>
                        <m:t>hemical</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loading</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rate</m:t>
                      </m:r>
                      <m:d>
                        <m:dPr>
                          <m:ctrlPr>
                            <a:rPr lang="en-US" sz="2400" i="1">
                              <a:latin typeface="Cambria Math" panose="02040503050406030204" pitchFamily="18" charset="0"/>
                            </a:rPr>
                          </m:ctrlPr>
                        </m:dPr>
                        <m:e>
                          <m:r>
                            <m:rPr>
                              <m:sty m:val="p"/>
                            </m:rPr>
                            <a:rPr lang="en-US" sz="2400" i="0" smtClean="0">
                              <a:latin typeface="Cambria Math" panose="02040503050406030204" pitchFamily="18" charset="0"/>
                            </a:rPr>
                            <m:t>lbs</m:t>
                          </m:r>
                          <m:r>
                            <a:rPr lang="en-US" sz="2400" i="0" smtClean="0">
                              <a:latin typeface="Cambria Math" panose="02040503050406030204" pitchFamily="18" charset="0"/>
                            </a:rPr>
                            <m:t>/</m:t>
                          </m:r>
                          <m:r>
                            <m:rPr>
                              <m:sty m:val="p"/>
                            </m:rPr>
                            <a:rPr lang="en-US" sz="2400" i="0" smtClean="0">
                              <a:latin typeface="Cambria Math" panose="02040503050406030204" pitchFamily="18" charset="0"/>
                            </a:rPr>
                            <m:t>day</m:t>
                          </m:r>
                        </m:e>
                      </m:d>
                      <m:r>
                        <a:rPr lang="en-US" sz="2400" i="0" smtClean="0">
                          <a:latin typeface="Cambria Math" panose="02040503050406030204" pitchFamily="18" charset="0"/>
                        </a:rPr>
                        <m:t>=</m:t>
                      </m:r>
                      <m:r>
                        <m:rPr>
                          <m:sty m:val="p"/>
                        </m:rPr>
                        <a:rPr lang="en-US" sz="2400" i="0" smtClean="0">
                          <a:latin typeface="Cambria Math" panose="02040503050406030204" pitchFamily="18" charset="0"/>
                        </a:rPr>
                        <m:t>flow</m:t>
                      </m:r>
                      <m:d>
                        <m:dPr>
                          <m:ctrlPr>
                            <a:rPr lang="en-US" sz="2400" i="1">
                              <a:latin typeface="Cambria Math" panose="02040503050406030204" pitchFamily="18" charset="0"/>
                            </a:rPr>
                          </m:ctrlPr>
                        </m:dPr>
                        <m:e>
                          <m:r>
                            <m:rPr>
                              <m:sty m:val="p"/>
                            </m:rPr>
                            <a:rPr lang="en-US" sz="2400" i="0" smtClean="0">
                              <a:latin typeface="Cambria Math" panose="02040503050406030204" pitchFamily="18" charset="0"/>
                            </a:rPr>
                            <m:t>MGD</m:t>
                          </m:r>
                        </m:e>
                      </m:d>
                      <m:r>
                        <a:rPr lang="en-US" sz="2400" i="0" smtClean="0">
                          <a:latin typeface="Cambria Math" panose="02040503050406030204" pitchFamily="18" charset="0"/>
                          <a:ea typeface="Cambria Math" panose="02040503050406030204" pitchFamily="18" charset="0"/>
                        </a:rPr>
                        <m:t>×</m:t>
                      </m:r>
                      <m:r>
                        <m:rPr>
                          <m:sty m:val="p"/>
                        </m:rPr>
                        <a:rPr lang="en-US" sz="2400" i="0" smtClean="0">
                          <a:latin typeface="Cambria Math" panose="02040503050406030204" pitchFamily="18" charset="0"/>
                          <a:ea typeface="Cambria Math" panose="02040503050406030204" pitchFamily="18" charset="0"/>
                        </a:rPr>
                        <m:t>dosage</m:t>
                      </m:r>
                      <m:d>
                        <m:dPr>
                          <m:ctrlPr>
                            <a:rPr lang="en-US" sz="2400" i="1">
                              <a:latin typeface="Cambria Math" panose="02040503050406030204" pitchFamily="18" charset="0"/>
                              <a:ea typeface="Cambria Math" panose="02040503050406030204" pitchFamily="18" charset="0"/>
                            </a:rPr>
                          </m:ctrlPr>
                        </m:dPr>
                        <m:e>
                          <m:r>
                            <m:rPr>
                              <m:sty m:val="p"/>
                            </m:rPr>
                            <a:rPr lang="en-US" sz="2400" i="0" smtClean="0">
                              <a:latin typeface="Cambria Math" panose="02040503050406030204" pitchFamily="18" charset="0"/>
                              <a:ea typeface="Cambria Math" panose="02040503050406030204" pitchFamily="18" charset="0"/>
                            </a:rPr>
                            <m:t>mg</m:t>
                          </m:r>
                          <m:r>
                            <a:rPr lang="en-US" sz="2400" i="0" smtClean="0">
                              <a:latin typeface="Cambria Math" panose="02040503050406030204" pitchFamily="18" charset="0"/>
                              <a:ea typeface="Cambria Math" panose="02040503050406030204" pitchFamily="18" charset="0"/>
                            </a:rPr>
                            <m:t>/</m:t>
                          </m:r>
                          <m:r>
                            <m:rPr>
                              <m:sty m:val="p"/>
                            </m:rPr>
                            <a:rPr lang="en-US" sz="2400" i="0" smtClean="0">
                              <a:latin typeface="Cambria Math" panose="02040503050406030204" pitchFamily="18" charset="0"/>
                              <a:ea typeface="Cambria Math" panose="02040503050406030204" pitchFamily="18" charset="0"/>
                            </a:rPr>
                            <m:t>L</m:t>
                          </m:r>
                        </m:e>
                      </m:d>
                      <m:r>
                        <a:rPr lang="en-US" sz="2400" i="0" smtClean="0">
                          <a:latin typeface="Cambria Math" panose="02040503050406030204" pitchFamily="18" charset="0"/>
                          <a:ea typeface="Cambria Math" panose="02040503050406030204" pitchFamily="18" charset="0"/>
                        </a:rPr>
                        <m:t>×8.34(</m:t>
                      </m:r>
                      <m:r>
                        <m:rPr>
                          <m:sty m:val="p"/>
                        </m:rPr>
                        <a:rPr lang="en-US" sz="2400" i="0" smtClean="0">
                          <a:latin typeface="Cambria Math" panose="02040503050406030204" pitchFamily="18" charset="0"/>
                          <a:ea typeface="Cambria Math" panose="02040503050406030204" pitchFamily="18" charset="0"/>
                        </a:rPr>
                        <m:t>lbs</m:t>
                      </m:r>
                      <m:r>
                        <a:rPr lang="en-US" sz="2400" i="0" smtClean="0">
                          <a:latin typeface="Cambria Math" panose="02040503050406030204" pitchFamily="18" charset="0"/>
                          <a:ea typeface="Cambria Math" panose="02040503050406030204" pitchFamily="18" charset="0"/>
                        </a:rPr>
                        <m:t>/</m:t>
                      </m:r>
                      <m:r>
                        <m:rPr>
                          <m:sty m:val="p"/>
                        </m:rPr>
                        <a:rPr lang="en-US" sz="2400" i="0" smtClean="0">
                          <a:latin typeface="Cambria Math" panose="02040503050406030204" pitchFamily="18" charset="0"/>
                          <a:ea typeface="Cambria Math" panose="02040503050406030204" pitchFamily="18" charset="0"/>
                        </a:rPr>
                        <m:t>gal</m:t>
                      </m:r>
                      <m:r>
                        <a:rPr lang="en-US" sz="2400" i="0" smtClean="0">
                          <a:latin typeface="Cambria Math" panose="02040503050406030204" pitchFamily="18" charset="0"/>
                          <a:ea typeface="Cambria Math" panose="02040503050406030204" pitchFamily="18" charset="0"/>
                        </a:rPr>
                        <m:t>)</m:t>
                      </m:r>
                    </m:oMath>
                  </m:oMathPara>
                </a14:m>
                <a:endParaRPr lang="en-US" sz="2400"/>
              </a:p>
              <a:p>
                <a:pPr marL="0" indent="0">
                  <a:spcAft>
                    <a:spcPts val="2400"/>
                  </a:spcAft>
                  <a:buNone/>
                </a:pPr>
                <a14:m>
                  <m:oMathPara xmlns:m="http://schemas.openxmlformats.org/officeDocument/2006/math">
                    <m:oMathParaPr>
                      <m:jc m:val="centerGroup"/>
                    </m:oMathParaPr>
                    <m:oMath xmlns:m="http://schemas.openxmlformats.org/officeDocument/2006/math">
                      <m:r>
                        <m:rPr>
                          <m:sty m:val="p"/>
                        </m:rPr>
                        <a:rPr lang="en-US" sz="2400" i="0" smtClean="0">
                          <a:latin typeface="Cambria Math" panose="02040503050406030204" pitchFamily="18" charset="0"/>
                        </a:rPr>
                        <m:t>BOD</m:t>
                      </m:r>
                      <m:r>
                        <a:rPr lang="en-US" sz="2400" i="0" smtClean="0">
                          <a:latin typeface="Cambria Math" panose="02040503050406030204" pitchFamily="18" charset="0"/>
                        </a:rPr>
                        <m:t> </m:t>
                      </m:r>
                      <m:r>
                        <m:rPr>
                          <m:sty m:val="p"/>
                        </m:rPr>
                        <a:rPr lang="en-US" sz="2400" i="0" smtClean="0">
                          <a:latin typeface="Cambria Math" panose="02040503050406030204" pitchFamily="18" charset="0"/>
                        </a:rPr>
                        <m:t>Loading</m:t>
                      </m:r>
                      <m:f>
                        <m:fPr>
                          <m:ctrlPr>
                            <a:rPr lang="en-US" sz="2400" i="1">
                              <a:latin typeface="Cambria Math" panose="02040503050406030204" pitchFamily="18" charset="0"/>
                            </a:rPr>
                          </m:ctrlPr>
                        </m:fPr>
                        <m:num>
                          <m:r>
                            <m:rPr>
                              <m:sty m:val="p"/>
                            </m:rPr>
                            <a:rPr lang="en-US" sz="2400" i="0" smtClean="0">
                              <a:latin typeface="Cambria Math" panose="02040503050406030204" pitchFamily="18" charset="0"/>
                            </a:rPr>
                            <m:t>lbs</m:t>
                          </m:r>
                        </m:num>
                        <m:den>
                          <m:r>
                            <m:rPr>
                              <m:sty m:val="p"/>
                            </m:rPr>
                            <a:rPr lang="en-US" sz="2400" i="0" smtClean="0">
                              <a:latin typeface="Cambria Math" panose="02040503050406030204" pitchFamily="18" charset="0"/>
                            </a:rPr>
                            <m:t>day</m:t>
                          </m:r>
                        </m:den>
                      </m:f>
                      <m:r>
                        <a:rPr lang="en-US" sz="2400" i="0" smtClean="0">
                          <a:latin typeface="Cambria Math" panose="02040503050406030204" pitchFamily="18" charset="0"/>
                        </a:rPr>
                        <m:t>=___</m:t>
                      </m:r>
                      <m:r>
                        <m:rPr>
                          <m:sty m:val="p"/>
                        </m:rPr>
                        <a:rPr lang="en-US" sz="2400" i="0" smtClean="0">
                          <a:latin typeface="Cambria Math" panose="02040503050406030204" pitchFamily="18" charset="0"/>
                        </a:rPr>
                        <m:t>MGD</m:t>
                      </m:r>
                      <m:r>
                        <a:rPr lang="en-US" sz="2400" i="0" smtClean="0">
                          <a:latin typeface="Cambria Math" panose="02040503050406030204" pitchFamily="18" charset="0"/>
                          <a:ea typeface="Cambria Math" panose="02040503050406030204" pitchFamily="18" charset="0"/>
                        </a:rPr>
                        <m:t>×___</m:t>
                      </m:r>
                      <m:f>
                        <m:fPr>
                          <m:ctrlPr>
                            <a:rPr lang="en-US" sz="2400" i="1">
                              <a:latin typeface="Cambria Math" panose="02040503050406030204" pitchFamily="18" charset="0"/>
                              <a:ea typeface="Cambria Math" panose="02040503050406030204" pitchFamily="18" charset="0"/>
                            </a:rPr>
                          </m:ctrlPr>
                        </m:fPr>
                        <m:num>
                          <m:r>
                            <m:rPr>
                              <m:sty m:val="p"/>
                            </m:rPr>
                            <a:rPr lang="en-US" sz="2400" i="0" smtClean="0">
                              <a:latin typeface="Cambria Math" panose="02040503050406030204" pitchFamily="18" charset="0"/>
                              <a:ea typeface="Cambria Math" panose="02040503050406030204" pitchFamily="18" charset="0"/>
                            </a:rPr>
                            <m:t>mg</m:t>
                          </m:r>
                        </m:num>
                        <m:den>
                          <m:r>
                            <m:rPr>
                              <m:sty m:val="p"/>
                            </m:rPr>
                            <a:rPr lang="en-US" sz="2400" i="0" smtClean="0">
                              <a:latin typeface="Cambria Math" panose="02040503050406030204" pitchFamily="18" charset="0"/>
                              <a:ea typeface="Cambria Math" panose="02040503050406030204" pitchFamily="18" charset="0"/>
                            </a:rPr>
                            <m:t>L</m:t>
                          </m:r>
                        </m:den>
                      </m:f>
                      <m:r>
                        <a:rPr lang="en-US" sz="2400" i="0" smtClean="0">
                          <a:latin typeface="Cambria Math" panose="02040503050406030204" pitchFamily="18" charset="0"/>
                          <a:ea typeface="Cambria Math" panose="02040503050406030204" pitchFamily="18" charset="0"/>
                        </a:rPr>
                        <m:t>×8.34</m:t>
                      </m:r>
                      <m:f>
                        <m:fPr>
                          <m:ctrlPr>
                            <a:rPr lang="en-US" sz="2400" i="1">
                              <a:latin typeface="Cambria Math" panose="02040503050406030204" pitchFamily="18" charset="0"/>
                              <a:ea typeface="Cambria Math" panose="02040503050406030204" pitchFamily="18" charset="0"/>
                            </a:rPr>
                          </m:ctrlPr>
                        </m:fPr>
                        <m:num>
                          <m:r>
                            <m:rPr>
                              <m:sty m:val="p"/>
                            </m:rPr>
                            <a:rPr lang="en-US" sz="2400" i="0" smtClean="0">
                              <a:latin typeface="Cambria Math" panose="02040503050406030204" pitchFamily="18" charset="0"/>
                              <a:ea typeface="Cambria Math" panose="02040503050406030204" pitchFamily="18" charset="0"/>
                            </a:rPr>
                            <m:t>lbs</m:t>
                          </m:r>
                        </m:num>
                        <m:den>
                          <m:r>
                            <m:rPr>
                              <m:sty m:val="p"/>
                            </m:rPr>
                            <a:rPr lang="en-US" sz="2400" i="0" smtClean="0">
                              <a:latin typeface="Cambria Math" panose="02040503050406030204" pitchFamily="18" charset="0"/>
                              <a:ea typeface="Cambria Math" panose="02040503050406030204" pitchFamily="18" charset="0"/>
                            </a:rPr>
                            <m:t>gal</m:t>
                          </m:r>
                        </m:den>
                      </m:f>
                    </m:oMath>
                  </m:oMathPara>
                </a14:m>
                <a:endParaRPr lang="en-US" sz="2400"/>
              </a:p>
              <a:p>
                <a:pPr marL="0" indent="0">
                  <a:buNone/>
                </a:pPr>
                <a14:m>
                  <m:oMathPara xmlns:m="http://schemas.openxmlformats.org/officeDocument/2006/math">
                    <m:oMathParaPr>
                      <m:jc m:val="centerGroup"/>
                    </m:oMathParaPr>
                    <m:oMath xmlns:m="http://schemas.openxmlformats.org/officeDocument/2006/math">
                      <m:r>
                        <m:rPr>
                          <m:sty m:val="p"/>
                        </m:rPr>
                        <a:rPr lang="en-US" sz="2400" i="0" smtClean="0">
                          <a:latin typeface="Cambria Math" panose="02040503050406030204" pitchFamily="18" charset="0"/>
                        </a:rPr>
                        <m:t>Chlorine</m:t>
                      </m:r>
                      <m:r>
                        <a:rPr lang="en-US" sz="2400" i="0" smtClean="0">
                          <a:latin typeface="Cambria Math" panose="02040503050406030204" pitchFamily="18" charset="0"/>
                        </a:rPr>
                        <m:t> </m:t>
                      </m:r>
                      <m:r>
                        <m:rPr>
                          <m:sty m:val="p"/>
                        </m:rPr>
                        <a:rPr lang="en-US" sz="2400" b="0" i="0" smtClean="0">
                          <a:latin typeface="Cambria Math" panose="02040503050406030204" pitchFamily="18" charset="0"/>
                        </a:rPr>
                        <m:t>f</m:t>
                      </m:r>
                      <m:r>
                        <m:rPr>
                          <m:sty m:val="p"/>
                        </m:rPr>
                        <a:rPr lang="en-US" sz="2400" i="0" smtClean="0">
                          <a:latin typeface="Cambria Math" panose="02040503050406030204" pitchFamily="18" charset="0"/>
                        </a:rPr>
                        <m:t>eed</m:t>
                      </m:r>
                      <m:r>
                        <a:rPr lang="en-US" sz="2400" i="0" smtClean="0">
                          <a:latin typeface="Cambria Math" panose="02040503050406030204" pitchFamily="18" charset="0"/>
                        </a:rPr>
                        <m:t> </m:t>
                      </m:r>
                      <m:r>
                        <m:rPr>
                          <m:sty m:val="p"/>
                        </m:rPr>
                        <a:rPr lang="en-US" sz="2400" b="0" i="0" smtClean="0">
                          <a:latin typeface="Cambria Math" panose="02040503050406030204" pitchFamily="18" charset="0"/>
                        </a:rPr>
                        <m:t>r</m:t>
                      </m:r>
                      <m:r>
                        <m:rPr>
                          <m:sty m:val="p"/>
                        </m:rPr>
                        <a:rPr lang="en-US" sz="2400" i="0" smtClean="0">
                          <a:latin typeface="Cambria Math" panose="02040503050406030204" pitchFamily="18" charset="0"/>
                        </a:rPr>
                        <m:t>ate</m:t>
                      </m:r>
                      <m:d>
                        <m:dPr>
                          <m:ctrlPr>
                            <a:rPr lang="en-US" sz="2400" i="1">
                              <a:latin typeface="Cambria Math" panose="02040503050406030204" pitchFamily="18" charset="0"/>
                            </a:rPr>
                          </m:ctrlPr>
                        </m:dPr>
                        <m:e>
                          <m:r>
                            <m:rPr>
                              <m:sty m:val="p"/>
                            </m:rPr>
                            <a:rPr lang="en-US" sz="2400" b="0" i="0" smtClean="0">
                              <a:latin typeface="Cambria Math" panose="02040503050406030204" pitchFamily="18" charset="0"/>
                            </a:rPr>
                            <m:t>lbs</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day</m:t>
                          </m:r>
                        </m:e>
                      </m:d>
                      <m:r>
                        <a:rPr lang="en-US" sz="2400" i="0" smtClean="0">
                          <a:latin typeface="Cambria Math" panose="02040503050406030204" pitchFamily="18" charset="0"/>
                        </a:rPr>
                        <m:t>=</m:t>
                      </m:r>
                      <m:r>
                        <m:rPr>
                          <m:sty m:val="p"/>
                        </m:rPr>
                        <a:rPr lang="en-US" sz="2400" b="0" i="0" smtClean="0">
                          <a:latin typeface="Cambria Math" panose="02040503050406030204" pitchFamily="18" charset="0"/>
                        </a:rPr>
                        <m:t>flow</m:t>
                      </m:r>
                      <m:d>
                        <m:dPr>
                          <m:ctrlPr>
                            <a:rPr lang="en-US" sz="2400" b="0" i="1" smtClean="0">
                              <a:latin typeface="Cambria Math" panose="02040503050406030204" pitchFamily="18" charset="0"/>
                            </a:rPr>
                          </m:ctrlPr>
                        </m:dPr>
                        <m:e>
                          <m:r>
                            <m:rPr>
                              <m:sty m:val="p"/>
                            </m:rPr>
                            <a:rPr lang="en-US" sz="2400" b="0" i="0" smtClean="0">
                              <a:latin typeface="Cambria Math" panose="02040503050406030204" pitchFamily="18" charset="0"/>
                            </a:rPr>
                            <m:t>MGD</m:t>
                          </m:r>
                        </m:e>
                      </m:d>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dosage</m:t>
                      </m:r>
                      <m:d>
                        <m:dPr>
                          <m:ctrlPr>
                            <a:rPr lang="en-US" sz="2400" b="0" i="1" smtClean="0">
                              <a:latin typeface="Cambria Math" panose="02040503050406030204" pitchFamily="18" charset="0"/>
                              <a:ea typeface="Cambria Math" panose="02040503050406030204" pitchFamily="18" charset="0"/>
                            </a:rPr>
                          </m:ctrlPr>
                        </m:dPr>
                        <m:e>
                          <m:r>
                            <m:rPr>
                              <m:sty m:val="p"/>
                            </m:rPr>
                            <a:rPr lang="en-US" sz="2400" b="0" i="0" smtClean="0">
                              <a:latin typeface="Cambria Math" panose="02040503050406030204" pitchFamily="18" charset="0"/>
                              <a:ea typeface="Cambria Math" panose="02040503050406030204" pitchFamily="18" charset="0"/>
                            </a:rPr>
                            <m:t>mg</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L</m:t>
                          </m:r>
                        </m:e>
                      </m:d>
                      <m:r>
                        <a:rPr lang="en-US" sz="2400" b="0" i="0" smtClean="0">
                          <a:latin typeface="Cambria Math" panose="02040503050406030204" pitchFamily="18" charset="0"/>
                          <a:ea typeface="Cambria Math" panose="02040503050406030204" pitchFamily="18" charset="0"/>
                        </a:rPr>
                        <m:t>×8.34(</m:t>
                      </m:r>
                      <m:r>
                        <m:rPr>
                          <m:sty m:val="p"/>
                        </m:rPr>
                        <a:rPr lang="en-US" sz="2400" b="0" i="0" smtClean="0">
                          <a:latin typeface="Cambria Math" panose="02040503050406030204" pitchFamily="18" charset="0"/>
                          <a:ea typeface="Cambria Math" panose="02040503050406030204" pitchFamily="18" charset="0"/>
                        </a:rPr>
                        <m:t>lbs</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gal</m:t>
                      </m:r>
                      <m:r>
                        <a:rPr lang="en-US" sz="2400" b="0" i="0" smtClean="0">
                          <a:latin typeface="Cambria Math" panose="02040503050406030204" pitchFamily="18" charset="0"/>
                          <a:ea typeface="Cambria Math" panose="02040503050406030204" pitchFamily="18" charset="0"/>
                        </a:rPr>
                        <m:t>)</m:t>
                      </m:r>
                    </m:oMath>
                  </m:oMathPara>
                </a14:m>
                <a:endParaRPr lang="en-US" sz="2400" b="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E3FF0931-B8F1-2BFE-DFCF-7C8D27824EE7}"/>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l="-870" t="-158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4242ABB5-685E-3984-084A-6FC8A8377470}"/>
              </a:ext>
            </a:extLst>
          </p:cNvPr>
          <p:cNvSpPr txBox="1"/>
          <p:nvPr/>
        </p:nvSpPr>
        <p:spPr>
          <a:xfrm>
            <a:off x="5046962" y="5633672"/>
            <a:ext cx="1648208" cy="461665"/>
          </a:xfrm>
          <a:prstGeom prst="rect">
            <a:avLst/>
          </a:prstGeom>
          <a:noFill/>
          <a:ln w="38100">
            <a:solidFill>
              <a:srgbClr val="FF0000"/>
            </a:solidFill>
          </a:ln>
        </p:spPr>
        <p:txBody>
          <a:bodyPr wrap="none" rtlCol="0">
            <a:spAutoFit/>
          </a:bodyPr>
          <a:lstStyle/>
          <a:p>
            <a:r>
              <a:rPr lang="en-US" sz="2400">
                <a:solidFill>
                  <a:srgbClr val="666666"/>
                </a:solidFill>
                <a:latin typeface="Helvetica" panose="020B0604020202020204" pitchFamily="34" charset="0"/>
                <a:cs typeface="Helvetica" panose="020B0604020202020204" pitchFamily="34" charset="0"/>
              </a:rPr>
              <a:t>mg/L=ppm</a:t>
            </a:r>
          </a:p>
        </p:txBody>
      </p:sp>
      <p:cxnSp>
        <p:nvCxnSpPr>
          <p:cNvPr id="5" name="Straight Connector 4">
            <a:extLst>
              <a:ext uri="{FF2B5EF4-FFF2-40B4-BE49-F238E27FC236}">
                <a16:creationId xmlns:a16="http://schemas.microsoft.com/office/drawing/2014/main" id="{02200028-91F3-E7B5-901C-7BBEC6AF1040}"/>
              </a:ext>
            </a:extLst>
          </p:cNvPr>
          <p:cNvCxnSpPr>
            <a:cxnSpLocks/>
          </p:cNvCxnSpPr>
          <p:nvPr/>
        </p:nvCxnSpPr>
        <p:spPr>
          <a:xfrm>
            <a:off x="6398558" y="3164578"/>
            <a:ext cx="117421" cy="285672"/>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BC35818-CBBA-663C-365D-0BA4BCCEA298}"/>
              </a:ext>
            </a:extLst>
          </p:cNvPr>
          <p:cNvCxnSpPr>
            <a:cxnSpLocks/>
          </p:cNvCxnSpPr>
          <p:nvPr/>
        </p:nvCxnSpPr>
        <p:spPr>
          <a:xfrm>
            <a:off x="10752222" y="3264215"/>
            <a:ext cx="298036" cy="200033"/>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080FCD-E989-DA8B-1B90-155D33FEC6C2}"/>
              </a:ext>
            </a:extLst>
          </p:cNvPr>
          <p:cNvCxnSpPr>
            <a:cxnSpLocks/>
          </p:cNvCxnSpPr>
          <p:nvPr/>
        </p:nvCxnSpPr>
        <p:spPr>
          <a:xfrm>
            <a:off x="6179501" y="3195313"/>
            <a:ext cx="117421" cy="285672"/>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4FC1DE9-FC44-B489-ABBB-C1B53C084799}"/>
              </a:ext>
            </a:extLst>
          </p:cNvPr>
          <p:cNvCxnSpPr>
            <a:cxnSpLocks/>
          </p:cNvCxnSpPr>
          <p:nvPr/>
        </p:nvCxnSpPr>
        <p:spPr>
          <a:xfrm>
            <a:off x="8336556" y="3264215"/>
            <a:ext cx="721926" cy="242853"/>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10111B2E-F263-C84E-5B7C-556CB6939684}"/>
              </a:ext>
            </a:extLst>
          </p:cNvPr>
          <p:cNvSpPr/>
          <p:nvPr/>
        </p:nvSpPr>
        <p:spPr>
          <a:xfrm>
            <a:off x="3803174" y="3021969"/>
            <a:ext cx="1250610"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FDA3616-7378-197E-7D80-516AFB601339}"/>
              </a:ext>
            </a:extLst>
          </p:cNvPr>
          <p:cNvSpPr/>
          <p:nvPr/>
        </p:nvSpPr>
        <p:spPr>
          <a:xfrm>
            <a:off x="6546152" y="3076581"/>
            <a:ext cx="298036" cy="46166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D0197E5-4269-C2CF-E168-BCC373FAF9D0}"/>
              </a:ext>
            </a:extLst>
          </p:cNvPr>
          <p:cNvSpPr/>
          <p:nvPr/>
        </p:nvSpPr>
        <p:spPr>
          <a:xfrm>
            <a:off x="10043504" y="3120096"/>
            <a:ext cx="627914" cy="46166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027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6FC7C-E7F2-5CDF-592A-A6C34B0026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C4CAD0-015E-DE9D-9834-F0E7D97186D7}"/>
              </a:ext>
            </a:extLst>
          </p:cNvPr>
          <p:cNvSpPr>
            <a:spLocks noGrp="1"/>
          </p:cNvSpPr>
          <p:nvPr>
            <p:ph type="title"/>
          </p:nvPr>
        </p:nvSpPr>
        <p:spPr/>
        <p:txBody>
          <a:bodyPr/>
          <a:lstStyle/>
          <a:p>
            <a:r>
              <a:rPr lang="en-US"/>
              <a:t>BOD Units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80125E-7757-6C4B-3A5A-CD39763BAD2E}"/>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lnSpc>
                    <a:spcPct val="130000"/>
                  </a:lnSpc>
                  <a:spcBef>
                    <a:spcPts val="0"/>
                  </a:spcBef>
                  <a:buNone/>
                </a:pPr>
                <a:r>
                  <a:rPr lang="en-US" sz="2400" b="0">
                    <a:latin typeface="Cambria Math" panose="02040503050406030204" pitchFamily="18" charset="0"/>
                  </a:rPr>
                  <a:t>BOD is measured in </a:t>
                </a:r>
                <a:r>
                  <a:rPr lang="en-US" sz="2400">
                    <a:latin typeface="Cambria Math" panose="02040503050406030204" pitchFamily="18" charset="0"/>
                  </a:rPr>
                  <a:t>mg/L</a:t>
                </a:r>
              </a:p>
              <a:p>
                <a:pPr marL="0" indent="0">
                  <a:lnSpc>
                    <a:spcPct val="130000"/>
                  </a:lnSpc>
                  <a:spcBef>
                    <a:spcPts val="0"/>
                  </a:spcBef>
                  <a:buNone/>
                </a:pPr>
                <a14:m>
                  <m:oMathPara xmlns:m="http://schemas.openxmlformats.org/officeDocument/2006/math">
                    <m:oMathParaPr>
                      <m:jc m:val="centerGroup"/>
                    </m:oMathParaPr>
                    <m:oMath xmlns:m="http://schemas.openxmlformats.org/officeDocument/2006/math">
                      <m:r>
                        <a:rPr lang="en-US" sz="2400" b="0" i="0" smtClean="0">
                          <a:solidFill>
                            <a:srgbClr val="666666"/>
                          </a:solidFill>
                          <a:latin typeface="Cambria Math" panose="02040503050406030204" pitchFamily="18" charset="0"/>
                        </a:rPr>
                        <m:t>1</m:t>
                      </m:r>
                      <m:f>
                        <m:fPr>
                          <m:ctrlPr>
                            <a:rPr lang="en-US" sz="2400" b="0" i="1" smtClean="0">
                              <a:solidFill>
                                <a:srgbClr val="666666"/>
                              </a:solidFill>
                              <a:latin typeface="Cambria Math" panose="02040503050406030204" pitchFamily="18" charset="0"/>
                            </a:rPr>
                          </m:ctrlPr>
                        </m:fPr>
                        <m:num>
                          <m:r>
                            <m:rPr>
                              <m:sty m:val="p"/>
                            </m:rPr>
                            <a:rPr lang="en-US" sz="2400" b="0" i="0" smtClean="0">
                              <a:solidFill>
                                <a:srgbClr val="666666"/>
                              </a:solidFill>
                              <a:latin typeface="Cambria Math" panose="02040503050406030204" pitchFamily="18" charset="0"/>
                            </a:rPr>
                            <m:t>mg</m:t>
                          </m:r>
                        </m:num>
                        <m:den>
                          <m:r>
                            <m:rPr>
                              <m:sty m:val="p"/>
                            </m:rPr>
                            <a:rPr lang="en-US" sz="2400" b="0" i="0" smtClean="0">
                              <a:solidFill>
                                <a:srgbClr val="666666"/>
                              </a:solidFill>
                              <a:latin typeface="Cambria Math" panose="02040503050406030204" pitchFamily="18" charset="0"/>
                            </a:rPr>
                            <m:t>L</m:t>
                          </m:r>
                        </m:den>
                      </m:f>
                      <m:r>
                        <a:rPr lang="en-US" sz="2400" b="0" i="0" smtClean="0">
                          <a:solidFill>
                            <a:srgbClr val="666666"/>
                          </a:solidFill>
                          <a:latin typeface="Cambria Math" panose="02040503050406030204" pitchFamily="18" charset="0"/>
                        </a:rPr>
                        <m:t>=1 </m:t>
                      </m:r>
                      <m:r>
                        <m:rPr>
                          <m:sty m:val="p"/>
                        </m:rPr>
                        <a:rPr lang="en-US" sz="2400" b="0" i="0" smtClean="0">
                          <a:solidFill>
                            <a:srgbClr val="666666"/>
                          </a:solidFill>
                          <a:latin typeface="Cambria Math" panose="02040503050406030204" pitchFamily="18" charset="0"/>
                        </a:rPr>
                        <m:t>ppm</m:t>
                      </m:r>
                      <m:r>
                        <a:rPr lang="en-US" sz="2400" b="0" i="0" smtClean="0">
                          <a:solidFill>
                            <a:srgbClr val="666666"/>
                          </a:solidFill>
                          <a:latin typeface="Cambria Math" panose="02040503050406030204" pitchFamily="18" charset="0"/>
                        </a:rPr>
                        <m:t>=</m:t>
                      </m:r>
                      <m:f>
                        <m:fPr>
                          <m:ctrlPr>
                            <a:rPr lang="en-US" sz="2400" i="1">
                              <a:latin typeface="Cambria Math" panose="02040503050406030204" pitchFamily="18" charset="0"/>
                            </a:rPr>
                          </m:ctrlPr>
                        </m:fPr>
                        <m:num>
                          <m:r>
                            <a:rPr lang="en-US" sz="2400" i="0">
                              <a:latin typeface="Cambria Math" panose="02040503050406030204" pitchFamily="18" charset="0"/>
                            </a:rPr>
                            <m:t>1</m:t>
                          </m:r>
                        </m:num>
                        <m:den>
                          <m:r>
                            <a:rPr lang="en-US" sz="2400" i="0">
                              <a:latin typeface="Cambria Math" panose="02040503050406030204" pitchFamily="18" charset="0"/>
                            </a:rPr>
                            <m:t>1,000,000</m:t>
                          </m:r>
                        </m:den>
                      </m:f>
                    </m:oMath>
                  </m:oMathPara>
                </a14:m>
                <a:endParaRPr lang="en-US" sz="2400" b="0">
                  <a:solidFill>
                    <a:srgbClr val="666666"/>
                  </a:solidFill>
                  <a:latin typeface="Cambria Math" panose="02040503050406030204" pitchFamily="18" charset="0"/>
                </a:endParaRPr>
              </a:p>
              <a:p>
                <a:pPr marL="0" indent="0">
                  <a:lnSpc>
                    <a:spcPct val="130000"/>
                  </a:lnSpc>
                  <a:spcBef>
                    <a:spcPts val="0"/>
                  </a:spcBef>
                  <a:buNone/>
                </a:pPr>
                <a14:m>
                  <m:oMathPara xmlns:m="http://schemas.openxmlformats.org/officeDocument/2006/math">
                    <m:oMathParaPr>
                      <m:jc m:val="centerGroup"/>
                    </m:oMathParaPr>
                    <m:oMath xmlns:m="http://schemas.openxmlformats.org/officeDocument/2006/math">
                      <m:r>
                        <a:rPr lang="en-US" sz="2400" b="0" i="0" smtClean="0">
                          <a:solidFill>
                            <a:srgbClr val="666666"/>
                          </a:solidFill>
                          <a:latin typeface="Cambria Math" panose="02040503050406030204" pitchFamily="18" charset="0"/>
                        </a:rPr>
                        <m:t>1 </m:t>
                      </m:r>
                      <m:r>
                        <m:rPr>
                          <m:sty m:val="p"/>
                        </m:rPr>
                        <a:rPr lang="en-US" sz="2400" b="0" i="0" smtClean="0">
                          <a:solidFill>
                            <a:srgbClr val="666666"/>
                          </a:solidFill>
                          <a:latin typeface="Cambria Math" panose="02040503050406030204" pitchFamily="18" charset="0"/>
                        </a:rPr>
                        <m:t>kg</m:t>
                      </m:r>
                      <m:r>
                        <a:rPr lang="en-US" sz="2400" b="0" i="0" smtClean="0">
                          <a:solidFill>
                            <a:srgbClr val="666666"/>
                          </a:solidFill>
                          <a:latin typeface="Cambria Math" panose="02040503050406030204" pitchFamily="18" charset="0"/>
                        </a:rPr>
                        <m:t> </m:t>
                      </m:r>
                      <m:sSub>
                        <m:sSubPr>
                          <m:ctrlPr>
                            <a:rPr lang="en-US" sz="2400" b="0" i="1" smtClean="0">
                              <a:solidFill>
                                <a:srgbClr val="666666"/>
                              </a:solidFill>
                              <a:latin typeface="Cambria Math" panose="02040503050406030204" pitchFamily="18" charset="0"/>
                            </a:rPr>
                          </m:ctrlPr>
                        </m:sSubPr>
                        <m:e>
                          <m:r>
                            <m:rPr>
                              <m:sty m:val="p"/>
                            </m:rPr>
                            <a:rPr lang="en-US" sz="2400" b="0" i="0" smtClean="0">
                              <a:solidFill>
                                <a:srgbClr val="666666"/>
                              </a:solidFill>
                              <a:latin typeface="Cambria Math" panose="02040503050406030204" pitchFamily="18" charset="0"/>
                            </a:rPr>
                            <m:t>H</m:t>
                          </m:r>
                        </m:e>
                        <m:sub>
                          <m:r>
                            <a:rPr lang="en-US" sz="2400" b="0" i="0" smtClean="0">
                              <a:solidFill>
                                <a:srgbClr val="666666"/>
                              </a:solidFill>
                              <a:latin typeface="Cambria Math" panose="02040503050406030204" pitchFamily="18" charset="0"/>
                            </a:rPr>
                            <m:t>2</m:t>
                          </m:r>
                        </m:sub>
                      </m:sSub>
                      <m:r>
                        <m:rPr>
                          <m:sty m:val="p"/>
                        </m:rPr>
                        <a:rPr lang="en-US" sz="2400" b="0" i="0" smtClean="0">
                          <a:solidFill>
                            <a:srgbClr val="666666"/>
                          </a:solidFill>
                          <a:latin typeface="Cambria Math" panose="02040503050406030204" pitchFamily="18" charset="0"/>
                        </a:rPr>
                        <m:t>O</m:t>
                      </m:r>
                      <m:r>
                        <a:rPr lang="en-US" sz="2400" b="0" i="0" smtClean="0">
                          <a:solidFill>
                            <a:srgbClr val="666666"/>
                          </a:solidFill>
                          <a:latin typeface="Cambria Math" panose="02040503050406030204" pitchFamily="18" charset="0"/>
                        </a:rPr>
                        <m:t>=1 </m:t>
                      </m:r>
                      <m:r>
                        <m:rPr>
                          <m:sty m:val="p"/>
                        </m:rPr>
                        <a:rPr lang="en-US" sz="2400" b="0" i="0" smtClean="0">
                          <a:solidFill>
                            <a:srgbClr val="666666"/>
                          </a:solidFill>
                          <a:latin typeface="Cambria Math" panose="02040503050406030204" pitchFamily="18" charset="0"/>
                        </a:rPr>
                        <m:t>L</m:t>
                      </m:r>
                    </m:oMath>
                  </m:oMathPara>
                </a14:m>
                <a:endParaRPr lang="en-US" sz="2400" b="0">
                  <a:solidFill>
                    <a:srgbClr val="666666"/>
                  </a:solidFill>
                  <a:latin typeface="Cambria Math" panose="02040503050406030204" pitchFamily="18" charset="0"/>
                </a:endParaRPr>
              </a:p>
              <a:p>
                <a:pPr marL="0" indent="0">
                  <a:lnSpc>
                    <a:spcPct val="130000"/>
                  </a:lnSpc>
                  <a:spcBef>
                    <a:spcPts val="0"/>
                  </a:spcBef>
                  <a:buNone/>
                </a:pPr>
                <a14:m>
                  <m:oMathPara xmlns:m="http://schemas.openxmlformats.org/officeDocument/2006/math">
                    <m:oMathParaPr>
                      <m:jc m:val="centerGroup"/>
                    </m:oMathParaPr>
                    <m:oMath xmlns:m="http://schemas.openxmlformats.org/officeDocument/2006/math">
                      <m:f>
                        <m:fPr>
                          <m:ctrlPr>
                            <a:rPr lang="en-US" sz="2400" b="0" i="1" smtClean="0">
                              <a:solidFill>
                                <a:srgbClr val="666666"/>
                              </a:solidFill>
                              <a:latin typeface="Cambria Math" panose="02040503050406030204" pitchFamily="18" charset="0"/>
                            </a:rPr>
                          </m:ctrlPr>
                        </m:fPr>
                        <m:num>
                          <m:r>
                            <m:rPr>
                              <m:sty m:val="p"/>
                            </m:rPr>
                            <a:rPr lang="en-US" sz="2400" b="0" i="0" smtClean="0">
                              <a:solidFill>
                                <a:srgbClr val="666666"/>
                              </a:solidFill>
                              <a:latin typeface="Cambria Math" panose="02040503050406030204" pitchFamily="18" charset="0"/>
                            </a:rPr>
                            <m:t>mg</m:t>
                          </m:r>
                        </m:num>
                        <m:den>
                          <m:r>
                            <m:rPr>
                              <m:sty m:val="p"/>
                            </m:rPr>
                            <a:rPr lang="en-US" sz="2400" b="0" i="0" smtClean="0">
                              <a:solidFill>
                                <a:srgbClr val="666666"/>
                              </a:solidFill>
                              <a:latin typeface="Cambria Math" panose="02040503050406030204" pitchFamily="18" charset="0"/>
                            </a:rPr>
                            <m:t>L</m:t>
                          </m:r>
                        </m:den>
                      </m:f>
                      <m:r>
                        <a:rPr lang="en-US" sz="2400" b="0" i="0" smtClean="0">
                          <a:solidFill>
                            <a:srgbClr val="666666"/>
                          </a:solidFill>
                          <a:latin typeface="Cambria Math" panose="02040503050406030204" pitchFamily="18" charset="0"/>
                        </a:rPr>
                        <m:t>   </m:t>
                      </m:r>
                      <m:f>
                        <m:fPr>
                          <m:ctrlPr>
                            <a:rPr lang="en-US" sz="2400" b="0" i="1" smtClean="0">
                              <a:solidFill>
                                <a:srgbClr val="666666"/>
                              </a:solidFill>
                              <a:latin typeface="Cambria Math" panose="02040503050406030204" pitchFamily="18" charset="0"/>
                            </a:rPr>
                          </m:ctrlPr>
                        </m:fPr>
                        <m:num>
                          <m:r>
                            <m:rPr>
                              <m:sty m:val="p"/>
                            </m:rPr>
                            <a:rPr lang="en-US" sz="2400" b="0" i="0" smtClean="0">
                              <a:solidFill>
                                <a:srgbClr val="666666"/>
                              </a:solidFill>
                              <a:latin typeface="Cambria Math" panose="02040503050406030204" pitchFamily="18" charset="0"/>
                            </a:rPr>
                            <m:t>kg</m:t>
                          </m:r>
                        </m:num>
                        <m:den>
                          <m:r>
                            <a:rPr lang="en-US" sz="2400" b="0" i="0" smtClean="0">
                              <a:solidFill>
                                <a:srgbClr val="666666"/>
                              </a:solidFill>
                              <a:latin typeface="Cambria Math" panose="02040503050406030204" pitchFamily="18" charset="0"/>
                            </a:rPr>
                            <m:t>1,000,000</m:t>
                          </m:r>
                          <m:r>
                            <m:rPr>
                              <m:sty m:val="p"/>
                            </m:rPr>
                            <a:rPr lang="en-US" sz="2400" b="0" i="0" smtClean="0">
                              <a:solidFill>
                                <a:srgbClr val="666666"/>
                              </a:solidFill>
                              <a:latin typeface="Cambria Math" panose="02040503050406030204" pitchFamily="18" charset="0"/>
                            </a:rPr>
                            <m:t>mg</m:t>
                          </m:r>
                        </m:den>
                      </m:f>
                      <m:r>
                        <a:rPr lang="en-US" sz="2400" b="0" i="0" smtClean="0">
                          <a:solidFill>
                            <a:srgbClr val="666666"/>
                          </a:solidFill>
                          <a:latin typeface="Cambria Math" panose="02040503050406030204" pitchFamily="18" charset="0"/>
                        </a:rPr>
                        <m:t>                                         </m:t>
                      </m:r>
                    </m:oMath>
                  </m:oMathPara>
                </a14:m>
                <a:endParaRPr lang="en-US" sz="2400" b="0">
                  <a:solidFill>
                    <a:srgbClr val="666666"/>
                  </a:solidFill>
                  <a:latin typeface="Cambria Math" panose="02040503050406030204" pitchFamily="18" charset="0"/>
                </a:endParaRPr>
              </a:p>
              <a:p>
                <a:pPr marL="0" indent="0">
                  <a:lnSpc>
                    <a:spcPct val="130000"/>
                  </a:lnSpc>
                  <a:spcBef>
                    <a:spcPts val="0"/>
                  </a:spcBef>
                  <a:buNone/>
                </a:pPr>
                <a14:m>
                  <m:oMathPara xmlns:m="http://schemas.openxmlformats.org/officeDocument/2006/math">
                    <m:oMathParaPr>
                      <m:jc m:val="centerGroup"/>
                    </m:oMathParaPr>
                    <m:oMath xmlns:m="http://schemas.openxmlformats.org/officeDocument/2006/math">
                      <m:r>
                        <m:rPr>
                          <m:sty m:val="p"/>
                        </m:rPr>
                        <a:rPr lang="en-US" sz="2400" b="0" i="0" smtClean="0">
                          <a:solidFill>
                            <a:srgbClr val="666666"/>
                          </a:solidFill>
                          <a:latin typeface="Cambria Math" panose="02040503050406030204" pitchFamily="18" charset="0"/>
                        </a:rPr>
                        <m:t>BOD</m:t>
                      </m:r>
                      <m:r>
                        <a:rPr lang="en-US" sz="2400" b="0" i="0" smtClean="0">
                          <a:solidFill>
                            <a:srgbClr val="666666"/>
                          </a:solidFill>
                          <a:latin typeface="Cambria Math" panose="02040503050406030204" pitchFamily="18" charset="0"/>
                        </a:rPr>
                        <m:t> </m:t>
                      </m:r>
                      <m:r>
                        <m:rPr>
                          <m:sty m:val="p"/>
                        </m:rPr>
                        <a:rPr lang="en-US" sz="2400" b="0" i="0" smtClean="0">
                          <a:solidFill>
                            <a:srgbClr val="666666"/>
                          </a:solidFill>
                          <a:latin typeface="Cambria Math" panose="02040503050406030204" pitchFamily="18" charset="0"/>
                        </a:rPr>
                        <m:t>Loading</m:t>
                      </m:r>
                      <m:f>
                        <m:fPr>
                          <m:ctrlPr>
                            <a:rPr lang="en-US" sz="2400" b="0" i="1" smtClean="0">
                              <a:solidFill>
                                <a:srgbClr val="666666"/>
                              </a:solidFill>
                              <a:latin typeface="Cambria Math" panose="02040503050406030204" pitchFamily="18" charset="0"/>
                            </a:rPr>
                          </m:ctrlPr>
                        </m:fPr>
                        <m:num>
                          <m:r>
                            <m:rPr>
                              <m:sty m:val="p"/>
                            </m:rPr>
                            <a:rPr lang="en-US" sz="2400" b="0" i="0" smtClean="0">
                              <a:solidFill>
                                <a:srgbClr val="666666"/>
                              </a:solidFill>
                              <a:latin typeface="Cambria Math" panose="02040503050406030204" pitchFamily="18" charset="0"/>
                            </a:rPr>
                            <m:t>lbs</m:t>
                          </m:r>
                        </m:num>
                        <m:den>
                          <m:r>
                            <m:rPr>
                              <m:sty m:val="p"/>
                            </m:rPr>
                            <a:rPr lang="en-US" sz="2400" b="0" i="0" smtClean="0">
                              <a:solidFill>
                                <a:srgbClr val="666666"/>
                              </a:solidFill>
                              <a:latin typeface="Cambria Math" panose="02040503050406030204" pitchFamily="18" charset="0"/>
                            </a:rPr>
                            <m:t>day</m:t>
                          </m:r>
                        </m:den>
                      </m:f>
                      <m:r>
                        <a:rPr lang="en-US" sz="2400" b="0" i="0" smtClean="0">
                          <a:solidFill>
                            <a:srgbClr val="666666"/>
                          </a:solidFill>
                          <a:latin typeface="Cambria Math" panose="02040503050406030204" pitchFamily="18" charset="0"/>
                        </a:rPr>
                        <m:t>=___</m:t>
                      </m:r>
                      <m:r>
                        <m:rPr>
                          <m:sty m:val="p"/>
                        </m:rPr>
                        <a:rPr lang="en-US" sz="2400" b="0" i="0" smtClean="0">
                          <a:solidFill>
                            <a:srgbClr val="666666"/>
                          </a:solidFill>
                          <a:latin typeface="Cambria Math" panose="02040503050406030204" pitchFamily="18" charset="0"/>
                        </a:rPr>
                        <m:t>MGD</m:t>
                      </m:r>
                      <m:r>
                        <a:rPr lang="en-US" sz="2400" b="0" i="0" smtClean="0">
                          <a:solidFill>
                            <a:srgbClr val="666666"/>
                          </a:solidFill>
                          <a:latin typeface="Cambria Math" panose="02040503050406030204" pitchFamily="18" charset="0"/>
                          <a:ea typeface="Cambria Math" panose="02040503050406030204" pitchFamily="18" charset="0"/>
                        </a:rPr>
                        <m:t>×___</m:t>
                      </m:r>
                      <m:f>
                        <m:fPr>
                          <m:ctrlPr>
                            <a:rPr lang="en-US" sz="2400" b="0" i="1" smtClean="0">
                              <a:solidFill>
                                <a:srgbClr val="666666"/>
                              </a:solidFill>
                              <a:latin typeface="Cambria Math" panose="02040503050406030204" pitchFamily="18" charset="0"/>
                              <a:ea typeface="Cambria Math" panose="02040503050406030204" pitchFamily="18" charset="0"/>
                            </a:rPr>
                          </m:ctrlPr>
                        </m:fPr>
                        <m:num>
                          <m:r>
                            <m:rPr>
                              <m:sty m:val="p"/>
                            </m:rPr>
                            <a:rPr lang="en-US" sz="2400" b="0" i="0" smtClean="0">
                              <a:solidFill>
                                <a:srgbClr val="666666"/>
                              </a:solidFill>
                              <a:latin typeface="Cambria Math" panose="02040503050406030204" pitchFamily="18" charset="0"/>
                              <a:ea typeface="Cambria Math" panose="02040503050406030204" pitchFamily="18" charset="0"/>
                            </a:rPr>
                            <m:t>mg</m:t>
                          </m:r>
                        </m:num>
                        <m:den>
                          <m:r>
                            <m:rPr>
                              <m:sty m:val="p"/>
                            </m:rPr>
                            <a:rPr lang="en-US" sz="2400" b="0" i="0" smtClean="0">
                              <a:solidFill>
                                <a:srgbClr val="666666"/>
                              </a:solidFill>
                              <a:latin typeface="Cambria Math" panose="02040503050406030204" pitchFamily="18" charset="0"/>
                              <a:ea typeface="Cambria Math" panose="02040503050406030204" pitchFamily="18" charset="0"/>
                            </a:rPr>
                            <m:t>L</m:t>
                          </m:r>
                        </m:den>
                      </m:f>
                      <m:r>
                        <a:rPr lang="en-US" sz="2400" b="0" i="0" smtClean="0">
                          <a:solidFill>
                            <a:srgbClr val="666666"/>
                          </a:solidFill>
                          <a:latin typeface="Cambria Math" panose="02040503050406030204" pitchFamily="18" charset="0"/>
                          <a:ea typeface="Cambria Math" panose="02040503050406030204" pitchFamily="18" charset="0"/>
                        </a:rPr>
                        <m:t>×8.34</m:t>
                      </m:r>
                      <m:f>
                        <m:fPr>
                          <m:ctrlPr>
                            <a:rPr lang="en-US" sz="2400" b="0" i="1" smtClean="0">
                              <a:solidFill>
                                <a:srgbClr val="666666"/>
                              </a:solidFill>
                              <a:latin typeface="Cambria Math" panose="02040503050406030204" pitchFamily="18" charset="0"/>
                              <a:ea typeface="Cambria Math" panose="02040503050406030204" pitchFamily="18" charset="0"/>
                            </a:rPr>
                          </m:ctrlPr>
                        </m:fPr>
                        <m:num>
                          <m:r>
                            <m:rPr>
                              <m:sty m:val="p"/>
                            </m:rPr>
                            <a:rPr lang="en-US" sz="2400" b="0" i="0" smtClean="0">
                              <a:solidFill>
                                <a:srgbClr val="666666"/>
                              </a:solidFill>
                              <a:latin typeface="Cambria Math" panose="02040503050406030204" pitchFamily="18" charset="0"/>
                              <a:ea typeface="Cambria Math" panose="02040503050406030204" pitchFamily="18" charset="0"/>
                            </a:rPr>
                            <m:t>lbs</m:t>
                          </m:r>
                        </m:num>
                        <m:den>
                          <m:r>
                            <m:rPr>
                              <m:sty m:val="p"/>
                            </m:rPr>
                            <a:rPr lang="en-US" sz="2400" b="0" i="0" smtClean="0">
                              <a:solidFill>
                                <a:srgbClr val="666666"/>
                              </a:solidFill>
                              <a:latin typeface="Cambria Math" panose="02040503050406030204" pitchFamily="18" charset="0"/>
                              <a:ea typeface="Cambria Math" panose="02040503050406030204" pitchFamily="18" charset="0"/>
                            </a:rPr>
                            <m:t>gal</m:t>
                          </m:r>
                        </m:den>
                      </m:f>
                    </m:oMath>
                  </m:oMathPara>
                </a14:m>
                <a:endParaRPr lang="en-US" sz="2400" b="0">
                  <a:solidFill>
                    <a:srgbClr val="666666"/>
                  </a:solidFill>
                  <a:latin typeface="Cambria Math" panose="02040503050406030204" pitchFamily="18" charset="0"/>
                </a:endParaRPr>
              </a:p>
              <a:p>
                <a:pPr marL="0" indent="0">
                  <a:lnSpc>
                    <a:spcPct val="130000"/>
                  </a:lnSpc>
                  <a:spcBef>
                    <a:spcPts val="0"/>
                  </a:spcBef>
                  <a:buNone/>
                </a:pPr>
                <a14:m>
                  <m:oMathPara xmlns:m="http://schemas.openxmlformats.org/officeDocument/2006/math">
                    <m:oMathParaPr>
                      <m:jc m:val="centerGroup"/>
                    </m:oMathParaPr>
                    <m:oMath xmlns:m="http://schemas.openxmlformats.org/officeDocument/2006/math">
                      <m:f>
                        <m:fPr>
                          <m:ctrlPr>
                            <a:rPr lang="en-US" sz="2400" b="0" i="1" smtClean="0">
                              <a:solidFill>
                                <a:srgbClr val="666666"/>
                              </a:solidFill>
                              <a:latin typeface="Cambria Math" panose="02040503050406030204" pitchFamily="18" charset="0"/>
                            </a:rPr>
                          </m:ctrlPr>
                        </m:fPr>
                        <m:num>
                          <m:r>
                            <m:rPr>
                              <m:sty m:val="p"/>
                            </m:rPr>
                            <a:rPr lang="en-US" sz="2400" b="0" i="0" smtClean="0">
                              <a:solidFill>
                                <a:srgbClr val="666666"/>
                              </a:solidFill>
                              <a:latin typeface="Cambria Math" panose="02040503050406030204" pitchFamily="18" charset="0"/>
                            </a:rPr>
                            <m:t>Unit</m:t>
                          </m:r>
                          <m:r>
                            <a:rPr lang="en-US" sz="2400" b="0" i="0" smtClean="0">
                              <a:solidFill>
                                <a:srgbClr val="666666"/>
                              </a:solidFill>
                              <a:latin typeface="Cambria Math" panose="02040503050406030204" pitchFamily="18" charset="0"/>
                            </a:rPr>
                            <m:t> </m:t>
                          </m:r>
                          <m:r>
                            <m:rPr>
                              <m:sty m:val="p"/>
                            </m:rPr>
                            <a:rPr lang="en-US" sz="2400" b="0" i="0" smtClean="0">
                              <a:solidFill>
                                <a:srgbClr val="666666"/>
                              </a:solidFill>
                              <a:latin typeface="Cambria Math" panose="02040503050406030204" pitchFamily="18" charset="0"/>
                            </a:rPr>
                            <m:t>Values</m:t>
                          </m:r>
                        </m:num>
                        <m:den>
                          <m:r>
                            <a:rPr lang="en-US" sz="2400" b="0" i="0" smtClean="0">
                              <a:solidFill>
                                <a:srgbClr val="666666"/>
                              </a:solidFill>
                              <a:latin typeface="Cambria Math" panose="02040503050406030204" pitchFamily="18" charset="0"/>
                            </a:rPr>
                            <m:t>1</m:t>
                          </m:r>
                        </m:den>
                      </m:f>
                      <m:r>
                        <a:rPr lang="en-US" sz="2400" b="0" i="0" smtClean="0">
                          <a:solidFill>
                            <a:srgbClr val="666666"/>
                          </a:solidFill>
                          <a:latin typeface="Cambria Math" panose="02040503050406030204" pitchFamily="18" charset="0"/>
                        </a:rPr>
                        <m:t>  </m:t>
                      </m:r>
                      <m:f>
                        <m:fPr>
                          <m:ctrlPr>
                            <a:rPr lang="en-US" sz="2400" b="0" i="1" smtClean="0">
                              <a:solidFill>
                                <a:srgbClr val="666666"/>
                              </a:solidFill>
                              <a:latin typeface="Cambria Math" panose="02040503050406030204" pitchFamily="18" charset="0"/>
                            </a:rPr>
                          </m:ctrlPr>
                        </m:fPr>
                        <m:num>
                          <m:r>
                            <a:rPr lang="en-US" sz="2400" b="0" i="0" smtClean="0">
                              <a:solidFill>
                                <a:srgbClr val="666666"/>
                              </a:solidFill>
                              <a:latin typeface="Cambria Math" panose="02040503050406030204" pitchFamily="18" charset="0"/>
                            </a:rPr>
                            <m:t>1,000,000</m:t>
                          </m:r>
                          <m:r>
                            <m:rPr>
                              <m:sty m:val="p"/>
                            </m:rPr>
                            <a:rPr lang="en-US" sz="2400" b="0" i="0" smtClean="0">
                              <a:solidFill>
                                <a:srgbClr val="666666"/>
                              </a:solidFill>
                              <a:latin typeface="Cambria Math" panose="02040503050406030204" pitchFamily="18" charset="0"/>
                            </a:rPr>
                            <m:t>gal</m:t>
                          </m:r>
                        </m:num>
                        <m:den>
                          <m:r>
                            <m:rPr>
                              <m:sty m:val="p"/>
                            </m:rPr>
                            <a:rPr lang="en-US" sz="2400" b="0" i="0" smtClean="0">
                              <a:solidFill>
                                <a:srgbClr val="666666"/>
                              </a:solidFill>
                              <a:latin typeface="Cambria Math" panose="02040503050406030204" pitchFamily="18" charset="0"/>
                            </a:rPr>
                            <m:t>day</m:t>
                          </m:r>
                        </m:den>
                      </m:f>
                      <m:r>
                        <a:rPr lang="en-US" sz="2400" b="0" i="0" smtClean="0">
                          <a:solidFill>
                            <a:srgbClr val="666666"/>
                          </a:solidFill>
                          <a:latin typeface="Cambria Math" panose="02040503050406030204" pitchFamily="18" charset="0"/>
                        </a:rPr>
                        <m:t>  </m:t>
                      </m:r>
                      <m:f>
                        <m:fPr>
                          <m:ctrlPr>
                            <a:rPr lang="en-US" sz="2400" b="0" i="1" smtClean="0">
                              <a:solidFill>
                                <a:srgbClr val="666666"/>
                              </a:solidFill>
                              <a:latin typeface="Cambria Math" panose="02040503050406030204" pitchFamily="18" charset="0"/>
                            </a:rPr>
                          </m:ctrlPr>
                        </m:fPr>
                        <m:num>
                          <m:r>
                            <a:rPr lang="en-US" sz="2400" b="0" i="0" smtClean="0">
                              <a:solidFill>
                                <a:srgbClr val="666666"/>
                              </a:solidFill>
                              <a:latin typeface="Cambria Math" panose="02040503050406030204" pitchFamily="18" charset="0"/>
                            </a:rPr>
                            <m:t>1</m:t>
                          </m:r>
                        </m:num>
                        <m:den>
                          <m:r>
                            <a:rPr lang="en-US" sz="2400" b="0" i="0" smtClean="0">
                              <a:solidFill>
                                <a:srgbClr val="666666"/>
                              </a:solidFill>
                              <a:latin typeface="Cambria Math" panose="02040503050406030204" pitchFamily="18" charset="0"/>
                            </a:rPr>
                            <m:t>1,000,000</m:t>
                          </m:r>
                        </m:den>
                      </m:f>
                      <m:r>
                        <a:rPr lang="en-US" sz="2400" b="0" i="0" smtClean="0">
                          <a:solidFill>
                            <a:srgbClr val="666666"/>
                          </a:solidFill>
                          <a:latin typeface="Cambria Math" panose="02040503050406030204" pitchFamily="18" charset="0"/>
                        </a:rPr>
                        <m:t>  </m:t>
                      </m:r>
                      <m:f>
                        <m:fPr>
                          <m:ctrlPr>
                            <a:rPr lang="en-US" sz="2400" b="0" i="1" smtClean="0">
                              <a:solidFill>
                                <a:srgbClr val="666666"/>
                              </a:solidFill>
                              <a:latin typeface="Cambria Math" panose="02040503050406030204" pitchFamily="18" charset="0"/>
                            </a:rPr>
                          </m:ctrlPr>
                        </m:fPr>
                        <m:num>
                          <m:r>
                            <a:rPr lang="en-US" sz="2400" b="0" i="0" smtClean="0">
                              <a:solidFill>
                                <a:srgbClr val="666666"/>
                              </a:solidFill>
                              <a:latin typeface="Cambria Math" panose="02040503050406030204" pitchFamily="18" charset="0"/>
                            </a:rPr>
                            <m:t>8.34</m:t>
                          </m:r>
                          <m:r>
                            <m:rPr>
                              <m:sty m:val="p"/>
                            </m:rPr>
                            <a:rPr lang="en-US" sz="2400" b="0" i="0" smtClean="0">
                              <a:solidFill>
                                <a:srgbClr val="666666"/>
                              </a:solidFill>
                              <a:latin typeface="Cambria Math" panose="02040503050406030204" pitchFamily="18" charset="0"/>
                            </a:rPr>
                            <m:t>lbs</m:t>
                          </m:r>
                        </m:num>
                        <m:den>
                          <m:r>
                            <m:rPr>
                              <m:sty m:val="p"/>
                            </m:rPr>
                            <a:rPr lang="en-US" sz="2400" b="0" i="0" smtClean="0">
                              <a:solidFill>
                                <a:srgbClr val="666666"/>
                              </a:solidFill>
                              <a:latin typeface="Cambria Math" panose="02040503050406030204" pitchFamily="18" charset="0"/>
                            </a:rPr>
                            <m:t>gal</m:t>
                          </m:r>
                        </m:den>
                      </m:f>
                      <m:r>
                        <a:rPr lang="en-US" sz="2400" b="0" i="0" smtClean="0">
                          <a:solidFill>
                            <a:srgbClr val="666666"/>
                          </a:solidFill>
                          <a:latin typeface="Cambria Math" panose="02040503050406030204" pitchFamily="18" charset="0"/>
                        </a:rPr>
                        <m:t>                      </m:t>
                      </m:r>
                    </m:oMath>
                  </m:oMathPara>
                </a14:m>
                <a:endParaRPr lang="en-US" sz="2400" b="0">
                  <a:solidFill>
                    <a:srgbClr val="666666"/>
                  </a:solidFill>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0480125E-7757-6C4B-3A5A-CD39763BAD2E}"/>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l="-8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514AC27-7424-63A9-9256-4B910B93AAFE}"/>
                  </a:ext>
                </a:extLst>
              </p:cNvPr>
              <p:cNvSpPr txBox="1"/>
              <p:nvPr/>
            </p:nvSpPr>
            <p:spPr>
              <a:xfrm>
                <a:off x="6095999" y="3429000"/>
                <a:ext cx="1911614" cy="8252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smtClean="0">
                          <a:solidFill>
                            <a:srgbClr val="666666"/>
                          </a:solidFill>
                          <a:latin typeface="Cambria Math" panose="02040503050406030204" pitchFamily="18" charset="0"/>
                          <a:ea typeface="Cambria Math" panose="02040503050406030204" pitchFamily="18" charset="0"/>
                        </a:rPr>
                        <m:t>→</m:t>
                      </m:r>
                      <m:f>
                        <m:fPr>
                          <m:ctrlPr>
                            <a:rPr lang="en-US" sz="2400" i="1">
                              <a:solidFill>
                                <a:srgbClr val="666666"/>
                              </a:solidFill>
                              <a:latin typeface="Cambria Math" panose="02040503050406030204" pitchFamily="18" charset="0"/>
                            </a:rPr>
                          </m:ctrlPr>
                        </m:fPr>
                        <m:num>
                          <m:r>
                            <a:rPr lang="en-US" sz="2400" i="1">
                              <a:solidFill>
                                <a:srgbClr val="666666"/>
                              </a:solidFill>
                              <a:latin typeface="Cambria Math" panose="02040503050406030204" pitchFamily="18" charset="0"/>
                            </a:rPr>
                            <m:t>1</m:t>
                          </m:r>
                        </m:num>
                        <m:den>
                          <m:r>
                            <a:rPr lang="en-US" sz="2400" i="1">
                              <a:solidFill>
                                <a:srgbClr val="666666"/>
                              </a:solidFill>
                              <a:latin typeface="Cambria Math" panose="02040503050406030204" pitchFamily="18" charset="0"/>
                            </a:rPr>
                            <m:t>1,000,000</m:t>
                          </m:r>
                        </m:den>
                      </m:f>
                    </m:oMath>
                  </m:oMathPara>
                </a14:m>
                <a:endParaRPr lang="en-US" sz="3200"/>
              </a:p>
            </p:txBody>
          </p:sp>
        </mc:Choice>
        <mc:Fallback xmlns="">
          <p:sp>
            <p:nvSpPr>
              <p:cNvPr id="4" name="TextBox 3">
                <a:extLst>
                  <a:ext uri="{FF2B5EF4-FFF2-40B4-BE49-F238E27FC236}">
                    <a16:creationId xmlns:a16="http://schemas.microsoft.com/office/drawing/2014/main" id="{4514AC27-7424-63A9-9256-4B910B93AAFE}"/>
                  </a:ext>
                </a:extLst>
              </p:cNvPr>
              <p:cNvSpPr txBox="1">
                <a:spLocks noRot="1" noChangeAspect="1" noMove="1" noResize="1" noEditPoints="1" noAdjustHandles="1" noChangeArrowheads="1" noChangeShapeType="1" noTextEdit="1"/>
              </p:cNvSpPr>
              <p:nvPr/>
            </p:nvSpPr>
            <p:spPr>
              <a:xfrm>
                <a:off x="6095999" y="3429000"/>
                <a:ext cx="1911614" cy="825291"/>
              </a:xfrm>
              <a:prstGeom prst="rect">
                <a:avLst/>
              </a:prstGeom>
              <a:blipFill>
                <a:blip r:embed="rId4"/>
                <a:stretch>
                  <a:fillRect/>
                </a:stretch>
              </a:blipFill>
            </p:spPr>
            <p:txBody>
              <a:bodyPr/>
              <a:lstStyle/>
              <a:p>
                <a:r>
                  <a:rPr lang="en-US">
                    <a:noFill/>
                  </a:rPr>
                  <a:t> </a:t>
                </a:r>
              </a:p>
            </p:txBody>
          </p:sp>
        </mc:Fallback>
      </mc:AlternateContent>
      <p:cxnSp>
        <p:nvCxnSpPr>
          <p:cNvPr id="9" name="Straight Connector 8">
            <a:extLst>
              <a:ext uri="{FF2B5EF4-FFF2-40B4-BE49-F238E27FC236}">
                <a16:creationId xmlns:a16="http://schemas.microsoft.com/office/drawing/2014/main" id="{E639253A-4C8E-0FCB-9098-05515E581671}"/>
              </a:ext>
            </a:extLst>
          </p:cNvPr>
          <p:cNvCxnSpPr>
            <a:cxnSpLocks/>
          </p:cNvCxnSpPr>
          <p:nvPr/>
        </p:nvCxnSpPr>
        <p:spPr>
          <a:xfrm>
            <a:off x="3463521" y="3885950"/>
            <a:ext cx="2509896"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C6E0390-635B-BA76-9F26-92E2330B03F3}"/>
              </a:ext>
            </a:extLst>
          </p:cNvPr>
          <p:cNvCxnSpPr>
            <a:cxnSpLocks/>
          </p:cNvCxnSpPr>
          <p:nvPr/>
        </p:nvCxnSpPr>
        <p:spPr>
          <a:xfrm>
            <a:off x="4030617" y="3469881"/>
            <a:ext cx="0" cy="78441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6549A86-685F-FB51-B698-F88E9972C7E2}"/>
              </a:ext>
            </a:extLst>
          </p:cNvPr>
          <p:cNvCxnSpPr>
            <a:cxnSpLocks/>
          </p:cNvCxnSpPr>
          <p:nvPr/>
        </p:nvCxnSpPr>
        <p:spPr>
          <a:xfrm flipV="1">
            <a:off x="3407343" y="3595036"/>
            <a:ext cx="572703" cy="1828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DD362D5-8556-BDE5-AA30-7982C069798E}"/>
              </a:ext>
            </a:extLst>
          </p:cNvPr>
          <p:cNvCxnSpPr>
            <a:cxnSpLocks/>
          </p:cNvCxnSpPr>
          <p:nvPr/>
        </p:nvCxnSpPr>
        <p:spPr>
          <a:xfrm flipV="1">
            <a:off x="5462005" y="3993985"/>
            <a:ext cx="572703" cy="1828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D281578-A335-064D-369F-50354B7C06AA}"/>
              </a:ext>
            </a:extLst>
          </p:cNvPr>
          <p:cNvCxnSpPr>
            <a:cxnSpLocks/>
          </p:cNvCxnSpPr>
          <p:nvPr/>
        </p:nvCxnSpPr>
        <p:spPr>
          <a:xfrm flipV="1">
            <a:off x="3463521" y="3993985"/>
            <a:ext cx="572703" cy="1828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B979307-4A31-C1CA-9454-B86F1470E6F4}"/>
              </a:ext>
            </a:extLst>
          </p:cNvPr>
          <p:cNvCxnSpPr>
            <a:cxnSpLocks/>
          </p:cNvCxnSpPr>
          <p:nvPr/>
        </p:nvCxnSpPr>
        <p:spPr>
          <a:xfrm flipV="1">
            <a:off x="4794084" y="3542190"/>
            <a:ext cx="572703" cy="1828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7A63D6B-4B98-C793-E02E-68365E5BD59F}"/>
                  </a:ext>
                </a:extLst>
              </p:cNvPr>
              <p:cNvSpPr txBox="1"/>
              <p:nvPr/>
            </p:nvSpPr>
            <p:spPr>
              <a:xfrm>
                <a:off x="8552047" y="5414210"/>
                <a:ext cx="1123384" cy="8567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smtClean="0">
                          <a:solidFill>
                            <a:srgbClr val="666666"/>
                          </a:solidFill>
                          <a:latin typeface="Cambria Math" panose="02040503050406030204" pitchFamily="18" charset="0"/>
                          <a:ea typeface="Cambria Math" panose="02040503050406030204" pitchFamily="18" charset="0"/>
                        </a:rPr>
                        <m:t>→</m:t>
                      </m:r>
                      <m:f>
                        <m:fPr>
                          <m:ctrlPr>
                            <a:rPr lang="en-US" sz="2400" i="1" smtClean="0">
                              <a:solidFill>
                                <a:srgbClr val="666666"/>
                              </a:solidFill>
                              <a:latin typeface="Cambria Math" panose="02040503050406030204" pitchFamily="18" charset="0"/>
                              <a:ea typeface="Cambria Math" panose="02040503050406030204" pitchFamily="18" charset="0"/>
                            </a:rPr>
                          </m:ctrlPr>
                        </m:fPr>
                        <m:num>
                          <m:r>
                            <a:rPr lang="en-US" sz="2400" b="0" i="1" smtClean="0">
                              <a:solidFill>
                                <a:srgbClr val="666666"/>
                              </a:solidFill>
                              <a:latin typeface="Cambria Math" panose="02040503050406030204" pitchFamily="18" charset="0"/>
                              <a:ea typeface="Cambria Math" panose="02040503050406030204" pitchFamily="18" charset="0"/>
                            </a:rPr>
                            <m:t>𝑙𝑏𝑠</m:t>
                          </m:r>
                        </m:num>
                        <m:den>
                          <m:r>
                            <a:rPr lang="en-US" sz="2400" b="0" i="1" smtClean="0">
                              <a:solidFill>
                                <a:srgbClr val="666666"/>
                              </a:solidFill>
                              <a:latin typeface="Cambria Math" panose="02040503050406030204" pitchFamily="18" charset="0"/>
                              <a:ea typeface="Cambria Math" panose="02040503050406030204" pitchFamily="18" charset="0"/>
                            </a:rPr>
                            <m:t>𝑑𝑎𝑦</m:t>
                          </m:r>
                        </m:den>
                      </m:f>
                    </m:oMath>
                  </m:oMathPara>
                </a14:m>
                <a:endParaRPr lang="en-US" sz="2400">
                  <a:solidFill>
                    <a:srgbClr val="666666"/>
                  </a:solidFill>
                </a:endParaRPr>
              </a:p>
            </p:txBody>
          </p:sp>
        </mc:Choice>
        <mc:Fallback xmlns="">
          <p:sp>
            <p:nvSpPr>
              <p:cNvPr id="23" name="TextBox 22">
                <a:extLst>
                  <a:ext uri="{FF2B5EF4-FFF2-40B4-BE49-F238E27FC236}">
                    <a16:creationId xmlns:a16="http://schemas.microsoft.com/office/drawing/2014/main" id="{C7A63D6B-4B98-C793-E02E-68365E5BD59F}"/>
                  </a:ext>
                </a:extLst>
              </p:cNvPr>
              <p:cNvSpPr txBox="1">
                <a:spLocks noRot="1" noChangeAspect="1" noMove="1" noResize="1" noEditPoints="1" noAdjustHandles="1" noChangeArrowheads="1" noChangeShapeType="1" noTextEdit="1"/>
              </p:cNvSpPr>
              <p:nvPr/>
            </p:nvSpPr>
            <p:spPr>
              <a:xfrm>
                <a:off x="8552047" y="5414210"/>
                <a:ext cx="1123384" cy="856709"/>
              </a:xfrm>
              <a:prstGeom prst="rect">
                <a:avLst/>
              </a:prstGeom>
              <a:blipFill>
                <a:blip r:embed="rId5"/>
                <a:stretch>
                  <a:fillRect/>
                </a:stretch>
              </a:blipFill>
            </p:spPr>
            <p:txBody>
              <a:bodyPr/>
              <a:lstStyle/>
              <a:p>
                <a:r>
                  <a:rPr lang="en-US">
                    <a:noFill/>
                  </a:rPr>
                  <a:t> </a:t>
                </a:r>
              </a:p>
            </p:txBody>
          </p:sp>
        </mc:Fallback>
      </mc:AlternateContent>
      <p:cxnSp>
        <p:nvCxnSpPr>
          <p:cNvPr id="24" name="Straight Connector 23">
            <a:extLst>
              <a:ext uri="{FF2B5EF4-FFF2-40B4-BE49-F238E27FC236}">
                <a16:creationId xmlns:a16="http://schemas.microsoft.com/office/drawing/2014/main" id="{BCF0DE65-EFF3-153E-C1B0-B742D2EC3905}"/>
              </a:ext>
            </a:extLst>
          </p:cNvPr>
          <p:cNvCxnSpPr>
            <a:cxnSpLocks/>
          </p:cNvCxnSpPr>
          <p:nvPr/>
        </p:nvCxnSpPr>
        <p:spPr>
          <a:xfrm flipV="1">
            <a:off x="5344536" y="5542748"/>
            <a:ext cx="572703" cy="1828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C347323-885B-1668-0418-C130C26EB0BC}"/>
              </a:ext>
            </a:extLst>
          </p:cNvPr>
          <p:cNvCxnSpPr>
            <a:cxnSpLocks/>
          </p:cNvCxnSpPr>
          <p:nvPr/>
        </p:nvCxnSpPr>
        <p:spPr>
          <a:xfrm flipV="1">
            <a:off x="7721261" y="5985010"/>
            <a:ext cx="572703" cy="1828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FCEE32E-2F4D-FEFA-95D6-4EE22C48964A}"/>
              </a:ext>
            </a:extLst>
          </p:cNvPr>
          <p:cNvCxnSpPr>
            <a:cxnSpLocks/>
          </p:cNvCxnSpPr>
          <p:nvPr/>
        </p:nvCxnSpPr>
        <p:spPr>
          <a:xfrm flipV="1">
            <a:off x="4067615" y="5542748"/>
            <a:ext cx="1299172" cy="17898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E9B45D7-525D-D511-7530-A1ED1D710A1F}"/>
              </a:ext>
            </a:extLst>
          </p:cNvPr>
          <p:cNvCxnSpPr>
            <a:cxnSpLocks/>
          </p:cNvCxnSpPr>
          <p:nvPr/>
        </p:nvCxnSpPr>
        <p:spPr>
          <a:xfrm flipV="1">
            <a:off x="6042893" y="5948413"/>
            <a:ext cx="1262975" cy="2194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0087BD7-BEE1-E8DE-A083-CF5B2FBF2D59}"/>
              </a:ext>
            </a:extLst>
          </p:cNvPr>
          <p:cNvCxnSpPr>
            <a:cxnSpLocks/>
          </p:cNvCxnSpPr>
          <p:nvPr/>
        </p:nvCxnSpPr>
        <p:spPr>
          <a:xfrm>
            <a:off x="2208573" y="5871963"/>
            <a:ext cx="6343474"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C1F1F4A-7289-32C0-AECE-7A146CB165FB}"/>
              </a:ext>
            </a:extLst>
          </p:cNvPr>
          <p:cNvCxnSpPr>
            <a:cxnSpLocks/>
          </p:cNvCxnSpPr>
          <p:nvPr/>
        </p:nvCxnSpPr>
        <p:spPr>
          <a:xfrm>
            <a:off x="3945139" y="5390937"/>
            <a:ext cx="0" cy="91652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4F7A7F5-E4E2-B906-406A-9502EA312F40}"/>
              </a:ext>
            </a:extLst>
          </p:cNvPr>
          <p:cNvCxnSpPr>
            <a:cxnSpLocks/>
          </p:cNvCxnSpPr>
          <p:nvPr/>
        </p:nvCxnSpPr>
        <p:spPr>
          <a:xfrm>
            <a:off x="5863350" y="5402573"/>
            <a:ext cx="0" cy="91652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F9B1DC3-A5EC-6088-6B30-BAEF47F43919}"/>
              </a:ext>
            </a:extLst>
          </p:cNvPr>
          <p:cNvCxnSpPr>
            <a:cxnSpLocks/>
          </p:cNvCxnSpPr>
          <p:nvPr/>
        </p:nvCxnSpPr>
        <p:spPr>
          <a:xfrm>
            <a:off x="7345843" y="5402573"/>
            <a:ext cx="0" cy="91652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7CECBF24-0D66-DC6B-681D-B539A7A75ACE}"/>
              </a:ext>
            </a:extLst>
          </p:cNvPr>
          <p:cNvSpPr/>
          <p:nvPr/>
        </p:nvSpPr>
        <p:spPr>
          <a:xfrm>
            <a:off x="4590288" y="5863743"/>
            <a:ext cx="627914" cy="46166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F3B144E-4908-F910-EF39-D04FE4EE6FF6}"/>
              </a:ext>
            </a:extLst>
          </p:cNvPr>
          <p:cNvSpPr/>
          <p:nvPr/>
        </p:nvSpPr>
        <p:spPr>
          <a:xfrm>
            <a:off x="7931219" y="5400618"/>
            <a:ext cx="519154" cy="46166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peech Bubble: Rectangle 32">
            <a:extLst>
              <a:ext uri="{FF2B5EF4-FFF2-40B4-BE49-F238E27FC236}">
                <a16:creationId xmlns:a16="http://schemas.microsoft.com/office/drawing/2014/main" id="{46703BDE-40FE-5C69-8DDA-3984528FAE86}"/>
              </a:ext>
            </a:extLst>
          </p:cNvPr>
          <p:cNvSpPr/>
          <p:nvPr/>
        </p:nvSpPr>
        <p:spPr>
          <a:xfrm>
            <a:off x="6538771" y="4881177"/>
            <a:ext cx="1911609" cy="464873"/>
          </a:xfrm>
          <a:prstGeom prst="wedgeRectCallout">
            <a:avLst>
              <a:gd name="adj1" fmla="val -31270"/>
              <a:gd name="adj2" fmla="val 89183"/>
            </a:avLst>
          </a:prstGeom>
          <a:solidFill>
            <a:schemeClr val="bg1"/>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rgbClr val="000000"/>
                </a:solidFill>
              </a:rPr>
              <a:t>=ppm=1mg/L</a:t>
            </a:r>
          </a:p>
        </p:txBody>
      </p:sp>
    </p:spTree>
    <p:extLst>
      <p:ext uri="{BB962C8B-B14F-4D97-AF65-F5344CB8AC3E}">
        <p14:creationId xmlns:p14="http://schemas.microsoft.com/office/powerpoint/2010/main" val="246301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33"/>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3" grpId="0"/>
      <p:bldP spid="5" grpId="0" animBg="1"/>
      <p:bldP spid="6" grpId="0" animBg="1"/>
      <p:bldP spid="33" grpId="0" animBg="1"/>
      <p:bldP spid="3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C353C-A62A-68DD-CC80-9188304A0C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B57F0F-1323-CB56-82ED-4A0D833D3CB1}"/>
              </a:ext>
            </a:extLst>
          </p:cNvPr>
          <p:cNvSpPr>
            <a:spLocks noGrp="1"/>
          </p:cNvSpPr>
          <p:nvPr>
            <p:ph type="title"/>
          </p:nvPr>
        </p:nvSpPr>
        <p:spPr>
          <a:xfrm>
            <a:off x="838200" y="37326"/>
            <a:ext cx="10515600" cy="1325563"/>
          </a:xfrm>
        </p:spPr>
        <p:txBody>
          <a:bodyPr/>
          <a:lstStyle/>
          <a:p>
            <a:r>
              <a:rPr lang="en-US"/>
              <a:t>BOD Loading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2D35938-9991-B259-1833-9E5FB1496C35}"/>
                  </a:ext>
                </a:extLst>
              </p:cNvPr>
              <p:cNvSpPr>
                <a:spLocks noGrp="1"/>
              </p:cNvSpPr>
              <p:nvPr>
                <p:ph type="body" idx="1"/>
              </p:nvPr>
            </p:nvSpPr>
            <p:spPr>
              <a:xfrm>
                <a:off x="1000656" y="1224203"/>
                <a:ext cx="10515600" cy="1402024"/>
              </a:xfrm>
              <a:solidFill>
                <a:schemeClr val="bg1">
                  <a:alpha val="85000"/>
                </a:schemeClr>
              </a:solidFill>
            </p:spPr>
            <p:txBody>
              <a:bodyPr>
                <a:normAutofit lnSpcReduction="10000"/>
              </a:bodyPr>
              <a:lstStyle/>
              <a:p>
                <a:r>
                  <a:rPr lang="en-US"/>
                  <a:t>Samples were taken at the influent of a WWTP and a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BOD</m:t>
                        </m:r>
                      </m:e>
                      <m:sub>
                        <m:r>
                          <a:rPr lang="en-US" b="0" i="0" smtClean="0">
                            <a:latin typeface="Cambria Math" panose="02040503050406030204" pitchFamily="18" charset="0"/>
                          </a:rPr>
                          <m:t>5</m:t>
                        </m:r>
                      </m:sub>
                    </m:sSub>
                  </m:oMath>
                </a14:m>
                <a:r>
                  <a:rPr lang="en-US"/>
                  <a:t> test was performed. The average influent of the WWTP is 1 MGD and the sample analysis determined that the BOD concentration for that day was 240 mg/L. Calculated the BOD loading to this WWTP.</a:t>
                </a:r>
              </a:p>
              <a:p>
                <a:pPr marL="0" indent="0">
                  <a:buNone/>
                </a:pPr>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F2D35938-9991-B259-1833-9E5FB1496C35}"/>
                  </a:ext>
                </a:extLst>
              </p:cNvPr>
              <p:cNvSpPr>
                <a:spLocks noGrp="1" noRot="1" noChangeAspect="1" noMove="1" noResize="1" noEditPoints="1" noAdjustHandles="1" noChangeArrowheads="1" noChangeShapeType="1" noTextEdit="1"/>
              </p:cNvSpPr>
              <p:nvPr>
                <p:ph type="body" idx="1"/>
              </p:nvPr>
            </p:nvSpPr>
            <p:spPr>
              <a:xfrm>
                <a:off x="1000656" y="1224203"/>
                <a:ext cx="10515600" cy="1402024"/>
              </a:xfrm>
              <a:blipFill>
                <a:blip r:embed="rId3"/>
                <a:stretch>
                  <a:fillRect l="-870" t="-8261" b="-435"/>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07CCDCB0-C765-D230-5C0E-FBCACE78D1F4}"/>
              </a:ext>
            </a:extLst>
          </p:cNvPr>
          <p:cNvCxnSpPr>
            <a:cxnSpLocks/>
          </p:cNvCxnSpPr>
          <p:nvPr/>
        </p:nvCxnSpPr>
        <p:spPr>
          <a:xfrm>
            <a:off x="3120677" y="2423417"/>
            <a:ext cx="367131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E5F003DA-C756-B2A8-C9C9-C5840AEB522C}"/>
                  </a:ext>
                </a:extLst>
              </p:cNvPr>
              <p:cNvSpPr txBox="1">
                <a:spLocks/>
              </p:cNvSpPr>
              <p:nvPr/>
            </p:nvSpPr>
            <p:spPr>
              <a:xfrm>
                <a:off x="1050965" y="2842834"/>
                <a:ext cx="10515600" cy="3571404"/>
              </a:xfrm>
              <a:prstGeom prst="rect">
                <a:avLst/>
              </a:prstGeom>
              <a:solidFill>
                <a:schemeClr val="bg1">
                  <a:alpha val="85000"/>
                </a:schemeClr>
              </a:solid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666666"/>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baseline="0">
                    <a:solidFill>
                      <a:schemeClr val="tx1">
                        <a:tint val="7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baseline="0">
                    <a:solidFill>
                      <a:schemeClr val="tx1">
                        <a:tint val="7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spcAft>
                    <a:spcPts val="3600"/>
                  </a:spcAft>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rPr>
                        <m:t>BOD</m:t>
                      </m:r>
                      <m:r>
                        <a:rPr lang="en-US" i="0" smtClean="0">
                          <a:latin typeface="Cambria Math" panose="02040503050406030204" pitchFamily="18" charset="0"/>
                        </a:rPr>
                        <m:t> </m:t>
                      </m:r>
                      <m:r>
                        <m:rPr>
                          <m:sty m:val="p"/>
                        </m:rPr>
                        <a:rPr lang="en-US" i="0" smtClean="0">
                          <a:latin typeface="Cambria Math" panose="02040503050406030204" pitchFamily="18" charset="0"/>
                        </a:rPr>
                        <m:t>Loading</m:t>
                      </m:r>
                      <m:f>
                        <m:fPr>
                          <m:ctrlPr>
                            <a:rPr lang="en-US" i="1">
                              <a:latin typeface="Cambria Math" panose="02040503050406030204" pitchFamily="18" charset="0"/>
                            </a:rPr>
                          </m:ctrlPr>
                        </m:fPr>
                        <m:num>
                          <m:r>
                            <m:rPr>
                              <m:sty m:val="p"/>
                            </m:rPr>
                            <a:rPr lang="en-US" i="0">
                              <a:latin typeface="Cambria Math" panose="02040503050406030204" pitchFamily="18" charset="0"/>
                            </a:rPr>
                            <m:t>lbs</m:t>
                          </m:r>
                        </m:num>
                        <m:den>
                          <m:r>
                            <m:rPr>
                              <m:sty m:val="p"/>
                            </m:rPr>
                            <a:rPr lang="en-US" i="0">
                              <a:latin typeface="Cambria Math" panose="02040503050406030204" pitchFamily="18" charset="0"/>
                            </a:rPr>
                            <m:t>day</m:t>
                          </m:r>
                        </m:den>
                      </m:f>
                      <m:r>
                        <a:rPr lang="en-US" i="0">
                          <a:latin typeface="Cambria Math" panose="02040503050406030204" pitchFamily="18" charset="0"/>
                        </a:rPr>
                        <m:t>=___</m:t>
                      </m:r>
                      <m:r>
                        <m:rPr>
                          <m:sty m:val="p"/>
                        </m:rPr>
                        <a:rPr lang="en-US" i="0">
                          <a:latin typeface="Cambria Math" panose="02040503050406030204" pitchFamily="18" charset="0"/>
                        </a:rPr>
                        <m:t>MGD</m:t>
                      </m:r>
                      <m:r>
                        <a:rPr lang="en-US" i="0">
                          <a:latin typeface="Cambria Math" panose="02040503050406030204" pitchFamily="18" charset="0"/>
                          <a:ea typeface="Cambria Math" panose="02040503050406030204" pitchFamily="18" charset="0"/>
                        </a:rPr>
                        <m:t>×___</m:t>
                      </m:r>
                      <m:f>
                        <m:fPr>
                          <m:ctrlPr>
                            <a:rPr lang="en-US" i="1">
                              <a:latin typeface="Cambria Math" panose="02040503050406030204" pitchFamily="18" charset="0"/>
                              <a:ea typeface="Cambria Math" panose="02040503050406030204" pitchFamily="18" charset="0"/>
                            </a:rPr>
                          </m:ctrlPr>
                        </m:fPr>
                        <m:num>
                          <m:r>
                            <m:rPr>
                              <m:sty m:val="p"/>
                            </m:rPr>
                            <a:rPr lang="en-US" i="0">
                              <a:latin typeface="Cambria Math" panose="02040503050406030204" pitchFamily="18" charset="0"/>
                              <a:ea typeface="Cambria Math" panose="02040503050406030204" pitchFamily="18" charset="0"/>
                            </a:rPr>
                            <m:t>mg</m:t>
                          </m:r>
                        </m:num>
                        <m:den>
                          <m:r>
                            <m:rPr>
                              <m:sty m:val="p"/>
                            </m:rPr>
                            <a:rPr lang="en-US" i="0">
                              <a:latin typeface="Cambria Math" panose="02040503050406030204" pitchFamily="18" charset="0"/>
                              <a:ea typeface="Cambria Math" panose="02040503050406030204" pitchFamily="18" charset="0"/>
                            </a:rPr>
                            <m:t>L</m:t>
                          </m:r>
                        </m:den>
                      </m:f>
                      <m:r>
                        <a:rPr lang="en-US" i="0">
                          <a:latin typeface="Cambria Math" panose="02040503050406030204" pitchFamily="18" charset="0"/>
                          <a:ea typeface="Cambria Math" panose="02040503050406030204" pitchFamily="18" charset="0"/>
                        </a:rPr>
                        <m:t>×8.34</m:t>
                      </m:r>
                      <m:f>
                        <m:fPr>
                          <m:ctrlPr>
                            <a:rPr lang="en-US" i="1">
                              <a:latin typeface="Cambria Math" panose="02040503050406030204" pitchFamily="18" charset="0"/>
                              <a:ea typeface="Cambria Math" panose="02040503050406030204" pitchFamily="18" charset="0"/>
                            </a:rPr>
                          </m:ctrlPr>
                        </m:fPr>
                        <m:num>
                          <m:r>
                            <m:rPr>
                              <m:sty m:val="p"/>
                            </m:rPr>
                            <a:rPr lang="en-US" i="0">
                              <a:latin typeface="Cambria Math" panose="02040503050406030204" pitchFamily="18" charset="0"/>
                              <a:ea typeface="Cambria Math" panose="02040503050406030204" pitchFamily="18" charset="0"/>
                            </a:rPr>
                            <m:t>lbs</m:t>
                          </m:r>
                        </m:num>
                        <m:den>
                          <m:r>
                            <m:rPr>
                              <m:sty m:val="p"/>
                            </m:rPr>
                            <a:rPr lang="en-US" i="0">
                              <a:latin typeface="Cambria Math" panose="02040503050406030204" pitchFamily="18" charset="0"/>
                              <a:ea typeface="Cambria Math" panose="02040503050406030204" pitchFamily="18" charset="0"/>
                            </a:rPr>
                            <m:t>gal</m:t>
                          </m:r>
                        </m:den>
                      </m:f>
                    </m:oMath>
                  </m:oMathPara>
                </a14:m>
                <a:endParaRPr lang="en-US">
                  <a:solidFill>
                    <a:srgbClr val="666666"/>
                  </a:solidFill>
                </a:endParaRPr>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0">
                              <a:latin typeface="Cambria Math" panose="02040503050406030204" pitchFamily="18" charset="0"/>
                            </a:rPr>
                            <m:t>1</m:t>
                          </m:r>
                          <m:r>
                            <a:rPr lang="en-US" b="0" i="0" smtClean="0">
                              <a:latin typeface="Cambria Math" panose="02040503050406030204" pitchFamily="18" charset="0"/>
                            </a:rPr>
                            <m:t> </m:t>
                          </m:r>
                          <m:r>
                            <m:rPr>
                              <m:sty m:val="p"/>
                            </m:rPr>
                            <a:rPr lang="en-US" b="0" i="0" smtClean="0">
                              <a:latin typeface="Cambria Math" panose="02040503050406030204" pitchFamily="18" charset="0"/>
                            </a:rPr>
                            <m:t>MG</m:t>
                          </m:r>
                        </m:num>
                        <m:den>
                          <m:r>
                            <m:rPr>
                              <m:sty m:val="p"/>
                            </m:rPr>
                            <a:rPr lang="en-US" i="0">
                              <a:latin typeface="Cambria Math" panose="02040503050406030204" pitchFamily="18" charset="0"/>
                            </a:rPr>
                            <m:t>day</m:t>
                          </m:r>
                        </m:den>
                      </m:f>
                      <m:r>
                        <a:rPr lang="en-US" i="0">
                          <a:latin typeface="Cambria Math" panose="02040503050406030204" pitchFamily="18" charset="0"/>
                        </a:rPr>
                        <m:t>  </m:t>
                      </m:r>
                      <m:f>
                        <m:fPr>
                          <m:ctrlPr>
                            <a:rPr lang="en-US" i="1">
                              <a:latin typeface="Cambria Math" panose="02040503050406030204" pitchFamily="18" charset="0"/>
                            </a:rPr>
                          </m:ctrlPr>
                        </m:fPr>
                        <m:num>
                          <m:r>
                            <a:rPr lang="en-US" b="0" i="0" smtClean="0">
                              <a:latin typeface="Cambria Math" panose="02040503050406030204" pitchFamily="18" charset="0"/>
                            </a:rPr>
                            <m:t>240 </m:t>
                          </m:r>
                          <m:r>
                            <m:rPr>
                              <m:sty m:val="p"/>
                            </m:rPr>
                            <a:rPr lang="en-US" b="0" i="0" smtClean="0">
                              <a:latin typeface="Cambria Math" panose="02040503050406030204" pitchFamily="18" charset="0"/>
                            </a:rPr>
                            <m:t>mg</m:t>
                          </m:r>
                          <m:r>
                            <a:rPr lang="en-US" b="0" i="0" smtClean="0">
                              <a:latin typeface="Cambria Math" panose="02040503050406030204" pitchFamily="18" charset="0"/>
                            </a:rPr>
                            <m:t>/</m:t>
                          </m:r>
                          <m:r>
                            <m:rPr>
                              <m:sty m:val="p"/>
                            </m:rPr>
                            <a:rPr lang="en-US" b="0" i="0" smtClean="0">
                              <a:latin typeface="Cambria Math" panose="02040503050406030204" pitchFamily="18" charset="0"/>
                            </a:rPr>
                            <m:t>L</m:t>
                          </m:r>
                        </m:num>
                        <m:den>
                          <m:r>
                            <a:rPr lang="en-US" b="0" i="0" smtClean="0">
                              <a:latin typeface="Cambria Math" panose="02040503050406030204" pitchFamily="18" charset="0"/>
                            </a:rPr>
                            <m:t>1</m:t>
                          </m:r>
                        </m:den>
                      </m:f>
                      <m:r>
                        <a:rPr lang="en-US" i="0">
                          <a:latin typeface="Cambria Math" panose="02040503050406030204" pitchFamily="18" charset="0"/>
                        </a:rPr>
                        <m:t>  </m:t>
                      </m:r>
                      <m:f>
                        <m:fPr>
                          <m:ctrlPr>
                            <a:rPr lang="en-US" i="1">
                              <a:latin typeface="Cambria Math" panose="02040503050406030204" pitchFamily="18" charset="0"/>
                            </a:rPr>
                          </m:ctrlPr>
                        </m:fPr>
                        <m:num>
                          <m:r>
                            <a:rPr lang="en-US" i="0">
                              <a:latin typeface="Cambria Math" panose="02040503050406030204" pitchFamily="18" charset="0"/>
                            </a:rPr>
                            <m:t>8.34</m:t>
                          </m:r>
                          <m:r>
                            <m:rPr>
                              <m:sty m:val="p"/>
                            </m:rPr>
                            <a:rPr lang="en-US" i="0">
                              <a:latin typeface="Cambria Math" panose="02040503050406030204" pitchFamily="18" charset="0"/>
                            </a:rPr>
                            <m:t>lbs</m:t>
                          </m:r>
                        </m:num>
                        <m:den>
                          <m:r>
                            <m:rPr>
                              <m:sty m:val="p"/>
                            </m:rPr>
                            <a:rPr lang="en-US" i="0">
                              <a:latin typeface="Cambria Math" panose="02040503050406030204" pitchFamily="18" charset="0"/>
                            </a:rPr>
                            <m:t>gal</m:t>
                          </m:r>
                        </m:den>
                      </m:f>
                      <m:r>
                        <a:rPr lang="en-US" i="0">
                          <a:latin typeface="Cambria Math" panose="02040503050406030204" pitchFamily="18" charset="0"/>
                        </a:rPr>
                        <m:t>    </m:t>
                      </m:r>
                      <m:r>
                        <a:rPr lang="en-US" i="0" smtClean="0">
                          <a:latin typeface="Cambria Math" panose="02040503050406030204" pitchFamily="18" charset="0"/>
                        </a:rPr>
                        <m:t>  </m:t>
                      </m:r>
                      <m:r>
                        <a:rPr lang="en-US" i="0">
                          <a:latin typeface="Cambria Math" panose="02040503050406030204" pitchFamily="18" charset="0"/>
                        </a:rPr>
                        <m:t>                </m:t>
                      </m:r>
                    </m:oMath>
                  </m:oMathPara>
                </a14:m>
                <a:endParaRPr lang="en-US">
                  <a:latin typeface="Cambria Math" panose="02040503050406030204" pitchFamily="18" charset="0"/>
                </a:endParaRPr>
              </a:p>
            </p:txBody>
          </p:sp>
        </mc:Choice>
        <mc:Fallback xmlns="">
          <p:sp>
            <p:nvSpPr>
              <p:cNvPr id="10" name="Content Placeholder 2">
                <a:extLst>
                  <a:ext uri="{FF2B5EF4-FFF2-40B4-BE49-F238E27FC236}">
                    <a16:creationId xmlns:a16="http://schemas.microsoft.com/office/drawing/2014/main" id="{E5F003DA-C756-B2A8-C9C9-C5840AEB522C}"/>
                  </a:ext>
                </a:extLst>
              </p:cNvPr>
              <p:cNvSpPr txBox="1">
                <a:spLocks noRot="1" noChangeAspect="1" noMove="1" noResize="1" noEditPoints="1" noAdjustHandles="1" noChangeArrowheads="1" noChangeShapeType="1" noTextEdit="1"/>
              </p:cNvSpPr>
              <p:nvPr/>
            </p:nvSpPr>
            <p:spPr>
              <a:xfrm>
                <a:off x="1050965" y="2842834"/>
                <a:ext cx="10515600" cy="3571404"/>
              </a:xfrm>
              <a:prstGeom prst="rect">
                <a:avLst/>
              </a:prstGeom>
              <a:blipFill>
                <a:blip r:embed="rId4"/>
                <a:stretch>
                  <a:fillRect/>
                </a:stretch>
              </a:blipFill>
            </p:spPr>
            <p:txBody>
              <a:bodyPr/>
              <a:lstStyle/>
              <a:p>
                <a:r>
                  <a:rPr lang="en-US">
                    <a:noFill/>
                  </a:rPr>
                  <a:t> </a:t>
                </a:r>
              </a:p>
            </p:txBody>
          </p:sp>
        </mc:Fallback>
      </mc:AlternateContent>
      <p:sp>
        <p:nvSpPr>
          <p:cNvPr id="15" name="Oval 14">
            <a:extLst>
              <a:ext uri="{FF2B5EF4-FFF2-40B4-BE49-F238E27FC236}">
                <a16:creationId xmlns:a16="http://schemas.microsoft.com/office/drawing/2014/main" id="{EA641A7C-5783-A8FB-36D7-09A57CA9B900}"/>
              </a:ext>
            </a:extLst>
          </p:cNvPr>
          <p:cNvSpPr/>
          <p:nvPr/>
        </p:nvSpPr>
        <p:spPr>
          <a:xfrm>
            <a:off x="7100949" y="2854286"/>
            <a:ext cx="1167207" cy="748280"/>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77BCDB83-EAAD-7904-26EA-57AB25586CB3}"/>
              </a:ext>
            </a:extLst>
          </p:cNvPr>
          <p:cNvCxnSpPr>
            <a:cxnSpLocks/>
          </p:cNvCxnSpPr>
          <p:nvPr/>
        </p:nvCxnSpPr>
        <p:spPr>
          <a:xfrm>
            <a:off x="7713133" y="1834133"/>
            <a:ext cx="94826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06DB1F7-E7FD-6D09-D6CB-9E3D45AD9E26}"/>
              </a:ext>
            </a:extLst>
          </p:cNvPr>
          <p:cNvCxnSpPr>
            <a:cxnSpLocks/>
          </p:cNvCxnSpPr>
          <p:nvPr/>
        </p:nvCxnSpPr>
        <p:spPr>
          <a:xfrm>
            <a:off x="9872133" y="2144017"/>
            <a:ext cx="135466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0EA84FFD-A33C-024C-DA25-CFA3043CEF04}"/>
              </a:ext>
            </a:extLst>
          </p:cNvPr>
          <p:cNvSpPr/>
          <p:nvPr/>
        </p:nvSpPr>
        <p:spPr>
          <a:xfrm>
            <a:off x="8294199" y="2739273"/>
            <a:ext cx="1196933" cy="1024160"/>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56D207BF-F90A-65A1-EADA-89BC925C9722}"/>
              </a:ext>
            </a:extLst>
          </p:cNvPr>
          <p:cNvSpPr/>
          <p:nvPr/>
        </p:nvSpPr>
        <p:spPr>
          <a:xfrm>
            <a:off x="5697817" y="2899706"/>
            <a:ext cx="1271584"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11E257BA-8B6D-ACDF-3F56-F932A77BE551}"/>
              </a:ext>
            </a:extLst>
          </p:cNvPr>
          <p:cNvSpPr/>
          <p:nvPr/>
        </p:nvSpPr>
        <p:spPr>
          <a:xfrm>
            <a:off x="4811016" y="2781787"/>
            <a:ext cx="782421" cy="904967"/>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4AC4E4B6-EFAE-A676-7EF9-88AF96A7506F}"/>
                  </a:ext>
                </a:extLst>
              </p:cNvPr>
              <p:cNvSpPr txBox="1"/>
              <p:nvPr/>
            </p:nvSpPr>
            <p:spPr>
              <a:xfrm>
                <a:off x="7399348" y="3942286"/>
                <a:ext cx="2057936" cy="8567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0" smtClean="0">
                          <a:solidFill>
                            <a:srgbClr val="666666"/>
                          </a:solidFill>
                          <a:latin typeface="Cambria Math" panose="02040503050406030204" pitchFamily="18" charset="0"/>
                          <a:ea typeface="Cambria Math" panose="02040503050406030204" pitchFamily="18" charset="0"/>
                        </a:rPr>
                        <m:t>=</m:t>
                      </m:r>
                      <m:r>
                        <a:rPr lang="en-US" sz="2400" i="0" smtClean="0">
                          <a:solidFill>
                            <a:srgbClr val="666666"/>
                          </a:solidFill>
                          <a:latin typeface="Cambria Math" panose="02040503050406030204" pitchFamily="18" charset="0"/>
                          <a:ea typeface="Cambria Math" panose="02040503050406030204" pitchFamily="18" charset="0"/>
                        </a:rPr>
                        <m:t>2</m:t>
                      </m:r>
                      <m:r>
                        <a:rPr lang="en-US" sz="2400" b="0" i="0" smtClean="0">
                          <a:solidFill>
                            <a:srgbClr val="666666"/>
                          </a:solidFill>
                          <a:latin typeface="Cambria Math" panose="02040503050406030204" pitchFamily="18" charset="0"/>
                          <a:ea typeface="Cambria Math" panose="02040503050406030204" pitchFamily="18" charset="0"/>
                        </a:rPr>
                        <m:t>001.6</m:t>
                      </m:r>
                      <m:f>
                        <m:fPr>
                          <m:ctrlPr>
                            <a:rPr lang="en-US" sz="2400" i="1" smtClean="0">
                              <a:solidFill>
                                <a:srgbClr val="666666"/>
                              </a:solidFill>
                              <a:latin typeface="Cambria Math" panose="02040503050406030204" pitchFamily="18" charset="0"/>
                              <a:ea typeface="Cambria Math" panose="02040503050406030204" pitchFamily="18" charset="0"/>
                            </a:rPr>
                          </m:ctrlPr>
                        </m:fPr>
                        <m:num>
                          <m:r>
                            <m:rPr>
                              <m:sty m:val="p"/>
                            </m:rPr>
                            <a:rPr lang="en-US" sz="2400" b="0" i="0" smtClean="0">
                              <a:solidFill>
                                <a:srgbClr val="666666"/>
                              </a:solidFill>
                              <a:latin typeface="Cambria Math" panose="02040503050406030204" pitchFamily="18" charset="0"/>
                              <a:ea typeface="Cambria Math" panose="02040503050406030204" pitchFamily="18" charset="0"/>
                            </a:rPr>
                            <m:t>lbs</m:t>
                          </m:r>
                        </m:num>
                        <m:den>
                          <m:r>
                            <m:rPr>
                              <m:sty m:val="p"/>
                            </m:rPr>
                            <a:rPr lang="en-US" sz="2400" b="0" i="0" smtClean="0">
                              <a:solidFill>
                                <a:srgbClr val="666666"/>
                              </a:solidFill>
                              <a:latin typeface="Cambria Math" panose="02040503050406030204" pitchFamily="18" charset="0"/>
                              <a:ea typeface="Cambria Math" panose="02040503050406030204" pitchFamily="18" charset="0"/>
                            </a:rPr>
                            <m:t>day</m:t>
                          </m:r>
                        </m:den>
                      </m:f>
                    </m:oMath>
                  </m:oMathPara>
                </a14:m>
                <a:endParaRPr lang="en-US" sz="2400">
                  <a:solidFill>
                    <a:srgbClr val="666666"/>
                  </a:solidFill>
                </a:endParaRPr>
              </a:p>
            </p:txBody>
          </p:sp>
        </mc:Choice>
        <mc:Fallback xmlns="">
          <p:sp>
            <p:nvSpPr>
              <p:cNvPr id="40" name="TextBox 39">
                <a:extLst>
                  <a:ext uri="{FF2B5EF4-FFF2-40B4-BE49-F238E27FC236}">
                    <a16:creationId xmlns:a16="http://schemas.microsoft.com/office/drawing/2014/main" id="{4AC4E4B6-EFAE-A676-7EF9-88AF96A7506F}"/>
                  </a:ext>
                </a:extLst>
              </p:cNvPr>
              <p:cNvSpPr txBox="1">
                <a:spLocks noRot="1" noChangeAspect="1" noMove="1" noResize="1" noEditPoints="1" noAdjustHandles="1" noChangeArrowheads="1" noChangeShapeType="1" noTextEdit="1"/>
              </p:cNvSpPr>
              <p:nvPr/>
            </p:nvSpPr>
            <p:spPr>
              <a:xfrm>
                <a:off x="7399348" y="3942286"/>
                <a:ext cx="2057936" cy="856709"/>
              </a:xfrm>
              <a:prstGeom prst="rect">
                <a:avLst/>
              </a:prstGeom>
              <a:blipFill>
                <a:blip r:embed="rId5"/>
                <a:stretch>
                  <a:fillRect/>
                </a:stretch>
              </a:blipFill>
            </p:spPr>
            <p:txBody>
              <a:bodyPr/>
              <a:lstStyle/>
              <a:p>
                <a:r>
                  <a:rPr lang="en-US">
                    <a:noFill/>
                  </a:rPr>
                  <a:t> </a:t>
                </a:r>
              </a:p>
            </p:txBody>
          </p:sp>
        </mc:Fallback>
      </mc:AlternateContent>
      <p:cxnSp>
        <p:nvCxnSpPr>
          <p:cNvPr id="41" name="Straight Connector 40">
            <a:extLst>
              <a:ext uri="{FF2B5EF4-FFF2-40B4-BE49-F238E27FC236}">
                <a16:creationId xmlns:a16="http://schemas.microsoft.com/office/drawing/2014/main" id="{BD024FF9-535E-6D9C-6D87-623F583687D0}"/>
              </a:ext>
            </a:extLst>
          </p:cNvPr>
          <p:cNvCxnSpPr>
            <a:cxnSpLocks/>
          </p:cNvCxnSpPr>
          <p:nvPr/>
        </p:nvCxnSpPr>
        <p:spPr>
          <a:xfrm flipV="1">
            <a:off x="4392505" y="4034286"/>
            <a:ext cx="255695" cy="1870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D2F5141-F380-F94C-80D1-A6AD22C9EAA1}"/>
              </a:ext>
            </a:extLst>
          </p:cNvPr>
          <p:cNvCxnSpPr>
            <a:cxnSpLocks/>
          </p:cNvCxnSpPr>
          <p:nvPr/>
        </p:nvCxnSpPr>
        <p:spPr>
          <a:xfrm flipV="1">
            <a:off x="6528246" y="4504849"/>
            <a:ext cx="441155" cy="1756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15ABBA-9701-C7F4-B499-BA3DDFF2329F}"/>
              </a:ext>
            </a:extLst>
          </p:cNvPr>
          <p:cNvCxnSpPr>
            <a:cxnSpLocks/>
          </p:cNvCxnSpPr>
          <p:nvPr/>
        </p:nvCxnSpPr>
        <p:spPr>
          <a:xfrm flipV="1">
            <a:off x="4189780" y="4034286"/>
            <a:ext cx="241803" cy="1885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9877233-851B-63E2-6A56-0C55D0444682}"/>
              </a:ext>
            </a:extLst>
          </p:cNvPr>
          <p:cNvCxnSpPr>
            <a:cxnSpLocks/>
          </p:cNvCxnSpPr>
          <p:nvPr/>
        </p:nvCxnSpPr>
        <p:spPr>
          <a:xfrm flipV="1">
            <a:off x="5369136" y="4039671"/>
            <a:ext cx="726864" cy="1795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38E29F2-938E-6E96-E074-3D113BEAAB6F}"/>
              </a:ext>
            </a:extLst>
          </p:cNvPr>
          <p:cNvCxnSpPr>
            <a:cxnSpLocks/>
          </p:cNvCxnSpPr>
          <p:nvPr/>
        </p:nvCxnSpPr>
        <p:spPr>
          <a:xfrm>
            <a:off x="3803650" y="4379376"/>
            <a:ext cx="3627594"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DAAD6C5-056F-877E-2397-F97A54BEA0E5}"/>
              </a:ext>
            </a:extLst>
          </p:cNvPr>
          <p:cNvCxnSpPr>
            <a:cxnSpLocks/>
          </p:cNvCxnSpPr>
          <p:nvPr/>
        </p:nvCxnSpPr>
        <p:spPr>
          <a:xfrm>
            <a:off x="4739640" y="3896682"/>
            <a:ext cx="0" cy="91652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B943EBF-5F55-3A11-BDBA-0C1C36CA9D83}"/>
              </a:ext>
            </a:extLst>
          </p:cNvPr>
          <p:cNvCxnSpPr>
            <a:cxnSpLocks/>
          </p:cNvCxnSpPr>
          <p:nvPr/>
        </p:nvCxnSpPr>
        <p:spPr>
          <a:xfrm>
            <a:off x="6190194" y="3882475"/>
            <a:ext cx="0" cy="91652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2955ED21-B00A-9047-83C8-97376D0FDE8E}"/>
              </a:ext>
            </a:extLst>
          </p:cNvPr>
          <p:cNvSpPr/>
          <p:nvPr/>
        </p:nvSpPr>
        <p:spPr>
          <a:xfrm>
            <a:off x="6786992" y="3865930"/>
            <a:ext cx="627914" cy="46166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9AE02F2A-C130-021C-00C6-964E4FD768FE}"/>
              </a:ext>
            </a:extLst>
          </p:cNvPr>
          <p:cNvSpPr/>
          <p:nvPr/>
        </p:nvSpPr>
        <p:spPr>
          <a:xfrm>
            <a:off x="3937868" y="4361819"/>
            <a:ext cx="627914" cy="46166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757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34"/>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22"/>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32"/>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25"/>
                                        </p:tgtEl>
                                        <p:attrNameLst>
                                          <p:attrName>style.visibility</p:attrName>
                                        </p:attrNameLst>
                                      </p:cBhvr>
                                      <p:to>
                                        <p:strVal val="hidden"/>
                                      </p:to>
                                    </p:set>
                                  </p:childTnLst>
                                </p:cTn>
                              </p:par>
                              <p:par>
                                <p:cTn id="45" presetID="1" presetClass="exit" presetSubtype="0" fill="hold" grpId="3" nodeType="withEffect">
                                  <p:stCondLst>
                                    <p:cond delay="0"/>
                                  </p:stCondLst>
                                  <p:childTnLst>
                                    <p:set>
                                      <p:cBhvr>
                                        <p:cTn id="46" dur="1" fill="hold">
                                          <p:stCondLst>
                                            <p:cond delay="0"/>
                                          </p:stCondLst>
                                        </p:cTn>
                                        <p:tgtEl>
                                          <p:spTgt spid="36"/>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10">
                                            <p:txEl>
                                              <p:pRg st="1" end="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50"/>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58"/>
                                        </p:tgtEl>
                                        <p:attrNameLst>
                                          <p:attrName>style.visibility</p:attrName>
                                        </p:attrNameLst>
                                      </p:cBhvr>
                                      <p:to>
                                        <p:strVal val="hidden"/>
                                      </p:to>
                                    </p:set>
                                  </p:childTnLst>
                                </p:cTn>
                              </p:par>
                              <p:par>
                                <p:cTn id="81" presetID="1" presetClass="exit" presetSubtype="0" fill="hold" grpId="2" nodeType="withEffect">
                                  <p:stCondLst>
                                    <p:cond delay="0"/>
                                  </p:stCondLst>
                                  <p:childTnLst>
                                    <p:set>
                                      <p:cBhvr>
                                        <p:cTn id="82" dur="1" fill="hold">
                                          <p:stCondLst>
                                            <p:cond delay="0"/>
                                          </p:stCondLst>
                                        </p:cTn>
                                        <p:tgtEl>
                                          <p:spTgt spid="36"/>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5" grpId="1" animBg="1"/>
      <p:bldP spid="32" grpId="0" animBg="1"/>
      <p:bldP spid="32" grpId="1" animBg="1"/>
      <p:bldP spid="34" grpId="0" animBg="1"/>
      <p:bldP spid="34" grpId="1" animBg="1"/>
      <p:bldP spid="36" grpId="0" animBg="1"/>
      <p:bldP spid="36" grpId="1" animBg="1"/>
      <p:bldP spid="36" grpId="2" animBg="1"/>
      <p:bldP spid="36" grpId="3" animBg="1"/>
      <p:bldP spid="40" grpId="0"/>
      <p:bldP spid="50" grpId="0" animBg="1"/>
      <p:bldP spid="50" grpId="1" animBg="1"/>
      <p:bldP spid="58" grpId="0" animBg="1"/>
      <p:bldP spid="58"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7B686-2309-D72D-58D3-5DE5DB95FB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A49F18-6690-9F3F-3412-205DF6412634}"/>
              </a:ext>
            </a:extLst>
          </p:cNvPr>
          <p:cNvSpPr>
            <a:spLocks noGrp="1"/>
          </p:cNvSpPr>
          <p:nvPr>
            <p:ph type="title"/>
          </p:nvPr>
        </p:nvSpPr>
        <p:spPr>
          <a:xfrm>
            <a:off x="838200" y="37326"/>
            <a:ext cx="10515600" cy="1325563"/>
          </a:xfrm>
        </p:spPr>
        <p:txBody>
          <a:bodyPr/>
          <a:lstStyle/>
          <a:p>
            <a:r>
              <a:rPr lang="en-US"/>
              <a:t>BOD Loading Practice</a:t>
            </a:r>
          </a:p>
        </p:txBody>
      </p:sp>
      <p:sp>
        <p:nvSpPr>
          <p:cNvPr id="3" name="Content Placeholder 2">
            <a:extLst>
              <a:ext uri="{FF2B5EF4-FFF2-40B4-BE49-F238E27FC236}">
                <a16:creationId xmlns:a16="http://schemas.microsoft.com/office/drawing/2014/main" id="{8422A934-F7FB-37D6-3A36-421C1D62D757}"/>
              </a:ext>
            </a:extLst>
          </p:cNvPr>
          <p:cNvSpPr>
            <a:spLocks noGrp="1"/>
          </p:cNvSpPr>
          <p:nvPr>
            <p:ph type="body" idx="1"/>
          </p:nvPr>
        </p:nvSpPr>
        <p:spPr>
          <a:xfrm>
            <a:off x="1000656" y="1224202"/>
            <a:ext cx="10515600" cy="1873687"/>
          </a:xfrm>
          <a:solidFill>
            <a:schemeClr val="bg1">
              <a:alpha val="85000"/>
            </a:schemeClr>
          </a:solidFill>
        </p:spPr>
        <p:txBody>
          <a:bodyPr>
            <a:normAutofit lnSpcReduction="10000"/>
          </a:bodyPr>
          <a:lstStyle/>
          <a:p>
            <a:r>
              <a:rPr lang="en-US"/>
              <a:t>You work at a WWTP with a primary clarifier and a tricking filter and want to determine the current organic loading to your process, but first you need to calculate the BOD loading to the trickling filter. You collect a sample of the primary effluent and determine the average BOD is 129 mg/L. The flow to the trickling filter is 0.04 MGD. What is the average BOD loading to the trickling filter in </a:t>
            </a:r>
            <a:r>
              <a:rPr lang="en-US" err="1"/>
              <a:t>lbs</a:t>
            </a:r>
            <a:r>
              <a:rPr lang="en-US"/>
              <a:t>/day?</a:t>
            </a:r>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p:cxnSp>
        <p:nvCxnSpPr>
          <p:cNvPr id="25" name="Straight Connector 24">
            <a:extLst>
              <a:ext uri="{FF2B5EF4-FFF2-40B4-BE49-F238E27FC236}">
                <a16:creationId xmlns:a16="http://schemas.microsoft.com/office/drawing/2014/main" id="{7B13CBFF-82E6-5231-0E0C-1F958D5D3283}"/>
              </a:ext>
            </a:extLst>
          </p:cNvPr>
          <p:cNvCxnSpPr>
            <a:cxnSpLocks/>
          </p:cNvCxnSpPr>
          <p:nvPr/>
        </p:nvCxnSpPr>
        <p:spPr>
          <a:xfrm>
            <a:off x="6819512" y="2736216"/>
            <a:ext cx="302298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B247E2EE-4525-1177-0D7C-F39547A74BA9}"/>
                  </a:ext>
                </a:extLst>
              </p:cNvPr>
              <p:cNvSpPr txBox="1">
                <a:spLocks/>
              </p:cNvSpPr>
              <p:nvPr/>
            </p:nvSpPr>
            <p:spPr>
              <a:xfrm>
                <a:off x="838200" y="3429000"/>
                <a:ext cx="10515600" cy="2204794"/>
              </a:xfrm>
              <a:prstGeom prst="rect">
                <a:avLst/>
              </a:prstGeom>
              <a:solidFill>
                <a:schemeClr val="bg1">
                  <a:alpha val="85000"/>
                </a:schemeClr>
              </a:solid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666666"/>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baseline="0">
                    <a:solidFill>
                      <a:schemeClr val="tx1">
                        <a:tint val="7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baseline="0">
                    <a:solidFill>
                      <a:schemeClr val="tx1">
                        <a:tint val="7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spcAft>
                    <a:spcPts val="3600"/>
                  </a:spcAft>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rPr>
                        <m:t>BOD</m:t>
                      </m:r>
                      <m:r>
                        <a:rPr lang="en-US" i="0" smtClean="0">
                          <a:latin typeface="Cambria Math" panose="02040503050406030204" pitchFamily="18" charset="0"/>
                        </a:rPr>
                        <m:t> </m:t>
                      </m:r>
                      <m:r>
                        <m:rPr>
                          <m:sty m:val="p"/>
                        </m:rPr>
                        <a:rPr lang="en-US" i="0" smtClean="0">
                          <a:latin typeface="Cambria Math" panose="02040503050406030204" pitchFamily="18" charset="0"/>
                        </a:rPr>
                        <m:t>Loading</m:t>
                      </m:r>
                      <m:f>
                        <m:fPr>
                          <m:ctrlPr>
                            <a:rPr lang="en-US" i="1">
                              <a:latin typeface="Cambria Math" panose="02040503050406030204" pitchFamily="18" charset="0"/>
                            </a:rPr>
                          </m:ctrlPr>
                        </m:fPr>
                        <m:num>
                          <m:r>
                            <m:rPr>
                              <m:sty m:val="p"/>
                            </m:rPr>
                            <a:rPr lang="en-US" i="0">
                              <a:latin typeface="Cambria Math" panose="02040503050406030204" pitchFamily="18" charset="0"/>
                            </a:rPr>
                            <m:t>lbs</m:t>
                          </m:r>
                        </m:num>
                        <m:den>
                          <m:r>
                            <m:rPr>
                              <m:sty m:val="p"/>
                            </m:rPr>
                            <a:rPr lang="en-US" i="0">
                              <a:latin typeface="Cambria Math" panose="02040503050406030204" pitchFamily="18" charset="0"/>
                            </a:rPr>
                            <m:t>day</m:t>
                          </m:r>
                        </m:den>
                      </m:f>
                      <m:r>
                        <a:rPr lang="en-US" i="0">
                          <a:latin typeface="Cambria Math" panose="02040503050406030204" pitchFamily="18" charset="0"/>
                        </a:rPr>
                        <m:t>=___</m:t>
                      </m:r>
                      <m:r>
                        <m:rPr>
                          <m:sty m:val="p"/>
                        </m:rPr>
                        <a:rPr lang="en-US" i="0">
                          <a:latin typeface="Cambria Math" panose="02040503050406030204" pitchFamily="18" charset="0"/>
                        </a:rPr>
                        <m:t>MGD</m:t>
                      </m:r>
                      <m:r>
                        <a:rPr lang="en-US" i="0">
                          <a:latin typeface="Cambria Math" panose="02040503050406030204" pitchFamily="18" charset="0"/>
                          <a:ea typeface="Cambria Math" panose="02040503050406030204" pitchFamily="18" charset="0"/>
                        </a:rPr>
                        <m:t>×___</m:t>
                      </m:r>
                      <m:f>
                        <m:fPr>
                          <m:ctrlPr>
                            <a:rPr lang="en-US" i="1">
                              <a:latin typeface="Cambria Math" panose="02040503050406030204" pitchFamily="18" charset="0"/>
                              <a:ea typeface="Cambria Math" panose="02040503050406030204" pitchFamily="18" charset="0"/>
                            </a:rPr>
                          </m:ctrlPr>
                        </m:fPr>
                        <m:num>
                          <m:r>
                            <m:rPr>
                              <m:sty m:val="p"/>
                            </m:rPr>
                            <a:rPr lang="en-US" i="0">
                              <a:latin typeface="Cambria Math" panose="02040503050406030204" pitchFamily="18" charset="0"/>
                              <a:ea typeface="Cambria Math" panose="02040503050406030204" pitchFamily="18" charset="0"/>
                            </a:rPr>
                            <m:t>mg</m:t>
                          </m:r>
                        </m:num>
                        <m:den>
                          <m:r>
                            <m:rPr>
                              <m:sty m:val="p"/>
                            </m:rPr>
                            <a:rPr lang="en-US" i="0">
                              <a:latin typeface="Cambria Math" panose="02040503050406030204" pitchFamily="18" charset="0"/>
                              <a:ea typeface="Cambria Math" panose="02040503050406030204" pitchFamily="18" charset="0"/>
                            </a:rPr>
                            <m:t>L</m:t>
                          </m:r>
                        </m:den>
                      </m:f>
                      <m:r>
                        <a:rPr lang="en-US" i="0">
                          <a:latin typeface="Cambria Math" panose="02040503050406030204" pitchFamily="18" charset="0"/>
                          <a:ea typeface="Cambria Math" panose="02040503050406030204" pitchFamily="18" charset="0"/>
                        </a:rPr>
                        <m:t>×8.34</m:t>
                      </m:r>
                      <m:f>
                        <m:fPr>
                          <m:ctrlPr>
                            <a:rPr lang="en-US" i="1">
                              <a:latin typeface="Cambria Math" panose="02040503050406030204" pitchFamily="18" charset="0"/>
                              <a:ea typeface="Cambria Math" panose="02040503050406030204" pitchFamily="18" charset="0"/>
                            </a:rPr>
                          </m:ctrlPr>
                        </m:fPr>
                        <m:num>
                          <m:r>
                            <m:rPr>
                              <m:sty m:val="p"/>
                            </m:rPr>
                            <a:rPr lang="en-US" i="0">
                              <a:latin typeface="Cambria Math" panose="02040503050406030204" pitchFamily="18" charset="0"/>
                              <a:ea typeface="Cambria Math" panose="02040503050406030204" pitchFamily="18" charset="0"/>
                            </a:rPr>
                            <m:t>lbs</m:t>
                          </m:r>
                        </m:num>
                        <m:den>
                          <m:r>
                            <m:rPr>
                              <m:sty m:val="p"/>
                            </m:rPr>
                            <a:rPr lang="en-US" i="0">
                              <a:latin typeface="Cambria Math" panose="02040503050406030204" pitchFamily="18" charset="0"/>
                              <a:ea typeface="Cambria Math" panose="02040503050406030204" pitchFamily="18" charset="0"/>
                            </a:rPr>
                            <m:t>gal</m:t>
                          </m:r>
                        </m:den>
                      </m:f>
                    </m:oMath>
                  </m:oMathPara>
                </a14:m>
                <a:endParaRPr lang="en-US">
                  <a:solidFill>
                    <a:srgbClr val="666666"/>
                  </a:solidFill>
                </a:endParaRPr>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b="0" i="0" smtClean="0">
                              <a:latin typeface="Cambria Math" panose="02040503050406030204" pitchFamily="18" charset="0"/>
                            </a:rPr>
                            <m:t>.04 </m:t>
                          </m:r>
                          <m:r>
                            <m:rPr>
                              <m:sty m:val="p"/>
                            </m:rPr>
                            <a:rPr lang="en-US" b="0" i="0" smtClean="0">
                              <a:latin typeface="Cambria Math" panose="02040503050406030204" pitchFamily="18" charset="0"/>
                            </a:rPr>
                            <m:t>MG</m:t>
                          </m:r>
                        </m:num>
                        <m:den>
                          <m:r>
                            <m:rPr>
                              <m:sty m:val="p"/>
                            </m:rPr>
                            <a:rPr lang="en-US" i="0">
                              <a:latin typeface="Cambria Math" panose="02040503050406030204" pitchFamily="18" charset="0"/>
                            </a:rPr>
                            <m:t>day</m:t>
                          </m:r>
                        </m:den>
                      </m:f>
                      <m:r>
                        <a:rPr lang="en-US" i="0">
                          <a:latin typeface="Cambria Math" panose="02040503050406030204" pitchFamily="18" charset="0"/>
                        </a:rPr>
                        <m:t>  </m:t>
                      </m:r>
                      <m:f>
                        <m:fPr>
                          <m:ctrlPr>
                            <a:rPr lang="en-US" i="1">
                              <a:latin typeface="Cambria Math" panose="02040503050406030204" pitchFamily="18" charset="0"/>
                            </a:rPr>
                          </m:ctrlPr>
                        </m:fPr>
                        <m:num>
                          <m:r>
                            <a:rPr lang="en-US" b="0" i="0" smtClean="0">
                              <a:latin typeface="Cambria Math" panose="02040503050406030204" pitchFamily="18" charset="0"/>
                            </a:rPr>
                            <m:t>129 </m:t>
                          </m:r>
                          <m:r>
                            <m:rPr>
                              <m:sty m:val="p"/>
                            </m:rPr>
                            <a:rPr lang="en-US" b="0" i="0" smtClean="0">
                              <a:latin typeface="Cambria Math" panose="02040503050406030204" pitchFamily="18" charset="0"/>
                            </a:rPr>
                            <m:t>mg</m:t>
                          </m:r>
                          <m:r>
                            <a:rPr lang="en-US" b="0" i="0" smtClean="0">
                              <a:latin typeface="Cambria Math" panose="02040503050406030204" pitchFamily="18" charset="0"/>
                            </a:rPr>
                            <m:t>/</m:t>
                          </m:r>
                          <m:r>
                            <m:rPr>
                              <m:sty m:val="p"/>
                            </m:rPr>
                            <a:rPr lang="en-US" b="0" i="0" smtClean="0">
                              <a:latin typeface="Cambria Math" panose="02040503050406030204" pitchFamily="18" charset="0"/>
                            </a:rPr>
                            <m:t>L</m:t>
                          </m:r>
                        </m:num>
                        <m:den>
                          <m:r>
                            <a:rPr lang="en-US" b="0" i="0" smtClean="0">
                              <a:latin typeface="Cambria Math" panose="02040503050406030204" pitchFamily="18" charset="0"/>
                            </a:rPr>
                            <m:t>1</m:t>
                          </m:r>
                        </m:den>
                      </m:f>
                      <m:r>
                        <a:rPr lang="en-US" i="0">
                          <a:latin typeface="Cambria Math" panose="02040503050406030204" pitchFamily="18" charset="0"/>
                        </a:rPr>
                        <m:t>  </m:t>
                      </m:r>
                      <m:f>
                        <m:fPr>
                          <m:ctrlPr>
                            <a:rPr lang="en-US" i="1">
                              <a:latin typeface="Cambria Math" panose="02040503050406030204" pitchFamily="18" charset="0"/>
                            </a:rPr>
                          </m:ctrlPr>
                        </m:fPr>
                        <m:num>
                          <m:r>
                            <a:rPr lang="en-US" i="0">
                              <a:latin typeface="Cambria Math" panose="02040503050406030204" pitchFamily="18" charset="0"/>
                            </a:rPr>
                            <m:t>8.34</m:t>
                          </m:r>
                          <m:r>
                            <m:rPr>
                              <m:sty m:val="p"/>
                            </m:rPr>
                            <a:rPr lang="en-US" i="0">
                              <a:latin typeface="Cambria Math" panose="02040503050406030204" pitchFamily="18" charset="0"/>
                            </a:rPr>
                            <m:t>lbs</m:t>
                          </m:r>
                        </m:num>
                        <m:den>
                          <m:r>
                            <m:rPr>
                              <m:sty m:val="p"/>
                            </m:rPr>
                            <a:rPr lang="en-US" i="0">
                              <a:latin typeface="Cambria Math" panose="02040503050406030204" pitchFamily="18" charset="0"/>
                            </a:rPr>
                            <m:t>gal</m:t>
                          </m:r>
                        </m:den>
                      </m:f>
                      <m:r>
                        <a:rPr lang="en-US" i="0">
                          <a:latin typeface="Cambria Math" panose="02040503050406030204" pitchFamily="18" charset="0"/>
                        </a:rPr>
                        <m:t>    </m:t>
                      </m:r>
                      <m:r>
                        <a:rPr lang="en-US" i="0" smtClean="0">
                          <a:latin typeface="Cambria Math" panose="02040503050406030204" pitchFamily="18" charset="0"/>
                        </a:rPr>
                        <m:t>  </m:t>
                      </m:r>
                      <m:r>
                        <a:rPr lang="en-US" i="0">
                          <a:latin typeface="Cambria Math" panose="02040503050406030204" pitchFamily="18" charset="0"/>
                        </a:rPr>
                        <m:t>                </m:t>
                      </m:r>
                    </m:oMath>
                  </m:oMathPara>
                </a14:m>
                <a:endParaRPr lang="en-US">
                  <a:latin typeface="Cambria Math" panose="02040503050406030204" pitchFamily="18" charset="0"/>
                </a:endParaRPr>
              </a:p>
            </p:txBody>
          </p:sp>
        </mc:Choice>
        <mc:Fallback xmlns="">
          <p:sp>
            <p:nvSpPr>
              <p:cNvPr id="10" name="Content Placeholder 2">
                <a:extLst>
                  <a:ext uri="{FF2B5EF4-FFF2-40B4-BE49-F238E27FC236}">
                    <a16:creationId xmlns:a16="http://schemas.microsoft.com/office/drawing/2014/main" id="{B247E2EE-4525-1177-0D7C-F39547A74BA9}"/>
                  </a:ext>
                </a:extLst>
              </p:cNvPr>
              <p:cNvSpPr txBox="1">
                <a:spLocks noRot="1" noChangeAspect="1" noMove="1" noResize="1" noEditPoints="1" noAdjustHandles="1" noChangeArrowheads="1" noChangeShapeType="1" noTextEdit="1"/>
              </p:cNvSpPr>
              <p:nvPr/>
            </p:nvSpPr>
            <p:spPr>
              <a:xfrm>
                <a:off x="838200" y="3429000"/>
                <a:ext cx="10515600" cy="2204794"/>
              </a:xfrm>
              <a:prstGeom prst="rect">
                <a:avLst/>
              </a:prstGeom>
              <a:blipFill>
                <a:blip r:embed="rId3"/>
                <a:stretch>
                  <a:fillRect/>
                </a:stretch>
              </a:blipFill>
            </p:spPr>
            <p:txBody>
              <a:bodyPr/>
              <a:lstStyle/>
              <a:p>
                <a:r>
                  <a:rPr lang="en-US">
                    <a:noFill/>
                  </a:rPr>
                  <a:t> </a:t>
                </a:r>
              </a:p>
            </p:txBody>
          </p:sp>
        </mc:Fallback>
      </mc:AlternateContent>
      <p:sp>
        <p:nvSpPr>
          <p:cNvPr id="15" name="Oval 14">
            <a:extLst>
              <a:ext uri="{FF2B5EF4-FFF2-40B4-BE49-F238E27FC236}">
                <a16:creationId xmlns:a16="http://schemas.microsoft.com/office/drawing/2014/main" id="{EE690F67-3635-C715-8CE1-781B488C358C}"/>
              </a:ext>
            </a:extLst>
          </p:cNvPr>
          <p:cNvSpPr/>
          <p:nvPr/>
        </p:nvSpPr>
        <p:spPr>
          <a:xfrm>
            <a:off x="6888184" y="3440452"/>
            <a:ext cx="1167207" cy="748280"/>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C49C44B3-25E9-15B6-B18E-2DF1F682C00D}"/>
              </a:ext>
            </a:extLst>
          </p:cNvPr>
          <p:cNvCxnSpPr>
            <a:cxnSpLocks/>
          </p:cNvCxnSpPr>
          <p:nvPr/>
        </p:nvCxnSpPr>
        <p:spPr>
          <a:xfrm>
            <a:off x="3684869" y="2730183"/>
            <a:ext cx="1382431"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8F869AE-3FED-E461-B341-15090986FA68}"/>
              </a:ext>
            </a:extLst>
          </p:cNvPr>
          <p:cNvCxnSpPr>
            <a:cxnSpLocks/>
          </p:cNvCxnSpPr>
          <p:nvPr/>
        </p:nvCxnSpPr>
        <p:spPr>
          <a:xfrm>
            <a:off x="8081434" y="2423417"/>
            <a:ext cx="135466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CAAF22B8-BBFB-BCDE-2ABA-95A405748B51}"/>
              </a:ext>
            </a:extLst>
          </p:cNvPr>
          <p:cNvSpPr/>
          <p:nvPr/>
        </p:nvSpPr>
        <p:spPr>
          <a:xfrm>
            <a:off x="8081434" y="3325439"/>
            <a:ext cx="1196933" cy="1024160"/>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EA0B078B-B500-768C-7A58-7CCCD095926E}"/>
              </a:ext>
            </a:extLst>
          </p:cNvPr>
          <p:cNvSpPr/>
          <p:nvPr/>
        </p:nvSpPr>
        <p:spPr>
          <a:xfrm>
            <a:off x="5485052" y="3485872"/>
            <a:ext cx="1271584"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F0D6A6AD-F966-0F7B-9B38-2C75120315D6}"/>
                  </a:ext>
                </a:extLst>
              </p:cNvPr>
              <p:cNvSpPr txBox="1"/>
              <p:nvPr/>
            </p:nvSpPr>
            <p:spPr>
              <a:xfrm>
                <a:off x="7186583" y="4528452"/>
                <a:ext cx="1839478" cy="8570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0" smtClean="0">
                          <a:solidFill>
                            <a:srgbClr val="666666"/>
                          </a:solidFill>
                          <a:latin typeface="Cambria Math" panose="02040503050406030204" pitchFamily="18" charset="0"/>
                          <a:ea typeface="Cambria Math" panose="02040503050406030204" pitchFamily="18" charset="0"/>
                        </a:rPr>
                        <m:t>=43.03</m:t>
                      </m:r>
                      <m:f>
                        <m:fPr>
                          <m:ctrlPr>
                            <a:rPr lang="en-US" sz="2400" i="1" smtClean="0">
                              <a:solidFill>
                                <a:srgbClr val="666666"/>
                              </a:solidFill>
                              <a:latin typeface="Cambria Math" panose="02040503050406030204" pitchFamily="18" charset="0"/>
                              <a:ea typeface="Cambria Math" panose="02040503050406030204" pitchFamily="18" charset="0"/>
                            </a:rPr>
                          </m:ctrlPr>
                        </m:fPr>
                        <m:num>
                          <m:r>
                            <m:rPr>
                              <m:sty m:val="p"/>
                            </m:rPr>
                            <a:rPr lang="en-US" sz="2400" b="0" i="0" smtClean="0">
                              <a:solidFill>
                                <a:srgbClr val="666666"/>
                              </a:solidFill>
                              <a:latin typeface="Cambria Math" panose="02040503050406030204" pitchFamily="18" charset="0"/>
                              <a:ea typeface="Cambria Math" panose="02040503050406030204" pitchFamily="18" charset="0"/>
                            </a:rPr>
                            <m:t>lbs</m:t>
                          </m:r>
                        </m:num>
                        <m:den>
                          <m:r>
                            <m:rPr>
                              <m:sty m:val="p"/>
                            </m:rPr>
                            <a:rPr lang="en-US" sz="2400" b="0" i="0" smtClean="0">
                              <a:solidFill>
                                <a:srgbClr val="666666"/>
                              </a:solidFill>
                              <a:latin typeface="Cambria Math" panose="02040503050406030204" pitchFamily="18" charset="0"/>
                              <a:ea typeface="Cambria Math" panose="02040503050406030204" pitchFamily="18" charset="0"/>
                            </a:rPr>
                            <m:t>day</m:t>
                          </m:r>
                        </m:den>
                      </m:f>
                    </m:oMath>
                  </m:oMathPara>
                </a14:m>
                <a:endParaRPr lang="en-US" sz="2400">
                  <a:solidFill>
                    <a:srgbClr val="666666"/>
                  </a:solidFill>
                </a:endParaRPr>
              </a:p>
            </p:txBody>
          </p:sp>
        </mc:Choice>
        <mc:Fallback xmlns="">
          <p:sp>
            <p:nvSpPr>
              <p:cNvPr id="40" name="TextBox 39">
                <a:extLst>
                  <a:ext uri="{FF2B5EF4-FFF2-40B4-BE49-F238E27FC236}">
                    <a16:creationId xmlns:a16="http://schemas.microsoft.com/office/drawing/2014/main" id="{F0D6A6AD-F966-0F7B-9B38-2C75120315D6}"/>
                  </a:ext>
                </a:extLst>
              </p:cNvPr>
              <p:cNvSpPr txBox="1">
                <a:spLocks noRot="1" noChangeAspect="1" noMove="1" noResize="1" noEditPoints="1" noAdjustHandles="1" noChangeArrowheads="1" noChangeShapeType="1" noTextEdit="1"/>
              </p:cNvSpPr>
              <p:nvPr/>
            </p:nvSpPr>
            <p:spPr>
              <a:xfrm>
                <a:off x="7186583" y="4528452"/>
                <a:ext cx="1839478" cy="857094"/>
              </a:xfrm>
              <a:prstGeom prst="rect">
                <a:avLst/>
              </a:prstGeom>
              <a:blipFill>
                <a:blip r:embed="rId4"/>
                <a:stretch>
                  <a:fillRect/>
                </a:stretch>
              </a:blipFill>
            </p:spPr>
            <p:txBody>
              <a:bodyPr/>
              <a:lstStyle/>
              <a:p>
                <a:r>
                  <a:rPr lang="en-US">
                    <a:noFill/>
                  </a:rPr>
                  <a:t> </a:t>
                </a:r>
              </a:p>
            </p:txBody>
          </p:sp>
        </mc:Fallback>
      </mc:AlternateContent>
      <p:cxnSp>
        <p:nvCxnSpPr>
          <p:cNvPr id="41" name="Straight Connector 40">
            <a:extLst>
              <a:ext uri="{FF2B5EF4-FFF2-40B4-BE49-F238E27FC236}">
                <a16:creationId xmlns:a16="http://schemas.microsoft.com/office/drawing/2014/main" id="{12713E65-BC76-FBAD-F0A8-6BEF2893D091}"/>
              </a:ext>
            </a:extLst>
          </p:cNvPr>
          <p:cNvCxnSpPr>
            <a:cxnSpLocks/>
          </p:cNvCxnSpPr>
          <p:nvPr/>
        </p:nvCxnSpPr>
        <p:spPr>
          <a:xfrm flipV="1">
            <a:off x="4179740" y="4620452"/>
            <a:ext cx="255695" cy="1870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14C9FE7-C9B9-155A-4DF7-AB1A724DF608}"/>
              </a:ext>
            </a:extLst>
          </p:cNvPr>
          <p:cNvCxnSpPr>
            <a:cxnSpLocks/>
          </p:cNvCxnSpPr>
          <p:nvPr/>
        </p:nvCxnSpPr>
        <p:spPr>
          <a:xfrm flipV="1">
            <a:off x="6315481" y="5091015"/>
            <a:ext cx="441155" cy="1756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B4DD469-ED79-C21A-0C7A-A8B42FA0DD9D}"/>
              </a:ext>
            </a:extLst>
          </p:cNvPr>
          <p:cNvCxnSpPr>
            <a:cxnSpLocks/>
          </p:cNvCxnSpPr>
          <p:nvPr/>
        </p:nvCxnSpPr>
        <p:spPr>
          <a:xfrm flipV="1">
            <a:off x="3977015" y="4620452"/>
            <a:ext cx="241803" cy="1885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BEFE9DE-DFED-B056-8167-8A058F2644A6}"/>
              </a:ext>
            </a:extLst>
          </p:cNvPr>
          <p:cNvCxnSpPr>
            <a:cxnSpLocks/>
          </p:cNvCxnSpPr>
          <p:nvPr/>
        </p:nvCxnSpPr>
        <p:spPr>
          <a:xfrm flipV="1">
            <a:off x="5156371" y="4625837"/>
            <a:ext cx="726864" cy="1795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C60141-EB70-370A-AA4C-8FE566344756}"/>
              </a:ext>
            </a:extLst>
          </p:cNvPr>
          <p:cNvCxnSpPr>
            <a:cxnSpLocks/>
          </p:cNvCxnSpPr>
          <p:nvPr/>
        </p:nvCxnSpPr>
        <p:spPr>
          <a:xfrm>
            <a:off x="3590885" y="4965542"/>
            <a:ext cx="3627594"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5A95CE7-B164-B18D-3A26-ADC61774BB60}"/>
              </a:ext>
            </a:extLst>
          </p:cNvPr>
          <p:cNvCxnSpPr>
            <a:cxnSpLocks/>
          </p:cNvCxnSpPr>
          <p:nvPr/>
        </p:nvCxnSpPr>
        <p:spPr>
          <a:xfrm>
            <a:off x="4598251" y="4489725"/>
            <a:ext cx="0" cy="91652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8CF2330-6AD3-74F1-ECED-A7102A4A0E1E}"/>
              </a:ext>
            </a:extLst>
          </p:cNvPr>
          <p:cNvCxnSpPr>
            <a:cxnSpLocks/>
          </p:cNvCxnSpPr>
          <p:nvPr/>
        </p:nvCxnSpPr>
        <p:spPr>
          <a:xfrm>
            <a:off x="6069504" y="4468641"/>
            <a:ext cx="0" cy="91652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28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34"/>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22"/>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32"/>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25"/>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0">
                                            <p:txEl>
                                              <p:pRg st="1" end="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5" grpId="1" animBg="1"/>
      <p:bldP spid="32" grpId="0" animBg="1"/>
      <p:bldP spid="32" grpId="1" animBg="1"/>
      <p:bldP spid="34" grpId="0" animBg="1"/>
      <p:bldP spid="34" grpId="1" animBg="1"/>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C88B7-B8B6-5519-6BC2-5F577FAAA9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AD0B9-8353-4EEB-CF16-5CAAABF24453}"/>
              </a:ext>
            </a:extLst>
          </p:cNvPr>
          <p:cNvSpPr>
            <a:spLocks noGrp="1"/>
          </p:cNvSpPr>
          <p:nvPr>
            <p:ph type="title"/>
          </p:nvPr>
        </p:nvSpPr>
        <p:spPr/>
        <p:txBody>
          <a:bodyPr/>
          <a:lstStyle/>
          <a:p>
            <a:r>
              <a:rPr lang="en-US"/>
              <a:t>Organic Loading Rate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C58ECB-8209-801D-03BF-0761B9FC9297}"/>
                  </a:ext>
                </a:extLst>
              </p:cNvPr>
              <p:cNvSpPr>
                <a:spLocks noGrp="1"/>
              </p:cNvSpPr>
              <p:nvPr>
                <p:ph idx="1"/>
              </p:nvPr>
            </p:nvSpPr>
            <p:spPr>
              <a:solidFill>
                <a:schemeClr val="bg1">
                  <a:alpha val="85000"/>
                </a:schemeClr>
              </a:solidFill>
            </p:spPr>
            <p:txBody>
              <a:bodyPr>
                <a:normAutofit/>
              </a:bodyPr>
              <a:lstStyle/>
              <a:p>
                <a:pPr marL="0" indent="0">
                  <a:buNone/>
                </a:pPr>
                <a:r>
                  <a:rPr lang="en-US" sz="2400"/>
                  <a:t>Measured the amount of </a:t>
                </a:r>
                <a:r>
                  <a:rPr lang="en-US" sz="2400" u="sng"/>
                  <a:t>organic material (expressed in BOD)</a:t>
                </a:r>
                <a:r>
                  <a:rPr lang="en-US" sz="2400"/>
                  <a:t> applied to a treatment system per unit of media (volume or surface area) per day</a:t>
                </a:r>
              </a:p>
              <a:p>
                <a:r>
                  <a:rPr lang="en-US" sz="2400"/>
                  <a:t>Used as a design parameter to ensure regulatory compliance</a:t>
                </a:r>
              </a:p>
              <a:p>
                <a:r>
                  <a:rPr lang="en-US" sz="2400"/>
                  <a:t>Performance monitoring indicator</a:t>
                </a:r>
              </a:p>
              <a:p>
                <a:r>
                  <a:rPr lang="en-US" sz="2400"/>
                  <a:t>Applies to:	Trickling Filter</a:t>
                </a:r>
              </a:p>
              <a:p>
                <a:pPr marL="0" indent="0">
                  <a:buNone/>
                </a:pPr>
                <a:r>
                  <a:rPr lang="en-US" sz="2400"/>
                  <a:t>		RBCs</a:t>
                </a:r>
              </a:p>
              <a:p>
                <a:pPr marL="0" indent="0">
                  <a:buNone/>
                </a:pPr>
                <a:r>
                  <a:rPr lang="en-US" sz="2400"/>
                  <a:t>		Lagoons</a:t>
                </a:r>
              </a:p>
              <a:p>
                <a:r>
                  <a:rPr lang="en-US" sz="2400"/>
                  <a:t>Expressed in </a:t>
                </a:r>
                <a:r>
                  <a:rPr lang="en-US" sz="2400" err="1"/>
                  <a:t>lbs</a:t>
                </a:r>
                <a:r>
                  <a:rPr lang="en-US" sz="2400"/>
                  <a:t> BOD/1,000 </a:t>
                </a:r>
                <a14:m>
                  <m:oMath xmlns:m="http://schemas.openxmlformats.org/officeDocument/2006/math">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ft</m:t>
                        </m:r>
                      </m:e>
                      <m:sup>
                        <m:r>
                          <a:rPr lang="en-US" sz="2400" b="0" i="0" smtClean="0">
                            <a:latin typeface="Cambria Math" panose="02040503050406030204" pitchFamily="18" charset="0"/>
                          </a:rPr>
                          <m:t>3</m:t>
                        </m:r>
                      </m:sup>
                    </m:sSup>
                  </m:oMath>
                </a14:m>
                <a:r>
                  <a:rPr lang="en-US" sz="2400"/>
                  <a:t>/day and kg BOD/</a:t>
                </a:r>
                <a14:m>
                  <m:oMath xmlns:m="http://schemas.openxmlformats.org/officeDocument/2006/math">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m</m:t>
                        </m:r>
                      </m:e>
                      <m:sup>
                        <m:r>
                          <a:rPr lang="en-US" sz="2400">
                            <a:latin typeface="Cambria Math" panose="02040503050406030204" pitchFamily="18" charset="0"/>
                          </a:rPr>
                          <m:t>3</m:t>
                        </m:r>
                      </m:sup>
                    </m:sSup>
                  </m:oMath>
                </a14:m>
                <a:r>
                  <a:rPr lang="en-US" sz="2400"/>
                  <a:t>/day</a:t>
                </a:r>
              </a:p>
              <a:p>
                <a:r>
                  <a:rPr lang="en-US" sz="2400"/>
                  <a:t>Expressed in </a:t>
                </a:r>
                <a:r>
                  <a:rPr lang="en-US" sz="2400" err="1"/>
                  <a:t>lbs</a:t>
                </a:r>
                <a:r>
                  <a:rPr lang="en-US" sz="2400"/>
                  <a:t> BOD/1,000 </a:t>
                </a:r>
                <a14:m>
                  <m:oMath xmlns:m="http://schemas.openxmlformats.org/officeDocument/2006/math">
                    <m:sSup>
                      <m:sSupPr>
                        <m:ctrlPr>
                          <a:rPr lang="en-US" sz="2400" i="1">
                            <a:latin typeface="Cambria Math" panose="02040503050406030204" pitchFamily="18" charset="0"/>
                          </a:rPr>
                        </m:ctrlPr>
                      </m:sSupPr>
                      <m:e>
                        <m:r>
                          <m:rPr>
                            <m:sty m:val="p"/>
                          </m:rPr>
                          <a:rPr lang="en-US" sz="2400">
                            <a:latin typeface="Cambria Math" panose="02040503050406030204" pitchFamily="18" charset="0"/>
                          </a:rPr>
                          <m:t>ft</m:t>
                        </m:r>
                      </m:e>
                      <m:sup>
                        <m:r>
                          <a:rPr lang="en-US" sz="2400" b="0" i="0" smtClean="0">
                            <a:latin typeface="Cambria Math" panose="02040503050406030204" pitchFamily="18" charset="0"/>
                          </a:rPr>
                          <m:t>2</m:t>
                        </m:r>
                      </m:sup>
                    </m:sSup>
                  </m:oMath>
                </a14:m>
                <a:r>
                  <a:rPr lang="en-US" sz="2400"/>
                  <a:t>/day and kg BOD/</a:t>
                </a:r>
                <a14:m>
                  <m:oMath xmlns:m="http://schemas.openxmlformats.org/officeDocument/2006/math">
                    <m:sSup>
                      <m:sSupPr>
                        <m:ctrlPr>
                          <a:rPr lang="en-US" sz="2400" i="1">
                            <a:latin typeface="Cambria Math" panose="02040503050406030204" pitchFamily="18" charset="0"/>
                          </a:rPr>
                        </m:ctrlPr>
                      </m:sSupPr>
                      <m:e>
                        <m:r>
                          <m:rPr>
                            <m:sty m:val="p"/>
                          </m:rPr>
                          <a:rPr lang="en-US" sz="2400">
                            <a:latin typeface="Cambria Math" panose="02040503050406030204" pitchFamily="18" charset="0"/>
                          </a:rPr>
                          <m:t>m</m:t>
                        </m:r>
                      </m:e>
                      <m:sup>
                        <m:r>
                          <a:rPr lang="en-US" sz="2400" b="0" i="1" smtClean="0">
                            <a:latin typeface="Cambria Math" panose="02040503050406030204" pitchFamily="18" charset="0"/>
                          </a:rPr>
                          <m:t>2</m:t>
                        </m:r>
                      </m:sup>
                    </m:sSup>
                  </m:oMath>
                </a14:m>
                <a:r>
                  <a:rPr lang="en-US" sz="2400"/>
                  <a:t>/day</a:t>
                </a:r>
              </a:p>
            </p:txBody>
          </p:sp>
        </mc:Choice>
        <mc:Fallback xmlns="">
          <p:sp>
            <p:nvSpPr>
              <p:cNvPr id="3" name="Content Placeholder 2">
                <a:extLst>
                  <a:ext uri="{FF2B5EF4-FFF2-40B4-BE49-F238E27FC236}">
                    <a16:creationId xmlns:a16="http://schemas.microsoft.com/office/drawing/2014/main" id="{FEC58ECB-8209-801D-03BF-0761B9FC9297}"/>
                  </a:ext>
                </a:extLst>
              </p:cNvPr>
              <p:cNvSpPr>
                <a:spLocks noGrp="1" noRot="1" noChangeAspect="1" noMove="1" noResize="1" noEditPoints="1" noAdjustHandles="1" noChangeArrowheads="1" noChangeShapeType="1" noTextEdit="1"/>
              </p:cNvSpPr>
              <p:nvPr>
                <p:ph idx="1"/>
              </p:nvPr>
            </p:nvSpPr>
            <p:spPr>
              <a:blipFill>
                <a:blip r:embed="rId3"/>
                <a:stretch>
                  <a:fillRect l="-870" t="-1695"/>
                </a:stretch>
              </a:blipFill>
            </p:spPr>
            <p:txBody>
              <a:bodyPr/>
              <a:lstStyle/>
              <a:p>
                <a:r>
                  <a:rPr lang="en-US">
                    <a:noFill/>
                  </a:rPr>
                  <a:t> </a:t>
                </a:r>
              </a:p>
            </p:txBody>
          </p:sp>
        </mc:Fallback>
      </mc:AlternateContent>
    </p:spTree>
    <p:extLst>
      <p:ext uri="{BB962C8B-B14F-4D97-AF65-F5344CB8AC3E}">
        <p14:creationId xmlns:p14="http://schemas.microsoft.com/office/powerpoint/2010/main" val="3602981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B043-676A-678E-C181-2A139337E5BA}"/>
              </a:ext>
            </a:extLst>
          </p:cNvPr>
          <p:cNvSpPr>
            <a:spLocks noGrp="1"/>
          </p:cNvSpPr>
          <p:nvPr>
            <p:ph type="title"/>
          </p:nvPr>
        </p:nvSpPr>
        <p:spPr/>
        <p:txBody>
          <a:bodyPr/>
          <a:lstStyle/>
          <a:p>
            <a:r>
              <a:rPr lang="en-US"/>
              <a:t>Organic Loading Rate Equations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5B52F321-4D92-10FA-348F-9ECE18571082}"/>
                  </a:ext>
                </a:extLst>
              </p:cNvPr>
              <p:cNvSpPr>
                <a:spLocks noGrp="1"/>
              </p:cNvSpPr>
              <p:nvPr>
                <p:ph idx="1"/>
              </p:nvPr>
            </p:nvSpPr>
            <p:spPr>
              <a:xfrm>
                <a:off x="469900" y="1325563"/>
                <a:ext cx="11277600" cy="4981894"/>
              </a:xfrm>
              <a:solidFill>
                <a:schemeClr val="bg1">
                  <a:alpha val="85000"/>
                </a:schemeClr>
              </a:solidFill>
            </p:spPr>
            <p:txBody>
              <a:bodyPr>
                <a:norm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200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a:t>Rotating Biological Contactors</a:t>
                </a:r>
              </a:p>
              <a:p>
                <a:pPr marL="0" marR="0" lvl="0" indent="0" algn="l" defTabSz="457200" rtl="0" eaLnBrk="1" fontAlgn="auto" latinLnBrk="0" hangingPunct="1">
                  <a:lnSpc>
                    <a:spcPct val="15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RBC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Media</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Surface</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Area</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,1,000 </m:t>
                          </m:r>
                          <m:sSup>
                            <m:sSup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den>
                      </m:f>
                    </m:oMath>
                  </m:oMathPara>
                </a14:m>
                <a:endParaRPr kumimoji="0" lang="en-US" sz="2000" i="0" u="none" strike="noStrike" kern="1200" cap="none" spc="0" normalizeH="0" baseline="0" noProof="0">
                  <a:ln>
                    <a:noFill/>
                  </a:ln>
                  <a:solidFill>
                    <a:srgbClr val="666666"/>
                  </a:solidFill>
                  <a:effectLst/>
                  <a:uLnTx/>
                  <a:uFillTx/>
                  <a:latin typeface="Calibri" panose="020F0502020204030204"/>
                  <a:ea typeface="+mn-ea"/>
                  <a:cs typeface="+mn-cs"/>
                </a:endParaRPr>
              </a:p>
              <a:p>
                <a:pPr marL="0" marR="0" lvl="0" indent="0" algn="l" defTabSz="457200" rtl="0" eaLnBrk="1" fontAlgn="auto" latinLnBrk="0" hangingPunct="1">
                  <a:lnSpc>
                    <a:spcPct val="15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RBC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kg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sSup>
                            <m:sSup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m:t>
                              </m:r>
                            </m:e>
                            <m:sup>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den>
                      </m:f>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days</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kg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Media</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Surface</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Area</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 </m:t>
                          </m:r>
                          <m:sSup>
                            <m:sSup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m:t>
                              </m:r>
                            </m:e>
                            <m:sup>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den>
                      </m:f>
                    </m:oMath>
                  </m:oMathPara>
                </a14:m>
                <a:endParaRPr kumimoji="0" lang="en-US" sz="2000" i="0" u="none" strike="noStrike" kern="1200" cap="none" spc="0" normalizeH="0" baseline="0" noProof="0">
                  <a:ln>
                    <a:noFill/>
                  </a:ln>
                  <a:solidFill>
                    <a:srgbClr val="666666"/>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lang="en-US" sz="2000">
                    <a:latin typeface="Calibri" panose="020F0502020204030204"/>
                  </a:rPr>
                  <a:t>Trickling Filters</a:t>
                </a:r>
                <a:endParaRPr kumimoji="0" lang="en-US" sz="2000" i="0" u="none" strike="noStrike" kern="1200" cap="none" spc="0" normalizeH="0" baseline="0" noProof="0">
                  <a:ln>
                    <a:noFill/>
                  </a:ln>
                  <a:solidFill>
                    <a:srgbClr val="666666"/>
                  </a:solidFill>
                  <a:effectLst/>
                  <a:uLnTx/>
                  <a:uFillTx/>
                  <a:latin typeface="Calibri" panose="020F0502020204030204"/>
                  <a:ea typeface="+mn-ea"/>
                  <a:cs typeface="+mn-cs"/>
                </a:endParaRPr>
              </a:p>
              <a:p>
                <a:pPr marL="0" lvl="0" indent="0" defTabSz="457200">
                  <a:lnSpc>
                    <a:spcPct val="100000"/>
                  </a:lnSpc>
                  <a:spcBef>
                    <a:spcPts val="0"/>
                  </a:spcBef>
                  <a:spcAft>
                    <a:spcPts val="1800"/>
                  </a:spcAft>
                  <a:buNone/>
                  <a:defRPr/>
                </a:pPr>
                <a14:m>
                  <m:oMathPara xmlns:m="http://schemas.openxmlformats.org/officeDocument/2006/math">
                    <m:oMathParaPr>
                      <m:jc m:val="centerGroup"/>
                    </m:oMathParaPr>
                    <m:oMath xmlns:m="http://schemas.openxmlformats.org/officeDocument/2006/math">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Trickling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Filter</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b>
                        <m:sSubPr>
                          <m:ctrlPr>
                            <a:rPr lang="en-US" sz="2000" i="1">
                              <a:latin typeface="Cambria Math" panose="02040503050406030204" pitchFamily="18" charset="0"/>
                            </a:rPr>
                          </m:ctrlPr>
                        </m:sSubPr>
                        <m:e>
                          <m:r>
                            <m:rPr>
                              <m:sty m:val="p"/>
                            </m:rPr>
                            <a:rPr lang="en-US" sz="2000">
                              <a:latin typeface="Cambria Math" panose="02040503050406030204" pitchFamily="18" charset="0"/>
                            </a:rPr>
                            <m:t>SBOD</m:t>
                          </m:r>
                        </m:e>
                        <m:sub>
                          <m:r>
                            <a:rPr lang="en-US" sz="2000">
                              <a:latin typeface="Cambria Math" panose="02040503050406030204" pitchFamily="18" charset="0"/>
                            </a:rPr>
                            <m:t>5</m:t>
                          </m:r>
                        </m:sub>
                      </m:sSub>
                      <m:r>
                        <a:rPr lang="en-US" sz="2000" b="0" i="1" smtClean="0">
                          <a:latin typeface="Cambria Math" panose="02040503050406030204" pitchFamily="18" charset="0"/>
                        </a:rPr>
                        <m:t>/</m:t>
                      </m:r>
                      <m:f>
                        <m:fPr>
                          <m:type m:val="lin"/>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da</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e>
                                <m:sub>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Media</m:t>
                          </m:r>
                          <m:r>
                            <a:rPr kumimoji="0" lang="en-US" sz="200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Volume</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,1,000 </m:t>
                          </m:r>
                          <m:sSup>
                            <m:sSup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den>
                      </m:f>
                    </m:oMath>
                  </m:oMathPara>
                </a14:m>
                <a:endParaRPr kumimoji="0" lang="en-US" sz="2000" i="0" u="none" strike="noStrike" kern="1200" cap="none" spc="0" normalizeH="0" baseline="0" noProof="0">
                  <a:ln>
                    <a:noFill/>
                  </a:ln>
                  <a:solidFill>
                    <a:srgbClr val="666666"/>
                  </a:solidFill>
                  <a:effectLst/>
                  <a:uLnTx/>
                  <a:uFillTx/>
                  <a:latin typeface="Calibri" panose="020F0502020204030204"/>
                  <a:ea typeface="+mn-ea"/>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Trickling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Filter</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type m:val="lin"/>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kg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num>
                        <m:den>
                          <m:sSup>
                            <m:sSup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m:t>
                              </m:r>
                            </m:e>
                            <m:sup>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den>
                      </m:f>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days</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kg</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e>
                                <m:sub>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Media</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Volume</m:t>
                          </m:r>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 </m:t>
                          </m:r>
                          <m:sSup>
                            <m:sSup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m:t>
                              </m:r>
                            </m:e>
                            <m:sup>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den>
                      </m:f>
                    </m:oMath>
                  </m:oMathPara>
                </a14:m>
                <a:endParaRPr kumimoji="0" lang="en-US" sz="2000" i="0" u="none" strike="noStrike" kern="1200" cap="none" spc="0" normalizeH="0" baseline="0" noProof="0">
                  <a:ln>
                    <a:noFill/>
                  </a:ln>
                  <a:solidFill>
                    <a:srgbClr val="666666"/>
                  </a:solidFill>
                  <a:effectLst/>
                  <a:uLnTx/>
                  <a:uFillTx/>
                  <a:latin typeface="Calibri" panose="020F0502020204030204"/>
                  <a:ea typeface="+mn-ea"/>
                  <a:cs typeface="+mn-cs"/>
                </a:endParaRPr>
              </a:p>
              <a:p>
                <a:endParaRPr lang="en-US" sz="3200"/>
              </a:p>
            </p:txBody>
          </p:sp>
        </mc:Choice>
        <mc:Fallback xmlns="">
          <p:sp>
            <p:nvSpPr>
              <p:cNvPr id="3" name="Text Placeholder 2">
                <a:extLst>
                  <a:ext uri="{FF2B5EF4-FFF2-40B4-BE49-F238E27FC236}">
                    <a16:creationId xmlns:a16="http://schemas.microsoft.com/office/drawing/2014/main" id="{5B52F321-4D92-10FA-348F-9ECE18571082}"/>
                  </a:ext>
                </a:extLst>
              </p:cNvPr>
              <p:cNvSpPr>
                <a:spLocks noGrp="1" noRot="1" noChangeAspect="1" noMove="1" noResize="1" noEditPoints="1" noAdjustHandles="1" noChangeArrowheads="1" noChangeShapeType="1" noTextEdit="1"/>
              </p:cNvSpPr>
              <p:nvPr>
                <p:ph idx="1"/>
              </p:nvPr>
            </p:nvSpPr>
            <p:spPr>
              <a:xfrm>
                <a:off x="469900" y="1325563"/>
                <a:ext cx="11277600" cy="4981894"/>
              </a:xfrm>
              <a:blipFill>
                <a:blip r:embed="rId2"/>
                <a:stretch>
                  <a:fillRect l="-541"/>
                </a:stretch>
              </a:blipFill>
            </p:spPr>
            <p:txBody>
              <a:bodyPr/>
              <a:lstStyle/>
              <a:p>
                <a:r>
                  <a:rPr lang="en-US">
                    <a:noFill/>
                  </a:rPr>
                  <a:t> </a:t>
                </a:r>
              </a:p>
            </p:txBody>
          </p:sp>
        </mc:Fallback>
      </mc:AlternateContent>
    </p:spTree>
    <p:extLst>
      <p:ext uri="{BB962C8B-B14F-4D97-AF65-F5344CB8AC3E}">
        <p14:creationId xmlns:p14="http://schemas.microsoft.com/office/powerpoint/2010/main" val="2435295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D64F9-F45D-CEEA-58DE-E59E765E45E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ED952C9-D4CB-0073-B425-80C37BF2E347}"/>
              </a:ext>
            </a:extLst>
          </p:cNvPr>
          <p:cNvSpPr>
            <a:spLocks noGrp="1"/>
          </p:cNvSpPr>
          <p:nvPr>
            <p:ph type="title"/>
          </p:nvPr>
        </p:nvSpPr>
        <p:spPr>
          <a:xfrm>
            <a:off x="838200" y="1063625"/>
            <a:ext cx="10515600" cy="1325563"/>
          </a:xfrm>
        </p:spPr>
        <p:txBody>
          <a:bodyPr>
            <a:normAutofit fontScale="90000"/>
          </a:bodyPr>
          <a:lstStyle/>
          <a:p>
            <a:r>
              <a:rPr lang="en-US" sz="6600"/>
              <a:t>Process Control Calculations</a:t>
            </a:r>
          </a:p>
        </p:txBody>
      </p:sp>
    </p:spTree>
    <p:extLst>
      <p:ext uri="{BB962C8B-B14F-4D97-AF65-F5344CB8AC3E}">
        <p14:creationId xmlns:p14="http://schemas.microsoft.com/office/powerpoint/2010/main" val="3087108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809F9-8AE8-3F0D-EB62-B8F285B82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C60390-6F98-4B10-8B6C-860EA27CE743}"/>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F:M Ratio</a:t>
            </a:r>
            <a:endParaRPr lang="en-US"/>
          </a:p>
        </p:txBody>
      </p:sp>
      <p:sp>
        <p:nvSpPr>
          <p:cNvPr id="3" name="Content Placeholder 2">
            <a:extLst>
              <a:ext uri="{FF2B5EF4-FFF2-40B4-BE49-F238E27FC236}">
                <a16:creationId xmlns:a16="http://schemas.microsoft.com/office/drawing/2014/main" id="{3ACDF083-9984-3651-1750-77ACF80D29B7}"/>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spcBef>
                <a:spcPts val="600"/>
              </a:spcBef>
              <a:spcAft>
                <a:spcPts val="600"/>
              </a:spcAft>
              <a:buNone/>
            </a:pPr>
            <a:r>
              <a:rPr lang="en-US" sz="2400"/>
              <a:t>Represents the ratio of organic material (food) to the amount of microorganisms in a bioreactor</a:t>
            </a:r>
          </a:p>
          <a:p>
            <a:pPr>
              <a:spcBef>
                <a:spcPts val="600"/>
              </a:spcBef>
              <a:spcAft>
                <a:spcPts val="600"/>
              </a:spcAft>
            </a:pPr>
            <a:r>
              <a:rPr lang="en-US" sz="2400"/>
              <a:t>BOD concentration represents the food</a:t>
            </a:r>
          </a:p>
          <a:p>
            <a:pPr>
              <a:spcBef>
                <a:spcPts val="600"/>
              </a:spcBef>
              <a:spcAft>
                <a:spcPts val="600"/>
              </a:spcAft>
            </a:pPr>
            <a:r>
              <a:rPr lang="en-US" sz="2400"/>
              <a:t>MLVSS concentration represents the microorganisms</a:t>
            </a:r>
          </a:p>
          <a:p>
            <a:pPr marL="0" indent="0">
              <a:spcBef>
                <a:spcPts val="600"/>
              </a:spcBef>
              <a:spcAft>
                <a:spcPts val="1200"/>
              </a:spcAft>
              <a:buNone/>
            </a:pPr>
            <a:r>
              <a:rPr lang="en-US" sz="2400"/>
              <a:t>Monitoring the F:M ratio is essential to ensure that bioreactors are treating wastewater correctly and permit requirements are met</a:t>
            </a:r>
          </a:p>
          <a:p>
            <a:pPr>
              <a:spcBef>
                <a:spcPts val="600"/>
              </a:spcBef>
              <a:spcAft>
                <a:spcPts val="1200"/>
              </a:spcAft>
            </a:pPr>
            <a:r>
              <a:rPr lang="en-US" sz="2400"/>
              <a:t>Low F:M ratios limit microbial populations and decrease wastewater treatment</a:t>
            </a:r>
          </a:p>
          <a:p>
            <a:pPr>
              <a:spcBef>
                <a:spcPts val="600"/>
              </a:spcBef>
              <a:spcAft>
                <a:spcPts val="1200"/>
              </a:spcAft>
            </a:pPr>
            <a:r>
              <a:rPr lang="en-US" sz="2400"/>
              <a:t>High F:M ratios lead to excessive sludge production</a:t>
            </a:r>
          </a:p>
          <a:p>
            <a:pPr>
              <a:spcBef>
                <a:spcPts val="600"/>
              </a:spcBef>
              <a:spcAft>
                <a:spcPts val="1200"/>
              </a:spcAft>
            </a:pPr>
            <a:r>
              <a:rPr lang="en-US" sz="2400"/>
              <a:t>The F:M ratio inversely correlates with the SRT/MCRT </a:t>
            </a:r>
          </a:p>
          <a:p>
            <a:pPr marL="0" indent="0">
              <a:spcBef>
                <a:spcPts val="600"/>
              </a:spcBef>
              <a:spcAft>
                <a:spcPts val="1800"/>
              </a:spcAft>
              <a:buNone/>
            </a:pPr>
            <a:endParaRPr lang="en-US" sz="2400"/>
          </a:p>
        </p:txBody>
      </p:sp>
    </p:spTree>
    <p:extLst>
      <p:ext uri="{BB962C8B-B14F-4D97-AF65-F5344CB8AC3E}">
        <p14:creationId xmlns:p14="http://schemas.microsoft.com/office/powerpoint/2010/main" val="619871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235E1-318D-03E1-D3BF-08CC206A24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D689E-5A44-DBBB-F7BE-6FB938443488}"/>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F:M Ratio Equation</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4E2B573-E56C-DEF5-21EC-5162FA3FAA1A}"/>
                  </a:ext>
                </a:extLst>
              </p:cNvPr>
              <p:cNvSpPr>
                <a:spLocks noGrp="1"/>
              </p:cNvSpPr>
              <p:nvPr>
                <p:ph idx="1"/>
              </p:nvPr>
            </p:nvSpPr>
            <p:spPr>
              <a:xfrm>
                <a:off x="838199" y="1079500"/>
                <a:ext cx="10515600" cy="5227957"/>
              </a:xfrm>
              <a:solidFill>
                <a:schemeClr val="bg1">
                  <a:alpha val="85000"/>
                </a:schemeClr>
              </a:solidFill>
            </p:spPr>
            <p:txBody>
              <a:bodyPr>
                <a:normAutofit lnSpcReduction="10000"/>
              </a:bodyPr>
              <a:lstStyle/>
              <a:p>
                <a:pPr marL="0" indent="0">
                  <a:lnSpc>
                    <a:spcPct val="110000"/>
                  </a:lnSpc>
                  <a:spcBef>
                    <a:spcPts val="0"/>
                  </a:spcBef>
                  <a:spcAft>
                    <a:spcPts val="1200"/>
                  </a:spcAft>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m:rPr>
                              <m:sty m:val="p"/>
                            </m:rPr>
                            <a:rPr lang="en-US" sz="2400" b="0" i="0" smtClean="0">
                              <a:latin typeface="Cambria Math" panose="02040503050406030204" pitchFamily="18" charset="0"/>
                            </a:rPr>
                            <m:t>F</m:t>
                          </m:r>
                        </m:num>
                        <m:den>
                          <m:r>
                            <m:rPr>
                              <m:sty m:val="p"/>
                            </m:rPr>
                            <a:rPr lang="en-US" sz="2400" b="0" i="0" smtClean="0">
                              <a:latin typeface="Cambria Math" panose="02040503050406030204" pitchFamily="18" charset="0"/>
                            </a:rPr>
                            <m:t>M</m:t>
                          </m:r>
                        </m:den>
                      </m:f>
                      <m:r>
                        <a:rPr lang="en-US" sz="2400" b="0" i="0" smtClean="0">
                          <a:latin typeface="Cambria Math" panose="02040503050406030204" pitchFamily="18" charset="0"/>
                        </a:rPr>
                        <m:t>= </m:t>
                      </m:r>
                      <m:f>
                        <m:fPr>
                          <m:ctrlPr>
                            <a:rPr lang="en-US" sz="2400" b="0" i="1" smtClean="0">
                              <a:latin typeface="Cambria Math" panose="02040503050406030204" pitchFamily="18" charset="0"/>
                            </a:rPr>
                          </m:ctrlPr>
                        </m:fPr>
                        <m:num>
                          <m:r>
                            <m:rPr>
                              <m:sty m:val="p"/>
                            </m:rPr>
                            <a:rPr lang="en-US" sz="2400" b="0" i="0" smtClean="0">
                              <a:latin typeface="Cambria Math" panose="02040503050406030204" pitchFamily="18" charset="0"/>
                            </a:rPr>
                            <m:t>total</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rate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applied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food</m:t>
                          </m:r>
                        </m:num>
                        <m:den>
                          <m:r>
                            <m:rPr>
                              <m:sty m:val="p"/>
                            </m:rPr>
                            <a:rPr lang="en-US" sz="2400" b="0" i="0" smtClean="0">
                              <a:latin typeface="Cambria Math" panose="02040503050406030204" pitchFamily="18" charset="0"/>
                            </a:rPr>
                            <m:t>total</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microbe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biomass</m:t>
                          </m:r>
                        </m:den>
                      </m:f>
                      <m:r>
                        <a:rPr lang="en-US" sz="2400" b="0" i="0" smtClean="0">
                          <a:latin typeface="Cambria Math" panose="02040503050406030204" pitchFamily="18" charset="0"/>
                        </a:rPr>
                        <m:t>= </m:t>
                      </m:r>
                      <m:f>
                        <m:fPr>
                          <m:ctrlPr>
                            <a:rPr lang="en-US" sz="2400" b="0" i="1" smtClean="0">
                              <a:latin typeface="Cambria Math" panose="02040503050406030204" pitchFamily="18" charset="0"/>
                            </a:rPr>
                          </m:ctrlPr>
                        </m:fPr>
                        <m:num>
                          <m:r>
                            <m:rPr>
                              <m:sty m:val="p"/>
                            </m:rPr>
                            <a:rPr lang="en-US" sz="2400" b="0" i="0" smtClean="0">
                              <a:latin typeface="Cambria Math" panose="02040503050406030204" pitchFamily="18" charset="0"/>
                            </a:rPr>
                            <m:t>Q</m:t>
                          </m:r>
                          <m:r>
                            <a:rPr lang="en-US" sz="2400" b="0" i="0" smtClean="0">
                              <a:latin typeface="Cambria Math" panose="02040503050406030204" pitchFamily="18" charset="0"/>
                            </a:rPr>
                            <m:t> × </m:t>
                          </m:r>
                          <m:r>
                            <m:rPr>
                              <m:sty m:val="p"/>
                            </m:rPr>
                            <a:rPr lang="en-US" sz="2400" b="0" i="0" smtClean="0">
                              <a:latin typeface="Cambria Math" panose="02040503050406030204" pitchFamily="18" charset="0"/>
                              <a:ea typeface="Cambria Math" panose="02040503050406030204" pitchFamily="18" charset="0"/>
                            </a:rPr>
                            <m:t>BOD</m:t>
                          </m:r>
                        </m:num>
                        <m:den>
                          <m:r>
                            <m:rPr>
                              <m:sty m:val="p"/>
                            </m:rPr>
                            <a:rPr lang="en-US" sz="2400" b="0" i="0" smtClean="0">
                              <a:latin typeface="Cambria Math" panose="02040503050406030204" pitchFamily="18" charset="0"/>
                            </a:rPr>
                            <m:t>V</m:t>
                          </m:r>
                          <m:r>
                            <m:rPr>
                              <m:sty m:val="p"/>
                            </m:rPr>
                            <a:rPr lang="en-US" sz="2400" b="0" i="0" baseline="-25000" smtClean="0">
                              <a:latin typeface="Cambria Math" panose="02040503050406030204" pitchFamily="18" charset="0"/>
                            </a:rPr>
                            <m:t>ab</m:t>
                          </m:r>
                          <m:r>
                            <a:rPr lang="en-US" sz="2400" b="0" i="0" smtClean="0">
                              <a:latin typeface="Cambria Math" panose="02040503050406030204" pitchFamily="18" charset="0"/>
                            </a:rPr>
                            <m:t> </m:t>
                          </m:r>
                          <m:r>
                            <a:rPr lang="en-US" sz="2400" b="0" i="0" smtClean="0">
                              <a:latin typeface="Cambria Math" panose="02040503050406030204" pitchFamily="18" charset="0"/>
                              <a:ea typeface="Cambria Math" panose="02040503050406030204" pitchFamily="18" charset="0"/>
                            </a:rPr>
                            <m:t>× </m:t>
                          </m:r>
                          <m:r>
                            <m:rPr>
                              <m:sty m:val="p"/>
                            </m:rPr>
                            <a:rPr lang="en-US" sz="2400" b="0" i="0" smtClean="0">
                              <a:latin typeface="Cambria Math" panose="02040503050406030204" pitchFamily="18" charset="0"/>
                              <a:ea typeface="Cambria Math" panose="02040503050406030204" pitchFamily="18" charset="0"/>
                            </a:rPr>
                            <m:t>MLVSS</m:t>
                          </m:r>
                        </m:den>
                      </m:f>
                      <m:r>
                        <a:rPr lang="en-US" sz="2400" b="0" i="0" smtClean="0">
                          <a:latin typeface="Cambria Math" panose="02040503050406030204" pitchFamily="18" charset="0"/>
                        </a:rPr>
                        <m:t>=</m:t>
                      </m:r>
                      <m:d>
                        <m:dPr>
                          <m:begChr m:val="["/>
                          <m:endChr m:val="]"/>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sty m:val="p"/>
                                </m:rPr>
                                <a:rPr lang="en-US" sz="2400" i="0" smtClean="0">
                                  <a:latin typeface="Cambria Math" panose="02040503050406030204" pitchFamily="18" charset="0"/>
                                </a:rPr>
                                <m:t>lb</m:t>
                              </m:r>
                              <m:r>
                                <a:rPr lang="en-US" sz="2400" i="0" smtClean="0">
                                  <a:latin typeface="Cambria Math" panose="02040503050406030204" pitchFamily="18" charset="0"/>
                                </a:rPr>
                                <m:t> </m:t>
                              </m:r>
                              <m:r>
                                <m:rPr>
                                  <m:sty m:val="p"/>
                                </m:rPr>
                                <a:rPr lang="en-US" sz="2400" i="0" smtClean="0">
                                  <a:latin typeface="Cambria Math" panose="02040503050406030204" pitchFamily="18" charset="0"/>
                                </a:rPr>
                                <m:t>BOD</m:t>
                              </m:r>
                            </m:num>
                            <m:den>
                              <m:r>
                                <m:rPr>
                                  <m:sty m:val="p"/>
                                </m:rPr>
                                <a:rPr lang="en-US" sz="2400" i="0" smtClean="0">
                                  <a:latin typeface="Cambria Math" panose="02040503050406030204" pitchFamily="18" charset="0"/>
                                </a:rPr>
                                <m:t>lb</m:t>
                              </m:r>
                              <m:r>
                                <a:rPr lang="en-US" sz="2400" i="0" smtClean="0">
                                  <a:latin typeface="Cambria Math" panose="02040503050406030204" pitchFamily="18" charset="0"/>
                                </a:rPr>
                                <m:t> </m:t>
                              </m:r>
                              <m:r>
                                <m:rPr>
                                  <m:sty m:val="p"/>
                                </m:rPr>
                                <a:rPr lang="en-US" sz="2400" i="0" smtClean="0">
                                  <a:latin typeface="Cambria Math" panose="02040503050406030204" pitchFamily="18" charset="0"/>
                                </a:rPr>
                                <m:t>VSS</m:t>
                              </m:r>
                              <m:r>
                                <a:rPr lang="en-US" sz="2400" i="0" smtClean="0">
                                  <a:latin typeface="Cambria Math" panose="02040503050406030204" pitchFamily="18" charset="0"/>
                                </a:rPr>
                                <m:t> ∙</m:t>
                              </m:r>
                              <m:r>
                                <m:rPr>
                                  <m:sty m:val="p"/>
                                </m:rPr>
                                <a:rPr lang="en-US" sz="2400" i="0" smtClean="0">
                                  <a:latin typeface="Cambria Math" panose="02040503050406030204" pitchFamily="18" charset="0"/>
                                  <a:ea typeface="Cambria Math" panose="02040503050406030204" pitchFamily="18" charset="0"/>
                                </a:rPr>
                                <m:t>day</m:t>
                              </m:r>
                            </m:den>
                          </m:f>
                        </m:e>
                      </m:d>
                    </m:oMath>
                  </m:oMathPara>
                </a14:m>
                <a:endParaRPr lang="en-US" sz="2400"/>
              </a:p>
              <a:p>
                <a:pPr>
                  <a:lnSpc>
                    <a:spcPct val="110000"/>
                  </a:lnSpc>
                  <a:spcBef>
                    <a:spcPts val="0"/>
                  </a:spcBef>
                </a:pPr>
                <a:r>
                  <a:rPr lang="en-US" sz="2400">
                    <a:latin typeface="Cambria Math" panose="02040503050406030204" pitchFamily="18" charset="0"/>
                    <a:ea typeface="Cambria Math" panose="02040503050406030204" pitchFamily="18" charset="0"/>
                  </a:rPr>
                  <a:t>Q = Flow Rate into aeration Tank</a:t>
                </a:r>
              </a:p>
              <a:p>
                <a:pPr>
                  <a:lnSpc>
                    <a:spcPct val="110000"/>
                  </a:lnSpc>
                  <a:spcBef>
                    <a:spcPts val="0"/>
                  </a:spcBef>
                </a:pPr>
                <a:r>
                  <a:rPr lang="en-US" sz="2400">
                    <a:latin typeface="Cambria Math" panose="02040503050406030204" pitchFamily="18" charset="0"/>
                    <a:ea typeface="Cambria Math" panose="02040503050406030204" pitchFamily="18" charset="0"/>
                  </a:rPr>
                  <a:t>BOD = concentration of BOD in the flow into Aeration Tank</a:t>
                </a:r>
              </a:p>
              <a:p>
                <a:pPr>
                  <a:lnSpc>
                    <a:spcPct val="110000"/>
                  </a:lnSpc>
                  <a:spcBef>
                    <a:spcPts val="0"/>
                  </a:spcBef>
                </a:pPr>
                <a:r>
                  <a:rPr lang="en-US" sz="2400" err="1">
                    <a:latin typeface="Cambria Math" panose="02040503050406030204" pitchFamily="18" charset="0"/>
                    <a:ea typeface="Cambria Math" panose="02040503050406030204" pitchFamily="18" charset="0"/>
                  </a:rPr>
                  <a:t>V</a:t>
                </a:r>
                <a:r>
                  <a:rPr lang="en-US" sz="2400" baseline="-25000" err="1">
                    <a:latin typeface="Cambria Math" panose="02040503050406030204" pitchFamily="18" charset="0"/>
                    <a:ea typeface="Cambria Math" panose="02040503050406030204" pitchFamily="18" charset="0"/>
                  </a:rPr>
                  <a:t>ab</a:t>
                </a:r>
                <a:r>
                  <a:rPr lang="en-US" sz="2400">
                    <a:latin typeface="Cambria Math" panose="02040503050406030204" pitchFamily="18" charset="0"/>
                    <a:ea typeface="Cambria Math" panose="02040503050406030204" pitchFamily="18" charset="0"/>
                  </a:rPr>
                  <a:t> = volume of Aeration Tank</a:t>
                </a:r>
              </a:p>
              <a:p>
                <a:pPr>
                  <a:lnSpc>
                    <a:spcPct val="110000"/>
                  </a:lnSpc>
                  <a:spcBef>
                    <a:spcPts val="0"/>
                  </a:spcBef>
                </a:pPr>
                <a:r>
                  <a:rPr lang="en-US" sz="2400">
                    <a:latin typeface="Cambria Math" panose="02040503050406030204" pitchFamily="18" charset="0"/>
                    <a:ea typeface="Cambria Math" panose="02040503050406030204" pitchFamily="18" charset="0"/>
                  </a:rPr>
                  <a:t>MLSS = concentration of suspended solids in the Aeration Tank</a:t>
                </a:r>
              </a:p>
              <a:p>
                <a:pPr>
                  <a:lnSpc>
                    <a:spcPct val="110000"/>
                  </a:lnSpc>
                  <a:spcBef>
                    <a:spcPts val="0"/>
                  </a:spcBef>
                  <a:spcAft>
                    <a:spcPts val="1800"/>
                  </a:spcAft>
                </a:pPr>
                <a:r>
                  <a:rPr lang="en-US" sz="2400">
                    <a:latin typeface="Cambria Math" panose="02040503050406030204" pitchFamily="18" charset="0"/>
                    <a:ea typeface="Cambria Math" panose="02040503050406030204" pitchFamily="18" charset="0"/>
                  </a:rPr>
                  <a:t>MLVSS (or VSS) = concentration of MLVSS in the Aeration Tank</a:t>
                </a:r>
              </a:p>
              <a:p>
                <a:pPr marL="0" indent="0">
                  <a:lnSpc>
                    <a:spcPct val="110000"/>
                  </a:lnSpc>
                  <a:buNone/>
                </a:pPr>
                <a:r>
                  <a:rPr lang="en-US" sz="2400"/>
                  <a:t>Units are </a:t>
                </a:r>
                <a14:m>
                  <m:oMath xmlns:m="http://schemas.openxmlformats.org/officeDocument/2006/math">
                    <m:f>
                      <m:fPr>
                        <m:ctrlPr>
                          <a:rPr lang="en-US" sz="2400" i="1" smtClean="0">
                            <a:latin typeface="Cambria Math" panose="02040503050406030204" pitchFamily="18" charset="0"/>
                          </a:rPr>
                        </m:ctrlPr>
                      </m:fPr>
                      <m:num>
                        <m:r>
                          <m:rPr>
                            <m:sty m:val="p"/>
                          </m:rPr>
                          <a:rPr lang="en-US" sz="2400" b="0" i="0" smtClean="0">
                            <a:latin typeface="Cambria Math" panose="02040503050406030204" pitchFamily="18" charset="0"/>
                          </a:rPr>
                          <m:t>food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mass</m:t>
                        </m:r>
                      </m:num>
                      <m:den>
                        <m:r>
                          <m:rPr>
                            <m:sty m:val="p"/>
                          </m:rPr>
                          <a:rPr lang="en-US" sz="2400" b="0" i="0" smtClean="0">
                            <a:latin typeface="Cambria Math" panose="02040503050406030204" pitchFamily="18" charset="0"/>
                          </a:rPr>
                          <m:t>microbe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mass</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day</m:t>
                        </m:r>
                      </m:den>
                    </m:f>
                  </m:oMath>
                </a14:m>
                <a:r>
                  <a:rPr lang="en-US" sz="2400"/>
                  <a:t> (</a:t>
                </a:r>
                <a:r>
                  <a:rPr lang="en-US" sz="2400" err="1"/>
                  <a:t>lb</a:t>
                </a:r>
                <a:r>
                  <a:rPr lang="en-US" sz="2400"/>
                  <a:t> BOD/</a:t>
                </a:r>
                <a:r>
                  <a:rPr lang="en-US" sz="2400" err="1"/>
                  <a:t>lb</a:t>
                </a:r>
                <a:r>
                  <a:rPr lang="en-US" sz="2400"/>
                  <a:t> VSS/day or kg BOD/kg VSS/day)</a:t>
                </a:r>
              </a:p>
              <a:p>
                <a:pPr>
                  <a:lnSpc>
                    <a:spcPct val="110000"/>
                  </a:lnSpc>
                  <a:spcBef>
                    <a:spcPts val="0"/>
                  </a:spcBef>
                  <a:spcAft>
                    <a:spcPts val="1800"/>
                  </a:spcAft>
                </a:pPr>
                <a:r>
                  <a:rPr lang="en-US" sz="2400"/>
                  <a:t>Units sometimes represents as just per day</a:t>
                </a:r>
              </a:p>
              <a:p>
                <a:pPr marL="0" indent="0">
                  <a:lnSpc>
                    <a:spcPct val="110000"/>
                  </a:lnSpc>
                  <a:spcAft>
                    <a:spcPts val="1800"/>
                  </a:spcAft>
                  <a:buNone/>
                </a:pPr>
                <a:r>
                  <a:rPr lang="en-US" sz="2400"/>
                  <a:t>Ideal F:M ratio is 0.2-0.6 </a:t>
                </a:r>
                <a:r>
                  <a:rPr lang="en-US" sz="2400" err="1"/>
                  <a:t>lb</a:t>
                </a:r>
                <a:r>
                  <a:rPr lang="en-US" sz="2400"/>
                  <a:t> BOD/</a:t>
                </a:r>
                <a:r>
                  <a:rPr lang="en-US" sz="2400" err="1"/>
                  <a:t>lb</a:t>
                </a:r>
                <a:r>
                  <a:rPr lang="en-US" sz="2400"/>
                  <a:t> VSS/day</a:t>
                </a:r>
              </a:p>
            </p:txBody>
          </p:sp>
        </mc:Choice>
        <mc:Fallback xmlns="">
          <p:sp>
            <p:nvSpPr>
              <p:cNvPr id="3" name="Content Placeholder 2">
                <a:extLst>
                  <a:ext uri="{FF2B5EF4-FFF2-40B4-BE49-F238E27FC236}">
                    <a16:creationId xmlns:a16="http://schemas.microsoft.com/office/drawing/2014/main" id="{A4E2B573-E56C-DEF5-21EC-5162FA3FAA1A}"/>
                  </a:ext>
                </a:extLst>
              </p:cNvPr>
              <p:cNvSpPr>
                <a:spLocks noGrp="1" noRot="1" noChangeAspect="1" noMove="1" noResize="1" noEditPoints="1" noAdjustHandles="1" noChangeArrowheads="1" noChangeShapeType="1" noTextEdit="1"/>
              </p:cNvSpPr>
              <p:nvPr>
                <p:ph idx="1"/>
              </p:nvPr>
            </p:nvSpPr>
            <p:spPr>
              <a:xfrm>
                <a:off x="838199" y="1079500"/>
                <a:ext cx="10515600" cy="5227957"/>
              </a:xfrm>
              <a:blipFill>
                <a:blip r:embed="rId3"/>
                <a:stretch>
                  <a:fillRect l="-870"/>
                </a:stretch>
              </a:blipFill>
            </p:spPr>
            <p:txBody>
              <a:bodyPr/>
              <a:lstStyle/>
              <a:p>
                <a:r>
                  <a:rPr lang="en-US">
                    <a:noFill/>
                  </a:rPr>
                  <a:t> </a:t>
                </a:r>
              </a:p>
            </p:txBody>
          </p:sp>
        </mc:Fallback>
      </mc:AlternateContent>
    </p:spTree>
    <p:extLst>
      <p:ext uri="{BB962C8B-B14F-4D97-AF65-F5344CB8AC3E}">
        <p14:creationId xmlns:p14="http://schemas.microsoft.com/office/powerpoint/2010/main" val="393544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2F4AE-5B21-849F-D08B-BE066509E031}"/>
              </a:ext>
            </a:extLst>
          </p:cNvPr>
          <p:cNvSpPr>
            <a:spLocks noGrp="1"/>
          </p:cNvSpPr>
          <p:nvPr>
            <p:ph type="title"/>
          </p:nvPr>
        </p:nvSpPr>
        <p:spPr/>
        <p:txBody>
          <a:bodyPr>
            <a:normAutofit/>
          </a:bodyPr>
          <a:lstStyle/>
          <a:p>
            <a:r>
              <a:rPr lang="en-US">
                <a:latin typeface="Arial" panose="020B0604020202020204" pitchFamily="34" charset="0"/>
                <a:cs typeface="Arial" panose="020B0604020202020204" pitchFamily="34" charset="0"/>
              </a:rPr>
              <a:t>F/M Ratio Units</a:t>
            </a:r>
            <a:endParaRPr lang="en-US" sz="560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005CECA-72D0-3D9B-F33C-713E8A3582D3}"/>
                  </a:ext>
                </a:extLst>
              </p:cNvPr>
              <p:cNvSpPr txBox="1"/>
              <p:nvPr/>
            </p:nvSpPr>
            <p:spPr>
              <a:xfrm>
                <a:off x="485793" y="1638584"/>
                <a:ext cx="10632078" cy="10273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3000" i="1" smtClean="0">
                              <a:latin typeface="Cambria Math" panose="02040503050406030204" pitchFamily="18" charset="0"/>
                            </a:rPr>
                          </m:ctrlPr>
                        </m:fPr>
                        <m:num>
                          <m:r>
                            <m:rPr>
                              <m:sty m:val="p"/>
                            </m:rPr>
                            <a:rPr lang="en-US" sz="3000" b="0" i="0" smtClean="0">
                              <a:latin typeface="Cambria Math" panose="02040503050406030204" pitchFamily="18" charset="0"/>
                            </a:rPr>
                            <m:t>F</m:t>
                          </m:r>
                        </m:num>
                        <m:den>
                          <m:r>
                            <m:rPr>
                              <m:sty m:val="p"/>
                            </m:rPr>
                            <a:rPr lang="en-US" sz="3000" b="0" i="0" smtClean="0">
                              <a:latin typeface="Cambria Math" panose="02040503050406030204" pitchFamily="18" charset="0"/>
                            </a:rPr>
                            <m:t>M</m:t>
                          </m:r>
                        </m:den>
                      </m:f>
                      <m:r>
                        <a:rPr lang="en-US" sz="3000" b="0" i="0" smtClean="0">
                          <a:latin typeface="Cambria Math" panose="02040503050406030204" pitchFamily="18" charset="0"/>
                        </a:rPr>
                        <m:t>= </m:t>
                      </m:r>
                      <m:f>
                        <m:fPr>
                          <m:ctrlPr>
                            <a:rPr lang="en-US" sz="3000" b="0" i="1" smtClean="0">
                              <a:latin typeface="Cambria Math" panose="02040503050406030204" pitchFamily="18" charset="0"/>
                            </a:rPr>
                          </m:ctrlPr>
                        </m:fPr>
                        <m:num>
                          <m:r>
                            <m:rPr>
                              <m:sty m:val="p"/>
                            </m:rPr>
                            <a:rPr lang="en-US" sz="3000" b="0" i="0" smtClean="0">
                              <a:latin typeface="Cambria Math" panose="02040503050406030204" pitchFamily="18" charset="0"/>
                            </a:rPr>
                            <m:t>total</m:t>
                          </m:r>
                          <m:r>
                            <a:rPr lang="en-US" sz="3000" b="0" i="0" smtClean="0">
                              <a:latin typeface="Cambria Math" panose="02040503050406030204" pitchFamily="18" charset="0"/>
                            </a:rPr>
                            <m:t> </m:t>
                          </m:r>
                          <m:r>
                            <m:rPr>
                              <m:sty m:val="p"/>
                            </m:rPr>
                            <a:rPr lang="en-US" sz="3000" b="0" i="0" smtClean="0">
                              <a:latin typeface="Cambria Math" panose="02040503050406030204" pitchFamily="18" charset="0"/>
                            </a:rPr>
                            <m:t>rate</m:t>
                          </m:r>
                          <m:r>
                            <a:rPr lang="en-US" sz="3000" b="0" i="0" smtClean="0">
                              <a:latin typeface="Cambria Math" panose="02040503050406030204" pitchFamily="18" charset="0"/>
                            </a:rPr>
                            <m:t> </m:t>
                          </m:r>
                          <m:r>
                            <m:rPr>
                              <m:sty m:val="p"/>
                            </m:rPr>
                            <a:rPr lang="en-US" sz="3000" b="0" i="0" smtClean="0">
                              <a:latin typeface="Cambria Math" panose="02040503050406030204" pitchFamily="18" charset="0"/>
                            </a:rPr>
                            <m:t>of</m:t>
                          </m:r>
                          <m:r>
                            <a:rPr lang="en-US" sz="3000" b="0" i="0" smtClean="0">
                              <a:latin typeface="Cambria Math" panose="02040503050406030204" pitchFamily="18" charset="0"/>
                            </a:rPr>
                            <m:t> </m:t>
                          </m:r>
                          <m:r>
                            <m:rPr>
                              <m:sty m:val="p"/>
                            </m:rPr>
                            <a:rPr lang="en-US" sz="3000" b="0" i="0" smtClean="0">
                              <a:latin typeface="Cambria Math" panose="02040503050406030204" pitchFamily="18" charset="0"/>
                            </a:rPr>
                            <m:t>applied</m:t>
                          </m:r>
                          <m:r>
                            <a:rPr lang="en-US" sz="3000" b="0" i="0" smtClean="0">
                              <a:latin typeface="Cambria Math" panose="02040503050406030204" pitchFamily="18" charset="0"/>
                            </a:rPr>
                            <m:t> </m:t>
                          </m:r>
                          <m:r>
                            <m:rPr>
                              <m:sty m:val="p"/>
                            </m:rPr>
                            <a:rPr lang="en-US" sz="3000" b="0" i="0" smtClean="0">
                              <a:latin typeface="Cambria Math" panose="02040503050406030204" pitchFamily="18" charset="0"/>
                            </a:rPr>
                            <m:t>food</m:t>
                          </m:r>
                        </m:num>
                        <m:den>
                          <m:r>
                            <m:rPr>
                              <m:sty m:val="p"/>
                            </m:rPr>
                            <a:rPr lang="en-US" sz="3000" b="0" i="0" smtClean="0">
                              <a:latin typeface="Cambria Math" panose="02040503050406030204" pitchFamily="18" charset="0"/>
                            </a:rPr>
                            <m:t>total</m:t>
                          </m:r>
                          <m:r>
                            <a:rPr lang="en-US" sz="3000" b="0" i="0" smtClean="0">
                              <a:latin typeface="Cambria Math" panose="02040503050406030204" pitchFamily="18" charset="0"/>
                            </a:rPr>
                            <m:t> </m:t>
                          </m:r>
                          <m:r>
                            <m:rPr>
                              <m:sty m:val="p"/>
                            </m:rPr>
                            <a:rPr lang="en-US" sz="3000" b="0" i="0" smtClean="0">
                              <a:latin typeface="Cambria Math" panose="02040503050406030204" pitchFamily="18" charset="0"/>
                            </a:rPr>
                            <m:t>microbe</m:t>
                          </m:r>
                          <m:r>
                            <a:rPr lang="en-US" sz="3000" b="0" i="0" smtClean="0">
                              <a:latin typeface="Cambria Math" panose="02040503050406030204" pitchFamily="18" charset="0"/>
                            </a:rPr>
                            <m:t> </m:t>
                          </m:r>
                          <m:r>
                            <m:rPr>
                              <m:sty m:val="p"/>
                            </m:rPr>
                            <a:rPr lang="en-US" sz="3000" b="0" i="0" smtClean="0">
                              <a:latin typeface="Cambria Math" panose="02040503050406030204" pitchFamily="18" charset="0"/>
                            </a:rPr>
                            <m:t>biomass</m:t>
                          </m:r>
                        </m:den>
                      </m:f>
                      <m:r>
                        <a:rPr lang="en-US" sz="3000" b="0" i="0" smtClean="0">
                          <a:latin typeface="Cambria Math" panose="02040503050406030204" pitchFamily="18" charset="0"/>
                        </a:rPr>
                        <m:t>= </m:t>
                      </m:r>
                      <m:f>
                        <m:fPr>
                          <m:ctrlPr>
                            <a:rPr lang="en-US" sz="3000" b="0" i="1" smtClean="0">
                              <a:latin typeface="Cambria Math" panose="02040503050406030204" pitchFamily="18" charset="0"/>
                            </a:rPr>
                          </m:ctrlPr>
                        </m:fPr>
                        <m:num>
                          <m:r>
                            <m:rPr>
                              <m:sty m:val="p"/>
                            </m:rPr>
                            <a:rPr lang="en-US" sz="3000" b="0" i="0" smtClean="0">
                              <a:latin typeface="Cambria Math" panose="02040503050406030204" pitchFamily="18" charset="0"/>
                            </a:rPr>
                            <m:t>Q</m:t>
                          </m:r>
                          <m:r>
                            <a:rPr lang="en-US" sz="3000" b="0" i="0" smtClean="0">
                              <a:latin typeface="Cambria Math" panose="02040503050406030204" pitchFamily="18" charset="0"/>
                            </a:rPr>
                            <m:t> × </m:t>
                          </m:r>
                          <m:r>
                            <m:rPr>
                              <m:sty m:val="p"/>
                            </m:rPr>
                            <a:rPr lang="en-US" sz="3000" b="0" i="0" smtClean="0">
                              <a:latin typeface="Cambria Math" panose="02040503050406030204" pitchFamily="18" charset="0"/>
                              <a:ea typeface="Cambria Math" panose="02040503050406030204" pitchFamily="18" charset="0"/>
                            </a:rPr>
                            <m:t>BOD</m:t>
                          </m:r>
                        </m:num>
                        <m:den>
                          <m:r>
                            <m:rPr>
                              <m:sty m:val="p"/>
                            </m:rPr>
                            <a:rPr lang="en-US" sz="3000" b="0" i="0" smtClean="0">
                              <a:latin typeface="Cambria Math" panose="02040503050406030204" pitchFamily="18" charset="0"/>
                            </a:rPr>
                            <m:t>V</m:t>
                          </m:r>
                          <m:r>
                            <m:rPr>
                              <m:sty m:val="p"/>
                            </m:rPr>
                            <a:rPr lang="en-US" sz="3000" b="0" i="0" baseline="-25000" smtClean="0">
                              <a:latin typeface="Cambria Math" panose="02040503050406030204" pitchFamily="18" charset="0"/>
                            </a:rPr>
                            <m:t>ab</m:t>
                          </m:r>
                          <m:r>
                            <a:rPr lang="en-US" sz="3000" b="0" i="0" smtClean="0">
                              <a:latin typeface="Cambria Math" panose="02040503050406030204" pitchFamily="18" charset="0"/>
                            </a:rPr>
                            <m:t> </m:t>
                          </m:r>
                          <m:r>
                            <a:rPr lang="en-US" sz="3000" b="0" i="0" smtClean="0">
                              <a:latin typeface="Cambria Math" panose="02040503050406030204" pitchFamily="18" charset="0"/>
                              <a:ea typeface="Cambria Math" panose="02040503050406030204" pitchFamily="18" charset="0"/>
                            </a:rPr>
                            <m:t>× </m:t>
                          </m:r>
                          <m:r>
                            <m:rPr>
                              <m:sty m:val="p"/>
                            </m:rPr>
                            <a:rPr lang="en-US" sz="3000" b="0" i="0" smtClean="0">
                              <a:latin typeface="Cambria Math" panose="02040503050406030204" pitchFamily="18" charset="0"/>
                              <a:ea typeface="Cambria Math" panose="02040503050406030204" pitchFamily="18" charset="0"/>
                            </a:rPr>
                            <m:t>MLVSS</m:t>
                          </m:r>
                        </m:den>
                      </m:f>
                      <m:r>
                        <a:rPr lang="en-US" sz="3000" b="0" i="0" smtClean="0">
                          <a:latin typeface="Cambria Math" panose="02040503050406030204" pitchFamily="18" charset="0"/>
                        </a:rPr>
                        <m:t>=</m:t>
                      </m:r>
                      <m:d>
                        <m:dPr>
                          <m:begChr m:val="["/>
                          <m:endChr m:val="]"/>
                          <m:ctrlPr>
                            <a:rPr lang="en-US" sz="3000" i="1">
                              <a:latin typeface="Cambria Math" panose="02040503050406030204" pitchFamily="18" charset="0"/>
                            </a:rPr>
                          </m:ctrlPr>
                        </m:dPr>
                        <m:e>
                          <m:f>
                            <m:fPr>
                              <m:ctrlPr>
                                <a:rPr lang="en-US" sz="3000" i="1">
                                  <a:latin typeface="Cambria Math" panose="02040503050406030204" pitchFamily="18" charset="0"/>
                                </a:rPr>
                              </m:ctrlPr>
                            </m:fPr>
                            <m:num>
                              <m:r>
                                <m:rPr>
                                  <m:sty m:val="p"/>
                                </m:rPr>
                                <a:rPr lang="en-US" sz="3000" i="0">
                                  <a:latin typeface="Cambria Math" panose="02040503050406030204" pitchFamily="18" charset="0"/>
                                </a:rPr>
                                <m:t>lb</m:t>
                              </m:r>
                              <m:r>
                                <a:rPr lang="en-US" sz="3000" i="0">
                                  <a:latin typeface="Cambria Math" panose="02040503050406030204" pitchFamily="18" charset="0"/>
                                </a:rPr>
                                <m:t> </m:t>
                              </m:r>
                              <m:r>
                                <m:rPr>
                                  <m:sty m:val="p"/>
                                </m:rPr>
                                <a:rPr lang="en-US" sz="3000" i="0">
                                  <a:latin typeface="Cambria Math" panose="02040503050406030204" pitchFamily="18" charset="0"/>
                                </a:rPr>
                                <m:t>BOD</m:t>
                              </m:r>
                            </m:num>
                            <m:den>
                              <m:r>
                                <m:rPr>
                                  <m:sty m:val="p"/>
                                </m:rPr>
                                <a:rPr lang="en-US" sz="3000" i="0">
                                  <a:latin typeface="Cambria Math" panose="02040503050406030204" pitchFamily="18" charset="0"/>
                                </a:rPr>
                                <m:t>lb</m:t>
                              </m:r>
                              <m:r>
                                <a:rPr lang="en-US" sz="3000" i="0">
                                  <a:latin typeface="Cambria Math" panose="02040503050406030204" pitchFamily="18" charset="0"/>
                                </a:rPr>
                                <m:t> </m:t>
                              </m:r>
                              <m:r>
                                <m:rPr>
                                  <m:sty m:val="p"/>
                                </m:rPr>
                                <a:rPr lang="en-US" sz="3000" i="0">
                                  <a:latin typeface="Cambria Math" panose="02040503050406030204" pitchFamily="18" charset="0"/>
                                </a:rPr>
                                <m:t>VSS</m:t>
                              </m:r>
                              <m:r>
                                <a:rPr lang="en-US" sz="3000" i="0">
                                  <a:latin typeface="Cambria Math" panose="02040503050406030204" pitchFamily="18" charset="0"/>
                                </a:rPr>
                                <m:t> ∙</m:t>
                              </m:r>
                              <m:r>
                                <m:rPr>
                                  <m:sty m:val="p"/>
                                </m:rPr>
                                <a:rPr lang="en-US" sz="3000" i="0">
                                  <a:latin typeface="Cambria Math" panose="02040503050406030204" pitchFamily="18" charset="0"/>
                                  <a:ea typeface="Cambria Math" panose="02040503050406030204" pitchFamily="18" charset="0"/>
                                </a:rPr>
                                <m:t>day</m:t>
                              </m:r>
                            </m:den>
                          </m:f>
                        </m:e>
                      </m:d>
                    </m:oMath>
                  </m:oMathPara>
                </a14:m>
                <a:endParaRPr lang="en-US" sz="3000">
                  <a:latin typeface="Arial" panose="020B0604020202020204" pitchFamily="34" charset="0"/>
                  <a:cs typeface="Arial" panose="020B0604020202020204" pitchFamily="34" charset="0"/>
                </a:endParaRPr>
              </a:p>
            </p:txBody>
          </p:sp>
        </mc:Choice>
        <mc:Fallback xmlns="">
          <p:sp>
            <p:nvSpPr>
              <p:cNvPr id="16" name="TextBox 15">
                <a:extLst>
                  <a:ext uri="{FF2B5EF4-FFF2-40B4-BE49-F238E27FC236}">
                    <a16:creationId xmlns:a16="http://schemas.microsoft.com/office/drawing/2014/main" id="{C005CECA-72D0-3D9B-F33C-713E8A3582D3}"/>
                  </a:ext>
                </a:extLst>
              </p:cNvPr>
              <p:cNvSpPr txBox="1">
                <a:spLocks noRot="1" noChangeAspect="1" noMove="1" noResize="1" noEditPoints="1" noAdjustHandles="1" noChangeArrowheads="1" noChangeShapeType="1" noTextEdit="1"/>
              </p:cNvSpPr>
              <p:nvPr/>
            </p:nvSpPr>
            <p:spPr>
              <a:xfrm>
                <a:off x="485793" y="1638584"/>
                <a:ext cx="10632078" cy="102739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3E68949-6E6B-3E75-7153-E6D9C931F1FC}"/>
                  </a:ext>
                </a:extLst>
              </p:cNvPr>
              <p:cNvSpPr txBox="1"/>
              <p:nvPr/>
            </p:nvSpPr>
            <p:spPr>
              <a:xfrm>
                <a:off x="666245" y="2964147"/>
                <a:ext cx="5327356" cy="15890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3000" i="1" smtClean="0">
                              <a:latin typeface="Cambria Math" panose="02040503050406030204" pitchFamily="18" charset="0"/>
                            </a:rPr>
                          </m:ctrlPr>
                        </m:fPr>
                        <m:num>
                          <m:r>
                            <m:rPr>
                              <m:sty m:val="p"/>
                            </m:rPr>
                            <a:rPr lang="en-US" sz="3000" b="0" i="0" smtClean="0">
                              <a:latin typeface="Cambria Math" panose="02040503050406030204" pitchFamily="18" charset="0"/>
                            </a:rPr>
                            <m:t>F</m:t>
                          </m:r>
                        </m:num>
                        <m:den>
                          <m:r>
                            <m:rPr>
                              <m:sty m:val="p"/>
                            </m:rPr>
                            <a:rPr lang="en-US" sz="3000" b="0" i="0" smtClean="0">
                              <a:latin typeface="Cambria Math" panose="02040503050406030204" pitchFamily="18" charset="0"/>
                            </a:rPr>
                            <m:t>M</m:t>
                          </m:r>
                        </m:den>
                      </m:f>
                      <m:r>
                        <a:rPr lang="en-US" sz="3000" b="0" i="0" smtClean="0">
                          <a:latin typeface="Cambria Math" panose="02040503050406030204" pitchFamily="18" charset="0"/>
                        </a:rPr>
                        <m:t>= </m:t>
                      </m:r>
                      <m:f>
                        <m:fPr>
                          <m:ctrlPr>
                            <a:rPr lang="en-US" sz="3000" b="0" i="1" smtClean="0">
                              <a:latin typeface="Cambria Math" panose="02040503050406030204" pitchFamily="18" charset="0"/>
                            </a:rPr>
                          </m:ctrlPr>
                        </m:fPr>
                        <m:num>
                          <m:r>
                            <m:rPr>
                              <m:sty m:val="p"/>
                            </m:rPr>
                            <a:rPr lang="en-US" sz="3000" b="0" i="0" smtClean="0">
                              <a:latin typeface="Cambria Math" panose="02040503050406030204" pitchFamily="18" charset="0"/>
                            </a:rPr>
                            <m:t>Q</m:t>
                          </m:r>
                          <m:r>
                            <a:rPr lang="en-US" sz="3000" b="0" i="0" smtClean="0">
                              <a:latin typeface="Cambria Math" panose="02040503050406030204" pitchFamily="18" charset="0"/>
                            </a:rPr>
                            <m:t> </m:t>
                          </m:r>
                          <m:d>
                            <m:dPr>
                              <m:begChr m:val="["/>
                              <m:endChr m:val="]"/>
                              <m:ctrlPr>
                                <a:rPr lang="en-US" sz="3000" b="0" i="1" smtClean="0">
                                  <a:latin typeface="Cambria Math" panose="02040503050406030204" pitchFamily="18" charset="0"/>
                                </a:rPr>
                              </m:ctrlPr>
                            </m:dPr>
                            <m:e>
                              <m:f>
                                <m:fPr>
                                  <m:ctrlPr>
                                    <a:rPr lang="en-US" sz="3000" b="0" i="1" smtClean="0">
                                      <a:latin typeface="Cambria Math" panose="02040503050406030204" pitchFamily="18" charset="0"/>
                                    </a:rPr>
                                  </m:ctrlPr>
                                </m:fPr>
                                <m:num>
                                  <m:r>
                                    <m:rPr>
                                      <m:sty m:val="p"/>
                                    </m:rPr>
                                    <a:rPr lang="en-US" sz="3000" b="0" i="0" smtClean="0">
                                      <a:latin typeface="Cambria Math" panose="02040503050406030204" pitchFamily="18" charset="0"/>
                                    </a:rPr>
                                    <m:t>Mgal</m:t>
                                  </m:r>
                                </m:num>
                                <m:den>
                                  <m:r>
                                    <m:rPr>
                                      <m:sty m:val="p"/>
                                    </m:rPr>
                                    <a:rPr lang="en-US" sz="3000" b="0" i="0" smtClean="0">
                                      <a:latin typeface="Cambria Math" panose="02040503050406030204" pitchFamily="18" charset="0"/>
                                    </a:rPr>
                                    <m:t>day</m:t>
                                  </m:r>
                                </m:den>
                              </m:f>
                            </m:e>
                          </m:d>
                          <m:r>
                            <a:rPr lang="en-US" sz="3000" b="0" i="0" smtClean="0">
                              <a:latin typeface="Cambria Math" panose="02040503050406030204" pitchFamily="18" charset="0"/>
                            </a:rPr>
                            <m:t> </m:t>
                          </m:r>
                          <m:r>
                            <a:rPr lang="en-US" sz="3000" b="0" i="0" smtClean="0">
                              <a:latin typeface="Cambria Math" panose="02040503050406030204" pitchFamily="18" charset="0"/>
                              <a:ea typeface="Cambria Math" panose="02040503050406030204" pitchFamily="18" charset="0"/>
                            </a:rPr>
                            <m:t>× </m:t>
                          </m:r>
                          <m:r>
                            <m:rPr>
                              <m:sty m:val="p"/>
                            </m:rPr>
                            <a:rPr lang="en-US" sz="3000" b="0" i="0" smtClean="0">
                              <a:latin typeface="Cambria Math" panose="02040503050406030204" pitchFamily="18" charset="0"/>
                              <a:ea typeface="Cambria Math" panose="02040503050406030204" pitchFamily="18" charset="0"/>
                            </a:rPr>
                            <m:t>BOD</m:t>
                          </m:r>
                          <m:r>
                            <a:rPr lang="en-US" sz="3000" b="0" i="0" smtClean="0">
                              <a:latin typeface="Cambria Math" panose="02040503050406030204" pitchFamily="18" charset="0"/>
                              <a:ea typeface="Cambria Math" panose="02040503050406030204" pitchFamily="18" charset="0"/>
                            </a:rPr>
                            <m:t> </m:t>
                          </m:r>
                          <m:d>
                            <m:dPr>
                              <m:begChr m:val="["/>
                              <m:endChr m:val="]"/>
                              <m:ctrlPr>
                                <a:rPr lang="en-US" sz="3000" b="0" i="1" smtClean="0">
                                  <a:latin typeface="Cambria Math" panose="02040503050406030204" pitchFamily="18" charset="0"/>
                                  <a:ea typeface="Cambria Math" panose="02040503050406030204" pitchFamily="18" charset="0"/>
                                </a:rPr>
                              </m:ctrlPr>
                            </m:dPr>
                            <m:e>
                              <m:f>
                                <m:fPr>
                                  <m:ctrlPr>
                                    <a:rPr lang="en-US" sz="3000" b="0" i="1" smtClean="0">
                                      <a:latin typeface="Cambria Math" panose="02040503050406030204" pitchFamily="18" charset="0"/>
                                      <a:ea typeface="Cambria Math" panose="02040503050406030204" pitchFamily="18" charset="0"/>
                                    </a:rPr>
                                  </m:ctrlPr>
                                </m:fPr>
                                <m:num>
                                  <m:r>
                                    <m:rPr>
                                      <m:sty m:val="p"/>
                                    </m:rPr>
                                    <a:rPr lang="en-US" sz="3000" b="0" i="0" smtClean="0">
                                      <a:latin typeface="Cambria Math" panose="02040503050406030204" pitchFamily="18" charset="0"/>
                                      <a:ea typeface="Cambria Math" panose="02040503050406030204" pitchFamily="18" charset="0"/>
                                    </a:rPr>
                                    <m:t>mg</m:t>
                                  </m:r>
                                </m:num>
                                <m:den>
                                  <m:r>
                                    <m:rPr>
                                      <m:sty m:val="p"/>
                                    </m:rPr>
                                    <a:rPr lang="en-US" sz="3000" b="0" i="0" smtClean="0">
                                      <a:latin typeface="Cambria Math" panose="02040503050406030204" pitchFamily="18" charset="0"/>
                                      <a:ea typeface="Cambria Math" panose="02040503050406030204" pitchFamily="18" charset="0"/>
                                    </a:rPr>
                                    <m:t>L</m:t>
                                  </m:r>
                                </m:den>
                              </m:f>
                            </m:e>
                          </m:d>
                          <m:r>
                            <a:rPr lang="en-US" sz="3000" b="0" i="0" smtClean="0">
                              <a:latin typeface="Cambria Math" panose="02040503050406030204" pitchFamily="18" charset="0"/>
                              <a:ea typeface="Cambria Math" panose="02040503050406030204" pitchFamily="18" charset="0"/>
                            </a:rPr>
                            <m:t> </m:t>
                          </m:r>
                        </m:num>
                        <m:den>
                          <m:r>
                            <m:rPr>
                              <m:sty m:val="p"/>
                            </m:rPr>
                            <a:rPr lang="en-US" sz="3000" b="0" i="0" smtClean="0">
                              <a:latin typeface="Cambria Math" panose="02040503050406030204" pitchFamily="18" charset="0"/>
                            </a:rPr>
                            <m:t>V</m:t>
                          </m:r>
                          <m:r>
                            <m:rPr>
                              <m:sty m:val="p"/>
                            </m:rPr>
                            <a:rPr lang="en-US" sz="3000" b="0" i="0" baseline="-25000" smtClean="0">
                              <a:latin typeface="Cambria Math" panose="02040503050406030204" pitchFamily="18" charset="0"/>
                            </a:rPr>
                            <m:t>ab</m:t>
                          </m:r>
                          <m:r>
                            <a:rPr lang="en-US" sz="3000" b="0" i="0" smtClean="0">
                              <a:latin typeface="Cambria Math" panose="02040503050406030204" pitchFamily="18" charset="0"/>
                            </a:rPr>
                            <m:t> </m:t>
                          </m:r>
                          <m:d>
                            <m:dPr>
                              <m:begChr m:val="["/>
                              <m:endChr m:val="]"/>
                              <m:ctrlPr>
                                <a:rPr lang="en-US" sz="3000" b="0" i="1" smtClean="0">
                                  <a:latin typeface="Cambria Math" panose="02040503050406030204" pitchFamily="18" charset="0"/>
                                </a:rPr>
                              </m:ctrlPr>
                            </m:dPr>
                            <m:e>
                              <m:r>
                                <m:rPr>
                                  <m:sty m:val="p"/>
                                </m:rPr>
                                <a:rPr lang="en-US" sz="3000" b="0" i="0" smtClean="0">
                                  <a:latin typeface="Cambria Math" panose="02040503050406030204" pitchFamily="18" charset="0"/>
                                </a:rPr>
                                <m:t>Mgal</m:t>
                              </m:r>
                            </m:e>
                          </m:d>
                          <m:r>
                            <a:rPr lang="en-US" sz="3000" b="0" i="0" smtClean="0">
                              <a:latin typeface="Cambria Math" panose="02040503050406030204" pitchFamily="18" charset="0"/>
                            </a:rPr>
                            <m:t> </m:t>
                          </m:r>
                          <m:r>
                            <a:rPr lang="en-US" sz="3000" b="0" i="0" smtClean="0">
                              <a:latin typeface="Cambria Math" panose="02040503050406030204" pitchFamily="18" charset="0"/>
                              <a:ea typeface="Cambria Math" panose="02040503050406030204" pitchFamily="18" charset="0"/>
                            </a:rPr>
                            <m:t>× </m:t>
                          </m:r>
                          <m:r>
                            <m:rPr>
                              <m:sty m:val="p"/>
                            </m:rPr>
                            <a:rPr lang="en-US" sz="3000" b="0" i="0" smtClean="0">
                              <a:latin typeface="Cambria Math" panose="02040503050406030204" pitchFamily="18" charset="0"/>
                              <a:ea typeface="Cambria Math" panose="02040503050406030204" pitchFamily="18" charset="0"/>
                            </a:rPr>
                            <m:t>MLVSS</m:t>
                          </m:r>
                          <m:r>
                            <a:rPr lang="en-US" sz="3000" b="0" i="0" smtClean="0">
                              <a:latin typeface="Cambria Math" panose="02040503050406030204" pitchFamily="18" charset="0"/>
                              <a:ea typeface="Cambria Math" panose="02040503050406030204" pitchFamily="18" charset="0"/>
                            </a:rPr>
                            <m:t> </m:t>
                          </m:r>
                          <m:d>
                            <m:dPr>
                              <m:begChr m:val="["/>
                              <m:endChr m:val="]"/>
                              <m:ctrlPr>
                                <a:rPr lang="en-US" sz="3000" b="0" i="1" smtClean="0">
                                  <a:latin typeface="Cambria Math" panose="02040503050406030204" pitchFamily="18" charset="0"/>
                                  <a:ea typeface="Cambria Math" panose="02040503050406030204" pitchFamily="18" charset="0"/>
                                </a:rPr>
                              </m:ctrlPr>
                            </m:dPr>
                            <m:e>
                              <m:f>
                                <m:fPr>
                                  <m:ctrlPr>
                                    <a:rPr lang="en-US" sz="3000" b="0" i="1" smtClean="0">
                                      <a:latin typeface="Cambria Math" panose="02040503050406030204" pitchFamily="18" charset="0"/>
                                      <a:ea typeface="Cambria Math" panose="02040503050406030204" pitchFamily="18" charset="0"/>
                                    </a:rPr>
                                  </m:ctrlPr>
                                </m:fPr>
                                <m:num>
                                  <m:r>
                                    <m:rPr>
                                      <m:sty m:val="p"/>
                                    </m:rPr>
                                    <a:rPr lang="en-US" sz="3000" b="0" i="0" smtClean="0">
                                      <a:latin typeface="Cambria Math" panose="02040503050406030204" pitchFamily="18" charset="0"/>
                                      <a:ea typeface="Cambria Math" panose="02040503050406030204" pitchFamily="18" charset="0"/>
                                    </a:rPr>
                                    <m:t>mg</m:t>
                                  </m:r>
                                </m:num>
                                <m:den>
                                  <m:r>
                                    <m:rPr>
                                      <m:sty m:val="p"/>
                                    </m:rPr>
                                    <a:rPr lang="en-US" sz="3000" b="0" i="0" smtClean="0">
                                      <a:latin typeface="Cambria Math" panose="02040503050406030204" pitchFamily="18" charset="0"/>
                                      <a:ea typeface="Cambria Math" panose="02040503050406030204" pitchFamily="18" charset="0"/>
                                    </a:rPr>
                                    <m:t>L</m:t>
                                  </m:r>
                                </m:den>
                              </m:f>
                            </m:e>
                          </m:d>
                        </m:den>
                      </m:f>
                    </m:oMath>
                  </m:oMathPara>
                </a14:m>
                <a:endParaRPr lang="en-US" sz="3000">
                  <a:latin typeface="Arial" panose="020B0604020202020204" pitchFamily="34" charset="0"/>
                  <a:cs typeface="Arial" panose="020B0604020202020204" pitchFamily="34" charset="0"/>
                </a:endParaRPr>
              </a:p>
            </p:txBody>
          </p:sp>
        </mc:Choice>
        <mc:Fallback xmlns="">
          <p:sp>
            <p:nvSpPr>
              <p:cNvPr id="17" name="TextBox 16">
                <a:extLst>
                  <a:ext uri="{FF2B5EF4-FFF2-40B4-BE49-F238E27FC236}">
                    <a16:creationId xmlns:a16="http://schemas.microsoft.com/office/drawing/2014/main" id="{F3E68949-6E6B-3E75-7153-E6D9C931F1FC}"/>
                  </a:ext>
                </a:extLst>
              </p:cNvPr>
              <p:cNvSpPr txBox="1">
                <a:spLocks noRot="1" noChangeAspect="1" noMove="1" noResize="1" noEditPoints="1" noAdjustHandles="1" noChangeArrowheads="1" noChangeShapeType="1" noTextEdit="1"/>
              </p:cNvSpPr>
              <p:nvPr/>
            </p:nvSpPr>
            <p:spPr>
              <a:xfrm>
                <a:off x="666245" y="2964147"/>
                <a:ext cx="5327356" cy="158908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070A479-EF97-1717-E127-CB9B7F6D2745}"/>
                  </a:ext>
                </a:extLst>
              </p:cNvPr>
              <p:cNvSpPr txBox="1"/>
              <p:nvPr/>
            </p:nvSpPr>
            <p:spPr>
              <a:xfrm>
                <a:off x="6096000" y="2974900"/>
                <a:ext cx="2204065" cy="17282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3000" b="0" i="1" smtClean="0">
                              <a:latin typeface="Cambria Math" panose="02040503050406030204" pitchFamily="18" charset="0"/>
                            </a:rPr>
                          </m:ctrlPr>
                        </m:fPr>
                        <m:num>
                          <m:r>
                            <a:rPr lang="en-US" sz="3000" b="0" i="0" smtClean="0">
                              <a:latin typeface="Cambria Math" panose="02040503050406030204" pitchFamily="18" charset="0"/>
                              <a:ea typeface="Cambria Math" panose="02040503050406030204" pitchFamily="18" charset="0"/>
                            </a:rPr>
                            <m:t> ×</m:t>
                          </m:r>
                          <m:f>
                            <m:fPr>
                              <m:ctrlPr>
                                <a:rPr lang="en-US" sz="3000" b="0" i="1" smtClean="0">
                                  <a:latin typeface="Cambria Math" panose="02040503050406030204" pitchFamily="18" charset="0"/>
                                  <a:ea typeface="Cambria Math" panose="02040503050406030204" pitchFamily="18" charset="0"/>
                                </a:rPr>
                              </m:ctrlPr>
                            </m:fPr>
                            <m:num>
                              <m:r>
                                <a:rPr lang="en-US" sz="3000" b="0" i="0" smtClean="0">
                                  <a:latin typeface="Cambria Math" panose="02040503050406030204" pitchFamily="18" charset="0"/>
                                  <a:ea typeface="Cambria Math" panose="02040503050406030204" pitchFamily="18" charset="0"/>
                                </a:rPr>
                                <m:t>8.34</m:t>
                              </m:r>
                              <m:r>
                                <m:rPr>
                                  <m:sty m:val="p"/>
                                </m:rPr>
                                <a:rPr lang="en-US" sz="3000" b="0" i="0" smtClean="0">
                                  <a:latin typeface="Cambria Math" panose="02040503050406030204" pitchFamily="18" charset="0"/>
                                  <a:ea typeface="Cambria Math" panose="02040503050406030204" pitchFamily="18" charset="0"/>
                                </a:rPr>
                                <m:t>lb</m:t>
                              </m:r>
                              <m:r>
                                <a:rPr lang="en-US" sz="3000" b="0" i="0" smtClean="0">
                                  <a:latin typeface="Cambria Math" panose="02040503050406030204" pitchFamily="18" charset="0"/>
                                  <a:ea typeface="Cambria Math" panose="02040503050406030204" pitchFamily="18" charset="0"/>
                                </a:rPr>
                                <m:t> ∙</m:t>
                              </m:r>
                              <m:r>
                                <m:rPr>
                                  <m:sty m:val="p"/>
                                </m:rPr>
                                <a:rPr lang="en-US" sz="3000" b="0" i="0" smtClean="0">
                                  <a:latin typeface="Cambria Math" panose="02040503050406030204" pitchFamily="18" charset="0"/>
                                  <a:ea typeface="Cambria Math" panose="02040503050406030204" pitchFamily="18" charset="0"/>
                                </a:rPr>
                                <m:t>L</m:t>
                              </m:r>
                            </m:num>
                            <m:den>
                              <m:r>
                                <m:rPr>
                                  <m:sty m:val="p"/>
                                </m:rPr>
                                <a:rPr lang="en-US" sz="3000" b="0" i="0" smtClean="0">
                                  <a:latin typeface="Cambria Math" panose="02040503050406030204" pitchFamily="18" charset="0"/>
                                  <a:ea typeface="Cambria Math" panose="02040503050406030204" pitchFamily="18" charset="0"/>
                                </a:rPr>
                                <m:t>mg</m:t>
                              </m:r>
                              <m:r>
                                <a:rPr lang="en-US" sz="3000" b="0" i="0" smtClean="0">
                                  <a:latin typeface="Cambria Math" panose="02040503050406030204" pitchFamily="18" charset="0"/>
                                  <a:ea typeface="Cambria Math" panose="02040503050406030204" pitchFamily="18" charset="0"/>
                                </a:rPr>
                                <m:t> ∙</m:t>
                              </m:r>
                              <m:r>
                                <m:rPr>
                                  <m:sty m:val="p"/>
                                </m:rPr>
                                <a:rPr lang="en-US" sz="3000" b="0" i="0" smtClean="0">
                                  <a:latin typeface="Cambria Math" panose="02040503050406030204" pitchFamily="18" charset="0"/>
                                  <a:ea typeface="Cambria Math" panose="02040503050406030204" pitchFamily="18" charset="0"/>
                                </a:rPr>
                                <m:t>Mgal</m:t>
                              </m:r>
                            </m:den>
                          </m:f>
                        </m:num>
                        <m:den>
                          <m:r>
                            <a:rPr lang="en-US" sz="3000" b="0" i="0" smtClean="0">
                              <a:latin typeface="Cambria Math" panose="02040503050406030204" pitchFamily="18" charset="0"/>
                              <a:ea typeface="Cambria Math" panose="02040503050406030204" pitchFamily="18" charset="0"/>
                            </a:rPr>
                            <m:t>×</m:t>
                          </m:r>
                          <m:f>
                            <m:fPr>
                              <m:ctrlPr>
                                <a:rPr lang="en-US" sz="3000" i="1">
                                  <a:latin typeface="Cambria Math" panose="02040503050406030204" pitchFamily="18" charset="0"/>
                                  <a:ea typeface="Cambria Math" panose="02040503050406030204" pitchFamily="18" charset="0"/>
                                </a:rPr>
                              </m:ctrlPr>
                            </m:fPr>
                            <m:num>
                              <m:r>
                                <a:rPr lang="en-US" sz="3000" i="0">
                                  <a:latin typeface="Cambria Math" panose="02040503050406030204" pitchFamily="18" charset="0"/>
                                  <a:ea typeface="Cambria Math" panose="02040503050406030204" pitchFamily="18" charset="0"/>
                                </a:rPr>
                                <m:t>8.34</m:t>
                              </m:r>
                              <m:r>
                                <m:rPr>
                                  <m:sty m:val="p"/>
                                </m:rPr>
                                <a:rPr lang="en-US" sz="3000" i="0">
                                  <a:latin typeface="Cambria Math" panose="02040503050406030204" pitchFamily="18" charset="0"/>
                                  <a:ea typeface="Cambria Math" panose="02040503050406030204" pitchFamily="18" charset="0"/>
                                </a:rPr>
                                <m:t>lb</m:t>
                              </m:r>
                              <m:r>
                                <a:rPr lang="en-US" sz="3000" i="0">
                                  <a:latin typeface="Cambria Math" panose="02040503050406030204" pitchFamily="18" charset="0"/>
                                  <a:ea typeface="Cambria Math" panose="02040503050406030204" pitchFamily="18" charset="0"/>
                                </a:rPr>
                                <m:t> ∙</m:t>
                              </m:r>
                              <m:r>
                                <m:rPr>
                                  <m:sty m:val="p"/>
                                </m:rPr>
                                <a:rPr lang="en-US" sz="3000" i="0">
                                  <a:latin typeface="Cambria Math" panose="02040503050406030204" pitchFamily="18" charset="0"/>
                                  <a:ea typeface="Cambria Math" panose="02040503050406030204" pitchFamily="18" charset="0"/>
                                </a:rPr>
                                <m:t>L</m:t>
                              </m:r>
                            </m:num>
                            <m:den>
                              <m:r>
                                <m:rPr>
                                  <m:sty m:val="p"/>
                                </m:rPr>
                                <a:rPr lang="en-US" sz="3000" i="0">
                                  <a:latin typeface="Cambria Math" panose="02040503050406030204" pitchFamily="18" charset="0"/>
                                  <a:ea typeface="Cambria Math" panose="02040503050406030204" pitchFamily="18" charset="0"/>
                                </a:rPr>
                                <m:t>mg</m:t>
                              </m:r>
                              <m:r>
                                <a:rPr lang="en-US" sz="3000" i="0">
                                  <a:latin typeface="Cambria Math" panose="02040503050406030204" pitchFamily="18" charset="0"/>
                                  <a:ea typeface="Cambria Math" panose="02040503050406030204" pitchFamily="18" charset="0"/>
                                </a:rPr>
                                <m:t> ∙</m:t>
                              </m:r>
                              <m:r>
                                <m:rPr>
                                  <m:sty m:val="p"/>
                                </m:rPr>
                                <a:rPr lang="en-US" sz="3000" b="0" i="0" smtClean="0">
                                  <a:latin typeface="Cambria Math" panose="02040503050406030204" pitchFamily="18" charset="0"/>
                                  <a:ea typeface="Cambria Math" panose="02040503050406030204" pitchFamily="18" charset="0"/>
                                </a:rPr>
                                <m:t>Mg</m:t>
                              </m:r>
                              <m:r>
                                <m:rPr>
                                  <m:sty m:val="p"/>
                                </m:rPr>
                                <a:rPr lang="en-US" sz="3000" i="0">
                                  <a:latin typeface="Cambria Math" panose="02040503050406030204" pitchFamily="18" charset="0"/>
                                  <a:ea typeface="Cambria Math" panose="02040503050406030204" pitchFamily="18" charset="0"/>
                                </a:rPr>
                                <m:t>al</m:t>
                              </m:r>
                            </m:den>
                          </m:f>
                        </m:den>
                      </m:f>
                    </m:oMath>
                  </m:oMathPara>
                </a14:m>
                <a:endParaRPr lang="en-US" sz="3000">
                  <a:latin typeface="Arial" panose="020B0604020202020204" pitchFamily="34" charset="0"/>
                  <a:cs typeface="Arial" panose="020B0604020202020204" pitchFamily="34" charset="0"/>
                </a:endParaRPr>
              </a:p>
            </p:txBody>
          </p:sp>
        </mc:Choice>
        <mc:Fallback xmlns="">
          <p:sp>
            <p:nvSpPr>
              <p:cNvPr id="18" name="TextBox 17">
                <a:extLst>
                  <a:ext uri="{FF2B5EF4-FFF2-40B4-BE49-F238E27FC236}">
                    <a16:creationId xmlns:a16="http://schemas.microsoft.com/office/drawing/2014/main" id="{F070A479-EF97-1717-E127-CB9B7F6D2745}"/>
                  </a:ext>
                </a:extLst>
              </p:cNvPr>
              <p:cNvSpPr txBox="1">
                <a:spLocks noRot="1" noChangeAspect="1" noMove="1" noResize="1" noEditPoints="1" noAdjustHandles="1" noChangeArrowheads="1" noChangeShapeType="1" noTextEdit="1"/>
              </p:cNvSpPr>
              <p:nvPr/>
            </p:nvSpPr>
            <p:spPr>
              <a:xfrm>
                <a:off x="6096000" y="2974900"/>
                <a:ext cx="2204065" cy="172823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A8EFF26-D067-BFFF-4F44-4A03DFF8C133}"/>
                  </a:ext>
                </a:extLst>
              </p:cNvPr>
              <p:cNvSpPr txBox="1"/>
              <p:nvPr/>
            </p:nvSpPr>
            <p:spPr>
              <a:xfrm>
                <a:off x="8482871" y="3335695"/>
                <a:ext cx="2453107" cy="9559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b="0" i="0" smtClean="0">
                          <a:latin typeface="Cambria Math" panose="02040503050406030204" pitchFamily="18" charset="0"/>
                        </a:rPr>
                        <m:t>=</m:t>
                      </m:r>
                      <m:f>
                        <m:fPr>
                          <m:ctrlPr>
                            <a:rPr lang="en-US" sz="3000" i="1">
                              <a:latin typeface="Cambria Math" panose="02040503050406030204" pitchFamily="18" charset="0"/>
                            </a:rPr>
                          </m:ctrlPr>
                        </m:fPr>
                        <m:num>
                          <m:r>
                            <m:rPr>
                              <m:sty m:val="p"/>
                            </m:rPr>
                            <a:rPr lang="en-US" sz="3000" i="0">
                              <a:latin typeface="Cambria Math" panose="02040503050406030204" pitchFamily="18" charset="0"/>
                            </a:rPr>
                            <m:t>lb</m:t>
                          </m:r>
                          <m:r>
                            <a:rPr lang="en-US" sz="3000" i="0">
                              <a:latin typeface="Cambria Math" panose="02040503050406030204" pitchFamily="18" charset="0"/>
                            </a:rPr>
                            <m:t> </m:t>
                          </m:r>
                          <m:r>
                            <m:rPr>
                              <m:sty m:val="p"/>
                            </m:rPr>
                            <a:rPr lang="en-US" sz="3000" i="0">
                              <a:latin typeface="Cambria Math" panose="02040503050406030204" pitchFamily="18" charset="0"/>
                            </a:rPr>
                            <m:t>BOD</m:t>
                          </m:r>
                        </m:num>
                        <m:den>
                          <m:r>
                            <m:rPr>
                              <m:sty m:val="p"/>
                            </m:rPr>
                            <a:rPr lang="en-US" sz="3000" i="0">
                              <a:latin typeface="Cambria Math" panose="02040503050406030204" pitchFamily="18" charset="0"/>
                            </a:rPr>
                            <m:t>lb</m:t>
                          </m:r>
                          <m:r>
                            <a:rPr lang="en-US" sz="3000" i="0">
                              <a:latin typeface="Cambria Math" panose="02040503050406030204" pitchFamily="18" charset="0"/>
                            </a:rPr>
                            <m:t> </m:t>
                          </m:r>
                          <m:r>
                            <m:rPr>
                              <m:sty m:val="p"/>
                            </m:rPr>
                            <a:rPr lang="en-US" sz="3000" i="0">
                              <a:latin typeface="Cambria Math" panose="02040503050406030204" pitchFamily="18" charset="0"/>
                            </a:rPr>
                            <m:t>VSS</m:t>
                          </m:r>
                          <m:r>
                            <a:rPr lang="en-US" sz="3000" i="0">
                              <a:latin typeface="Cambria Math" panose="02040503050406030204" pitchFamily="18" charset="0"/>
                            </a:rPr>
                            <m:t> ∙</m:t>
                          </m:r>
                          <m:r>
                            <m:rPr>
                              <m:sty m:val="p"/>
                            </m:rPr>
                            <a:rPr lang="en-US" sz="3000" i="0">
                              <a:latin typeface="Cambria Math" panose="02040503050406030204" pitchFamily="18" charset="0"/>
                              <a:ea typeface="Cambria Math" panose="02040503050406030204" pitchFamily="18" charset="0"/>
                            </a:rPr>
                            <m:t>day</m:t>
                          </m:r>
                        </m:den>
                      </m:f>
                    </m:oMath>
                  </m:oMathPara>
                </a14:m>
                <a:endParaRPr lang="en-US" sz="3000">
                  <a:latin typeface="Arial" panose="020B0604020202020204" pitchFamily="34"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8A8EFF26-D067-BFFF-4F44-4A03DFF8C133}"/>
                  </a:ext>
                </a:extLst>
              </p:cNvPr>
              <p:cNvSpPr txBox="1">
                <a:spLocks noRot="1" noChangeAspect="1" noMove="1" noResize="1" noEditPoints="1" noAdjustHandles="1" noChangeArrowheads="1" noChangeShapeType="1" noTextEdit="1"/>
              </p:cNvSpPr>
              <p:nvPr/>
            </p:nvSpPr>
            <p:spPr>
              <a:xfrm>
                <a:off x="8482871" y="3335695"/>
                <a:ext cx="2453107" cy="955967"/>
              </a:xfrm>
              <a:prstGeom prst="rect">
                <a:avLst/>
              </a:prstGeom>
              <a:blipFill>
                <a:blip r:embed="rId6"/>
                <a:stretch>
                  <a:fillRect/>
                </a:stretch>
              </a:blipFill>
            </p:spPr>
            <p:txBody>
              <a:bodyPr/>
              <a:lstStyle/>
              <a:p>
                <a:r>
                  <a:rPr lang="en-US">
                    <a:noFill/>
                  </a:rPr>
                  <a:t> </a:t>
                </a:r>
              </a:p>
            </p:txBody>
          </p:sp>
        </mc:Fallback>
      </mc:AlternateContent>
      <p:cxnSp>
        <p:nvCxnSpPr>
          <p:cNvPr id="20" name="Straight Connector 19">
            <a:extLst>
              <a:ext uri="{FF2B5EF4-FFF2-40B4-BE49-F238E27FC236}">
                <a16:creationId xmlns:a16="http://schemas.microsoft.com/office/drawing/2014/main" id="{0257F6B6-40C5-2044-C98D-922C2812537D}"/>
              </a:ext>
            </a:extLst>
          </p:cNvPr>
          <p:cNvCxnSpPr>
            <a:cxnSpLocks/>
          </p:cNvCxnSpPr>
          <p:nvPr/>
        </p:nvCxnSpPr>
        <p:spPr>
          <a:xfrm flipV="1">
            <a:off x="6461091" y="3916956"/>
            <a:ext cx="1875825" cy="785405"/>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Donut 20">
            <a:extLst>
              <a:ext uri="{FF2B5EF4-FFF2-40B4-BE49-F238E27FC236}">
                <a16:creationId xmlns:a16="http://schemas.microsoft.com/office/drawing/2014/main" id="{FBD62F10-217E-B05F-E843-6CA998508FE6}"/>
              </a:ext>
            </a:extLst>
          </p:cNvPr>
          <p:cNvSpPr/>
          <p:nvPr/>
        </p:nvSpPr>
        <p:spPr>
          <a:xfrm>
            <a:off x="2359649" y="3299770"/>
            <a:ext cx="953176" cy="606433"/>
          </a:xfrm>
          <a:prstGeom prst="donut">
            <a:avLst>
              <a:gd name="adj" fmla="val 14087"/>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cxnSp>
        <p:nvCxnSpPr>
          <p:cNvPr id="25" name="Straight Connector 24">
            <a:extLst>
              <a:ext uri="{FF2B5EF4-FFF2-40B4-BE49-F238E27FC236}">
                <a16:creationId xmlns:a16="http://schemas.microsoft.com/office/drawing/2014/main" id="{CD97D7FA-E73C-BFFC-9443-3A82848346EE}"/>
              </a:ext>
            </a:extLst>
          </p:cNvPr>
          <p:cNvCxnSpPr>
            <a:cxnSpLocks/>
          </p:cNvCxnSpPr>
          <p:nvPr/>
        </p:nvCxnSpPr>
        <p:spPr>
          <a:xfrm flipV="1">
            <a:off x="6461091" y="3038738"/>
            <a:ext cx="1875825" cy="785405"/>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74FD976-EB57-CD34-3DEB-3D0F3E5C16A3}"/>
              </a:ext>
            </a:extLst>
          </p:cNvPr>
          <p:cNvCxnSpPr>
            <a:cxnSpLocks/>
          </p:cNvCxnSpPr>
          <p:nvPr/>
        </p:nvCxnSpPr>
        <p:spPr>
          <a:xfrm flipV="1">
            <a:off x="5087732" y="3906203"/>
            <a:ext cx="801389" cy="606434"/>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2DFED50-131F-9C54-8425-4AE97195CAC8}"/>
              </a:ext>
            </a:extLst>
          </p:cNvPr>
          <p:cNvCxnSpPr>
            <a:cxnSpLocks/>
          </p:cNvCxnSpPr>
          <p:nvPr/>
        </p:nvCxnSpPr>
        <p:spPr>
          <a:xfrm flipV="1">
            <a:off x="4864536" y="3117470"/>
            <a:ext cx="801389" cy="606434"/>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CFA5853-CFAC-2D66-F3A7-2144488C04DC}"/>
              </a:ext>
            </a:extLst>
          </p:cNvPr>
          <p:cNvCxnSpPr>
            <a:cxnSpLocks/>
          </p:cNvCxnSpPr>
          <p:nvPr/>
        </p:nvCxnSpPr>
        <p:spPr>
          <a:xfrm flipV="1">
            <a:off x="2359649" y="2814253"/>
            <a:ext cx="801389" cy="606434"/>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82F6C4-AE47-6B71-8220-C61E7760C194}"/>
              </a:ext>
            </a:extLst>
          </p:cNvPr>
          <p:cNvCxnSpPr>
            <a:cxnSpLocks/>
          </p:cNvCxnSpPr>
          <p:nvPr/>
        </p:nvCxnSpPr>
        <p:spPr>
          <a:xfrm flipV="1">
            <a:off x="2511436" y="3906203"/>
            <a:ext cx="801389" cy="606434"/>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DEDD006-20F4-8F3D-6A91-FCEB44C7A302}"/>
              </a:ext>
            </a:extLst>
          </p:cNvPr>
          <p:cNvCxnSpPr>
            <a:cxnSpLocks/>
            <a:endCxn id="19" idx="0"/>
          </p:cNvCxnSpPr>
          <p:nvPr/>
        </p:nvCxnSpPr>
        <p:spPr>
          <a:xfrm flipV="1">
            <a:off x="9384185" y="3335695"/>
            <a:ext cx="325240" cy="318918"/>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7DC354-D385-BC75-165F-136EFD45C8AA}"/>
              </a:ext>
            </a:extLst>
          </p:cNvPr>
          <p:cNvCxnSpPr>
            <a:cxnSpLocks/>
          </p:cNvCxnSpPr>
          <p:nvPr/>
        </p:nvCxnSpPr>
        <p:spPr>
          <a:xfrm flipV="1">
            <a:off x="8993687" y="3973532"/>
            <a:ext cx="460900" cy="303217"/>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35C8016-C0B0-3CD0-7839-0DA3CFF03139}"/>
                  </a:ext>
                </a:extLst>
              </p:cNvPr>
              <p:cNvSpPr txBox="1"/>
              <p:nvPr/>
            </p:nvSpPr>
            <p:spPr>
              <a:xfrm>
                <a:off x="2192790" y="5031652"/>
                <a:ext cx="7695714" cy="1301703"/>
              </a:xfrm>
              <a:prstGeom prst="rect">
                <a:avLst/>
              </a:prstGeom>
              <a:noFill/>
            </p:spPr>
            <p:txBody>
              <a:bodyPr wrap="square" lIns="0" tIns="0" rIns="0" bIns="0" rtlCol="0">
                <a:spAutoFit/>
              </a:bodyPr>
              <a:lstStyle/>
              <a:p>
                <a14:m>
                  <m:oMath xmlns:m="http://schemas.openxmlformats.org/officeDocument/2006/math">
                    <m:f>
                      <m:fPr>
                        <m:ctrlPr>
                          <a:rPr lang="en-US" sz="4000" i="1" smtClean="0">
                            <a:latin typeface="Cambria Math" panose="02040503050406030204" pitchFamily="18" charset="0"/>
                          </a:rPr>
                        </m:ctrlPr>
                      </m:fPr>
                      <m:num>
                        <m:r>
                          <m:rPr>
                            <m:sty m:val="p"/>
                          </m:rPr>
                          <a:rPr lang="en-US" sz="4000" b="0" i="0" smtClean="0">
                            <a:latin typeface="Cambria Math" panose="02040503050406030204" pitchFamily="18" charset="0"/>
                          </a:rPr>
                          <m:t>F</m:t>
                        </m:r>
                      </m:num>
                      <m:den>
                        <m:r>
                          <m:rPr>
                            <m:sty m:val="p"/>
                          </m:rPr>
                          <a:rPr lang="en-US" sz="4000" b="0" i="0" smtClean="0">
                            <a:latin typeface="Cambria Math" panose="02040503050406030204" pitchFamily="18" charset="0"/>
                          </a:rPr>
                          <m:t>M</m:t>
                        </m:r>
                      </m:den>
                    </m:f>
                    <m:r>
                      <a:rPr lang="en-US" sz="4000" b="0" i="0" smtClean="0">
                        <a:latin typeface="Cambria Math" panose="02040503050406030204" pitchFamily="18" charset="0"/>
                      </a:rPr>
                      <m:t>= </m:t>
                    </m:r>
                    <m:f>
                      <m:fPr>
                        <m:ctrlPr>
                          <a:rPr lang="en-US" sz="4000" b="0" i="1" smtClean="0">
                            <a:latin typeface="Cambria Math" panose="02040503050406030204" pitchFamily="18" charset="0"/>
                          </a:rPr>
                        </m:ctrlPr>
                      </m:fPr>
                      <m:num>
                        <m:r>
                          <m:rPr>
                            <m:sty m:val="p"/>
                          </m:rPr>
                          <a:rPr lang="en-US" sz="4000" b="0" i="0" smtClean="0">
                            <a:latin typeface="Cambria Math" panose="02040503050406030204" pitchFamily="18" charset="0"/>
                            <a:ea typeface="Cambria Math" panose="02040503050406030204" pitchFamily="18" charset="0"/>
                          </a:rPr>
                          <m:t>BOD</m:t>
                        </m:r>
                        <m:r>
                          <a:rPr lang="en-US" sz="4000" b="0" i="0" smtClean="0">
                            <a:latin typeface="Cambria Math" panose="02040503050406030204" pitchFamily="18" charset="0"/>
                            <a:ea typeface="Cambria Math" panose="02040503050406030204" pitchFamily="18" charset="0"/>
                          </a:rPr>
                          <m:t> </m:t>
                        </m:r>
                        <m:r>
                          <m:rPr>
                            <m:sty m:val="p"/>
                          </m:rPr>
                          <a:rPr lang="en-US" sz="4000" b="0" i="0" smtClean="0">
                            <a:latin typeface="Cambria Math" panose="02040503050406030204" pitchFamily="18" charset="0"/>
                            <a:ea typeface="Cambria Math" panose="02040503050406030204" pitchFamily="18" charset="0"/>
                          </a:rPr>
                          <m:t>Loading</m:t>
                        </m:r>
                        <m:r>
                          <a:rPr lang="en-US" sz="4000" b="0" i="0" smtClean="0">
                            <a:latin typeface="Cambria Math" panose="02040503050406030204" pitchFamily="18" charset="0"/>
                            <a:ea typeface="Cambria Math" panose="02040503050406030204" pitchFamily="18" charset="0"/>
                          </a:rPr>
                          <m:t> </m:t>
                        </m:r>
                        <m:d>
                          <m:dPr>
                            <m:ctrlPr>
                              <a:rPr lang="en-US" sz="4000" b="0" i="1" smtClean="0">
                                <a:latin typeface="Cambria Math" panose="02040503050406030204" pitchFamily="18" charset="0"/>
                                <a:ea typeface="Cambria Math" panose="02040503050406030204" pitchFamily="18" charset="0"/>
                              </a:rPr>
                            </m:ctrlPr>
                          </m:dPr>
                          <m:e>
                            <m:f>
                              <m:fPr>
                                <m:ctrlPr>
                                  <a:rPr lang="en-US" sz="4000" i="1">
                                    <a:latin typeface="Cambria Math" panose="02040503050406030204" pitchFamily="18" charset="0"/>
                                    <a:ea typeface="Cambria Math" panose="02040503050406030204" pitchFamily="18" charset="0"/>
                                  </a:rPr>
                                </m:ctrlPr>
                              </m:fPr>
                              <m:num>
                                <m:r>
                                  <m:rPr>
                                    <m:sty m:val="p"/>
                                  </m:rPr>
                                  <a:rPr lang="en-US" sz="4000" i="0">
                                    <a:latin typeface="Cambria Math" panose="02040503050406030204" pitchFamily="18" charset="0"/>
                                    <a:ea typeface="Cambria Math" panose="02040503050406030204" pitchFamily="18" charset="0"/>
                                  </a:rPr>
                                  <m:t>lbs</m:t>
                                </m:r>
                              </m:num>
                              <m:den>
                                <m:r>
                                  <m:rPr>
                                    <m:sty m:val="p"/>
                                  </m:rPr>
                                  <a:rPr lang="en-US" sz="4000" i="0">
                                    <a:latin typeface="Cambria Math" panose="02040503050406030204" pitchFamily="18" charset="0"/>
                                    <a:ea typeface="Cambria Math" panose="02040503050406030204" pitchFamily="18" charset="0"/>
                                  </a:rPr>
                                  <m:t>day</m:t>
                                </m:r>
                              </m:den>
                            </m:f>
                          </m:e>
                        </m:d>
                      </m:num>
                      <m:den>
                        <m:r>
                          <m:rPr>
                            <m:sty m:val="p"/>
                          </m:rPr>
                          <a:rPr lang="en-US" sz="4000" b="0" i="0" smtClean="0">
                            <a:latin typeface="Cambria Math" panose="02040503050406030204" pitchFamily="18" charset="0"/>
                            <a:ea typeface="Cambria Math" panose="02040503050406030204" pitchFamily="18" charset="0"/>
                          </a:rPr>
                          <m:t>VSS</m:t>
                        </m:r>
                        <m:r>
                          <a:rPr lang="en-US" sz="4000" b="0" i="0" smtClean="0">
                            <a:latin typeface="Cambria Math" panose="02040503050406030204" pitchFamily="18" charset="0"/>
                            <a:ea typeface="Cambria Math" panose="02040503050406030204" pitchFamily="18" charset="0"/>
                          </a:rPr>
                          <m:t> </m:t>
                        </m:r>
                        <m:r>
                          <m:rPr>
                            <m:sty m:val="p"/>
                          </m:rPr>
                          <a:rPr lang="en-US" sz="4000" b="0" i="0" smtClean="0">
                            <a:latin typeface="Cambria Math" panose="02040503050406030204" pitchFamily="18" charset="0"/>
                            <a:ea typeface="Cambria Math" panose="02040503050406030204" pitchFamily="18" charset="0"/>
                          </a:rPr>
                          <m:t>in</m:t>
                        </m:r>
                        <m:r>
                          <a:rPr lang="en-US" sz="4000" b="0" i="0" smtClean="0">
                            <a:latin typeface="Cambria Math" panose="02040503050406030204" pitchFamily="18" charset="0"/>
                            <a:ea typeface="Cambria Math" panose="02040503050406030204" pitchFamily="18" charset="0"/>
                          </a:rPr>
                          <m:t> </m:t>
                        </m:r>
                        <m:r>
                          <m:rPr>
                            <m:sty m:val="p"/>
                          </m:rPr>
                          <a:rPr lang="en-US" sz="4000" b="0" i="0" smtClean="0">
                            <a:latin typeface="Cambria Math" panose="02040503050406030204" pitchFamily="18" charset="0"/>
                            <a:ea typeface="Cambria Math" panose="02040503050406030204" pitchFamily="18" charset="0"/>
                          </a:rPr>
                          <m:t>the</m:t>
                        </m:r>
                        <m:r>
                          <a:rPr lang="en-US" sz="4000" b="0" i="0" smtClean="0">
                            <a:latin typeface="Cambria Math" panose="02040503050406030204" pitchFamily="18" charset="0"/>
                            <a:ea typeface="Cambria Math" panose="02040503050406030204" pitchFamily="18" charset="0"/>
                          </a:rPr>
                          <m:t> </m:t>
                        </m:r>
                        <m:r>
                          <m:rPr>
                            <m:sty m:val="p"/>
                          </m:rPr>
                          <a:rPr lang="en-US" sz="4000" b="0" i="0" smtClean="0">
                            <a:latin typeface="Cambria Math" panose="02040503050406030204" pitchFamily="18" charset="0"/>
                            <a:ea typeface="Cambria Math" panose="02040503050406030204" pitchFamily="18" charset="0"/>
                          </a:rPr>
                          <m:t>system</m:t>
                        </m:r>
                        <m:r>
                          <a:rPr lang="en-US" sz="4000" b="0" i="0" smtClean="0">
                            <a:latin typeface="Cambria Math" panose="02040503050406030204" pitchFamily="18" charset="0"/>
                            <a:ea typeface="Cambria Math" panose="02040503050406030204" pitchFamily="18" charset="0"/>
                          </a:rPr>
                          <m:t> (</m:t>
                        </m:r>
                        <m:r>
                          <m:rPr>
                            <m:sty m:val="p"/>
                          </m:rPr>
                          <a:rPr lang="en-US" sz="4000" b="0" i="0" smtClean="0">
                            <a:latin typeface="Cambria Math" panose="02040503050406030204" pitchFamily="18" charset="0"/>
                            <a:ea typeface="Cambria Math" panose="02040503050406030204" pitchFamily="18" charset="0"/>
                          </a:rPr>
                          <m:t>lbs</m:t>
                        </m:r>
                        <m:r>
                          <a:rPr lang="en-US" sz="4000" b="0" i="0" smtClean="0">
                            <a:latin typeface="Cambria Math" panose="02040503050406030204" pitchFamily="18" charset="0"/>
                            <a:ea typeface="Cambria Math" panose="02040503050406030204" pitchFamily="18" charset="0"/>
                          </a:rPr>
                          <m:t>)</m:t>
                        </m:r>
                      </m:den>
                    </m:f>
                  </m:oMath>
                </a14:m>
                <a:r>
                  <a:rPr lang="en-US" sz="4000">
                    <a:latin typeface="Arial" panose="020B0604020202020204" pitchFamily="34" charset="0"/>
                    <a:cs typeface="Arial" panose="020B0604020202020204" pitchFamily="34" charset="0"/>
                  </a:rPr>
                  <a:t>= </a:t>
                </a:r>
                <a14:m>
                  <m:oMath xmlns:m="http://schemas.openxmlformats.org/officeDocument/2006/math">
                    <m:f>
                      <m:fPr>
                        <m:ctrlPr>
                          <a:rPr lang="en-US" sz="4000" i="1">
                            <a:latin typeface="Cambria Math" panose="02040503050406030204" pitchFamily="18" charset="0"/>
                          </a:rPr>
                        </m:ctrlPr>
                      </m:fPr>
                      <m:num>
                        <m:r>
                          <m:rPr>
                            <m:sty m:val="p"/>
                          </m:rPr>
                          <a:rPr lang="en-US" sz="4000" i="0">
                            <a:latin typeface="Cambria Math" panose="02040503050406030204" pitchFamily="18" charset="0"/>
                          </a:rPr>
                          <m:t>lb</m:t>
                        </m:r>
                        <m:r>
                          <a:rPr lang="en-US" sz="4000" i="0">
                            <a:latin typeface="Cambria Math" panose="02040503050406030204" pitchFamily="18" charset="0"/>
                          </a:rPr>
                          <m:t> </m:t>
                        </m:r>
                        <m:r>
                          <m:rPr>
                            <m:sty m:val="p"/>
                          </m:rPr>
                          <a:rPr lang="en-US" sz="4000" i="0">
                            <a:latin typeface="Cambria Math" panose="02040503050406030204" pitchFamily="18" charset="0"/>
                          </a:rPr>
                          <m:t>BOD</m:t>
                        </m:r>
                      </m:num>
                      <m:den>
                        <m:r>
                          <m:rPr>
                            <m:sty m:val="p"/>
                          </m:rPr>
                          <a:rPr lang="en-US" sz="4000" i="0">
                            <a:latin typeface="Cambria Math" panose="02040503050406030204" pitchFamily="18" charset="0"/>
                          </a:rPr>
                          <m:t>lb</m:t>
                        </m:r>
                        <m:r>
                          <a:rPr lang="en-US" sz="4000" i="0">
                            <a:latin typeface="Cambria Math" panose="02040503050406030204" pitchFamily="18" charset="0"/>
                          </a:rPr>
                          <m:t> </m:t>
                        </m:r>
                        <m:r>
                          <m:rPr>
                            <m:sty m:val="p"/>
                          </m:rPr>
                          <a:rPr lang="en-US" sz="4000" i="0">
                            <a:latin typeface="Cambria Math" panose="02040503050406030204" pitchFamily="18" charset="0"/>
                          </a:rPr>
                          <m:t>VSS</m:t>
                        </m:r>
                        <m:r>
                          <a:rPr lang="en-US" sz="4000" i="0">
                            <a:latin typeface="Cambria Math" panose="02040503050406030204" pitchFamily="18" charset="0"/>
                          </a:rPr>
                          <m:t> ∙</m:t>
                        </m:r>
                        <m:r>
                          <m:rPr>
                            <m:sty m:val="p"/>
                          </m:rPr>
                          <a:rPr lang="en-US" sz="4000" i="0">
                            <a:latin typeface="Cambria Math" panose="02040503050406030204" pitchFamily="18" charset="0"/>
                            <a:ea typeface="Cambria Math" panose="02040503050406030204" pitchFamily="18" charset="0"/>
                          </a:rPr>
                          <m:t>day</m:t>
                        </m:r>
                      </m:den>
                    </m:f>
                  </m:oMath>
                </a14:m>
                <a:endParaRPr lang="en-US" sz="4000">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835C8016-C0B0-3CD0-7839-0DA3CFF03139}"/>
                  </a:ext>
                </a:extLst>
              </p:cNvPr>
              <p:cNvSpPr txBox="1">
                <a:spLocks noRot="1" noChangeAspect="1" noMove="1" noResize="1" noEditPoints="1" noAdjustHandles="1" noChangeArrowheads="1" noChangeShapeType="1" noTextEdit="1"/>
              </p:cNvSpPr>
              <p:nvPr/>
            </p:nvSpPr>
            <p:spPr>
              <a:xfrm>
                <a:off x="2192790" y="5031652"/>
                <a:ext cx="7695714" cy="1301703"/>
              </a:xfrm>
              <a:prstGeom prst="rect">
                <a:avLst/>
              </a:prstGeom>
              <a:blipFill>
                <a:blip r:embed="rId7"/>
                <a:stretch>
                  <a:fillRect l="-79" b="-60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Speech Bubble: Rectangle 4">
                <a:extLst>
                  <a:ext uri="{FF2B5EF4-FFF2-40B4-BE49-F238E27FC236}">
                    <a16:creationId xmlns:a16="http://schemas.microsoft.com/office/drawing/2014/main" id="{CCD63AF2-603B-4B90-D020-03641277C91F}"/>
                  </a:ext>
                </a:extLst>
              </p:cNvPr>
              <p:cNvSpPr/>
              <p:nvPr/>
            </p:nvSpPr>
            <p:spPr>
              <a:xfrm>
                <a:off x="8016470" y="1668587"/>
                <a:ext cx="1530335" cy="936318"/>
              </a:xfrm>
              <a:prstGeom prst="wedgeRectCallout">
                <a:avLst>
                  <a:gd name="adj1" fmla="val -31270"/>
                  <a:gd name="adj2" fmla="val 89183"/>
                </a:avLst>
              </a:prstGeom>
              <a:solidFill>
                <a:schemeClr val="bg1"/>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0" i="1" smtClean="0">
                          <a:solidFill>
                            <a:srgbClr val="000000"/>
                          </a:solidFill>
                          <a:latin typeface="Cambria Math" panose="02040503050406030204" pitchFamily="18" charset="0"/>
                        </a:rPr>
                        <m:t>=</m:t>
                      </m:r>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8.34 </m:t>
                          </m:r>
                          <m:r>
                            <a:rPr lang="en-US" sz="2400" b="0" i="1" smtClean="0">
                              <a:solidFill>
                                <a:srgbClr val="000000"/>
                              </a:solidFill>
                              <a:latin typeface="Cambria Math" panose="02040503050406030204" pitchFamily="18" charset="0"/>
                            </a:rPr>
                            <m:t>𝑙𝑏𝑠</m:t>
                          </m:r>
                        </m:num>
                        <m:den>
                          <m:r>
                            <a:rPr lang="en-US" sz="2400" b="0" i="1" smtClean="0">
                              <a:solidFill>
                                <a:srgbClr val="000000"/>
                              </a:solidFill>
                              <a:latin typeface="Cambria Math" panose="02040503050406030204" pitchFamily="18" charset="0"/>
                            </a:rPr>
                            <m:t>𝑔𝑎𝑙</m:t>
                          </m:r>
                        </m:den>
                      </m:f>
                    </m:oMath>
                  </m:oMathPara>
                </a14:m>
                <a:endParaRPr lang="en-US" sz="2400">
                  <a:solidFill>
                    <a:srgbClr val="000000"/>
                  </a:solidFill>
                </a:endParaRPr>
              </a:p>
            </p:txBody>
          </p:sp>
        </mc:Choice>
        <mc:Fallback xmlns="">
          <p:sp>
            <p:nvSpPr>
              <p:cNvPr id="5" name="Speech Bubble: Rectangle 4">
                <a:extLst>
                  <a:ext uri="{FF2B5EF4-FFF2-40B4-BE49-F238E27FC236}">
                    <a16:creationId xmlns:a16="http://schemas.microsoft.com/office/drawing/2014/main" id="{CCD63AF2-603B-4B90-D020-03641277C91F}"/>
                  </a:ext>
                </a:extLst>
              </p:cNvPr>
              <p:cNvSpPr>
                <a:spLocks noRot="1" noChangeAspect="1" noMove="1" noResize="1" noEditPoints="1" noAdjustHandles="1" noChangeArrowheads="1" noChangeShapeType="1" noTextEdit="1"/>
              </p:cNvSpPr>
              <p:nvPr/>
            </p:nvSpPr>
            <p:spPr>
              <a:xfrm>
                <a:off x="8016470" y="1668587"/>
                <a:ext cx="1530335" cy="936318"/>
              </a:xfrm>
              <a:prstGeom prst="wedgeRectCallout">
                <a:avLst>
                  <a:gd name="adj1" fmla="val -31270"/>
                  <a:gd name="adj2" fmla="val 89183"/>
                </a:avLst>
              </a:prstGeom>
              <a:blipFill>
                <a:blip r:embed="rId8"/>
                <a:stretch>
                  <a:fillRect/>
                </a:stretch>
              </a:blipFill>
              <a:ln w="57150">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163893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8">
                                            <p:txEl>
                                              <p:pRg st="0" end="0"/>
                                            </p:txEl>
                                          </p:spTgt>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25"/>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2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allAtOnce"/>
      <p:bldP spid="21" grpId="0" animBg="1"/>
      <p:bldP spid="5" grpId="0" animBg="1"/>
      <p:bldP spid="5"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8B82B-8903-96A7-AC8B-4FD3025595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BC8DFC-4D3D-6345-7AE2-B2DF13DEB91B}"/>
              </a:ext>
            </a:extLst>
          </p:cNvPr>
          <p:cNvSpPr>
            <a:spLocks noGrp="1"/>
          </p:cNvSpPr>
          <p:nvPr>
            <p:ph type="title"/>
          </p:nvPr>
        </p:nvSpPr>
        <p:spPr>
          <a:xfrm>
            <a:off x="838200" y="37326"/>
            <a:ext cx="10515600" cy="1325563"/>
          </a:xfrm>
        </p:spPr>
        <p:txBody>
          <a:bodyPr/>
          <a:lstStyle/>
          <a:p>
            <a:r>
              <a:rPr lang="en-US"/>
              <a:t>F:M Ratio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27E3FA-6015-0D51-90B9-796E8E698EB4}"/>
                  </a:ext>
                </a:extLst>
              </p:cNvPr>
              <p:cNvSpPr>
                <a:spLocks noGrp="1"/>
              </p:cNvSpPr>
              <p:nvPr>
                <p:ph type="body" idx="1"/>
              </p:nvPr>
            </p:nvSpPr>
            <p:spPr>
              <a:xfrm>
                <a:off x="838200" y="1235105"/>
                <a:ext cx="10744199" cy="5296451"/>
              </a:xfrm>
              <a:solidFill>
                <a:schemeClr val="bg1">
                  <a:alpha val="85000"/>
                </a:schemeClr>
              </a:solidFill>
            </p:spPr>
            <p:txBody>
              <a:bodyPr>
                <a:normAutofit/>
              </a:bodyPr>
              <a:lstStyle/>
              <a:p>
                <a:pPr marL="0" marR="0">
                  <a:lnSpc>
                    <a:spcPct val="100000"/>
                  </a:lnSpc>
                  <a:spcBef>
                    <a:spcPts val="0"/>
                  </a:spcBef>
                  <a:buNone/>
                </a:pPr>
                <a:r>
                  <a:rPr lang="en-US" kern="100">
                    <a:effectLst/>
                    <a:latin typeface="Raleway" pitchFamily="2" charset="0"/>
                    <a:ea typeface="Aptos" panose="020B0004020202020204" pitchFamily="34" charset="0"/>
                    <a:cs typeface="Arial" panose="020B0604020202020204" pitchFamily="34" charset="0"/>
                  </a:rPr>
                  <a:t>A small wastewater treatment plant has the following data:</a:t>
                </a:r>
              </a:p>
              <a:p>
                <a:pPr marL="0" marR="0">
                  <a:lnSpc>
                    <a:spcPct val="100000"/>
                  </a:lnSpc>
                  <a:spcBef>
                    <a:spcPts val="0"/>
                  </a:spcBef>
                  <a:buNone/>
                </a:pPr>
                <a:r>
                  <a:rPr lang="en-US" kern="100">
                    <a:effectLst/>
                    <a:latin typeface="Raleway" pitchFamily="2" charset="0"/>
                    <a:ea typeface="Aptos" panose="020B0004020202020204" pitchFamily="34" charset="0"/>
                    <a:cs typeface="Arial" panose="020B0604020202020204" pitchFamily="34" charset="0"/>
                  </a:rPr>
                  <a:t>BOD = 260 mg/L</a:t>
                </a:r>
              </a:p>
              <a:p>
                <a:pPr marL="0" marR="0">
                  <a:lnSpc>
                    <a:spcPct val="100000"/>
                  </a:lnSpc>
                  <a:spcBef>
                    <a:spcPts val="0"/>
                  </a:spcBef>
                  <a:buNone/>
                </a:pPr>
                <a:r>
                  <a:rPr lang="en-US" kern="100">
                    <a:effectLst/>
                    <a:latin typeface="Raleway" pitchFamily="2" charset="0"/>
                    <a:ea typeface="Aptos" panose="020B0004020202020204" pitchFamily="34" charset="0"/>
                    <a:cs typeface="Arial" panose="020B0604020202020204" pitchFamily="34" charset="0"/>
                  </a:rPr>
                  <a:t>Biomass = 75% of solids</a:t>
                </a:r>
              </a:p>
              <a:p>
                <a:pPr marL="0" marR="0">
                  <a:lnSpc>
                    <a:spcPct val="100000"/>
                  </a:lnSpc>
                  <a:spcBef>
                    <a:spcPts val="0"/>
                  </a:spcBef>
                  <a:buNone/>
                </a:pPr>
                <a:r>
                  <a:rPr lang="en-US" kern="100">
                    <a:effectLst/>
                    <a:latin typeface="Raleway" pitchFamily="2" charset="0"/>
                    <a:ea typeface="Aptos" panose="020B0004020202020204" pitchFamily="34" charset="0"/>
                    <a:cs typeface="Arial" panose="020B0604020202020204" pitchFamily="34" charset="0"/>
                  </a:rPr>
                  <a:t>Tank Volume (</a:t>
                </a:r>
                <a:r>
                  <a:rPr lang="en-US" kern="100" err="1">
                    <a:effectLst/>
                    <a:latin typeface="Raleway" pitchFamily="2" charset="0"/>
                    <a:ea typeface="Aptos" panose="020B0004020202020204" pitchFamily="34" charset="0"/>
                    <a:cs typeface="Arial" panose="020B0604020202020204" pitchFamily="34" charset="0"/>
                  </a:rPr>
                  <a:t>V</a:t>
                </a:r>
                <a:r>
                  <a:rPr lang="en-US" kern="100" baseline="-25000" err="1">
                    <a:effectLst/>
                    <a:latin typeface="Raleway" pitchFamily="2" charset="0"/>
                    <a:ea typeface="Aptos" panose="020B0004020202020204" pitchFamily="34" charset="0"/>
                    <a:cs typeface="Arial" panose="020B0604020202020204" pitchFamily="34" charset="0"/>
                  </a:rPr>
                  <a:t>ab</a:t>
                </a:r>
                <a:r>
                  <a:rPr lang="en-US" kern="100">
                    <a:effectLst/>
                    <a:latin typeface="Raleway" pitchFamily="2" charset="0"/>
                    <a:ea typeface="Aptos" panose="020B0004020202020204" pitchFamily="34" charset="0"/>
                    <a:cs typeface="Arial" panose="020B0604020202020204" pitchFamily="34" charset="0"/>
                  </a:rPr>
                  <a:t>) = 84,000 gal</a:t>
                </a:r>
              </a:p>
              <a:p>
                <a:pPr marL="0" marR="0">
                  <a:lnSpc>
                    <a:spcPct val="100000"/>
                  </a:lnSpc>
                  <a:spcBef>
                    <a:spcPts val="0"/>
                  </a:spcBef>
                  <a:buNone/>
                </a:pPr>
                <a:r>
                  <a:rPr lang="en-US" kern="100">
                    <a:effectLst/>
                    <a:latin typeface="Raleway" pitchFamily="2" charset="0"/>
                    <a:ea typeface="Aptos" panose="020B0004020202020204" pitchFamily="34" charset="0"/>
                    <a:cs typeface="Arial" panose="020B0604020202020204" pitchFamily="34" charset="0"/>
                  </a:rPr>
                  <a:t>Flow (Q) = 136,000 gpd</a:t>
                </a:r>
              </a:p>
              <a:p>
                <a:pPr marL="0" marR="0">
                  <a:lnSpc>
                    <a:spcPct val="100000"/>
                  </a:lnSpc>
                  <a:spcBef>
                    <a:spcPts val="0"/>
                  </a:spcBef>
                  <a:buNone/>
                </a:pPr>
                <a:r>
                  <a:rPr lang="en-US" kern="100">
                    <a:effectLst/>
                    <a:latin typeface="Raleway" pitchFamily="2" charset="0"/>
                    <a:ea typeface="Aptos" panose="020B0004020202020204" pitchFamily="34" charset="0"/>
                    <a:cs typeface="Arial" panose="020B0604020202020204" pitchFamily="34" charset="0"/>
                  </a:rPr>
                  <a:t>MLSS = 1,900 mg/L</a:t>
                </a:r>
              </a:p>
              <a:p>
                <a:pPr marL="0" marR="0">
                  <a:lnSpc>
                    <a:spcPct val="100000"/>
                  </a:lnSpc>
                  <a:spcBef>
                    <a:spcPts val="0"/>
                  </a:spcBef>
                  <a:spcAft>
                    <a:spcPts val="1200"/>
                  </a:spcAft>
                </a:pPr>
                <a:r>
                  <a:rPr lang="en-US" kern="100">
                    <a:effectLst/>
                    <a:latin typeface="Raleway" pitchFamily="2" charset="0"/>
                    <a:ea typeface="Aptos" panose="020B0004020202020204" pitchFamily="34" charset="0"/>
                    <a:cs typeface="Arial" panose="020B0604020202020204" pitchFamily="34" charset="0"/>
                  </a:rPr>
                  <a:t>What is the F:M ratio for this plant?</a:t>
                </a:r>
              </a:p>
              <a:p>
                <a:pPr>
                  <a:spcAft>
                    <a:spcPts val="3000"/>
                  </a:spcAft>
                </a:pPr>
                <a:r>
                  <a:rPr lang="en-US" sz="2000">
                    <a:latin typeface="Raleway" pitchFamily="2" charset="0"/>
                    <a:cs typeface="Arial" panose="020B0604020202020204" pitchFamily="34" charset="0"/>
                  </a:rPr>
                  <a:t>1) Calculate MLVSS:</a:t>
                </a:r>
              </a:p>
              <a:p>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m:rPr>
                              <m:sty m:val="p"/>
                            </m:rPr>
                            <a:rPr lang="en-US" sz="2000" b="0" i="0" smtClean="0">
                              <a:latin typeface="Cambria Math" panose="02040503050406030204" pitchFamily="18" charset="0"/>
                            </a:rPr>
                            <m:t>F</m:t>
                          </m:r>
                        </m:num>
                        <m:den>
                          <m:r>
                            <m:rPr>
                              <m:sty m:val="p"/>
                            </m:rPr>
                            <a:rPr lang="en-US" sz="2000" b="0" i="0" smtClean="0">
                              <a:latin typeface="Cambria Math" panose="02040503050406030204" pitchFamily="18" charset="0"/>
                            </a:rPr>
                            <m:t>M</m:t>
                          </m:r>
                        </m:den>
                      </m:f>
                      <m:r>
                        <a:rPr lang="en-US" sz="2000" b="0" i="0" smtClean="0">
                          <a:latin typeface="Cambria Math" panose="02040503050406030204" pitchFamily="18" charset="0"/>
                        </a:rPr>
                        <m:t>                                                                                                                          </m:t>
                      </m:r>
                    </m:oMath>
                  </m:oMathPara>
                </a14:m>
                <a:endParaRPr lang="en-US" sz="3600">
                  <a:latin typeface="Raleway" pitchFamily="2"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6D27E3FA-6015-0D51-90B9-796E8E698EB4}"/>
                  </a:ext>
                </a:extLst>
              </p:cNvPr>
              <p:cNvSpPr>
                <a:spLocks noGrp="1" noRot="1" noChangeAspect="1" noMove="1" noResize="1" noEditPoints="1" noAdjustHandles="1" noChangeArrowheads="1" noChangeShapeType="1" noTextEdit="1"/>
              </p:cNvSpPr>
              <p:nvPr>
                <p:ph type="body" idx="1"/>
              </p:nvPr>
            </p:nvSpPr>
            <p:spPr>
              <a:xfrm>
                <a:off x="838200" y="1235105"/>
                <a:ext cx="10744199" cy="5296451"/>
              </a:xfrm>
              <a:blipFill>
                <a:blip r:embed="rId3"/>
                <a:stretch>
                  <a:fillRect l="-908" t="-922"/>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F897F63E-19D3-69C5-401F-D40C811F1860}"/>
              </a:ext>
            </a:extLst>
          </p:cNvPr>
          <p:cNvCxnSpPr>
            <a:cxnSpLocks/>
          </p:cNvCxnSpPr>
          <p:nvPr/>
        </p:nvCxnSpPr>
        <p:spPr>
          <a:xfrm>
            <a:off x="2460027" y="3843033"/>
            <a:ext cx="130425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6245CC7-C1BA-7AC3-A7C3-7DE506E54DFF}"/>
                  </a:ext>
                </a:extLst>
              </p:cNvPr>
              <p:cNvSpPr txBox="1"/>
              <p:nvPr/>
            </p:nvSpPr>
            <p:spPr>
              <a:xfrm>
                <a:off x="7768851" y="4745691"/>
                <a:ext cx="2085891" cy="6373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0" smtClean="0">
                          <a:solidFill>
                            <a:srgbClr val="666666"/>
                          </a:solidFill>
                          <a:latin typeface="Cambria Math" panose="02040503050406030204" pitchFamily="18" charset="0"/>
                        </a:rPr>
                        <m:t>=.30</m:t>
                      </m:r>
                      <m:f>
                        <m:fPr>
                          <m:ctrlPr>
                            <a:rPr lang="en-US" sz="2000" i="1">
                              <a:solidFill>
                                <a:srgbClr val="666666"/>
                              </a:solidFill>
                              <a:latin typeface="Cambria Math" panose="02040503050406030204" pitchFamily="18" charset="0"/>
                            </a:rPr>
                          </m:ctrlPr>
                        </m:fPr>
                        <m:num>
                          <m:r>
                            <m:rPr>
                              <m:sty m:val="p"/>
                            </m:rPr>
                            <a:rPr lang="en-US" sz="2000" i="0">
                              <a:solidFill>
                                <a:srgbClr val="666666"/>
                              </a:solidFill>
                              <a:latin typeface="Cambria Math" panose="02040503050406030204" pitchFamily="18" charset="0"/>
                            </a:rPr>
                            <m:t>lb</m:t>
                          </m:r>
                          <m:r>
                            <a:rPr lang="en-US" sz="2000" i="0">
                              <a:solidFill>
                                <a:srgbClr val="666666"/>
                              </a:solidFill>
                              <a:latin typeface="Cambria Math" panose="02040503050406030204" pitchFamily="18" charset="0"/>
                            </a:rPr>
                            <m:t> </m:t>
                          </m:r>
                          <m:r>
                            <m:rPr>
                              <m:sty m:val="p"/>
                            </m:rPr>
                            <a:rPr lang="en-US" sz="2000" i="0">
                              <a:solidFill>
                                <a:srgbClr val="666666"/>
                              </a:solidFill>
                              <a:latin typeface="Cambria Math" panose="02040503050406030204" pitchFamily="18" charset="0"/>
                            </a:rPr>
                            <m:t>BOD</m:t>
                          </m:r>
                        </m:num>
                        <m:den>
                          <m:r>
                            <m:rPr>
                              <m:sty m:val="p"/>
                            </m:rPr>
                            <a:rPr lang="en-US" sz="2000" i="0">
                              <a:solidFill>
                                <a:srgbClr val="666666"/>
                              </a:solidFill>
                              <a:latin typeface="Cambria Math" panose="02040503050406030204" pitchFamily="18" charset="0"/>
                            </a:rPr>
                            <m:t>lb</m:t>
                          </m:r>
                          <m:r>
                            <a:rPr lang="en-US" sz="2000" i="0">
                              <a:solidFill>
                                <a:srgbClr val="666666"/>
                              </a:solidFill>
                              <a:latin typeface="Cambria Math" panose="02040503050406030204" pitchFamily="18" charset="0"/>
                            </a:rPr>
                            <m:t> </m:t>
                          </m:r>
                          <m:r>
                            <m:rPr>
                              <m:sty m:val="p"/>
                            </m:rPr>
                            <a:rPr lang="en-US" sz="2000" i="0">
                              <a:solidFill>
                                <a:srgbClr val="666666"/>
                              </a:solidFill>
                              <a:latin typeface="Cambria Math" panose="02040503050406030204" pitchFamily="18" charset="0"/>
                            </a:rPr>
                            <m:t>VSS</m:t>
                          </m:r>
                          <m:r>
                            <a:rPr lang="en-US" sz="2000" i="0">
                              <a:solidFill>
                                <a:srgbClr val="666666"/>
                              </a:solidFill>
                              <a:latin typeface="Cambria Math" panose="02040503050406030204" pitchFamily="18" charset="0"/>
                            </a:rPr>
                            <m:t> ∙</m:t>
                          </m:r>
                          <m:r>
                            <m:rPr>
                              <m:sty m:val="p"/>
                            </m:rPr>
                            <a:rPr lang="en-US" sz="2000" i="0">
                              <a:solidFill>
                                <a:srgbClr val="666666"/>
                              </a:solidFill>
                              <a:latin typeface="Cambria Math" panose="02040503050406030204" pitchFamily="18" charset="0"/>
                              <a:ea typeface="Cambria Math" panose="02040503050406030204" pitchFamily="18" charset="0"/>
                            </a:rPr>
                            <m:t>day</m:t>
                          </m:r>
                        </m:den>
                      </m:f>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D6245CC7-C1BA-7AC3-A7C3-7DE506E54DFF}"/>
                  </a:ext>
                </a:extLst>
              </p:cNvPr>
              <p:cNvSpPr txBox="1">
                <a:spLocks noRot="1" noChangeAspect="1" noMove="1" noResize="1" noEditPoints="1" noAdjustHandles="1" noChangeArrowheads="1" noChangeShapeType="1" noTextEdit="1"/>
              </p:cNvSpPr>
              <p:nvPr/>
            </p:nvSpPr>
            <p:spPr>
              <a:xfrm>
                <a:off x="7768851" y="4745691"/>
                <a:ext cx="2085891" cy="6373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1E8CDA0-B401-2BDC-D1EE-C9931BA4F62A}"/>
                  </a:ext>
                </a:extLst>
              </p:cNvPr>
              <p:cNvSpPr txBox="1"/>
              <p:nvPr/>
            </p:nvSpPr>
            <p:spPr>
              <a:xfrm>
                <a:off x="9896829" y="3959798"/>
                <a:ext cx="1340303" cy="5250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smtClean="0">
                          <a:solidFill>
                            <a:srgbClr val="666666"/>
                          </a:solidFill>
                          <a:latin typeface="Cambria Math" panose="02040503050406030204" pitchFamily="18" charset="0"/>
                          <a:ea typeface="Cambria Math" panose="02040503050406030204" pitchFamily="18" charset="0"/>
                        </a:rPr>
                        <m:t>=</m:t>
                      </m:r>
                      <m:r>
                        <a:rPr lang="en-US" sz="2000" b="0" i="1" smtClean="0">
                          <a:solidFill>
                            <a:srgbClr val="666666"/>
                          </a:solidFill>
                          <a:latin typeface="Cambria Math" panose="02040503050406030204" pitchFamily="18" charset="0"/>
                          <a:ea typeface="Cambria Math" panose="02040503050406030204" pitchFamily="18" charset="0"/>
                        </a:rPr>
                        <m:t>1,425</m:t>
                      </m:r>
                      <m:f>
                        <m:fPr>
                          <m:ctrlPr>
                            <a:rPr lang="en-US" sz="2000" i="1">
                              <a:solidFill>
                                <a:srgbClr val="666666"/>
                              </a:solidFill>
                              <a:latin typeface="Cambria Math" panose="02040503050406030204" pitchFamily="18" charset="0"/>
                              <a:ea typeface="Cambria Math" panose="02040503050406030204" pitchFamily="18" charset="0"/>
                            </a:rPr>
                          </m:ctrlPr>
                        </m:fPr>
                        <m:num>
                          <m:r>
                            <m:rPr>
                              <m:sty m:val="p"/>
                            </m:rPr>
                            <a:rPr lang="en-US" sz="2000">
                              <a:solidFill>
                                <a:srgbClr val="666666"/>
                              </a:solidFill>
                              <a:latin typeface="Cambria Math" panose="02040503050406030204" pitchFamily="18" charset="0"/>
                              <a:ea typeface="Cambria Math" panose="02040503050406030204" pitchFamily="18" charset="0"/>
                            </a:rPr>
                            <m:t>mg</m:t>
                          </m:r>
                        </m:num>
                        <m:den>
                          <m:r>
                            <m:rPr>
                              <m:sty m:val="p"/>
                            </m:rPr>
                            <a:rPr lang="en-US" sz="2000">
                              <a:solidFill>
                                <a:srgbClr val="666666"/>
                              </a:solidFill>
                              <a:latin typeface="Cambria Math" panose="02040503050406030204" pitchFamily="18" charset="0"/>
                              <a:ea typeface="Cambria Math" panose="02040503050406030204" pitchFamily="18" charset="0"/>
                            </a:rPr>
                            <m:t>L</m:t>
                          </m:r>
                        </m:den>
                      </m:f>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91E8CDA0-B401-2BDC-D1EE-C9931BA4F62A}"/>
                  </a:ext>
                </a:extLst>
              </p:cNvPr>
              <p:cNvSpPr txBox="1">
                <a:spLocks noRot="1" noChangeAspect="1" noMove="1" noResize="1" noEditPoints="1" noAdjustHandles="1" noChangeArrowheads="1" noChangeShapeType="1" noTextEdit="1"/>
              </p:cNvSpPr>
              <p:nvPr/>
            </p:nvSpPr>
            <p:spPr>
              <a:xfrm>
                <a:off x="9896829" y="3959798"/>
                <a:ext cx="1340303" cy="52508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6B4C9D1-8D4C-2A68-EB89-124DE1741266}"/>
                  </a:ext>
                </a:extLst>
              </p:cNvPr>
              <p:cNvSpPr txBox="1"/>
              <p:nvPr/>
            </p:nvSpPr>
            <p:spPr>
              <a:xfrm>
                <a:off x="7708739" y="3959798"/>
                <a:ext cx="2206117" cy="5250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smtClean="0">
                          <a:solidFill>
                            <a:srgbClr val="666666"/>
                          </a:solidFill>
                          <a:latin typeface="Cambria Math" panose="02040503050406030204" pitchFamily="18" charset="0"/>
                          <a:ea typeface="Cambria Math" panose="02040503050406030204" pitchFamily="18" charset="0"/>
                        </a:rPr>
                        <m:t>=</m:t>
                      </m:r>
                      <m:r>
                        <a:rPr lang="en-US" sz="2000" b="0" i="0" smtClean="0">
                          <a:solidFill>
                            <a:srgbClr val="666666"/>
                          </a:solidFill>
                          <a:latin typeface="Cambria Math" panose="02040503050406030204" pitchFamily="18" charset="0"/>
                          <a:ea typeface="Cambria Math" panose="02040503050406030204" pitchFamily="18" charset="0"/>
                        </a:rPr>
                        <m:t>75</m:t>
                      </m:r>
                      <m:r>
                        <a:rPr lang="en-US" sz="2000">
                          <a:solidFill>
                            <a:srgbClr val="666666"/>
                          </a:solidFill>
                          <a:latin typeface="Cambria Math" panose="02040503050406030204" pitchFamily="18" charset="0"/>
                          <a:ea typeface="Cambria Math" panose="02040503050406030204" pitchFamily="18" charset="0"/>
                        </a:rPr>
                        <m:t>% ×</m:t>
                      </m:r>
                      <m:r>
                        <a:rPr lang="en-US" sz="2000" b="0" i="0" smtClean="0">
                          <a:solidFill>
                            <a:srgbClr val="666666"/>
                          </a:solidFill>
                          <a:latin typeface="Cambria Math" panose="02040503050406030204" pitchFamily="18" charset="0"/>
                          <a:ea typeface="Cambria Math" panose="02040503050406030204" pitchFamily="18" charset="0"/>
                        </a:rPr>
                        <m:t>1</m:t>
                      </m:r>
                      <m:r>
                        <a:rPr lang="en-US" sz="2000">
                          <a:solidFill>
                            <a:srgbClr val="666666"/>
                          </a:solidFill>
                          <a:latin typeface="Cambria Math" panose="02040503050406030204" pitchFamily="18" charset="0"/>
                          <a:ea typeface="Cambria Math" panose="02040503050406030204" pitchFamily="18" charset="0"/>
                        </a:rPr>
                        <m:t>,</m:t>
                      </m:r>
                      <m:r>
                        <a:rPr lang="en-US" sz="2000" b="0" i="0" smtClean="0">
                          <a:solidFill>
                            <a:srgbClr val="666666"/>
                          </a:solidFill>
                          <a:latin typeface="Cambria Math" panose="02040503050406030204" pitchFamily="18" charset="0"/>
                          <a:ea typeface="Cambria Math" panose="02040503050406030204" pitchFamily="18" charset="0"/>
                        </a:rPr>
                        <m:t>9</m:t>
                      </m:r>
                      <m:r>
                        <a:rPr lang="en-US" sz="2000">
                          <a:solidFill>
                            <a:srgbClr val="666666"/>
                          </a:solidFill>
                          <a:latin typeface="Cambria Math" panose="02040503050406030204" pitchFamily="18" charset="0"/>
                          <a:ea typeface="Cambria Math" panose="02040503050406030204" pitchFamily="18" charset="0"/>
                        </a:rPr>
                        <m:t>00</m:t>
                      </m:r>
                      <m:f>
                        <m:fPr>
                          <m:ctrlPr>
                            <a:rPr lang="en-US" sz="2000" i="1">
                              <a:solidFill>
                                <a:srgbClr val="666666"/>
                              </a:solidFill>
                              <a:latin typeface="Cambria Math" panose="02040503050406030204" pitchFamily="18" charset="0"/>
                              <a:ea typeface="Cambria Math" panose="02040503050406030204" pitchFamily="18" charset="0"/>
                            </a:rPr>
                          </m:ctrlPr>
                        </m:fPr>
                        <m:num>
                          <m:r>
                            <m:rPr>
                              <m:sty m:val="p"/>
                            </m:rPr>
                            <a:rPr lang="en-US" sz="2000">
                              <a:solidFill>
                                <a:srgbClr val="666666"/>
                              </a:solidFill>
                              <a:latin typeface="Cambria Math" panose="02040503050406030204" pitchFamily="18" charset="0"/>
                              <a:ea typeface="Cambria Math" panose="02040503050406030204" pitchFamily="18" charset="0"/>
                            </a:rPr>
                            <m:t>mg</m:t>
                          </m:r>
                        </m:num>
                        <m:den>
                          <m:r>
                            <m:rPr>
                              <m:sty m:val="p"/>
                            </m:rPr>
                            <a:rPr lang="en-US" sz="2000">
                              <a:solidFill>
                                <a:srgbClr val="666666"/>
                              </a:solidFill>
                              <a:latin typeface="Cambria Math" panose="02040503050406030204" pitchFamily="18" charset="0"/>
                              <a:ea typeface="Cambria Math" panose="02040503050406030204" pitchFamily="18" charset="0"/>
                            </a:rPr>
                            <m:t>L</m:t>
                          </m:r>
                        </m:den>
                      </m:f>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46B4C9D1-8D4C-2A68-EB89-124DE1741266}"/>
                  </a:ext>
                </a:extLst>
              </p:cNvPr>
              <p:cNvSpPr txBox="1">
                <a:spLocks noRot="1" noChangeAspect="1" noMove="1" noResize="1" noEditPoints="1" noAdjustHandles="1" noChangeArrowheads="1" noChangeShapeType="1" noTextEdit="1"/>
              </p:cNvSpPr>
              <p:nvPr/>
            </p:nvSpPr>
            <p:spPr>
              <a:xfrm>
                <a:off x="7708739" y="3959798"/>
                <a:ext cx="2206117" cy="52508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6245CC7-C1BA-7AC3-A7C3-7DE506E54DFF}"/>
                  </a:ext>
                </a:extLst>
              </p:cNvPr>
              <p:cNvSpPr txBox="1"/>
              <p:nvPr/>
            </p:nvSpPr>
            <p:spPr>
              <a:xfrm>
                <a:off x="4366593" y="4068450"/>
                <a:ext cx="3342146"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smtClean="0">
                          <a:solidFill>
                            <a:srgbClr val="666666"/>
                          </a:solidFill>
                          <a:latin typeface="Cambria Math" panose="02040503050406030204" pitchFamily="18" charset="0"/>
                        </a:rPr>
                        <m:t>=</m:t>
                      </m:r>
                      <m:r>
                        <a:rPr lang="en-US" sz="2000" b="0" i="0" smtClean="0">
                          <a:solidFill>
                            <a:srgbClr val="666666"/>
                          </a:solidFill>
                          <a:latin typeface="Cambria Math" panose="02040503050406030204" pitchFamily="18" charset="0"/>
                        </a:rPr>
                        <m:t>75</m:t>
                      </m:r>
                      <m:r>
                        <a:rPr lang="en-US" sz="2000">
                          <a:solidFill>
                            <a:srgbClr val="666666"/>
                          </a:solidFill>
                          <a:latin typeface="Cambria Math" panose="02040503050406030204" pitchFamily="18" charset="0"/>
                        </a:rPr>
                        <m:t>% × </m:t>
                      </m:r>
                      <m:r>
                        <m:rPr>
                          <m:sty m:val="p"/>
                        </m:rPr>
                        <a:rPr lang="en-US" sz="2000">
                          <a:solidFill>
                            <a:srgbClr val="666666"/>
                          </a:solidFill>
                          <a:latin typeface="Cambria Math" panose="02040503050406030204" pitchFamily="18" charset="0"/>
                          <a:ea typeface="Cambria Math" panose="02040503050406030204" pitchFamily="18" charset="0"/>
                        </a:rPr>
                        <m:t>MLSS</m:t>
                      </m:r>
                      <m:r>
                        <a:rPr lang="en-US" sz="2000">
                          <a:solidFill>
                            <a:srgbClr val="666666"/>
                          </a:solidFill>
                          <a:latin typeface="Cambria Math" panose="02040503050406030204" pitchFamily="18" charset="0"/>
                          <a:ea typeface="Cambria Math" panose="02040503050406030204" pitchFamily="18" charset="0"/>
                        </a:rPr>
                        <m:t> </m:t>
                      </m:r>
                      <m:r>
                        <m:rPr>
                          <m:sty m:val="p"/>
                        </m:rPr>
                        <a:rPr lang="en-US" sz="2000">
                          <a:solidFill>
                            <a:srgbClr val="666666"/>
                          </a:solidFill>
                          <a:latin typeface="Cambria Math" panose="02040503050406030204" pitchFamily="18" charset="0"/>
                          <a:ea typeface="Cambria Math" panose="02040503050406030204" pitchFamily="18" charset="0"/>
                        </a:rPr>
                        <m:t>concentration</m:t>
                      </m:r>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15" name="TextBox 14">
                <a:extLst>
                  <a:ext uri="{FF2B5EF4-FFF2-40B4-BE49-F238E27FC236}">
                    <a16:creationId xmlns:a16="http://schemas.microsoft.com/office/drawing/2014/main" id="{D6245CC7-C1BA-7AC3-A7C3-7DE506E54DFF}"/>
                  </a:ext>
                </a:extLst>
              </p:cNvPr>
              <p:cNvSpPr txBox="1">
                <a:spLocks noRot="1" noChangeAspect="1" noMove="1" noResize="1" noEditPoints="1" noAdjustHandles="1" noChangeArrowheads="1" noChangeShapeType="1" noTextEdit="1"/>
              </p:cNvSpPr>
              <p:nvPr/>
            </p:nvSpPr>
            <p:spPr>
              <a:xfrm>
                <a:off x="4366593" y="4068450"/>
                <a:ext cx="3342146" cy="307777"/>
              </a:xfrm>
              <a:prstGeom prst="rect">
                <a:avLst/>
              </a:prstGeom>
              <a:blipFill>
                <a:blip r:embed="rId7"/>
                <a:stretch>
                  <a:fillRect l="-1639" r="-2550"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D686D92-EFC5-3DE3-D6C4-44FECC5313C7}"/>
                  </a:ext>
                </a:extLst>
              </p:cNvPr>
              <p:cNvSpPr txBox="1"/>
              <p:nvPr/>
            </p:nvSpPr>
            <p:spPr>
              <a:xfrm>
                <a:off x="3332655" y="4068451"/>
                <a:ext cx="8255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000">
                          <a:solidFill>
                            <a:srgbClr val="666666"/>
                          </a:solidFill>
                          <a:latin typeface="Cambria Math" panose="02040503050406030204" pitchFamily="18" charset="0"/>
                          <a:ea typeface="Cambria Math" panose="02040503050406030204" pitchFamily="18" charset="0"/>
                        </a:rPr>
                        <m:t>M</m:t>
                      </m:r>
                      <m:r>
                        <m:rPr>
                          <m:sty m:val="p"/>
                        </m:rPr>
                        <a:rPr lang="en-US" sz="2000" b="0" i="0" smtClean="0">
                          <a:solidFill>
                            <a:srgbClr val="666666"/>
                          </a:solidFill>
                          <a:latin typeface="Cambria Math" panose="02040503050406030204" pitchFamily="18" charset="0"/>
                          <a:ea typeface="Cambria Math" panose="02040503050406030204" pitchFamily="18" charset="0"/>
                        </a:rPr>
                        <m:t>LVSS</m:t>
                      </m:r>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16" name="TextBox 15">
                <a:extLst>
                  <a:ext uri="{FF2B5EF4-FFF2-40B4-BE49-F238E27FC236}">
                    <a16:creationId xmlns:a16="http://schemas.microsoft.com/office/drawing/2014/main" id="{AD686D92-EFC5-3DE3-D6C4-44FECC5313C7}"/>
                  </a:ext>
                </a:extLst>
              </p:cNvPr>
              <p:cNvSpPr txBox="1">
                <a:spLocks noRot="1" noChangeAspect="1" noMove="1" noResize="1" noEditPoints="1" noAdjustHandles="1" noChangeArrowheads="1" noChangeShapeType="1" noTextEdit="1"/>
              </p:cNvSpPr>
              <p:nvPr/>
            </p:nvSpPr>
            <p:spPr>
              <a:xfrm>
                <a:off x="3332655" y="4068451"/>
                <a:ext cx="825547" cy="307777"/>
              </a:xfrm>
              <a:prstGeom prst="rect">
                <a:avLst/>
              </a:prstGeom>
              <a:blipFill>
                <a:blip r:embed="rId8"/>
                <a:stretch>
                  <a:fillRect l="-6667" r="-6667" b="-98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254722E-6446-8F44-D83C-C2AC4EB42F88}"/>
                  </a:ext>
                </a:extLst>
              </p:cNvPr>
              <p:cNvSpPr txBox="1"/>
              <p:nvPr/>
            </p:nvSpPr>
            <p:spPr>
              <a:xfrm>
                <a:off x="4369528" y="4068450"/>
                <a:ext cx="37189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i="1" smtClean="0">
                          <a:solidFill>
                            <a:srgbClr val="666666"/>
                          </a:solidFill>
                          <a:latin typeface="Cambria Math" panose="02040503050406030204" pitchFamily="18" charset="0"/>
                          <a:ea typeface="Cambria Math" panose="02040503050406030204" pitchFamily="18" charset="0"/>
                        </a:rPr>
                        <m:t>=</m:t>
                      </m:r>
                      <m:r>
                        <a:rPr lang="en-US" sz="2000" b="0" i="1" smtClean="0">
                          <a:solidFill>
                            <a:srgbClr val="666666"/>
                          </a:solidFill>
                          <a:latin typeface="Cambria Math" panose="02040503050406030204" pitchFamily="18" charset="0"/>
                          <a:ea typeface="Cambria Math" panose="02040503050406030204" pitchFamily="18" charset="0"/>
                        </a:rPr>
                        <m:t>?</m:t>
                      </m:r>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17" name="TextBox 16">
                <a:extLst>
                  <a:ext uri="{FF2B5EF4-FFF2-40B4-BE49-F238E27FC236}">
                    <a16:creationId xmlns:a16="http://schemas.microsoft.com/office/drawing/2014/main" id="{8254722E-6446-8F44-D83C-C2AC4EB42F88}"/>
                  </a:ext>
                </a:extLst>
              </p:cNvPr>
              <p:cNvSpPr txBox="1">
                <a:spLocks noRot="1" noChangeAspect="1" noMove="1" noResize="1" noEditPoints="1" noAdjustHandles="1" noChangeArrowheads="1" noChangeShapeType="1" noTextEdit="1"/>
              </p:cNvSpPr>
              <p:nvPr/>
            </p:nvSpPr>
            <p:spPr>
              <a:xfrm>
                <a:off x="4369528" y="4068450"/>
                <a:ext cx="371897" cy="307777"/>
              </a:xfrm>
              <a:prstGeom prst="rect">
                <a:avLst/>
              </a:prstGeom>
              <a:blipFill>
                <a:blip r:embed="rId9"/>
                <a:stretch>
                  <a:fillRect l="-6557" r="-13115" b="-98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F0B769C-F292-A270-D8D9-FD3A41DD9C17}"/>
                  </a:ext>
                </a:extLst>
              </p:cNvPr>
              <p:cNvSpPr txBox="1"/>
              <p:nvPr/>
            </p:nvSpPr>
            <p:spPr>
              <a:xfrm>
                <a:off x="7076854" y="2282187"/>
                <a:ext cx="2176365" cy="6373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000" b="0" i="0" smtClean="0">
                          <a:solidFill>
                            <a:srgbClr val="666666"/>
                          </a:solidFill>
                          <a:latin typeface="Cambria Math" panose="02040503050406030204" pitchFamily="18" charset="0"/>
                        </a:rPr>
                        <m:t>F</m:t>
                      </m:r>
                      <m:r>
                        <a:rPr lang="en-US" sz="2000" b="0" i="0" smtClean="0">
                          <a:solidFill>
                            <a:srgbClr val="666666"/>
                          </a:solidFill>
                          <a:latin typeface="Cambria Math" panose="02040503050406030204" pitchFamily="18" charset="0"/>
                        </a:rPr>
                        <m:t>:</m:t>
                      </m:r>
                      <m:r>
                        <m:rPr>
                          <m:sty m:val="p"/>
                        </m:rPr>
                        <a:rPr lang="en-US" sz="2000" b="0" i="0" smtClean="0">
                          <a:solidFill>
                            <a:srgbClr val="666666"/>
                          </a:solidFill>
                          <a:latin typeface="Cambria Math" panose="02040503050406030204" pitchFamily="18" charset="0"/>
                        </a:rPr>
                        <m:t>M</m:t>
                      </m:r>
                      <m:r>
                        <a:rPr lang="en-US" sz="2000" b="0" i="0" smtClean="0">
                          <a:solidFill>
                            <a:srgbClr val="666666"/>
                          </a:solidFill>
                          <a:latin typeface="Cambria Math" panose="02040503050406030204" pitchFamily="18" charset="0"/>
                        </a:rPr>
                        <m:t>=</m:t>
                      </m:r>
                      <m:f>
                        <m:fPr>
                          <m:ctrlPr>
                            <a:rPr lang="en-US" sz="2000" i="1">
                              <a:solidFill>
                                <a:srgbClr val="666666"/>
                              </a:solidFill>
                              <a:latin typeface="Cambria Math" panose="02040503050406030204" pitchFamily="18" charset="0"/>
                            </a:rPr>
                          </m:ctrlPr>
                        </m:fPr>
                        <m:num>
                          <m:r>
                            <m:rPr>
                              <m:sty m:val="p"/>
                            </m:rPr>
                            <a:rPr lang="en-US" sz="2000" i="0">
                              <a:solidFill>
                                <a:srgbClr val="666666"/>
                              </a:solidFill>
                              <a:latin typeface="Cambria Math" panose="02040503050406030204" pitchFamily="18" charset="0"/>
                            </a:rPr>
                            <m:t>lb</m:t>
                          </m:r>
                          <m:r>
                            <a:rPr lang="en-US" sz="2000" i="0">
                              <a:solidFill>
                                <a:srgbClr val="666666"/>
                              </a:solidFill>
                              <a:latin typeface="Cambria Math" panose="02040503050406030204" pitchFamily="18" charset="0"/>
                            </a:rPr>
                            <m:t> </m:t>
                          </m:r>
                          <m:r>
                            <m:rPr>
                              <m:sty m:val="p"/>
                            </m:rPr>
                            <a:rPr lang="en-US" sz="2000" i="0">
                              <a:solidFill>
                                <a:srgbClr val="666666"/>
                              </a:solidFill>
                              <a:latin typeface="Cambria Math" panose="02040503050406030204" pitchFamily="18" charset="0"/>
                            </a:rPr>
                            <m:t>BOD</m:t>
                          </m:r>
                        </m:num>
                        <m:den>
                          <m:r>
                            <m:rPr>
                              <m:sty m:val="p"/>
                            </m:rPr>
                            <a:rPr lang="en-US" sz="2000" i="0">
                              <a:solidFill>
                                <a:srgbClr val="666666"/>
                              </a:solidFill>
                              <a:latin typeface="Cambria Math" panose="02040503050406030204" pitchFamily="18" charset="0"/>
                            </a:rPr>
                            <m:t>lb</m:t>
                          </m:r>
                          <m:r>
                            <a:rPr lang="en-US" sz="2000" i="0">
                              <a:solidFill>
                                <a:srgbClr val="666666"/>
                              </a:solidFill>
                              <a:latin typeface="Cambria Math" panose="02040503050406030204" pitchFamily="18" charset="0"/>
                            </a:rPr>
                            <m:t> </m:t>
                          </m:r>
                          <m:r>
                            <m:rPr>
                              <m:sty m:val="p"/>
                            </m:rPr>
                            <a:rPr lang="en-US" sz="2000" i="0">
                              <a:solidFill>
                                <a:srgbClr val="666666"/>
                              </a:solidFill>
                              <a:latin typeface="Cambria Math" panose="02040503050406030204" pitchFamily="18" charset="0"/>
                            </a:rPr>
                            <m:t>VSS</m:t>
                          </m:r>
                          <m:r>
                            <a:rPr lang="en-US" sz="2000" i="0">
                              <a:solidFill>
                                <a:srgbClr val="666666"/>
                              </a:solidFill>
                              <a:latin typeface="Cambria Math" panose="02040503050406030204" pitchFamily="18" charset="0"/>
                            </a:rPr>
                            <m:t> ∙</m:t>
                          </m:r>
                          <m:r>
                            <m:rPr>
                              <m:sty m:val="p"/>
                            </m:rPr>
                            <a:rPr lang="en-US" sz="2000" i="0">
                              <a:solidFill>
                                <a:srgbClr val="666666"/>
                              </a:solidFill>
                              <a:latin typeface="Cambria Math" panose="02040503050406030204" pitchFamily="18" charset="0"/>
                              <a:ea typeface="Cambria Math" panose="02040503050406030204" pitchFamily="18" charset="0"/>
                            </a:rPr>
                            <m:t>day</m:t>
                          </m:r>
                        </m:den>
                      </m:f>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18" name="TextBox 17">
                <a:extLst>
                  <a:ext uri="{FF2B5EF4-FFF2-40B4-BE49-F238E27FC236}">
                    <a16:creationId xmlns:a16="http://schemas.microsoft.com/office/drawing/2014/main" id="{DF0B769C-F292-A270-D8D9-FD3A41DD9C17}"/>
                  </a:ext>
                </a:extLst>
              </p:cNvPr>
              <p:cNvSpPr txBox="1">
                <a:spLocks noRot="1" noChangeAspect="1" noMove="1" noResize="1" noEditPoints="1" noAdjustHandles="1" noChangeArrowheads="1" noChangeShapeType="1" noTextEdit="1"/>
              </p:cNvSpPr>
              <p:nvPr/>
            </p:nvSpPr>
            <p:spPr>
              <a:xfrm>
                <a:off x="7076854" y="2282187"/>
                <a:ext cx="2176365" cy="637354"/>
              </a:xfrm>
              <a:prstGeom prst="rect">
                <a:avLst/>
              </a:prstGeom>
              <a:blipFill>
                <a:blip r:embed="rId10"/>
                <a:stretch>
                  <a:fillRect/>
                </a:stretch>
              </a:blipFill>
            </p:spPr>
            <p:txBody>
              <a:bodyPr/>
              <a:lstStyle/>
              <a:p>
                <a:r>
                  <a:rPr lang="en-US">
                    <a:noFill/>
                  </a:rPr>
                  <a:t> </a:t>
                </a:r>
              </a:p>
            </p:txBody>
          </p:sp>
        </mc:Fallback>
      </mc:AlternateContent>
      <p:cxnSp>
        <p:nvCxnSpPr>
          <p:cNvPr id="21" name="Straight Connector 20">
            <a:extLst>
              <a:ext uri="{FF2B5EF4-FFF2-40B4-BE49-F238E27FC236}">
                <a16:creationId xmlns:a16="http://schemas.microsoft.com/office/drawing/2014/main" id="{AEE0A534-79D2-B18F-496C-8C647F3EC21F}"/>
              </a:ext>
            </a:extLst>
          </p:cNvPr>
          <p:cNvCxnSpPr>
            <a:cxnSpLocks/>
          </p:cNvCxnSpPr>
          <p:nvPr/>
        </p:nvCxnSpPr>
        <p:spPr>
          <a:xfrm>
            <a:off x="838200" y="2380764"/>
            <a:ext cx="352839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7878EEF-640D-6EB9-738A-2656EC631542}"/>
              </a:ext>
            </a:extLst>
          </p:cNvPr>
          <p:cNvCxnSpPr>
            <a:cxnSpLocks/>
          </p:cNvCxnSpPr>
          <p:nvPr/>
        </p:nvCxnSpPr>
        <p:spPr>
          <a:xfrm>
            <a:off x="879118" y="3495046"/>
            <a:ext cx="2807825"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53654BF-CF3C-468C-4106-6F5847E5C6DE}"/>
                  </a:ext>
                </a:extLst>
              </p:cNvPr>
              <p:cNvSpPr txBox="1"/>
              <p:nvPr/>
            </p:nvSpPr>
            <p:spPr>
              <a:xfrm>
                <a:off x="4876257" y="4599562"/>
                <a:ext cx="2874569" cy="929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a:solidFill>
                            <a:srgbClr val="666666"/>
                          </a:solidFill>
                          <a:latin typeface="Cambria Math" panose="02040503050406030204" pitchFamily="18" charset="0"/>
                        </a:rPr>
                        <m:t>= </m:t>
                      </m:r>
                      <m:f>
                        <m:fPr>
                          <m:ctrlPr>
                            <a:rPr lang="en-US" sz="2000" i="1">
                              <a:solidFill>
                                <a:srgbClr val="666666"/>
                              </a:solidFill>
                              <a:latin typeface="Cambria Math" panose="02040503050406030204" pitchFamily="18" charset="0"/>
                            </a:rPr>
                          </m:ctrlPr>
                        </m:fPr>
                        <m:num>
                          <m:r>
                            <a:rPr lang="en-US" sz="2000">
                              <a:solidFill>
                                <a:srgbClr val="666666"/>
                              </a:solidFill>
                              <a:latin typeface="Cambria Math" panose="02040503050406030204" pitchFamily="18" charset="0"/>
                            </a:rPr>
                            <m:t>136,000 </m:t>
                          </m:r>
                          <m:r>
                            <m:rPr>
                              <m:sty m:val="p"/>
                            </m:rPr>
                            <a:rPr lang="en-US" sz="2000">
                              <a:solidFill>
                                <a:srgbClr val="666666"/>
                              </a:solidFill>
                              <a:latin typeface="Cambria Math" panose="02040503050406030204" pitchFamily="18" charset="0"/>
                            </a:rPr>
                            <m:t>gpd</m:t>
                          </m:r>
                          <m:r>
                            <a:rPr lang="en-US" sz="2000">
                              <a:solidFill>
                                <a:srgbClr val="666666"/>
                              </a:solidFill>
                              <a:latin typeface="Cambria Math" panose="02040503050406030204" pitchFamily="18" charset="0"/>
                              <a:ea typeface="Cambria Math" panose="02040503050406030204" pitchFamily="18" charset="0"/>
                            </a:rPr>
                            <m:t>×260</m:t>
                          </m:r>
                          <m:f>
                            <m:fPr>
                              <m:ctrlPr>
                                <a:rPr lang="en-US" sz="2000" i="1">
                                  <a:solidFill>
                                    <a:srgbClr val="666666"/>
                                  </a:solidFill>
                                  <a:latin typeface="Cambria Math" panose="02040503050406030204" pitchFamily="18" charset="0"/>
                                  <a:ea typeface="Cambria Math" panose="02040503050406030204" pitchFamily="18" charset="0"/>
                                </a:rPr>
                              </m:ctrlPr>
                            </m:fPr>
                            <m:num>
                              <m:r>
                                <m:rPr>
                                  <m:sty m:val="p"/>
                                </m:rPr>
                                <a:rPr lang="en-US" sz="2000">
                                  <a:solidFill>
                                    <a:srgbClr val="666666"/>
                                  </a:solidFill>
                                  <a:latin typeface="Cambria Math" panose="02040503050406030204" pitchFamily="18" charset="0"/>
                                  <a:ea typeface="Cambria Math" panose="02040503050406030204" pitchFamily="18" charset="0"/>
                                </a:rPr>
                                <m:t>mg</m:t>
                              </m:r>
                            </m:num>
                            <m:den>
                              <m:r>
                                <m:rPr>
                                  <m:sty m:val="p"/>
                                </m:rPr>
                                <a:rPr lang="en-US" sz="2000">
                                  <a:solidFill>
                                    <a:srgbClr val="666666"/>
                                  </a:solidFill>
                                  <a:latin typeface="Cambria Math" panose="02040503050406030204" pitchFamily="18" charset="0"/>
                                  <a:ea typeface="Cambria Math" panose="02040503050406030204" pitchFamily="18" charset="0"/>
                                </a:rPr>
                                <m:t>L</m:t>
                              </m:r>
                            </m:den>
                          </m:f>
                        </m:num>
                        <m:den>
                          <m:r>
                            <a:rPr lang="en-US" sz="2000">
                              <a:solidFill>
                                <a:srgbClr val="666666"/>
                              </a:solidFill>
                              <a:latin typeface="Cambria Math" panose="02040503050406030204" pitchFamily="18" charset="0"/>
                              <a:ea typeface="Cambria Math" panose="02040503050406030204" pitchFamily="18" charset="0"/>
                            </a:rPr>
                            <m:t>84,000</m:t>
                          </m:r>
                          <m:r>
                            <a:rPr lang="en-US" sz="2000">
                              <a:solidFill>
                                <a:srgbClr val="666666"/>
                              </a:solidFill>
                              <a:latin typeface="Cambria Math" panose="02040503050406030204" pitchFamily="18" charset="0"/>
                            </a:rPr>
                            <m:t> </m:t>
                          </m:r>
                          <m:r>
                            <m:rPr>
                              <m:sty m:val="p"/>
                            </m:rPr>
                            <a:rPr lang="en-US" sz="2000">
                              <a:solidFill>
                                <a:srgbClr val="666666"/>
                              </a:solidFill>
                              <a:latin typeface="Cambria Math" panose="02040503050406030204" pitchFamily="18" charset="0"/>
                            </a:rPr>
                            <m:t>gal</m:t>
                          </m:r>
                          <m:r>
                            <a:rPr lang="en-US" sz="2000">
                              <a:solidFill>
                                <a:srgbClr val="666666"/>
                              </a:solidFill>
                              <a:latin typeface="Cambria Math" panose="02040503050406030204" pitchFamily="18" charset="0"/>
                            </a:rPr>
                            <m:t>×1,425</m:t>
                          </m:r>
                          <m:f>
                            <m:fPr>
                              <m:ctrlPr>
                                <a:rPr lang="en-US" sz="2000" i="1">
                                  <a:solidFill>
                                    <a:srgbClr val="666666"/>
                                  </a:solidFill>
                                  <a:latin typeface="Cambria Math" panose="02040503050406030204" pitchFamily="18" charset="0"/>
                                  <a:ea typeface="Cambria Math" panose="02040503050406030204" pitchFamily="18" charset="0"/>
                                </a:rPr>
                              </m:ctrlPr>
                            </m:fPr>
                            <m:num>
                              <m:r>
                                <m:rPr>
                                  <m:sty m:val="p"/>
                                </m:rPr>
                                <a:rPr lang="en-US" sz="2000">
                                  <a:solidFill>
                                    <a:srgbClr val="666666"/>
                                  </a:solidFill>
                                  <a:latin typeface="Cambria Math" panose="02040503050406030204" pitchFamily="18" charset="0"/>
                                  <a:ea typeface="Cambria Math" panose="02040503050406030204" pitchFamily="18" charset="0"/>
                                </a:rPr>
                                <m:t>mg</m:t>
                              </m:r>
                            </m:num>
                            <m:den>
                              <m:r>
                                <m:rPr>
                                  <m:sty m:val="p"/>
                                </m:rPr>
                                <a:rPr lang="en-US" sz="2000">
                                  <a:solidFill>
                                    <a:srgbClr val="666666"/>
                                  </a:solidFill>
                                  <a:latin typeface="Cambria Math" panose="02040503050406030204" pitchFamily="18" charset="0"/>
                                  <a:ea typeface="Cambria Math" panose="02040503050406030204" pitchFamily="18" charset="0"/>
                                </a:rPr>
                                <m:t>L</m:t>
                              </m:r>
                            </m:den>
                          </m:f>
                        </m:den>
                      </m:f>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26" name="TextBox 25">
                <a:extLst>
                  <a:ext uri="{FF2B5EF4-FFF2-40B4-BE49-F238E27FC236}">
                    <a16:creationId xmlns:a16="http://schemas.microsoft.com/office/drawing/2014/main" id="{753654BF-CF3C-468C-4106-6F5847E5C6DE}"/>
                  </a:ext>
                </a:extLst>
              </p:cNvPr>
              <p:cNvSpPr txBox="1">
                <a:spLocks noRot="1" noChangeAspect="1" noMove="1" noResize="1" noEditPoints="1" noAdjustHandles="1" noChangeArrowheads="1" noChangeShapeType="1" noTextEdit="1"/>
              </p:cNvSpPr>
              <p:nvPr/>
            </p:nvSpPr>
            <p:spPr>
              <a:xfrm>
                <a:off x="4876257" y="4599562"/>
                <a:ext cx="2874569" cy="929613"/>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617A479-D53F-30A0-6A6E-24E490E424A5}"/>
                  </a:ext>
                </a:extLst>
              </p:cNvPr>
              <p:cNvSpPr txBox="1"/>
              <p:nvPr/>
            </p:nvSpPr>
            <p:spPr>
              <a:xfrm>
                <a:off x="2990228" y="4727067"/>
                <a:ext cx="1886029" cy="5782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a:solidFill>
                            <a:srgbClr val="666666"/>
                          </a:solidFill>
                          <a:latin typeface="Cambria Math" panose="02040503050406030204" pitchFamily="18" charset="0"/>
                          <a:ea typeface="Cambria Math" panose="02040503050406030204" pitchFamily="18" charset="0"/>
                        </a:rPr>
                        <m:t>=</m:t>
                      </m:r>
                      <m:r>
                        <a:rPr lang="en-US" sz="2000">
                          <a:solidFill>
                            <a:srgbClr val="666666"/>
                          </a:solidFill>
                          <a:latin typeface="Cambria Math" panose="02040503050406030204" pitchFamily="18" charset="0"/>
                        </a:rPr>
                        <m:t> </m:t>
                      </m:r>
                      <m:f>
                        <m:fPr>
                          <m:ctrlPr>
                            <a:rPr lang="en-US" sz="2000" i="1">
                              <a:solidFill>
                                <a:srgbClr val="666666"/>
                              </a:solidFill>
                              <a:latin typeface="Cambria Math" panose="02040503050406030204" pitchFamily="18" charset="0"/>
                            </a:rPr>
                          </m:ctrlPr>
                        </m:fPr>
                        <m:num>
                          <m:r>
                            <m:rPr>
                              <m:sty m:val="p"/>
                            </m:rPr>
                            <a:rPr lang="en-US" sz="2000">
                              <a:solidFill>
                                <a:srgbClr val="666666"/>
                              </a:solidFill>
                              <a:latin typeface="Cambria Math" panose="02040503050406030204" pitchFamily="18" charset="0"/>
                            </a:rPr>
                            <m:t>Q</m:t>
                          </m:r>
                          <m:r>
                            <a:rPr lang="en-US" sz="2000">
                              <a:solidFill>
                                <a:srgbClr val="666666"/>
                              </a:solidFill>
                              <a:latin typeface="Cambria Math" panose="02040503050406030204" pitchFamily="18" charset="0"/>
                            </a:rPr>
                            <m:t> × </m:t>
                          </m:r>
                          <m:r>
                            <m:rPr>
                              <m:sty m:val="p"/>
                            </m:rPr>
                            <a:rPr lang="en-US" sz="2000">
                              <a:solidFill>
                                <a:srgbClr val="666666"/>
                              </a:solidFill>
                              <a:latin typeface="Cambria Math" panose="02040503050406030204" pitchFamily="18" charset="0"/>
                              <a:ea typeface="Cambria Math" panose="02040503050406030204" pitchFamily="18" charset="0"/>
                            </a:rPr>
                            <m:t>BOD</m:t>
                          </m:r>
                        </m:num>
                        <m:den>
                          <m:r>
                            <m:rPr>
                              <m:sty m:val="p"/>
                            </m:rPr>
                            <a:rPr lang="en-US" sz="2000">
                              <a:solidFill>
                                <a:srgbClr val="666666"/>
                              </a:solidFill>
                              <a:latin typeface="Cambria Math" panose="02040503050406030204" pitchFamily="18" charset="0"/>
                            </a:rPr>
                            <m:t>V</m:t>
                          </m:r>
                          <m:r>
                            <m:rPr>
                              <m:sty m:val="p"/>
                            </m:rPr>
                            <a:rPr lang="en-US" sz="2000" baseline="-25000">
                              <a:solidFill>
                                <a:srgbClr val="666666"/>
                              </a:solidFill>
                              <a:latin typeface="Cambria Math" panose="02040503050406030204" pitchFamily="18" charset="0"/>
                            </a:rPr>
                            <m:t>ab</m:t>
                          </m:r>
                          <m:r>
                            <a:rPr lang="en-US" sz="2000">
                              <a:solidFill>
                                <a:srgbClr val="666666"/>
                              </a:solidFill>
                              <a:latin typeface="Cambria Math" panose="02040503050406030204" pitchFamily="18" charset="0"/>
                            </a:rPr>
                            <m:t> </m:t>
                          </m:r>
                          <m:r>
                            <a:rPr lang="en-US" sz="2000">
                              <a:solidFill>
                                <a:srgbClr val="666666"/>
                              </a:solidFill>
                              <a:latin typeface="Cambria Math" panose="02040503050406030204" pitchFamily="18" charset="0"/>
                              <a:ea typeface="Cambria Math" panose="02040503050406030204" pitchFamily="18" charset="0"/>
                            </a:rPr>
                            <m:t>× </m:t>
                          </m:r>
                          <m:r>
                            <m:rPr>
                              <m:sty m:val="p"/>
                            </m:rPr>
                            <a:rPr lang="en-US" sz="2000">
                              <a:solidFill>
                                <a:srgbClr val="666666"/>
                              </a:solidFill>
                              <a:latin typeface="Cambria Math" panose="02040503050406030204" pitchFamily="18" charset="0"/>
                              <a:ea typeface="Cambria Math" panose="02040503050406030204" pitchFamily="18" charset="0"/>
                            </a:rPr>
                            <m:t>MLVSS</m:t>
                          </m:r>
                        </m:den>
                      </m:f>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27" name="TextBox 26">
                <a:extLst>
                  <a:ext uri="{FF2B5EF4-FFF2-40B4-BE49-F238E27FC236}">
                    <a16:creationId xmlns:a16="http://schemas.microsoft.com/office/drawing/2014/main" id="{4617A479-D53F-30A0-6A6E-24E490E424A5}"/>
                  </a:ext>
                </a:extLst>
              </p:cNvPr>
              <p:cNvSpPr txBox="1">
                <a:spLocks noRot="1" noChangeAspect="1" noMove="1" noResize="1" noEditPoints="1" noAdjustHandles="1" noChangeArrowheads="1" noChangeShapeType="1" noTextEdit="1"/>
              </p:cNvSpPr>
              <p:nvPr/>
            </p:nvSpPr>
            <p:spPr>
              <a:xfrm>
                <a:off x="2990228" y="4727067"/>
                <a:ext cx="1886029" cy="578235"/>
              </a:xfrm>
              <a:prstGeom prst="rect">
                <a:avLst/>
              </a:prstGeom>
              <a:blipFill>
                <a:blip r:embed="rId12"/>
                <a:stretch>
                  <a:fillRect b="-9474"/>
                </a:stretch>
              </a:blipFill>
            </p:spPr>
            <p:txBody>
              <a:bodyPr/>
              <a:lstStyle/>
              <a:p>
                <a:r>
                  <a:rPr lang="en-US">
                    <a:noFill/>
                  </a:rPr>
                  <a:t> </a:t>
                </a:r>
              </a:p>
            </p:txBody>
          </p:sp>
        </mc:Fallback>
      </mc:AlternateContent>
      <p:sp>
        <p:nvSpPr>
          <p:cNvPr id="28" name="Oval 27">
            <a:extLst>
              <a:ext uri="{FF2B5EF4-FFF2-40B4-BE49-F238E27FC236}">
                <a16:creationId xmlns:a16="http://schemas.microsoft.com/office/drawing/2014/main" id="{ADBD67E8-EA24-FAFD-5341-33C473523D4F}"/>
              </a:ext>
            </a:extLst>
          </p:cNvPr>
          <p:cNvSpPr/>
          <p:nvPr/>
        </p:nvSpPr>
        <p:spPr>
          <a:xfrm>
            <a:off x="6785811" y="2204185"/>
            <a:ext cx="2906829" cy="93364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7FADF4D7-F28E-0A2B-825D-D0148DC989B0}"/>
              </a:ext>
            </a:extLst>
          </p:cNvPr>
          <p:cNvCxnSpPr>
            <a:cxnSpLocks/>
          </p:cNvCxnSpPr>
          <p:nvPr/>
        </p:nvCxnSpPr>
        <p:spPr>
          <a:xfrm>
            <a:off x="838200" y="3137834"/>
            <a:ext cx="3358415"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B7CFEC4A-1556-F36B-70A8-E602E874D25F}"/>
              </a:ext>
            </a:extLst>
          </p:cNvPr>
          <p:cNvSpPr/>
          <p:nvPr/>
        </p:nvSpPr>
        <p:spPr>
          <a:xfrm>
            <a:off x="3414306" y="4646404"/>
            <a:ext cx="435317" cy="42430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8BDA98FF-B507-02D1-380A-ABA7657FE940}"/>
              </a:ext>
            </a:extLst>
          </p:cNvPr>
          <p:cNvCxnSpPr>
            <a:cxnSpLocks/>
          </p:cNvCxnSpPr>
          <p:nvPr/>
        </p:nvCxnSpPr>
        <p:spPr>
          <a:xfrm>
            <a:off x="838200" y="2015713"/>
            <a:ext cx="24055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3739B4A-C38C-D75E-D6CC-B2038A2A1E88}"/>
              </a:ext>
            </a:extLst>
          </p:cNvPr>
          <p:cNvSpPr/>
          <p:nvPr/>
        </p:nvSpPr>
        <p:spPr>
          <a:xfrm>
            <a:off x="4060623" y="4650439"/>
            <a:ext cx="680802" cy="42430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1A620CEE-5BD9-A676-1650-B3A232033AD2}"/>
              </a:ext>
            </a:extLst>
          </p:cNvPr>
          <p:cNvCxnSpPr>
            <a:cxnSpLocks/>
          </p:cNvCxnSpPr>
          <p:nvPr/>
        </p:nvCxnSpPr>
        <p:spPr>
          <a:xfrm>
            <a:off x="838200" y="2733345"/>
            <a:ext cx="437869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335413AC-AEB9-8130-5581-D73B3526F701}"/>
              </a:ext>
            </a:extLst>
          </p:cNvPr>
          <p:cNvSpPr/>
          <p:nvPr/>
        </p:nvSpPr>
        <p:spPr>
          <a:xfrm>
            <a:off x="3274321" y="5040813"/>
            <a:ext cx="489959" cy="42430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799A596C-4209-C1CC-DE64-9FC5FCCD51BB}"/>
              </a:ext>
            </a:extLst>
          </p:cNvPr>
          <p:cNvCxnSpPr>
            <a:cxnSpLocks/>
          </p:cNvCxnSpPr>
          <p:nvPr/>
        </p:nvCxnSpPr>
        <p:spPr>
          <a:xfrm>
            <a:off x="10116152" y="4507650"/>
            <a:ext cx="1216951"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0CB0E809-DF1F-9990-FB5A-95133CE8EE00}"/>
              </a:ext>
            </a:extLst>
          </p:cNvPr>
          <p:cNvSpPr/>
          <p:nvPr/>
        </p:nvSpPr>
        <p:spPr>
          <a:xfrm>
            <a:off x="4003226" y="5004753"/>
            <a:ext cx="958374" cy="42430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35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21"/>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23"/>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xEl>
                                              <p:pRg st="0" end="0"/>
                                            </p:txEl>
                                          </p:spTgt>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28"/>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29"/>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30"/>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32"/>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33"/>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3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36"/>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37"/>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nodeType="clickEffect">
                                  <p:stCondLst>
                                    <p:cond delay="0"/>
                                  </p:stCondLst>
                                  <p:childTnLst>
                                    <p:set>
                                      <p:cBhvr>
                                        <p:cTn id="96" dur="1" fill="hold">
                                          <p:stCondLst>
                                            <p:cond delay="0"/>
                                          </p:stCondLst>
                                        </p:cTn>
                                        <p:tgtEl>
                                          <p:spTgt spid="40"/>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41"/>
                                        </p:tgtEl>
                                        <p:attrNameLst>
                                          <p:attrName>style.visibility</p:attrName>
                                        </p:attrNameLst>
                                      </p:cBhvr>
                                      <p:to>
                                        <p:strVal val="hidden"/>
                                      </p:to>
                                    </p:set>
                                  </p:childTnLst>
                                </p:cTn>
                              </p:par>
                              <p:par>
                                <p:cTn id="99" presetID="1" presetClass="entr" presetSubtype="0" fill="hold" nodeType="withEffect">
                                  <p:stCondLst>
                                    <p:cond delay="0"/>
                                  </p:stCondLst>
                                  <p:childTnLst>
                                    <p:set>
                                      <p:cBhvr>
                                        <p:cTn id="100"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allAtOnce"/>
      <p:bldP spid="28" grpId="0" animBg="1"/>
      <p:bldP spid="28" grpId="1" animBg="1"/>
      <p:bldP spid="30" grpId="0" animBg="1"/>
      <p:bldP spid="30" grpId="1" animBg="1"/>
      <p:bldP spid="33" grpId="0" animBg="1"/>
      <p:bldP spid="33" grpId="1" animBg="1"/>
      <p:bldP spid="37" grpId="0" animBg="1"/>
      <p:bldP spid="37" grpId="1" animBg="1"/>
      <p:bldP spid="41" grpId="0" animBg="1"/>
      <p:bldP spid="41"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8F6A5-462C-FA61-1682-7FC720A91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6804CA-B41A-6DC7-73A5-7F3671CCF6C1}"/>
              </a:ext>
            </a:extLst>
          </p:cNvPr>
          <p:cNvSpPr>
            <a:spLocks noGrp="1"/>
          </p:cNvSpPr>
          <p:nvPr>
            <p:ph type="title"/>
          </p:nvPr>
        </p:nvSpPr>
        <p:spPr>
          <a:xfrm>
            <a:off x="838200" y="37326"/>
            <a:ext cx="10515600" cy="1325563"/>
          </a:xfrm>
        </p:spPr>
        <p:txBody>
          <a:bodyPr/>
          <a:lstStyle/>
          <a:p>
            <a:r>
              <a:rPr lang="en-US"/>
              <a:t>F:M Ratio Practice Problem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369AE0-5B66-730C-CF94-559652B4701D}"/>
                  </a:ext>
                </a:extLst>
              </p:cNvPr>
              <p:cNvSpPr>
                <a:spLocks noGrp="1"/>
              </p:cNvSpPr>
              <p:nvPr>
                <p:ph type="body" idx="1"/>
              </p:nvPr>
            </p:nvSpPr>
            <p:spPr>
              <a:xfrm>
                <a:off x="838200" y="1235105"/>
                <a:ext cx="10744199" cy="5296451"/>
              </a:xfrm>
              <a:solidFill>
                <a:schemeClr val="bg1">
                  <a:alpha val="85000"/>
                </a:schemeClr>
              </a:solidFill>
            </p:spPr>
            <p:txBody>
              <a:bodyPr>
                <a:normAutofit/>
              </a:bodyPr>
              <a:lstStyle/>
              <a:p>
                <a:pPr marL="0" indent="0">
                  <a:lnSpc>
                    <a:spcPct val="100000"/>
                  </a:lnSpc>
                  <a:spcBef>
                    <a:spcPts val="0"/>
                  </a:spcBef>
                  <a:spcAft>
                    <a:spcPts val="800"/>
                  </a:spcAft>
                  <a:buNone/>
                </a:pPr>
                <a:r>
                  <a:rPr lang="en-US" sz="2800">
                    <a:latin typeface="Raleway" pitchFamily="2" charset="0"/>
                    <a:cs typeface="Arial" panose="020B0604020202020204" pitchFamily="34" charset="0"/>
                  </a:rPr>
                  <a:t>The following data was collected for the performance of an activated sludge plant. What is the F:M ratio for this plant?</a:t>
                </a:r>
              </a:p>
              <a:p>
                <a:r>
                  <a:rPr lang="en-US" sz="2800">
                    <a:latin typeface="Raleway" pitchFamily="2" charset="0"/>
                  </a:rPr>
                  <a:t>BOD = 250 mg/L</a:t>
                </a:r>
              </a:p>
              <a:p>
                <a:pPr>
                  <a:spcBef>
                    <a:spcPts val="600"/>
                  </a:spcBef>
                </a:pPr>
                <a:r>
                  <a:rPr lang="en-US" sz="2800">
                    <a:latin typeface="Raleway" pitchFamily="2" charset="0"/>
                  </a:rPr>
                  <a:t>Biomass = 80% of solids</a:t>
                </a:r>
              </a:p>
              <a:p>
                <a:pPr>
                  <a:spcBef>
                    <a:spcPts val="600"/>
                  </a:spcBef>
                </a:pPr>
                <a:r>
                  <a:rPr lang="en-US" sz="2800">
                    <a:latin typeface="Raleway" pitchFamily="2" charset="0"/>
                  </a:rPr>
                  <a:t>Tank Volume = 0.9 MG</a:t>
                </a:r>
              </a:p>
              <a:p>
                <a:pPr>
                  <a:spcBef>
                    <a:spcPts val="600"/>
                  </a:spcBef>
                </a:pPr>
                <a:r>
                  <a:rPr lang="en-US" sz="2800">
                    <a:latin typeface="Raleway" pitchFamily="2" charset="0"/>
                  </a:rPr>
                  <a:t>Flow = 3.2 MGD</a:t>
                </a:r>
              </a:p>
              <a:p>
                <a:pPr>
                  <a:spcBef>
                    <a:spcPts val="600"/>
                  </a:spcBef>
                </a:pPr>
                <a:r>
                  <a:rPr lang="en-US" sz="2800">
                    <a:latin typeface="Raleway" pitchFamily="2" charset="0"/>
                  </a:rPr>
                  <a:t>MLSS = 3,100 mg/L</a:t>
                </a:r>
              </a:p>
              <a:p>
                <a:r>
                  <a:rPr lang="en-US" sz="2000">
                    <a:latin typeface="Raleway" pitchFamily="2" charset="0"/>
                  </a:rPr>
                  <a:t>1) Calculate MLVSS: </a:t>
                </a:r>
                <a14:m>
                  <m:oMath xmlns:m="http://schemas.openxmlformats.org/officeDocument/2006/math">
                    <m:r>
                      <a:rPr lang="en-US" sz="2000" b="0" i="1" smtClean="0">
                        <a:latin typeface="Cambria Math" panose="02040503050406030204" pitchFamily="18" charset="0"/>
                      </a:rPr>
                      <m:t>𝑀𝐿𝑉𝑆𝑆</m:t>
                    </m:r>
                    <m:r>
                      <a:rPr lang="en-US" sz="2000" b="0" i="1" smtClean="0">
                        <a:latin typeface="Cambria Math" panose="02040503050406030204" pitchFamily="18" charset="0"/>
                      </a:rPr>
                      <m:t>=80% × </m:t>
                    </m:r>
                    <m:r>
                      <a:rPr lang="en-US" sz="2000" b="0" i="1" smtClean="0">
                        <a:latin typeface="Cambria Math" panose="02040503050406030204" pitchFamily="18" charset="0"/>
                        <a:ea typeface="Cambria Math" panose="02040503050406030204" pitchFamily="18" charset="0"/>
                      </a:rPr>
                      <m:t>𝑀𝐿𝑆𝑆</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𝑐𝑜𝑛𝑐𝑒𝑛𝑡𝑟𝑎𝑡𝑖𝑜𝑛</m:t>
                    </m:r>
                    <m:r>
                      <a:rPr lang="en-US" sz="2000" b="0" i="1" smtClean="0">
                        <a:latin typeface="Cambria Math" panose="02040503050406030204" pitchFamily="18" charset="0"/>
                        <a:ea typeface="Cambria Math" panose="02040503050406030204" pitchFamily="18" charset="0"/>
                      </a:rPr>
                      <m:t>=80% ×3,100</m:t>
                    </m:r>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𝑚𝑔</m:t>
                        </m:r>
                      </m:num>
                      <m:den>
                        <m:r>
                          <a:rPr lang="en-US" sz="2000" i="1">
                            <a:latin typeface="Cambria Math" panose="02040503050406030204" pitchFamily="18" charset="0"/>
                            <a:ea typeface="Cambria Math" panose="02040503050406030204" pitchFamily="18" charset="0"/>
                          </a:rPr>
                          <m:t>𝐿</m:t>
                        </m:r>
                      </m:den>
                    </m:f>
                    <m:r>
                      <a:rPr lang="en-US" sz="2000" i="1">
                        <a:latin typeface="Cambria Math" panose="02040503050406030204" pitchFamily="18" charset="0"/>
                        <a:ea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480</m:t>
                    </m:r>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𝑚𝑔</m:t>
                        </m:r>
                      </m:num>
                      <m:den>
                        <m:r>
                          <a:rPr lang="en-US" sz="2000" i="1">
                            <a:latin typeface="Cambria Math" panose="02040503050406030204" pitchFamily="18" charset="0"/>
                            <a:ea typeface="Cambria Math" panose="02040503050406030204" pitchFamily="18" charset="0"/>
                          </a:rPr>
                          <m:t>𝐿</m:t>
                        </m:r>
                      </m:den>
                    </m:f>
                  </m:oMath>
                </a14:m>
                <a:endParaRPr lang="en-US" sz="2000">
                  <a:latin typeface="Raleway" pitchFamily="2" charset="0"/>
                </a:endParaRPr>
              </a:p>
              <a:p>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panose="02040503050406030204" pitchFamily="18" charset="0"/>
                            </a:rPr>
                            <m:t>𝐹</m:t>
                          </m:r>
                        </m:num>
                        <m:den>
                          <m:r>
                            <a:rPr lang="en-US" sz="2000" b="0" i="1" smtClean="0">
                              <a:latin typeface="Cambria Math" panose="02040503050406030204" pitchFamily="18" charset="0"/>
                            </a:rPr>
                            <m:t>𝑀</m:t>
                          </m:r>
                        </m:den>
                      </m:f>
                      <m:r>
                        <a:rPr lang="en-US" sz="2000" b="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rPr>
                        <m:t> </m:t>
                      </m:r>
                      <m:f>
                        <m:fPr>
                          <m:ctrlPr>
                            <a:rPr lang="en-US" sz="2000" i="1">
                              <a:latin typeface="Cambria Math" panose="02040503050406030204" pitchFamily="18" charset="0"/>
                            </a:rPr>
                          </m:ctrlPr>
                        </m:fPr>
                        <m:num>
                          <m:r>
                            <a:rPr lang="en-US" sz="2000" i="1">
                              <a:latin typeface="Cambria Math" panose="02040503050406030204" pitchFamily="18" charset="0"/>
                            </a:rPr>
                            <m:t>𝑄</m:t>
                          </m:r>
                          <m:r>
                            <a:rPr lang="en-US" sz="2000" i="1">
                              <a:latin typeface="Cambria Math" panose="02040503050406030204" pitchFamily="18" charset="0"/>
                            </a:rPr>
                            <m:t> × </m:t>
                          </m:r>
                          <m:r>
                            <a:rPr lang="en-US" sz="2000" i="1">
                              <a:latin typeface="Cambria Math" panose="02040503050406030204" pitchFamily="18" charset="0"/>
                              <a:ea typeface="Cambria Math" panose="02040503050406030204" pitchFamily="18" charset="0"/>
                            </a:rPr>
                            <m:t>𝐵𝑂𝐷</m:t>
                          </m:r>
                        </m:num>
                        <m:den>
                          <m:r>
                            <a:rPr lang="en-US" sz="2000" i="1">
                              <a:latin typeface="Cambria Math" panose="02040503050406030204" pitchFamily="18" charset="0"/>
                            </a:rPr>
                            <m:t>𝑉</m:t>
                          </m:r>
                          <m:r>
                            <a:rPr lang="en-US" sz="2000" i="1" baseline="-25000">
                              <a:latin typeface="Cambria Math" panose="02040503050406030204" pitchFamily="18" charset="0"/>
                            </a:rPr>
                            <m:t>𝑎𝑏</m:t>
                          </m:r>
                          <m:r>
                            <a:rPr lang="en-US" sz="2000" i="1">
                              <a:latin typeface="Cambria Math" panose="02040503050406030204" pitchFamily="18" charset="0"/>
                            </a:rPr>
                            <m:t> </m:t>
                          </m:r>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𝑀𝐿𝑉𝑆𝑆</m:t>
                          </m:r>
                        </m:den>
                      </m:f>
                      <m:r>
                        <a:rPr lang="en-US" sz="2000" i="1">
                          <a:latin typeface="Cambria Math" panose="02040503050406030204" pitchFamily="18" charset="0"/>
                        </a:rPr>
                        <m:t>=</m:t>
                      </m:r>
                      <m:r>
                        <a:rPr lang="en-US" sz="2000" b="0" i="1" smtClean="0">
                          <a:latin typeface="Cambria Math" panose="02040503050406030204" pitchFamily="18" charset="0"/>
                        </a:rPr>
                        <m:t>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3.2</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𝑀𝐺</m:t>
                              </m:r>
                            </m:num>
                            <m:den>
                              <m:r>
                                <a:rPr lang="en-US" sz="2000" b="0" i="1" smtClean="0">
                                  <a:latin typeface="Cambria Math" panose="02040503050406030204" pitchFamily="18" charset="0"/>
                                </a:rPr>
                                <m:t>𝑑</m:t>
                              </m:r>
                            </m:den>
                          </m:f>
                          <m:r>
                            <a:rPr lang="en-US" sz="2000" b="0" i="1" smtClean="0">
                              <a:latin typeface="Cambria Math" panose="02040503050406030204" pitchFamily="18" charset="0"/>
                              <a:ea typeface="Cambria Math" panose="02040503050406030204" pitchFamily="18" charset="0"/>
                            </a:rPr>
                            <m:t>×250</m:t>
                          </m:r>
                          <m:f>
                            <m:fPr>
                              <m:ctrlPr>
                                <a:rPr lang="en-US" sz="2000" b="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𝑚𝑔</m:t>
                              </m:r>
                            </m:num>
                            <m:den>
                              <m:r>
                                <a:rPr lang="en-US" sz="2000" b="0" i="1" smtClean="0">
                                  <a:latin typeface="Cambria Math" panose="02040503050406030204" pitchFamily="18" charset="0"/>
                                  <a:ea typeface="Cambria Math" panose="02040503050406030204" pitchFamily="18" charset="0"/>
                                </a:rPr>
                                <m:t>𝐿</m:t>
                              </m:r>
                            </m:den>
                          </m:f>
                        </m:num>
                        <m:den>
                          <m:r>
                            <a:rPr lang="en-US" sz="2000" b="0" i="1" smtClean="0">
                              <a:latin typeface="Cambria Math" panose="02040503050406030204" pitchFamily="18" charset="0"/>
                              <a:ea typeface="Cambria Math" panose="02040503050406030204" pitchFamily="18" charset="0"/>
                            </a:rPr>
                            <m:t>0.9 </m:t>
                          </m:r>
                          <m:r>
                            <a:rPr lang="en-US" sz="2000" b="0" i="1" smtClean="0">
                              <a:latin typeface="Cambria Math" panose="02040503050406030204" pitchFamily="18" charset="0"/>
                            </a:rPr>
                            <m:t>𝑀𝐺</m:t>
                          </m:r>
                          <m:r>
                            <a:rPr lang="en-US" sz="2000" b="0" i="1" smtClean="0">
                              <a:latin typeface="Cambria Math" panose="02040503050406030204" pitchFamily="18" charset="0"/>
                            </a:rPr>
                            <m:t> × 2,480</m:t>
                          </m:r>
                          <m:f>
                            <m:fPr>
                              <m:ctrlPr>
                                <a:rPr lang="en-US" sz="2000" b="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𝑚𝑔</m:t>
                              </m:r>
                            </m:num>
                            <m:den>
                              <m:r>
                                <a:rPr lang="en-US" sz="2000" b="0" i="1" smtClean="0">
                                  <a:latin typeface="Cambria Math" panose="02040503050406030204" pitchFamily="18" charset="0"/>
                                  <a:ea typeface="Cambria Math" panose="02040503050406030204" pitchFamily="18" charset="0"/>
                                </a:rPr>
                                <m:t>𝐿</m:t>
                              </m:r>
                            </m:den>
                          </m:f>
                        </m:den>
                      </m:f>
                      <m:r>
                        <a:rPr lang="en-US" sz="2000" b="0" i="1" smtClean="0">
                          <a:latin typeface="Cambria Math" panose="02040503050406030204" pitchFamily="18" charset="0"/>
                        </a:rPr>
                        <m:t>=0.36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𝑙𝑏</m:t>
                          </m:r>
                          <m:r>
                            <a:rPr lang="en-US" sz="2000" b="0" i="1" smtClean="0">
                              <a:latin typeface="Cambria Math" panose="02040503050406030204" pitchFamily="18" charset="0"/>
                            </a:rPr>
                            <m:t> </m:t>
                          </m:r>
                          <m:r>
                            <a:rPr lang="en-US" sz="2000" b="0" i="1" smtClean="0">
                              <a:latin typeface="Cambria Math" panose="02040503050406030204" pitchFamily="18" charset="0"/>
                            </a:rPr>
                            <m:t>𝐵𝑂𝐷</m:t>
                          </m:r>
                        </m:num>
                        <m:den>
                          <m:r>
                            <a:rPr lang="en-US" sz="2000" b="0" i="1" smtClean="0">
                              <a:latin typeface="Cambria Math" panose="02040503050406030204" pitchFamily="18" charset="0"/>
                            </a:rPr>
                            <m:t>𝑙𝑏</m:t>
                          </m:r>
                          <m:r>
                            <a:rPr lang="en-US" sz="2000" b="0" i="1" smtClean="0">
                              <a:latin typeface="Cambria Math" panose="02040503050406030204" pitchFamily="18" charset="0"/>
                            </a:rPr>
                            <m:t> </m:t>
                          </m:r>
                          <m:r>
                            <a:rPr lang="en-US" sz="2000" b="0" i="1" smtClean="0">
                              <a:latin typeface="Cambria Math" panose="02040503050406030204" pitchFamily="18" charset="0"/>
                            </a:rPr>
                            <m:t>𝑉𝑆𝑆</m:t>
                          </m:r>
                          <m:r>
                            <a:rPr lang="en-US" sz="2000" b="0" i="1" smtClean="0">
                              <a:latin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𝑑𝑎𝑦</m:t>
                          </m:r>
                        </m:den>
                      </m:f>
                    </m:oMath>
                  </m:oMathPara>
                </a14:m>
                <a:endParaRPr lang="en-US" sz="2800">
                  <a:latin typeface="Raleway" pitchFamily="2" charset="0"/>
                  <a:cs typeface="Arial" panose="020B0604020202020204" pitchFamily="34" charset="0"/>
                </a:endParaRPr>
              </a:p>
              <a:p>
                <a:pPr marL="0" indent="0">
                  <a:lnSpc>
                    <a:spcPct val="100000"/>
                  </a:lnSpc>
                  <a:spcBef>
                    <a:spcPts val="0"/>
                  </a:spcBef>
                  <a:spcAft>
                    <a:spcPts val="3000"/>
                  </a:spcAft>
                  <a:buNone/>
                </a:pPr>
                <a:endParaRPr lang="en-US" sz="2800">
                  <a:latin typeface="Raleway" pitchFamily="2"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9F369AE0-5B66-730C-CF94-559652B4701D}"/>
                  </a:ext>
                </a:extLst>
              </p:cNvPr>
              <p:cNvSpPr>
                <a:spLocks noGrp="1" noRot="1" noChangeAspect="1" noMove="1" noResize="1" noEditPoints="1" noAdjustHandles="1" noChangeArrowheads="1" noChangeShapeType="1" noTextEdit="1"/>
              </p:cNvSpPr>
              <p:nvPr>
                <p:ph type="body" idx="1"/>
              </p:nvPr>
            </p:nvSpPr>
            <p:spPr>
              <a:xfrm>
                <a:off x="838200" y="1235105"/>
                <a:ext cx="10744199" cy="5296451"/>
              </a:xfrm>
              <a:blipFill>
                <a:blip r:embed="rId3"/>
                <a:stretch>
                  <a:fillRect l="-1192" t="-1152"/>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41755575-A339-CC53-6544-9455BFC699F1}"/>
              </a:ext>
            </a:extLst>
          </p:cNvPr>
          <p:cNvCxnSpPr>
            <a:cxnSpLocks/>
          </p:cNvCxnSpPr>
          <p:nvPr/>
        </p:nvCxnSpPr>
        <p:spPr>
          <a:xfrm>
            <a:off x="6648850" y="2135064"/>
            <a:ext cx="143379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4D67E53-4236-4C26-F307-86D7B9A5907D}"/>
                  </a:ext>
                </a:extLst>
              </p:cNvPr>
              <p:cNvSpPr txBox="1"/>
              <p:nvPr/>
            </p:nvSpPr>
            <p:spPr>
              <a:xfrm>
                <a:off x="7114432" y="3110323"/>
                <a:ext cx="2176365" cy="6373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000" b="0" i="0" smtClean="0">
                          <a:solidFill>
                            <a:srgbClr val="666666"/>
                          </a:solidFill>
                          <a:latin typeface="Cambria Math" panose="02040503050406030204" pitchFamily="18" charset="0"/>
                        </a:rPr>
                        <m:t>F</m:t>
                      </m:r>
                      <m:r>
                        <a:rPr lang="en-US" sz="2000" b="0" i="0" smtClean="0">
                          <a:solidFill>
                            <a:srgbClr val="666666"/>
                          </a:solidFill>
                          <a:latin typeface="Cambria Math" panose="02040503050406030204" pitchFamily="18" charset="0"/>
                        </a:rPr>
                        <m:t>:</m:t>
                      </m:r>
                      <m:r>
                        <m:rPr>
                          <m:sty m:val="p"/>
                        </m:rPr>
                        <a:rPr lang="en-US" sz="2000" b="0" i="0" smtClean="0">
                          <a:solidFill>
                            <a:srgbClr val="666666"/>
                          </a:solidFill>
                          <a:latin typeface="Cambria Math" panose="02040503050406030204" pitchFamily="18" charset="0"/>
                        </a:rPr>
                        <m:t>M</m:t>
                      </m:r>
                      <m:r>
                        <a:rPr lang="en-US" sz="2000" b="0" i="0" smtClean="0">
                          <a:solidFill>
                            <a:srgbClr val="666666"/>
                          </a:solidFill>
                          <a:latin typeface="Cambria Math" panose="02040503050406030204" pitchFamily="18" charset="0"/>
                        </a:rPr>
                        <m:t>=</m:t>
                      </m:r>
                      <m:f>
                        <m:fPr>
                          <m:ctrlPr>
                            <a:rPr lang="en-US" sz="2000" i="1">
                              <a:solidFill>
                                <a:srgbClr val="666666"/>
                              </a:solidFill>
                              <a:latin typeface="Cambria Math" panose="02040503050406030204" pitchFamily="18" charset="0"/>
                            </a:rPr>
                          </m:ctrlPr>
                        </m:fPr>
                        <m:num>
                          <m:r>
                            <m:rPr>
                              <m:sty m:val="p"/>
                            </m:rPr>
                            <a:rPr lang="en-US" sz="2000" i="0">
                              <a:solidFill>
                                <a:srgbClr val="666666"/>
                              </a:solidFill>
                              <a:latin typeface="Cambria Math" panose="02040503050406030204" pitchFamily="18" charset="0"/>
                            </a:rPr>
                            <m:t>lb</m:t>
                          </m:r>
                          <m:r>
                            <a:rPr lang="en-US" sz="2000" i="0">
                              <a:solidFill>
                                <a:srgbClr val="666666"/>
                              </a:solidFill>
                              <a:latin typeface="Cambria Math" panose="02040503050406030204" pitchFamily="18" charset="0"/>
                            </a:rPr>
                            <m:t> </m:t>
                          </m:r>
                          <m:r>
                            <m:rPr>
                              <m:sty m:val="p"/>
                            </m:rPr>
                            <a:rPr lang="en-US" sz="2000" i="0">
                              <a:solidFill>
                                <a:srgbClr val="666666"/>
                              </a:solidFill>
                              <a:latin typeface="Cambria Math" panose="02040503050406030204" pitchFamily="18" charset="0"/>
                            </a:rPr>
                            <m:t>BOD</m:t>
                          </m:r>
                        </m:num>
                        <m:den>
                          <m:r>
                            <m:rPr>
                              <m:sty m:val="p"/>
                            </m:rPr>
                            <a:rPr lang="en-US" sz="2000" i="0">
                              <a:solidFill>
                                <a:srgbClr val="666666"/>
                              </a:solidFill>
                              <a:latin typeface="Cambria Math" panose="02040503050406030204" pitchFamily="18" charset="0"/>
                            </a:rPr>
                            <m:t>lb</m:t>
                          </m:r>
                          <m:r>
                            <a:rPr lang="en-US" sz="2000" i="0">
                              <a:solidFill>
                                <a:srgbClr val="666666"/>
                              </a:solidFill>
                              <a:latin typeface="Cambria Math" panose="02040503050406030204" pitchFamily="18" charset="0"/>
                            </a:rPr>
                            <m:t> </m:t>
                          </m:r>
                          <m:r>
                            <m:rPr>
                              <m:sty m:val="p"/>
                            </m:rPr>
                            <a:rPr lang="en-US" sz="2000" i="0">
                              <a:solidFill>
                                <a:srgbClr val="666666"/>
                              </a:solidFill>
                              <a:latin typeface="Cambria Math" panose="02040503050406030204" pitchFamily="18" charset="0"/>
                            </a:rPr>
                            <m:t>VSS</m:t>
                          </m:r>
                          <m:r>
                            <a:rPr lang="en-US" sz="2000" i="0">
                              <a:solidFill>
                                <a:srgbClr val="666666"/>
                              </a:solidFill>
                              <a:latin typeface="Cambria Math" panose="02040503050406030204" pitchFamily="18" charset="0"/>
                            </a:rPr>
                            <m:t> ∙</m:t>
                          </m:r>
                          <m:r>
                            <m:rPr>
                              <m:sty m:val="p"/>
                            </m:rPr>
                            <a:rPr lang="en-US" sz="2000" i="0">
                              <a:solidFill>
                                <a:srgbClr val="666666"/>
                              </a:solidFill>
                              <a:latin typeface="Cambria Math" panose="02040503050406030204" pitchFamily="18" charset="0"/>
                              <a:ea typeface="Cambria Math" panose="02040503050406030204" pitchFamily="18" charset="0"/>
                            </a:rPr>
                            <m:t>day</m:t>
                          </m:r>
                        </m:den>
                      </m:f>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54D67E53-4236-4C26-F307-86D7B9A5907D}"/>
                  </a:ext>
                </a:extLst>
              </p:cNvPr>
              <p:cNvSpPr txBox="1">
                <a:spLocks noRot="1" noChangeAspect="1" noMove="1" noResize="1" noEditPoints="1" noAdjustHandles="1" noChangeArrowheads="1" noChangeShapeType="1" noTextEdit="1"/>
              </p:cNvSpPr>
              <p:nvPr/>
            </p:nvSpPr>
            <p:spPr>
              <a:xfrm>
                <a:off x="7114432" y="3110323"/>
                <a:ext cx="2176365" cy="637354"/>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4483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708D2-9765-7CD7-C7FD-98CE5AECD6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C974A2-90BA-84DC-D13E-838FED26FEEE}"/>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Sludge Age</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F3A646-8246-6D3A-DFFF-192FA95808BE}"/>
                  </a:ext>
                </a:extLst>
              </p:cNvPr>
              <p:cNvSpPr>
                <a:spLocks noGrp="1"/>
              </p:cNvSpPr>
              <p:nvPr>
                <p:ph idx="1"/>
              </p:nvPr>
            </p:nvSpPr>
            <p:spPr>
              <a:xfrm>
                <a:off x="838199" y="1079500"/>
                <a:ext cx="10515600" cy="5227957"/>
              </a:xfrm>
              <a:solidFill>
                <a:schemeClr val="bg1">
                  <a:alpha val="85000"/>
                </a:schemeClr>
              </a:solidFill>
            </p:spPr>
            <p:txBody>
              <a:bodyPr>
                <a:normAutofit/>
              </a:bodyPr>
              <a:lstStyle/>
              <a:p>
                <a:pPr marL="0" indent="0">
                  <a:lnSpc>
                    <a:spcPct val="100000"/>
                  </a:lnSpc>
                  <a:spcBef>
                    <a:spcPts val="0"/>
                  </a:spcBef>
                  <a:spcAft>
                    <a:spcPts val="600"/>
                  </a:spcAft>
                  <a:buNone/>
                </a:pPr>
                <a:r>
                  <a:rPr lang="en-US" sz="2400"/>
                  <a:t>Indicates the average amount of time that microorganisms or solids spend in  the activated sludge process</a:t>
                </a:r>
              </a:p>
              <a:p>
                <a:pPr marL="0" indent="0">
                  <a:lnSpc>
                    <a:spcPct val="100000"/>
                  </a:lnSpc>
                  <a:spcBef>
                    <a:spcPts val="0"/>
                  </a:spcBef>
                  <a:spcAft>
                    <a:spcPts val="600"/>
                  </a:spcAft>
                  <a:buNone/>
                </a:pPr>
                <a:r>
                  <a:rPr lang="en-US" sz="2400"/>
                  <a:t>Ensures correct types of microbes are present and wastewater treatment is optimized</a:t>
                </a:r>
              </a:p>
              <a:p>
                <a:pPr marL="0" indent="0">
                  <a:lnSpc>
                    <a:spcPct val="100000"/>
                  </a:lnSpc>
                  <a:spcBef>
                    <a:spcPts val="0"/>
                  </a:spcBef>
                  <a:spcAft>
                    <a:spcPts val="1800"/>
                  </a:spcAft>
                  <a:buNone/>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sludge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age</m:t>
                      </m:r>
                      <m:r>
                        <a:rPr lang="en-US" sz="2400" b="0" i="0" smtClean="0">
                          <a:latin typeface="Cambria Math" panose="02040503050406030204" pitchFamily="18" charset="0"/>
                        </a:rPr>
                        <m:t> </m:t>
                      </m:r>
                      <m:d>
                        <m:dPr>
                          <m:ctrlPr>
                            <a:rPr lang="en-US" sz="2400" b="0" i="1" smtClean="0">
                              <a:latin typeface="Cambria Math" panose="02040503050406030204" pitchFamily="18" charset="0"/>
                            </a:rPr>
                          </m:ctrlPr>
                        </m:dPr>
                        <m:e>
                          <m:r>
                            <m:rPr>
                              <m:sty m:val="p"/>
                            </m:rPr>
                            <a:rPr lang="en-US" sz="2400" b="0" i="0" smtClean="0">
                              <a:latin typeface="Cambria Math" panose="02040503050406030204" pitchFamily="18" charset="0"/>
                            </a:rPr>
                            <m:t>days</m:t>
                          </m:r>
                        </m:e>
                      </m:d>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m:rPr>
                              <m:sty m:val="p"/>
                            </m:rPr>
                            <a:rPr lang="en-US" sz="2400" b="0" i="0" smtClean="0">
                              <a:latin typeface="Cambria Math" panose="02040503050406030204" pitchFamily="18" charset="0"/>
                            </a:rPr>
                            <m:t>mass</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solids</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in</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aeration</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tank</m:t>
                          </m:r>
                          <m:r>
                            <a:rPr lang="en-US" sz="2400" b="0" i="0" smtClean="0">
                              <a:latin typeface="Cambria Math" panose="02040503050406030204" pitchFamily="18" charset="0"/>
                            </a:rPr>
                            <m:t> </m:t>
                          </m:r>
                        </m:num>
                        <m:den>
                          <m:r>
                            <m:rPr>
                              <m:sty m:val="p"/>
                            </m:rPr>
                            <a:rPr lang="en-US" sz="2400" b="0" i="0" smtClean="0">
                              <a:latin typeface="Cambria Math" panose="02040503050406030204" pitchFamily="18" charset="0"/>
                            </a:rPr>
                            <m:t>mass</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rate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solids</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entering</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aeration</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tank</m:t>
                          </m:r>
                        </m:den>
                      </m:f>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m:rPr>
                              <m:sty m:val="p"/>
                            </m:rPr>
                            <a:rPr lang="en-US" sz="2400" b="0" i="0" smtClean="0">
                              <a:latin typeface="Cambria Math" panose="02040503050406030204" pitchFamily="18" charset="0"/>
                            </a:rPr>
                            <m:t>V</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MLSS</m:t>
                          </m:r>
                        </m:num>
                        <m:den>
                          <m:r>
                            <m:rPr>
                              <m:sty m:val="p"/>
                            </m:rPr>
                            <a:rPr lang="en-US" sz="2400" b="0" i="0" smtClean="0">
                              <a:latin typeface="Cambria Math" panose="02040503050406030204" pitchFamily="18" charset="0"/>
                            </a:rPr>
                            <m:t>Q</m:t>
                          </m:r>
                          <m:r>
                            <a:rPr lang="en-US" sz="2400" b="0" i="0"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m:rPr>
                                  <m:sty m:val="p"/>
                                </m:rPr>
                                <a:rPr lang="en-US" sz="2400" b="0" i="0" smtClean="0">
                                  <a:latin typeface="Cambria Math" panose="02040503050406030204" pitchFamily="18" charset="0"/>
                                  <a:ea typeface="Cambria Math" panose="02040503050406030204" pitchFamily="18" charset="0"/>
                                </a:rPr>
                                <m:t>TSS</m:t>
                              </m:r>
                            </m:e>
                            <m:sub>
                              <m:r>
                                <m:rPr>
                                  <m:sty m:val="p"/>
                                </m:rPr>
                                <a:rPr lang="en-US" sz="2400" b="0" i="0" smtClean="0">
                                  <a:latin typeface="Cambria Math" panose="02040503050406030204" pitchFamily="18" charset="0"/>
                                  <a:ea typeface="Cambria Math" panose="02040503050406030204" pitchFamily="18" charset="0"/>
                                </a:rPr>
                                <m:t>INF</m:t>
                              </m:r>
                            </m:sub>
                          </m:sSub>
                        </m:den>
                      </m:f>
                    </m:oMath>
                  </m:oMathPara>
                </a14:m>
                <a:endParaRPr lang="en-US" sz="2400"/>
              </a:p>
              <a:p>
                <a:pPr marL="0" indent="0">
                  <a:lnSpc>
                    <a:spcPct val="100000"/>
                  </a:lnSpc>
                  <a:spcBef>
                    <a:spcPts val="0"/>
                  </a:spcBef>
                  <a:spcAft>
                    <a:spcPts val="600"/>
                  </a:spcAft>
                  <a:buNone/>
                </a:pPr>
                <a:r>
                  <a:rPr lang="en-US" sz="2400"/>
                  <a:t>Operator certification tests and plant operations typically utilize more specific variants</a:t>
                </a:r>
              </a:p>
              <a:p>
                <a:pPr>
                  <a:lnSpc>
                    <a:spcPct val="100000"/>
                  </a:lnSpc>
                  <a:spcBef>
                    <a:spcPts val="0"/>
                  </a:spcBef>
                  <a:spcAft>
                    <a:spcPts val="600"/>
                  </a:spcAft>
                </a:pPr>
                <a:r>
                  <a:rPr lang="en-US" sz="2400"/>
                  <a:t>Solids Retention Time</a:t>
                </a:r>
              </a:p>
              <a:p>
                <a:pPr>
                  <a:lnSpc>
                    <a:spcPct val="100000"/>
                  </a:lnSpc>
                  <a:spcBef>
                    <a:spcPts val="0"/>
                  </a:spcBef>
                  <a:spcAft>
                    <a:spcPts val="600"/>
                  </a:spcAft>
                </a:pPr>
                <a:r>
                  <a:rPr lang="en-US" sz="2400"/>
                  <a:t>Minimum Cell Retention Time</a:t>
                </a:r>
              </a:p>
            </p:txBody>
          </p:sp>
        </mc:Choice>
        <mc:Fallback xmlns="">
          <p:sp>
            <p:nvSpPr>
              <p:cNvPr id="3" name="Content Placeholder 2">
                <a:extLst>
                  <a:ext uri="{FF2B5EF4-FFF2-40B4-BE49-F238E27FC236}">
                    <a16:creationId xmlns:a16="http://schemas.microsoft.com/office/drawing/2014/main" id="{54F3A646-8246-6D3A-DFFF-192FA95808BE}"/>
                  </a:ext>
                </a:extLst>
              </p:cNvPr>
              <p:cNvSpPr>
                <a:spLocks noGrp="1" noRot="1" noChangeAspect="1" noMove="1" noResize="1" noEditPoints="1" noAdjustHandles="1" noChangeArrowheads="1" noChangeShapeType="1" noTextEdit="1"/>
              </p:cNvSpPr>
              <p:nvPr>
                <p:ph idx="1"/>
              </p:nvPr>
            </p:nvSpPr>
            <p:spPr>
              <a:xfrm>
                <a:off x="838199" y="1079500"/>
                <a:ext cx="10515600" cy="5227957"/>
              </a:xfrm>
              <a:blipFill>
                <a:blip r:embed="rId3"/>
                <a:stretch>
                  <a:fillRect l="-870" t="-816" r="-2261"/>
                </a:stretch>
              </a:blipFill>
            </p:spPr>
            <p:txBody>
              <a:bodyPr/>
              <a:lstStyle/>
              <a:p>
                <a:r>
                  <a:rPr lang="en-US">
                    <a:noFill/>
                  </a:rPr>
                  <a:t> </a:t>
                </a:r>
              </a:p>
            </p:txBody>
          </p:sp>
        </mc:Fallback>
      </mc:AlternateContent>
    </p:spTree>
    <p:extLst>
      <p:ext uri="{BB962C8B-B14F-4D97-AF65-F5344CB8AC3E}">
        <p14:creationId xmlns:p14="http://schemas.microsoft.com/office/powerpoint/2010/main" val="3644867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93B20-EE7B-A4B0-99C4-F42961225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E017D6-FDE0-635D-14DA-87027AABA8E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SRT vs MCRT</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32F62C3-1554-9465-AE31-878DF73B4B72}"/>
                  </a:ext>
                </a:extLst>
              </p:cNvPr>
              <p:cNvSpPr>
                <a:spLocks noGrp="1"/>
              </p:cNvSpPr>
              <p:nvPr>
                <p:ph idx="1"/>
              </p:nvPr>
            </p:nvSpPr>
            <p:spPr>
              <a:xfrm>
                <a:off x="838199" y="1079500"/>
                <a:ext cx="10515600" cy="5227957"/>
              </a:xfrm>
              <a:solidFill>
                <a:schemeClr val="bg1">
                  <a:alpha val="85000"/>
                </a:schemeClr>
              </a:solidFill>
            </p:spPr>
            <p:txBody>
              <a:bodyPr>
                <a:normAutofit fontScale="92500" lnSpcReduction="20000"/>
              </a:bodyPr>
              <a:lstStyle/>
              <a:p>
                <a:pPr marL="0" indent="0">
                  <a:lnSpc>
                    <a:spcPct val="120000"/>
                  </a:lnSpc>
                  <a:spcBef>
                    <a:spcPts val="0"/>
                  </a:spcBef>
                  <a:spcAft>
                    <a:spcPts val="600"/>
                  </a:spcAft>
                  <a:buNone/>
                </a:pPr>
                <a:r>
                  <a:rPr lang="en-US" sz="2400">
                    <a:latin typeface="Cambria Math" panose="02040503050406030204" pitchFamily="18" charset="0"/>
                  </a:rPr>
                  <a:t>Some certifications treat these interchangeably, but some provide slightly different equations</a:t>
                </a:r>
              </a:p>
              <a:p>
                <a:pPr>
                  <a:lnSpc>
                    <a:spcPct val="120000"/>
                  </a:lnSpc>
                  <a:spcBef>
                    <a:spcPts val="0"/>
                  </a:spcBef>
                  <a:spcAft>
                    <a:spcPts val="600"/>
                  </a:spcAft>
                </a:pPr>
                <a:r>
                  <a:rPr lang="en-US" sz="2400">
                    <a:latin typeface="Cambria Math" panose="02040503050406030204" pitchFamily="18" charset="0"/>
                  </a:rPr>
                  <a:t>Sac State course uses SRT</a:t>
                </a:r>
              </a:p>
              <a:p>
                <a:pPr>
                  <a:lnSpc>
                    <a:spcPct val="120000"/>
                  </a:lnSpc>
                  <a:spcBef>
                    <a:spcPts val="0"/>
                  </a:spcBef>
                  <a:spcAft>
                    <a:spcPts val="1800"/>
                  </a:spcAft>
                </a:pPr>
                <a:r>
                  <a:rPr lang="en-US" sz="2400" b="0" i="0">
                    <a:latin typeface="Cambria Math" panose="02040503050406030204" pitchFamily="18" charset="0"/>
                  </a:rPr>
                  <a:t>ABC Testing</a:t>
                </a:r>
                <a:r>
                  <a:rPr lang="en-US" sz="2400">
                    <a:latin typeface="Cambria Math" panose="02040503050406030204" pitchFamily="18" charset="0"/>
                  </a:rPr>
                  <a:t> Formula/ Conversion Table treats them interchangeably</a:t>
                </a:r>
              </a:p>
              <a:p>
                <a:pPr marL="0" indent="0">
                  <a:lnSpc>
                    <a:spcPct val="120000"/>
                  </a:lnSpc>
                  <a:spcBef>
                    <a:spcPts val="0"/>
                  </a:spcBef>
                  <a:spcAft>
                    <a:spcPts val="1800"/>
                  </a:spcAft>
                  <a:buNone/>
                </a:pPr>
                <a:r>
                  <a:rPr lang="en-US" sz="2400" b="0" i="0">
                    <a:latin typeface="Cambria Math" panose="02040503050406030204" pitchFamily="18" charset="0"/>
                  </a:rPr>
                  <a:t>MCRT equations sometimes do not include the TSSs in the secondary clarifier or only account for living solids</a:t>
                </a:r>
              </a:p>
              <a:p>
                <a:pPr marL="0" indent="0">
                  <a:lnSpc>
                    <a:spcPct val="120000"/>
                  </a:lnSpc>
                  <a:spcBef>
                    <a:spcPts val="0"/>
                  </a:spcBef>
                  <a:spcAft>
                    <a:spcPts val="1800"/>
                  </a:spcAft>
                  <a:buNone/>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SRT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or</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MCRT</m:t>
                      </m:r>
                      <m:r>
                        <a:rPr lang="en-US" sz="2400" i="0">
                          <a:latin typeface="Cambria Math" panose="02040503050406030204" pitchFamily="18" charset="0"/>
                        </a:rPr>
                        <m:t>,</m:t>
                      </m:r>
                      <m:r>
                        <m:rPr>
                          <m:sty m:val="p"/>
                        </m:rPr>
                        <a:rPr lang="en-US" sz="2400" i="0">
                          <a:latin typeface="Cambria Math" panose="02040503050406030204" pitchFamily="18" charset="0"/>
                        </a:rPr>
                        <m:t>days</m:t>
                      </m:r>
                      <m:r>
                        <a:rPr lang="en-US" sz="2400" i="0">
                          <a:latin typeface="Cambria Math" panose="02040503050406030204" pitchFamily="18" charset="0"/>
                        </a:rPr>
                        <m:t>=</m:t>
                      </m:r>
                      <m:f>
                        <m:fPr>
                          <m:ctrlPr>
                            <a:rPr lang="en-US" sz="2400" i="1">
                              <a:solidFill>
                                <a:srgbClr val="836967"/>
                              </a:solidFill>
                              <a:latin typeface="Cambria Math" panose="02040503050406030204" pitchFamily="18" charset="0"/>
                            </a:rPr>
                          </m:ctrlPr>
                        </m:fPr>
                        <m:num>
                          <m:d>
                            <m:dPr>
                              <m:ctrlPr>
                                <a:rPr lang="en-US" sz="2400" i="1">
                                  <a:solidFill>
                                    <a:srgbClr val="836967"/>
                                  </a:solidFill>
                                  <a:latin typeface="Cambria Math" panose="02040503050406030204" pitchFamily="18" charset="0"/>
                                </a:rPr>
                              </m:ctrlPr>
                            </m:dPr>
                            <m:e>
                              <m:r>
                                <m:rPr>
                                  <m:sty m:val="p"/>
                                </m:rPr>
                                <a:rPr lang="en-US" sz="2400" i="0">
                                  <a:latin typeface="Cambria Math" panose="02040503050406030204" pitchFamily="18" charset="0"/>
                                </a:rPr>
                                <m:t>Aeration</m:t>
                              </m:r>
                              <m:r>
                                <a:rPr lang="en-US" sz="2400" i="0">
                                  <a:latin typeface="Cambria Math" panose="02040503050406030204" pitchFamily="18" charset="0"/>
                                </a:rPr>
                                <m:t> </m:t>
                              </m:r>
                              <m:r>
                                <m:rPr>
                                  <m:sty m:val="p"/>
                                </m:rPr>
                                <a:rPr lang="en-US" sz="2400" i="0">
                                  <a:latin typeface="Cambria Math" panose="02040503050406030204" pitchFamily="18" charset="0"/>
                                </a:rPr>
                                <m:t>Tank</m:t>
                              </m:r>
                              <m:r>
                                <a:rPr lang="en-US" sz="2400" i="0">
                                  <a:latin typeface="Cambria Math" panose="02040503050406030204" pitchFamily="18" charset="0"/>
                                </a:rPr>
                                <m:t> </m:t>
                              </m:r>
                              <m:r>
                                <m:rPr>
                                  <m:sty m:val="p"/>
                                </m:rPr>
                                <a:rPr lang="en-US" sz="2400" i="0">
                                  <a:latin typeface="Cambria Math" panose="02040503050406030204" pitchFamily="18" charset="0"/>
                                </a:rPr>
                                <m:t>TSS</m:t>
                              </m:r>
                              <m:r>
                                <a:rPr lang="en-US" sz="2400" i="0">
                                  <a:latin typeface="Cambria Math" panose="02040503050406030204" pitchFamily="18" charset="0"/>
                                </a:rPr>
                                <m:t>,</m:t>
                              </m:r>
                              <m:r>
                                <m:rPr>
                                  <m:sty m:val="p"/>
                                </m:rPr>
                                <a:rPr lang="en-US" sz="2400" i="0">
                                  <a:latin typeface="Cambria Math" panose="02040503050406030204" pitchFamily="18" charset="0"/>
                                </a:rPr>
                                <m:t>lb</m:t>
                              </m:r>
                            </m:e>
                          </m:d>
                          <m:r>
                            <a:rPr lang="en-US" sz="2400" i="0">
                              <a:latin typeface="Cambria Math" panose="02040503050406030204" pitchFamily="18" charset="0"/>
                            </a:rPr>
                            <m:t>+</m:t>
                          </m:r>
                          <m:d>
                            <m:dPr>
                              <m:ctrlPr>
                                <a:rPr lang="en-US" sz="2400" i="1">
                                  <a:solidFill>
                                    <a:srgbClr val="836967"/>
                                  </a:solidFill>
                                  <a:latin typeface="Cambria Math" panose="02040503050406030204" pitchFamily="18" charset="0"/>
                                </a:rPr>
                              </m:ctrlPr>
                            </m:dPr>
                            <m:e>
                              <m:r>
                                <m:rPr>
                                  <m:sty m:val="p"/>
                                </m:rPr>
                                <a:rPr lang="en-US" sz="2400" i="0">
                                  <a:latin typeface="Cambria Math" panose="02040503050406030204" pitchFamily="18" charset="0"/>
                                </a:rPr>
                                <m:t>Clarifier</m:t>
                              </m:r>
                              <m:r>
                                <a:rPr lang="en-US" sz="2400" i="0">
                                  <a:latin typeface="Cambria Math" panose="02040503050406030204" pitchFamily="18" charset="0"/>
                                </a:rPr>
                                <m:t> </m:t>
                              </m:r>
                              <m:r>
                                <m:rPr>
                                  <m:sty m:val="p"/>
                                </m:rPr>
                                <a:rPr lang="en-US" sz="2400" i="0">
                                  <a:latin typeface="Cambria Math" panose="02040503050406030204" pitchFamily="18" charset="0"/>
                                </a:rPr>
                                <m:t>TSS</m:t>
                              </m:r>
                              <m:r>
                                <a:rPr lang="en-US" sz="2400" i="0">
                                  <a:latin typeface="Cambria Math" panose="02040503050406030204" pitchFamily="18" charset="0"/>
                                </a:rPr>
                                <m:t>,</m:t>
                              </m:r>
                              <m:r>
                                <m:rPr>
                                  <m:sty m:val="p"/>
                                </m:rPr>
                                <a:rPr lang="en-US" sz="2400" i="0">
                                  <a:latin typeface="Cambria Math" panose="02040503050406030204" pitchFamily="18" charset="0"/>
                                </a:rPr>
                                <m:t>lb</m:t>
                              </m:r>
                            </m:e>
                          </m:d>
                        </m:num>
                        <m:den>
                          <m:d>
                            <m:dPr>
                              <m:ctrlPr>
                                <a:rPr lang="en-US" sz="2400" i="1">
                                  <a:solidFill>
                                    <a:srgbClr val="836967"/>
                                  </a:solidFill>
                                  <a:latin typeface="Cambria Math" panose="02040503050406030204" pitchFamily="18" charset="0"/>
                                </a:rPr>
                              </m:ctrlPr>
                            </m:dPr>
                            <m:e>
                              <m:r>
                                <m:rPr>
                                  <m:sty m:val="p"/>
                                </m:rPr>
                                <a:rPr lang="en-US" sz="2400" i="0">
                                  <a:latin typeface="Cambria Math" panose="02040503050406030204" pitchFamily="18" charset="0"/>
                                </a:rPr>
                                <m:t>TSS</m:t>
                              </m:r>
                              <m:r>
                                <a:rPr lang="en-US" sz="2400" i="0">
                                  <a:latin typeface="Cambria Math" panose="02040503050406030204" pitchFamily="18" charset="0"/>
                                </a:rPr>
                                <m:t> </m:t>
                              </m:r>
                              <m:r>
                                <m:rPr>
                                  <m:sty m:val="p"/>
                                </m:rPr>
                                <a:rPr lang="en-US" sz="2400" i="0">
                                  <a:latin typeface="Cambria Math" panose="02040503050406030204" pitchFamily="18" charset="0"/>
                                </a:rPr>
                                <m:t>Wasted</m:t>
                              </m:r>
                              <m:r>
                                <a:rPr lang="en-US" sz="2400" i="0">
                                  <a:latin typeface="Cambria Math" panose="02040503050406030204" pitchFamily="18" charset="0"/>
                                </a:rPr>
                                <m:t>,</m:t>
                              </m:r>
                              <m:r>
                                <m:rPr>
                                  <m:sty m:val="p"/>
                                </m:rPr>
                                <a:rPr lang="en-US" sz="2400" i="0">
                                  <a:latin typeface="Cambria Math" panose="02040503050406030204" pitchFamily="18" charset="0"/>
                                </a:rPr>
                                <m:t>l</m:t>
                              </m:r>
                              <m:f>
                                <m:fPr>
                                  <m:type m:val="lin"/>
                                  <m:ctrlPr>
                                    <a:rPr lang="en-US" sz="2400" i="1">
                                      <a:latin typeface="Cambria Math" panose="02040503050406030204" pitchFamily="18" charset="0"/>
                                    </a:rPr>
                                  </m:ctrlPr>
                                </m:fPr>
                                <m:num>
                                  <m:r>
                                    <m:rPr>
                                      <m:sty m:val="p"/>
                                    </m:rPr>
                                    <a:rPr lang="en-US" sz="2400" i="0">
                                      <a:latin typeface="Cambria Math" panose="02040503050406030204" pitchFamily="18" charset="0"/>
                                    </a:rPr>
                                    <m:t>b</m:t>
                                  </m:r>
                                </m:num>
                                <m:den>
                                  <m:r>
                                    <m:rPr>
                                      <m:sty m:val="p"/>
                                    </m:rPr>
                                    <a:rPr lang="en-US" sz="2400" i="0">
                                      <a:latin typeface="Cambria Math" panose="02040503050406030204" pitchFamily="18" charset="0"/>
                                    </a:rPr>
                                    <m:t>d</m:t>
                                  </m:r>
                                </m:den>
                              </m:f>
                              <m:r>
                                <m:rPr>
                                  <m:sty m:val="p"/>
                                </m:rPr>
                                <a:rPr lang="en-US" sz="2400" i="0">
                                  <a:latin typeface="Cambria Math" panose="02040503050406030204" pitchFamily="18" charset="0"/>
                                </a:rPr>
                                <m:t>ay</m:t>
                              </m:r>
                            </m:e>
                          </m:d>
                          <m:r>
                            <a:rPr lang="en-US" sz="2400" i="0">
                              <a:latin typeface="Cambria Math" panose="02040503050406030204" pitchFamily="18" charset="0"/>
                            </a:rPr>
                            <m:t>+</m:t>
                          </m:r>
                          <m:d>
                            <m:dPr>
                              <m:ctrlPr>
                                <a:rPr lang="en-US" sz="2400" i="1">
                                  <a:solidFill>
                                    <a:srgbClr val="836967"/>
                                  </a:solidFill>
                                  <a:latin typeface="Cambria Math" panose="02040503050406030204" pitchFamily="18" charset="0"/>
                                </a:rPr>
                              </m:ctrlPr>
                            </m:dPr>
                            <m:e>
                              <m:r>
                                <m:rPr>
                                  <m:sty m:val="p"/>
                                </m:rPr>
                                <a:rPr lang="en-US" sz="2400" i="0">
                                  <a:latin typeface="Cambria Math" panose="02040503050406030204" pitchFamily="18" charset="0"/>
                                </a:rPr>
                                <m:t>Effluent</m:t>
                              </m:r>
                              <m:r>
                                <a:rPr lang="en-US" sz="2400" i="0">
                                  <a:latin typeface="Cambria Math" panose="02040503050406030204" pitchFamily="18" charset="0"/>
                                </a:rPr>
                                <m:t> </m:t>
                              </m:r>
                              <m:r>
                                <m:rPr>
                                  <m:sty m:val="p"/>
                                </m:rPr>
                                <a:rPr lang="en-US" sz="2400" i="0">
                                  <a:latin typeface="Cambria Math" panose="02040503050406030204" pitchFamily="18" charset="0"/>
                                </a:rPr>
                                <m:t>TSS</m:t>
                              </m:r>
                              <m:r>
                                <a:rPr lang="en-US" sz="2400" i="0">
                                  <a:latin typeface="Cambria Math" panose="02040503050406030204" pitchFamily="18" charset="0"/>
                                </a:rPr>
                                <m:t>,</m:t>
                              </m:r>
                              <m:r>
                                <m:rPr>
                                  <m:sty m:val="p"/>
                                </m:rPr>
                                <a:rPr lang="en-US" sz="2400" i="0">
                                  <a:latin typeface="Cambria Math" panose="02040503050406030204" pitchFamily="18" charset="0"/>
                                </a:rPr>
                                <m:t>l</m:t>
                              </m:r>
                              <m:f>
                                <m:fPr>
                                  <m:type m:val="lin"/>
                                  <m:ctrlPr>
                                    <a:rPr lang="en-US" sz="2400" i="1">
                                      <a:latin typeface="Cambria Math" panose="02040503050406030204" pitchFamily="18" charset="0"/>
                                    </a:rPr>
                                  </m:ctrlPr>
                                </m:fPr>
                                <m:num>
                                  <m:r>
                                    <m:rPr>
                                      <m:sty m:val="p"/>
                                    </m:rPr>
                                    <a:rPr lang="en-US" sz="2400" i="0">
                                      <a:latin typeface="Cambria Math" panose="02040503050406030204" pitchFamily="18" charset="0"/>
                                    </a:rPr>
                                    <m:t>b</m:t>
                                  </m:r>
                                </m:num>
                                <m:den>
                                  <m:r>
                                    <m:rPr>
                                      <m:sty m:val="p"/>
                                    </m:rPr>
                                    <a:rPr lang="en-US" sz="2400" i="0">
                                      <a:latin typeface="Cambria Math" panose="02040503050406030204" pitchFamily="18" charset="0"/>
                                    </a:rPr>
                                    <m:t>d</m:t>
                                  </m:r>
                                </m:den>
                              </m:f>
                              <m:r>
                                <m:rPr>
                                  <m:sty m:val="p"/>
                                </m:rPr>
                                <a:rPr lang="en-US" sz="2400" i="0">
                                  <a:latin typeface="Cambria Math" panose="02040503050406030204" pitchFamily="18" charset="0"/>
                                </a:rPr>
                                <m:t>ay</m:t>
                              </m:r>
                            </m:e>
                          </m:d>
                        </m:den>
                      </m:f>
                    </m:oMath>
                  </m:oMathPara>
                </a14:m>
                <a:endParaRPr lang="en-US" sz="2400">
                  <a:latin typeface="Arial" panose="020B0604020202020204" pitchFamily="34" charset="0"/>
                  <a:cs typeface="Arial" panose="020B0604020202020204" pitchFamily="34" charset="0"/>
                </a:endParaRPr>
              </a:p>
              <a:p>
                <a:pPr marL="0" indent="0">
                  <a:lnSpc>
                    <a:spcPct val="120000"/>
                  </a:lnSpc>
                  <a:spcBef>
                    <a:spcPts val="0"/>
                  </a:spcBef>
                  <a:spcAft>
                    <a:spcPts val="1800"/>
                  </a:spcAft>
                  <a:buNone/>
                </a:pPr>
                <a14:m>
                  <m:oMathPara xmlns:m="http://schemas.openxmlformats.org/officeDocument/2006/math">
                    <m:oMathParaPr>
                      <m:jc m:val="centerGroup"/>
                    </m:oMathParaPr>
                    <m:oMath xmlns:m="http://schemas.openxmlformats.org/officeDocument/2006/math">
                      <m:r>
                        <m:rPr>
                          <m:nor/>
                        </m:rPr>
                        <a:rPr lang="en-US" sz="2400" dirty="0" smtClean="0">
                          <a:latin typeface="Cambria Math" panose="02040503050406030204" pitchFamily="18" charset="0"/>
                          <a:ea typeface="Cambria Math" panose="02040503050406030204" pitchFamily="18" charset="0"/>
                          <a:cs typeface="Arial" panose="020B0604020202020204" pitchFamily="34" charset="0"/>
                        </a:rPr>
                        <m:t>S</m:t>
                      </m:r>
                      <m:r>
                        <m:rPr>
                          <m:nor/>
                        </m:rPr>
                        <a:rPr lang="en-US" sz="2400" b="0" dirty="0" smtClean="0">
                          <a:latin typeface="Cambria Math" panose="02040503050406030204" pitchFamily="18" charset="0"/>
                          <a:ea typeface="Cambria Math" panose="02040503050406030204" pitchFamily="18" charset="0"/>
                          <a:cs typeface="Arial" panose="020B0604020202020204" pitchFamily="34" charset="0"/>
                        </a:rPr>
                        <m:t>RT</m:t>
                      </m:r>
                      <m:r>
                        <m:rPr>
                          <m:nor/>
                        </m:rPr>
                        <a:rPr lang="en-US" sz="2400" b="0" dirty="0" smtClean="0">
                          <a:latin typeface="Cambria Math" panose="02040503050406030204" pitchFamily="18" charset="0"/>
                          <a:ea typeface="Cambria Math" panose="02040503050406030204" pitchFamily="18" charset="0"/>
                          <a:cs typeface="Arial" panose="020B0604020202020204" pitchFamily="34" charset="0"/>
                        </a:rPr>
                        <m:t> </m:t>
                      </m:r>
                      <m:r>
                        <m:rPr>
                          <m:nor/>
                        </m:rPr>
                        <a:rPr lang="en-US" sz="2400" b="0" dirty="0" smtClean="0">
                          <a:latin typeface="Cambria Math" panose="02040503050406030204" pitchFamily="18" charset="0"/>
                          <a:ea typeface="Cambria Math" panose="02040503050406030204" pitchFamily="18" charset="0"/>
                          <a:cs typeface="Arial" panose="020B0604020202020204" pitchFamily="34" charset="0"/>
                        </a:rPr>
                        <m:t>or</m:t>
                      </m:r>
                      <m:r>
                        <m:rPr>
                          <m:nor/>
                        </m:rPr>
                        <a:rPr lang="en-US" sz="2400" b="0" dirty="0" smtClean="0">
                          <a:latin typeface="Cambria Math" panose="02040503050406030204" pitchFamily="18" charset="0"/>
                          <a:ea typeface="Cambria Math" panose="02040503050406030204" pitchFamily="18" charset="0"/>
                          <a:cs typeface="Arial" panose="020B0604020202020204" pitchFamily="34" charset="0"/>
                        </a:rPr>
                        <m:t> </m:t>
                      </m:r>
                      <m:r>
                        <m:rPr>
                          <m:nor/>
                        </m:rPr>
                        <a:rPr lang="en-US" sz="2400" b="0" dirty="0" smtClean="0">
                          <a:latin typeface="Cambria Math" panose="02040503050406030204" pitchFamily="18" charset="0"/>
                          <a:ea typeface="Cambria Math" panose="02040503050406030204" pitchFamily="18" charset="0"/>
                          <a:cs typeface="Arial" panose="020B0604020202020204" pitchFamily="34" charset="0"/>
                        </a:rPr>
                        <m:t>MCRT</m:t>
                      </m:r>
                      <m:r>
                        <a:rPr lang="en-US" sz="2400" i="0">
                          <a:latin typeface="Cambria Math" panose="02040503050406030204" pitchFamily="18" charset="0"/>
                          <a:ea typeface="Cambria Math" panose="02040503050406030204" pitchFamily="18" charset="0"/>
                        </a:rPr>
                        <m:t>,</m:t>
                      </m:r>
                      <m:r>
                        <m:rPr>
                          <m:sty m:val="p"/>
                        </m:rPr>
                        <a:rPr lang="en-US" sz="2400" i="0">
                          <a:latin typeface="Cambria Math" panose="02040503050406030204" pitchFamily="18" charset="0"/>
                          <a:ea typeface="Cambria Math" panose="02040503050406030204" pitchFamily="18" charset="0"/>
                        </a:rPr>
                        <m:t>days</m:t>
                      </m:r>
                      <m:r>
                        <a:rPr lang="en-US" sz="2400" i="0">
                          <a:latin typeface="Cambria Math" panose="02040503050406030204" pitchFamily="18" charset="0"/>
                          <a:ea typeface="Cambria Math" panose="02040503050406030204" pitchFamily="18" charset="0"/>
                        </a:rPr>
                        <m:t>=</m:t>
                      </m:r>
                      <m:f>
                        <m:fPr>
                          <m:ctrlPr>
                            <a:rPr lang="en-US" sz="2400" i="1">
                              <a:solidFill>
                                <a:srgbClr val="836967"/>
                              </a:solidFill>
                              <a:latin typeface="Cambria Math" panose="02040503050406030204" pitchFamily="18" charset="0"/>
                              <a:ea typeface="Cambria Math" panose="02040503050406030204" pitchFamily="18" charset="0"/>
                            </a:rPr>
                          </m:ctrlPr>
                        </m:fPr>
                        <m:num>
                          <m:d>
                            <m:dPr>
                              <m:ctrlPr>
                                <a:rPr lang="en-US" sz="2400" i="1">
                                  <a:solidFill>
                                    <a:srgbClr val="836967"/>
                                  </a:solidFill>
                                  <a:latin typeface="Cambria Math" panose="02040503050406030204" pitchFamily="18" charset="0"/>
                                  <a:ea typeface="Cambria Math" panose="02040503050406030204" pitchFamily="18" charset="0"/>
                                </a:rPr>
                              </m:ctrlPr>
                            </m:dPr>
                            <m:e>
                              <m:r>
                                <m:rPr>
                                  <m:sty m:val="p"/>
                                </m:rPr>
                                <a:rPr lang="en-US" sz="2400" i="0">
                                  <a:latin typeface="Cambria Math" panose="02040503050406030204" pitchFamily="18" charset="0"/>
                                  <a:ea typeface="Cambria Math" panose="02040503050406030204" pitchFamily="18" charset="0"/>
                                </a:rPr>
                                <m:t>Aeration</m:t>
                              </m:r>
                              <m:r>
                                <a:rPr lang="en-US" sz="2400" i="0">
                                  <a:latin typeface="Cambria Math" panose="02040503050406030204" pitchFamily="18" charset="0"/>
                                  <a:ea typeface="Cambria Math" panose="02040503050406030204" pitchFamily="18" charset="0"/>
                                </a:rPr>
                                <m:t> </m:t>
                              </m:r>
                              <m:r>
                                <m:rPr>
                                  <m:sty m:val="p"/>
                                </m:rPr>
                                <a:rPr lang="en-US" sz="2400" i="0">
                                  <a:latin typeface="Cambria Math" panose="02040503050406030204" pitchFamily="18" charset="0"/>
                                  <a:ea typeface="Cambria Math" panose="02040503050406030204" pitchFamily="18" charset="0"/>
                                </a:rPr>
                                <m:t>Tank</m:t>
                              </m:r>
                              <m:r>
                                <a:rPr lang="en-US" sz="2400" i="0">
                                  <a:latin typeface="Cambria Math" panose="02040503050406030204" pitchFamily="18" charset="0"/>
                                  <a:ea typeface="Cambria Math" panose="02040503050406030204" pitchFamily="18" charset="0"/>
                                </a:rPr>
                                <m:t> </m:t>
                              </m:r>
                              <m:r>
                                <m:rPr>
                                  <m:sty m:val="p"/>
                                </m:rPr>
                                <a:rPr lang="en-US" sz="2400" i="0">
                                  <a:latin typeface="Cambria Math" panose="02040503050406030204" pitchFamily="18" charset="0"/>
                                  <a:ea typeface="Cambria Math" panose="02040503050406030204" pitchFamily="18" charset="0"/>
                                </a:rPr>
                                <m:t>TSS</m:t>
                              </m:r>
                              <m:r>
                                <a:rPr lang="en-US" sz="2400" i="0">
                                  <a:latin typeface="Cambria Math" panose="02040503050406030204" pitchFamily="18" charset="0"/>
                                  <a:ea typeface="Cambria Math" panose="02040503050406030204" pitchFamily="18" charset="0"/>
                                </a:rPr>
                                <m:t>,</m:t>
                              </m:r>
                              <m:r>
                                <m:rPr>
                                  <m:sty m:val="p"/>
                                </m:rPr>
                                <a:rPr lang="en-US" sz="2400" i="0">
                                  <a:latin typeface="Cambria Math" panose="02040503050406030204" pitchFamily="18" charset="0"/>
                                  <a:ea typeface="Cambria Math" panose="02040503050406030204" pitchFamily="18" charset="0"/>
                                </a:rPr>
                                <m:t>kg</m:t>
                              </m:r>
                            </m:e>
                          </m:d>
                          <m:r>
                            <a:rPr lang="en-US" sz="2400" i="0">
                              <a:latin typeface="Cambria Math" panose="02040503050406030204" pitchFamily="18" charset="0"/>
                              <a:ea typeface="Cambria Math" panose="02040503050406030204" pitchFamily="18" charset="0"/>
                            </a:rPr>
                            <m:t>+</m:t>
                          </m:r>
                          <m:d>
                            <m:dPr>
                              <m:ctrlPr>
                                <a:rPr lang="en-US" sz="2400" i="1">
                                  <a:solidFill>
                                    <a:srgbClr val="836967"/>
                                  </a:solidFill>
                                  <a:latin typeface="Cambria Math" panose="02040503050406030204" pitchFamily="18" charset="0"/>
                                  <a:ea typeface="Cambria Math" panose="02040503050406030204" pitchFamily="18" charset="0"/>
                                </a:rPr>
                              </m:ctrlPr>
                            </m:dPr>
                            <m:e>
                              <m:r>
                                <m:rPr>
                                  <m:sty m:val="p"/>
                                </m:rPr>
                                <a:rPr lang="en-US" sz="2400" i="0">
                                  <a:latin typeface="Cambria Math" panose="02040503050406030204" pitchFamily="18" charset="0"/>
                                  <a:ea typeface="Cambria Math" panose="02040503050406030204" pitchFamily="18" charset="0"/>
                                </a:rPr>
                                <m:t>Clarifier</m:t>
                              </m:r>
                              <m:r>
                                <a:rPr lang="en-US" sz="2400" i="0">
                                  <a:latin typeface="Cambria Math" panose="02040503050406030204" pitchFamily="18" charset="0"/>
                                  <a:ea typeface="Cambria Math" panose="02040503050406030204" pitchFamily="18" charset="0"/>
                                </a:rPr>
                                <m:t> </m:t>
                              </m:r>
                              <m:r>
                                <m:rPr>
                                  <m:sty m:val="p"/>
                                </m:rPr>
                                <a:rPr lang="en-US" sz="2400" i="0">
                                  <a:latin typeface="Cambria Math" panose="02040503050406030204" pitchFamily="18" charset="0"/>
                                  <a:ea typeface="Cambria Math" panose="02040503050406030204" pitchFamily="18" charset="0"/>
                                </a:rPr>
                                <m:t>TSS</m:t>
                              </m:r>
                              <m:r>
                                <a:rPr lang="en-US" sz="2400" i="0">
                                  <a:latin typeface="Cambria Math" panose="02040503050406030204" pitchFamily="18" charset="0"/>
                                  <a:ea typeface="Cambria Math" panose="02040503050406030204" pitchFamily="18" charset="0"/>
                                </a:rPr>
                                <m:t>,</m:t>
                              </m:r>
                              <m:r>
                                <m:rPr>
                                  <m:sty m:val="p"/>
                                </m:rPr>
                                <a:rPr lang="en-US" sz="2400" i="0">
                                  <a:latin typeface="Cambria Math" panose="02040503050406030204" pitchFamily="18" charset="0"/>
                                  <a:ea typeface="Cambria Math" panose="02040503050406030204" pitchFamily="18" charset="0"/>
                                </a:rPr>
                                <m:t>kg</m:t>
                              </m:r>
                            </m:e>
                          </m:d>
                        </m:num>
                        <m:den>
                          <m:d>
                            <m:dPr>
                              <m:ctrlPr>
                                <a:rPr lang="en-US" sz="2400" i="1">
                                  <a:solidFill>
                                    <a:srgbClr val="836967"/>
                                  </a:solidFill>
                                  <a:latin typeface="Cambria Math" panose="02040503050406030204" pitchFamily="18" charset="0"/>
                                  <a:ea typeface="Cambria Math" panose="02040503050406030204" pitchFamily="18" charset="0"/>
                                </a:rPr>
                              </m:ctrlPr>
                            </m:dPr>
                            <m:e>
                              <m:r>
                                <m:rPr>
                                  <m:sty m:val="p"/>
                                </m:rPr>
                                <a:rPr lang="en-US" sz="2400" i="0">
                                  <a:latin typeface="Cambria Math" panose="02040503050406030204" pitchFamily="18" charset="0"/>
                                  <a:ea typeface="Cambria Math" panose="02040503050406030204" pitchFamily="18" charset="0"/>
                                </a:rPr>
                                <m:t>TSS</m:t>
                              </m:r>
                              <m:r>
                                <a:rPr lang="en-US" sz="2400" i="0">
                                  <a:latin typeface="Cambria Math" panose="02040503050406030204" pitchFamily="18" charset="0"/>
                                  <a:ea typeface="Cambria Math" panose="02040503050406030204" pitchFamily="18" charset="0"/>
                                </a:rPr>
                                <m:t> </m:t>
                              </m:r>
                              <m:r>
                                <m:rPr>
                                  <m:sty m:val="p"/>
                                </m:rPr>
                                <a:rPr lang="en-US" sz="2400" i="0">
                                  <a:latin typeface="Cambria Math" panose="02040503050406030204" pitchFamily="18" charset="0"/>
                                  <a:ea typeface="Cambria Math" panose="02040503050406030204" pitchFamily="18" charset="0"/>
                                </a:rPr>
                                <m:t>Wasted</m:t>
                              </m:r>
                              <m:r>
                                <a:rPr lang="en-US" sz="2400" i="0">
                                  <a:latin typeface="Cambria Math" panose="02040503050406030204" pitchFamily="18" charset="0"/>
                                  <a:ea typeface="Cambria Math" panose="02040503050406030204" pitchFamily="18" charset="0"/>
                                </a:rPr>
                                <m:t>,</m:t>
                              </m:r>
                              <m:r>
                                <m:rPr>
                                  <m:sty m:val="p"/>
                                </m:rPr>
                                <a:rPr lang="en-US" sz="2400" i="0">
                                  <a:latin typeface="Cambria Math" panose="02040503050406030204" pitchFamily="18" charset="0"/>
                                  <a:ea typeface="Cambria Math" panose="02040503050406030204" pitchFamily="18" charset="0"/>
                                </a:rPr>
                                <m:t>k</m:t>
                              </m:r>
                              <m:f>
                                <m:fPr>
                                  <m:type m:val="lin"/>
                                  <m:ctrlPr>
                                    <a:rPr lang="en-US" sz="2400" i="1">
                                      <a:latin typeface="Cambria Math" panose="02040503050406030204" pitchFamily="18" charset="0"/>
                                      <a:ea typeface="Cambria Math" panose="02040503050406030204" pitchFamily="18" charset="0"/>
                                    </a:rPr>
                                  </m:ctrlPr>
                                </m:fPr>
                                <m:num>
                                  <m:r>
                                    <m:rPr>
                                      <m:sty m:val="p"/>
                                    </m:rPr>
                                    <a:rPr lang="en-US" sz="2400" i="0">
                                      <a:latin typeface="Cambria Math" panose="02040503050406030204" pitchFamily="18" charset="0"/>
                                      <a:ea typeface="Cambria Math" panose="02040503050406030204" pitchFamily="18" charset="0"/>
                                    </a:rPr>
                                    <m:t>g</m:t>
                                  </m:r>
                                </m:num>
                                <m:den>
                                  <m:r>
                                    <m:rPr>
                                      <m:sty m:val="p"/>
                                    </m:rPr>
                                    <a:rPr lang="en-US" sz="2400" i="0">
                                      <a:latin typeface="Cambria Math" panose="02040503050406030204" pitchFamily="18" charset="0"/>
                                      <a:ea typeface="Cambria Math" panose="02040503050406030204" pitchFamily="18" charset="0"/>
                                    </a:rPr>
                                    <m:t>d</m:t>
                                  </m:r>
                                </m:den>
                              </m:f>
                              <m:r>
                                <m:rPr>
                                  <m:sty m:val="p"/>
                                </m:rPr>
                                <a:rPr lang="en-US" sz="2400" i="0">
                                  <a:latin typeface="Cambria Math" panose="02040503050406030204" pitchFamily="18" charset="0"/>
                                  <a:ea typeface="Cambria Math" panose="02040503050406030204" pitchFamily="18" charset="0"/>
                                </a:rPr>
                                <m:t>ay</m:t>
                              </m:r>
                            </m:e>
                          </m:d>
                          <m:r>
                            <a:rPr lang="en-US" sz="2400" i="0">
                              <a:latin typeface="Cambria Math" panose="02040503050406030204" pitchFamily="18" charset="0"/>
                              <a:ea typeface="Cambria Math" panose="02040503050406030204" pitchFamily="18" charset="0"/>
                            </a:rPr>
                            <m:t>+</m:t>
                          </m:r>
                          <m:d>
                            <m:dPr>
                              <m:ctrlPr>
                                <a:rPr lang="en-US" sz="2400" i="1">
                                  <a:solidFill>
                                    <a:srgbClr val="836967"/>
                                  </a:solidFill>
                                  <a:latin typeface="Cambria Math" panose="02040503050406030204" pitchFamily="18" charset="0"/>
                                  <a:ea typeface="Cambria Math" panose="02040503050406030204" pitchFamily="18" charset="0"/>
                                </a:rPr>
                              </m:ctrlPr>
                            </m:dPr>
                            <m:e>
                              <m:r>
                                <m:rPr>
                                  <m:sty m:val="p"/>
                                </m:rPr>
                                <a:rPr lang="en-US" sz="2400" i="0">
                                  <a:latin typeface="Cambria Math" panose="02040503050406030204" pitchFamily="18" charset="0"/>
                                  <a:ea typeface="Cambria Math" panose="02040503050406030204" pitchFamily="18" charset="0"/>
                                </a:rPr>
                                <m:t>Effluent</m:t>
                              </m:r>
                              <m:r>
                                <a:rPr lang="en-US" sz="2400" i="0">
                                  <a:latin typeface="Cambria Math" panose="02040503050406030204" pitchFamily="18" charset="0"/>
                                  <a:ea typeface="Cambria Math" panose="02040503050406030204" pitchFamily="18" charset="0"/>
                                </a:rPr>
                                <m:t> </m:t>
                              </m:r>
                              <m:r>
                                <m:rPr>
                                  <m:sty m:val="p"/>
                                </m:rPr>
                                <a:rPr lang="en-US" sz="2400" i="0">
                                  <a:latin typeface="Cambria Math" panose="02040503050406030204" pitchFamily="18" charset="0"/>
                                  <a:ea typeface="Cambria Math" panose="02040503050406030204" pitchFamily="18" charset="0"/>
                                </a:rPr>
                                <m:t>TSS</m:t>
                              </m:r>
                              <m:r>
                                <a:rPr lang="en-US" sz="2400" i="0">
                                  <a:latin typeface="Cambria Math" panose="02040503050406030204" pitchFamily="18" charset="0"/>
                                  <a:ea typeface="Cambria Math" panose="02040503050406030204" pitchFamily="18" charset="0"/>
                                </a:rPr>
                                <m:t>,</m:t>
                              </m:r>
                              <m:r>
                                <m:rPr>
                                  <m:sty m:val="p"/>
                                </m:rPr>
                                <a:rPr lang="en-US" sz="2400" i="0">
                                  <a:latin typeface="Cambria Math" panose="02040503050406030204" pitchFamily="18" charset="0"/>
                                  <a:ea typeface="Cambria Math" panose="02040503050406030204" pitchFamily="18" charset="0"/>
                                </a:rPr>
                                <m:t>k</m:t>
                              </m:r>
                              <m:f>
                                <m:fPr>
                                  <m:type m:val="lin"/>
                                  <m:ctrlPr>
                                    <a:rPr lang="en-US" sz="2400" i="1">
                                      <a:latin typeface="Cambria Math" panose="02040503050406030204" pitchFamily="18" charset="0"/>
                                      <a:ea typeface="Cambria Math" panose="02040503050406030204" pitchFamily="18" charset="0"/>
                                    </a:rPr>
                                  </m:ctrlPr>
                                </m:fPr>
                                <m:num>
                                  <m:r>
                                    <m:rPr>
                                      <m:sty m:val="p"/>
                                    </m:rPr>
                                    <a:rPr lang="en-US" sz="2400" i="0">
                                      <a:latin typeface="Cambria Math" panose="02040503050406030204" pitchFamily="18" charset="0"/>
                                      <a:ea typeface="Cambria Math" panose="02040503050406030204" pitchFamily="18" charset="0"/>
                                    </a:rPr>
                                    <m:t>g</m:t>
                                  </m:r>
                                </m:num>
                                <m:den>
                                  <m:r>
                                    <m:rPr>
                                      <m:sty m:val="p"/>
                                    </m:rPr>
                                    <a:rPr lang="en-US" sz="2400" i="0">
                                      <a:latin typeface="Cambria Math" panose="02040503050406030204" pitchFamily="18" charset="0"/>
                                      <a:ea typeface="Cambria Math" panose="02040503050406030204" pitchFamily="18" charset="0"/>
                                    </a:rPr>
                                    <m:t>d</m:t>
                                  </m:r>
                                </m:den>
                              </m:f>
                              <m:r>
                                <m:rPr>
                                  <m:sty m:val="p"/>
                                </m:rPr>
                                <a:rPr lang="en-US" sz="2400" i="0">
                                  <a:latin typeface="Cambria Math" panose="02040503050406030204" pitchFamily="18" charset="0"/>
                                  <a:ea typeface="Cambria Math" panose="02040503050406030204" pitchFamily="18" charset="0"/>
                                </a:rPr>
                                <m:t>ay</m:t>
                              </m:r>
                            </m:e>
                          </m:d>
                        </m:den>
                      </m:f>
                    </m:oMath>
                  </m:oMathPara>
                </a14:m>
                <a:endParaRPr lang="en-US" sz="2400">
                  <a:latin typeface="Cambria Math" panose="02040503050406030204" pitchFamily="18" charset="0"/>
                  <a:ea typeface="Cambria Math" panose="02040503050406030204" pitchFamily="18" charset="0"/>
                </a:endParaRPr>
              </a:p>
              <a:p>
                <a:pPr marL="0" indent="0">
                  <a:lnSpc>
                    <a:spcPct val="120000"/>
                  </a:lnSpc>
                  <a:spcBef>
                    <a:spcPts val="0"/>
                  </a:spcBef>
                  <a:spcAft>
                    <a:spcPts val="1800"/>
                  </a:spcAft>
                  <a:buNone/>
                </a:pPr>
                <a:r>
                  <a:rPr lang="en-US" sz="2400">
                    <a:latin typeface="Cambria Math" panose="02040503050406030204" pitchFamily="18" charset="0"/>
                    <a:ea typeface="Cambria Math" panose="02040503050406030204" pitchFamily="18" charset="0"/>
                    <a:cs typeface="Arial" panose="020B0604020202020204" pitchFamily="34" charset="0"/>
                  </a:rPr>
                  <a:t>Activated sludge process with ONLY BOD removal, have an SRT range of 1-5 days</a:t>
                </a:r>
              </a:p>
            </p:txBody>
          </p:sp>
        </mc:Choice>
        <mc:Fallback xmlns="">
          <p:sp>
            <p:nvSpPr>
              <p:cNvPr id="3" name="Content Placeholder 2">
                <a:extLst>
                  <a:ext uri="{FF2B5EF4-FFF2-40B4-BE49-F238E27FC236}">
                    <a16:creationId xmlns:a16="http://schemas.microsoft.com/office/drawing/2014/main" id="{432F62C3-1554-9465-AE31-878DF73B4B72}"/>
                  </a:ext>
                </a:extLst>
              </p:cNvPr>
              <p:cNvSpPr>
                <a:spLocks noGrp="1" noRot="1" noChangeAspect="1" noMove="1" noResize="1" noEditPoints="1" noAdjustHandles="1" noChangeArrowheads="1" noChangeShapeType="1" noTextEdit="1"/>
              </p:cNvSpPr>
              <p:nvPr>
                <p:ph idx="1"/>
              </p:nvPr>
            </p:nvSpPr>
            <p:spPr>
              <a:xfrm>
                <a:off x="838199" y="1079500"/>
                <a:ext cx="10515600" cy="5227957"/>
              </a:xfrm>
              <a:blipFill>
                <a:blip r:embed="rId3"/>
                <a:stretch>
                  <a:fillRect l="-696" t="-816" b="-1981"/>
                </a:stretch>
              </a:blipFill>
            </p:spPr>
            <p:txBody>
              <a:bodyPr/>
              <a:lstStyle/>
              <a:p>
                <a:r>
                  <a:rPr lang="en-US">
                    <a:noFill/>
                  </a:rPr>
                  <a:t> </a:t>
                </a:r>
              </a:p>
            </p:txBody>
          </p:sp>
        </mc:Fallback>
      </mc:AlternateContent>
    </p:spTree>
    <p:extLst>
      <p:ext uri="{BB962C8B-B14F-4D97-AF65-F5344CB8AC3E}">
        <p14:creationId xmlns:p14="http://schemas.microsoft.com/office/powerpoint/2010/main" val="57692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CE41F-1730-7C70-3D02-4D64B22B4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7AA6B0-BAD8-4535-65F2-F38B6FF29792}"/>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SRT Equation Adjustments</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0059D7F-D091-BE01-AC77-BA60A75F04EF}"/>
                  </a:ext>
                </a:extLst>
              </p:cNvPr>
              <p:cNvSpPr>
                <a:spLocks noGrp="1"/>
              </p:cNvSpPr>
              <p:nvPr>
                <p:ph idx="1"/>
              </p:nvPr>
            </p:nvSpPr>
            <p:spPr>
              <a:xfrm>
                <a:off x="838199" y="1079500"/>
                <a:ext cx="10515600" cy="5227957"/>
              </a:xfrm>
              <a:solidFill>
                <a:schemeClr val="bg1">
                  <a:alpha val="85000"/>
                </a:schemeClr>
              </a:solidFill>
            </p:spPr>
            <p:txBody>
              <a:bodyPr>
                <a:normAutofit fontScale="85000" lnSpcReduction="20000"/>
              </a:bodyPr>
              <a:lstStyle/>
              <a:p>
                <a:pPr marL="0" indent="0">
                  <a:lnSpc>
                    <a:spcPct val="120000"/>
                  </a:lnSpc>
                  <a:spcBef>
                    <a:spcPts val="0"/>
                  </a:spcBef>
                  <a:spcAft>
                    <a:spcPts val="1800"/>
                  </a:spcAft>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m:rPr>
                              <m:nor/>
                            </m:rPr>
                            <a:rPr lang="en-US" sz="240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V</m:t>
                          </m:r>
                          <m:r>
                            <m:rPr>
                              <m:nor/>
                            </m:rPr>
                            <a:rPr lang="en-US" sz="2400" baseline="-25000" dirty="0">
                              <a:latin typeface="Cambria Math" panose="02040503050406030204" pitchFamily="18" charset="0"/>
                              <a:ea typeface="Cambria Math" panose="02040503050406030204" pitchFamily="18" charset="0"/>
                            </a:rPr>
                            <m:t>ab</m:t>
                          </m:r>
                          <m:r>
                            <a:rPr lang="en-US" sz="2400" i="1" dirty="0">
                              <a:latin typeface="Cambria Math" panose="02040503050406030204" pitchFamily="18" charset="0"/>
                              <a:ea typeface="Cambria Math" panose="02040503050406030204" pitchFamily="18" charset="0"/>
                            </a:rPr>
                            <m:t>𝑀𝐺</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𝑀𝐿𝑆𝑆</m:t>
                          </m:r>
                          <m:r>
                            <a:rPr lang="en-US" sz="2400" i="1"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Vsc</m:t>
                          </m:r>
                          <m:r>
                            <a:rPr lang="en-US" sz="2400" i="1" dirty="0">
                              <a:latin typeface="Cambria Math" panose="02040503050406030204" pitchFamily="18" charset="0"/>
                              <a:ea typeface="Cambria Math" panose="02040503050406030204" pitchFamily="18" charset="0"/>
                            </a:rPr>
                            <m:t>𝑀𝐺</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TSS</m:t>
                          </m:r>
                          <m:r>
                            <m:rPr>
                              <m:nor/>
                            </m:rPr>
                            <a:rPr lang="en-US" sz="2400" baseline="-25000" dirty="0">
                              <a:latin typeface="Cambria Math" panose="02040503050406030204" pitchFamily="18" charset="0"/>
                              <a:ea typeface="Cambria Math" panose="02040503050406030204" pitchFamily="18" charset="0"/>
                            </a:rPr>
                            <m:t>sc</m:t>
                          </m:r>
                          <m:r>
                            <m:rPr>
                              <m:nor/>
                            </m:rPr>
                            <a:rPr lang="en-US" sz="2400"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r>
                            <a:rPr lang="en-US" sz="2400" i="1" dirty="0">
                              <a:latin typeface="Cambria Math" panose="02040503050406030204" pitchFamily="18" charset="0"/>
                              <a:ea typeface="Cambria Math" panose="02040503050406030204" pitchFamily="18" charset="0"/>
                            </a:rPr>
                            <m:t>)] </m:t>
                          </m:r>
                        </m:num>
                        <m:den>
                          <m:r>
                            <a:rPr lang="en-US" sz="2400" i="1">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r>
                                <m:rPr>
                                  <m:nor/>
                                </m:rPr>
                                <a:rPr lang="en-US" sz="2400" dirty="0">
                                  <a:latin typeface="Cambria Math" panose="02040503050406030204" pitchFamily="18" charset="0"/>
                                  <a:ea typeface="Cambria Math" panose="02040503050406030204" pitchFamily="18" charset="0"/>
                                </a:rPr>
                                <m:t>Q</m:t>
                              </m:r>
                              <m:r>
                                <m:rPr>
                                  <m:nor/>
                                </m:rPr>
                                <a:rPr lang="en-US" sz="2400" baseline="-25000" dirty="0">
                                  <a:latin typeface="Cambria Math" panose="02040503050406030204" pitchFamily="18" charset="0"/>
                                  <a:ea typeface="Cambria Math" panose="02040503050406030204" pitchFamily="18" charset="0"/>
                                </a:rPr>
                                <m:t>eff</m:t>
                              </m:r>
                              <m:r>
                                <a:rPr lang="en-US" sz="2400" i="1" dirty="0">
                                  <a:latin typeface="Cambria Math" panose="02040503050406030204" pitchFamily="18" charset="0"/>
                                  <a:ea typeface="Cambria Math" panose="02040503050406030204" pitchFamily="18" charset="0"/>
                                </a:rPr>
                                <m:t>𝑀𝐺𝐷</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TSS</m:t>
                              </m:r>
                              <m:r>
                                <m:rPr>
                                  <m:nor/>
                                </m:rPr>
                                <a:rPr lang="en-US" sz="2400" baseline="-25000" dirty="0">
                                  <a:latin typeface="Cambria Math" panose="02040503050406030204" pitchFamily="18" charset="0"/>
                                  <a:ea typeface="Cambria Math" panose="02040503050406030204" pitchFamily="18" charset="0"/>
                                </a:rPr>
                                <m:t>eff</m:t>
                              </m:r>
                              <m:r>
                                <m:rPr>
                                  <m:nor/>
                                </m:rPr>
                                <a:rPr lang="en-US" sz="2400"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e>
                          </m:d>
                          <m:r>
                            <a:rPr lang="en-US" sz="2400">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r>
                                <m:rPr>
                                  <m:nor/>
                                </m:rPr>
                                <a:rPr lang="en-US" sz="2400" dirty="0">
                                  <a:latin typeface="Cambria Math" panose="02040503050406030204" pitchFamily="18" charset="0"/>
                                  <a:ea typeface="Cambria Math" panose="02040503050406030204" pitchFamily="18" charset="0"/>
                                </a:rPr>
                                <m:t>Q</m:t>
                              </m:r>
                              <m:r>
                                <m:rPr>
                                  <m:nor/>
                                </m:rPr>
                                <a:rPr lang="en-US" sz="2400" baseline="-25000" dirty="0">
                                  <a:latin typeface="Cambria Math" panose="02040503050406030204" pitchFamily="18" charset="0"/>
                                  <a:ea typeface="Cambria Math" panose="02040503050406030204" pitchFamily="18" charset="0"/>
                                </a:rPr>
                                <m:t>was</m:t>
                              </m:r>
                              <m:r>
                                <a:rPr lang="en-US" sz="2400" i="1" dirty="0">
                                  <a:latin typeface="Cambria Math" panose="02040503050406030204" pitchFamily="18" charset="0"/>
                                  <a:ea typeface="Cambria Math" panose="02040503050406030204" pitchFamily="18" charset="0"/>
                                </a:rPr>
                                <m:t>𝑀𝐺𝐷</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TSS</m:t>
                              </m:r>
                              <m:r>
                                <m:rPr>
                                  <m:nor/>
                                </m:rPr>
                                <a:rPr lang="en-US" sz="2400" baseline="-25000" dirty="0">
                                  <a:latin typeface="Cambria Math" panose="02040503050406030204" pitchFamily="18" charset="0"/>
                                  <a:ea typeface="Cambria Math" panose="02040503050406030204" pitchFamily="18" charset="0"/>
                                </a:rPr>
                                <m:t>was</m:t>
                              </m:r>
                              <m:r>
                                <m:rPr>
                                  <m:nor/>
                                </m:rPr>
                                <a:rPr lang="en-US" sz="2400"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e>
                          </m:d>
                          <m:r>
                            <a:rPr lang="en-US" sz="2400" i="1" dirty="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 </m:t>
                          </m:r>
                        </m:den>
                      </m:f>
                    </m:oMath>
                  </m:oMathPara>
                </a14:m>
                <a:endParaRPr lang="en-US" sz="2400" b="0" i="0">
                  <a:latin typeface="Cambria Math" panose="02040503050406030204" pitchFamily="18" charset="0"/>
                </a:endParaRPr>
              </a:p>
              <a:p>
                <a:pPr marL="0" indent="0">
                  <a:lnSpc>
                    <a:spcPct val="120000"/>
                  </a:lnSpc>
                  <a:spcBef>
                    <a:spcPts val="0"/>
                  </a:spcBef>
                  <a:spcAft>
                    <a:spcPts val="600"/>
                  </a:spcAft>
                  <a:buNone/>
                </a:pPr>
                <a:r>
                  <a:rPr lang="en-US" sz="2400" b="0" i="0">
                    <a:latin typeface="Cambria Math" panose="02040503050406030204" pitchFamily="18" charset="0"/>
                  </a:rPr>
                  <a:t>No TSS for secondary clarifiers</a:t>
                </a:r>
              </a:p>
              <a:p>
                <a:pPr marL="0" indent="0">
                  <a:lnSpc>
                    <a:spcPct val="120000"/>
                  </a:lnSpc>
                  <a:spcBef>
                    <a:spcPts val="0"/>
                  </a:spcBef>
                  <a:spcAft>
                    <a:spcPts val="1800"/>
                  </a:spcAft>
                  <a:buNone/>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ea typeface="Cambria Math" panose="02040503050406030204" pitchFamily="18" charset="0"/>
                            </a:rPr>
                          </m:ctrlPr>
                        </m:fPr>
                        <m:num>
                          <m:r>
                            <m:rPr>
                              <m:nor/>
                            </m:rPr>
                            <a:rPr lang="en-US" sz="240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V</m:t>
                          </m:r>
                          <m:r>
                            <m:rPr>
                              <m:nor/>
                            </m:rPr>
                            <a:rPr lang="en-US" sz="2400" baseline="-25000" dirty="0">
                              <a:latin typeface="Cambria Math" panose="02040503050406030204" pitchFamily="18" charset="0"/>
                              <a:ea typeface="Cambria Math" panose="02040503050406030204" pitchFamily="18" charset="0"/>
                            </a:rPr>
                            <m:t>ab</m:t>
                          </m:r>
                          <m:r>
                            <a:rPr lang="en-US" sz="2400" i="1" dirty="0">
                              <a:latin typeface="Cambria Math" panose="02040503050406030204" pitchFamily="18" charset="0"/>
                              <a:ea typeface="Cambria Math" panose="02040503050406030204" pitchFamily="18" charset="0"/>
                            </a:rPr>
                            <m:t>𝑀𝐺</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V</m:t>
                          </m:r>
                          <m:r>
                            <m:rPr>
                              <m:nor/>
                            </m:rPr>
                            <a:rPr lang="en-US" sz="2400" baseline="-25000" dirty="0">
                              <a:latin typeface="Cambria Math" panose="02040503050406030204" pitchFamily="18" charset="0"/>
                              <a:ea typeface="Cambria Math" panose="02040503050406030204" pitchFamily="18" charset="0"/>
                            </a:rPr>
                            <m:t>sc</m:t>
                          </m:r>
                          <m:r>
                            <a:rPr lang="en-US" sz="2400" i="1" dirty="0">
                              <a:latin typeface="Cambria Math" panose="02040503050406030204" pitchFamily="18" charset="0"/>
                              <a:ea typeface="Cambria Math" panose="02040503050406030204" pitchFamily="18" charset="0"/>
                            </a:rPr>
                            <m:t>𝑀𝐺</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𝑀𝐿𝑆𝑆</m:t>
                          </m:r>
                          <m:r>
                            <a:rPr lang="en-US" sz="2400" i="1"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r>
                                <m:rPr>
                                  <m:nor/>
                                </m:rPr>
                                <a:rPr lang="en-US" sz="2400" dirty="0">
                                  <a:latin typeface="Cambria Math" panose="02040503050406030204" pitchFamily="18" charset="0"/>
                                  <a:ea typeface="Cambria Math" panose="02040503050406030204" pitchFamily="18" charset="0"/>
                                </a:rPr>
                                <m:t>Q</m:t>
                              </m:r>
                              <m:r>
                                <m:rPr>
                                  <m:nor/>
                                </m:rPr>
                                <a:rPr lang="en-US" sz="2400" baseline="-25000" dirty="0">
                                  <a:latin typeface="Cambria Math" panose="02040503050406030204" pitchFamily="18" charset="0"/>
                                  <a:ea typeface="Cambria Math" panose="02040503050406030204" pitchFamily="18" charset="0"/>
                                </a:rPr>
                                <m:t>eff</m:t>
                              </m:r>
                              <m:r>
                                <a:rPr lang="en-US" sz="2400" i="1" dirty="0">
                                  <a:latin typeface="Cambria Math" panose="02040503050406030204" pitchFamily="18" charset="0"/>
                                  <a:ea typeface="Cambria Math" panose="02040503050406030204" pitchFamily="18" charset="0"/>
                                </a:rPr>
                                <m:t>𝑀𝐺𝐷</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TSS</m:t>
                              </m:r>
                              <m:r>
                                <m:rPr>
                                  <m:nor/>
                                </m:rPr>
                                <a:rPr lang="en-US" sz="2400" baseline="-25000" dirty="0">
                                  <a:latin typeface="Cambria Math" panose="02040503050406030204" pitchFamily="18" charset="0"/>
                                  <a:ea typeface="Cambria Math" panose="02040503050406030204" pitchFamily="18" charset="0"/>
                                </a:rPr>
                                <m:t>eff</m:t>
                              </m:r>
                              <m:r>
                                <m:rPr>
                                  <m:nor/>
                                </m:rPr>
                                <a:rPr lang="en-US" sz="2400"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e>
                          </m:d>
                          <m:r>
                            <a:rPr lang="en-US" sz="2400">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r>
                                <m:rPr>
                                  <m:nor/>
                                </m:rPr>
                                <a:rPr lang="en-US" sz="2400" dirty="0">
                                  <a:latin typeface="Cambria Math" panose="02040503050406030204" pitchFamily="18" charset="0"/>
                                  <a:ea typeface="Cambria Math" panose="02040503050406030204" pitchFamily="18" charset="0"/>
                                </a:rPr>
                                <m:t>Q</m:t>
                              </m:r>
                              <m:r>
                                <m:rPr>
                                  <m:nor/>
                                </m:rPr>
                                <a:rPr lang="en-US" sz="2400" baseline="-25000" dirty="0">
                                  <a:latin typeface="Cambria Math" panose="02040503050406030204" pitchFamily="18" charset="0"/>
                                  <a:ea typeface="Cambria Math" panose="02040503050406030204" pitchFamily="18" charset="0"/>
                                </a:rPr>
                                <m:t>was</m:t>
                              </m:r>
                              <m:r>
                                <a:rPr lang="en-US" sz="2400" i="1" dirty="0">
                                  <a:latin typeface="Cambria Math" panose="02040503050406030204" pitchFamily="18" charset="0"/>
                                  <a:ea typeface="Cambria Math" panose="02040503050406030204" pitchFamily="18" charset="0"/>
                                </a:rPr>
                                <m:t>𝑀𝐺𝐷</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TSS</m:t>
                              </m:r>
                              <m:r>
                                <m:rPr>
                                  <m:nor/>
                                </m:rPr>
                                <a:rPr lang="en-US" sz="2400" baseline="-25000" dirty="0">
                                  <a:latin typeface="Cambria Math" panose="02040503050406030204" pitchFamily="18" charset="0"/>
                                  <a:ea typeface="Cambria Math" panose="02040503050406030204" pitchFamily="18" charset="0"/>
                                </a:rPr>
                                <m:t>was</m:t>
                              </m:r>
                              <m:r>
                                <m:rPr>
                                  <m:nor/>
                                </m:rPr>
                                <a:rPr lang="en-US" sz="2400"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e>
                          </m:d>
                          <m:r>
                            <a:rPr lang="en-US" sz="2400" i="1" dirty="0">
                              <a:latin typeface="Cambria Math" panose="02040503050406030204" pitchFamily="18" charset="0"/>
                              <a:ea typeface="Cambria Math" panose="02040503050406030204" pitchFamily="18" charset="0"/>
                            </a:rPr>
                            <m:t>] </m:t>
                          </m:r>
                        </m:den>
                      </m:f>
                    </m:oMath>
                  </m:oMathPara>
                </a14:m>
                <a:endParaRPr lang="en-US" sz="2400" b="0" i="0">
                  <a:latin typeface="Cambria Math" panose="02040503050406030204" pitchFamily="18" charset="0"/>
                </a:endParaRPr>
              </a:p>
              <a:p>
                <a:pPr marL="0" indent="0">
                  <a:lnSpc>
                    <a:spcPct val="120000"/>
                  </a:lnSpc>
                  <a:spcBef>
                    <a:spcPts val="0"/>
                  </a:spcBef>
                  <a:spcAft>
                    <a:spcPts val="600"/>
                  </a:spcAft>
                  <a:buNone/>
                </a:pPr>
                <a:r>
                  <a:rPr lang="en-US" sz="2400">
                    <a:latin typeface="Cambria Math" panose="02040503050406030204" pitchFamily="18" charset="0"/>
                  </a:rPr>
                  <a:t>Solids are immediately pumped from the secondary clarifier</a:t>
                </a:r>
              </a:p>
              <a:p>
                <a:pPr marL="0" indent="0">
                  <a:lnSpc>
                    <a:spcPct val="120000"/>
                  </a:lnSpc>
                  <a:spcBef>
                    <a:spcPts val="0"/>
                  </a:spcBef>
                  <a:spcAft>
                    <a:spcPts val="1800"/>
                  </a:spcAft>
                  <a:buNone/>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ea typeface="Cambria Math" panose="02040503050406030204" pitchFamily="18" charset="0"/>
                            </a:rPr>
                          </m:ctrlPr>
                        </m:fPr>
                        <m:num>
                          <m:r>
                            <m:rPr>
                              <m:nor/>
                            </m:rPr>
                            <a:rPr lang="en-US" sz="2400" dirty="0">
                              <a:latin typeface="Cambria Math" panose="02040503050406030204" pitchFamily="18" charset="0"/>
                              <a:ea typeface="Cambria Math" panose="02040503050406030204" pitchFamily="18" charset="0"/>
                            </a:rPr>
                            <m:t>V</m:t>
                          </m:r>
                          <m:r>
                            <m:rPr>
                              <m:nor/>
                            </m:rPr>
                            <a:rPr lang="en-US" sz="2400" baseline="-25000" dirty="0">
                              <a:latin typeface="Cambria Math" panose="02040503050406030204" pitchFamily="18" charset="0"/>
                              <a:ea typeface="Cambria Math" panose="02040503050406030204" pitchFamily="18" charset="0"/>
                            </a:rPr>
                            <m:t>ab</m:t>
                          </m:r>
                          <m:r>
                            <a:rPr lang="en-US" sz="2400" i="1" dirty="0">
                              <a:latin typeface="Cambria Math" panose="02040503050406030204" pitchFamily="18" charset="0"/>
                              <a:ea typeface="Cambria Math" panose="02040503050406030204" pitchFamily="18" charset="0"/>
                            </a:rPr>
                            <m:t>𝑀𝐺</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𝑀𝐿𝑆𝑆</m:t>
                          </m:r>
                          <m:r>
                            <a:rPr lang="en-US" sz="2400" i="1"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r>
                                <m:rPr>
                                  <m:nor/>
                                </m:rPr>
                                <a:rPr lang="en-US" sz="2400" dirty="0">
                                  <a:latin typeface="Cambria Math" panose="02040503050406030204" pitchFamily="18" charset="0"/>
                                  <a:ea typeface="Cambria Math" panose="02040503050406030204" pitchFamily="18" charset="0"/>
                                </a:rPr>
                                <m:t>Q</m:t>
                              </m:r>
                              <m:r>
                                <m:rPr>
                                  <m:nor/>
                                </m:rPr>
                                <a:rPr lang="en-US" sz="2400" baseline="-25000" dirty="0">
                                  <a:latin typeface="Cambria Math" panose="02040503050406030204" pitchFamily="18" charset="0"/>
                                  <a:ea typeface="Cambria Math" panose="02040503050406030204" pitchFamily="18" charset="0"/>
                                </a:rPr>
                                <m:t>eff</m:t>
                              </m:r>
                              <m:r>
                                <a:rPr lang="en-US" sz="2400" i="1" dirty="0">
                                  <a:latin typeface="Cambria Math" panose="02040503050406030204" pitchFamily="18" charset="0"/>
                                  <a:ea typeface="Cambria Math" panose="02040503050406030204" pitchFamily="18" charset="0"/>
                                </a:rPr>
                                <m:t>𝑀𝐺𝐷</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TSS</m:t>
                              </m:r>
                              <m:r>
                                <m:rPr>
                                  <m:nor/>
                                </m:rPr>
                                <a:rPr lang="en-US" sz="2400" baseline="-25000" dirty="0">
                                  <a:latin typeface="Cambria Math" panose="02040503050406030204" pitchFamily="18" charset="0"/>
                                  <a:ea typeface="Cambria Math" panose="02040503050406030204" pitchFamily="18" charset="0"/>
                                </a:rPr>
                                <m:t>eff</m:t>
                              </m:r>
                              <m:r>
                                <m:rPr>
                                  <m:nor/>
                                </m:rPr>
                                <a:rPr lang="en-US" sz="2400"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e>
                          </m:d>
                          <m:r>
                            <a:rPr lang="en-US" sz="2400">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r>
                                <m:rPr>
                                  <m:nor/>
                                </m:rPr>
                                <a:rPr lang="en-US" sz="2400" dirty="0">
                                  <a:latin typeface="Cambria Math" panose="02040503050406030204" pitchFamily="18" charset="0"/>
                                  <a:ea typeface="Cambria Math" panose="02040503050406030204" pitchFamily="18" charset="0"/>
                                </a:rPr>
                                <m:t>Q</m:t>
                              </m:r>
                              <m:r>
                                <m:rPr>
                                  <m:nor/>
                                </m:rPr>
                                <a:rPr lang="en-US" sz="2400" baseline="-25000" dirty="0">
                                  <a:latin typeface="Cambria Math" panose="02040503050406030204" pitchFamily="18" charset="0"/>
                                  <a:ea typeface="Cambria Math" panose="02040503050406030204" pitchFamily="18" charset="0"/>
                                </a:rPr>
                                <m:t>was</m:t>
                              </m:r>
                              <m:r>
                                <a:rPr lang="en-US" sz="2400" i="1" dirty="0">
                                  <a:latin typeface="Cambria Math" panose="02040503050406030204" pitchFamily="18" charset="0"/>
                                  <a:ea typeface="Cambria Math" panose="02040503050406030204" pitchFamily="18" charset="0"/>
                                </a:rPr>
                                <m:t>𝑀𝐺𝐷</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TSS</m:t>
                              </m:r>
                              <m:r>
                                <m:rPr>
                                  <m:nor/>
                                </m:rPr>
                                <a:rPr lang="en-US" sz="2400" baseline="-25000" dirty="0">
                                  <a:latin typeface="Cambria Math" panose="02040503050406030204" pitchFamily="18" charset="0"/>
                                  <a:ea typeface="Cambria Math" panose="02040503050406030204" pitchFamily="18" charset="0"/>
                                </a:rPr>
                                <m:t>was</m:t>
                              </m:r>
                              <m:r>
                                <m:rPr>
                                  <m:nor/>
                                </m:rPr>
                                <a:rPr lang="en-US" sz="2400"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e>
                          </m:d>
                          <m:r>
                            <a:rPr lang="en-US" sz="2400" i="1" dirty="0">
                              <a:latin typeface="Cambria Math" panose="02040503050406030204" pitchFamily="18" charset="0"/>
                              <a:ea typeface="Cambria Math" panose="02040503050406030204" pitchFamily="18" charset="0"/>
                            </a:rPr>
                            <m:t>] </m:t>
                          </m:r>
                        </m:den>
                      </m:f>
                    </m:oMath>
                  </m:oMathPara>
                </a14:m>
                <a:endParaRPr lang="en-US" sz="2400" b="0" i="0">
                  <a:latin typeface="Cambria Math" panose="02040503050406030204" pitchFamily="18" charset="0"/>
                </a:endParaRPr>
              </a:p>
              <a:p>
                <a:pPr marL="0" indent="0">
                  <a:lnSpc>
                    <a:spcPct val="120000"/>
                  </a:lnSpc>
                  <a:spcBef>
                    <a:spcPts val="0"/>
                  </a:spcBef>
                  <a:spcAft>
                    <a:spcPts val="600"/>
                  </a:spcAft>
                  <a:buNone/>
                </a:pPr>
                <a:r>
                  <a:rPr lang="en-US" sz="2400">
                    <a:latin typeface="Cambria Math" panose="02040503050406030204" pitchFamily="18" charset="0"/>
                  </a:rPr>
                  <a:t>Solids in effluent are considered negligible</a:t>
                </a:r>
              </a:p>
              <a:p>
                <a:pPr marL="0" indent="0">
                  <a:lnSpc>
                    <a:spcPct val="120000"/>
                  </a:lnSpc>
                  <a:spcBef>
                    <a:spcPts val="0"/>
                  </a:spcBef>
                  <a:spcAft>
                    <a:spcPts val="1800"/>
                  </a:spcAft>
                  <a:buNone/>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ea typeface="Cambria Math" panose="02040503050406030204" pitchFamily="18" charset="0"/>
                            </a:rPr>
                          </m:ctrlPr>
                        </m:fPr>
                        <m:num>
                          <m:r>
                            <m:rPr>
                              <m:nor/>
                            </m:rPr>
                            <a:rPr lang="en-US" sz="2400" dirty="0">
                              <a:latin typeface="Cambria Math" panose="02040503050406030204" pitchFamily="18" charset="0"/>
                              <a:ea typeface="Cambria Math" panose="02040503050406030204" pitchFamily="18" charset="0"/>
                            </a:rPr>
                            <m:t>V</m:t>
                          </m:r>
                          <m:r>
                            <m:rPr>
                              <m:nor/>
                            </m:rPr>
                            <a:rPr lang="en-US" sz="2400" baseline="-25000" dirty="0">
                              <a:latin typeface="Cambria Math" panose="02040503050406030204" pitchFamily="18" charset="0"/>
                              <a:ea typeface="Cambria Math" panose="02040503050406030204" pitchFamily="18" charset="0"/>
                            </a:rPr>
                            <m:t>ab</m:t>
                          </m:r>
                          <m:r>
                            <a:rPr lang="en-US" sz="2400" i="1" dirty="0">
                              <a:latin typeface="Cambria Math" panose="02040503050406030204" pitchFamily="18" charset="0"/>
                              <a:ea typeface="Cambria Math" panose="02040503050406030204" pitchFamily="18" charset="0"/>
                            </a:rPr>
                            <m:t>𝑀𝐺</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𝑀𝐿𝑆𝑆</m:t>
                          </m:r>
                          <m:r>
                            <a:rPr lang="en-US" sz="2400" i="1"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𝐿</m:t>
                          </m:r>
                        </m:num>
                        <m:den>
                          <m:r>
                            <m:rPr>
                              <m:nor/>
                            </m:rPr>
                            <a:rPr lang="en-US" sz="2400" dirty="0">
                              <a:latin typeface="Cambria Math" panose="02040503050406030204" pitchFamily="18" charset="0"/>
                              <a:ea typeface="Cambria Math" panose="02040503050406030204" pitchFamily="18" charset="0"/>
                            </a:rPr>
                            <m:t>Q</m:t>
                          </m:r>
                          <m:r>
                            <m:rPr>
                              <m:nor/>
                            </m:rPr>
                            <a:rPr lang="en-US" sz="2400" baseline="-25000" dirty="0">
                              <a:latin typeface="Cambria Math" panose="02040503050406030204" pitchFamily="18" charset="0"/>
                              <a:ea typeface="Cambria Math" panose="02040503050406030204" pitchFamily="18" charset="0"/>
                            </a:rPr>
                            <m:t>was</m:t>
                          </m:r>
                          <m:r>
                            <a:rPr lang="en-US" sz="2400" i="1" dirty="0">
                              <a:latin typeface="Cambria Math" panose="02040503050406030204" pitchFamily="18" charset="0"/>
                              <a:ea typeface="Cambria Math" panose="02040503050406030204" pitchFamily="18" charset="0"/>
                            </a:rPr>
                            <m:t>𝑀𝐺𝐷</m:t>
                          </m:r>
                          <m:r>
                            <a:rPr lang="en-US" sz="2400" i="1" dirty="0">
                              <a:latin typeface="Cambria Math" panose="02040503050406030204" pitchFamily="18" charset="0"/>
                              <a:ea typeface="Cambria Math" panose="02040503050406030204" pitchFamily="18" charset="0"/>
                            </a:rPr>
                            <m:t>×</m:t>
                          </m:r>
                          <m:r>
                            <m:rPr>
                              <m:nor/>
                            </m:rPr>
                            <a:rPr lang="en-US" sz="2400" dirty="0">
                              <a:latin typeface="Cambria Math" panose="02040503050406030204" pitchFamily="18" charset="0"/>
                              <a:ea typeface="Cambria Math" panose="02040503050406030204" pitchFamily="18" charset="0"/>
                            </a:rPr>
                            <m:t>TSS</m:t>
                          </m:r>
                          <m:r>
                            <m:rPr>
                              <m:nor/>
                            </m:rPr>
                            <a:rPr lang="en-US" sz="2400" baseline="-25000" dirty="0">
                              <a:latin typeface="Cambria Math" panose="02040503050406030204" pitchFamily="18" charset="0"/>
                              <a:ea typeface="Cambria Math" panose="02040503050406030204" pitchFamily="18" charset="0"/>
                            </a:rPr>
                            <m:t>was</m:t>
                          </m:r>
                          <m:r>
                            <m:rPr>
                              <m:nor/>
                            </m:rPr>
                            <a:rPr lang="en-US" sz="2400" dirty="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𝑚𝑔</m:t>
                          </m:r>
                          <m:r>
                            <a:rPr lang="en-US" sz="2400" i="1" dirty="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𝐿</m:t>
                          </m:r>
                        </m:den>
                      </m:f>
                    </m:oMath>
                  </m:oMathPara>
                </a14:m>
                <a:endParaRPr lang="en-US" sz="2400" b="0" i="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90059D7F-D091-BE01-AC77-BA60A75F04EF}"/>
                  </a:ext>
                </a:extLst>
              </p:cNvPr>
              <p:cNvSpPr>
                <a:spLocks noGrp="1" noRot="1" noChangeAspect="1" noMove="1" noResize="1" noEditPoints="1" noAdjustHandles="1" noChangeArrowheads="1" noChangeShapeType="1" noTextEdit="1"/>
              </p:cNvSpPr>
              <p:nvPr>
                <p:ph idx="1"/>
              </p:nvPr>
            </p:nvSpPr>
            <p:spPr>
              <a:xfrm>
                <a:off x="838199" y="1079500"/>
                <a:ext cx="10515600" cy="5227957"/>
              </a:xfrm>
              <a:blipFill>
                <a:blip r:embed="rId3"/>
                <a:stretch>
                  <a:fillRect l="-580"/>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BF81CC45-EB27-42C6-7CF6-D08367AA2D53}"/>
              </a:ext>
            </a:extLst>
          </p:cNvPr>
          <p:cNvCxnSpPr>
            <a:cxnSpLocks/>
          </p:cNvCxnSpPr>
          <p:nvPr/>
        </p:nvCxnSpPr>
        <p:spPr>
          <a:xfrm>
            <a:off x="3896086" y="1180545"/>
            <a:ext cx="133350" cy="342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49DEAC3-E97C-916F-BF74-09FA81185865}"/>
              </a:ext>
            </a:extLst>
          </p:cNvPr>
          <p:cNvCxnSpPr>
            <a:cxnSpLocks/>
          </p:cNvCxnSpPr>
          <p:nvPr/>
        </p:nvCxnSpPr>
        <p:spPr>
          <a:xfrm>
            <a:off x="5236571" y="1366923"/>
            <a:ext cx="610848" cy="1091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A65CEE-5864-14E0-C07B-E73689B26D08}"/>
              </a:ext>
            </a:extLst>
          </p:cNvPr>
          <p:cNvCxnSpPr>
            <a:cxnSpLocks/>
          </p:cNvCxnSpPr>
          <p:nvPr/>
        </p:nvCxnSpPr>
        <p:spPr>
          <a:xfrm>
            <a:off x="6753650" y="1207855"/>
            <a:ext cx="133350" cy="342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A0BE978-958C-10DD-9FF3-8AFC440578B4}"/>
              </a:ext>
            </a:extLst>
          </p:cNvPr>
          <p:cNvCxnSpPr>
            <a:cxnSpLocks/>
          </p:cNvCxnSpPr>
          <p:nvPr/>
        </p:nvCxnSpPr>
        <p:spPr>
          <a:xfrm>
            <a:off x="7957747" y="1379305"/>
            <a:ext cx="752748" cy="857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E8A1748-CCCD-B4E6-B532-4F427CD10757}"/>
              </a:ext>
            </a:extLst>
          </p:cNvPr>
          <p:cNvCxnSpPr>
            <a:cxnSpLocks/>
          </p:cNvCxnSpPr>
          <p:nvPr/>
        </p:nvCxnSpPr>
        <p:spPr>
          <a:xfrm>
            <a:off x="3624647" y="1603330"/>
            <a:ext cx="133350" cy="342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FEE425B-ACFD-EAAB-1712-BBF04924F03E}"/>
              </a:ext>
            </a:extLst>
          </p:cNvPr>
          <p:cNvCxnSpPr>
            <a:cxnSpLocks/>
          </p:cNvCxnSpPr>
          <p:nvPr/>
        </p:nvCxnSpPr>
        <p:spPr>
          <a:xfrm>
            <a:off x="5009742" y="1750073"/>
            <a:ext cx="752748" cy="857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F898F80-40D6-7F83-142B-CF49307D1579}"/>
              </a:ext>
            </a:extLst>
          </p:cNvPr>
          <p:cNvCxnSpPr>
            <a:cxnSpLocks/>
          </p:cNvCxnSpPr>
          <p:nvPr/>
        </p:nvCxnSpPr>
        <p:spPr>
          <a:xfrm>
            <a:off x="6719711" y="1571886"/>
            <a:ext cx="133350" cy="342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29FFA95-91C0-B933-D74D-DD23ABB11643}"/>
              </a:ext>
            </a:extLst>
          </p:cNvPr>
          <p:cNvCxnSpPr>
            <a:cxnSpLocks/>
          </p:cNvCxnSpPr>
          <p:nvPr/>
        </p:nvCxnSpPr>
        <p:spPr>
          <a:xfrm>
            <a:off x="8272103" y="1737122"/>
            <a:ext cx="752748" cy="857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F57238C-980F-3235-3F04-D820BA6C6FB4}"/>
                  </a:ext>
                </a:extLst>
              </p:cNvPr>
              <p:cNvSpPr txBox="1"/>
              <p:nvPr/>
            </p:nvSpPr>
            <p:spPr>
              <a:xfrm>
                <a:off x="8857568" y="936416"/>
                <a:ext cx="1010212" cy="666914"/>
              </a:xfrm>
              <a:prstGeom prst="rect">
                <a:avLst/>
              </a:prstGeom>
              <a:solidFill>
                <a:schemeClr val="bg1">
                  <a:alpha val="85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dirty="0" smtClean="0">
                              <a:solidFill>
                                <a:srgbClr val="666666"/>
                              </a:solidFill>
                              <a:latin typeface="Cambria Math" panose="02040503050406030204" pitchFamily="18" charset="0"/>
                              <a:ea typeface="Cambria Math" panose="02040503050406030204" pitchFamily="18" charset="0"/>
                            </a:rPr>
                          </m:ctrlPr>
                        </m:fPr>
                        <m:num>
                          <m:r>
                            <a:rPr lang="en-US" b="0" i="0" dirty="0" smtClean="0">
                              <a:solidFill>
                                <a:srgbClr val="666666"/>
                              </a:solidFill>
                              <a:latin typeface="Cambria Math" panose="02040503050406030204" pitchFamily="18" charset="0"/>
                              <a:ea typeface="Cambria Math" panose="02040503050406030204" pitchFamily="18" charset="0"/>
                            </a:rPr>
                            <m:t>8.34 </m:t>
                          </m:r>
                          <m:r>
                            <m:rPr>
                              <m:sty m:val="p"/>
                            </m:rPr>
                            <a:rPr lang="en-US" i="0" dirty="0">
                              <a:solidFill>
                                <a:srgbClr val="666666"/>
                              </a:solidFill>
                              <a:latin typeface="Cambria Math" panose="02040503050406030204" pitchFamily="18" charset="0"/>
                              <a:ea typeface="Cambria Math" panose="02040503050406030204" pitchFamily="18" charset="0"/>
                            </a:rPr>
                            <m:t>lbs</m:t>
                          </m:r>
                        </m:num>
                        <m:den>
                          <m:r>
                            <m:rPr>
                              <m:sty m:val="p"/>
                            </m:rPr>
                            <a:rPr lang="en-US" i="0" dirty="0">
                              <a:solidFill>
                                <a:srgbClr val="666666"/>
                              </a:solidFill>
                              <a:latin typeface="Cambria Math" panose="02040503050406030204" pitchFamily="18" charset="0"/>
                              <a:ea typeface="Cambria Math" panose="02040503050406030204" pitchFamily="18" charset="0"/>
                            </a:rPr>
                            <m:t>gal</m:t>
                          </m:r>
                        </m:den>
                      </m:f>
                    </m:oMath>
                  </m:oMathPara>
                </a14:m>
                <a:endParaRPr lang="en-US">
                  <a:solidFill>
                    <a:srgbClr val="666666"/>
                  </a:solidFill>
                </a:endParaRPr>
              </a:p>
            </p:txBody>
          </p:sp>
        </mc:Choice>
        <mc:Fallback xmlns="">
          <p:sp>
            <p:nvSpPr>
              <p:cNvPr id="25" name="TextBox 24">
                <a:extLst>
                  <a:ext uri="{FF2B5EF4-FFF2-40B4-BE49-F238E27FC236}">
                    <a16:creationId xmlns:a16="http://schemas.microsoft.com/office/drawing/2014/main" id="{9F57238C-980F-3235-3F04-D820BA6C6FB4}"/>
                  </a:ext>
                </a:extLst>
              </p:cNvPr>
              <p:cNvSpPr txBox="1">
                <a:spLocks noRot="1" noChangeAspect="1" noMove="1" noResize="1" noEditPoints="1" noAdjustHandles="1" noChangeArrowheads="1" noChangeShapeType="1" noTextEdit="1"/>
              </p:cNvSpPr>
              <p:nvPr/>
            </p:nvSpPr>
            <p:spPr>
              <a:xfrm>
                <a:off x="8857568" y="936416"/>
                <a:ext cx="1010212" cy="66691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1FCE12B-9DD6-5F75-EEE4-5B619E398473}"/>
                  </a:ext>
                </a:extLst>
              </p:cNvPr>
              <p:cNvSpPr txBox="1"/>
              <p:nvPr/>
            </p:nvSpPr>
            <p:spPr>
              <a:xfrm>
                <a:off x="9060258" y="1595273"/>
                <a:ext cx="958917" cy="66691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dirty="0" smtClean="0">
                              <a:solidFill>
                                <a:srgbClr val="666666"/>
                              </a:solidFill>
                              <a:latin typeface="Cambria Math" panose="02040503050406030204" pitchFamily="18" charset="0"/>
                              <a:ea typeface="Cambria Math" panose="02040503050406030204" pitchFamily="18" charset="0"/>
                            </a:rPr>
                          </m:ctrlPr>
                        </m:fPr>
                        <m:num>
                          <m:r>
                            <a:rPr lang="en-US" b="0" i="0" dirty="0" smtClean="0">
                              <a:solidFill>
                                <a:srgbClr val="666666"/>
                              </a:solidFill>
                              <a:latin typeface="Cambria Math" panose="02040503050406030204" pitchFamily="18" charset="0"/>
                              <a:ea typeface="Cambria Math" panose="02040503050406030204" pitchFamily="18" charset="0"/>
                            </a:rPr>
                            <m:t>8.34</m:t>
                          </m:r>
                          <m:r>
                            <m:rPr>
                              <m:sty m:val="p"/>
                            </m:rPr>
                            <a:rPr lang="en-US" i="0" dirty="0">
                              <a:solidFill>
                                <a:srgbClr val="666666"/>
                              </a:solidFill>
                              <a:latin typeface="Cambria Math" panose="02040503050406030204" pitchFamily="18" charset="0"/>
                              <a:ea typeface="Cambria Math" panose="02040503050406030204" pitchFamily="18" charset="0"/>
                            </a:rPr>
                            <m:t>lbs</m:t>
                          </m:r>
                        </m:num>
                        <m:den>
                          <m:r>
                            <m:rPr>
                              <m:sty m:val="p"/>
                            </m:rPr>
                            <a:rPr lang="en-US" i="0" dirty="0">
                              <a:solidFill>
                                <a:srgbClr val="666666"/>
                              </a:solidFill>
                              <a:latin typeface="Cambria Math" panose="02040503050406030204" pitchFamily="18" charset="0"/>
                              <a:ea typeface="Cambria Math" panose="02040503050406030204" pitchFamily="18" charset="0"/>
                            </a:rPr>
                            <m:t>gal</m:t>
                          </m:r>
                        </m:den>
                      </m:f>
                    </m:oMath>
                  </m:oMathPara>
                </a14:m>
                <a:endParaRPr lang="en-US">
                  <a:solidFill>
                    <a:srgbClr val="666666"/>
                  </a:solidFill>
                </a:endParaRPr>
              </a:p>
            </p:txBody>
          </p:sp>
        </mc:Choice>
        <mc:Fallback xmlns="">
          <p:sp>
            <p:nvSpPr>
              <p:cNvPr id="26" name="TextBox 25">
                <a:extLst>
                  <a:ext uri="{FF2B5EF4-FFF2-40B4-BE49-F238E27FC236}">
                    <a16:creationId xmlns:a16="http://schemas.microsoft.com/office/drawing/2014/main" id="{B1FCE12B-9DD6-5F75-EEE4-5B619E398473}"/>
                  </a:ext>
                </a:extLst>
              </p:cNvPr>
              <p:cNvSpPr txBox="1">
                <a:spLocks noRot="1" noChangeAspect="1" noMove="1" noResize="1" noEditPoints="1" noAdjustHandles="1" noChangeArrowheads="1" noChangeShapeType="1" noTextEdit="1"/>
              </p:cNvSpPr>
              <p:nvPr/>
            </p:nvSpPr>
            <p:spPr>
              <a:xfrm>
                <a:off x="9060258" y="1595273"/>
                <a:ext cx="958917" cy="666914"/>
              </a:xfrm>
              <a:prstGeom prst="rect">
                <a:avLst/>
              </a:prstGeom>
              <a:blipFill>
                <a:blip r:embed="rId5"/>
                <a:stretch>
                  <a:fillRect/>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F6F737B1-CC0C-DAC2-A08C-018FE541B8CD}"/>
              </a:ext>
            </a:extLst>
          </p:cNvPr>
          <p:cNvCxnSpPr>
            <a:cxnSpLocks/>
          </p:cNvCxnSpPr>
          <p:nvPr/>
        </p:nvCxnSpPr>
        <p:spPr>
          <a:xfrm>
            <a:off x="4106027" y="1187960"/>
            <a:ext cx="133350" cy="342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2C5C16B-239F-672C-97F5-769BFACF07EB}"/>
              </a:ext>
            </a:extLst>
          </p:cNvPr>
          <p:cNvCxnSpPr>
            <a:cxnSpLocks/>
          </p:cNvCxnSpPr>
          <p:nvPr/>
        </p:nvCxnSpPr>
        <p:spPr>
          <a:xfrm>
            <a:off x="6916279" y="1194918"/>
            <a:ext cx="133350" cy="342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D57590F-7E7A-AA63-DDE7-1A967C324EA1}"/>
              </a:ext>
            </a:extLst>
          </p:cNvPr>
          <p:cNvCxnSpPr>
            <a:cxnSpLocks/>
          </p:cNvCxnSpPr>
          <p:nvPr/>
        </p:nvCxnSpPr>
        <p:spPr>
          <a:xfrm>
            <a:off x="9197435" y="1417241"/>
            <a:ext cx="266826" cy="7053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5471FAF-E23E-288E-E6C6-2A9E9412A6A2}"/>
              </a:ext>
            </a:extLst>
          </p:cNvPr>
          <p:cNvCxnSpPr>
            <a:cxnSpLocks/>
          </p:cNvCxnSpPr>
          <p:nvPr/>
        </p:nvCxnSpPr>
        <p:spPr>
          <a:xfrm>
            <a:off x="3799913" y="1571886"/>
            <a:ext cx="133350" cy="342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739D2FE-C75F-8B6E-861C-B6E72D8A5E48}"/>
              </a:ext>
            </a:extLst>
          </p:cNvPr>
          <p:cNvCxnSpPr>
            <a:cxnSpLocks/>
          </p:cNvCxnSpPr>
          <p:nvPr/>
        </p:nvCxnSpPr>
        <p:spPr>
          <a:xfrm>
            <a:off x="6919443" y="1617679"/>
            <a:ext cx="133350" cy="342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D9DC742-3CA7-7C26-F063-5173DD7680C4}"/>
              </a:ext>
            </a:extLst>
          </p:cNvPr>
          <p:cNvCxnSpPr>
            <a:cxnSpLocks/>
          </p:cNvCxnSpPr>
          <p:nvPr/>
        </p:nvCxnSpPr>
        <p:spPr>
          <a:xfrm>
            <a:off x="9402223" y="2070229"/>
            <a:ext cx="274985" cy="915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46C22B33-629F-30FA-CAC3-B513C256CEF9}"/>
              </a:ext>
            </a:extLst>
          </p:cNvPr>
          <p:cNvSpPr/>
          <p:nvPr/>
        </p:nvSpPr>
        <p:spPr>
          <a:xfrm>
            <a:off x="3933482" y="1532983"/>
            <a:ext cx="276616" cy="43418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E8BE16A6-3357-ECBF-07AF-71913BF818DC}"/>
              </a:ext>
            </a:extLst>
          </p:cNvPr>
          <p:cNvSpPr/>
          <p:nvPr/>
        </p:nvSpPr>
        <p:spPr>
          <a:xfrm>
            <a:off x="7013991" y="1530564"/>
            <a:ext cx="276616" cy="43418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F185151F-079A-F3BF-B15D-989C354AF481}"/>
              </a:ext>
            </a:extLst>
          </p:cNvPr>
          <p:cNvCxnSpPr>
            <a:cxnSpLocks/>
          </p:cNvCxnSpPr>
          <p:nvPr/>
        </p:nvCxnSpPr>
        <p:spPr>
          <a:xfrm>
            <a:off x="9459831" y="994480"/>
            <a:ext cx="294713" cy="23165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0B5205A-A1D7-1042-2363-DF3C5FE46E9C}"/>
              </a:ext>
            </a:extLst>
          </p:cNvPr>
          <p:cNvCxnSpPr>
            <a:cxnSpLocks/>
          </p:cNvCxnSpPr>
          <p:nvPr/>
        </p:nvCxnSpPr>
        <p:spPr>
          <a:xfrm>
            <a:off x="9606714" y="1655441"/>
            <a:ext cx="261066" cy="18035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97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5"/>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8"/>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5"/>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6"/>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21"/>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22"/>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23"/>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25"/>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26"/>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28"/>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29"/>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30"/>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31"/>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32"/>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33"/>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3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7"/>
                                        </p:tgtEl>
                                        <p:attrNameLst>
                                          <p:attrName>style.visibility</p:attrName>
                                        </p:attrNameLst>
                                      </p:cBhvr>
                                      <p:to>
                                        <p:strVal val="hidden"/>
                                      </p:to>
                                    </p:set>
                                  </p:childTnLst>
                                </p:cTn>
                              </p:par>
                              <p:par>
                                <p:cTn id="91" presetID="1" presetClass="entr" presetSubtype="0" fill="hold" nodeType="withEffect">
                                  <p:stCondLst>
                                    <p:cond delay="0"/>
                                  </p:stCondLst>
                                  <p:childTnLst>
                                    <p:set>
                                      <p:cBhvr>
                                        <p:cTn id="92" dur="1" fill="hold">
                                          <p:stCondLst>
                                            <p:cond delay="0"/>
                                          </p:stCondLst>
                                        </p:cTn>
                                        <p:tgtEl>
                                          <p:spTgt spid="3">
                                            <p:txEl>
                                              <p:pRg st="1" end="1"/>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3">
                                            <p:txEl>
                                              <p:pRg st="2" end="2"/>
                                            </p:txEl>
                                          </p:spTgt>
                                        </p:tgtEl>
                                        <p:attrNameLst>
                                          <p:attrName>style.visibility</p:attrName>
                                        </p:attrNameLst>
                                      </p:cBhvr>
                                      <p:to>
                                        <p:strVal val="visible"/>
                                      </p:to>
                                    </p:set>
                                  </p:childTnLst>
                                </p:cTn>
                              </p:par>
                              <p:par>
                                <p:cTn id="95" presetID="1" presetClass="exit" presetSubtype="0" fill="hold" nodeType="withEffect">
                                  <p:stCondLst>
                                    <p:cond delay="0"/>
                                  </p:stCondLst>
                                  <p:childTnLst>
                                    <p:set>
                                      <p:cBhvr>
                                        <p:cTn id="96" dur="1" fill="hold">
                                          <p:stCondLst>
                                            <p:cond delay="0"/>
                                          </p:stCondLst>
                                        </p:cTn>
                                        <p:tgtEl>
                                          <p:spTgt spid="4"/>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6"/>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3">
                                            <p:txEl>
                                              <p:pRg st="3" end="3"/>
                                            </p:txEl>
                                          </p:spTgt>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3">
                                            <p:txEl>
                                              <p:pRg st="5" end="5"/>
                                            </p:txEl>
                                          </p:spTgt>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6" grpId="0"/>
      <p:bldP spid="26" grpId="1"/>
      <p:bldP spid="37" grpId="0" animBg="1"/>
      <p:bldP spid="37" grpId="1" animBg="1"/>
      <p:bldP spid="38" grpId="0" animBg="1"/>
      <p:bldP spid="38"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44B67-EE7D-18C9-BB2F-81CD08544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3A1EC2-CCF8-C141-3344-289458D3A7B6}"/>
              </a:ext>
            </a:extLst>
          </p:cNvPr>
          <p:cNvSpPr>
            <a:spLocks noGrp="1"/>
          </p:cNvSpPr>
          <p:nvPr>
            <p:ph type="title"/>
          </p:nvPr>
        </p:nvSpPr>
        <p:spPr>
          <a:xfrm>
            <a:off x="838200" y="37326"/>
            <a:ext cx="10515600" cy="1325563"/>
          </a:xfrm>
        </p:spPr>
        <p:txBody>
          <a:bodyPr/>
          <a:lstStyle/>
          <a:p>
            <a:r>
              <a:rPr lang="en-US"/>
              <a:t>SRT Example 1</a:t>
            </a:r>
          </a:p>
        </p:txBody>
      </p:sp>
      <p:sp>
        <p:nvSpPr>
          <p:cNvPr id="3" name="Content Placeholder 2">
            <a:extLst>
              <a:ext uri="{FF2B5EF4-FFF2-40B4-BE49-F238E27FC236}">
                <a16:creationId xmlns:a16="http://schemas.microsoft.com/office/drawing/2014/main" id="{199AAE58-DB12-8EB9-2685-E4DF09BF9D98}"/>
              </a:ext>
            </a:extLst>
          </p:cNvPr>
          <p:cNvSpPr>
            <a:spLocks noGrp="1"/>
          </p:cNvSpPr>
          <p:nvPr>
            <p:ph type="body" idx="1"/>
          </p:nvPr>
        </p:nvSpPr>
        <p:spPr>
          <a:xfrm>
            <a:off x="838200" y="1037063"/>
            <a:ext cx="10744199" cy="5494493"/>
          </a:xfrm>
          <a:solidFill>
            <a:schemeClr val="bg1">
              <a:alpha val="85000"/>
            </a:schemeClr>
          </a:solidFill>
        </p:spPr>
        <p:txBody>
          <a:bodyPr>
            <a:normAutofit/>
          </a:bodyPr>
          <a:lstStyle/>
          <a:p>
            <a:pPr marL="0" indent="0">
              <a:lnSpc>
                <a:spcPct val="100000"/>
              </a:lnSpc>
              <a:spcBef>
                <a:spcPts val="0"/>
              </a:spcBef>
              <a:spcAft>
                <a:spcPts val="3000"/>
              </a:spcAft>
              <a:buNone/>
            </a:pPr>
            <a:r>
              <a:rPr lang="en-US" sz="2800">
                <a:latin typeface="Arial" panose="020B0604020202020204" pitchFamily="34" charset="0"/>
                <a:cs typeface="Arial" panose="020B0604020202020204" pitchFamily="34" charset="0"/>
              </a:rPr>
              <a:t>Given the following data for an activated sludge process, calculate the SRT.</a:t>
            </a:r>
          </a:p>
        </p:txBody>
      </p:sp>
      <p:cxnSp>
        <p:nvCxnSpPr>
          <p:cNvPr id="25" name="Straight Connector 24">
            <a:extLst>
              <a:ext uri="{FF2B5EF4-FFF2-40B4-BE49-F238E27FC236}">
                <a16:creationId xmlns:a16="http://schemas.microsoft.com/office/drawing/2014/main" id="{C93FA311-07AE-2F49-321B-B68C58EDFBC2}"/>
              </a:ext>
            </a:extLst>
          </p:cNvPr>
          <p:cNvCxnSpPr>
            <a:cxnSpLocks/>
          </p:cNvCxnSpPr>
          <p:nvPr/>
        </p:nvCxnSpPr>
        <p:spPr>
          <a:xfrm>
            <a:off x="1505415" y="1939519"/>
            <a:ext cx="76657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7C1AE17A-A774-CB5B-FC6F-571354C9C7AF}"/>
              </a:ext>
            </a:extLst>
          </p:cNvPr>
          <p:cNvGraphicFramePr>
            <a:graphicFrameLocks noGrp="1"/>
          </p:cNvGraphicFramePr>
          <p:nvPr>
            <p:extLst>
              <p:ext uri="{D42A27DB-BD31-4B8C-83A1-F6EECF244321}">
                <p14:modId xmlns:p14="http://schemas.microsoft.com/office/powerpoint/2010/main" val="3293951056"/>
              </p:ext>
            </p:extLst>
          </p:nvPr>
        </p:nvGraphicFramePr>
        <p:xfrm>
          <a:off x="926340" y="2173121"/>
          <a:ext cx="3632960" cy="4282727"/>
        </p:xfrm>
        <a:graphic>
          <a:graphicData uri="http://schemas.openxmlformats.org/drawingml/2006/table">
            <a:tbl>
              <a:tblPr/>
              <a:tblGrid>
                <a:gridCol w="1880376">
                  <a:extLst>
                    <a:ext uri="{9D8B030D-6E8A-4147-A177-3AD203B41FA5}">
                      <a16:colId xmlns:a16="http://schemas.microsoft.com/office/drawing/2014/main" val="1770327473"/>
                    </a:ext>
                  </a:extLst>
                </a:gridCol>
                <a:gridCol w="765470">
                  <a:extLst>
                    <a:ext uri="{9D8B030D-6E8A-4147-A177-3AD203B41FA5}">
                      <a16:colId xmlns:a16="http://schemas.microsoft.com/office/drawing/2014/main" val="2035542670"/>
                    </a:ext>
                  </a:extLst>
                </a:gridCol>
                <a:gridCol w="987114">
                  <a:extLst>
                    <a:ext uri="{9D8B030D-6E8A-4147-A177-3AD203B41FA5}">
                      <a16:colId xmlns:a16="http://schemas.microsoft.com/office/drawing/2014/main" val="120332241"/>
                    </a:ext>
                  </a:extLst>
                </a:gridCol>
              </a:tblGrid>
              <a:tr h="391584">
                <a:tc>
                  <a:txBody>
                    <a:bodyPr/>
                    <a:lstStyle/>
                    <a:p>
                      <a:pPr algn="l" fontAlgn="b"/>
                      <a:r>
                        <a:rPr lang="en-US" sz="1800" b="0" i="0" u="none" strike="noStrike">
                          <a:solidFill>
                            <a:srgbClr val="000000"/>
                          </a:solidFill>
                          <a:effectLst/>
                          <a:latin typeface="Aptos Narrow" panose="020B0004020202020204" pitchFamily="34" charset="0"/>
                        </a:rPr>
                        <a:t>Aeration Basin Volume</a:t>
                      </a:r>
                    </a:p>
                  </a:txBody>
                  <a:tcPr marL="6350" marR="6350" marT="635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ab</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Aptos Narrow" panose="020B0004020202020204" pitchFamily="34" charset="0"/>
                        </a:rPr>
                        <a:t>0.9 MG</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2222763"/>
                  </a:ext>
                </a:extLst>
              </a:tr>
              <a:tr h="603107">
                <a:tc>
                  <a:txBody>
                    <a:bodyPr/>
                    <a:lstStyle/>
                    <a:p>
                      <a:pPr algn="l" fontAlgn="b"/>
                      <a:r>
                        <a:rPr lang="en-US" sz="1800" b="0" i="0" u="none" strike="noStrike">
                          <a:solidFill>
                            <a:srgbClr val="000000"/>
                          </a:solidFill>
                          <a:effectLst/>
                          <a:latin typeface="Aptos Narrow" panose="020B0004020202020204" pitchFamily="34" charset="0"/>
                        </a:rPr>
                        <a:t>Secondary Clarifier Volume</a:t>
                      </a:r>
                    </a:p>
                  </a:txBody>
                  <a:tcPr marL="6350" marR="6350" marT="635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Aptos Narrow" panose="020B0004020202020204" pitchFamily="34" charset="0"/>
                        </a:rPr>
                        <a:t>0.5 MG </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4683463"/>
                  </a:ext>
                </a:extLst>
              </a:tr>
              <a:tr h="356101">
                <a:tc>
                  <a:txBody>
                    <a:bodyPr/>
                    <a:lstStyle/>
                    <a:p>
                      <a:pPr algn="l" fontAlgn="b"/>
                      <a:r>
                        <a:rPr lang="en-US" sz="1800" b="0" i="0" u="none" strike="noStrike">
                          <a:solidFill>
                            <a:srgbClr val="000000"/>
                          </a:solidFill>
                          <a:effectLst/>
                          <a:latin typeface="Aptos Narrow" panose="020B0004020202020204" pitchFamily="34" charset="0"/>
                        </a:rPr>
                        <a:t>Influent Flow</a:t>
                      </a:r>
                    </a:p>
                  </a:txBody>
                  <a:tcPr marL="6350" marR="6350" marT="635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000" b="0" i="0" u="none" strike="noStrike">
                          <a:solidFill>
                            <a:srgbClr val="000000"/>
                          </a:solidFill>
                          <a:effectLst/>
                          <a:latin typeface="Aptos" panose="020B0004020202020204" pitchFamily="34" charset="0"/>
                        </a:rPr>
                        <a:t>Q</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Aptos Narrow" panose="020B0004020202020204" pitchFamily="34" charset="0"/>
                        </a:rPr>
                        <a:t>3.6 MGD</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4277558"/>
                  </a:ext>
                </a:extLst>
              </a:tr>
              <a:tr h="356101">
                <a:tc>
                  <a:txBody>
                    <a:bodyPr/>
                    <a:lstStyle/>
                    <a:p>
                      <a:pPr algn="l" fontAlgn="b"/>
                      <a:r>
                        <a:rPr lang="en-US" sz="1800" b="0" i="0" u="none" strike="noStrike">
                          <a:solidFill>
                            <a:srgbClr val="000000"/>
                          </a:solidFill>
                          <a:effectLst/>
                          <a:latin typeface="Aptos Narrow" panose="020B0004020202020204" pitchFamily="34" charset="0"/>
                        </a:rPr>
                        <a:t>Waste Sludge Flow</a:t>
                      </a:r>
                    </a:p>
                  </a:txBody>
                  <a:tcPr marL="6350" marR="6350" marT="635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000" b="0" i="0" u="none" strike="noStrike">
                          <a:solidFill>
                            <a:srgbClr val="000000"/>
                          </a:solidFill>
                          <a:effectLst/>
                          <a:latin typeface="Aptos" panose="020B0004020202020204" pitchFamily="34" charset="0"/>
                        </a:rPr>
                        <a:t>Q</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Aptos Narrow" panose="020B0004020202020204" pitchFamily="34" charset="0"/>
                        </a:rPr>
                        <a:t>0.14 MGD</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5343869"/>
                  </a:ext>
                </a:extLst>
              </a:tr>
              <a:tr h="603107">
                <a:tc>
                  <a:txBody>
                    <a:bodyPr/>
                    <a:lstStyle/>
                    <a:p>
                      <a:pPr algn="l" fontAlgn="b"/>
                      <a:r>
                        <a:rPr lang="en-US" sz="1800" b="0" i="0" u="none" strike="noStrike">
                          <a:solidFill>
                            <a:srgbClr val="000000"/>
                          </a:solidFill>
                          <a:effectLst/>
                          <a:latin typeface="Aptos Narrow" panose="020B0004020202020204" pitchFamily="34" charset="0"/>
                        </a:rPr>
                        <a:t>Mixed Liquor Suspended Solids</a:t>
                      </a:r>
                    </a:p>
                  </a:txBody>
                  <a:tcPr marL="6350" marR="6350" marT="635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000" b="0" i="0" u="none" strike="noStrike">
                          <a:solidFill>
                            <a:srgbClr val="000000"/>
                          </a:solidFill>
                          <a:effectLst/>
                          <a:latin typeface="Aptos" panose="020B0004020202020204" pitchFamily="34" charset="0"/>
                        </a:rPr>
                        <a:t>MLSS</a:t>
                      </a: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Aptos Narrow" panose="020B0004020202020204" pitchFamily="34" charset="0"/>
                        </a:rPr>
                        <a:t>3200 mg/L</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7882797"/>
                  </a:ext>
                </a:extLst>
              </a:tr>
              <a:tr h="603107">
                <a:tc>
                  <a:txBody>
                    <a:bodyPr/>
                    <a:lstStyle/>
                    <a:p>
                      <a:pPr algn="l" fontAlgn="b"/>
                      <a:r>
                        <a:rPr lang="en-US" sz="1800" b="0" i="0" u="none" strike="noStrike">
                          <a:solidFill>
                            <a:srgbClr val="000000"/>
                          </a:solidFill>
                          <a:effectLst/>
                          <a:latin typeface="Aptos Narrow" panose="020B0004020202020204" pitchFamily="34" charset="0"/>
                        </a:rPr>
                        <a:t>Waste Sludge Suspended Solids</a:t>
                      </a:r>
                    </a:p>
                  </a:txBody>
                  <a:tcPr marL="6350" marR="6350" marT="635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000" b="0" i="0" u="none" strike="noStrike">
                          <a:solidFill>
                            <a:srgbClr val="000000"/>
                          </a:solidFill>
                          <a:effectLst/>
                          <a:latin typeface="Aptos" panose="020B0004020202020204" pitchFamily="34" charset="0"/>
                        </a:rPr>
                        <a:t>TSS</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Aptos Narrow" panose="020B0004020202020204" pitchFamily="34" charset="0"/>
                        </a:rPr>
                        <a:t>7000 mg/L</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4492890"/>
                  </a:ext>
                </a:extLst>
              </a:tr>
              <a:tr h="603107">
                <a:tc>
                  <a:txBody>
                    <a:bodyPr/>
                    <a:lstStyle/>
                    <a:p>
                      <a:pPr algn="l" fontAlgn="b"/>
                      <a:r>
                        <a:rPr lang="en-US" sz="1800" b="0" i="0" u="none" strike="noStrike">
                          <a:solidFill>
                            <a:srgbClr val="000000"/>
                          </a:solidFill>
                          <a:effectLst/>
                          <a:latin typeface="Aptos Narrow" panose="020B0004020202020204" pitchFamily="34" charset="0"/>
                        </a:rPr>
                        <a:t>Final Effluent Suspended Solids</a:t>
                      </a:r>
                    </a:p>
                  </a:txBody>
                  <a:tcPr marL="6350" marR="6350" marT="635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eff</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Aptos Narrow" panose="020B0004020202020204" pitchFamily="34" charset="0"/>
                        </a:rPr>
                        <a:t>9 mg/L</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952204"/>
                  </a:ext>
                </a:extLst>
              </a:tr>
              <a:tr h="603107">
                <a:tc>
                  <a:txBody>
                    <a:bodyPr/>
                    <a:lstStyle/>
                    <a:p>
                      <a:pPr algn="l" fontAlgn="b"/>
                      <a:r>
                        <a:rPr lang="en-US" sz="1800" b="0" i="0" u="none" strike="noStrike">
                          <a:solidFill>
                            <a:srgbClr val="000000"/>
                          </a:solidFill>
                          <a:effectLst/>
                          <a:latin typeface="Aptos Narrow" panose="020B0004020202020204" pitchFamily="34" charset="0"/>
                        </a:rPr>
                        <a:t>Secondary Clarifier Suspended Solids</a:t>
                      </a:r>
                    </a:p>
                  </a:txBody>
                  <a:tcPr marL="6350" marR="6350" marT="635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800" b="0" i="0" u="none" strike="noStrike">
                          <a:solidFill>
                            <a:srgbClr val="000000"/>
                          </a:solidFill>
                          <a:effectLst/>
                          <a:latin typeface="Aptos Narrow" panose="020B0004020202020204" pitchFamily="34" charset="0"/>
                        </a:rPr>
                        <a:t>540 mg/L</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4693498"/>
                  </a:ext>
                </a:extLst>
              </a:tr>
            </a:tbl>
          </a:graphicData>
        </a:graphic>
      </p:graphicFrame>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6B8488F-2456-73D8-11E1-5CF4AA59202D}"/>
                  </a:ext>
                </a:extLst>
              </p:cNvPr>
              <p:cNvSpPr txBox="1"/>
              <p:nvPr/>
            </p:nvSpPr>
            <p:spPr>
              <a:xfrm>
                <a:off x="4647440" y="1728429"/>
                <a:ext cx="6913032" cy="4528676"/>
              </a:xfrm>
              <a:prstGeom prst="rect">
                <a:avLst/>
              </a:prstGeom>
              <a:solidFill>
                <a:schemeClr val="bg1"/>
              </a:solidFill>
            </p:spPr>
            <p:txBody>
              <a:bodyPr wrap="square" rtlCol="0">
                <a:spAutoFit/>
              </a:bodyPr>
              <a:lstStyle/>
              <a:p>
                <a:pPr lvl="0">
                  <a:lnSpc>
                    <a:spcPct val="200000"/>
                  </a:lnSpc>
                  <a:spcBef>
                    <a:spcPts val="1800"/>
                  </a:spcBef>
                  <a:spcAft>
                    <a:spcPts val="1200"/>
                  </a:spcAft>
                  <a:defRPr/>
                </a:pPr>
                <a14:m>
                  <m:oMathPara xmlns:m="http://schemas.openxmlformats.org/officeDocument/2006/math">
                    <m:oMathParaPr>
                      <m:jc m:val="centerGroup"/>
                    </m:oMathParaPr>
                    <m:oMath xmlns:m="http://schemas.openxmlformats.org/officeDocument/2006/math">
                      <m:r>
                        <m:rPr>
                          <m:sty m:val="p"/>
                        </m:rPr>
                        <a:rPr lang="en-US" sz="2100" smtClean="0">
                          <a:solidFill>
                            <a:srgbClr val="666666"/>
                          </a:solidFill>
                          <a:latin typeface="Cambria Math" panose="02040503050406030204" pitchFamily="18" charset="0"/>
                          <a:ea typeface="Cambria Math" panose="02040503050406030204" pitchFamily="18" charset="0"/>
                        </a:rPr>
                        <m:t>SRT</m:t>
                      </m:r>
                      <m:r>
                        <a:rPr lang="en-US" sz="2100" smtClean="0">
                          <a:solidFill>
                            <a:srgbClr val="666666"/>
                          </a:solidFill>
                          <a:latin typeface="Cambria Math" panose="02040503050406030204" pitchFamily="18" charset="0"/>
                          <a:ea typeface="Cambria Math" panose="02040503050406030204" pitchFamily="18" charset="0"/>
                        </a:rPr>
                        <m:t> </m:t>
                      </m:r>
                      <m:r>
                        <m:rPr>
                          <m:sty m:val="p"/>
                        </m:rPr>
                        <a:rPr lang="en-US" sz="2100" smtClean="0">
                          <a:solidFill>
                            <a:srgbClr val="666666"/>
                          </a:solidFill>
                          <a:latin typeface="Cambria Math" panose="02040503050406030204" pitchFamily="18" charset="0"/>
                          <a:ea typeface="Cambria Math" panose="02040503050406030204" pitchFamily="18" charset="0"/>
                        </a:rPr>
                        <m:t>or</m:t>
                      </m:r>
                      <m:r>
                        <a:rPr lang="en-US" sz="2100" smtClean="0">
                          <a:solidFill>
                            <a:srgbClr val="666666"/>
                          </a:solidFill>
                          <a:latin typeface="Cambria Math" panose="02040503050406030204" pitchFamily="18" charset="0"/>
                          <a:ea typeface="Cambria Math" panose="02040503050406030204" pitchFamily="18" charset="0"/>
                        </a:rPr>
                        <m:t> </m:t>
                      </m:r>
                      <m:r>
                        <m:rPr>
                          <m:sty m:val="p"/>
                        </m:rPr>
                        <a:rPr lang="en-US" sz="2100" smtClean="0">
                          <a:solidFill>
                            <a:srgbClr val="666666"/>
                          </a:solidFill>
                          <a:latin typeface="Cambria Math" panose="02040503050406030204" pitchFamily="18" charset="0"/>
                          <a:ea typeface="Cambria Math" panose="02040503050406030204" pitchFamily="18" charset="0"/>
                        </a:rPr>
                        <m:t>MCRT</m:t>
                      </m:r>
                      <m:r>
                        <a:rPr lang="en-US" sz="2100" smtClean="0">
                          <a:solidFill>
                            <a:srgbClr val="666666"/>
                          </a:solidFill>
                          <a:latin typeface="Cambria Math" panose="02040503050406030204" pitchFamily="18" charset="0"/>
                          <a:ea typeface="Cambria Math" panose="02040503050406030204" pitchFamily="18" charset="0"/>
                        </a:rPr>
                        <m:t>,</m:t>
                      </m:r>
                      <m:r>
                        <m:rPr>
                          <m:sty m:val="p"/>
                        </m:rPr>
                        <a:rPr lang="en-US" sz="2100" smtClean="0">
                          <a:solidFill>
                            <a:srgbClr val="666666"/>
                          </a:solidFill>
                          <a:latin typeface="Cambria Math" panose="02040503050406030204" pitchFamily="18" charset="0"/>
                          <a:ea typeface="Cambria Math" panose="02040503050406030204" pitchFamily="18" charset="0"/>
                        </a:rPr>
                        <m:t>days</m:t>
                      </m:r>
                      <m:r>
                        <a:rPr lang="en-US" sz="2100" i="1">
                          <a:solidFill>
                            <a:srgbClr val="666666"/>
                          </a:solidFill>
                          <a:latin typeface="Cambria Math" panose="02040503050406030204" pitchFamily="18" charset="0"/>
                          <a:ea typeface="Cambria Math" panose="02040503050406030204" pitchFamily="18" charset="0"/>
                        </a:rPr>
                        <m:t>=</m:t>
                      </m:r>
                      <m:f>
                        <m:fPr>
                          <m:ctrlPr>
                            <a:rPr lang="en-US" sz="2100" i="1">
                              <a:solidFill>
                                <a:srgbClr val="666666"/>
                              </a:solidFill>
                              <a:latin typeface="Cambria Math" panose="02040503050406030204" pitchFamily="18" charset="0"/>
                              <a:ea typeface="Cambria Math" panose="02040503050406030204" pitchFamily="18" charset="0"/>
                            </a:rPr>
                          </m:ctrlPr>
                        </m:fPr>
                        <m:num>
                          <m:r>
                            <a:rPr lang="en-US" sz="2100" i="1">
                              <a:solidFill>
                                <a:srgbClr val="666666"/>
                              </a:solidFill>
                              <a:latin typeface="Cambria Math" panose="02040503050406030204" pitchFamily="18" charset="0"/>
                              <a:ea typeface="Cambria Math" panose="02040503050406030204" pitchFamily="18" charset="0"/>
                            </a:rPr>
                            <m:t>[</m:t>
                          </m:r>
                          <m:r>
                            <m:rPr>
                              <m:nor/>
                            </m:rPr>
                            <a:rPr lang="en-US" sz="210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V</m:t>
                          </m:r>
                          <m:r>
                            <m:rPr>
                              <m:nor/>
                            </m:rPr>
                            <a:rPr lang="en-US" sz="2100" baseline="-25000" dirty="0">
                              <a:solidFill>
                                <a:srgbClr val="666666"/>
                              </a:solidFill>
                              <a:latin typeface="Cambria Math" panose="02040503050406030204" pitchFamily="18" charset="0"/>
                              <a:ea typeface="Cambria Math" panose="02040503050406030204" pitchFamily="18" charset="0"/>
                            </a:rPr>
                            <m:t>ab</m:t>
                          </m:r>
                          <m:r>
                            <a:rPr lang="en-US" sz="2100" i="1" dirty="0">
                              <a:solidFill>
                                <a:srgbClr val="666666"/>
                              </a:solidFill>
                              <a:latin typeface="Cambria Math" panose="02040503050406030204" pitchFamily="18" charset="0"/>
                              <a:ea typeface="Cambria Math" panose="02040503050406030204" pitchFamily="18" charset="0"/>
                            </a:rPr>
                            <m:t>𝑀𝐺</m:t>
                          </m:r>
                          <m:r>
                            <a:rPr lang="en-US" sz="2100" i="1" dirty="0">
                              <a:solidFill>
                                <a:srgbClr val="666666"/>
                              </a:solidFill>
                              <a:latin typeface="Cambria Math" panose="02040503050406030204" pitchFamily="18" charset="0"/>
                              <a:ea typeface="Cambria Math" panose="02040503050406030204" pitchFamily="18" charset="0"/>
                            </a:rPr>
                            <m:t>×</m:t>
                          </m:r>
                          <m:r>
                            <a:rPr lang="en-US" sz="2100" i="1" dirty="0">
                              <a:solidFill>
                                <a:srgbClr val="666666"/>
                              </a:solidFill>
                              <a:latin typeface="Cambria Math" panose="02040503050406030204" pitchFamily="18" charset="0"/>
                              <a:ea typeface="Cambria Math" panose="02040503050406030204" pitchFamily="18" charset="0"/>
                            </a:rPr>
                            <m:t>𝑀𝐿𝑆𝑆</m:t>
                          </m:r>
                          <m:r>
                            <a:rPr lang="en-US" sz="2100" i="1" dirty="0">
                              <a:solidFill>
                                <a:srgbClr val="666666"/>
                              </a:solidFill>
                              <a:latin typeface="Cambria Math" panose="02040503050406030204" pitchFamily="18" charset="0"/>
                              <a:ea typeface="Cambria Math" panose="02040503050406030204" pitchFamily="18" charset="0"/>
                            </a:rPr>
                            <m:t> </m:t>
                          </m:r>
                          <m:r>
                            <a:rPr lang="en-US" sz="2100" i="1" dirty="0">
                              <a:solidFill>
                                <a:srgbClr val="666666"/>
                              </a:solidFill>
                              <a:latin typeface="Cambria Math" panose="02040503050406030204" pitchFamily="18" charset="0"/>
                              <a:ea typeface="Cambria Math" panose="02040503050406030204" pitchFamily="18" charset="0"/>
                            </a:rPr>
                            <m:t>𝑚𝑔</m:t>
                          </m:r>
                          <m:r>
                            <a:rPr lang="en-US" sz="2100" i="1" dirty="0">
                              <a:solidFill>
                                <a:srgbClr val="666666"/>
                              </a:solidFill>
                              <a:latin typeface="Cambria Math" panose="02040503050406030204" pitchFamily="18" charset="0"/>
                              <a:ea typeface="Cambria Math" panose="02040503050406030204" pitchFamily="18" charset="0"/>
                            </a:rPr>
                            <m:t>/</m:t>
                          </m:r>
                          <m:r>
                            <a:rPr lang="en-US" sz="2100" i="1" dirty="0">
                              <a:solidFill>
                                <a:srgbClr val="666666"/>
                              </a:solidFill>
                              <a:latin typeface="Cambria Math" panose="02040503050406030204" pitchFamily="18" charset="0"/>
                              <a:ea typeface="Cambria Math" panose="02040503050406030204" pitchFamily="18" charset="0"/>
                            </a:rPr>
                            <m:t>𝐿</m:t>
                          </m:r>
                          <m:r>
                            <a:rPr lang="en-US" sz="2100" i="1" dirty="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Vsc</m:t>
                          </m:r>
                          <m:r>
                            <a:rPr lang="en-US" sz="2100" i="1" dirty="0">
                              <a:solidFill>
                                <a:srgbClr val="666666"/>
                              </a:solidFill>
                              <a:latin typeface="Cambria Math" panose="02040503050406030204" pitchFamily="18" charset="0"/>
                              <a:ea typeface="Cambria Math" panose="02040503050406030204" pitchFamily="18" charset="0"/>
                            </a:rPr>
                            <m:t>𝑀𝐺</m:t>
                          </m:r>
                          <m:r>
                            <a:rPr lang="en-US" sz="2100" i="1" dirty="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TSS</m:t>
                          </m:r>
                          <m:r>
                            <m:rPr>
                              <m:nor/>
                            </m:rPr>
                            <a:rPr lang="en-US" sz="2100" baseline="-25000" dirty="0">
                              <a:solidFill>
                                <a:srgbClr val="666666"/>
                              </a:solidFill>
                              <a:latin typeface="Cambria Math" panose="02040503050406030204" pitchFamily="18" charset="0"/>
                              <a:ea typeface="Cambria Math" panose="02040503050406030204" pitchFamily="18" charset="0"/>
                            </a:rPr>
                            <m:t>sc</m:t>
                          </m:r>
                          <m:r>
                            <m:rPr>
                              <m:nor/>
                            </m:rPr>
                            <a:rPr lang="en-US" sz="2100" dirty="0">
                              <a:solidFill>
                                <a:srgbClr val="666666"/>
                              </a:solidFill>
                              <a:latin typeface="Cambria Math" panose="02040503050406030204" pitchFamily="18" charset="0"/>
                              <a:ea typeface="Cambria Math" panose="02040503050406030204" pitchFamily="18" charset="0"/>
                            </a:rPr>
                            <m:t> </m:t>
                          </m:r>
                          <m:r>
                            <a:rPr lang="en-US" sz="2100" i="1" dirty="0">
                              <a:solidFill>
                                <a:srgbClr val="666666"/>
                              </a:solidFill>
                              <a:latin typeface="Cambria Math" panose="02040503050406030204" pitchFamily="18" charset="0"/>
                              <a:ea typeface="Cambria Math" panose="02040503050406030204" pitchFamily="18" charset="0"/>
                            </a:rPr>
                            <m:t>𝑚𝑔</m:t>
                          </m:r>
                          <m:r>
                            <a:rPr lang="en-US" sz="2100" i="1" dirty="0">
                              <a:solidFill>
                                <a:srgbClr val="666666"/>
                              </a:solidFill>
                              <a:latin typeface="Cambria Math" panose="02040503050406030204" pitchFamily="18" charset="0"/>
                              <a:ea typeface="Cambria Math" panose="02040503050406030204" pitchFamily="18" charset="0"/>
                            </a:rPr>
                            <m:t>/</m:t>
                          </m:r>
                          <m:r>
                            <a:rPr lang="en-US" sz="2100" i="1" dirty="0">
                              <a:solidFill>
                                <a:srgbClr val="666666"/>
                              </a:solidFill>
                              <a:latin typeface="Cambria Math" panose="02040503050406030204" pitchFamily="18" charset="0"/>
                              <a:ea typeface="Cambria Math" panose="02040503050406030204" pitchFamily="18" charset="0"/>
                            </a:rPr>
                            <m:t>𝐿</m:t>
                          </m:r>
                          <m:r>
                            <a:rPr lang="en-US" sz="2100" i="1" dirty="0">
                              <a:solidFill>
                                <a:srgbClr val="666666"/>
                              </a:solidFill>
                              <a:latin typeface="Cambria Math" panose="02040503050406030204" pitchFamily="18" charset="0"/>
                              <a:ea typeface="Cambria Math" panose="02040503050406030204" pitchFamily="18" charset="0"/>
                            </a:rPr>
                            <m:t>)] </m:t>
                          </m:r>
                        </m:num>
                        <m:den>
                          <m:r>
                            <a:rPr lang="en-US" sz="2100" i="1">
                              <a:solidFill>
                                <a:srgbClr val="666666"/>
                              </a:solidFill>
                              <a:latin typeface="Cambria Math" panose="02040503050406030204" pitchFamily="18" charset="0"/>
                              <a:ea typeface="Cambria Math" panose="02040503050406030204" pitchFamily="18" charset="0"/>
                            </a:rPr>
                            <m:t>[</m:t>
                          </m:r>
                          <m:d>
                            <m:dPr>
                              <m:ctrlPr>
                                <a:rPr lang="en-US" sz="2100" i="1">
                                  <a:solidFill>
                                    <a:srgbClr val="666666"/>
                                  </a:solidFill>
                                  <a:latin typeface="Cambria Math" panose="02040503050406030204" pitchFamily="18" charset="0"/>
                                  <a:ea typeface="Cambria Math" panose="02040503050406030204" pitchFamily="18" charset="0"/>
                                </a:rPr>
                              </m:ctrlPr>
                            </m:dPr>
                            <m:e>
                              <m:r>
                                <m:rPr>
                                  <m:nor/>
                                </m:rPr>
                                <a:rPr lang="en-US" sz="2100" dirty="0">
                                  <a:solidFill>
                                    <a:srgbClr val="666666"/>
                                  </a:solidFill>
                                  <a:latin typeface="Cambria Math" panose="02040503050406030204" pitchFamily="18" charset="0"/>
                                  <a:ea typeface="Cambria Math" panose="02040503050406030204" pitchFamily="18" charset="0"/>
                                </a:rPr>
                                <m:t>Q</m:t>
                              </m:r>
                              <m:r>
                                <m:rPr>
                                  <m:nor/>
                                </m:rPr>
                                <a:rPr lang="en-US" sz="2100" baseline="-25000" dirty="0">
                                  <a:solidFill>
                                    <a:srgbClr val="666666"/>
                                  </a:solidFill>
                                  <a:latin typeface="Cambria Math" panose="02040503050406030204" pitchFamily="18" charset="0"/>
                                  <a:ea typeface="Cambria Math" panose="02040503050406030204" pitchFamily="18" charset="0"/>
                                </a:rPr>
                                <m:t>eff</m:t>
                              </m:r>
                              <m:r>
                                <a:rPr lang="en-US" sz="2100" i="1" dirty="0">
                                  <a:solidFill>
                                    <a:srgbClr val="666666"/>
                                  </a:solidFill>
                                  <a:latin typeface="Cambria Math" panose="02040503050406030204" pitchFamily="18" charset="0"/>
                                  <a:ea typeface="Cambria Math" panose="02040503050406030204" pitchFamily="18" charset="0"/>
                                </a:rPr>
                                <m:t>𝑀𝐺𝐷</m:t>
                              </m:r>
                              <m:r>
                                <a:rPr lang="en-US" sz="2100" i="1" dirty="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TSS</m:t>
                              </m:r>
                              <m:r>
                                <m:rPr>
                                  <m:nor/>
                                </m:rPr>
                                <a:rPr lang="en-US" sz="2100" baseline="-25000" dirty="0">
                                  <a:solidFill>
                                    <a:srgbClr val="666666"/>
                                  </a:solidFill>
                                  <a:latin typeface="Cambria Math" panose="02040503050406030204" pitchFamily="18" charset="0"/>
                                  <a:ea typeface="Cambria Math" panose="02040503050406030204" pitchFamily="18" charset="0"/>
                                </a:rPr>
                                <m:t>eff</m:t>
                              </m:r>
                              <m:r>
                                <m:rPr>
                                  <m:nor/>
                                </m:rPr>
                                <a:rPr lang="en-US" sz="2100" dirty="0">
                                  <a:solidFill>
                                    <a:srgbClr val="666666"/>
                                  </a:solidFill>
                                  <a:latin typeface="Cambria Math" panose="02040503050406030204" pitchFamily="18" charset="0"/>
                                  <a:ea typeface="Cambria Math" panose="02040503050406030204" pitchFamily="18" charset="0"/>
                                </a:rPr>
                                <m:t> </m:t>
                              </m:r>
                              <m:r>
                                <a:rPr lang="en-US" sz="2100" i="1" dirty="0">
                                  <a:solidFill>
                                    <a:srgbClr val="666666"/>
                                  </a:solidFill>
                                  <a:latin typeface="Cambria Math" panose="02040503050406030204" pitchFamily="18" charset="0"/>
                                  <a:ea typeface="Cambria Math" panose="02040503050406030204" pitchFamily="18" charset="0"/>
                                </a:rPr>
                                <m:t>𝑚𝑔</m:t>
                              </m:r>
                              <m:r>
                                <a:rPr lang="en-US" sz="2100" i="1" dirty="0">
                                  <a:solidFill>
                                    <a:srgbClr val="666666"/>
                                  </a:solidFill>
                                  <a:latin typeface="Cambria Math" panose="02040503050406030204" pitchFamily="18" charset="0"/>
                                  <a:ea typeface="Cambria Math" panose="02040503050406030204" pitchFamily="18" charset="0"/>
                                </a:rPr>
                                <m:t>/</m:t>
                              </m:r>
                              <m:r>
                                <a:rPr lang="en-US" sz="2100" i="1" dirty="0">
                                  <a:solidFill>
                                    <a:srgbClr val="666666"/>
                                  </a:solidFill>
                                  <a:latin typeface="Cambria Math" panose="02040503050406030204" pitchFamily="18" charset="0"/>
                                  <a:ea typeface="Cambria Math" panose="02040503050406030204" pitchFamily="18" charset="0"/>
                                </a:rPr>
                                <m:t>𝐿</m:t>
                              </m:r>
                            </m:e>
                          </m:d>
                          <m:r>
                            <a:rPr lang="en-US" sz="2100">
                              <a:solidFill>
                                <a:srgbClr val="666666"/>
                              </a:solidFill>
                              <a:latin typeface="Cambria Math" panose="02040503050406030204" pitchFamily="18" charset="0"/>
                              <a:ea typeface="Cambria Math" panose="02040503050406030204" pitchFamily="18" charset="0"/>
                            </a:rPr>
                            <m:t>+</m:t>
                          </m:r>
                          <m:d>
                            <m:dPr>
                              <m:ctrlPr>
                                <a:rPr lang="en-US" sz="2100" i="1">
                                  <a:solidFill>
                                    <a:srgbClr val="666666"/>
                                  </a:solidFill>
                                  <a:latin typeface="Cambria Math" panose="02040503050406030204" pitchFamily="18" charset="0"/>
                                  <a:ea typeface="Cambria Math" panose="02040503050406030204" pitchFamily="18" charset="0"/>
                                </a:rPr>
                              </m:ctrlPr>
                            </m:dPr>
                            <m:e>
                              <m:r>
                                <m:rPr>
                                  <m:nor/>
                                </m:rPr>
                                <a:rPr lang="en-US" sz="2100" dirty="0">
                                  <a:solidFill>
                                    <a:srgbClr val="666666"/>
                                  </a:solidFill>
                                  <a:latin typeface="Cambria Math" panose="02040503050406030204" pitchFamily="18" charset="0"/>
                                  <a:ea typeface="Cambria Math" panose="02040503050406030204" pitchFamily="18" charset="0"/>
                                </a:rPr>
                                <m:t>Q</m:t>
                              </m:r>
                              <m:r>
                                <m:rPr>
                                  <m:nor/>
                                </m:rPr>
                                <a:rPr lang="en-US" sz="2100" baseline="-25000" dirty="0">
                                  <a:solidFill>
                                    <a:srgbClr val="666666"/>
                                  </a:solidFill>
                                  <a:latin typeface="Cambria Math" panose="02040503050406030204" pitchFamily="18" charset="0"/>
                                  <a:ea typeface="Cambria Math" panose="02040503050406030204" pitchFamily="18" charset="0"/>
                                </a:rPr>
                                <m:t>was</m:t>
                              </m:r>
                              <m:r>
                                <a:rPr lang="en-US" sz="2100" i="1" dirty="0">
                                  <a:solidFill>
                                    <a:srgbClr val="666666"/>
                                  </a:solidFill>
                                  <a:latin typeface="Cambria Math" panose="02040503050406030204" pitchFamily="18" charset="0"/>
                                  <a:ea typeface="Cambria Math" panose="02040503050406030204" pitchFamily="18" charset="0"/>
                                </a:rPr>
                                <m:t>𝑀𝐺𝐷</m:t>
                              </m:r>
                              <m:r>
                                <a:rPr lang="en-US" sz="2100" i="1" dirty="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TSS</m:t>
                              </m:r>
                              <m:r>
                                <m:rPr>
                                  <m:nor/>
                                </m:rPr>
                                <a:rPr lang="en-US" sz="2100" baseline="-25000" dirty="0">
                                  <a:solidFill>
                                    <a:srgbClr val="666666"/>
                                  </a:solidFill>
                                  <a:latin typeface="Cambria Math" panose="02040503050406030204" pitchFamily="18" charset="0"/>
                                  <a:ea typeface="Cambria Math" panose="02040503050406030204" pitchFamily="18" charset="0"/>
                                </a:rPr>
                                <m:t>was</m:t>
                              </m:r>
                              <m:r>
                                <m:rPr>
                                  <m:nor/>
                                </m:rPr>
                                <a:rPr lang="en-US" sz="2100" dirty="0">
                                  <a:solidFill>
                                    <a:srgbClr val="666666"/>
                                  </a:solidFill>
                                  <a:latin typeface="Cambria Math" panose="02040503050406030204" pitchFamily="18" charset="0"/>
                                  <a:ea typeface="Cambria Math" panose="02040503050406030204" pitchFamily="18" charset="0"/>
                                </a:rPr>
                                <m:t> </m:t>
                              </m:r>
                              <m:r>
                                <a:rPr lang="en-US" sz="2100" i="1" dirty="0">
                                  <a:solidFill>
                                    <a:srgbClr val="666666"/>
                                  </a:solidFill>
                                  <a:latin typeface="Cambria Math" panose="02040503050406030204" pitchFamily="18" charset="0"/>
                                  <a:ea typeface="Cambria Math" panose="02040503050406030204" pitchFamily="18" charset="0"/>
                                </a:rPr>
                                <m:t>𝑚𝑔</m:t>
                              </m:r>
                              <m:r>
                                <a:rPr lang="en-US" sz="2100" i="1" dirty="0">
                                  <a:solidFill>
                                    <a:srgbClr val="666666"/>
                                  </a:solidFill>
                                  <a:latin typeface="Cambria Math" panose="02040503050406030204" pitchFamily="18" charset="0"/>
                                  <a:ea typeface="Cambria Math" panose="02040503050406030204" pitchFamily="18" charset="0"/>
                                </a:rPr>
                                <m:t>/</m:t>
                              </m:r>
                              <m:r>
                                <a:rPr lang="en-US" sz="2100" i="1" dirty="0">
                                  <a:solidFill>
                                    <a:srgbClr val="666666"/>
                                  </a:solidFill>
                                  <a:latin typeface="Cambria Math" panose="02040503050406030204" pitchFamily="18" charset="0"/>
                                  <a:ea typeface="Cambria Math" panose="02040503050406030204" pitchFamily="18" charset="0"/>
                                </a:rPr>
                                <m:t>𝐿</m:t>
                              </m:r>
                            </m:e>
                          </m:d>
                          <m:r>
                            <a:rPr lang="en-US" sz="2100" i="1" dirty="0">
                              <a:solidFill>
                                <a:srgbClr val="666666"/>
                              </a:solidFill>
                              <a:latin typeface="Cambria Math" panose="02040503050406030204" pitchFamily="18" charset="0"/>
                              <a:ea typeface="Cambria Math" panose="02040503050406030204" pitchFamily="18" charset="0"/>
                            </a:rPr>
                            <m:t>] </m:t>
                          </m:r>
                        </m:den>
                      </m:f>
                    </m:oMath>
                  </m:oMathPara>
                </a14:m>
                <a:endParaRPr lang="en-US" sz="2100">
                  <a:solidFill>
                    <a:srgbClr val="666666"/>
                  </a:solidFill>
                  <a:latin typeface="Cambria Math" panose="02040503050406030204" pitchFamily="18" charset="0"/>
                  <a:ea typeface="Cambria Math" panose="02040503050406030204" pitchFamily="18" charset="0"/>
                </a:endParaRPr>
              </a:p>
              <a:p>
                <a:pPr lvl="0">
                  <a:lnSpc>
                    <a:spcPct val="200000"/>
                  </a:lnSpc>
                  <a:spcBef>
                    <a:spcPts val="1800"/>
                  </a:spcBef>
                  <a:spcAft>
                    <a:spcPts val="1200"/>
                  </a:spcAft>
                  <a:defRPr/>
                </a:pPr>
                <a14:m>
                  <m:oMathPara xmlns:m="http://schemas.openxmlformats.org/officeDocument/2006/math">
                    <m:oMathParaPr>
                      <m:jc m:val="centerGroup"/>
                    </m:oMathParaPr>
                    <m:oMath xmlns:m="http://schemas.openxmlformats.org/officeDocument/2006/math">
                      <m:r>
                        <a:rPr lang="en-US" sz="2100">
                          <a:solidFill>
                            <a:srgbClr val="666666"/>
                          </a:solidFill>
                          <a:latin typeface="Cambria Math" panose="02040503050406030204" pitchFamily="18" charset="0"/>
                          <a:ea typeface="Cambria Math" panose="02040503050406030204" pitchFamily="18" charset="0"/>
                        </a:rPr>
                        <m:t>=</m:t>
                      </m:r>
                      <m:f>
                        <m:fPr>
                          <m:ctrlPr>
                            <a:rPr lang="en-US" sz="2100" i="1">
                              <a:solidFill>
                                <a:srgbClr val="666666"/>
                              </a:solidFill>
                              <a:latin typeface="Cambria Math" panose="02040503050406030204" pitchFamily="18" charset="0"/>
                              <a:ea typeface="Cambria Math" panose="02040503050406030204" pitchFamily="18" charset="0"/>
                            </a:rPr>
                          </m:ctrlPr>
                        </m:fPr>
                        <m:num>
                          <m:r>
                            <a:rPr lang="en-US" sz="2100" i="1">
                              <a:solidFill>
                                <a:srgbClr val="666666"/>
                              </a:solidFill>
                              <a:latin typeface="Cambria Math" panose="02040503050406030204" pitchFamily="18" charset="0"/>
                              <a:ea typeface="Cambria Math" panose="02040503050406030204" pitchFamily="18" charset="0"/>
                            </a:rPr>
                            <m:t>[</m:t>
                          </m:r>
                          <m:r>
                            <m:rPr>
                              <m:nor/>
                            </m:rPr>
                            <a:rPr lang="en-US" sz="2100">
                              <a:solidFill>
                                <a:srgbClr val="666666"/>
                              </a:solidFill>
                              <a:latin typeface="Cambria Math" panose="02040503050406030204" pitchFamily="18" charset="0"/>
                              <a:ea typeface="Cambria Math" panose="02040503050406030204" pitchFamily="18" charset="0"/>
                            </a:rPr>
                            <m:t>(0.9 </m:t>
                          </m:r>
                          <m:r>
                            <a:rPr lang="en-US" sz="2100" i="1" dirty="0">
                              <a:solidFill>
                                <a:srgbClr val="666666"/>
                              </a:solidFill>
                              <a:latin typeface="Cambria Math" panose="02040503050406030204" pitchFamily="18" charset="0"/>
                              <a:ea typeface="Cambria Math" panose="02040503050406030204" pitchFamily="18" charset="0"/>
                            </a:rPr>
                            <m:t>𝑀𝐺</m:t>
                          </m:r>
                          <m:r>
                            <a:rPr lang="en-US" sz="2100" i="1" dirty="0">
                              <a:solidFill>
                                <a:srgbClr val="666666"/>
                              </a:solidFill>
                              <a:latin typeface="Cambria Math" panose="02040503050406030204" pitchFamily="18" charset="0"/>
                              <a:ea typeface="Cambria Math" panose="02040503050406030204" pitchFamily="18" charset="0"/>
                            </a:rPr>
                            <m:t>×3200 </m:t>
                          </m:r>
                          <m:r>
                            <a:rPr lang="en-US" sz="2100" i="1" dirty="0">
                              <a:solidFill>
                                <a:srgbClr val="666666"/>
                              </a:solidFill>
                              <a:latin typeface="Cambria Math" panose="02040503050406030204" pitchFamily="18" charset="0"/>
                              <a:ea typeface="Cambria Math" panose="02040503050406030204" pitchFamily="18" charset="0"/>
                            </a:rPr>
                            <m:t>𝑚𝑔</m:t>
                          </m:r>
                          <m:r>
                            <a:rPr lang="en-US" sz="2100" i="1" dirty="0">
                              <a:solidFill>
                                <a:srgbClr val="666666"/>
                              </a:solidFill>
                              <a:latin typeface="Cambria Math" panose="02040503050406030204" pitchFamily="18" charset="0"/>
                              <a:ea typeface="Cambria Math" panose="02040503050406030204" pitchFamily="18" charset="0"/>
                            </a:rPr>
                            <m:t>/</m:t>
                          </m:r>
                          <m:r>
                            <a:rPr lang="en-US" sz="2100" i="1" dirty="0">
                              <a:solidFill>
                                <a:srgbClr val="666666"/>
                              </a:solidFill>
                              <a:latin typeface="Cambria Math" panose="02040503050406030204" pitchFamily="18" charset="0"/>
                              <a:ea typeface="Cambria Math" panose="02040503050406030204" pitchFamily="18" charset="0"/>
                            </a:rPr>
                            <m:t>𝐿</m:t>
                          </m:r>
                          <m:r>
                            <a:rPr lang="en-US" sz="2100" i="1" dirty="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(0.5</m:t>
                          </m:r>
                          <m:r>
                            <a:rPr lang="en-US" sz="2100" i="1" dirty="0">
                              <a:solidFill>
                                <a:srgbClr val="666666"/>
                              </a:solidFill>
                              <a:latin typeface="Cambria Math" panose="02040503050406030204" pitchFamily="18" charset="0"/>
                              <a:ea typeface="Cambria Math" panose="02040503050406030204" pitchFamily="18" charset="0"/>
                            </a:rPr>
                            <m:t>𝑀𝐺</m:t>
                          </m:r>
                          <m:r>
                            <a:rPr lang="en-US" sz="2100" i="1" dirty="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540</m:t>
                          </m:r>
                          <m:r>
                            <a:rPr lang="en-US" sz="2100" i="1" dirty="0">
                              <a:solidFill>
                                <a:srgbClr val="666666"/>
                              </a:solidFill>
                              <a:latin typeface="Cambria Math" panose="02040503050406030204" pitchFamily="18" charset="0"/>
                              <a:ea typeface="Cambria Math" panose="02040503050406030204" pitchFamily="18" charset="0"/>
                            </a:rPr>
                            <m:t>𝑚𝑔</m:t>
                          </m:r>
                          <m:r>
                            <a:rPr lang="en-US" sz="2100" i="1" dirty="0">
                              <a:solidFill>
                                <a:srgbClr val="666666"/>
                              </a:solidFill>
                              <a:latin typeface="Cambria Math" panose="02040503050406030204" pitchFamily="18" charset="0"/>
                              <a:ea typeface="Cambria Math" panose="02040503050406030204" pitchFamily="18" charset="0"/>
                            </a:rPr>
                            <m:t>/</m:t>
                          </m:r>
                          <m:r>
                            <a:rPr lang="en-US" sz="2100" i="1" dirty="0">
                              <a:solidFill>
                                <a:srgbClr val="666666"/>
                              </a:solidFill>
                              <a:latin typeface="Cambria Math" panose="02040503050406030204" pitchFamily="18" charset="0"/>
                              <a:ea typeface="Cambria Math" panose="02040503050406030204" pitchFamily="18" charset="0"/>
                            </a:rPr>
                            <m:t>𝐿</m:t>
                          </m:r>
                          <m:r>
                            <a:rPr lang="en-US" sz="2100" i="1" dirty="0">
                              <a:solidFill>
                                <a:srgbClr val="666666"/>
                              </a:solidFill>
                              <a:latin typeface="Cambria Math" panose="02040503050406030204" pitchFamily="18" charset="0"/>
                              <a:ea typeface="Cambria Math" panose="02040503050406030204" pitchFamily="18" charset="0"/>
                            </a:rPr>
                            <m:t>)] </m:t>
                          </m:r>
                        </m:num>
                        <m:den>
                          <m:r>
                            <a:rPr lang="en-US" sz="2100" i="1">
                              <a:solidFill>
                                <a:srgbClr val="666666"/>
                              </a:solidFill>
                              <a:latin typeface="Cambria Math" panose="02040503050406030204" pitchFamily="18" charset="0"/>
                              <a:ea typeface="Cambria Math" panose="02040503050406030204" pitchFamily="18" charset="0"/>
                            </a:rPr>
                            <m:t>[</m:t>
                          </m:r>
                          <m:d>
                            <m:dPr>
                              <m:ctrlPr>
                                <a:rPr lang="en-US" sz="2100" i="1">
                                  <a:solidFill>
                                    <a:srgbClr val="666666"/>
                                  </a:solidFill>
                                  <a:latin typeface="Cambria Math" panose="02040503050406030204" pitchFamily="18" charset="0"/>
                                  <a:ea typeface="Cambria Math" panose="02040503050406030204" pitchFamily="18" charset="0"/>
                                </a:rPr>
                              </m:ctrlPr>
                            </m:dPr>
                            <m:e>
                              <m:r>
                                <m:rPr>
                                  <m:nor/>
                                </m:rPr>
                                <a:rPr lang="en-US" sz="2100">
                                  <a:solidFill>
                                    <a:srgbClr val="666666"/>
                                  </a:solidFill>
                                  <a:latin typeface="Cambria Math" panose="02040503050406030204" pitchFamily="18" charset="0"/>
                                  <a:ea typeface="Cambria Math" panose="02040503050406030204" pitchFamily="18" charset="0"/>
                                </a:rPr>
                                <m:t>3.6</m:t>
                              </m:r>
                              <m:r>
                                <a:rPr lang="en-US" sz="2100" i="1" dirty="0">
                                  <a:solidFill>
                                    <a:srgbClr val="666666"/>
                                  </a:solidFill>
                                  <a:latin typeface="Cambria Math" panose="02040503050406030204" pitchFamily="18" charset="0"/>
                                  <a:ea typeface="Cambria Math" panose="02040503050406030204" pitchFamily="18" charset="0"/>
                                </a:rPr>
                                <m:t>𝑀𝐺𝐷</m:t>
                              </m:r>
                              <m:r>
                                <a:rPr lang="en-US" sz="2100" i="1" dirty="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9</m:t>
                              </m:r>
                              <m:r>
                                <a:rPr lang="en-US" sz="2100" i="1" dirty="0">
                                  <a:solidFill>
                                    <a:srgbClr val="666666"/>
                                  </a:solidFill>
                                  <a:latin typeface="Cambria Math" panose="02040503050406030204" pitchFamily="18" charset="0"/>
                                  <a:ea typeface="Cambria Math" panose="02040503050406030204" pitchFamily="18" charset="0"/>
                                </a:rPr>
                                <m:t>𝑚𝑔</m:t>
                              </m:r>
                              <m:r>
                                <a:rPr lang="en-US" sz="2100" i="1" dirty="0">
                                  <a:solidFill>
                                    <a:srgbClr val="666666"/>
                                  </a:solidFill>
                                  <a:latin typeface="Cambria Math" panose="02040503050406030204" pitchFamily="18" charset="0"/>
                                  <a:ea typeface="Cambria Math" panose="02040503050406030204" pitchFamily="18" charset="0"/>
                                </a:rPr>
                                <m:t>/</m:t>
                              </m:r>
                              <m:r>
                                <a:rPr lang="en-US" sz="2100" i="1" dirty="0">
                                  <a:solidFill>
                                    <a:srgbClr val="666666"/>
                                  </a:solidFill>
                                  <a:latin typeface="Cambria Math" panose="02040503050406030204" pitchFamily="18" charset="0"/>
                                  <a:ea typeface="Cambria Math" panose="02040503050406030204" pitchFamily="18" charset="0"/>
                                </a:rPr>
                                <m:t>𝐿</m:t>
                              </m:r>
                            </m:e>
                          </m:d>
                          <m:r>
                            <a:rPr lang="en-US" sz="2100">
                              <a:solidFill>
                                <a:srgbClr val="666666"/>
                              </a:solidFill>
                              <a:latin typeface="Cambria Math" panose="02040503050406030204" pitchFamily="18" charset="0"/>
                              <a:ea typeface="Cambria Math" panose="02040503050406030204" pitchFamily="18" charset="0"/>
                            </a:rPr>
                            <m:t>+</m:t>
                          </m:r>
                          <m:d>
                            <m:dPr>
                              <m:ctrlPr>
                                <a:rPr lang="en-US" sz="2100" i="1">
                                  <a:solidFill>
                                    <a:srgbClr val="666666"/>
                                  </a:solidFill>
                                  <a:latin typeface="Cambria Math" panose="02040503050406030204" pitchFamily="18" charset="0"/>
                                  <a:ea typeface="Cambria Math" panose="02040503050406030204" pitchFamily="18" charset="0"/>
                                </a:rPr>
                              </m:ctrlPr>
                            </m:dPr>
                            <m:e>
                              <m:r>
                                <m:rPr>
                                  <m:nor/>
                                </m:rPr>
                                <a:rPr lang="en-US" sz="2100">
                                  <a:solidFill>
                                    <a:srgbClr val="666666"/>
                                  </a:solidFill>
                                  <a:latin typeface="Cambria Math" panose="02040503050406030204" pitchFamily="18" charset="0"/>
                                  <a:ea typeface="Cambria Math" panose="02040503050406030204" pitchFamily="18" charset="0"/>
                                </a:rPr>
                                <m:t>0.14</m:t>
                              </m:r>
                              <m:r>
                                <a:rPr lang="en-US" sz="2100" i="1" dirty="0">
                                  <a:solidFill>
                                    <a:srgbClr val="666666"/>
                                  </a:solidFill>
                                  <a:latin typeface="Cambria Math" panose="02040503050406030204" pitchFamily="18" charset="0"/>
                                  <a:ea typeface="Cambria Math" panose="02040503050406030204" pitchFamily="18" charset="0"/>
                                </a:rPr>
                                <m:t>𝑀𝐺𝐷</m:t>
                              </m:r>
                              <m:r>
                                <a:rPr lang="en-US" sz="2100" i="1" dirty="0">
                                  <a:solidFill>
                                    <a:srgbClr val="666666"/>
                                  </a:solidFill>
                                  <a:latin typeface="Cambria Math" panose="02040503050406030204" pitchFamily="18" charset="0"/>
                                  <a:ea typeface="Cambria Math" panose="02040503050406030204" pitchFamily="18" charset="0"/>
                                </a:rPr>
                                <m:t>×</m:t>
                              </m:r>
                              <m:r>
                                <m:rPr>
                                  <m:nor/>
                                </m:rPr>
                                <a:rPr lang="en-US" sz="2100" dirty="0">
                                  <a:solidFill>
                                    <a:srgbClr val="666666"/>
                                  </a:solidFill>
                                  <a:latin typeface="Cambria Math" panose="02040503050406030204" pitchFamily="18" charset="0"/>
                                  <a:ea typeface="Cambria Math" panose="02040503050406030204" pitchFamily="18" charset="0"/>
                                </a:rPr>
                                <m:t>7200</m:t>
                              </m:r>
                              <m:r>
                                <a:rPr lang="en-US" sz="2100" i="1" dirty="0">
                                  <a:solidFill>
                                    <a:srgbClr val="666666"/>
                                  </a:solidFill>
                                  <a:latin typeface="Cambria Math" panose="02040503050406030204" pitchFamily="18" charset="0"/>
                                  <a:ea typeface="Cambria Math" panose="02040503050406030204" pitchFamily="18" charset="0"/>
                                </a:rPr>
                                <m:t>𝑚𝑔</m:t>
                              </m:r>
                              <m:r>
                                <a:rPr lang="en-US" sz="2100" i="1" dirty="0">
                                  <a:solidFill>
                                    <a:srgbClr val="666666"/>
                                  </a:solidFill>
                                  <a:latin typeface="Cambria Math" panose="02040503050406030204" pitchFamily="18" charset="0"/>
                                  <a:ea typeface="Cambria Math" panose="02040503050406030204" pitchFamily="18" charset="0"/>
                                </a:rPr>
                                <m:t>/</m:t>
                              </m:r>
                              <m:r>
                                <a:rPr lang="en-US" sz="2100" i="1" dirty="0">
                                  <a:solidFill>
                                    <a:srgbClr val="666666"/>
                                  </a:solidFill>
                                  <a:latin typeface="Cambria Math" panose="02040503050406030204" pitchFamily="18" charset="0"/>
                                  <a:ea typeface="Cambria Math" panose="02040503050406030204" pitchFamily="18" charset="0"/>
                                </a:rPr>
                                <m:t>𝐿</m:t>
                              </m:r>
                            </m:e>
                          </m:d>
                          <m:r>
                            <a:rPr lang="en-US" sz="2100" i="1" dirty="0">
                              <a:solidFill>
                                <a:srgbClr val="666666"/>
                              </a:solidFill>
                              <a:latin typeface="Cambria Math" panose="02040503050406030204" pitchFamily="18" charset="0"/>
                              <a:ea typeface="Cambria Math" panose="02040503050406030204" pitchFamily="18" charset="0"/>
                            </a:rPr>
                            <m:t>] </m:t>
                          </m:r>
                        </m:den>
                      </m:f>
                    </m:oMath>
                  </m:oMathPara>
                </a14:m>
                <a:endParaRPr lang="en-US" sz="2100">
                  <a:solidFill>
                    <a:srgbClr val="666666"/>
                  </a:solidFill>
                  <a:latin typeface="Cambria Math" panose="02040503050406030204" pitchFamily="18" charset="0"/>
                  <a:ea typeface="Cambria Math" panose="02040503050406030204" pitchFamily="18" charset="0"/>
                </a:endParaRPr>
              </a:p>
              <a:p>
                <a:pPr lvl="0">
                  <a:lnSpc>
                    <a:spcPct val="200000"/>
                  </a:lnSpc>
                  <a:spcBef>
                    <a:spcPts val="1800"/>
                  </a:spcBef>
                  <a:spcAft>
                    <a:spcPts val="1200"/>
                  </a:spcAft>
                  <a:defRPr/>
                </a:pPr>
                <a14:m>
                  <m:oMathPara xmlns:m="http://schemas.openxmlformats.org/officeDocument/2006/math">
                    <m:oMathParaPr>
                      <m:jc m:val="centerGroup"/>
                    </m:oMathParaPr>
                    <m:oMath xmlns:m="http://schemas.openxmlformats.org/officeDocument/2006/math">
                      <m:r>
                        <a:rPr lang="en-US" sz="2100" i="1">
                          <a:solidFill>
                            <a:srgbClr val="666666"/>
                          </a:solidFill>
                          <a:latin typeface="Cambria Math" panose="02040503050406030204" pitchFamily="18" charset="0"/>
                          <a:ea typeface="Cambria Math" panose="02040503050406030204" pitchFamily="18" charset="0"/>
                        </a:rPr>
                        <m:t>=3.</m:t>
                      </m:r>
                      <m:r>
                        <a:rPr lang="en-US" sz="2100" b="0" i="1" smtClean="0">
                          <a:solidFill>
                            <a:srgbClr val="666666"/>
                          </a:solidFill>
                          <a:latin typeface="Cambria Math" panose="02040503050406030204" pitchFamily="18" charset="0"/>
                          <a:ea typeface="Cambria Math" panose="02040503050406030204" pitchFamily="18" charset="0"/>
                        </a:rPr>
                        <m:t>03</m:t>
                      </m:r>
                      <m:r>
                        <a:rPr lang="en-US" sz="2100" i="1">
                          <a:solidFill>
                            <a:srgbClr val="666666"/>
                          </a:solidFill>
                          <a:latin typeface="Cambria Math" panose="02040503050406030204" pitchFamily="18" charset="0"/>
                          <a:ea typeface="Cambria Math" panose="02040503050406030204" pitchFamily="18" charset="0"/>
                        </a:rPr>
                        <m:t> </m:t>
                      </m:r>
                      <m:r>
                        <a:rPr lang="en-US" sz="2100" i="1">
                          <a:solidFill>
                            <a:srgbClr val="666666"/>
                          </a:solidFill>
                          <a:latin typeface="Cambria Math" panose="02040503050406030204" pitchFamily="18" charset="0"/>
                          <a:ea typeface="Cambria Math" panose="02040503050406030204" pitchFamily="18" charset="0"/>
                        </a:rPr>
                        <m:t>𝑑𝑎𝑦𝑠</m:t>
                      </m:r>
                    </m:oMath>
                  </m:oMathPara>
                </a14:m>
                <a:endParaRPr lang="en-US" sz="2100">
                  <a:solidFill>
                    <a:srgbClr val="666666"/>
                  </a:solidFill>
                  <a:latin typeface="Cambria Math" panose="02040503050406030204" pitchFamily="18" charset="0"/>
                  <a:ea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E6B8488F-2456-73D8-11E1-5CF4AA59202D}"/>
                  </a:ext>
                </a:extLst>
              </p:cNvPr>
              <p:cNvSpPr txBox="1">
                <a:spLocks noRot="1" noChangeAspect="1" noMove="1" noResize="1" noEditPoints="1" noAdjustHandles="1" noChangeArrowheads="1" noChangeShapeType="1" noTextEdit="1"/>
              </p:cNvSpPr>
              <p:nvPr/>
            </p:nvSpPr>
            <p:spPr>
              <a:xfrm>
                <a:off x="4647440" y="1728429"/>
                <a:ext cx="6913032" cy="4528676"/>
              </a:xfrm>
              <a:prstGeom prst="rect">
                <a:avLst/>
              </a:prstGeom>
              <a:blipFill>
                <a:blip r:embed="rId3"/>
                <a:stretch>
                  <a:fillRect/>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4737A1CA-FEA2-2D02-09AB-4604910B7107}"/>
              </a:ext>
            </a:extLst>
          </p:cNvPr>
          <p:cNvCxnSpPr>
            <a:cxnSpLocks/>
          </p:cNvCxnSpPr>
          <p:nvPr/>
        </p:nvCxnSpPr>
        <p:spPr>
          <a:xfrm>
            <a:off x="970414" y="2757305"/>
            <a:ext cx="35888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93AF4EBA-E97F-EBA3-A30E-5288F85AD4C2}"/>
              </a:ext>
            </a:extLst>
          </p:cNvPr>
          <p:cNvSpPr/>
          <p:nvPr/>
        </p:nvSpPr>
        <p:spPr>
          <a:xfrm>
            <a:off x="5259082" y="2757305"/>
            <a:ext cx="1065518"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E0127792-4A35-1653-A210-6DF3E0CD3775}"/>
              </a:ext>
            </a:extLst>
          </p:cNvPr>
          <p:cNvCxnSpPr>
            <a:cxnSpLocks/>
          </p:cNvCxnSpPr>
          <p:nvPr/>
        </p:nvCxnSpPr>
        <p:spPr>
          <a:xfrm>
            <a:off x="970414" y="4662305"/>
            <a:ext cx="35888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0EB79371-09CF-1980-C28C-1567AFBCBB7F}"/>
              </a:ext>
            </a:extLst>
          </p:cNvPr>
          <p:cNvSpPr/>
          <p:nvPr/>
        </p:nvSpPr>
        <p:spPr>
          <a:xfrm>
            <a:off x="6517782" y="2757305"/>
            <a:ext cx="1534017"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A36406E-80A2-FF37-7B72-447563D87259}"/>
              </a:ext>
            </a:extLst>
          </p:cNvPr>
          <p:cNvCxnSpPr>
            <a:cxnSpLocks/>
          </p:cNvCxnSpPr>
          <p:nvPr/>
        </p:nvCxnSpPr>
        <p:spPr>
          <a:xfrm>
            <a:off x="948487" y="3304389"/>
            <a:ext cx="35888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94F3A6FE-624D-D77E-25E1-119DF1CD9907}"/>
              </a:ext>
            </a:extLst>
          </p:cNvPr>
          <p:cNvSpPr/>
          <p:nvPr/>
        </p:nvSpPr>
        <p:spPr>
          <a:xfrm>
            <a:off x="8401537" y="2739055"/>
            <a:ext cx="1065518"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887667A5-6781-A6DE-AAED-75F3F32D2040}"/>
              </a:ext>
            </a:extLst>
          </p:cNvPr>
          <p:cNvCxnSpPr>
            <a:cxnSpLocks/>
          </p:cNvCxnSpPr>
          <p:nvPr/>
        </p:nvCxnSpPr>
        <p:spPr>
          <a:xfrm>
            <a:off x="970414" y="6455848"/>
            <a:ext cx="35888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C292A444-3B07-0E2F-20D7-F69348694E38}"/>
              </a:ext>
            </a:extLst>
          </p:cNvPr>
          <p:cNvSpPr/>
          <p:nvPr/>
        </p:nvSpPr>
        <p:spPr>
          <a:xfrm>
            <a:off x="9555195" y="2739055"/>
            <a:ext cx="1639059"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42053CD9-49FC-E331-B4E7-D58FB6488B77}"/>
              </a:ext>
            </a:extLst>
          </p:cNvPr>
          <p:cNvCxnSpPr>
            <a:cxnSpLocks/>
          </p:cNvCxnSpPr>
          <p:nvPr/>
        </p:nvCxnSpPr>
        <p:spPr>
          <a:xfrm>
            <a:off x="970414" y="3714934"/>
            <a:ext cx="35888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160C2C5B-CD44-7D54-E7B3-0761E7588368}"/>
              </a:ext>
            </a:extLst>
          </p:cNvPr>
          <p:cNvSpPr/>
          <p:nvPr/>
        </p:nvSpPr>
        <p:spPr>
          <a:xfrm>
            <a:off x="5141460" y="3193473"/>
            <a:ext cx="1065518"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7892B364-EBC9-2F58-5E8F-FDFFC174D9C9}"/>
              </a:ext>
            </a:extLst>
          </p:cNvPr>
          <p:cNvCxnSpPr>
            <a:cxnSpLocks/>
          </p:cNvCxnSpPr>
          <p:nvPr/>
        </p:nvCxnSpPr>
        <p:spPr>
          <a:xfrm>
            <a:off x="970414" y="5835073"/>
            <a:ext cx="35888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398E596F-A42B-7182-D3A1-B321CDAD388D}"/>
              </a:ext>
            </a:extLst>
          </p:cNvPr>
          <p:cNvSpPr/>
          <p:nvPr/>
        </p:nvSpPr>
        <p:spPr>
          <a:xfrm>
            <a:off x="6400160" y="3193473"/>
            <a:ext cx="1534017"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E17498BB-4054-D59A-302A-EAEB2269ECD5}"/>
              </a:ext>
            </a:extLst>
          </p:cNvPr>
          <p:cNvCxnSpPr>
            <a:cxnSpLocks/>
          </p:cNvCxnSpPr>
          <p:nvPr/>
        </p:nvCxnSpPr>
        <p:spPr>
          <a:xfrm>
            <a:off x="970414" y="4076392"/>
            <a:ext cx="35888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9FA32B77-B4EC-6543-4473-4640AA11A78D}"/>
              </a:ext>
            </a:extLst>
          </p:cNvPr>
          <p:cNvSpPr/>
          <p:nvPr/>
        </p:nvSpPr>
        <p:spPr>
          <a:xfrm>
            <a:off x="8338021" y="3167850"/>
            <a:ext cx="1129034"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D4C5EE06-5D26-98D3-AEEB-2B5D28F8B8BB}"/>
              </a:ext>
            </a:extLst>
          </p:cNvPr>
          <p:cNvCxnSpPr>
            <a:cxnSpLocks/>
          </p:cNvCxnSpPr>
          <p:nvPr/>
        </p:nvCxnSpPr>
        <p:spPr>
          <a:xfrm>
            <a:off x="970414" y="5259351"/>
            <a:ext cx="35888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CCF1ADC4-985D-A345-A39F-E6586D2A9842}"/>
              </a:ext>
            </a:extLst>
          </p:cNvPr>
          <p:cNvSpPr/>
          <p:nvPr/>
        </p:nvSpPr>
        <p:spPr>
          <a:xfrm>
            <a:off x="9643335" y="3155458"/>
            <a:ext cx="1639059"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024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9"/>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3"/>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4"/>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5"/>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6"/>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17"/>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8"/>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9"/>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20"/>
                                        </p:tgtEl>
                                        <p:attrNameLst>
                                          <p:attrName>style.visibility</p:attrName>
                                        </p:attrNameLst>
                                      </p:cBhvr>
                                      <p:to>
                                        <p:strVal val="hidden"/>
                                      </p:to>
                                    </p:set>
                                  </p:childTnLst>
                                </p:cTn>
                              </p:par>
                              <p:par>
                                <p:cTn id="73" presetID="1" presetClass="entr" presetSubtype="0"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nodeType="clickEffect">
                                  <p:stCondLst>
                                    <p:cond delay="0"/>
                                  </p:stCondLst>
                                  <p:childTnLst>
                                    <p:set>
                                      <p:cBhvr>
                                        <p:cTn id="80" dur="1" fill="hold">
                                          <p:stCondLst>
                                            <p:cond delay="0"/>
                                          </p:stCondLst>
                                        </p:cTn>
                                        <p:tgtEl>
                                          <p:spTgt spid="21"/>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22"/>
                                        </p:tgtEl>
                                        <p:attrNameLst>
                                          <p:attrName>style.visibility</p:attrName>
                                        </p:attrNameLst>
                                      </p:cBhvr>
                                      <p:to>
                                        <p:strVal val="hidden"/>
                                      </p:to>
                                    </p:set>
                                  </p:childTnLst>
                                </p:cTn>
                              </p:par>
                              <p:par>
                                <p:cTn id="83" presetID="1" presetClass="entr" presetSubtype="0" fill="hold" nodeType="withEffect">
                                  <p:stCondLst>
                                    <p:cond delay="0"/>
                                  </p:stCondLst>
                                  <p:childTnLst>
                                    <p:set>
                                      <p:cBhvr>
                                        <p:cTn id="84" dur="1" fill="hold">
                                          <p:stCondLst>
                                            <p:cond delay="0"/>
                                          </p:stCondLst>
                                        </p:cTn>
                                        <p:tgtEl>
                                          <p:spTgt spid="2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nodeType="clickEffect">
                                  <p:stCondLst>
                                    <p:cond delay="0"/>
                                  </p:stCondLst>
                                  <p:childTnLst>
                                    <p:set>
                                      <p:cBhvr>
                                        <p:cTn id="90" dur="1" fill="hold">
                                          <p:stCondLst>
                                            <p:cond delay="0"/>
                                          </p:stCondLst>
                                        </p:cTn>
                                        <p:tgtEl>
                                          <p:spTgt spid="23"/>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0" grpId="0" animBg="1"/>
      <p:bldP spid="10" grpId="1" animBg="1"/>
      <p:bldP spid="14" grpId="0" animBg="1"/>
      <p:bldP spid="14" grpId="1" animBg="1"/>
      <p:bldP spid="16" grpId="0" animBg="1"/>
      <p:bldP spid="16" grpId="1" animBg="1"/>
      <p:bldP spid="18" grpId="0" animBg="1"/>
      <p:bldP spid="18" grpId="1" animBg="1"/>
      <p:bldP spid="20" grpId="0" animBg="1"/>
      <p:bldP spid="20" grpId="1" animBg="1"/>
      <p:bldP spid="22" grpId="0" animBg="1"/>
      <p:bldP spid="22" grpId="1" animBg="1"/>
      <p:bldP spid="24" grpId="0" animBg="1"/>
      <p:bldP spid="24" grpId="1"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87C9742-E31B-C6D2-6DE9-FBD94DB80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6A9AE6-C8C7-5C5D-A596-403171F538BE}"/>
              </a:ext>
            </a:extLst>
          </p:cNvPr>
          <p:cNvSpPr>
            <a:spLocks noGrp="1"/>
          </p:cNvSpPr>
          <p:nvPr>
            <p:ph type="title"/>
          </p:nvPr>
        </p:nvSpPr>
        <p:spPr>
          <a:xfrm>
            <a:off x="838200" y="37326"/>
            <a:ext cx="10515600" cy="1325563"/>
          </a:xfrm>
        </p:spPr>
        <p:txBody>
          <a:bodyPr/>
          <a:lstStyle/>
          <a:p>
            <a:r>
              <a:rPr lang="en-US"/>
              <a:t>SRT Example 2</a:t>
            </a:r>
          </a:p>
        </p:txBody>
      </p:sp>
      <p:sp>
        <p:nvSpPr>
          <p:cNvPr id="3" name="Content Placeholder 2">
            <a:extLst>
              <a:ext uri="{FF2B5EF4-FFF2-40B4-BE49-F238E27FC236}">
                <a16:creationId xmlns:a16="http://schemas.microsoft.com/office/drawing/2014/main" id="{3D482414-4BBD-D2D4-CB35-34D1D971FE2B}"/>
              </a:ext>
            </a:extLst>
          </p:cNvPr>
          <p:cNvSpPr>
            <a:spLocks noGrp="1"/>
          </p:cNvSpPr>
          <p:nvPr>
            <p:ph type="body" idx="1"/>
          </p:nvPr>
        </p:nvSpPr>
        <p:spPr>
          <a:xfrm>
            <a:off x="838200" y="1037063"/>
            <a:ext cx="10744199" cy="5494493"/>
          </a:xfrm>
          <a:solidFill>
            <a:schemeClr val="bg1">
              <a:alpha val="85000"/>
            </a:schemeClr>
          </a:solidFill>
        </p:spPr>
        <p:txBody>
          <a:bodyPr>
            <a:normAutofit/>
          </a:bodyPr>
          <a:lstStyle/>
          <a:p>
            <a:pPr marL="0" indent="0">
              <a:lnSpc>
                <a:spcPct val="100000"/>
              </a:lnSpc>
              <a:spcBef>
                <a:spcPts val="0"/>
              </a:spcBef>
              <a:spcAft>
                <a:spcPts val="3000"/>
              </a:spcAft>
              <a:buNone/>
            </a:pPr>
            <a:r>
              <a:rPr lang="en-US" sz="1800">
                <a:effectLst/>
                <a:latin typeface="Arial" panose="020B0604020202020204" pitchFamily="34" charset="0"/>
                <a:ea typeface="Times New Roman" panose="02020603050405020304" pitchFamily="18" charset="0"/>
              </a:rPr>
              <a:t>You have been asked to calculate the MCRT of a small wastewater treatment plant with an average daily flow of 1,000,000 GPD. You are given design specifications for the plant, which indicates that the volume of the aeration tank is 380,000 gallons, and the volume of the secondary clarifier is 95,000 gallons. You run some analysis to find the remaining values needed to calculate the MCRT for the plant. Using the treatment parameters provided below, calculate the MCRT for the plant and identify if this is in the desired range for a conventional activated sludge treatment plant:</a:t>
            </a:r>
            <a:endParaRPr lang="en-US" sz="280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2DC8261-BD52-7093-359D-648AC9A07FFB}"/>
                  </a:ext>
                </a:extLst>
              </p:cNvPr>
              <p:cNvSpPr txBox="1"/>
              <p:nvPr/>
            </p:nvSpPr>
            <p:spPr>
              <a:xfrm>
                <a:off x="1001563" y="2954038"/>
                <a:ext cx="10417472" cy="2255746"/>
              </a:xfrm>
              <a:prstGeom prst="rect">
                <a:avLst/>
              </a:prstGeom>
              <a:solidFill>
                <a:schemeClr val="bg1"/>
              </a:solidFill>
            </p:spPr>
            <p:txBody>
              <a:bodyPr wrap="square" rtlCol="0">
                <a:spAutoFit/>
              </a:bodyPr>
              <a:lstStyle/>
              <a:p>
                <a:pPr>
                  <a:lnSpc>
                    <a:spcPct val="120000"/>
                  </a:lnSpc>
                  <a:spcAft>
                    <a:spcPts val="1800"/>
                  </a:spcAft>
                </a:pPr>
                <a14:m>
                  <m:oMathPara xmlns:m="http://schemas.openxmlformats.org/officeDocument/2006/math">
                    <m:oMathParaPr>
                      <m:jc m:val="centerGroup"/>
                    </m:oMathParaPr>
                    <m:oMath xmlns:m="http://schemas.openxmlformats.org/officeDocument/2006/math">
                      <m:r>
                        <m:rPr>
                          <m:sty m:val="p"/>
                        </m:rPr>
                        <a:rPr lang="en-US" sz="1400" b="0" i="0" smtClean="0">
                          <a:solidFill>
                            <a:srgbClr val="666666"/>
                          </a:solidFill>
                          <a:latin typeface="Cambria Math" panose="02040503050406030204" pitchFamily="18" charset="0"/>
                          <a:ea typeface="Cambria Math" panose="02040503050406030204" pitchFamily="18" charset="0"/>
                        </a:rPr>
                        <m:t>SRT</m:t>
                      </m:r>
                      <m:r>
                        <a:rPr lang="en-US" sz="1400" b="0" i="0" smtClean="0">
                          <a:solidFill>
                            <a:srgbClr val="666666"/>
                          </a:solidFill>
                          <a:latin typeface="Cambria Math" panose="02040503050406030204" pitchFamily="18" charset="0"/>
                          <a:ea typeface="Cambria Math" panose="02040503050406030204" pitchFamily="18" charset="0"/>
                        </a:rPr>
                        <m:t> </m:t>
                      </m:r>
                      <m:r>
                        <m:rPr>
                          <m:sty m:val="p"/>
                        </m:rPr>
                        <a:rPr lang="en-US" sz="1400" b="0" i="0" smtClean="0">
                          <a:solidFill>
                            <a:srgbClr val="666666"/>
                          </a:solidFill>
                          <a:latin typeface="Cambria Math" panose="02040503050406030204" pitchFamily="18" charset="0"/>
                          <a:ea typeface="Cambria Math" panose="02040503050406030204" pitchFamily="18" charset="0"/>
                        </a:rPr>
                        <m:t>or</m:t>
                      </m:r>
                      <m:r>
                        <a:rPr lang="en-US" sz="1400" b="0" i="0" smtClean="0">
                          <a:solidFill>
                            <a:srgbClr val="666666"/>
                          </a:solidFill>
                          <a:latin typeface="Cambria Math" panose="02040503050406030204" pitchFamily="18" charset="0"/>
                          <a:ea typeface="Cambria Math" panose="02040503050406030204" pitchFamily="18" charset="0"/>
                        </a:rPr>
                        <m:t> </m:t>
                      </m:r>
                      <m:r>
                        <m:rPr>
                          <m:sty m:val="p"/>
                        </m:rPr>
                        <a:rPr lang="en-US" sz="1400" b="0" i="0" smtClean="0">
                          <a:solidFill>
                            <a:srgbClr val="666666"/>
                          </a:solidFill>
                          <a:latin typeface="Cambria Math" panose="02040503050406030204" pitchFamily="18" charset="0"/>
                          <a:ea typeface="Cambria Math" panose="02040503050406030204" pitchFamily="18" charset="0"/>
                        </a:rPr>
                        <m:t>MCRT</m:t>
                      </m:r>
                      <m:r>
                        <a:rPr lang="en-US" sz="1400" i="0">
                          <a:solidFill>
                            <a:srgbClr val="666666"/>
                          </a:solidFill>
                          <a:latin typeface="Cambria Math" panose="02040503050406030204" pitchFamily="18" charset="0"/>
                          <a:ea typeface="Cambria Math" panose="02040503050406030204" pitchFamily="18" charset="0"/>
                        </a:rPr>
                        <m:t>,</m:t>
                      </m:r>
                      <m:r>
                        <m:rPr>
                          <m:sty m:val="p"/>
                        </m:rPr>
                        <a:rPr lang="en-US" sz="1400" i="0">
                          <a:solidFill>
                            <a:srgbClr val="666666"/>
                          </a:solidFill>
                          <a:latin typeface="Cambria Math" panose="02040503050406030204" pitchFamily="18" charset="0"/>
                          <a:ea typeface="Cambria Math" panose="02040503050406030204" pitchFamily="18" charset="0"/>
                        </a:rPr>
                        <m:t>days</m:t>
                      </m:r>
                      <m:r>
                        <a:rPr lang="en-US" sz="1400" i="0">
                          <a:solidFill>
                            <a:srgbClr val="666666"/>
                          </a:solidFill>
                          <a:latin typeface="Cambria Math" panose="02040503050406030204" pitchFamily="18" charset="0"/>
                          <a:ea typeface="Cambria Math" panose="02040503050406030204" pitchFamily="18" charset="0"/>
                        </a:rPr>
                        <m:t>=</m:t>
                      </m:r>
                      <m:f>
                        <m:fPr>
                          <m:ctrlPr>
                            <a:rPr lang="en-US" sz="1400" i="1">
                              <a:solidFill>
                                <a:srgbClr val="666666"/>
                              </a:solidFill>
                              <a:latin typeface="Cambria Math" panose="02040503050406030204" pitchFamily="18" charset="0"/>
                              <a:ea typeface="Cambria Math" panose="02040503050406030204" pitchFamily="18" charset="0"/>
                            </a:rPr>
                          </m:ctrlPr>
                        </m:fPr>
                        <m:num>
                          <m:d>
                            <m:dPr>
                              <m:ctrlPr>
                                <a:rPr lang="en-US" sz="1400" i="1">
                                  <a:solidFill>
                                    <a:srgbClr val="666666"/>
                                  </a:solidFill>
                                  <a:latin typeface="Cambria Math" panose="02040503050406030204" pitchFamily="18" charset="0"/>
                                  <a:ea typeface="Cambria Math" panose="02040503050406030204" pitchFamily="18" charset="0"/>
                                </a:rPr>
                              </m:ctrlPr>
                            </m:dPr>
                            <m:e>
                              <m:r>
                                <m:rPr>
                                  <m:sty m:val="p"/>
                                </m:rPr>
                                <a:rPr lang="en-US" sz="1400" i="0">
                                  <a:solidFill>
                                    <a:srgbClr val="666666"/>
                                  </a:solidFill>
                                  <a:latin typeface="Cambria Math" panose="02040503050406030204" pitchFamily="18" charset="0"/>
                                  <a:ea typeface="Cambria Math" panose="02040503050406030204" pitchFamily="18" charset="0"/>
                                </a:rPr>
                                <m:t>Aeration</m:t>
                              </m:r>
                              <m:r>
                                <a:rPr lang="en-US" sz="1400" i="0">
                                  <a:solidFill>
                                    <a:srgbClr val="666666"/>
                                  </a:solidFill>
                                  <a:latin typeface="Cambria Math" panose="02040503050406030204" pitchFamily="18" charset="0"/>
                                  <a:ea typeface="Cambria Math" panose="02040503050406030204" pitchFamily="18" charset="0"/>
                                </a:rPr>
                                <m:t> </m:t>
                              </m:r>
                              <m:r>
                                <m:rPr>
                                  <m:sty m:val="p"/>
                                </m:rPr>
                                <a:rPr lang="en-US" sz="1400" i="0">
                                  <a:solidFill>
                                    <a:srgbClr val="666666"/>
                                  </a:solidFill>
                                  <a:latin typeface="Cambria Math" panose="02040503050406030204" pitchFamily="18" charset="0"/>
                                  <a:ea typeface="Cambria Math" panose="02040503050406030204" pitchFamily="18" charset="0"/>
                                </a:rPr>
                                <m:t>Tank</m:t>
                              </m:r>
                              <m:r>
                                <a:rPr lang="en-US" sz="1400" i="0">
                                  <a:solidFill>
                                    <a:srgbClr val="666666"/>
                                  </a:solidFill>
                                  <a:latin typeface="Cambria Math" panose="02040503050406030204" pitchFamily="18" charset="0"/>
                                  <a:ea typeface="Cambria Math" panose="02040503050406030204" pitchFamily="18" charset="0"/>
                                </a:rPr>
                                <m:t> </m:t>
                              </m:r>
                              <m:r>
                                <m:rPr>
                                  <m:sty m:val="p"/>
                                </m:rPr>
                                <a:rPr lang="en-US" sz="1400" i="0">
                                  <a:solidFill>
                                    <a:srgbClr val="666666"/>
                                  </a:solidFill>
                                  <a:latin typeface="Cambria Math" panose="02040503050406030204" pitchFamily="18" charset="0"/>
                                  <a:ea typeface="Cambria Math" panose="02040503050406030204" pitchFamily="18" charset="0"/>
                                </a:rPr>
                                <m:t>TSS</m:t>
                              </m:r>
                              <m:r>
                                <a:rPr lang="en-US" sz="1400" i="0">
                                  <a:solidFill>
                                    <a:srgbClr val="666666"/>
                                  </a:solidFill>
                                  <a:latin typeface="Cambria Math" panose="02040503050406030204" pitchFamily="18" charset="0"/>
                                  <a:ea typeface="Cambria Math" panose="02040503050406030204" pitchFamily="18" charset="0"/>
                                </a:rPr>
                                <m:t>,</m:t>
                              </m:r>
                              <m:r>
                                <m:rPr>
                                  <m:sty m:val="p"/>
                                </m:rPr>
                                <a:rPr lang="en-US" sz="1400" i="0">
                                  <a:solidFill>
                                    <a:srgbClr val="666666"/>
                                  </a:solidFill>
                                  <a:latin typeface="Cambria Math" panose="02040503050406030204" pitchFamily="18" charset="0"/>
                                  <a:ea typeface="Cambria Math" panose="02040503050406030204" pitchFamily="18" charset="0"/>
                                </a:rPr>
                                <m:t>lb</m:t>
                              </m:r>
                            </m:e>
                          </m:d>
                          <m:r>
                            <a:rPr lang="en-US" sz="1400" i="0">
                              <a:solidFill>
                                <a:srgbClr val="666666"/>
                              </a:solidFill>
                              <a:latin typeface="Cambria Math" panose="02040503050406030204" pitchFamily="18" charset="0"/>
                              <a:ea typeface="Cambria Math" panose="02040503050406030204" pitchFamily="18" charset="0"/>
                            </a:rPr>
                            <m:t>+</m:t>
                          </m:r>
                          <m:d>
                            <m:dPr>
                              <m:ctrlPr>
                                <a:rPr lang="en-US" sz="1400" i="1">
                                  <a:solidFill>
                                    <a:srgbClr val="666666"/>
                                  </a:solidFill>
                                  <a:latin typeface="Cambria Math" panose="02040503050406030204" pitchFamily="18" charset="0"/>
                                  <a:ea typeface="Cambria Math" panose="02040503050406030204" pitchFamily="18" charset="0"/>
                                </a:rPr>
                              </m:ctrlPr>
                            </m:dPr>
                            <m:e>
                              <m:r>
                                <m:rPr>
                                  <m:sty m:val="p"/>
                                </m:rPr>
                                <a:rPr lang="en-US" sz="1400" i="0">
                                  <a:solidFill>
                                    <a:srgbClr val="666666"/>
                                  </a:solidFill>
                                  <a:latin typeface="Cambria Math" panose="02040503050406030204" pitchFamily="18" charset="0"/>
                                  <a:ea typeface="Cambria Math" panose="02040503050406030204" pitchFamily="18" charset="0"/>
                                </a:rPr>
                                <m:t>Clarifier</m:t>
                              </m:r>
                              <m:r>
                                <a:rPr lang="en-US" sz="1400" i="0">
                                  <a:solidFill>
                                    <a:srgbClr val="666666"/>
                                  </a:solidFill>
                                  <a:latin typeface="Cambria Math" panose="02040503050406030204" pitchFamily="18" charset="0"/>
                                  <a:ea typeface="Cambria Math" panose="02040503050406030204" pitchFamily="18" charset="0"/>
                                </a:rPr>
                                <m:t> </m:t>
                              </m:r>
                              <m:r>
                                <m:rPr>
                                  <m:sty m:val="p"/>
                                </m:rPr>
                                <a:rPr lang="en-US" sz="1400" i="0">
                                  <a:solidFill>
                                    <a:srgbClr val="666666"/>
                                  </a:solidFill>
                                  <a:latin typeface="Cambria Math" panose="02040503050406030204" pitchFamily="18" charset="0"/>
                                  <a:ea typeface="Cambria Math" panose="02040503050406030204" pitchFamily="18" charset="0"/>
                                </a:rPr>
                                <m:t>TSS</m:t>
                              </m:r>
                              <m:r>
                                <a:rPr lang="en-US" sz="1400" i="0">
                                  <a:solidFill>
                                    <a:srgbClr val="666666"/>
                                  </a:solidFill>
                                  <a:latin typeface="Cambria Math" panose="02040503050406030204" pitchFamily="18" charset="0"/>
                                  <a:ea typeface="Cambria Math" panose="02040503050406030204" pitchFamily="18" charset="0"/>
                                </a:rPr>
                                <m:t>,</m:t>
                              </m:r>
                              <m:r>
                                <m:rPr>
                                  <m:sty m:val="p"/>
                                </m:rPr>
                                <a:rPr lang="en-US" sz="1400" i="0">
                                  <a:solidFill>
                                    <a:srgbClr val="666666"/>
                                  </a:solidFill>
                                  <a:latin typeface="Cambria Math" panose="02040503050406030204" pitchFamily="18" charset="0"/>
                                  <a:ea typeface="Cambria Math" panose="02040503050406030204" pitchFamily="18" charset="0"/>
                                </a:rPr>
                                <m:t>lb</m:t>
                              </m:r>
                            </m:e>
                          </m:d>
                        </m:num>
                        <m:den>
                          <m:d>
                            <m:dPr>
                              <m:ctrlPr>
                                <a:rPr lang="en-US" sz="1400" i="1">
                                  <a:solidFill>
                                    <a:srgbClr val="666666"/>
                                  </a:solidFill>
                                  <a:latin typeface="Cambria Math" panose="02040503050406030204" pitchFamily="18" charset="0"/>
                                  <a:ea typeface="Cambria Math" panose="02040503050406030204" pitchFamily="18" charset="0"/>
                                </a:rPr>
                              </m:ctrlPr>
                            </m:dPr>
                            <m:e>
                              <m:r>
                                <m:rPr>
                                  <m:sty m:val="p"/>
                                </m:rPr>
                                <a:rPr lang="en-US" sz="1400" i="0">
                                  <a:solidFill>
                                    <a:srgbClr val="666666"/>
                                  </a:solidFill>
                                  <a:latin typeface="Cambria Math" panose="02040503050406030204" pitchFamily="18" charset="0"/>
                                  <a:ea typeface="Cambria Math" panose="02040503050406030204" pitchFamily="18" charset="0"/>
                                </a:rPr>
                                <m:t>TSS</m:t>
                              </m:r>
                              <m:r>
                                <a:rPr lang="en-US" sz="1400" i="0">
                                  <a:solidFill>
                                    <a:srgbClr val="666666"/>
                                  </a:solidFill>
                                  <a:latin typeface="Cambria Math" panose="02040503050406030204" pitchFamily="18" charset="0"/>
                                  <a:ea typeface="Cambria Math" panose="02040503050406030204" pitchFamily="18" charset="0"/>
                                </a:rPr>
                                <m:t> </m:t>
                              </m:r>
                              <m:r>
                                <m:rPr>
                                  <m:sty m:val="p"/>
                                </m:rPr>
                                <a:rPr lang="en-US" sz="1400" i="0">
                                  <a:solidFill>
                                    <a:srgbClr val="666666"/>
                                  </a:solidFill>
                                  <a:latin typeface="Cambria Math" panose="02040503050406030204" pitchFamily="18" charset="0"/>
                                  <a:ea typeface="Cambria Math" panose="02040503050406030204" pitchFamily="18" charset="0"/>
                                </a:rPr>
                                <m:t>Wasted</m:t>
                              </m:r>
                              <m:r>
                                <a:rPr lang="en-US" sz="1400" i="0">
                                  <a:solidFill>
                                    <a:srgbClr val="666666"/>
                                  </a:solidFill>
                                  <a:latin typeface="Cambria Math" panose="02040503050406030204" pitchFamily="18" charset="0"/>
                                  <a:ea typeface="Cambria Math" panose="02040503050406030204" pitchFamily="18" charset="0"/>
                                </a:rPr>
                                <m:t>,</m:t>
                              </m:r>
                              <m:r>
                                <m:rPr>
                                  <m:sty m:val="p"/>
                                </m:rPr>
                                <a:rPr lang="en-US" sz="1400" i="0">
                                  <a:solidFill>
                                    <a:srgbClr val="666666"/>
                                  </a:solidFill>
                                  <a:latin typeface="Cambria Math" panose="02040503050406030204" pitchFamily="18" charset="0"/>
                                  <a:ea typeface="Cambria Math" panose="02040503050406030204" pitchFamily="18" charset="0"/>
                                </a:rPr>
                                <m:t>l</m:t>
                              </m:r>
                              <m:f>
                                <m:fPr>
                                  <m:type m:val="lin"/>
                                  <m:ctrlPr>
                                    <a:rPr lang="en-US" sz="1400" i="1">
                                      <a:solidFill>
                                        <a:srgbClr val="666666"/>
                                      </a:solidFill>
                                      <a:latin typeface="Cambria Math" panose="02040503050406030204" pitchFamily="18" charset="0"/>
                                      <a:ea typeface="Cambria Math" panose="02040503050406030204" pitchFamily="18" charset="0"/>
                                    </a:rPr>
                                  </m:ctrlPr>
                                </m:fPr>
                                <m:num>
                                  <m:r>
                                    <m:rPr>
                                      <m:sty m:val="p"/>
                                    </m:rPr>
                                    <a:rPr lang="en-US" sz="1400" i="0">
                                      <a:solidFill>
                                        <a:srgbClr val="666666"/>
                                      </a:solidFill>
                                      <a:latin typeface="Cambria Math" panose="02040503050406030204" pitchFamily="18" charset="0"/>
                                      <a:ea typeface="Cambria Math" panose="02040503050406030204" pitchFamily="18" charset="0"/>
                                    </a:rPr>
                                    <m:t>b</m:t>
                                  </m:r>
                                </m:num>
                                <m:den>
                                  <m:r>
                                    <m:rPr>
                                      <m:sty m:val="p"/>
                                    </m:rPr>
                                    <a:rPr lang="en-US" sz="1400" i="0">
                                      <a:solidFill>
                                        <a:srgbClr val="666666"/>
                                      </a:solidFill>
                                      <a:latin typeface="Cambria Math" panose="02040503050406030204" pitchFamily="18" charset="0"/>
                                      <a:ea typeface="Cambria Math" panose="02040503050406030204" pitchFamily="18" charset="0"/>
                                    </a:rPr>
                                    <m:t>d</m:t>
                                  </m:r>
                                </m:den>
                              </m:f>
                              <m:r>
                                <m:rPr>
                                  <m:sty m:val="p"/>
                                </m:rPr>
                                <a:rPr lang="en-US" sz="1400" i="0">
                                  <a:solidFill>
                                    <a:srgbClr val="666666"/>
                                  </a:solidFill>
                                  <a:latin typeface="Cambria Math" panose="02040503050406030204" pitchFamily="18" charset="0"/>
                                  <a:ea typeface="Cambria Math" panose="02040503050406030204" pitchFamily="18" charset="0"/>
                                </a:rPr>
                                <m:t>ay</m:t>
                              </m:r>
                            </m:e>
                          </m:d>
                          <m:r>
                            <a:rPr lang="en-US" sz="1400" i="0">
                              <a:solidFill>
                                <a:srgbClr val="666666"/>
                              </a:solidFill>
                              <a:latin typeface="Cambria Math" panose="02040503050406030204" pitchFamily="18" charset="0"/>
                              <a:ea typeface="Cambria Math" panose="02040503050406030204" pitchFamily="18" charset="0"/>
                            </a:rPr>
                            <m:t>+</m:t>
                          </m:r>
                          <m:d>
                            <m:dPr>
                              <m:ctrlPr>
                                <a:rPr lang="en-US" sz="1400" i="1">
                                  <a:solidFill>
                                    <a:srgbClr val="666666"/>
                                  </a:solidFill>
                                  <a:latin typeface="Cambria Math" panose="02040503050406030204" pitchFamily="18" charset="0"/>
                                  <a:ea typeface="Cambria Math" panose="02040503050406030204" pitchFamily="18" charset="0"/>
                                </a:rPr>
                              </m:ctrlPr>
                            </m:dPr>
                            <m:e>
                              <m:r>
                                <m:rPr>
                                  <m:sty m:val="p"/>
                                </m:rPr>
                                <a:rPr lang="en-US" sz="1400" i="0">
                                  <a:solidFill>
                                    <a:srgbClr val="666666"/>
                                  </a:solidFill>
                                  <a:latin typeface="Cambria Math" panose="02040503050406030204" pitchFamily="18" charset="0"/>
                                  <a:ea typeface="Cambria Math" panose="02040503050406030204" pitchFamily="18" charset="0"/>
                                </a:rPr>
                                <m:t>Effluent</m:t>
                              </m:r>
                              <m:r>
                                <a:rPr lang="en-US" sz="1400" i="0">
                                  <a:solidFill>
                                    <a:srgbClr val="666666"/>
                                  </a:solidFill>
                                  <a:latin typeface="Cambria Math" panose="02040503050406030204" pitchFamily="18" charset="0"/>
                                  <a:ea typeface="Cambria Math" panose="02040503050406030204" pitchFamily="18" charset="0"/>
                                </a:rPr>
                                <m:t> </m:t>
                              </m:r>
                              <m:r>
                                <m:rPr>
                                  <m:sty m:val="p"/>
                                </m:rPr>
                                <a:rPr lang="en-US" sz="1400" i="0">
                                  <a:solidFill>
                                    <a:srgbClr val="666666"/>
                                  </a:solidFill>
                                  <a:latin typeface="Cambria Math" panose="02040503050406030204" pitchFamily="18" charset="0"/>
                                  <a:ea typeface="Cambria Math" panose="02040503050406030204" pitchFamily="18" charset="0"/>
                                </a:rPr>
                                <m:t>TSS</m:t>
                              </m:r>
                              <m:r>
                                <a:rPr lang="en-US" sz="1400" i="0">
                                  <a:solidFill>
                                    <a:srgbClr val="666666"/>
                                  </a:solidFill>
                                  <a:latin typeface="Cambria Math" panose="02040503050406030204" pitchFamily="18" charset="0"/>
                                  <a:ea typeface="Cambria Math" panose="02040503050406030204" pitchFamily="18" charset="0"/>
                                </a:rPr>
                                <m:t>,</m:t>
                              </m:r>
                              <m:r>
                                <m:rPr>
                                  <m:sty m:val="p"/>
                                </m:rPr>
                                <a:rPr lang="en-US" sz="1400" i="0">
                                  <a:solidFill>
                                    <a:srgbClr val="666666"/>
                                  </a:solidFill>
                                  <a:latin typeface="Cambria Math" panose="02040503050406030204" pitchFamily="18" charset="0"/>
                                  <a:ea typeface="Cambria Math" panose="02040503050406030204" pitchFamily="18" charset="0"/>
                                </a:rPr>
                                <m:t>l</m:t>
                              </m:r>
                              <m:f>
                                <m:fPr>
                                  <m:type m:val="lin"/>
                                  <m:ctrlPr>
                                    <a:rPr lang="en-US" sz="1400" i="1">
                                      <a:solidFill>
                                        <a:srgbClr val="666666"/>
                                      </a:solidFill>
                                      <a:latin typeface="Cambria Math" panose="02040503050406030204" pitchFamily="18" charset="0"/>
                                      <a:ea typeface="Cambria Math" panose="02040503050406030204" pitchFamily="18" charset="0"/>
                                    </a:rPr>
                                  </m:ctrlPr>
                                </m:fPr>
                                <m:num>
                                  <m:r>
                                    <m:rPr>
                                      <m:sty m:val="p"/>
                                    </m:rPr>
                                    <a:rPr lang="en-US" sz="1400" i="0">
                                      <a:solidFill>
                                        <a:srgbClr val="666666"/>
                                      </a:solidFill>
                                      <a:latin typeface="Cambria Math" panose="02040503050406030204" pitchFamily="18" charset="0"/>
                                      <a:ea typeface="Cambria Math" panose="02040503050406030204" pitchFamily="18" charset="0"/>
                                    </a:rPr>
                                    <m:t>b</m:t>
                                  </m:r>
                                </m:num>
                                <m:den>
                                  <m:r>
                                    <m:rPr>
                                      <m:sty m:val="p"/>
                                    </m:rPr>
                                    <a:rPr lang="en-US" sz="1400" i="0">
                                      <a:solidFill>
                                        <a:srgbClr val="666666"/>
                                      </a:solidFill>
                                      <a:latin typeface="Cambria Math" panose="02040503050406030204" pitchFamily="18" charset="0"/>
                                      <a:ea typeface="Cambria Math" panose="02040503050406030204" pitchFamily="18" charset="0"/>
                                    </a:rPr>
                                    <m:t>d</m:t>
                                  </m:r>
                                </m:den>
                              </m:f>
                              <m:r>
                                <m:rPr>
                                  <m:sty m:val="p"/>
                                </m:rPr>
                                <a:rPr lang="en-US" sz="1400" i="0">
                                  <a:solidFill>
                                    <a:srgbClr val="666666"/>
                                  </a:solidFill>
                                  <a:latin typeface="Cambria Math" panose="02040503050406030204" pitchFamily="18" charset="0"/>
                                  <a:ea typeface="Cambria Math" panose="02040503050406030204" pitchFamily="18" charset="0"/>
                                </a:rPr>
                                <m:t>ay</m:t>
                              </m:r>
                            </m:e>
                          </m:d>
                        </m:den>
                      </m:f>
                    </m:oMath>
                  </m:oMathPara>
                </a14:m>
                <a:endParaRPr lang="en-US" sz="1400">
                  <a:solidFill>
                    <a:srgbClr val="666666"/>
                  </a:solidFill>
                  <a:latin typeface="Cambria Math" panose="02040503050406030204" pitchFamily="18" charset="0"/>
                  <a:ea typeface="Cambria Math" panose="02040503050406030204" pitchFamily="18" charset="0"/>
                </a:endParaRPr>
              </a:p>
              <a:p>
                <a:pPr>
                  <a:lnSpc>
                    <a:spcPct val="120000"/>
                  </a:lnSpc>
                  <a:spcBef>
                    <a:spcPts val="1800"/>
                  </a:spcBef>
                  <a:spcAft>
                    <a:spcPts val="1200"/>
                  </a:spcAft>
                </a:pPr>
                <a14:m>
                  <m:oMathPara xmlns:m="http://schemas.openxmlformats.org/officeDocument/2006/math">
                    <m:oMathParaPr>
                      <m:jc m:val="centerGroup"/>
                    </m:oMathParaPr>
                    <m:oMath xmlns:m="http://schemas.openxmlformats.org/officeDocument/2006/math">
                      <m:r>
                        <m:rPr>
                          <m:sty m:val="p"/>
                        </m:rPr>
                        <a:rPr lang="en-US" sz="1400" b="0" i="0" smtClean="0">
                          <a:solidFill>
                            <a:srgbClr val="666666"/>
                          </a:solidFill>
                          <a:latin typeface="Cambria Math" panose="02040503050406030204" pitchFamily="18" charset="0"/>
                          <a:ea typeface="Cambria Math" panose="02040503050406030204" pitchFamily="18" charset="0"/>
                        </a:rPr>
                        <m:t>SRT</m:t>
                      </m:r>
                      <m:r>
                        <a:rPr lang="en-US" sz="1400" b="0" i="0" smtClean="0">
                          <a:solidFill>
                            <a:srgbClr val="666666"/>
                          </a:solidFill>
                          <a:latin typeface="Cambria Math" panose="02040503050406030204" pitchFamily="18" charset="0"/>
                          <a:ea typeface="Cambria Math" panose="02040503050406030204" pitchFamily="18" charset="0"/>
                        </a:rPr>
                        <m:t> </m:t>
                      </m:r>
                      <m:r>
                        <m:rPr>
                          <m:sty m:val="p"/>
                        </m:rPr>
                        <a:rPr lang="en-US" sz="1400" b="0" i="0" smtClean="0">
                          <a:solidFill>
                            <a:srgbClr val="666666"/>
                          </a:solidFill>
                          <a:latin typeface="Cambria Math" panose="02040503050406030204" pitchFamily="18" charset="0"/>
                          <a:ea typeface="Cambria Math" panose="02040503050406030204" pitchFamily="18" charset="0"/>
                        </a:rPr>
                        <m:t>or</m:t>
                      </m:r>
                      <m:r>
                        <a:rPr lang="en-US" sz="1400" b="0" i="0" smtClean="0">
                          <a:solidFill>
                            <a:srgbClr val="666666"/>
                          </a:solidFill>
                          <a:latin typeface="Cambria Math" panose="02040503050406030204" pitchFamily="18" charset="0"/>
                          <a:ea typeface="Cambria Math" panose="02040503050406030204" pitchFamily="18" charset="0"/>
                        </a:rPr>
                        <m:t> </m:t>
                      </m:r>
                      <m:r>
                        <m:rPr>
                          <m:sty m:val="p"/>
                        </m:rPr>
                        <a:rPr lang="en-US" sz="1400" b="0" i="0" smtClean="0">
                          <a:solidFill>
                            <a:srgbClr val="666666"/>
                          </a:solidFill>
                          <a:latin typeface="Cambria Math" panose="02040503050406030204" pitchFamily="18" charset="0"/>
                          <a:ea typeface="Cambria Math" panose="02040503050406030204" pitchFamily="18" charset="0"/>
                        </a:rPr>
                        <m:t>MCRT</m:t>
                      </m:r>
                      <m:r>
                        <a:rPr lang="en-US" sz="1400" i="0">
                          <a:solidFill>
                            <a:srgbClr val="666666"/>
                          </a:solidFill>
                          <a:latin typeface="Cambria Math" panose="02040503050406030204" pitchFamily="18" charset="0"/>
                          <a:ea typeface="Cambria Math" panose="02040503050406030204" pitchFamily="18" charset="0"/>
                        </a:rPr>
                        <m:t>,</m:t>
                      </m:r>
                      <m:r>
                        <m:rPr>
                          <m:sty m:val="p"/>
                        </m:rPr>
                        <a:rPr lang="en-US" sz="1400" i="0">
                          <a:solidFill>
                            <a:srgbClr val="666666"/>
                          </a:solidFill>
                          <a:latin typeface="Cambria Math" panose="02040503050406030204" pitchFamily="18" charset="0"/>
                          <a:ea typeface="Cambria Math" panose="02040503050406030204" pitchFamily="18" charset="0"/>
                        </a:rPr>
                        <m:t>days</m:t>
                      </m:r>
                      <m:r>
                        <a:rPr lang="en-US" sz="1400" i="0">
                          <a:solidFill>
                            <a:srgbClr val="666666"/>
                          </a:solidFill>
                          <a:latin typeface="Cambria Math" panose="02040503050406030204" pitchFamily="18" charset="0"/>
                          <a:ea typeface="Cambria Math" panose="02040503050406030204" pitchFamily="18" charset="0"/>
                        </a:rPr>
                        <m:t>=</m:t>
                      </m:r>
                      <m:f>
                        <m:fPr>
                          <m:ctrlPr>
                            <a:rPr lang="en-US" sz="1400" i="1">
                              <a:solidFill>
                                <a:srgbClr val="666666"/>
                              </a:solidFill>
                              <a:latin typeface="Cambria Math" panose="02040503050406030204" pitchFamily="18" charset="0"/>
                              <a:ea typeface="Cambria Math" panose="02040503050406030204" pitchFamily="18" charset="0"/>
                            </a:rPr>
                          </m:ctrlPr>
                        </m:fPr>
                        <m:num>
                          <m:r>
                            <a:rPr lang="en-US" sz="1400" b="0" i="1" smtClean="0">
                              <a:solidFill>
                                <a:srgbClr val="666666"/>
                              </a:solidFill>
                              <a:latin typeface="Cambria Math" panose="02040503050406030204" pitchFamily="18" charset="0"/>
                              <a:ea typeface="Cambria Math" panose="02040503050406030204" pitchFamily="18" charset="0"/>
                            </a:rPr>
                            <m:t>[</m:t>
                          </m:r>
                          <m:r>
                            <m:rPr>
                              <m:nor/>
                            </m:rPr>
                            <a:rPr lang="en-US" sz="1400" b="0" i="0" smtClean="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V</m:t>
                          </m:r>
                          <m:r>
                            <m:rPr>
                              <m:nor/>
                            </m:rPr>
                            <a:rPr lang="en-US" sz="1400" baseline="-25000" dirty="0">
                              <a:solidFill>
                                <a:srgbClr val="666666"/>
                              </a:solidFill>
                              <a:latin typeface="Cambria Math" panose="02040503050406030204" pitchFamily="18" charset="0"/>
                              <a:ea typeface="Cambria Math" panose="02040503050406030204" pitchFamily="18" charset="0"/>
                            </a:rPr>
                            <m:t>ab</m:t>
                          </m:r>
                          <m:r>
                            <a:rPr lang="en-US" sz="1400" b="0" i="1" dirty="0" smtClean="0">
                              <a:solidFill>
                                <a:srgbClr val="666666"/>
                              </a:solidFill>
                              <a:latin typeface="Cambria Math" panose="02040503050406030204" pitchFamily="18" charset="0"/>
                              <a:ea typeface="Cambria Math" panose="02040503050406030204" pitchFamily="18" charset="0"/>
                            </a:rPr>
                            <m:t>𝑀𝐺</m:t>
                          </m:r>
                          <m:r>
                            <a:rPr lang="en-US" sz="1400" b="0" i="1" dirty="0" smtClean="0">
                              <a:solidFill>
                                <a:srgbClr val="666666"/>
                              </a:solidFill>
                              <a:latin typeface="Cambria Math" panose="02040503050406030204" pitchFamily="18" charset="0"/>
                              <a:ea typeface="Cambria Math" panose="02040503050406030204" pitchFamily="18" charset="0"/>
                            </a:rPr>
                            <m:t>×</m:t>
                          </m:r>
                          <m:r>
                            <a:rPr lang="en-US" sz="1400" b="0" i="1" dirty="0" smtClean="0">
                              <a:solidFill>
                                <a:srgbClr val="666666"/>
                              </a:solidFill>
                              <a:latin typeface="Cambria Math" panose="02040503050406030204" pitchFamily="18" charset="0"/>
                              <a:ea typeface="Cambria Math" panose="02040503050406030204" pitchFamily="18" charset="0"/>
                            </a:rPr>
                            <m:t>𝑀𝐿𝑆𝑆</m:t>
                          </m:r>
                          <m:r>
                            <a:rPr lang="en-US" sz="1400" b="0" i="1" dirty="0" smtClean="0">
                              <a:solidFill>
                                <a:srgbClr val="666666"/>
                              </a:solidFill>
                              <a:latin typeface="Cambria Math" panose="02040503050406030204" pitchFamily="18" charset="0"/>
                              <a:ea typeface="Cambria Math" panose="02040503050406030204" pitchFamily="18" charset="0"/>
                            </a:rPr>
                            <m:t> </m:t>
                          </m:r>
                          <m:r>
                            <a:rPr lang="en-US" sz="1400" i="1" dirty="0">
                              <a:solidFill>
                                <a:srgbClr val="666666"/>
                              </a:solidFill>
                              <a:latin typeface="Cambria Math" panose="02040503050406030204" pitchFamily="18" charset="0"/>
                              <a:ea typeface="Cambria Math" panose="02040503050406030204" pitchFamily="18" charset="0"/>
                            </a:rPr>
                            <m:t>𝑚𝑔</m:t>
                          </m:r>
                          <m:r>
                            <a:rPr lang="en-US" sz="1400" i="1" dirty="0">
                              <a:solidFill>
                                <a:srgbClr val="666666"/>
                              </a:solidFill>
                              <a:latin typeface="Cambria Math" panose="02040503050406030204" pitchFamily="18" charset="0"/>
                              <a:ea typeface="Cambria Math" panose="02040503050406030204" pitchFamily="18" charset="0"/>
                            </a:rPr>
                            <m:t>/</m:t>
                          </m:r>
                          <m:r>
                            <a:rPr lang="en-US" sz="1400" i="1" dirty="0">
                              <a:solidFill>
                                <a:srgbClr val="666666"/>
                              </a:solidFill>
                              <a:latin typeface="Cambria Math" panose="02040503050406030204" pitchFamily="18" charset="0"/>
                              <a:ea typeface="Cambria Math" panose="02040503050406030204" pitchFamily="18" charset="0"/>
                            </a:rPr>
                            <m:t>𝐿</m:t>
                          </m:r>
                          <m:r>
                            <a:rPr lang="en-US" sz="1400" b="0" i="1" dirty="0" smtClean="0">
                              <a:solidFill>
                                <a:srgbClr val="666666"/>
                              </a:solidFill>
                              <a:latin typeface="Cambria Math" panose="02040503050406030204" pitchFamily="18" charset="0"/>
                              <a:ea typeface="Cambria Math" panose="02040503050406030204" pitchFamily="18" charset="0"/>
                            </a:rPr>
                            <m:t>)+</m:t>
                          </m:r>
                          <m:r>
                            <m:rPr>
                              <m:nor/>
                            </m:rPr>
                            <a:rPr lang="en-US" sz="1400" b="0" i="0" dirty="0" smtClean="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V</m:t>
                          </m:r>
                          <m:r>
                            <m:rPr>
                              <m:nor/>
                            </m:rPr>
                            <a:rPr lang="en-US" sz="1400" b="0" i="0" baseline="-25000" dirty="0" smtClean="0">
                              <a:solidFill>
                                <a:srgbClr val="666666"/>
                              </a:solidFill>
                              <a:latin typeface="Cambria Math" panose="02040503050406030204" pitchFamily="18" charset="0"/>
                              <a:ea typeface="Cambria Math" panose="02040503050406030204" pitchFamily="18" charset="0"/>
                            </a:rPr>
                            <m:t>sc</m:t>
                          </m:r>
                          <m:r>
                            <a:rPr lang="en-US" sz="1400" i="1" dirty="0">
                              <a:solidFill>
                                <a:srgbClr val="666666"/>
                              </a:solidFill>
                              <a:latin typeface="Cambria Math" panose="02040503050406030204" pitchFamily="18" charset="0"/>
                              <a:ea typeface="Cambria Math" panose="02040503050406030204" pitchFamily="18" charset="0"/>
                            </a:rPr>
                            <m:t>𝑀𝐺</m:t>
                          </m:r>
                          <m:r>
                            <a:rPr lang="en-US" sz="1400" i="1" dirty="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TSS</m:t>
                          </m:r>
                          <m:r>
                            <m:rPr>
                              <m:nor/>
                            </m:rPr>
                            <a:rPr lang="en-US" sz="1400" baseline="-25000" dirty="0">
                              <a:solidFill>
                                <a:srgbClr val="666666"/>
                              </a:solidFill>
                              <a:latin typeface="Cambria Math" panose="02040503050406030204" pitchFamily="18" charset="0"/>
                              <a:ea typeface="Cambria Math" panose="02040503050406030204" pitchFamily="18" charset="0"/>
                            </a:rPr>
                            <m:t>sc</m:t>
                          </m:r>
                          <m:r>
                            <m:rPr>
                              <m:nor/>
                            </m:rPr>
                            <a:rPr lang="en-US" sz="1400" dirty="0">
                              <a:solidFill>
                                <a:srgbClr val="666666"/>
                              </a:solidFill>
                              <a:latin typeface="Cambria Math" panose="02040503050406030204" pitchFamily="18" charset="0"/>
                              <a:ea typeface="Cambria Math" panose="02040503050406030204" pitchFamily="18" charset="0"/>
                            </a:rPr>
                            <m:t> </m:t>
                          </m:r>
                          <m:r>
                            <a:rPr lang="en-US" sz="1400" i="1" dirty="0">
                              <a:solidFill>
                                <a:srgbClr val="666666"/>
                              </a:solidFill>
                              <a:latin typeface="Cambria Math" panose="02040503050406030204" pitchFamily="18" charset="0"/>
                              <a:ea typeface="Cambria Math" panose="02040503050406030204" pitchFamily="18" charset="0"/>
                            </a:rPr>
                            <m:t>𝑚𝑔</m:t>
                          </m:r>
                          <m:r>
                            <a:rPr lang="en-US" sz="1400" i="1" dirty="0">
                              <a:solidFill>
                                <a:srgbClr val="666666"/>
                              </a:solidFill>
                              <a:latin typeface="Cambria Math" panose="02040503050406030204" pitchFamily="18" charset="0"/>
                              <a:ea typeface="Cambria Math" panose="02040503050406030204" pitchFamily="18" charset="0"/>
                            </a:rPr>
                            <m:t>/</m:t>
                          </m:r>
                          <m:r>
                            <a:rPr lang="en-US" sz="1400" i="1" dirty="0">
                              <a:solidFill>
                                <a:srgbClr val="666666"/>
                              </a:solidFill>
                              <a:latin typeface="Cambria Math" panose="02040503050406030204" pitchFamily="18" charset="0"/>
                              <a:ea typeface="Cambria Math" panose="02040503050406030204" pitchFamily="18" charset="0"/>
                            </a:rPr>
                            <m:t>𝐿</m:t>
                          </m:r>
                          <m:r>
                            <a:rPr lang="en-US" sz="1400" b="0" i="1" dirty="0" smtClean="0">
                              <a:solidFill>
                                <a:srgbClr val="666666"/>
                              </a:solidFill>
                              <a:latin typeface="Cambria Math" panose="02040503050406030204" pitchFamily="18" charset="0"/>
                              <a:ea typeface="Cambria Math" panose="02040503050406030204" pitchFamily="18" charset="0"/>
                            </a:rPr>
                            <m:t>)] </m:t>
                          </m:r>
                        </m:num>
                        <m:den>
                          <m:r>
                            <a:rPr lang="en-US" sz="1400" b="0" i="1" smtClean="0">
                              <a:solidFill>
                                <a:srgbClr val="666666"/>
                              </a:solidFill>
                              <a:latin typeface="Cambria Math" panose="02040503050406030204" pitchFamily="18" charset="0"/>
                              <a:ea typeface="Cambria Math" panose="02040503050406030204" pitchFamily="18" charset="0"/>
                            </a:rPr>
                            <m:t>[</m:t>
                          </m:r>
                          <m:d>
                            <m:dPr>
                              <m:ctrlPr>
                                <a:rPr lang="en-US" sz="1400" i="1">
                                  <a:solidFill>
                                    <a:srgbClr val="666666"/>
                                  </a:solidFill>
                                  <a:latin typeface="Cambria Math" panose="02040503050406030204" pitchFamily="18" charset="0"/>
                                  <a:ea typeface="Cambria Math" panose="02040503050406030204" pitchFamily="18" charset="0"/>
                                </a:rPr>
                              </m:ctrlPr>
                            </m:dPr>
                            <m:e>
                              <m:r>
                                <m:rPr>
                                  <m:nor/>
                                </m:rPr>
                                <a:rPr lang="en-US" sz="1400" dirty="0">
                                  <a:solidFill>
                                    <a:srgbClr val="666666"/>
                                  </a:solidFill>
                                  <a:latin typeface="Cambria Math" panose="02040503050406030204" pitchFamily="18" charset="0"/>
                                  <a:ea typeface="Cambria Math" panose="02040503050406030204" pitchFamily="18" charset="0"/>
                                </a:rPr>
                                <m:t>Q</m:t>
                              </m:r>
                              <m:r>
                                <m:rPr>
                                  <m:nor/>
                                </m:rPr>
                                <a:rPr lang="en-US" sz="1400" b="0" i="0" baseline="-25000" dirty="0" smtClean="0">
                                  <a:solidFill>
                                    <a:srgbClr val="666666"/>
                                  </a:solidFill>
                                  <a:latin typeface="Cambria Math" panose="02040503050406030204" pitchFamily="18" charset="0"/>
                                  <a:ea typeface="Cambria Math" panose="02040503050406030204" pitchFamily="18" charset="0"/>
                                </a:rPr>
                                <m:t>eff</m:t>
                              </m:r>
                              <m:r>
                                <a:rPr lang="en-US" sz="1400" i="1" dirty="0">
                                  <a:solidFill>
                                    <a:srgbClr val="666666"/>
                                  </a:solidFill>
                                  <a:latin typeface="Cambria Math" panose="02040503050406030204" pitchFamily="18" charset="0"/>
                                  <a:ea typeface="Cambria Math" panose="02040503050406030204" pitchFamily="18" charset="0"/>
                                </a:rPr>
                                <m:t>𝑀𝐺</m:t>
                              </m:r>
                              <m:r>
                                <a:rPr lang="en-US" sz="1400" b="0" i="1" dirty="0" smtClean="0">
                                  <a:solidFill>
                                    <a:srgbClr val="666666"/>
                                  </a:solidFill>
                                  <a:latin typeface="Cambria Math" panose="02040503050406030204" pitchFamily="18" charset="0"/>
                                  <a:ea typeface="Cambria Math" panose="02040503050406030204" pitchFamily="18" charset="0"/>
                                </a:rPr>
                                <m:t>𝐷</m:t>
                              </m:r>
                              <m:r>
                                <a:rPr lang="en-US" sz="1400" i="1" dirty="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TSS</m:t>
                              </m:r>
                              <m:r>
                                <m:rPr>
                                  <m:nor/>
                                </m:rPr>
                                <a:rPr lang="en-US" sz="1400" baseline="-25000" dirty="0">
                                  <a:solidFill>
                                    <a:srgbClr val="666666"/>
                                  </a:solidFill>
                                  <a:latin typeface="Cambria Math" panose="02040503050406030204" pitchFamily="18" charset="0"/>
                                  <a:ea typeface="Cambria Math" panose="02040503050406030204" pitchFamily="18" charset="0"/>
                                </a:rPr>
                                <m:t>eff</m:t>
                              </m:r>
                              <m:r>
                                <m:rPr>
                                  <m:nor/>
                                </m:rPr>
                                <a:rPr lang="en-US" sz="1400" dirty="0">
                                  <a:solidFill>
                                    <a:srgbClr val="666666"/>
                                  </a:solidFill>
                                  <a:latin typeface="Cambria Math" panose="02040503050406030204" pitchFamily="18" charset="0"/>
                                  <a:ea typeface="Cambria Math" panose="02040503050406030204" pitchFamily="18" charset="0"/>
                                </a:rPr>
                                <m:t> </m:t>
                              </m:r>
                              <m:r>
                                <a:rPr lang="en-US" sz="1400" i="1" dirty="0">
                                  <a:solidFill>
                                    <a:srgbClr val="666666"/>
                                  </a:solidFill>
                                  <a:latin typeface="Cambria Math" panose="02040503050406030204" pitchFamily="18" charset="0"/>
                                  <a:ea typeface="Cambria Math" panose="02040503050406030204" pitchFamily="18" charset="0"/>
                                </a:rPr>
                                <m:t>𝑚𝑔</m:t>
                              </m:r>
                              <m:r>
                                <a:rPr lang="en-US" sz="1400" i="1" dirty="0">
                                  <a:solidFill>
                                    <a:srgbClr val="666666"/>
                                  </a:solidFill>
                                  <a:latin typeface="Cambria Math" panose="02040503050406030204" pitchFamily="18" charset="0"/>
                                  <a:ea typeface="Cambria Math" panose="02040503050406030204" pitchFamily="18" charset="0"/>
                                </a:rPr>
                                <m:t>/</m:t>
                              </m:r>
                              <m:r>
                                <a:rPr lang="en-US" sz="1400" i="1" dirty="0">
                                  <a:solidFill>
                                    <a:srgbClr val="666666"/>
                                  </a:solidFill>
                                  <a:latin typeface="Cambria Math" panose="02040503050406030204" pitchFamily="18" charset="0"/>
                                  <a:ea typeface="Cambria Math" panose="02040503050406030204" pitchFamily="18" charset="0"/>
                                </a:rPr>
                                <m:t>𝐿</m:t>
                              </m:r>
                            </m:e>
                          </m:d>
                          <m:r>
                            <a:rPr lang="en-US" sz="1400" i="0">
                              <a:solidFill>
                                <a:srgbClr val="666666"/>
                              </a:solidFill>
                              <a:latin typeface="Cambria Math" panose="02040503050406030204" pitchFamily="18" charset="0"/>
                              <a:ea typeface="Cambria Math" panose="02040503050406030204" pitchFamily="18" charset="0"/>
                            </a:rPr>
                            <m:t>+</m:t>
                          </m:r>
                          <m:d>
                            <m:dPr>
                              <m:ctrlPr>
                                <a:rPr lang="en-US" sz="1400" i="1">
                                  <a:solidFill>
                                    <a:srgbClr val="666666"/>
                                  </a:solidFill>
                                  <a:latin typeface="Cambria Math" panose="02040503050406030204" pitchFamily="18" charset="0"/>
                                  <a:ea typeface="Cambria Math" panose="02040503050406030204" pitchFamily="18" charset="0"/>
                                </a:rPr>
                              </m:ctrlPr>
                            </m:dPr>
                            <m:e>
                              <m:r>
                                <m:rPr>
                                  <m:nor/>
                                </m:rPr>
                                <a:rPr lang="en-US" sz="1400" dirty="0">
                                  <a:solidFill>
                                    <a:srgbClr val="666666"/>
                                  </a:solidFill>
                                  <a:latin typeface="Cambria Math" panose="02040503050406030204" pitchFamily="18" charset="0"/>
                                  <a:ea typeface="Cambria Math" panose="02040503050406030204" pitchFamily="18" charset="0"/>
                                </a:rPr>
                                <m:t>Q</m:t>
                              </m:r>
                              <m:r>
                                <m:rPr>
                                  <m:nor/>
                                </m:rPr>
                                <a:rPr lang="en-US" sz="1400" b="0" i="0" baseline="-25000" dirty="0" smtClean="0">
                                  <a:solidFill>
                                    <a:srgbClr val="666666"/>
                                  </a:solidFill>
                                  <a:latin typeface="Cambria Math" panose="02040503050406030204" pitchFamily="18" charset="0"/>
                                  <a:ea typeface="Cambria Math" panose="02040503050406030204" pitchFamily="18" charset="0"/>
                                </a:rPr>
                                <m:t>was</m:t>
                              </m:r>
                              <m:r>
                                <a:rPr lang="en-US" sz="1400" i="1" dirty="0">
                                  <a:solidFill>
                                    <a:srgbClr val="666666"/>
                                  </a:solidFill>
                                  <a:latin typeface="Cambria Math" panose="02040503050406030204" pitchFamily="18" charset="0"/>
                                  <a:ea typeface="Cambria Math" panose="02040503050406030204" pitchFamily="18" charset="0"/>
                                </a:rPr>
                                <m:t>𝑀𝐺𝐷</m:t>
                              </m:r>
                              <m:r>
                                <a:rPr lang="en-US" sz="1400" i="1" dirty="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TSS</m:t>
                              </m:r>
                              <m:r>
                                <m:rPr>
                                  <m:nor/>
                                </m:rPr>
                                <a:rPr lang="en-US" sz="1400" b="0" i="0" baseline="-25000" dirty="0" smtClean="0">
                                  <a:solidFill>
                                    <a:srgbClr val="666666"/>
                                  </a:solidFill>
                                  <a:latin typeface="Cambria Math" panose="02040503050406030204" pitchFamily="18" charset="0"/>
                                  <a:ea typeface="Cambria Math" panose="02040503050406030204" pitchFamily="18" charset="0"/>
                                </a:rPr>
                                <m:t>was</m:t>
                              </m:r>
                              <m:r>
                                <m:rPr>
                                  <m:nor/>
                                </m:rPr>
                                <a:rPr lang="en-US" sz="1400" dirty="0">
                                  <a:solidFill>
                                    <a:srgbClr val="666666"/>
                                  </a:solidFill>
                                  <a:latin typeface="Cambria Math" panose="02040503050406030204" pitchFamily="18" charset="0"/>
                                  <a:ea typeface="Cambria Math" panose="02040503050406030204" pitchFamily="18" charset="0"/>
                                </a:rPr>
                                <m:t> </m:t>
                              </m:r>
                              <m:r>
                                <a:rPr lang="en-US" sz="1400" i="1" dirty="0">
                                  <a:solidFill>
                                    <a:srgbClr val="666666"/>
                                  </a:solidFill>
                                  <a:latin typeface="Cambria Math" panose="02040503050406030204" pitchFamily="18" charset="0"/>
                                  <a:ea typeface="Cambria Math" panose="02040503050406030204" pitchFamily="18" charset="0"/>
                                </a:rPr>
                                <m:t>𝑚𝑔</m:t>
                              </m:r>
                              <m:r>
                                <a:rPr lang="en-US" sz="1400" i="1" dirty="0">
                                  <a:solidFill>
                                    <a:srgbClr val="666666"/>
                                  </a:solidFill>
                                  <a:latin typeface="Cambria Math" panose="02040503050406030204" pitchFamily="18" charset="0"/>
                                  <a:ea typeface="Cambria Math" panose="02040503050406030204" pitchFamily="18" charset="0"/>
                                </a:rPr>
                                <m:t>/</m:t>
                              </m:r>
                              <m:r>
                                <a:rPr lang="en-US" sz="1400" i="1" dirty="0">
                                  <a:solidFill>
                                    <a:srgbClr val="666666"/>
                                  </a:solidFill>
                                  <a:latin typeface="Cambria Math" panose="02040503050406030204" pitchFamily="18" charset="0"/>
                                  <a:ea typeface="Cambria Math" panose="02040503050406030204" pitchFamily="18" charset="0"/>
                                </a:rPr>
                                <m:t>𝐿</m:t>
                              </m:r>
                            </m:e>
                          </m:d>
                          <m:r>
                            <a:rPr lang="en-US" sz="1400" b="0" i="1" dirty="0" smtClean="0">
                              <a:solidFill>
                                <a:srgbClr val="666666"/>
                              </a:solidFill>
                              <a:latin typeface="Cambria Math" panose="02040503050406030204" pitchFamily="18" charset="0"/>
                              <a:ea typeface="Cambria Math" panose="02040503050406030204" pitchFamily="18" charset="0"/>
                            </a:rPr>
                            <m:t>]</m:t>
                          </m:r>
                          <m:r>
                            <a:rPr lang="en-US" sz="1400" i="1" dirty="0" smtClean="0">
                              <a:solidFill>
                                <a:srgbClr val="666666"/>
                              </a:solidFill>
                              <a:latin typeface="Cambria Math" panose="02040503050406030204" pitchFamily="18" charset="0"/>
                              <a:ea typeface="Cambria Math" panose="02040503050406030204" pitchFamily="18" charset="0"/>
                            </a:rPr>
                            <m:t> </m:t>
                          </m:r>
                        </m:den>
                      </m:f>
                    </m:oMath>
                  </m:oMathPara>
                </a14:m>
                <a:endParaRPr lang="en-US" sz="1400">
                  <a:solidFill>
                    <a:srgbClr val="666666"/>
                  </a:solidFill>
                  <a:latin typeface="Cambria Math" panose="02040503050406030204" pitchFamily="18" charset="0"/>
                  <a:ea typeface="Cambria Math" panose="02040503050406030204" pitchFamily="18" charset="0"/>
                </a:endParaRPr>
              </a:p>
              <a:p>
                <a:pPr>
                  <a:lnSpc>
                    <a:spcPct val="120000"/>
                  </a:lnSpc>
                  <a:spcBef>
                    <a:spcPts val="1800"/>
                  </a:spcBef>
                  <a:spcAft>
                    <a:spcPts val="1200"/>
                  </a:spcAft>
                </a:pPr>
                <a14:m>
                  <m:oMathPara xmlns:m="http://schemas.openxmlformats.org/officeDocument/2006/math">
                    <m:oMathParaPr>
                      <m:jc m:val="centerGroup"/>
                    </m:oMathParaPr>
                    <m:oMath xmlns:m="http://schemas.openxmlformats.org/officeDocument/2006/math">
                      <m:r>
                        <a:rPr lang="en-US" sz="1400" b="0" i="1" smtClean="0">
                          <a:solidFill>
                            <a:srgbClr val="666666"/>
                          </a:solidFill>
                          <a:latin typeface="Cambria Math" panose="02040503050406030204" pitchFamily="18" charset="0"/>
                          <a:ea typeface="Cambria Math" panose="02040503050406030204" pitchFamily="18" charset="0"/>
                        </a:rPr>
                        <m:t>=</m:t>
                      </m:r>
                      <m:f>
                        <m:fPr>
                          <m:ctrlPr>
                            <a:rPr lang="en-US" sz="1400" i="1" smtClean="0">
                              <a:solidFill>
                                <a:srgbClr val="666666"/>
                              </a:solidFill>
                              <a:latin typeface="Cambria Math" panose="02040503050406030204" pitchFamily="18" charset="0"/>
                              <a:ea typeface="Cambria Math" panose="02040503050406030204" pitchFamily="18" charset="0"/>
                            </a:rPr>
                          </m:ctrlPr>
                        </m:fPr>
                        <m:num>
                          <m:r>
                            <a:rPr lang="en-US" sz="1400" b="0" i="1" smtClean="0">
                              <a:solidFill>
                                <a:srgbClr val="666666"/>
                              </a:solidFill>
                              <a:latin typeface="Cambria Math" panose="02040503050406030204" pitchFamily="18" charset="0"/>
                              <a:ea typeface="Cambria Math" panose="02040503050406030204" pitchFamily="18" charset="0"/>
                            </a:rPr>
                            <m:t>[</m:t>
                          </m:r>
                          <m:r>
                            <m:rPr>
                              <m:nor/>
                            </m:rPr>
                            <a:rPr lang="en-US" sz="1400" b="0" i="0" smtClean="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V</m:t>
                          </m:r>
                          <m:r>
                            <m:rPr>
                              <m:nor/>
                            </m:rPr>
                            <a:rPr lang="en-US" sz="1400" baseline="-25000" dirty="0">
                              <a:solidFill>
                                <a:srgbClr val="666666"/>
                              </a:solidFill>
                              <a:latin typeface="Cambria Math" panose="02040503050406030204" pitchFamily="18" charset="0"/>
                              <a:ea typeface="Cambria Math" panose="02040503050406030204" pitchFamily="18" charset="0"/>
                            </a:rPr>
                            <m:t>ab</m:t>
                          </m:r>
                          <m:r>
                            <a:rPr lang="en-US" sz="1400" b="0" i="1" dirty="0" smtClean="0">
                              <a:solidFill>
                                <a:srgbClr val="666666"/>
                              </a:solidFill>
                              <a:latin typeface="Cambria Math" panose="02040503050406030204" pitchFamily="18" charset="0"/>
                              <a:ea typeface="Cambria Math" panose="02040503050406030204" pitchFamily="18" charset="0"/>
                            </a:rPr>
                            <m:t>𝑀𝐺</m:t>
                          </m:r>
                          <m:r>
                            <a:rPr lang="en-US" sz="1400" b="0" i="1" dirty="0" smtClean="0">
                              <a:solidFill>
                                <a:srgbClr val="666666"/>
                              </a:solidFill>
                              <a:latin typeface="Cambria Math" panose="02040503050406030204" pitchFamily="18" charset="0"/>
                              <a:ea typeface="Cambria Math" panose="02040503050406030204" pitchFamily="18" charset="0"/>
                            </a:rPr>
                            <m:t>×</m:t>
                          </m:r>
                          <m:r>
                            <a:rPr lang="en-US" sz="1400" b="0" i="1" dirty="0" smtClean="0">
                              <a:solidFill>
                                <a:srgbClr val="666666"/>
                              </a:solidFill>
                              <a:latin typeface="Cambria Math" panose="02040503050406030204" pitchFamily="18" charset="0"/>
                              <a:ea typeface="Cambria Math" panose="02040503050406030204" pitchFamily="18" charset="0"/>
                            </a:rPr>
                            <m:t>𝑀𝐿𝑆𝑆</m:t>
                          </m:r>
                          <m:r>
                            <a:rPr lang="en-US" sz="1400" b="0" i="1" dirty="0" smtClean="0">
                              <a:solidFill>
                                <a:srgbClr val="666666"/>
                              </a:solidFill>
                              <a:latin typeface="Cambria Math" panose="02040503050406030204" pitchFamily="18" charset="0"/>
                              <a:ea typeface="Cambria Math" panose="02040503050406030204" pitchFamily="18" charset="0"/>
                            </a:rPr>
                            <m:t> </m:t>
                          </m:r>
                          <m:r>
                            <a:rPr lang="en-US" sz="1400" i="1" dirty="0">
                              <a:solidFill>
                                <a:srgbClr val="666666"/>
                              </a:solidFill>
                              <a:latin typeface="Cambria Math" panose="02040503050406030204" pitchFamily="18" charset="0"/>
                              <a:ea typeface="Cambria Math" panose="02040503050406030204" pitchFamily="18" charset="0"/>
                            </a:rPr>
                            <m:t>𝑚𝑔</m:t>
                          </m:r>
                          <m:r>
                            <a:rPr lang="en-US" sz="1400" i="1" dirty="0">
                              <a:solidFill>
                                <a:srgbClr val="666666"/>
                              </a:solidFill>
                              <a:latin typeface="Cambria Math" panose="02040503050406030204" pitchFamily="18" charset="0"/>
                              <a:ea typeface="Cambria Math" panose="02040503050406030204" pitchFamily="18" charset="0"/>
                            </a:rPr>
                            <m:t>/</m:t>
                          </m:r>
                          <m:r>
                            <a:rPr lang="en-US" sz="1400" i="1" dirty="0">
                              <a:solidFill>
                                <a:srgbClr val="666666"/>
                              </a:solidFill>
                              <a:latin typeface="Cambria Math" panose="02040503050406030204" pitchFamily="18" charset="0"/>
                              <a:ea typeface="Cambria Math" panose="02040503050406030204" pitchFamily="18" charset="0"/>
                            </a:rPr>
                            <m:t>𝐿</m:t>
                          </m:r>
                          <m:r>
                            <a:rPr lang="en-US" sz="1400" b="0" i="1" dirty="0" smtClean="0">
                              <a:solidFill>
                                <a:srgbClr val="666666"/>
                              </a:solidFill>
                              <a:latin typeface="Cambria Math" panose="02040503050406030204" pitchFamily="18" charset="0"/>
                              <a:ea typeface="Cambria Math" panose="02040503050406030204" pitchFamily="18" charset="0"/>
                            </a:rPr>
                            <m:t>)+</m:t>
                          </m:r>
                          <m:r>
                            <m:rPr>
                              <m:nor/>
                            </m:rPr>
                            <a:rPr lang="en-US" sz="1400" b="0" i="0" dirty="0" smtClean="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V</m:t>
                          </m:r>
                          <m:r>
                            <m:rPr>
                              <m:nor/>
                            </m:rPr>
                            <a:rPr lang="en-US" sz="1400" b="0" i="0" baseline="-25000" dirty="0" smtClean="0">
                              <a:solidFill>
                                <a:srgbClr val="666666"/>
                              </a:solidFill>
                              <a:latin typeface="Cambria Math" panose="02040503050406030204" pitchFamily="18" charset="0"/>
                              <a:ea typeface="Cambria Math" panose="02040503050406030204" pitchFamily="18" charset="0"/>
                            </a:rPr>
                            <m:t>sc</m:t>
                          </m:r>
                          <m:r>
                            <a:rPr lang="en-US" sz="1400" i="1" dirty="0">
                              <a:solidFill>
                                <a:srgbClr val="666666"/>
                              </a:solidFill>
                              <a:latin typeface="Cambria Math" panose="02040503050406030204" pitchFamily="18" charset="0"/>
                              <a:ea typeface="Cambria Math" panose="02040503050406030204" pitchFamily="18" charset="0"/>
                            </a:rPr>
                            <m:t>𝑀𝐺</m:t>
                          </m:r>
                          <m:r>
                            <a:rPr lang="en-US" sz="1400" i="1" dirty="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TSS</m:t>
                          </m:r>
                          <m:r>
                            <m:rPr>
                              <m:nor/>
                            </m:rPr>
                            <a:rPr lang="en-US" sz="1400" baseline="-25000" dirty="0">
                              <a:solidFill>
                                <a:srgbClr val="666666"/>
                              </a:solidFill>
                              <a:latin typeface="Cambria Math" panose="02040503050406030204" pitchFamily="18" charset="0"/>
                              <a:ea typeface="Cambria Math" panose="02040503050406030204" pitchFamily="18" charset="0"/>
                            </a:rPr>
                            <m:t>sc</m:t>
                          </m:r>
                          <m:r>
                            <m:rPr>
                              <m:nor/>
                            </m:rPr>
                            <a:rPr lang="en-US" sz="1400" dirty="0">
                              <a:solidFill>
                                <a:srgbClr val="666666"/>
                              </a:solidFill>
                              <a:latin typeface="Cambria Math" panose="02040503050406030204" pitchFamily="18" charset="0"/>
                              <a:ea typeface="Cambria Math" panose="02040503050406030204" pitchFamily="18" charset="0"/>
                            </a:rPr>
                            <m:t> </m:t>
                          </m:r>
                          <m:r>
                            <a:rPr lang="en-US" sz="1400" i="1" dirty="0">
                              <a:solidFill>
                                <a:srgbClr val="666666"/>
                              </a:solidFill>
                              <a:latin typeface="Cambria Math" panose="02040503050406030204" pitchFamily="18" charset="0"/>
                              <a:ea typeface="Cambria Math" panose="02040503050406030204" pitchFamily="18" charset="0"/>
                            </a:rPr>
                            <m:t>𝑚𝑔</m:t>
                          </m:r>
                          <m:r>
                            <a:rPr lang="en-US" sz="1400" i="1" dirty="0">
                              <a:solidFill>
                                <a:srgbClr val="666666"/>
                              </a:solidFill>
                              <a:latin typeface="Cambria Math" panose="02040503050406030204" pitchFamily="18" charset="0"/>
                              <a:ea typeface="Cambria Math" panose="02040503050406030204" pitchFamily="18" charset="0"/>
                            </a:rPr>
                            <m:t>/</m:t>
                          </m:r>
                          <m:r>
                            <a:rPr lang="en-US" sz="1400" i="1" dirty="0">
                              <a:solidFill>
                                <a:srgbClr val="666666"/>
                              </a:solidFill>
                              <a:latin typeface="Cambria Math" panose="02040503050406030204" pitchFamily="18" charset="0"/>
                              <a:ea typeface="Cambria Math" panose="02040503050406030204" pitchFamily="18" charset="0"/>
                            </a:rPr>
                            <m:t>𝐿</m:t>
                          </m:r>
                          <m:r>
                            <a:rPr lang="en-US" sz="1400" b="0" i="1" dirty="0" smtClean="0">
                              <a:solidFill>
                                <a:srgbClr val="666666"/>
                              </a:solidFill>
                              <a:latin typeface="Cambria Math" panose="02040503050406030204" pitchFamily="18" charset="0"/>
                              <a:ea typeface="Cambria Math" panose="02040503050406030204" pitchFamily="18" charset="0"/>
                            </a:rPr>
                            <m:t>)] </m:t>
                          </m:r>
                        </m:num>
                        <m:den>
                          <m:r>
                            <a:rPr lang="en-US" sz="1400" b="0" i="1" smtClean="0">
                              <a:solidFill>
                                <a:srgbClr val="666666"/>
                              </a:solidFill>
                              <a:latin typeface="Cambria Math" panose="02040503050406030204" pitchFamily="18" charset="0"/>
                              <a:ea typeface="Cambria Math" panose="02040503050406030204" pitchFamily="18" charset="0"/>
                            </a:rPr>
                            <m:t>[</m:t>
                          </m:r>
                          <m:d>
                            <m:dPr>
                              <m:ctrlPr>
                                <a:rPr lang="en-US" sz="1400" i="1">
                                  <a:solidFill>
                                    <a:srgbClr val="666666"/>
                                  </a:solidFill>
                                  <a:latin typeface="Cambria Math" panose="02040503050406030204" pitchFamily="18" charset="0"/>
                                  <a:ea typeface="Cambria Math" panose="02040503050406030204" pitchFamily="18" charset="0"/>
                                </a:rPr>
                              </m:ctrlPr>
                            </m:dPr>
                            <m:e>
                              <m:r>
                                <m:rPr>
                                  <m:nor/>
                                </m:rPr>
                                <a:rPr lang="en-US" sz="1400" dirty="0">
                                  <a:solidFill>
                                    <a:srgbClr val="666666"/>
                                  </a:solidFill>
                                  <a:latin typeface="Cambria Math" panose="02040503050406030204" pitchFamily="18" charset="0"/>
                                  <a:ea typeface="Cambria Math" panose="02040503050406030204" pitchFamily="18" charset="0"/>
                                </a:rPr>
                                <m:t>Q</m:t>
                              </m:r>
                              <m:r>
                                <m:rPr>
                                  <m:nor/>
                                </m:rPr>
                                <a:rPr lang="en-US" sz="1400" b="0" i="0" baseline="-25000" dirty="0" smtClean="0">
                                  <a:solidFill>
                                    <a:srgbClr val="666666"/>
                                  </a:solidFill>
                                  <a:latin typeface="Cambria Math" panose="02040503050406030204" pitchFamily="18" charset="0"/>
                                  <a:ea typeface="Cambria Math" panose="02040503050406030204" pitchFamily="18" charset="0"/>
                                </a:rPr>
                                <m:t>eff</m:t>
                              </m:r>
                              <m:r>
                                <a:rPr lang="en-US" sz="1400" i="1" dirty="0">
                                  <a:solidFill>
                                    <a:srgbClr val="666666"/>
                                  </a:solidFill>
                                  <a:latin typeface="Cambria Math" panose="02040503050406030204" pitchFamily="18" charset="0"/>
                                  <a:ea typeface="Cambria Math" panose="02040503050406030204" pitchFamily="18" charset="0"/>
                                </a:rPr>
                                <m:t>𝑀𝐺</m:t>
                              </m:r>
                              <m:r>
                                <a:rPr lang="en-US" sz="1400" b="0" i="1" dirty="0" smtClean="0">
                                  <a:solidFill>
                                    <a:srgbClr val="666666"/>
                                  </a:solidFill>
                                  <a:latin typeface="Cambria Math" panose="02040503050406030204" pitchFamily="18" charset="0"/>
                                  <a:ea typeface="Cambria Math" panose="02040503050406030204" pitchFamily="18" charset="0"/>
                                </a:rPr>
                                <m:t>𝐷</m:t>
                              </m:r>
                              <m:r>
                                <a:rPr lang="en-US" sz="1400" i="1" dirty="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TSS</m:t>
                              </m:r>
                              <m:r>
                                <m:rPr>
                                  <m:nor/>
                                </m:rPr>
                                <a:rPr lang="en-US" sz="1400" baseline="-25000" dirty="0">
                                  <a:solidFill>
                                    <a:srgbClr val="666666"/>
                                  </a:solidFill>
                                  <a:latin typeface="Cambria Math" panose="02040503050406030204" pitchFamily="18" charset="0"/>
                                  <a:ea typeface="Cambria Math" panose="02040503050406030204" pitchFamily="18" charset="0"/>
                                </a:rPr>
                                <m:t>eff</m:t>
                              </m:r>
                              <m:r>
                                <m:rPr>
                                  <m:nor/>
                                </m:rPr>
                                <a:rPr lang="en-US" sz="1400" dirty="0">
                                  <a:solidFill>
                                    <a:srgbClr val="666666"/>
                                  </a:solidFill>
                                  <a:latin typeface="Cambria Math" panose="02040503050406030204" pitchFamily="18" charset="0"/>
                                  <a:ea typeface="Cambria Math" panose="02040503050406030204" pitchFamily="18" charset="0"/>
                                </a:rPr>
                                <m:t> </m:t>
                              </m:r>
                              <m:r>
                                <a:rPr lang="en-US" sz="1400" i="1" dirty="0">
                                  <a:solidFill>
                                    <a:srgbClr val="666666"/>
                                  </a:solidFill>
                                  <a:latin typeface="Cambria Math" panose="02040503050406030204" pitchFamily="18" charset="0"/>
                                  <a:ea typeface="Cambria Math" panose="02040503050406030204" pitchFamily="18" charset="0"/>
                                </a:rPr>
                                <m:t>𝑚𝑔</m:t>
                              </m:r>
                              <m:r>
                                <a:rPr lang="en-US" sz="1400" i="1" dirty="0">
                                  <a:solidFill>
                                    <a:srgbClr val="666666"/>
                                  </a:solidFill>
                                  <a:latin typeface="Cambria Math" panose="02040503050406030204" pitchFamily="18" charset="0"/>
                                  <a:ea typeface="Cambria Math" panose="02040503050406030204" pitchFamily="18" charset="0"/>
                                </a:rPr>
                                <m:t>/</m:t>
                              </m:r>
                              <m:r>
                                <a:rPr lang="en-US" sz="1400" i="1" dirty="0">
                                  <a:solidFill>
                                    <a:srgbClr val="666666"/>
                                  </a:solidFill>
                                  <a:latin typeface="Cambria Math" panose="02040503050406030204" pitchFamily="18" charset="0"/>
                                  <a:ea typeface="Cambria Math" panose="02040503050406030204" pitchFamily="18" charset="0"/>
                                </a:rPr>
                                <m:t>𝐿</m:t>
                              </m:r>
                            </m:e>
                          </m:d>
                          <m:r>
                            <a:rPr lang="en-US" sz="1400" i="0">
                              <a:solidFill>
                                <a:srgbClr val="666666"/>
                              </a:solidFill>
                              <a:latin typeface="Cambria Math" panose="02040503050406030204" pitchFamily="18" charset="0"/>
                              <a:ea typeface="Cambria Math" panose="02040503050406030204" pitchFamily="18" charset="0"/>
                            </a:rPr>
                            <m:t>+</m:t>
                          </m:r>
                          <m:d>
                            <m:dPr>
                              <m:ctrlPr>
                                <a:rPr lang="en-US" sz="1400" i="1">
                                  <a:solidFill>
                                    <a:srgbClr val="666666"/>
                                  </a:solidFill>
                                  <a:latin typeface="Cambria Math" panose="02040503050406030204" pitchFamily="18" charset="0"/>
                                  <a:ea typeface="Cambria Math" panose="02040503050406030204" pitchFamily="18" charset="0"/>
                                </a:rPr>
                              </m:ctrlPr>
                            </m:dPr>
                            <m:e>
                              <m:r>
                                <m:rPr>
                                  <m:nor/>
                                </m:rPr>
                                <a:rPr lang="en-US" sz="1400" dirty="0">
                                  <a:solidFill>
                                    <a:srgbClr val="666666"/>
                                  </a:solidFill>
                                  <a:latin typeface="Cambria Math" panose="02040503050406030204" pitchFamily="18" charset="0"/>
                                  <a:ea typeface="Cambria Math" panose="02040503050406030204" pitchFamily="18" charset="0"/>
                                </a:rPr>
                                <m:t>Q</m:t>
                              </m:r>
                              <m:r>
                                <m:rPr>
                                  <m:nor/>
                                </m:rPr>
                                <a:rPr lang="en-US" sz="1400" b="0" i="0" baseline="-25000" dirty="0" smtClean="0">
                                  <a:solidFill>
                                    <a:srgbClr val="666666"/>
                                  </a:solidFill>
                                  <a:latin typeface="Cambria Math" panose="02040503050406030204" pitchFamily="18" charset="0"/>
                                  <a:ea typeface="Cambria Math" panose="02040503050406030204" pitchFamily="18" charset="0"/>
                                </a:rPr>
                                <m:t>was</m:t>
                              </m:r>
                              <m:r>
                                <a:rPr lang="en-US" sz="1400" i="1" dirty="0">
                                  <a:solidFill>
                                    <a:srgbClr val="666666"/>
                                  </a:solidFill>
                                  <a:latin typeface="Cambria Math" panose="02040503050406030204" pitchFamily="18" charset="0"/>
                                  <a:ea typeface="Cambria Math" panose="02040503050406030204" pitchFamily="18" charset="0"/>
                                </a:rPr>
                                <m:t>𝑀𝐺𝐷</m:t>
                              </m:r>
                              <m:r>
                                <a:rPr lang="en-US" sz="1400" i="1" dirty="0">
                                  <a:solidFill>
                                    <a:srgbClr val="666666"/>
                                  </a:solidFill>
                                  <a:latin typeface="Cambria Math" panose="02040503050406030204" pitchFamily="18" charset="0"/>
                                  <a:ea typeface="Cambria Math" panose="02040503050406030204" pitchFamily="18" charset="0"/>
                                </a:rPr>
                                <m:t>×</m:t>
                              </m:r>
                              <m:r>
                                <m:rPr>
                                  <m:nor/>
                                </m:rPr>
                                <a:rPr lang="en-US" sz="1400" dirty="0">
                                  <a:solidFill>
                                    <a:srgbClr val="666666"/>
                                  </a:solidFill>
                                  <a:latin typeface="Cambria Math" panose="02040503050406030204" pitchFamily="18" charset="0"/>
                                  <a:ea typeface="Cambria Math" panose="02040503050406030204" pitchFamily="18" charset="0"/>
                                </a:rPr>
                                <m:t>TSS</m:t>
                              </m:r>
                              <m:r>
                                <m:rPr>
                                  <m:nor/>
                                </m:rPr>
                                <a:rPr lang="en-US" sz="1400" b="0" i="0" baseline="-25000" dirty="0" smtClean="0">
                                  <a:solidFill>
                                    <a:srgbClr val="666666"/>
                                  </a:solidFill>
                                  <a:latin typeface="Cambria Math" panose="02040503050406030204" pitchFamily="18" charset="0"/>
                                  <a:ea typeface="Cambria Math" panose="02040503050406030204" pitchFamily="18" charset="0"/>
                                </a:rPr>
                                <m:t>was</m:t>
                              </m:r>
                              <m:r>
                                <m:rPr>
                                  <m:nor/>
                                </m:rPr>
                                <a:rPr lang="en-US" sz="1400" dirty="0">
                                  <a:solidFill>
                                    <a:srgbClr val="666666"/>
                                  </a:solidFill>
                                  <a:latin typeface="Cambria Math" panose="02040503050406030204" pitchFamily="18" charset="0"/>
                                  <a:ea typeface="Cambria Math" panose="02040503050406030204" pitchFamily="18" charset="0"/>
                                </a:rPr>
                                <m:t> </m:t>
                              </m:r>
                              <m:r>
                                <a:rPr lang="en-US" sz="1400" i="1" dirty="0">
                                  <a:solidFill>
                                    <a:srgbClr val="666666"/>
                                  </a:solidFill>
                                  <a:latin typeface="Cambria Math" panose="02040503050406030204" pitchFamily="18" charset="0"/>
                                  <a:ea typeface="Cambria Math" panose="02040503050406030204" pitchFamily="18" charset="0"/>
                                </a:rPr>
                                <m:t>𝑚𝑔</m:t>
                              </m:r>
                              <m:r>
                                <a:rPr lang="en-US" sz="1400" i="1" dirty="0">
                                  <a:solidFill>
                                    <a:srgbClr val="666666"/>
                                  </a:solidFill>
                                  <a:latin typeface="Cambria Math" panose="02040503050406030204" pitchFamily="18" charset="0"/>
                                  <a:ea typeface="Cambria Math" panose="02040503050406030204" pitchFamily="18" charset="0"/>
                                </a:rPr>
                                <m:t>/</m:t>
                              </m:r>
                              <m:r>
                                <a:rPr lang="en-US" sz="1400" i="1" dirty="0">
                                  <a:solidFill>
                                    <a:srgbClr val="666666"/>
                                  </a:solidFill>
                                  <a:latin typeface="Cambria Math" panose="02040503050406030204" pitchFamily="18" charset="0"/>
                                  <a:ea typeface="Cambria Math" panose="02040503050406030204" pitchFamily="18" charset="0"/>
                                </a:rPr>
                                <m:t>𝐿</m:t>
                              </m:r>
                            </m:e>
                          </m:d>
                          <m:r>
                            <a:rPr lang="en-US" sz="1400" b="0" i="1" dirty="0" smtClean="0">
                              <a:solidFill>
                                <a:srgbClr val="666666"/>
                              </a:solidFill>
                              <a:latin typeface="Cambria Math" panose="02040503050406030204" pitchFamily="18" charset="0"/>
                              <a:ea typeface="Cambria Math" panose="02040503050406030204" pitchFamily="18" charset="0"/>
                            </a:rPr>
                            <m:t>]</m:t>
                          </m:r>
                          <m:r>
                            <a:rPr lang="en-US" sz="1400" i="1" dirty="0" smtClean="0">
                              <a:solidFill>
                                <a:srgbClr val="666666"/>
                              </a:solidFill>
                              <a:latin typeface="Cambria Math" panose="02040503050406030204" pitchFamily="18" charset="0"/>
                              <a:ea typeface="Cambria Math" panose="02040503050406030204" pitchFamily="18" charset="0"/>
                            </a:rPr>
                            <m:t> </m:t>
                          </m:r>
                        </m:den>
                      </m:f>
                    </m:oMath>
                  </m:oMathPara>
                </a14:m>
                <a:endParaRPr lang="en-US" sz="1400">
                  <a:solidFill>
                    <a:srgbClr val="666666"/>
                  </a:solidFill>
                  <a:latin typeface="Cambria Math" panose="02040503050406030204" pitchFamily="18" charset="0"/>
                  <a:ea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D2DC8261-BD52-7093-359D-648AC9A07FFB}"/>
                  </a:ext>
                </a:extLst>
              </p:cNvPr>
              <p:cNvSpPr txBox="1">
                <a:spLocks noRot="1" noChangeAspect="1" noMove="1" noResize="1" noEditPoints="1" noAdjustHandles="1" noChangeArrowheads="1" noChangeShapeType="1" noTextEdit="1"/>
              </p:cNvSpPr>
              <p:nvPr/>
            </p:nvSpPr>
            <p:spPr>
              <a:xfrm>
                <a:off x="1001563" y="2954038"/>
                <a:ext cx="10417472" cy="2255746"/>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2563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267DA-CB06-D2BF-47C6-EC2D6C11C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D9B3A2-ACC2-A2BD-2B44-AB67A55AC9D0}"/>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Sludge Wasting</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5E9C807-E318-D7A3-F563-0901EEBCD2D0}"/>
                  </a:ext>
                </a:extLst>
              </p:cNvPr>
              <p:cNvSpPr>
                <a:spLocks noGrp="1"/>
              </p:cNvSpPr>
              <p:nvPr>
                <p:ph idx="1"/>
              </p:nvPr>
            </p:nvSpPr>
            <p:spPr>
              <a:xfrm>
                <a:off x="838199" y="1079500"/>
                <a:ext cx="10515600" cy="5227957"/>
              </a:xfrm>
              <a:solidFill>
                <a:schemeClr val="bg1">
                  <a:alpha val="85000"/>
                </a:schemeClr>
              </a:solidFill>
            </p:spPr>
            <p:txBody>
              <a:bodyPr>
                <a:normAutofit lnSpcReduction="10000"/>
              </a:bodyPr>
              <a:lstStyle/>
              <a:p>
                <a:pPr marL="0" indent="0">
                  <a:lnSpc>
                    <a:spcPct val="100000"/>
                  </a:lnSpc>
                  <a:spcBef>
                    <a:spcPts val="0"/>
                  </a:spcBef>
                  <a:spcAft>
                    <a:spcPts val="600"/>
                  </a:spcAft>
                  <a:buNone/>
                </a:pPr>
                <a:r>
                  <a:rPr lang="en-US" sz="2400"/>
                  <a:t>Process by which excess biomass or MLSS is remove from activated sludge processes</a:t>
                </a:r>
              </a:p>
              <a:p>
                <a:pPr marL="0" indent="0">
                  <a:lnSpc>
                    <a:spcPct val="100000"/>
                  </a:lnSpc>
                  <a:spcBef>
                    <a:spcPts val="0"/>
                  </a:spcBef>
                  <a:spcAft>
                    <a:spcPts val="600"/>
                  </a:spcAft>
                  <a:buNone/>
                </a:pPr>
                <a:r>
                  <a:rPr lang="en-US" sz="2400"/>
                  <a:t>Referred to as waste activated sludge (WAS)</a:t>
                </a:r>
              </a:p>
              <a:p>
                <a:pPr marL="0" indent="0">
                  <a:lnSpc>
                    <a:spcPct val="100000"/>
                  </a:lnSpc>
                  <a:spcBef>
                    <a:spcPts val="0"/>
                  </a:spcBef>
                  <a:spcAft>
                    <a:spcPts val="600"/>
                  </a:spcAft>
                  <a:buNone/>
                </a:pPr>
                <a:r>
                  <a:rPr lang="en-US" sz="2400"/>
                  <a:t>Variable that can be manipulated most readily to adjust F:M ratio and sludge age, MCRT and SRT</a:t>
                </a:r>
              </a:p>
              <a:p>
                <a:pPr>
                  <a:lnSpc>
                    <a:spcPct val="100000"/>
                  </a:lnSpc>
                  <a:spcBef>
                    <a:spcPts val="0"/>
                  </a:spcBef>
                  <a:spcAft>
                    <a:spcPts val="600"/>
                  </a:spcAft>
                </a:pPr>
                <a:r>
                  <a:rPr lang="en-US" sz="2400"/>
                  <a:t>There is limited control of influent, effluent, and their associated biomass or MLSS once the processes are operating</a:t>
                </a:r>
              </a:p>
              <a:p>
                <a:pPr>
                  <a:lnSpc>
                    <a:spcPct val="100000"/>
                  </a:lnSpc>
                  <a:spcBef>
                    <a:spcPts val="0"/>
                  </a:spcBef>
                  <a:spcAft>
                    <a:spcPts val="600"/>
                  </a:spcAft>
                </a:pPr>
                <a:r>
                  <a:rPr lang="en-US" sz="2400"/>
                  <a:t>The pumping of solids from the secondary clarifier can be adjusted easily</a:t>
                </a:r>
              </a:p>
              <a:p>
                <a:pPr marL="0" indent="0">
                  <a:lnSpc>
                    <a:spcPct val="100000"/>
                  </a:lnSpc>
                  <a:spcBef>
                    <a:spcPts val="0"/>
                  </a:spcBef>
                  <a:spcAft>
                    <a:spcPts val="1800"/>
                  </a:spcAft>
                  <a:buNone/>
                </a:pPr>
                <a:r>
                  <a:rPr lang="en-US" sz="2400"/>
                  <a:t>Rearrange SRT equation to calculate WAS rate:</a:t>
                </a:r>
              </a:p>
              <a:p>
                <a:pPr marL="0" indent="0">
                  <a:lnSpc>
                    <a:spcPct val="100000"/>
                  </a:lnSpc>
                  <a:spcBef>
                    <a:spcPts val="0"/>
                  </a:spcBef>
                  <a:spcAft>
                    <a:spcPts val="600"/>
                  </a:spcAft>
                  <a:buNone/>
                </a:pPr>
                <a14:m>
                  <m:oMathPara xmlns:m="http://schemas.openxmlformats.org/officeDocument/2006/math">
                    <m:oMathParaPr>
                      <m:jc m:val="centerGroup"/>
                    </m:oMathParaPr>
                    <m:oMath xmlns:m="http://schemas.openxmlformats.org/officeDocument/2006/math">
                      <m:r>
                        <a:rPr lang="en-US" sz="1800" i="1" smtClean="0">
                          <a:effectLst/>
                          <a:latin typeface="Cambria Math" panose="02040503050406030204" pitchFamily="18" charset="0"/>
                          <a:ea typeface="Times New Roman" panose="02020603050405020304" pitchFamily="18" charset="0"/>
                          <a:cs typeface="Arial" panose="020B0604020202020204" pitchFamily="34" charset="0"/>
                        </a:rPr>
                        <m:t>𝑊𝑎𝑠𝑡𝑖𝑛𝑔</m:t>
                      </m:r>
                      <m:r>
                        <a:rPr lang="en-US" sz="1800" i="1"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smtClean="0">
                          <a:effectLst/>
                          <a:latin typeface="Cambria Math" panose="02040503050406030204" pitchFamily="18" charset="0"/>
                          <a:ea typeface="Times New Roman" panose="02020603050405020304" pitchFamily="18" charset="0"/>
                          <a:cs typeface="Arial" panose="020B0604020202020204" pitchFamily="34" charset="0"/>
                        </a:rPr>
                        <m:t>𝑅𝑎𝑡𝑒</m:t>
                      </m:r>
                      <m:r>
                        <a:rPr lang="en-US" sz="1800" i="1"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smtClean="0">
                          <a:effectLst/>
                          <a:latin typeface="Cambria Math" panose="02040503050406030204" pitchFamily="18" charset="0"/>
                          <a:ea typeface="Times New Roman" panose="02020603050405020304" pitchFamily="18" charset="0"/>
                          <a:cs typeface="Arial" panose="020B0604020202020204" pitchFamily="34" charset="0"/>
                        </a:rPr>
                        <m:t>𝑜𝑟</m:t>
                      </m:r>
                      <m:r>
                        <a:rPr lang="en-US" sz="1800" i="1" smtClean="0">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𝑄</m:t>
                          </m:r>
                        </m:e>
                        <m:sub>
                          <m:r>
                            <a:rPr lang="en-US" sz="1800" i="1">
                              <a:effectLst/>
                              <a:latin typeface="Cambria Math" panose="02040503050406030204" pitchFamily="18" charset="0"/>
                              <a:ea typeface="Calibri" panose="020F0502020204030204" pitchFamily="34" charset="0"/>
                              <a:cs typeface="Arial" panose="020B0604020202020204" pitchFamily="34" charset="0"/>
                            </a:rPr>
                            <m:t>𝑊𝐴𝑆</m:t>
                          </m:r>
                        </m:sub>
                      </m:sSub>
                      <m:r>
                        <a:rPr lang="en-US" sz="1800" i="1">
                          <a:effectLst/>
                          <a:latin typeface="Cambria Math" panose="02040503050406030204" pitchFamily="18" charset="0"/>
                          <a:ea typeface="Times New Roman" panose="02020603050405020304" pitchFamily="18" charset="0"/>
                          <a:cs typeface="Arial" panose="020B0604020202020204" pitchFamily="34" charset="0"/>
                        </a:rPr>
                        <m:t>= </m:t>
                      </m:r>
                      <m:f>
                        <m:fPr>
                          <m:ctrlPr>
                            <a:rPr lang="en-US" sz="1800" i="1">
                              <a:effectLst/>
                              <a:latin typeface="Cambria Math" panose="02040503050406030204" pitchFamily="18" charset="0"/>
                              <a:ea typeface="Calibri" panose="020F0502020204030204" pitchFamily="34" charset="0"/>
                              <a:cs typeface="Arial" panose="020B0604020202020204" pitchFamily="34" charset="0"/>
                            </a:rPr>
                          </m:ctrlPr>
                        </m:fPr>
                        <m:num>
                          <m:f>
                            <m:fPr>
                              <m:ctrlPr>
                                <a:rPr lang="en-US" sz="1800" i="1">
                                  <a:effectLst/>
                                  <a:latin typeface="Cambria Math" panose="02040503050406030204" pitchFamily="18" charset="0"/>
                                  <a:ea typeface="Calibri" panose="020F0502020204030204" pitchFamily="34" charset="0"/>
                                  <a:cs typeface="Arial" panose="020B0604020202020204" pitchFamily="34" charset="0"/>
                                </a:rPr>
                              </m:ctrlPr>
                            </m:fPr>
                            <m:num>
                              <m:r>
                                <a:rPr lang="en-US" sz="1800" i="1">
                                  <a:effectLst/>
                                  <a:latin typeface="Cambria Math" panose="02040503050406030204" pitchFamily="18" charset="0"/>
                                  <a:ea typeface="Calibri" panose="020F0502020204030204" pitchFamily="34" charset="0"/>
                                  <a:cs typeface="Arial" panose="020B0604020202020204" pitchFamily="34" charset="0"/>
                                </a:rPr>
                                <m:t>𝑀𝐿𝑆𝑆</m:t>
                              </m:r>
                              <m:r>
                                <a:rPr lang="en-US" sz="1800" i="1">
                                  <a:effectLst/>
                                  <a:latin typeface="Cambria Math" panose="02040503050406030204" pitchFamily="18" charset="0"/>
                                  <a:ea typeface="Calibri" panose="020F0502020204030204" pitchFamily="34" charset="0"/>
                                  <a:cs typeface="Arial" panose="020B0604020202020204" pitchFamily="34" charset="0"/>
                                </a:rPr>
                                <m:t> </m:t>
                              </m:r>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1800" i="1">
                                          <a:effectLst/>
                                          <a:latin typeface="Cambria Math" panose="02040503050406030204" pitchFamily="18" charset="0"/>
                                          <a:ea typeface="Calibri" panose="020F0502020204030204" pitchFamily="34" charset="0"/>
                                          <a:cs typeface="Arial" panose="020B0604020202020204" pitchFamily="34" charset="0"/>
                                        </a:rPr>
                                      </m:ctrlPr>
                                    </m:fPr>
                                    <m:num>
                                      <m:r>
                                        <a:rPr lang="en-US" sz="1800" i="1">
                                          <a:effectLst/>
                                          <a:latin typeface="Cambria Math" panose="02040503050406030204" pitchFamily="18" charset="0"/>
                                          <a:ea typeface="Calibri" panose="020F0502020204030204" pitchFamily="34" charset="0"/>
                                          <a:cs typeface="Arial" panose="020B0604020202020204" pitchFamily="34" charset="0"/>
                                        </a:rPr>
                                        <m:t>𝑚𝑔</m:t>
                                      </m:r>
                                    </m:num>
                                    <m:den>
                                      <m:r>
                                        <a:rPr lang="en-US" sz="1800" i="1">
                                          <a:effectLst/>
                                          <a:latin typeface="Cambria Math" panose="02040503050406030204" pitchFamily="18" charset="0"/>
                                          <a:ea typeface="Calibri" panose="020F0502020204030204" pitchFamily="34" charset="0"/>
                                          <a:cs typeface="Arial" panose="020B0604020202020204" pitchFamily="34" charset="0"/>
                                        </a:rPr>
                                        <m:t>𝐿</m:t>
                                      </m:r>
                                    </m:den>
                                  </m:f>
                                </m:e>
                              </m:d>
                              <m:r>
                                <a:rPr lang="en-US" sz="1800" i="1">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𝑉𝑜𝑙𝑢𝑚𝑒</m:t>
                                      </m:r>
                                    </m:e>
                                    <m:sub>
                                      <m:r>
                                        <a:rPr lang="en-US" sz="1800" i="1">
                                          <a:effectLst/>
                                          <a:latin typeface="Cambria Math" panose="02040503050406030204" pitchFamily="18" charset="0"/>
                                          <a:ea typeface="Calibri" panose="020F0502020204030204" pitchFamily="34" charset="0"/>
                                          <a:cs typeface="Arial" panose="020B0604020202020204" pitchFamily="34" charset="0"/>
                                        </a:rPr>
                                        <m:t>𝐴𝑒𝑟𝑎𝑡𝑜𝑟</m:t>
                                      </m:r>
                                    </m:sub>
                                  </m:sSub>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𝐺𝑎𝑙</m:t>
                                  </m:r>
                                  <m:r>
                                    <a:rPr lang="en-US" sz="18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𝑉𝑜𝑙𝑢𝑚𝑒</m:t>
                                      </m:r>
                                    </m:e>
                                    <m:sub>
                                      <m:r>
                                        <a:rPr lang="en-US" sz="1800" i="1">
                                          <a:effectLst/>
                                          <a:latin typeface="Cambria Math" panose="02040503050406030204" pitchFamily="18" charset="0"/>
                                          <a:ea typeface="Calibri" panose="020F0502020204030204" pitchFamily="34" charset="0"/>
                                          <a:cs typeface="Arial" panose="020B0604020202020204" pitchFamily="34" charset="0"/>
                                        </a:rPr>
                                        <m:t>𝑆𝑒𝑐𝑜𝑛𝑑𝑎𝑟𝑦</m:t>
                                      </m:r>
                                      <m:r>
                                        <a:rPr lang="en-US" sz="1800" i="1">
                                          <a:effectLst/>
                                          <a:latin typeface="Cambria Math" panose="02040503050406030204" pitchFamily="18" charset="0"/>
                                          <a:ea typeface="Calibri" panose="020F0502020204030204" pitchFamily="34" charset="0"/>
                                          <a:cs typeface="Arial" panose="020B0604020202020204" pitchFamily="34" charset="0"/>
                                        </a:rPr>
                                        <m:t> </m:t>
                                      </m:r>
                                      <m:r>
                                        <a:rPr lang="en-US" sz="1800" i="1">
                                          <a:effectLst/>
                                          <a:latin typeface="Cambria Math" panose="02040503050406030204" pitchFamily="18" charset="0"/>
                                          <a:ea typeface="Calibri" panose="020F0502020204030204" pitchFamily="34" charset="0"/>
                                          <a:cs typeface="Arial" panose="020B0604020202020204" pitchFamily="34" charset="0"/>
                                        </a:rPr>
                                        <m:t>𝐶𝑙𝑎𝑟𝑖𝑓𝑖𝑒𝑟</m:t>
                                      </m:r>
                                    </m:sub>
                                  </m:sSub>
                                  <m:r>
                                    <a:rPr lang="en-US" sz="1800" i="1">
                                      <a:effectLst/>
                                      <a:latin typeface="Cambria Math" panose="02040503050406030204" pitchFamily="18" charset="0"/>
                                      <a:ea typeface="Calibri" panose="020F0502020204030204" pitchFamily="34" charset="0"/>
                                      <a:cs typeface="Arial" panose="020B0604020202020204" pitchFamily="34" charset="0"/>
                                    </a:rPr>
                                    <m:t>(</m:t>
                                  </m:r>
                                  <m:r>
                                    <a:rPr lang="en-US" sz="1800" i="1">
                                      <a:effectLst/>
                                      <a:latin typeface="Cambria Math" panose="02040503050406030204" pitchFamily="18" charset="0"/>
                                      <a:ea typeface="Calibri" panose="020F0502020204030204" pitchFamily="34" charset="0"/>
                                      <a:cs typeface="Arial" panose="020B0604020202020204" pitchFamily="34" charset="0"/>
                                    </a:rPr>
                                    <m:t>𝐺𝑎𝑙</m:t>
                                  </m:r>
                                  <m:r>
                                    <a:rPr lang="en-US" sz="1800" i="1">
                                      <a:effectLst/>
                                      <a:latin typeface="Cambria Math" panose="02040503050406030204" pitchFamily="18" charset="0"/>
                                      <a:ea typeface="Calibri" panose="020F0502020204030204" pitchFamily="34" charset="0"/>
                                      <a:cs typeface="Arial" panose="020B0604020202020204" pitchFamily="34" charset="0"/>
                                    </a:rPr>
                                    <m:t>)</m:t>
                                  </m:r>
                                </m:e>
                              </m:d>
                            </m:num>
                            <m:den>
                              <m:r>
                                <a:rPr lang="en-US" sz="1800" b="0" i="1" smtClean="0">
                                  <a:effectLst/>
                                  <a:latin typeface="Cambria Math" panose="02040503050406030204" pitchFamily="18" charset="0"/>
                                  <a:ea typeface="Calibri" panose="020F0502020204030204" pitchFamily="34" charset="0"/>
                                  <a:cs typeface="Arial" panose="020B0604020202020204" pitchFamily="34" charset="0"/>
                                </a:rPr>
                                <m:t>𝑆</m:t>
                              </m:r>
                              <m:r>
                                <a:rPr lang="en-US" sz="1800" i="1">
                                  <a:effectLst/>
                                  <a:latin typeface="Cambria Math" panose="02040503050406030204" pitchFamily="18" charset="0"/>
                                  <a:ea typeface="Calibri" panose="020F0502020204030204" pitchFamily="34" charset="0"/>
                                  <a:cs typeface="Arial" panose="020B0604020202020204" pitchFamily="34" charset="0"/>
                                </a:rPr>
                                <m:t>𝑅𝑇</m:t>
                              </m:r>
                            </m:den>
                          </m:f>
                          <m:r>
                            <a:rPr lang="en-US" sz="1800" i="1">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𝑇𝑆𝑆</m:t>
                                  </m:r>
                                </m:e>
                                <m:sub>
                                  <m:r>
                                    <a:rPr lang="en-US" sz="1800" i="1">
                                      <a:effectLst/>
                                      <a:latin typeface="Cambria Math" panose="02040503050406030204" pitchFamily="18" charset="0"/>
                                      <a:ea typeface="Calibri" panose="020F0502020204030204" pitchFamily="34" charset="0"/>
                                      <a:cs typeface="Arial" panose="020B0604020202020204" pitchFamily="34" charset="0"/>
                                    </a:rPr>
                                    <m:t>𝐸𝐹𝐹</m:t>
                                  </m:r>
                                </m:sub>
                              </m:sSub>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1800" i="1">
                                          <a:effectLst/>
                                          <a:latin typeface="Cambria Math" panose="02040503050406030204" pitchFamily="18" charset="0"/>
                                          <a:ea typeface="Calibri" panose="020F0502020204030204" pitchFamily="34" charset="0"/>
                                          <a:cs typeface="Arial" panose="020B0604020202020204" pitchFamily="34" charset="0"/>
                                        </a:rPr>
                                      </m:ctrlPr>
                                    </m:fPr>
                                    <m:num>
                                      <m:r>
                                        <a:rPr lang="en-US" sz="1800" i="1">
                                          <a:effectLst/>
                                          <a:latin typeface="Cambria Math" panose="02040503050406030204" pitchFamily="18" charset="0"/>
                                          <a:ea typeface="Calibri" panose="020F0502020204030204" pitchFamily="34" charset="0"/>
                                          <a:cs typeface="Arial" panose="020B0604020202020204" pitchFamily="34" charset="0"/>
                                        </a:rPr>
                                        <m:t>𝑚𝑔</m:t>
                                      </m:r>
                                    </m:num>
                                    <m:den>
                                      <m:r>
                                        <a:rPr lang="en-US" sz="1800" i="1">
                                          <a:effectLst/>
                                          <a:latin typeface="Cambria Math" panose="02040503050406030204" pitchFamily="18" charset="0"/>
                                          <a:ea typeface="Calibri" panose="020F0502020204030204" pitchFamily="34" charset="0"/>
                                          <a:cs typeface="Arial" panose="020B0604020202020204" pitchFamily="34" charset="0"/>
                                        </a:rPr>
                                        <m:t>𝐿</m:t>
                                      </m:r>
                                    </m:den>
                                  </m:f>
                                </m:e>
                              </m:d>
                              <m:r>
                                <a:rPr lang="en-US" sz="18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𝑄</m:t>
                                  </m:r>
                                </m:e>
                                <m:sub>
                                  <m:r>
                                    <a:rPr lang="en-US" sz="1800" i="1">
                                      <a:effectLst/>
                                      <a:latin typeface="Cambria Math" panose="02040503050406030204" pitchFamily="18" charset="0"/>
                                      <a:ea typeface="Calibri" panose="020F0502020204030204" pitchFamily="34" charset="0"/>
                                      <a:cs typeface="Arial" panose="020B0604020202020204" pitchFamily="34" charset="0"/>
                                    </a:rPr>
                                    <m:t>𝐸𝐹𝐹</m:t>
                                  </m:r>
                                </m:sub>
                              </m:sSub>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1800" i="1">
                                          <a:effectLst/>
                                          <a:latin typeface="Cambria Math" panose="02040503050406030204" pitchFamily="18" charset="0"/>
                                          <a:ea typeface="Calibri" panose="020F0502020204030204" pitchFamily="34" charset="0"/>
                                          <a:cs typeface="Arial" panose="020B0604020202020204" pitchFamily="34" charset="0"/>
                                        </a:rPr>
                                      </m:ctrlPr>
                                    </m:fPr>
                                    <m:num>
                                      <m:r>
                                        <a:rPr lang="en-US" sz="1800" i="1">
                                          <a:effectLst/>
                                          <a:latin typeface="Cambria Math" panose="02040503050406030204" pitchFamily="18" charset="0"/>
                                          <a:ea typeface="Calibri" panose="020F0502020204030204" pitchFamily="34" charset="0"/>
                                          <a:cs typeface="Arial" panose="020B0604020202020204" pitchFamily="34" charset="0"/>
                                        </a:rPr>
                                        <m:t>𝐺𝑎𝑙</m:t>
                                      </m:r>
                                    </m:num>
                                    <m:den>
                                      <m:r>
                                        <a:rPr lang="en-US" sz="1800" i="1">
                                          <a:effectLst/>
                                          <a:latin typeface="Cambria Math" panose="02040503050406030204" pitchFamily="18" charset="0"/>
                                          <a:ea typeface="Calibri" panose="020F0502020204030204" pitchFamily="34" charset="0"/>
                                          <a:cs typeface="Arial" panose="020B0604020202020204" pitchFamily="34" charset="0"/>
                                        </a:rPr>
                                        <m:t>𝑑𝑎𝑦</m:t>
                                      </m:r>
                                    </m:den>
                                  </m:f>
                                </m:e>
                              </m:d>
                            </m:e>
                          </m:d>
                        </m:num>
                        <m:den>
                          <m:sSub>
                            <m:sSubPr>
                              <m:ctrlPr>
                                <a:rPr lang="en-US" sz="1800" i="1">
                                  <a:effectLst/>
                                  <a:latin typeface="Cambria Math" panose="02040503050406030204" pitchFamily="18" charset="0"/>
                                  <a:ea typeface="Calibri" panose="020F0502020204030204" pitchFamily="34" charset="0"/>
                                  <a:cs typeface="Arial" panose="020B0604020202020204" pitchFamily="34" charset="0"/>
                                </a:rPr>
                              </m:ctrlPr>
                            </m:sSubPr>
                            <m:e>
                              <m:r>
                                <a:rPr lang="en-US" sz="1800" i="1">
                                  <a:effectLst/>
                                  <a:latin typeface="Cambria Math" panose="02040503050406030204" pitchFamily="18" charset="0"/>
                                  <a:ea typeface="Calibri" panose="020F0502020204030204" pitchFamily="34" charset="0"/>
                                  <a:cs typeface="Arial" panose="020B0604020202020204" pitchFamily="34" charset="0"/>
                                </a:rPr>
                                <m:t>𝑇𝑆𝑆</m:t>
                              </m:r>
                            </m:e>
                            <m:sub>
                              <m:r>
                                <a:rPr lang="en-US" sz="1800" i="1">
                                  <a:effectLst/>
                                  <a:latin typeface="Cambria Math" panose="02040503050406030204" pitchFamily="18" charset="0"/>
                                  <a:ea typeface="Calibri" panose="020F0502020204030204" pitchFamily="34" charset="0"/>
                                  <a:cs typeface="Arial" panose="020B0604020202020204" pitchFamily="34" charset="0"/>
                                </a:rPr>
                                <m:t>𝑊𝐴𝑆</m:t>
                              </m:r>
                            </m:sub>
                          </m:sSub>
                          <m:d>
                            <m:dPr>
                              <m:ctrlPr>
                                <a:rPr lang="en-US" sz="1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1800" i="1">
                                      <a:effectLst/>
                                      <a:latin typeface="Cambria Math" panose="02040503050406030204" pitchFamily="18" charset="0"/>
                                      <a:ea typeface="Calibri" panose="020F0502020204030204" pitchFamily="34" charset="0"/>
                                      <a:cs typeface="Arial" panose="020B0604020202020204" pitchFamily="34" charset="0"/>
                                    </a:rPr>
                                  </m:ctrlPr>
                                </m:fPr>
                                <m:num>
                                  <m:r>
                                    <a:rPr lang="en-US" sz="1800" i="1">
                                      <a:effectLst/>
                                      <a:latin typeface="Cambria Math" panose="02040503050406030204" pitchFamily="18" charset="0"/>
                                      <a:ea typeface="Calibri" panose="020F0502020204030204" pitchFamily="34" charset="0"/>
                                      <a:cs typeface="Arial" panose="020B0604020202020204" pitchFamily="34" charset="0"/>
                                    </a:rPr>
                                    <m:t>𝑚𝑔</m:t>
                                  </m:r>
                                </m:num>
                                <m:den>
                                  <m:r>
                                    <a:rPr lang="en-US" sz="1800" i="1">
                                      <a:effectLst/>
                                      <a:latin typeface="Cambria Math" panose="02040503050406030204" pitchFamily="18" charset="0"/>
                                      <a:ea typeface="Calibri" panose="020F0502020204030204" pitchFamily="34" charset="0"/>
                                      <a:cs typeface="Arial" panose="020B0604020202020204" pitchFamily="34" charset="0"/>
                                    </a:rPr>
                                    <m:t>𝐿</m:t>
                                  </m:r>
                                </m:den>
                              </m:f>
                            </m:e>
                          </m:d>
                        </m:den>
                      </m:f>
                    </m:oMath>
                  </m:oMathPara>
                </a14:m>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endParaRPr lang="en-US" sz="2400"/>
              </a:p>
            </p:txBody>
          </p:sp>
        </mc:Choice>
        <mc:Fallback xmlns="">
          <p:sp>
            <p:nvSpPr>
              <p:cNvPr id="3" name="Content Placeholder 2">
                <a:extLst>
                  <a:ext uri="{FF2B5EF4-FFF2-40B4-BE49-F238E27FC236}">
                    <a16:creationId xmlns:a16="http://schemas.microsoft.com/office/drawing/2014/main" id="{E5E9C807-E318-D7A3-F563-0901EEBCD2D0}"/>
                  </a:ext>
                </a:extLst>
              </p:cNvPr>
              <p:cNvSpPr>
                <a:spLocks noGrp="1" noRot="1" noChangeAspect="1" noMove="1" noResize="1" noEditPoints="1" noAdjustHandles="1" noChangeArrowheads="1" noChangeShapeType="1" noTextEdit="1"/>
              </p:cNvSpPr>
              <p:nvPr>
                <p:ph idx="1"/>
              </p:nvPr>
            </p:nvSpPr>
            <p:spPr>
              <a:xfrm>
                <a:off x="838199" y="1079500"/>
                <a:ext cx="10515600" cy="5227957"/>
              </a:xfrm>
              <a:blipFill>
                <a:blip r:embed="rId3"/>
                <a:stretch>
                  <a:fillRect l="-870" t="-1515" r="-1275"/>
                </a:stretch>
              </a:blipFill>
            </p:spPr>
            <p:txBody>
              <a:bodyPr/>
              <a:lstStyle/>
              <a:p>
                <a:r>
                  <a:rPr lang="en-US">
                    <a:noFill/>
                  </a:rPr>
                  <a:t> </a:t>
                </a:r>
              </a:p>
            </p:txBody>
          </p:sp>
        </mc:Fallback>
      </mc:AlternateContent>
    </p:spTree>
    <p:extLst>
      <p:ext uri="{BB962C8B-B14F-4D97-AF65-F5344CB8AC3E}">
        <p14:creationId xmlns:p14="http://schemas.microsoft.com/office/powerpoint/2010/main" val="4293986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68A3D-0B9D-B2C0-9C10-FAF2FB595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A68519-0240-B639-BA14-7310E284FEF5}"/>
              </a:ext>
            </a:extLst>
          </p:cNvPr>
          <p:cNvSpPr>
            <a:spLocks noGrp="1"/>
          </p:cNvSpPr>
          <p:nvPr>
            <p:ph type="title"/>
          </p:nvPr>
        </p:nvSpPr>
        <p:spPr>
          <a:xfrm>
            <a:off x="838200" y="37326"/>
            <a:ext cx="10515600" cy="1325563"/>
          </a:xfrm>
        </p:spPr>
        <p:txBody>
          <a:bodyPr/>
          <a:lstStyle/>
          <a:p>
            <a:r>
              <a:rPr lang="en-US"/>
              <a:t>Sludge Wasting Rate Example</a:t>
            </a:r>
          </a:p>
        </p:txBody>
      </p:sp>
      <p:sp>
        <p:nvSpPr>
          <p:cNvPr id="3" name="Content Placeholder 2">
            <a:extLst>
              <a:ext uri="{FF2B5EF4-FFF2-40B4-BE49-F238E27FC236}">
                <a16:creationId xmlns:a16="http://schemas.microsoft.com/office/drawing/2014/main" id="{58A2001A-B63C-F4D4-6BA2-0B35F5D953A7}"/>
              </a:ext>
            </a:extLst>
          </p:cNvPr>
          <p:cNvSpPr>
            <a:spLocks noGrp="1"/>
          </p:cNvSpPr>
          <p:nvPr>
            <p:ph type="body" idx="1"/>
          </p:nvPr>
        </p:nvSpPr>
        <p:spPr>
          <a:xfrm>
            <a:off x="838200" y="1037063"/>
            <a:ext cx="10744199" cy="5494493"/>
          </a:xfrm>
          <a:solidFill>
            <a:schemeClr val="bg1">
              <a:alpha val="85000"/>
            </a:schemeClr>
          </a:solidFill>
        </p:spPr>
        <p:txBody>
          <a:bodyPr>
            <a:normAutofit/>
          </a:bodyPr>
          <a:lstStyle/>
          <a:p>
            <a:pPr marL="0" indent="0">
              <a:lnSpc>
                <a:spcPct val="100000"/>
              </a:lnSpc>
              <a:spcBef>
                <a:spcPts val="0"/>
              </a:spcBef>
              <a:spcAft>
                <a:spcPts val="3000"/>
              </a:spcAft>
              <a:buNone/>
            </a:pPr>
            <a:r>
              <a:rPr lang="en-US" sz="2800">
                <a:cs typeface="Arial" panose="020B0604020202020204" pitchFamily="34" charset="0"/>
              </a:rPr>
              <a:t>Data was collected for a conventional activated sludge plant that is experiencing decreased treatment efficiency and is provided below. To decrease the sludge age of the microbial population in the the plant manager would like to decrease the SRT to 6 days to more closely resemble the design specifications. What should the target sludge wasting rate be to accomplish this?</a:t>
            </a:r>
            <a:endParaRPr lang="en-US" sz="280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FE14B968-CF65-234F-FA50-D30D535F442C}"/>
              </a:ext>
            </a:extLst>
          </p:cNvPr>
          <p:cNvGraphicFramePr>
            <a:graphicFrameLocks noGrp="1"/>
          </p:cNvGraphicFramePr>
          <p:nvPr>
            <p:extLst>
              <p:ext uri="{D42A27DB-BD31-4B8C-83A1-F6EECF244321}">
                <p14:modId xmlns:p14="http://schemas.microsoft.com/office/powerpoint/2010/main" val="3028862210"/>
              </p:ext>
            </p:extLst>
          </p:nvPr>
        </p:nvGraphicFramePr>
        <p:xfrm>
          <a:off x="1650240" y="3945845"/>
          <a:ext cx="8522459" cy="2178050"/>
        </p:xfrm>
        <a:graphic>
          <a:graphicData uri="http://schemas.openxmlformats.org/drawingml/2006/table">
            <a:tbl>
              <a:tblPr/>
              <a:tblGrid>
                <a:gridCol w="4411122">
                  <a:extLst>
                    <a:ext uri="{9D8B030D-6E8A-4147-A177-3AD203B41FA5}">
                      <a16:colId xmlns:a16="http://schemas.microsoft.com/office/drawing/2014/main" val="1770327473"/>
                    </a:ext>
                  </a:extLst>
                </a:gridCol>
                <a:gridCol w="1795695">
                  <a:extLst>
                    <a:ext uri="{9D8B030D-6E8A-4147-A177-3AD203B41FA5}">
                      <a16:colId xmlns:a16="http://schemas.microsoft.com/office/drawing/2014/main" val="2035542670"/>
                    </a:ext>
                  </a:extLst>
                </a:gridCol>
                <a:gridCol w="2315642">
                  <a:extLst>
                    <a:ext uri="{9D8B030D-6E8A-4147-A177-3AD203B41FA5}">
                      <a16:colId xmlns:a16="http://schemas.microsoft.com/office/drawing/2014/main" val="120332241"/>
                    </a:ext>
                  </a:extLst>
                </a:gridCol>
              </a:tblGrid>
              <a:tr h="224235">
                <a:tc>
                  <a:txBody>
                    <a:bodyPr/>
                    <a:lstStyle/>
                    <a:p>
                      <a:pPr algn="l" fontAlgn="b"/>
                      <a:r>
                        <a:rPr lang="en-US" sz="1800" b="0" i="0" u="none" strike="noStrike">
                          <a:solidFill>
                            <a:srgbClr val="000000"/>
                          </a:solidFill>
                          <a:effectLst/>
                          <a:latin typeface="Aptos Narrow" panose="020B0004020202020204" pitchFamily="34" charset="0"/>
                        </a:rPr>
                        <a:t>Aeration Basin Volume</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ab</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0.60 MG</a:t>
                      </a:r>
                    </a:p>
                  </a:txBody>
                  <a:tcPr marL="6350" marR="6350" marT="6350" marB="0" anchor="b">
                    <a:lnL>
                      <a:noFill/>
                    </a:lnL>
                    <a:lnR>
                      <a:noFill/>
                    </a:lnR>
                    <a:lnT>
                      <a:noFill/>
                    </a:lnT>
                    <a:lnB>
                      <a:noFill/>
                    </a:lnB>
                    <a:noFill/>
                  </a:tcPr>
                </a:tc>
                <a:extLst>
                  <a:ext uri="{0D108BD9-81ED-4DB2-BD59-A6C34878D82A}">
                    <a16:rowId xmlns:a16="http://schemas.microsoft.com/office/drawing/2014/main" val="3382222763"/>
                  </a:ext>
                </a:extLst>
              </a:tr>
              <a:tr h="291408">
                <a:tc>
                  <a:txBody>
                    <a:bodyPr/>
                    <a:lstStyle/>
                    <a:p>
                      <a:pPr algn="l" fontAlgn="b"/>
                      <a:r>
                        <a:rPr lang="en-US" sz="1800" b="0" i="0" u="none" strike="noStrike">
                          <a:solidFill>
                            <a:srgbClr val="000000"/>
                          </a:solidFill>
                          <a:effectLst/>
                          <a:latin typeface="Aptos Narrow" panose="020B0004020202020204" pitchFamily="34" charset="0"/>
                        </a:rPr>
                        <a:t>Secondary Clarifier Volume</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0.22 MG</a:t>
                      </a:r>
                    </a:p>
                  </a:txBody>
                  <a:tcPr marL="6350" marR="6350" marT="6350" marB="0" anchor="b">
                    <a:lnL>
                      <a:noFill/>
                    </a:lnL>
                    <a:lnR>
                      <a:noFill/>
                    </a:lnR>
                    <a:lnT>
                      <a:noFill/>
                    </a:lnT>
                    <a:lnB>
                      <a:noFill/>
                    </a:lnB>
                    <a:noFill/>
                  </a:tcPr>
                </a:tc>
                <a:extLst>
                  <a:ext uri="{0D108BD9-81ED-4DB2-BD59-A6C34878D82A}">
                    <a16:rowId xmlns:a16="http://schemas.microsoft.com/office/drawing/2014/main" val="2384683463"/>
                  </a:ext>
                </a:extLst>
              </a:tr>
              <a:tr h="224235">
                <a:tc>
                  <a:txBody>
                    <a:bodyPr/>
                    <a:lstStyle/>
                    <a:p>
                      <a:pPr algn="l" fontAlgn="b"/>
                      <a:r>
                        <a:rPr lang="en-US" sz="1800" b="0" i="0" u="none" strike="noStrike">
                          <a:solidFill>
                            <a:srgbClr val="000000"/>
                          </a:solidFill>
                          <a:effectLst/>
                          <a:latin typeface="Aptos Narrow" panose="020B0004020202020204" pitchFamily="34" charset="0"/>
                        </a:rPr>
                        <a:t>Influent Flow</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Q</a:t>
                      </a: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1.9 MGD</a:t>
                      </a:r>
                    </a:p>
                  </a:txBody>
                  <a:tcPr marL="6350" marR="6350" marT="6350" marB="0" anchor="b">
                    <a:lnL>
                      <a:noFill/>
                    </a:lnL>
                    <a:lnR>
                      <a:noFill/>
                    </a:lnR>
                    <a:lnT>
                      <a:noFill/>
                    </a:lnT>
                    <a:lnB>
                      <a:noFill/>
                    </a:lnB>
                    <a:noFill/>
                  </a:tcPr>
                </a:tc>
                <a:extLst>
                  <a:ext uri="{0D108BD9-81ED-4DB2-BD59-A6C34878D82A}">
                    <a16:rowId xmlns:a16="http://schemas.microsoft.com/office/drawing/2014/main" val="804277558"/>
                  </a:ext>
                </a:extLst>
              </a:tr>
              <a:tr h="224235">
                <a:tc>
                  <a:txBody>
                    <a:bodyPr/>
                    <a:lstStyle/>
                    <a:p>
                      <a:pPr algn="l" fontAlgn="b"/>
                      <a:r>
                        <a:rPr lang="en-US" sz="1800" b="0" i="0" u="none" strike="noStrike">
                          <a:solidFill>
                            <a:srgbClr val="000000"/>
                          </a:solidFill>
                          <a:effectLst/>
                          <a:latin typeface="Aptos Narrow" panose="020B0004020202020204" pitchFamily="34" charset="0"/>
                        </a:rPr>
                        <a:t>Waste Sludge Flow</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Q</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29,000 gpd</a:t>
                      </a:r>
                    </a:p>
                  </a:txBody>
                  <a:tcPr marL="6350" marR="6350" marT="6350" marB="0" anchor="b">
                    <a:lnL>
                      <a:noFill/>
                    </a:lnL>
                    <a:lnR>
                      <a:noFill/>
                    </a:lnR>
                    <a:lnT>
                      <a:noFill/>
                    </a:lnT>
                    <a:lnB>
                      <a:noFill/>
                    </a:lnB>
                    <a:noFill/>
                  </a:tcPr>
                </a:tc>
                <a:extLst>
                  <a:ext uri="{0D108BD9-81ED-4DB2-BD59-A6C34878D82A}">
                    <a16:rowId xmlns:a16="http://schemas.microsoft.com/office/drawing/2014/main" val="1355343869"/>
                  </a:ext>
                </a:extLst>
              </a:tr>
              <a:tr h="291408">
                <a:tc>
                  <a:txBody>
                    <a:bodyPr/>
                    <a:lstStyle/>
                    <a:p>
                      <a:pPr algn="l" fontAlgn="b"/>
                      <a:r>
                        <a:rPr lang="en-US" sz="1800" b="0" i="0" u="none" strike="noStrike">
                          <a:solidFill>
                            <a:srgbClr val="000000"/>
                          </a:solidFill>
                          <a:effectLst/>
                          <a:latin typeface="Aptos Narrow" panose="020B0004020202020204" pitchFamily="34" charset="0"/>
                        </a:rPr>
                        <a:t>Mixed Liquor Suspended Solids</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MLSS</a:t>
                      </a: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3600 mg/L</a:t>
                      </a:r>
                    </a:p>
                  </a:txBody>
                  <a:tcPr marL="6350" marR="6350" marT="6350" marB="0" anchor="b">
                    <a:lnL>
                      <a:noFill/>
                    </a:lnL>
                    <a:lnR>
                      <a:noFill/>
                    </a:lnR>
                    <a:lnT>
                      <a:noFill/>
                    </a:lnT>
                    <a:lnB>
                      <a:noFill/>
                    </a:lnB>
                    <a:noFill/>
                  </a:tcPr>
                </a:tc>
                <a:extLst>
                  <a:ext uri="{0D108BD9-81ED-4DB2-BD59-A6C34878D82A}">
                    <a16:rowId xmlns:a16="http://schemas.microsoft.com/office/drawing/2014/main" val="927882797"/>
                  </a:ext>
                </a:extLst>
              </a:tr>
              <a:tr h="291408">
                <a:tc>
                  <a:txBody>
                    <a:bodyPr/>
                    <a:lstStyle/>
                    <a:p>
                      <a:pPr algn="l" fontAlgn="b"/>
                      <a:r>
                        <a:rPr lang="en-US" sz="1800" b="0" i="0" u="none" strike="noStrike">
                          <a:solidFill>
                            <a:srgbClr val="000000"/>
                          </a:solidFill>
                          <a:effectLst/>
                          <a:latin typeface="Aptos Narrow" panose="020B0004020202020204" pitchFamily="34" charset="0"/>
                        </a:rPr>
                        <a:t>Waste Sludge Suspended Solids</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TSS</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6600 mg/L</a:t>
                      </a:r>
                    </a:p>
                  </a:txBody>
                  <a:tcPr marL="6350" marR="6350" marT="6350" marB="0" anchor="b">
                    <a:lnL>
                      <a:noFill/>
                    </a:lnL>
                    <a:lnR>
                      <a:noFill/>
                    </a:lnR>
                    <a:lnT>
                      <a:noFill/>
                    </a:lnT>
                    <a:lnB>
                      <a:noFill/>
                    </a:lnB>
                    <a:noFill/>
                  </a:tcPr>
                </a:tc>
                <a:extLst>
                  <a:ext uri="{0D108BD9-81ED-4DB2-BD59-A6C34878D82A}">
                    <a16:rowId xmlns:a16="http://schemas.microsoft.com/office/drawing/2014/main" val="1104492890"/>
                  </a:ext>
                </a:extLst>
              </a:tr>
              <a:tr h="291408">
                <a:tc>
                  <a:txBody>
                    <a:bodyPr/>
                    <a:lstStyle/>
                    <a:p>
                      <a:pPr algn="l" fontAlgn="b"/>
                      <a:r>
                        <a:rPr lang="en-US" sz="1800" b="0" i="0" u="none" strike="noStrike">
                          <a:solidFill>
                            <a:srgbClr val="000000"/>
                          </a:solidFill>
                          <a:effectLst/>
                          <a:latin typeface="Aptos Narrow" panose="020B0004020202020204" pitchFamily="34" charset="0"/>
                        </a:rPr>
                        <a:t>Final Effluent Suspended Solids</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eff</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14 mg/L</a:t>
                      </a:r>
                    </a:p>
                  </a:txBody>
                  <a:tcPr marL="6350" marR="6350" marT="6350" marB="0" anchor="b">
                    <a:lnL>
                      <a:noFill/>
                    </a:lnL>
                    <a:lnR>
                      <a:noFill/>
                    </a:lnR>
                    <a:lnT>
                      <a:noFill/>
                    </a:lnT>
                    <a:lnB>
                      <a:noFill/>
                    </a:lnB>
                    <a:noFill/>
                  </a:tcPr>
                </a:tc>
                <a:extLst>
                  <a:ext uri="{0D108BD9-81ED-4DB2-BD59-A6C34878D82A}">
                    <a16:rowId xmlns:a16="http://schemas.microsoft.com/office/drawing/2014/main" val="906952204"/>
                  </a:ext>
                </a:extLst>
              </a:tr>
            </a:tbl>
          </a:graphicData>
        </a:graphic>
      </p:graphicFrame>
    </p:spTree>
    <p:extLst>
      <p:ext uri="{BB962C8B-B14F-4D97-AF65-F5344CB8AC3E}">
        <p14:creationId xmlns:p14="http://schemas.microsoft.com/office/powerpoint/2010/main" val="1668089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6A778-9DBA-F87F-F2E3-03EA79C9A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8A447A-4BEB-C422-085C-BEAAB0020FBF}"/>
              </a:ext>
            </a:extLst>
          </p:cNvPr>
          <p:cNvSpPr>
            <a:spLocks noGrp="1"/>
          </p:cNvSpPr>
          <p:nvPr>
            <p:ph type="title"/>
          </p:nvPr>
        </p:nvSpPr>
        <p:spPr>
          <a:xfrm>
            <a:off x="838200" y="37326"/>
            <a:ext cx="10515600" cy="1325563"/>
          </a:xfrm>
        </p:spPr>
        <p:txBody>
          <a:bodyPr/>
          <a:lstStyle/>
          <a:p>
            <a:r>
              <a:rPr lang="en-US"/>
              <a:t>Sludge Wasting Rate Example Cont’d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B2E4897-9137-B257-36CE-C45B0C3BD249}"/>
                  </a:ext>
                </a:extLst>
              </p:cNvPr>
              <p:cNvSpPr>
                <a:spLocks noGrp="1"/>
              </p:cNvSpPr>
              <p:nvPr>
                <p:ph type="body" idx="1"/>
              </p:nvPr>
            </p:nvSpPr>
            <p:spPr>
              <a:xfrm>
                <a:off x="838200" y="3318603"/>
                <a:ext cx="10744199" cy="3502065"/>
              </a:xfrm>
              <a:solidFill>
                <a:schemeClr val="bg1">
                  <a:alpha val="85000"/>
                </a:schemeClr>
              </a:solidFill>
            </p:spPr>
            <p:txBody>
              <a:bodyPr>
                <a:normAutofit fontScale="55000" lnSpcReduction="20000"/>
              </a:bodyPr>
              <a:lstStyle/>
              <a:p>
                <a:pPr marL="0" indent="0">
                  <a:lnSpc>
                    <a:spcPct val="100000"/>
                  </a:lnSpc>
                  <a:spcBef>
                    <a:spcPts val="0"/>
                  </a:spcBef>
                  <a:spcAft>
                    <a:spcPts val="1800"/>
                  </a:spcAft>
                  <a:buNone/>
                </a:pPr>
                <a:r>
                  <a:rPr lang="en-US" sz="2800">
                    <a:latin typeface="Arial" panose="020B0604020202020204" pitchFamily="34" charset="0"/>
                    <a:cs typeface="Arial" panose="020B0604020202020204" pitchFamily="34" charset="0"/>
                  </a:rPr>
                  <a:t>SRT = 6 days</a:t>
                </a:r>
              </a:p>
              <a:p>
                <a:pPr>
                  <a:lnSpc>
                    <a:spcPct val="100000"/>
                  </a:lnSpc>
                  <a:spcBef>
                    <a:spcPts val="0"/>
                  </a:spcBef>
                  <a:spcAft>
                    <a:spcPts val="1800"/>
                  </a:spcAft>
                </a:pPr>
                <a14:m>
                  <m:oMathPara xmlns:m="http://schemas.openxmlformats.org/officeDocument/2006/math">
                    <m:oMathParaPr>
                      <m:jc m:val="centerGroup"/>
                    </m:oMathParaPr>
                    <m:oMath xmlns:m="http://schemas.openxmlformats.org/officeDocument/2006/math">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𝑊𝑎𝑠𝑡𝑖𝑛𝑔</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 </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𝑅𝑎𝑡𝑒</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 </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𝑜𝑟</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𝑄</m:t>
                          </m:r>
                        </m:e>
                        <m:sub>
                          <m:r>
                            <a:rPr lang="en-US" sz="2800" i="1">
                              <a:effectLst/>
                              <a:latin typeface="Cambria Math" panose="02040503050406030204" pitchFamily="18" charset="0"/>
                              <a:ea typeface="Calibri" panose="020F0502020204030204" pitchFamily="34" charset="0"/>
                              <a:cs typeface="Arial" panose="020B0604020202020204" pitchFamily="34" charset="0"/>
                            </a:rPr>
                            <m:t>𝑊𝐴𝑆</m:t>
                          </m:r>
                        </m:sub>
                      </m:sSub>
                      <m:r>
                        <a:rPr lang="en-US" sz="2800" i="1">
                          <a:effectLst/>
                          <a:latin typeface="Cambria Math" panose="02040503050406030204" pitchFamily="18" charset="0"/>
                          <a:ea typeface="Times New Roman" panose="02020603050405020304" pitchFamily="18" charset="0"/>
                          <a:cs typeface="Arial" panose="020B0604020202020204" pitchFamily="34" charset="0"/>
                        </a:rPr>
                        <m:t>= </m:t>
                      </m:r>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i="1">
                                  <a:effectLst/>
                                  <a:latin typeface="Cambria Math" panose="02040503050406030204" pitchFamily="18" charset="0"/>
                                  <a:ea typeface="Calibri" panose="020F0502020204030204" pitchFamily="34" charset="0"/>
                                  <a:cs typeface="Arial" panose="020B0604020202020204" pitchFamily="34" charset="0"/>
                                </a:rPr>
                                <m:t>𝑀𝐿𝑆𝑆</m:t>
                              </m:r>
                              <m:r>
                                <a:rPr lang="en-US" sz="2800" i="1">
                                  <a:effectLst/>
                                  <a:latin typeface="Cambria Math" panose="02040503050406030204" pitchFamily="18" charset="0"/>
                                  <a:ea typeface="Calibri" panose="020F0502020204030204" pitchFamily="34" charset="0"/>
                                  <a:cs typeface="Arial" panose="020B0604020202020204" pitchFamily="34" charset="0"/>
                                </a:rPr>
                                <m:t> </m:t>
                              </m:r>
                              <m:d>
                                <m:dPr>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i="1">
                                          <a:effectLst/>
                                          <a:latin typeface="Cambria Math" panose="02040503050406030204" pitchFamily="18" charset="0"/>
                                          <a:ea typeface="Calibri" panose="020F0502020204030204" pitchFamily="34" charset="0"/>
                                          <a:cs typeface="Arial" panose="020B0604020202020204" pitchFamily="34" charset="0"/>
                                        </a:rPr>
                                        <m:t>𝑚𝑔</m:t>
                                      </m:r>
                                    </m:num>
                                    <m:den>
                                      <m:r>
                                        <a:rPr lang="en-US" sz="2800" i="1">
                                          <a:effectLst/>
                                          <a:latin typeface="Cambria Math" panose="02040503050406030204" pitchFamily="18" charset="0"/>
                                          <a:ea typeface="Calibri" panose="020F0502020204030204" pitchFamily="34" charset="0"/>
                                          <a:cs typeface="Arial" panose="020B0604020202020204" pitchFamily="34" charset="0"/>
                                        </a:rPr>
                                        <m:t>𝐿</m:t>
                                      </m:r>
                                    </m:den>
                                  </m:f>
                                </m:e>
                              </m:d>
                              <m:r>
                                <a:rPr lang="en-US" sz="2800" i="1">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𝑉𝑜𝑙𝑢𝑚𝑒</m:t>
                                      </m:r>
                                    </m:e>
                                    <m:sub>
                                      <m:r>
                                        <a:rPr lang="en-US" sz="2800" i="1">
                                          <a:effectLst/>
                                          <a:latin typeface="Cambria Math" panose="02040503050406030204" pitchFamily="18" charset="0"/>
                                          <a:ea typeface="Calibri" panose="020F0502020204030204" pitchFamily="34" charset="0"/>
                                          <a:cs typeface="Arial" panose="020B0604020202020204" pitchFamily="34" charset="0"/>
                                        </a:rPr>
                                        <m:t>𝐴𝑒𝑟𝑎𝑡𝑜𝑟</m:t>
                                      </m:r>
                                    </m:sub>
                                  </m:sSub>
                                  <m:r>
                                    <a:rPr lang="en-US" sz="2800" i="1">
                                      <a:effectLst/>
                                      <a:latin typeface="Cambria Math" panose="02040503050406030204" pitchFamily="18" charset="0"/>
                                      <a:ea typeface="Calibri" panose="020F0502020204030204" pitchFamily="34" charset="0"/>
                                      <a:cs typeface="Arial" panose="020B0604020202020204" pitchFamily="34" charset="0"/>
                                    </a:rPr>
                                    <m:t>(</m:t>
                                  </m:r>
                                  <m:r>
                                    <a:rPr lang="en-US" sz="2800" b="0" i="1" smtClean="0">
                                      <a:effectLst/>
                                      <a:latin typeface="Cambria Math" panose="02040503050406030204" pitchFamily="18" charset="0"/>
                                      <a:ea typeface="Calibri" panose="020F0502020204030204" pitchFamily="34" charset="0"/>
                                      <a:cs typeface="Arial" panose="020B0604020202020204" pitchFamily="34" charset="0"/>
                                    </a:rPr>
                                    <m:t>𝑀𝐺</m:t>
                                  </m:r>
                                  <m:r>
                                    <a:rPr lang="en-US" sz="28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𝑉𝑜𝑙𝑢𝑚𝑒</m:t>
                                      </m:r>
                                    </m:e>
                                    <m:sub>
                                      <m:r>
                                        <a:rPr lang="en-US" sz="2800" i="1">
                                          <a:effectLst/>
                                          <a:latin typeface="Cambria Math" panose="02040503050406030204" pitchFamily="18" charset="0"/>
                                          <a:ea typeface="Calibri" panose="020F0502020204030204" pitchFamily="34" charset="0"/>
                                          <a:cs typeface="Arial" panose="020B0604020202020204" pitchFamily="34" charset="0"/>
                                        </a:rPr>
                                        <m:t>𝑆𝑒𝑐𝑜𝑛𝑑𝑎𝑟𝑦</m:t>
                                      </m:r>
                                      <m:r>
                                        <a:rPr lang="en-US" sz="2800" i="1">
                                          <a:effectLst/>
                                          <a:latin typeface="Cambria Math" panose="02040503050406030204" pitchFamily="18" charset="0"/>
                                          <a:ea typeface="Calibri" panose="020F0502020204030204" pitchFamily="34" charset="0"/>
                                          <a:cs typeface="Arial" panose="020B0604020202020204" pitchFamily="34" charset="0"/>
                                        </a:rPr>
                                        <m:t> </m:t>
                                      </m:r>
                                      <m:r>
                                        <a:rPr lang="en-US" sz="2800" i="1">
                                          <a:effectLst/>
                                          <a:latin typeface="Cambria Math" panose="02040503050406030204" pitchFamily="18" charset="0"/>
                                          <a:ea typeface="Calibri" panose="020F0502020204030204" pitchFamily="34" charset="0"/>
                                          <a:cs typeface="Arial" panose="020B0604020202020204" pitchFamily="34" charset="0"/>
                                        </a:rPr>
                                        <m:t>𝐶𝑙𝑎𝑟𝑖𝑓𝑖𝑒𝑟</m:t>
                                      </m:r>
                                    </m:sub>
                                  </m:sSub>
                                  <m:r>
                                    <a:rPr lang="en-US" sz="2800" i="1">
                                      <a:effectLst/>
                                      <a:latin typeface="Cambria Math" panose="02040503050406030204" pitchFamily="18" charset="0"/>
                                      <a:ea typeface="Calibri" panose="020F0502020204030204" pitchFamily="34" charset="0"/>
                                      <a:cs typeface="Arial" panose="020B0604020202020204" pitchFamily="34" charset="0"/>
                                    </a:rPr>
                                    <m:t>(</m:t>
                                  </m:r>
                                  <m:r>
                                    <a:rPr lang="en-US" sz="2800" b="0" i="1" smtClean="0">
                                      <a:effectLst/>
                                      <a:latin typeface="Cambria Math" panose="02040503050406030204" pitchFamily="18" charset="0"/>
                                      <a:ea typeface="Calibri" panose="020F0502020204030204" pitchFamily="34" charset="0"/>
                                      <a:cs typeface="Arial" panose="020B0604020202020204" pitchFamily="34" charset="0"/>
                                    </a:rPr>
                                    <m:t>𝑀𝐺</m:t>
                                  </m:r>
                                  <m:r>
                                    <a:rPr lang="en-US" sz="2800" i="1">
                                      <a:effectLst/>
                                      <a:latin typeface="Cambria Math" panose="02040503050406030204" pitchFamily="18" charset="0"/>
                                      <a:ea typeface="Calibri" panose="020F0502020204030204" pitchFamily="34" charset="0"/>
                                      <a:cs typeface="Arial" panose="020B0604020202020204" pitchFamily="34" charset="0"/>
                                    </a:rPr>
                                    <m:t>)</m:t>
                                  </m:r>
                                </m:e>
                              </m:d>
                            </m:num>
                            <m:den>
                              <m:r>
                                <a:rPr lang="en-US" sz="2800" b="0" i="1" smtClean="0">
                                  <a:effectLst/>
                                  <a:latin typeface="Cambria Math" panose="02040503050406030204" pitchFamily="18" charset="0"/>
                                  <a:ea typeface="Calibri" panose="020F0502020204030204" pitchFamily="34" charset="0"/>
                                  <a:cs typeface="Arial" panose="020B0604020202020204" pitchFamily="34" charset="0"/>
                                </a:rPr>
                                <m:t>𝑆</m:t>
                              </m:r>
                              <m:r>
                                <a:rPr lang="en-US" sz="2800" i="1">
                                  <a:effectLst/>
                                  <a:latin typeface="Cambria Math" panose="02040503050406030204" pitchFamily="18" charset="0"/>
                                  <a:ea typeface="Calibri" panose="020F0502020204030204" pitchFamily="34" charset="0"/>
                                  <a:cs typeface="Arial" panose="020B0604020202020204" pitchFamily="34" charset="0"/>
                                </a:rPr>
                                <m:t>𝑅𝑇</m:t>
                              </m:r>
                            </m:den>
                          </m:f>
                          <m:r>
                            <a:rPr lang="en-US" sz="2800" i="1">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𝑇𝑆𝑆</m:t>
                                  </m:r>
                                </m:e>
                                <m:sub>
                                  <m:r>
                                    <a:rPr lang="en-US" sz="2800" i="1">
                                      <a:effectLst/>
                                      <a:latin typeface="Cambria Math" panose="02040503050406030204" pitchFamily="18" charset="0"/>
                                      <a:ea typeface="Calibri" panose="020F0502020204030204" pitchFamily="34" charset="0"/>
                                      <a:cs typeface="Arial" panose="020B0604020202020204" pitchFamily="34" charset="0"/>
                                    </a:rPr>
                                    <m:t>𝐸𝐹𝐹</m:t>
                                  </m:r>
                                </m:sub>
                              </m:sSub>
                              <m:d>
                                <m:dPr>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i="1">
                                          <a:effectLst/>
                                          <a:latin typeface="Cambria Math" panose="02040503050406030204" pitchFamily="18" charset="0"/>
                                          <a:ea typeface="Calibri" panose="020F0502020204030204" pitchFamily="34" charset="0"/>
                                          <a:cs typeface="Arial" panose="020B0604020202020204" pitchFamily="34" charset="0"/>
                                        </a:rPr>
                                        <m:t>𝑚𝑔</m:t>
                                      </m:r>
                                    </m:num>
                                    <m:den>
                                      <m:r>
                                        <a:rPr lang="en-US" sz="2800" i="1">
                                          <a:effectLst/>
                                          <a:latin typeface="Cambria Math" panose="02040503050406030204" pitchFamily="18" charset="0"/>
                                          <a:ea typeface="Calibri" panose="020F0502020204030204" pitchFamily="34" charset="0"/>
                                          <a:cs typeface="Arial" panose="020B0604020202020204" pitchFamily="34" charset="0"/>
                                        </a:rPr>
                                        <m:t>𝐿</m:t>
                                      </m:r>
                                    </m:den>
                                  </m:f>
                                </m:e>
                              </m:d>
                              <m:r>
                                <a:rPr lang="en-US" sz="28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𝑄</m:t>
                                  </m:r>
                                </m:e>
                                <m:sub>
                                  <m:r>
                                    <a:rPr lang="en-US" sz="2800" i="1">
                                      <a:effectLst/>
                                      <a:latin typeface="Cambria Math" panose="02040503050406030204" pitchFamily="18" charset="0"/>
                                      <a:ea typeface="Calibri" panose="020F0502020204030204" pitchFamily="34" charset="0"/>
                                      <a:cs typeface="Arial" panose="020B0604020202020204" pitchFamily="34" charset="0"/>
                                    </a:rPr>
                                    <m:t>𝐸𝐹𝐹</m:t>
                                  </m:r>
                                </m:sub>
                              </m:sSub>
                              <m:d>
                                <m:dPr>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b="0" i="1" smtClean="0">
                                          <a:effectLst/>
                                          <a:latin typeface="Cambria Math" panose="02040503050406030204" pitchFamily="18" charset="0"/>
                                          <a:ea typeface="Calibri" panose="020F0502020204030204" pitchFamily="34" charset="0"/>
                                          <a:cs typeface="Arial" panose="020B0604020202020204" pitchFamily="34" charset="0"/>
                                        </a:rPr>
                                        <m:t>𝑀𝐺</m:t>
                                      </m:r>
                                    </m:num>
                                    <m:den>
                                      <m:r>
                                        <a:rPr lang="en-US" sz="2800" i="1">
                                          <a:effectLst/>
                                          <a:latin typeface="Cambria Math" panose="02040503050406030204" pitchFamily="18" charset="0"/>
                                          <a:ea typeface="Calibri" panose="020F0502020204030204" pitchFamily="34" charset="0"/>
                                          <a:cs typeface="Arial" panose="020B0604020202020204" pitchFamily="34" charset="0"/>
                                        </a:rPr>
                                        <m:t>𝑑𝑎𝑦</m:t>
                                      </m:r>
                                    </m:den>
                                  </m:f>
                                </m:e>
                              </m:d>
                            </m:e>
                          </m:d>
                        </m:num>
                        <m:den>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𝑇𝑆𝑆</m:t>
                              </m:r>
                            </m:e>
                            <m:sub>
                              <m:r>
                                <a:rPr lang="en-US" sz="2800" i="1">
                                  <a:effectLst/>
                                  <a:latin typeface="Cambria Math" panose="02040503050406030204" pitchFamily="18" charset="0"/>
                                  <a:ea typeface="Calibri" panose="020F0502020204030204" pitchFamily="34" charset="0"/>
                                  <a:cs typeface="Arial" panose="020B0604020202020204" pitchFamily="34" charset="0"/>
                                </a:rPr>
                                <m:t>𝑊𝐴𝑆</m:t>
                              </m:r>
                            </m:sub>
                          </m:sSub>
                          <m:d>
                            <m:dPr>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i="1">
                                      <a:effectLst/>
                                      <a:latin typeface="Cambria Math" panose="02040503050406030204" pitchFamily="18" charset="0"/>
                                      <a:ea typeface="Calibri" panose="020F0502020204030204" pitchFamily="34" charset="0"/>
                                      <a:cs typeface="Arial" panose="020B0604020202020204" pitchFamily="34" charset="0"/>
                                    </a:rPr>
                                    <m:t>𝑚𝑔</m:t>
                                  </m:r>
                                </m:num>
                                <m:den>
                                  <m:r>
                                    <a:rPr lang="en-US" sz="2800" i="1">
                                      <a:effectLst/>
                                      <a:latin typeface="Cambria Math" panose="02040503050406030204" pitchFamily="18" charset="0"/>
                                      <a:ea typeface="Calibri" panose="020F0502020204030204" pitchFamily="34" charset="0"/>
                                      <a:cs typeface="Arial" panose="020B0604020202020204" pitchFamily="34" charset="0"/>
                                    </a:rPr>
                                    <m:t>𝐿</m:t>
                                  </m:r>
                                </m:den>
                              </m:f>
                            </m:e>
                          </m:d>
                        </m:den>
                      </m:f>
                    </m:oMath>
                  </m:oMathPara>
                </a14:m>
                <a:endParaRPr lang="en-US" sz="2800">
                  <a:effectLst/>
                  <a:latin typeface="Arial" panose="020B0604020202020204" pitchFamily="34" charset="0"/>
                  <a:ea typeface="Calibri" panose="020F0502020204030204" pitchFamily="34" charset="0"/>
                  <a:cs typeface="Times New Roman" panose="02020603050405020304" pitchFamily="18" charset="0"/>
                </a:endParaRPr>
              </a:p>
              <a:p>
                <a:pPr>
                  <a:lnSpc>
                    <a:spcPct val="100000"/>
                  </a:lnSpc>
                  <a:spcBef>
                    <a:spcPts val="0"/>
                  </a:spcBef>
                  <a:spcAft>
                    <a:spcPts val="1800"/>
                  </a:spcAft>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ea typeface="Times New Roman" panose="02020603050405020304" pitchFamily="18" charset="0"/>
                          <a:cs typeface="Arial" panose="020B0604020202020204" pitchFamily="34" charset="0"/>
                        </a:rPr>
                        <m:t>𝑊𝑎𝑠𝑡𝑖𝑛𝑔</m:t>
                      </m:r>
                      <m:r>
                        <a:rPr lang="en-US" sz="2800" i="1">
                          <a:latin typeface="Cambria Math" panose="02040503050406030204" pitchFamily="18" charset="0"/>
                          <a:ea typeface="Times New Roman" panose="02020603050405020304" pitchFamily="18" charset="0"/>
                          <a:cs typeface="Arial" panose="020B0604020202020204" pitchFamily="34" charset="0"/>
                        </a:rPr>
                        <m:t> </m:t>
                      </m:r>
                      <m:r>
                        <a:rPr lang="en-US" sz="2800" i="1">
                          <a:latin typeface="Cambria Math" panose="02040503050406030204" pitchFamily="18" charset="0"/>
                          <a:ea typeface="Times New Roman" panose="02020603050405020304" pitchFamily="18" charset="0"/>
                          <a:cs typeface="Arial" panose="020B0604020202020204" pitchFamily="34" charset="0"/>
                        </a:rPr>
                        <m:t>𝑅𝑎𝑡𝑒</m:t>
                      </m:r>
                      <m:r>
                        <a:rPr lang="en-US" sz="2800" i="1">
                          <a:latin typeface="Cambria Math" panose="02040503050406030204" pitchFamily="18" charset="0"/>
                          <a:ea typeface="Times New Roman" panose="02020603050405020304" pitchFamily="18" charset="0"/>
                          <a:cs typeface="Arial" panose="020B0604020202020204" pitchFamily="34" charset="0"/>
                        </a:rPr>
                        <m:t> </m:t>
                      </m:r>
                      <m:r>
                        <a:rPr lang="en-US" sz="2800" i="1">
                          <a:latin typeface="Cambria Math" panose="02040503050406030204" pitchFamily="18" charset="0"/>
                          <a:ea typeface="Times New Roman" panose="02020603050405020304" pitchFamily="18" charset="0"/>
                          <a:cs typeface="Arial" panose="020B0604020202020204" pitchFamily="34" charset="0"/>
                        </a:rPr>
                        <m:t>𝑜𝑟</m:t>
                      </m:r>
                      <m:r>
                        <a:rPr lang="en-US" sz="2800" i="1">
                          <a:latin typeface="Cambria Math" panose="02040503050406030204" pitchFamily="18" charset="0"/>
                          <a:ea typeface="Times New Roman" panose="02020603050405020304" pitchFamily="18" charset="0"/>
                          <a:cs typeface="Arial" panose="020B0604020202020204" pitchFamily="34" charset="0"/>
                        </a:rPr>
                        <m:t> </m:t>
                      </m:r>
                      <m:sSub>
                        <m:sSubPr>
                          <m:ctrlPr>
                            <a:rPr lang="en-US" sz="2800" i="1">
                              <a:latin typeface="Cambria Math" panose="02040503050406030204" pitchFamily="18" charset="0"/>
                              <a:ea typeface="Calibri" panose="020F0502020204030204" pitchFamily="34" charset="0"/>
                              <a:cs typeface="Arial" panose="020B0604020202020204" pitchFamily="34" charset="0"/>
                            </a:rPr>
                          </m:ctrlPr>
                        </m:sSubPr>
                        <m:e>
                          <m:r>
                            <a:rPr lang="en-US" sz="2800" i="1">
                              <a:latin typeface="Cambria Math" panose="02040503050406030204" pitchFamily="18" charset="0"/>
                              <a:ea typeface="Calibri" panose="020F0502020204030204" pitchFamily="34" charset="0"/>
                              <a:cs typeface="Arial" panose="020B0604020202020204" pitchFamily="34" charset="0"/>
                            </a:rPr>
                            <m:t>𝑄</m:t>
                          </m:r>
                        </m:e>
                        <m:sub>
                          <m:r>
                            <a:rPr lang="en-US" sz="2800" i="1">
                              <a:latin typeface="Cambria Math" panose="02040503050406030204" pitchFamily="18" charset="0"/>
                              <a:ea typeface="Calibri" panose="020F0502020204030204" pitchFamily="34" charset="0"/>
                              <a:cs typeface="Arial" panose="020B0604020202020204" pitchFamily="34" charset="0"/>
                            </a:rPr>
                            <m:t>𝑊𝐴𝑆</m:t>
                          </m:r>
                        </m:sub>
                      </m:sSub>
                      <m:r>
                        <a:rPr lang="en-US" sz="2800" i="1">
                          <a:latin typeface="Cambria Math" panose="02040503050406030204" pitchFamily="18" charset="0"/>
                          <a:ea typeface="Times New Roman" panose="02020603050405020304" pitchFamily="18" charset="0"/>
                          <a:cs typeface="Arial" panose="020B0604020202020204" pitchFamily="34" charset="0"/>
                        </a:rPr>
                        <m:t>= </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b="0" i="1" smtClean="0">
                                  <a:latin typeface="Cambria Math" panose="02040503050406030204" pitchFamily="18" charset="0"/>
                                  <a:ea typeface="Calibri" panose="020F0502020204030204" pitchFamily="34" charset="0"/>
                                  <a:cs typeface="Arial" panose="020B0604020202020204" pitchFamily="34" charset="0"/>
                                </a:rPr>
                                <m:t>3600</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i="1">
                                      <a:latin typeface="Cambria Math" panose="02040503050406030204" pitchFamily="18" charset="0"/>
                                      <a:ea typeface="Calibri" panose="020F0502020204030204" pitchFamily="34" charset="0"/>
                                      <a:cs typeface="Arial" panose="020B0604020202020204" pitchFamily="34" charset="0"/>
                                    </a:rPr>
                                    <m:t>𝑚𝑔</m:t>
                                  </m:r>
                                </m:num>
                                <m:den>
                                  <m:r>
                                    <a:rPr lang="en-US" sz="2800" i="1">
                                      <a:latin typeface="Cambria Math" panose="02040503050406030204" pitchFamily="18" charset="0"/>
                                      <a:ea typeface="Calibri" panose="020F0502020204030204" pitchFamily="34" charset="0"/>
                                      <a:cs typeface="Arial" panose="020B0604020202020204" pitchFamily="34" charset="0"/>
                                    </a:rPr>
                                    <m:t>𝐿</m:t>
                                  </m:r>
                                </m:den>
                              </m:f>
                              <m:r>
                                <a:rPr lang="en-US" sz="2800" i="1" smtClean="0">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800" i="1" smtClean="0">
                                      <a:latin typeface="Cambria Math" panose="02040503050406030204" pitchFamily="18" charset="0"/>
                                      <a:ea typeface="Calibri" panose="020F0502020204030204" pitchFamily="34" charset="0"/>
                                      <a:cs typeface="Arial" panose="020B0604020202020204" pitchFamily="34" charset="0"/>
                                    </a:rPr>
                                  </m:ctrlPr>
                                </m:dPr>
                                <m:e>
                                  <m:r>
                                    <a:rPr lang="en-US" sz="2800" b="0" i="1" smtClean="0">
                                      <a:latin typeface="Cambria Math" panose="02040503050406030204" pitchFamily="18" charset="0"/>
                                      <a:ea typeface="Calibri" panose="020F0502020204030204" pitchFamily="34" charset="0"/>
                                      <a:cs typeface="Arial" panose="020B0604020202020204" pitchFamily="34" charset="0"/>
                                    </a:rPr>
                                    <m:t>0.6 </m:t>
                                  </m:r>
                                  <m:r>
                                    <a:rPr lang="en-US" sz="2800" b="0" i="1" smtClean="0">
                                      <a:latin typeface="Cambria Math" panose="02040503050406030204" pitchFamily="18" charset="0"/>
                                      <a:ea typeface="Calibri" panose="020F0502020204030204" pitchFamily="34" charset="0"/>
                                      <a:cs typeface="Arial" panose="020B0604020202020204" pitchFamily="34" charset="0"/>
                                    </a:rPr>
                                    <m:t>𝑀𝐺</m:t>
                                  </m:r>
                                  <m:r>
                                    <a:rPr lang="en-US" sz="2800" i="1" smtClean="0">
                                      <a:latin typeface="Cambria Math" panose="02040503050406030204" pitchFamily="18" charset="0"/>
                                      <a:ea typeface="Calibri" panose="020F0502020204030204" pitchFamily="34" charset="0"/>
                                      <a:cs typeface="Arial" panose="020B0604020202020204" pitchFamily="34" charset="0"/>
                                    </a:rPr>
                                    <m:t>+</m:t>
                                  </m:r>
                                  <m:r>
                                    <a:rPr lang="en-US" sz="2800" b="0" i="1" smtClean="0">
                                      <a:latin typeface="Cambria Math" panose="02040503050406030204" pitchFamily="18" charset="0"/>
                                      <a:ea typeface="Calibri" panose="020F0502020204030204" pitchFamily="34" charset="0"/>
                                      <a:cs typeface="Arial" panose="020B0604020202020204" pitchFamily="34" charset="0"/>
                                    </a:rPr>
                                    <m:t>0.22 </m:t>
                                  </m:r>
                                  <m:r>
                                    <a:rPr lang="en-US" sz="2800" b="0" i="1" smtClean="0">
                                      <a:latin typeface="Cambria Math" panose="02040503050406030204" pitchFamily="18" charset="0"/>
                                      <a:ea typeface="Calibri" panose="020F0502020204030204" pitchFamily="34" charset="0"/>
                                      <a:cs typeface="Arial" panose="020B0604020202020204" pitchFamily="34" charset="0"/>
                                    </a:rPr>
                                    <m:t>𝑀𝐺</m:t>
                                  </m:r>
                                </m:e>
                              </m:d>
                            </m:num>
                            <m:den>
                              <m:r>
                                <a:rPr lang="en-US" sz="2800" b="0" i="1" smtClean="0">
                                  <a:latin typeface="Cambria Math" panose="02040503050406030204" pitchFamily="18" charset="0"/>
                                  <a:ea typeface="Calibri" panose="020F0502020204030204" pitchFamily="34" charset="0"/>
                                  <a:cs typeface="Arial" panose="020B0604020202020204" pitchFamily="34" charset="0"/>
                                </a:rPr>
                                <m:t>6 </m:t>
                              </m:r>
                              <m:r>
                                <a:rPr lang="en-US" sz="2800" b="0" i="1" smtClean="0">
                                  <a:latin typeface="Cambria Math" panose="02040503050406030204" pitchFamily="18" charset="0"/>
                                  <a:ea typeface="Calibri" panose="020F0502020204030204" pitchFamily="34" charset="0"/>
                                  <a:cs typeface="Arial" panose="020B0604020202020204" pitchFamily="34" charset="0"/>
                                </a:rPr>
                                <m:t>𝑑𝑎𝑦𝑠</m:t>
                              </m:r>
                            </m:den>
                          </m:f>
                          <m:r>
                            <a:rPr lang="en-US" sz="2800" i="1">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800" i="1">
                                  <a:latin typeface="Cambria Math" panose="02040503050406030204" pitchFamily="18" charset="0"/>
                                  <a:ea typeface="Calibri" panose="020F0502020204030204" pitchFamily="34" charset="0"/>
                                  <a:cs typeface="Arial" panose="020B0604020202020204" pitchFamily="34" charset="0"/>
                                </a:rPr>
                              </m:ctrlPr>
                            </m:dPr>
                            <m:e>
                              <m:r>
                                <a:rPr lang="en-US" sz="2800" b="0" i="1" smtClean="0">
                                  <a:latin typeface="Cambria Math" panose="02040503050406030204" pitchFamily="18" charset="0"/>
                                  <a:ea typeface="Calibri" panose="020F0502020204030204" pitchFamily="34" charset="0"/>
                                  <a:cs typeface="Arial" panose="020B0604020202020204" pitchFamily="34" charset="0"/>
                                </a:rPr>
                                <m:t>14 </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i="1">
                                      <a:latin typeface="Cambria Math" panose="02040503050406030204" pitchFamily="18" charset="0"/>
                                      <a:ea typeface="Calibri" panose="020F0502020204030204" pitchFamily="34" charset="0"/>
                                      <a:cs typeface="Arial" panose="020B0604020202020204" pitchFamily="34" charset="0"/>
                                    </a:rPr>
                                    <m:t>𝑚𝑔</m:t>
                                  </m:r>
                                </m:num>
                                <m:den>
                                  <m:r>
                                    <a:rPr lang="en-US" sz="2800" i="1">
                                      <a:latin typeface="Cambria Math" panose="02040503050406030204" pitchFamily="18" charset="0"/>
                                      <a:ea typeface="Calibri" panose="020F0502020204030204" pitchFamily="34" charset="0"/>
                                      <a:cs typeface="Arial" panose="020B0604020202020204" pitchFamily="34" charset="0"/>
                                    </a:rPr>
                                    <m:t>𝐿</m:t>
                                  </m:r>
                                </m:den>
                              </m:f>
                              <m:r>
                                <a:rPr lang="en-US" sz="2800" i="1">
                                  <a:latin typeface="Cambria Math" panose="02040503050406030204" pitchFamily="18" charset="0"/>
                                  <a:ea typeface="Calibri" panose="020F0502020204030204" pitchFamily="34" charset="0"/>
                                  <a:cs typeface="Arial" panose="020B0604020202020204" pitchFamily="34" charset="0"/>
                                </a:rPr>
                                <m:t>×</m:t>
                              </m:r>
                              <m:r>
                                <a:rPr lang="en-US" sz="2800" b="0" i="1" smtClean="0">
                                  <a:latin typeface="Cambria Math" panose="02040503050406030204" pitchFamily="18" charset="0"/>
                                  <a:ea typeface="Calibri" panose="020F0502020204030204" pitchFamily="34" charset="0"/>
                                  <a:cs typeface="Arial" panose="020B0604020202020204" pitchFamily="34" charset="0"/>
                                </a:rPr>
                                <m:t>1.9</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b="0" i="1" smtClean="0">
                                      <a:latin typeface="Cambria Math" panose="02040503050406030204" pitchFamily="18" charset="0"/>
                                      <a:ea typeface="Calibri" panose="020F0502020204030204" pitchFamily="34" charset="0"/>
                                      <a:cs typeface="Arial" panose="020B0604020202020204" pitchFamily="34" charset="0"/>
                                    </a:rPr>
                                    <m:t>𝑀𝐺</m:t>
                                  </m:r>
                                </m:num>
                                <m:den>
                                  <m:r>
                                    <a:rPr lang="en-US" sz="2800" i="1">
                                      <a:latin typeface="Cambria Math" panose="02040503050406030204" pitchFamily="18" charset="0"/>
                                      <a:ea typeface="Calibri" panose="020F0502020204030204" pitchFamily="34" charset="0"/>
                                      <a:cs typeface="Arial" panose="020B0604020202020204" pitchFamily="34" charset="0"/>
                                    </a:rPr>
                                    <m:t>𝑑𝑎𝑦</m:t>
                                  </m:r>
                                </m:den>
                              </m:f>
                            </m:e>
                          </m:d>
                        </m:num>
                        <m:den>
                          <m:r>
                            <a:rPr lang="en-US" sz="2800" b="0" i="1" smtClean="0">
                              <a:latin typeface="Cambria Math" panose="02040503050406030204" pitchFamily="18" charset="0"/>
                              <a:ea typeface="Calibri" panose="020F0502020204030204" pitchFamily="34" charset="0"/>
                              <a:cs typeface="Arial" panose="020B0604020202020204" pitchFamily="34" charset="0"/>
                            </a:rPr>
                            <m:t>6600</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i="1">
                                  <a:latin typeface="Cambria Math" panose="02040503050406030204" pitchFamily="18" charset="0"/>
                                  <a:ea typeface="Calibri" panose="020F0502020204030204" pitchFamily="34" charset="0"/>
                                  <a:cs typeface="Arial" panose="020B0604020202020204" pitchFamily="34" charset="0"/>
                                </a:rPr>
                                <m:t>𝑚𝑔</m:t>
                              </m:r>
                            </m:num>
                            <m:den>
                              <m:r>
                                <a:rPr lang="en-US" sz="2800" i="1">
                                  <a:latin typeface="Cambria Math" panose="02040503050406030204" pitchFamily="18" charset="0"/>
                                  <a:ea typeface="Calibri" panose="020F0502020204030204" pitchFamily="34" charset="0"/>
                                  <a:cs typeface="Arial" panose="020B0604020202020204" pitchFamily="34" charset="0"/>
                                </a:rPr>
                                <m:t>𝐿</m:t>
                              </m:r>
                            </m:den>
                          </m:f>
                        </m:den>
                      </m:f>
                    </m:oMath>
                  </m:oMathPara>
                </a14:m>
                <a:endParaRPr lang="en-US" sz="2800">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1800"/>
                  </a:spcAft>
                  <a:buNone/>
                </a:pPr>
                <a:r>
                  <a:rPr lang="en-US" sz="2800">
                    <a:latin typeface="Arial" panose="020B0604020202020204" pitchFamily="34" charset="0"/>
                    <a:cs typeface="Arial" panose="020B0604020202020204" pitchFamily="34" charset="0"/>
                  </a:rPr>
                  <a:t>Answer= 0.0705 MGD = 70,500 gpd</a:t>
                </a:r>
              </a:p>
              <a:p>
                <a:pPr marL="0" indent="0">
                  <a:lnSpc>
                    <a:spcPct val="100000"/>
                  </a:lnSpc>
                  <a:spcBef>
                    <a:spcPts val="0"/>
                  </a:spcBef>
                  <a:spcAft>
                    <a:spcPts val="1800"/>
                  </a:spcAft>
                  <a:buNone/>
                </a:pPr>
                <a:r>
                  <a:rPr lang="en-US" sz="2800">
                    <a:cs typeface="Arial" panose="020B0604020202020204" pitchFamily="34" charset="0"/>
                  </a:rPr>
                  <a:t>Tripling the wasting rate would be too drastic, and it is likely you would want to increase slower over a couple days.</a:t>
                </a:r>
                <a:endParaRPr lang="en-US" sz="2800">
                  <a:latin typeface="Arial" panose="020B0604020202020204" pitchFamily="34"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CB2E4897-9137-B257-36CE-C45B0C3BD249}"/>
                  </a:ext>
                </a:extLst>
              </p:cNvPr>
              <p:cNvSpPr>
                <a:spLocks noGrp="1" noRot="1" noChangeAspect="1" noMove="1" noResize="1" noEditPoints="1" noAdjustHandles="1" noChangeArrowheads="1" noChangeShapeType="1" noTextEdit="1"/>
              </p:cNvSpPr>
              <p:nvPr>
                <p:ph type="body" idx="1"/>
              </p:nvPr>
            </p:nvSpPr>
            <p:spPr>
              <a:xfrm>
                <a:off x="838200" y="3318603"/>
                <a:ext cx="10744199" cy="3502065"/>
              </a:xfrm>
              <a:blipFill>
                <a:blip r:embed="rId3"/>
                <a:stretch>
                  <a:fillRect l="-227" t="-1565"/>
                </a:stretch>
              </a:blipFill>
            </p:spPr>
            <p:txBody>
              <a:bodyPr/>
              <a:lstStyle/>
              <a:p>
                <a:r>
                  <a:rPr lang="en-US">
                    <a:noFill/>
                  </a:rPr>
                  <a:t> </a:t>
                </a:r>
              </a:p>
            </p:txBody>
          </p:sp>
        </mc:Fallback>
      </mc:AlternateContent>
      <p:graphicFrame>
        <p:nvGraphicFramePr>
          <p:cNvPr id="4" name="Table 3">
            <a:extLst>
              <a:ext uri="{FF2B5EF4-FFF2-40B4-BE49-F238E27FC236}">
                <a16:creationId xmlns:a16="http://schemas.microsoft.com/office/drawing/2014/main" id="{5F79504A-5F25-A366-67B9-1D9214DF368F}"/>
              </a:ext>
            </a:extLst>
          </p:cNvPr>
          <p:cNvGraphicFramePr>
            <a:graphicFrameLocks noGrp="1"/>
          </p:cNvGraphicFramePr>
          <p:nvPr>
            <p:extLst>
              <p:ext uri="{D42A27DB-BD31-4B8C-83A1-F6EECF244321}">
                <p14:modId xmlns:p14="http://schemas.microsoft.com/office/powerpoint/2010/main" val="486432509"/>
              </p:ext>
            </p:extLst>
          </p:nvPr>
        </p:nvGraphicFramePr>
        <p:xfrm>
          <a:off x="1574040" y="939800"/>
          <a:ext cx="8522459" cy="2178050"/>
        </p:xfrm>
        <a:graphic>
          <a:graphicData uri="http://schemas.openxmlformats.org/drawingml/2006/table">
            <a:tbl>
              <a:tblPr/>
              <a:tblGrid>
                <a:gridCol w="4411122">
                  <a:extLst>
                    <a:ext uri="{9D8B030D-6E8A-4147-A177-3AD203B41FA5}">
                      <a16:colId xmlns:a16="http://schemas.microsoft.com/office/drawing/2014/main" val="1770327473"/>
                    </a:ext>
                  </a:extLst>
                </a:gridCol>
                <a:gridCol w="1795695">
                  <a:extLst>
                    <a:ext uri="{9D8B030D-6E8A-4147-A177-3AD203B41FA5}">
                      <a16:colId xmlns:a16="http://schemas.microsoft.com/office/drawing/2014/main" val="2035542670"/>
                    </a:ext>
                  </a:extLst>
                </a:gridCol>
                <a:gridCol w="2315642">
                  <a:extLst>
                    <a:ext uri="{9D8B030D-6E8A-4147-A177-3AD203B41FA5}">
                      <a16:colId xmlns:a16="http://schemas.microsoft.com/office/drawing/2014/main" val="120332241"/>
                    </a:ext>
                  </a:extLst>
                </a:gridCol>
              </a:tblGrid>
              <a:tr h="224235">
                <a:tc>
                  <a:txBody>
                    <a:bodyPr/>
                    <a:lstStyle/>
                    <a:p>
                      <a:pPr algn="l" fontAlgn="b"/>
                      <a:r>
                        <a:rPr lang="en-US" sz="1800" b="0" i="0" u="none" strike="noStrike">
                          <a:solidFill>
                            <a:srgbClr val="000000"/>
                          </a:solidFill>
                          <a:effectLst/>
                          <a:latin typeface="Aptos Narrow" panose="020B0004020202020204" pitchFamily="34" charset="0"/>
                        </a:rPr>
                        <a:t>Aeration Basin Volume</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ab</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0.60 MG</a:t>
                      </a:r>
                    </a:p>
                  </a:txBody>
                  <a:tcPr marL="6350" marR="6350" marT="6350" marB="0" anchor="b">
                    <a:lnL>
                      <a:noFill/>
                    </a:lnL>
                    <a:lnR>
                      <a:noFill/>
                    </a:lnR>
                    <a:lnT>
                      <a:noFill/>
                    </a:lnT>
                    <a:lnB>
                      <a:noFill/>
                    </a:lnB>
                    <a:noFill/>
                  </a:tcPr>
                </a:tc>
                <a:extLst>
                  <a:ext uri="{0D108BD9-81ED-4DB2-BD59-A6C34878D82A}">
                    <a16:rowId xmlns:a16="http://schemas.microsoft.com/office/drawing/2014/main" val="3382222763"/>
                  </a:ext>
                </a:extLst>
              </a:tr>
              <a:tr h="291408">
                <a:tc>
                  <a:txBody>
                    <a:bodyPr/>
                    <a:lstStyle/>
                    <a:p>
                      <a:pPr algn="l" fontAlgn="b"/>
                      <a:r>
                        <a:rPr lang="en-US" sz="1800" b="0" i="0" u="none" strike="noStrike">
                          <a:solidFill>
                            <a:srgbClr val="000000"/>
                          </a:solidFill>
                          <a:effectLst/>
                          <a:latin typeface="Aptos Narrow" panose="020B0004020202020204" pitchFamily="34" charset="0"/>
                        </a:rPr>
                        <a:t>Secondary Clarifier Volume</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0.22 MG</a:t>
                      </a:r>
                    </a:p>
                  </a:txBody>
                  <a:tcPr marL="6350" marR="6350" marT="6350" marB="0" anchor="b">
                    <a:lnL>
                      <a:noFill/>
                    </a:lnL>
                    <a:lnR>
                      <a:noFill/>
                    </a:lnR>
                    <a:lnT>
                      <a:noFill/>
                    </a:lnT>
                    <a:lnB>
                      <a:noFill/>
                    </a:lnB>
                    <a:noFill/>
                  </a:tcPr>
                </a:tc>
                <a:extLst>
                  <a:ext uri="{0D108BD9-81ED-4DB2-BD59-A6C34878D82A}">
                    <a16:rowId xmlns:a16="http://schemas.microsoft.com/office/drawing/2014/main" val="2384683463"/>
                  </a:ext>
                </a:extLst>
              </a:tr>
              <a:tr h="224235">
                <a:tc>
                  <a:txBody>
                    <a:bodyPr/>
                    <a:lstStyle/>
                    <a:p>
                      <a:pPr algn="l" fontAlgn="b"/>
                      <a:r>
                        <a:rPr lang="en-US" sz="1800" b="0" i="0" u="none" strike="noStrike">
                          <a:solidFill>
                            <a:srgbClr val="000000"/>
                          </a:solidFill>
                          <a:effectLst/>
                          <a:latin typeface="Aptos Narrow" panose="020B0004020202020204" pitchFamily="34" charset="0"/>
                        </a:rPr>
                        <a:t>Influent Flow</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Q</a:t>
                      </a: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1.9 MGD</a:t>
                      </a:r>
                    </a:p>
                  </a:txBody>
                  <a:tcPr marL="6350" marR="6350" marT="6350" marB="0" anchor="b">
                    <a:lnL>
                      <a:noFill/>
                    </a:lnL>
                    <a:lnR>
                      <a:noFill/>
                    </a:lnR>
                    <a:lnT>
                      <a:noFill/>
                    </a:lnT>
                    <a:lnB>
                      <a:noFill/>
                    </a:lnB>
                    <a:noFill/>
                  </a:tcPr>
                </a:tc>
                <a:extLst>
                  <a:ext uri="{0D108BD9-81ED-4DB2-BD59-A6C34878D82A}">
                    <a16:rowId xmlns:a16="http://schemas.microsoft.com/office/drawing/2014/main" val="804277558"/>
                  </a:ext>
                </a:extLst>
              </a:tr>
              <a:tr h="224235">
                <a:tc>
                  <a:txBody>
                    <a:bodyPr/>
                    <a:lstStyle/>
                    <a:p>
                      <a:pPr algn="l" fontAlgn="b"/>
                      <a:r>
                        <a:rPr lang="en-US" sz="1800" b="0" i="0" u="none" strike="noStrike">
                          <a:solidFill>
                            <a:srgbClr val="000000"/>
                          </a:solidFill>
                          <a:effectLst/>
                          <a:latin typeface="Aptos Narrow" panose="020B0004020202020204" pitchFamily="34" charset="0"/>
                        </a:rPr>
                        <a:t>Waste Sludge Flow</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Q</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29,000 gpd</a:t>
                      </a:r>
                    </a:p>
                  </a:txBody>
                  <a:tcPr marL="6350" marR="6350" marT="6350" marB="0" anchor="b">
                    <a:lnL>
                      <a:noFill/>
                    </a:lnL>
                    <a:lnR>
                      <a:noFill/>
                    </a:lnR>
                    <a:lnT>
                      <a:noFill/>
                    </a:lnT>
                    <a:lnB>
                      <a:noFill/>
                    </a:lnB>
                    <a:noFill/>
                  </a:tcPr>
                </a:tc>
                <a:extLst>
                  <a:ext uri="{0D108BD9-81ED-4DB2-BD59-A6C34878D82A}">
                    <a16:rowId xmlns:a16="http://schemas.microsoft.com/office/drawing/2014/main" val="1355343869"/>
                  </a:ext>
                </a:extLst>
              </a:tr>
              <a:tr h="291408">
                <a:tc>
                  <a:txBody>
                    <a:bodyPr/>
                    <a:lstStyle/>
                    <a:p>
                      <a:pPr algn="l" fontAlgn="b"/>
                      <a:r>
                        <a:rPr lang="en-US" sz="1800" b="0" i="0" u="none" strike="noStrike">
                          <a:solidFill>
                            <a:srgbClr val="000000"/>
                          </a:solidFill>
                          <a:effectLst/>
                          <a:latin typeface="Aptos Narrow" panose="020B0004020202020204" pitchFamily="34" charset="0"/>
                        </a:rPr>
                        <a:t>Mixed Liquor Suspended Solids</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MLSS</a:t>
                      </a: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3600 mg/L</a:t>
                      </a:r>
                    </a:p>
                  </a:txBody>
                  <a:tcPr marL="6350" marR="6350" marT="6350" marB="0" anchor="b">
                    <a:lnL>
                      <a:noFill/>
                    </a:lnL>
                    <a:lnR>
                      <a:noFill/>
                    </a:lnR>
                    <a:lnT>
                      <a:noFill/>
                    </a:lnT>
                    <a:lnB>
                      <a:noFill/>
                    </a:lnB>
                    <a:noFill/>
                  </a:tcPr>
                </a:tc>
                <a:extLst>
                  <a:ext uri="{0D108BD9-81ED-4DB2-BD59-A6C34878D82A}">
                    <a16:rowId xmlns:a16="http://schemas.microsoft.com/office/drawing/2014/main" val="927882797"/>
                  </a:ext>
                </a:extLst>
              </a:tr>
              <a:tr h="291408">
                <a:tc>
                  <a:txBody>
                    <a:bodyPr/>
                    <a:lstStyle/>
                    <a:p>
                      <a:pPr algn="l" fontAlgn="b"/>
                      <a:r>
                        <a:rPr lang="en-US" sz="1800" b="0" i="0" u="none" strike="noStrike">
                          <a:solidFill>
                            <a:srgbClr val="000000"/>
                          </a:solidFill>
                          <a:effectLst/>
                          <a:latin typeface="Aptos Narrow" panose="020B0004020202020204" pitchFamily="34" charset="0"/>
                        </a:rPr>
                        <a:t>Waste Sludge Suspended Solids</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TSS</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6600 mg/L</a:t>
                      </a:r>
                    </a:p>
                  </a:txBody>
                  <a:tcPr marL="6350" marR="6350" marT="6350" marB="0" anchor="b">
                    <a:lnL>
                      <a:noFill/>
                    </a:lnL>
                    <a:lnR>
                      <a:noFill/>
                    </a:lnR>
                    <a:lnT>
                      <a:noFill/>
                    </a:lnT>
                    <a:lnB>
                      <a:noFill/>
                    </a:lnB>
                    <a:noFill/>
                  </a:tcPr>
                </a:tc>
                <a:extLst>
                  <a:ext uri="{0D108BD9-81ED-4DB2-BD59-A6C34878D82A}">
                    <a16:rowId xmlns:a16="http://schemas.microsoft.com/office/drawing/2014/main" val="1104492890"/>
                  </a:ext>
                </a:extLst>
              </a:tr>
              <a:tr h="291408">
                <a:tc>
                  <a:txBody>
                    <a:bodyPr/>
                    <a:lstStyle/>
                    <a:p>
                      <a:pPr algn="l" fontAlgn="b"/>
                      <a:r>
                        <a:rPr lang="en-US" sz="1800" b="0" i="0" u="none" strike="noStrike">
                          <a:solidFill>
                            <a:srgbClr val="000000"/>
                          </a:solidFill>
                          <a:effectLst/>
                          <a:latin typeface="Aptos Narrow" panose="020B0004020202020204" pitchFamily="34" charset="0"/>
                        </a:rPr>
                        <a:t>Final Effluent Suspended Solids</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eff</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14 mg/L</a:t>
                      </a:r>
                    </a:p>
                  </a:txBody>
                  <a:tcPr marL="6350" marR="6350" marT="6350" marB="0" anchor="b">
                    <a:lnL>
                      <a:noFill/>
                    </a:lnL>
                    <a:lnR>
                      <a:noFill/>
                    </a:lnR>
                    <a:lnT>
                      <a:noFill/>
                    </a:lnT>
                    <a:lnB>
                      <a:noFill/>
                    </a:lnB>
                    <a:noFill/>
                  </a:tcPr>
                </a:tc>
                <a:extLst>
                  <a:ext uri="{0D108BD9-81ED-4DB2-BD59-A6C34878D82A}">
                    <a16:rowId xmlns:a16="http://schemas.microsoft.com/office/drawing/2014/main" val="906952204"/>
                  </a:ext>
                </a:extLst>
              </a:tr>
            </a:tbl>
          </a:graphicData>
        </a:graphic>
      </p:graphicFrame>
      <p:cxnSp>
        <p:nvCxnSpPr>
          <p:cNvPr id="5" name="Straight Connector 4">
            <a:extLst>
              <a:ext uri="{FF2B5EF4-FFF2-40B4-BE49-F238E27FC236}">
                <a16:creationId xmlns:a16="http://schemas.microsoft.com/office/drawing/2014/main" id="{7F40232B-53DA-BF22-16FF-78E4F0A71382}"/>
              </a:ext>
            </a:extLst>
          </p:cNvPr>
          <p:cNvCxnSpPr>
            <a:cxnSpLocks/>
          </p:cNvCxnSpPr>
          <p:nvPr/>
        </p:nvCxnSpPr>
        <p:spPr>
          <a:xfrm>
            <a:off x="9059983" y="2488626"/>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49CA29FD-FCCA-9489-C937-D86F2E8A770F}"/>
              </a:ext>
            </a:extLst>
          </p:cNvPr>
          <p:cNvSpPr/>
          <p:nvPr/>
        </p:nvSpPr>
        <p:spPr>
          <a:xfrm>
            <a:off x="3055831" y="3714750"/>
            <a:ext cx="1236557" cy="4953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151CF6A4-0153-FDE6-D89F-C61F33D96E5A}"/>
              </a:ext>
            </a:extLst>
          </p:cNvPr>
          <p:cNvCxnSpPr>
            <a:cxnSpLocks/>
          </p:cNvCxnSpPr>
          <p:nvPr/>
        </p:nvCxnSpPr>
        <p:spPr>
          <a:xfrm>
            <a:off x="9059983" y="1252492"/>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15D0C433-BE66-C8CA-2F38-E0C8E4787DCB}"/>
              </a:ext>
            </a:extLst>
          </p:cNvPr>
          <p:cNvSpPr/>
          <p:nvPr/>
        </p:nvSpPr>
        <p:spPr>
          <a:xfrm>
            <a:off x="4346150" y="3722751"/>
            <a:ext cx="1824991" cy="4953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7EA44B5C-ED93-73BE-2EE9-6BA3BBEC164B}"/>
              </a:ext>
            </a:extLst>
          </p:cNvPr>
          <p:cNvCxnSpPr>
            <a:cxnSpLocks/>
          </p:cNvCxnSpPr>
          <p:nvPr/>
        </p:nvCxnSpPr>
        <p:spPr>
          <a:xfrm>
            <a:off x="9059983" y="1563642"/>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A3AC707A-C73F-EA69-111D-69E8F14DC68E}"/>
              </a:ext>
            </a:extLst>
          </p:cNvPr>
          <p:cNvSpPr/>
          <p:nvPr/>
        </p:nvSpPr>
        <p:spPr>
          <a:xfrm>
            <a:off x="6171141" y="3714750"/>
            <a:ext cx="2658957" cy="4953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7D37DF3-1F40-A57E-6246-1FB406BB7CAF}"/>
              </a:ext>
            </a:extLst>
          </p:cNvPr>
          <p:cNvCxnSpPr>
            <a:cxnSpLocks/>
          </p:cNvCxnSpPr>
          <p:nvPr/>
        </p:nvCxnSpPr>
        <p:spPr>
          <a:xfrm>
            <a:off x="838200" y="3572359"/>
            <a:ext cx="132362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19F5B703-8A06-F8E7-4FF6-878FD1413F5E}"/>
              </a:ext>
            </a:extLst>
          </p:cNvPr>
          <p:cNvSpPr/>
          <p:nvPr/>
        </p:nvSpPr>
        <p:spPr>
          <a:xfrm>
            <a:off x="5759658" y="4077230"/>
            <a:ext cx="465244" cy="32649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3455E444-B759-7B22-BF49-2923C15A97A7}"/>
              </a:ext>
            </a:extLst>
          </p:cNvPr>
          <p:cNvCxnSpPr>
            <a:cxnSpLocks/>
          </p:cNvCxnSpPr>
          <p:nvPr/>
        </p:nvCxnSpPr>
        <p:spPr>
          <a:xfrm>
            <a:off x="9059983" y="3103010"/>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FCA4085D-68C2-E028-E874-3C541B6EF51E}"/>
              </a:ext>
            </a:extLst>
          </p:cNvPr>
          <p:cNvSpPr/>
          <p:nvPr/>
        </p:nvSpPr>
        <p:spPr>
          <a:xfrm>
            <a:off x="9102725" y="3829365"/>
            <a:ext cx="1231900" cy="5969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F947D0CF-DF8F-AF68-615D-844BBE36B7A1}"/>
              </a:ext>
            </a:extLst>
          </p:cNvPr>
          <p:cNvCxnSpPr>
            <a:cxnSpLocks/>
          </p:cNvCxnSpPr>
          <p:nvPr/>
        </p:nvCxnSpPr>
        <p:spPr>
          <a:xfrm>
            <a:off x="9059983" y="1873650"/>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B6EBDB0E-86E6-D0D9-8BDC-A75ED0DCC272}"/>
              </a:ext>
            </a:extLst>
          </p:cNvPr>
          <p:cNvSpPr/>
          <p:nvPr/>
        </p:nvSpPr>
        <p:spPr>
          <a:xfrm>
            <a:off x="10388387" y="3829365"/>
            <a:ext cx="1194012" cy="5969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0A8B0259-BF8E-F291-3AC2-B0393A3EC654}"/>
              </a:ext>
            </a:extLst>
          </p:cNvPr>
          <p:cNvCxnSpPr>
            <a:cxnSpLocks/>
          </p:cNvCxnSpPr>
          <p:nvPr/>
        </p:nvCxnSpPr>
        <p:spPr>
          <a:xfrm>
            <a:off x="9059983" y="2806838"/>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23387463-1B86-53D5-CB5D-B12B6DF2B8A0}"/>
              </a:ext>
            </a:extLst>
          </p:cNvPr>
          <p:cNvSpPr/>
          <p:nvPr/>
        </p:nvSpPr>
        <p:spPr>
          <a:xfrm>
            <a:off x="6699249" y="4246758"/>
            <a:ext cx="1231900" cy="63208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120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9"/>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0"/>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1"/>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2"/>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3"/>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15"/>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6"/>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7"/>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8"/>
                                        </p:tgtEl>
                                        <p:attrNameLst>
                                          <p:attrName>style.visibility</p:attrName>
                                        </p:attrNameLst>
                                      </p:cBhvr>
                                      <p:to>
                                        <p:strVal val="hidden"/>
                                      </p:to>
                                    </p:set>
                                  </p:childTnLst>
                                </p:cTn>
                              </p:par>
                              <p:par>
                                <p:cTn id="73" presetID="1" presetClass="entr" presetSubtype="0" fill="hold" nodeType="with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nodeType="clickEffect">
                                  <p:stCondLst>
                                    <p:cond delay="0"/>
                                  </p:stCondLst>
                                  <p:childTnLst>
                                    <p:set>
                                      <p:cBhvr>
                                        <p:cTn id="80" dur="1" fill="hold">
                                          <p:stCondLst>
                                            <p:cond delay="0"/>
                                          </p:stCondLst>
                                        </p:cTn>
                                        <p:tgtEl>
                                          <p:spTgt spid="22"/>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23"/>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P spid="11" grpId="0" animBg="1"/>
      <p:bldP spid="11" grpId="1" animBg="1"/>
      <p:bldP spid="13" grpId="0" animBg="1"/>
      <p:bldP spid="13" grpId="1" animBg="1"/>
      <p:bldP spid="16" grpId="0" animBg="1"/>
      <p:bldP spid="16" grpId="1" animBg="1"/>
      <p:bldP spid="18" grpId="0" animBg="1"/>
      <p:bldP spid="18" grpId="1" animBg="1"/>
      <p:bldP spid="23" grpId="0" animBg="1"/>
      <p:bldP spid="23"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52C67-3EFD-EEA7-9C82-195FC768FB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D4A159-8C67-EB98-C313-45BFF8DA2B12}"/>
              </a:ext>
            </a:extLst>
          </p:cNvPr>
          <p:cNvSpPr>
            <a:spLocks noGrp="1"/>
          </p:cNvSpPr>
          <p:nvPr>
            <p:ph type="title"/>
          </p:nvPr>
        </p:nvSpPr>
        <p:spPr>
          <a:xfrm>
            <a:off x="838200" y="37326"/>
            <a:ext cx="10515600" cy="1325563"/>
          </a:xfrm>
        </p:spPr>
        <p:txBody>
          <a:bodyPr/>
          <a:lstStyle/>
          <a:p>
            <a:r>
              <a:rPr lang="en-US"/>
              <a:t>Sludge Wasting Rate Practice</a:t>
            </a:r>
          </a:p>
        </p:txBody>
      </p:sp>
      <p:sp>
        <p:nvSpPr>
          <p:cNvPr id="3" name="Content Placeholder 2">
            <a:extLst>
              <a:ext uri="{FF2B5EF4-FFF2-40B4-BE49-F238E27FC236}">
                <a16:creationId xmlns:a16="http://schemas.microsoft.com/office/drawing/2014/main" id="{5D65F48A-DA63-E531-372E-39C6CA2C5CCF}"/>
              </a:ext>
            </a:extLst>
          </p:cNvPr>
          <p:cNvSpPr>
            <a:spLocks noGrp="1"/>
          </p:cNvSpPr>
          <p:nvPr>
            <p:ph type="body" idx="1"/>
          </p:nvPr>
        </p:nvSpPr>
        <p:spPr>
          <a:xfrm>
            <a:off x="838200" y="1037063"/>
            <a:ext cx="10744199" cy="5494493"/>
          </a:xfrm>
          <a:solidFill>
            <a:schemeClr val="bg1">
              <a:alpha val="85000"/>
            </a:schemeClr>
          </a:solidFill>
        </p:spPr>
        <p:txBody>
          <a:bodyPr>
            <a:normAutofit/>
          </a:bodyPr>
          <a:lstStyle/>
          <a:p>
            <a:pPr marL="0" indent="0">
              <a:lnSpc>
                <a:spcPct val="100000"/>
              </a:lnSpc>
              <a:spcBef>
                <a:spcPts val="0"/>
              </a:spcBef>
              <a:spcAft>
                <a:spcPts val="3000"/>
              </a:spcAft>
              <a:buNone/>
            </a:pPr>
            <a:r>
              <a:rPr lang="en-US" sz="2800">
                <a:cs typeface="Arial" panose="020B0604020202020204" pitchFamily="34" charset="0"/>
              </a:rPr>
              <a:t>Data was collected for a conventional activated sludge plant that is experiencing decreased treatment efficiency and is provided below. To decrease the sludge age of the microbial population in the the plant manager would like to decrease the SRT to 7 days to more closely resemble the design specifications. What should the target sludge wasting rate be to accomplish this?</a:t>
            </a:r>
            <a:endParaRPr lang="en-US" sz="280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4E7D10ED-C5D8-D150-4430-A85AADD4EA58}"/>
              </a:ext>
            </a:extLst>
          </p:cNvPr>
          <p:cNvGraphicFramePr>
            <a:graphicFrameLocks noGrp="1"/>
          </p:cNvGraphicFramePr>
          <p:nvPr>
            <p:extLst>
              <p:ext uri="{D42A27DB-BD31-4B8C-83A1-F6EECF244321}">
                <p14:modId xmlns:p14="http://schemas.microsoft.com/office/powerpoint/2010/main" val="2705650562"/>
              </p:ext>
            </p:extLst>
          </p:nvPr>
        </p:nvGraphicFramePr>
        <p:xfrm>
          <a:off x="1650240" y="3945845"/>
          <a:ext cx="8522459" cy="2178050"/>
        </p:xfrm>
        <a:graphic>
          <a:graphicData uri="http://schemas.openxmlformats.org/drawingml/2006/table">
            <a:tbl>
              <a:tblPr/>
              <a:tblGrid>
                <a:gridCol w="4411122">
                  <a:extLst>
                    <a:ext uri="{9D8B030D-6E8A-4147-A177-3AD203B41FA5}">
                      <a16:colId xmlns:a16="http://schemas.microsoft.com/office/drawing/2014/main" val="1770327473"/>
                    </a:ext>
                  </a:extLst>
                </a:gridCol>
                <a:gridCol w="1795695">
                  <a:extLst>
                    <a:ext uri="{9D8B030D-6E8A-4147-A177-3AD203B41FA5}">
                      <a16:colId xmlns:a16="http://schemas.microsoft.com/office/drawing/2014/main" val="2035542670"/>
                    </a:ext>
                  </a:extLst>
                </a:gridCol>
                <a:gridCol w="2315642">
                  <a:extLst>
                    <a:ext uri="{9D8B030D-6E8A-4147-A177-3AD203B41FA5}">
                      <a16:colId xmlns:a16="http://schemas.microsoft.com/office/drawing/2014/main" val="120332241"/>
                    </a:ext>
                  </a:extLst>
                </a:gridCol>
              </a:tblGrid>
              <a:tr h="224235">
                <a:tc>
                  <a:txBody>
                    <a:bodyPr/>
                    <a:lstStyle/>
                    <a:p>
                      <a:pPr algn="l" fontAlgn="b"/>
                      <a:r>
                        <a:rPr lang="en-US" sz="1800" b="0" i="0" u="none" strike="noStrike">
                          <a:solidFill>
                            <a:srgbClr val="000000"/>
                          </a:solidFill>
                          <a:effectLst/>
                          <a:latin typeface="Aptos Narrow" panose="020B0004020202020204" pitchFamily="34" charset="0"/>
                        </a:rPr>
                        <a:t>Aeration Basin Volume</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ab</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0.60 MG</a:t>
                      </a:r>
                    </a:p>
                  </a:txBody>
                  <a:tcPr marL="6350" marR="6350" marT="6350" marB="0" anchor="b">
                    <a:lnL>
                      <a:noFill/>
                    </a:lnL>
                    <a:lnR>
                      <a:noFill/>
                    </a:lnR>
                    <a:lnT>
                      <a:noFill/>
                    </a:lnT>
                    <a:lnB>
                      <a:noFill/>
                    </a:lnB>
                    <a:noFill/>
                  </a:tcPr>
                </a:tc>
                <a:extLst>
                  <a:ext uri="{0D108BD9-81ED-4DB2-BD59-A6C34878D82A}">
                    <a16:rowId xmlns:a16="http://schemas.microsoft.com/office/drawing/2014/main" val="3382222763"/>
                  </a:ext>
                </a:extLst>
              </a:tr>
              <a:tr h="291408">
                <a:tc>
                  <a:txBody>
                    <a:bodyPr/>
                    <a:lstStyle/>
                    <a:p>
                      <a:pPr algn="l" fontAlgn="b"/>
                      <a:r>
                        <a:rPr lang="en-US" sz="1800" b="0" i="0" u="none" strike="noStrike">
                          <a:solidFill>
                            <a:srgbClr val="000000"/>
                          </a:solidFill>
                          <a:effectLst/>
                          <a:latin typeface="Aptos Narrow" panose="020B0004020202020204" pitchFamily="34" charset="0"/>
                        </a:rPr>
                        <a:t>Secondary Clarifier Volume</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0.22 MG</a:t>
                      </a:r>
                    </a:p>
                  </a:txBody>
                  <a:tcPr marL="6350" marR="6350" marT="6350" marB="0" anchor="b">
                    <a:lnL>
                      <a:noFill/>
                    </a:lnL>
                    <a:lnR>
                      <a:noFill/>
                    </a:lnR>
                    <a:lnT>
                      <a:noFill/>
                    </a:lnT>
                    <a:lnB>
                      <a:noFill/>
                    </a:lnB>
                    <a:noFill/>
                  </a:tcPr>
                </a:tc>
                <a:extLst>
                  <a:ext uri="{0D108BD9-81ED-4DB2-BD59-A6C34878D82A}">
                    <a16:rowId xmlns:a16="http://schemas.microsoft.com/office/drawing/2014/main" val="2384683463"/>
                  </a:ext>
                </a:extLst>
              </a:tr>
              <a:tr h="224235">
                <a:tc>
                  <a:txBody>
                    <a:bodyPr/>
                    <a:lstStyle/>
                    <a:p>
                      <a:pPr algn="l" fontAlgn="b"/>
                      <a:r>
                        <a:rPr lang="en-US" sz="1800" b="0" i="0" u="none" strike="noStrike">
                          <a:solidFill>
                            <a:srgbClr val="000000"/>
                          </a:solidFill>
                          <a:effectLst/>
                          <a:latin typeface="Aptos Narrow" panose="020B0004020202020204" pitchFamily="34" charset="0"/>
                        </a:rPr>
                        <a:t>Influent Flow</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Q</a:t>
                      </a: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2.0 MGD</a:t>
                      </a:r>
                    </a:p>
                  </a:txBody>
                  <a:tcPr marL="6350" marR="6350" marT="6350" marB="0" anchor="b">
                    <a:lnL>
                      <a:noFill/>
                    </a:lnL>
                    <a:lnR>
                      <a:noFill/>
                    </a:lnR>
                    <a:lnT>
                      <a:noFill/>
                    </a:lnT>
                    <a:lnB>
                      <a:noFill/>
                    </a:lnB>
                    <a:noFill/>
                  </a:tcPr>
                </a:tc>
                <a:extLst>
                  <a:ext uri="{0D108BD9-81ED-4DB2-BD59-A6C34878D82A}">
                    <a16:rowId xmlns:a16="http://schemas.microsoft.com/office/drawing/2014/main" val="804277558"/>
                  </a:ext>
                </a:extLst>
              </a:tr>
              <a:tr h="224235">
                <a:tc>
                  <a:txBody>
                    <a:bodyPr/>
                    <a:lstStyle/>
                    <a:p>
                      <a:pPr algn="l" fontAlgn="b"/>
                      <a:r>
                        <a:rPr lang="en-US" sz="1800" b="0" i="0" u="none" strike="noStrike">
                          <a:solidFill>
                            <a:srgbClr val="000000"/>
                          </a:solidFill>
                          <a:effectLst/>
                          <a:latin typeface="Aptos Narrow" panose="020B0004020202020204" pitchFamily="34" charset="0"/>
                        </a:rPr>
                        <a:t>Waste Sludge Flow</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Q</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29,000 gpd</a:t>
                      </a:r>
                    </a:p>
                  </a:txBody>
                  <a:tcPr marL="6350" marR="6350" marT="6350" marB="0" anchor="b">
                    <a:lnL>
                      <a:noFill/>
                    </a:lnL>
                    <a:lnR>
                      <a:noFill/>
                    </a:lnR>
                    <a:lnT>
                      <a:noFill/>
                    </a:lnT>
                    <a:lnB>
                      <a:noFill/>
                    </a:lnB>
                    <a:noFill/>
                  </a:tcPr>
                </a:tc>
                <a:extLst>
                  <a:ext uri="{0D108BD9-81ED-4DB2-BD59-A6C34878D82A}">
                    <a16:rowId xmlns:a16="http://schemas.microsoft.com/office/drawing/2014/main" val="1355343869"/>
                  </a:ext>
                </a:extLst>
              </a:tr>
              <a:tr h="291408">
                <a:tc>
                  <a:txBody>
                    <a:bodyPr/>
                    <a:lstStyle/>
                    <a:p>
                      <a:pPr algn="l" fontAlgn="b"/>
                      <a:r>
                        <a:rPr lang="en-US" sz="1800" b="0" i="0" u="none" strike="noStrike">
                          <a:solidFill>
                            <a:srgbClr val="000000"/>
                          </a:solidFill>
                          <a:effectLst/>
                          <a:latin typeface="Aptos Narrow" panose="020B0004020202020204" pitchFamily="34" charset="0"/>
                        </a:rPr>
                        <a:t>Mixed Liquor Suspended Solids</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MLSS</a:t>
                      </a: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2400 mg/L</a:t>
                      </a:r>
                    </a:p>
                  </a:txBody>
                  <a:tcPr marL="6350" marR="6350" marT="6350" marB="0" anchor="b">
                    <a:lnL>
                      <a:noFill/>
                    </a:lnL>
                    <a:lnR>
                      <a:noFill/>
                    </a:lnR>
                    <a:lnT>
                      <a:noFill/>
                    </a:lnT>
                    <a:lnB>
                      <a:noFill/>
                    </a:lnB>
                    <a:noFill/>
                  </a:tcPr>
                </a:tc>
                <a:extLst>
                  <a:ext uri="{0D108BD9-81ED-4DB2-BD59-A6C34878D82A}">
                    <a16:rowId xmlns:a16="http://schemas.microsoft.com/office/drawing/2014/main" val="927882797"/>
                  </a:ext>
                </a:extLst>
              </a:tr>
              <a:tr h="291408">
                <a:tc>
                  <a:txBody>
                    <a:bodyPr/>
                    <a:lstStyle/>
                    <a:p>
                      <a:pPr algn="l" fontAlgn="b"/>
                      <a:r>
                        <a:rPr lang="en-US" sz="1800" b="0" i="0" u="none" strike="noStrike">
                          <a:solidFill>
                            <a:srgbClr val="000000"/>
                          </a:solidFill>
                          <a:effectLst/>
                          <a:latin typeface="Aptos Narrow" panose="020B0004020202020204" pitchFamily="34" charset="0"/>
                        </a:rPr>
                        <a:t>Waste Sludge Suspended Solids</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TSS</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12000 mg/L</a:t>
                      </a:r>
                    </a:p>
                  </a:txBody>
                  <a:tcPr marL="6350" marR="6350" marT="6350" marB="0" anchor="b">
                    <a:lnL>
                      <a:noFill/>
                    </a:lnL>
                    <a:lnR>
                      <a:noFill/>
                    </a:lnR>
                    <a:lnT>
                      <a:noFill/>
                    </a:lnT>
                    <a:lnB>
                      <a:noFill/>
                    </a:lnB>
                    <a:noFill/>
                  </a:tcPr>
                </a:tc>
                <a:extLst>
                  <a:ext uri="{0D108BD9-81ED-4DB2-BD59-A6C34878D82A}">
                    <a16:rowId xmlns:a16="http://schemas.microsoft.com/office/drawing/2014/main" val="1104492890"/>
                  </a:ext>
                </a:extLst>
              </a:tr>
              <a:tr h="291408">
                <a:tc>
                  <a:txBody>
                    <a:bodyPr/>
                    <a:lstStyle/>
                    <a:p>
                      <a:pPr algn="l" fontAlgn="b"/>
                      <a:r>
                        <a:rPr lang="en-US" sz="1800" b="0" i="0" u="none" strike="noStrike">
                          <a:solidFill>
                            <a:srgbClr val="000000"/>
                          </a:solidFill>
                          <a:effectLst/>
                          <a:latin typeface="Aptos Narrow" panose="020B0004020202020204" pitchFamily="34" charset="0"/>
                        </a:rPr>
                        <a:t>Final Effluent Suspended Solids</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eff</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9 mg/L</a:t>
                      </a:r>
                    </a:p>
                  </a:txBody>
                  <a:tcPr marL="6350" marR="6350" marT="6350" marB="0" anchor="b">
                    <a:lnL>
                      <a:noFill/>
                    </a:lnL>
                    <a:lnR>
                      <a:noFill/>
                    </a:lnR>
                    <a:lnT>
                      <a:noFill/>
                    </a:lnT>
                    <a:lnB>
                      <a:noFill/>
                    </a:lnB>
                    <a:noFill/>
                  </a:tcPr>
                </a:tc>
                <a:extLst>
                  <a:ext uri="{0D108BD9-81ED-4DB2-BD59-A6C34878D82A}">
                    <a16:rowId xmlns:a16="http://schemas.microsoft.com/office/drawing/2014/main" val="906952204"/>
                  </a:ext>
                </a:extLst>
              </a:tr>
            </a:tbl>
          </a:graphicData>
        </a:graphic>
      </p:graphicFrame>
    </p:spTree>
    <p:extLst>
      <p:ext uri="{BB962C8B-B14F-4D97-AF65-F5344CB8AC3E}">
        <p14:creationId xmlns:p14="http://schemas.microsoft.com/office/powerpoint/2010/main" val="914089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FCDB3-773B-1F0B-665E-92C4843DE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178F96-5E15-1994-7550-40574826F40F}"/>
              </a:ext>
            </a:extLst>
          </p:cNvPr>
          <p:cNvSpPr>
            <a:spLocks noGrp="1"/>
          </p:cNvSpPr>
          <p:nvPr>
            <p:ph type="title"/>
          </p:nvPr>
        </p:nvSpPr>
        <p:spPr>
          <a:xfrm>
            <a:off x="838200" y="37326"/>
            <a:ext cx="10515600" cy="1325563"/>
          </a:xfrm>
        </p:spPr>
        <p:txBody>
          <a:bodyPr/>
          <a:lstStyle/>
          <a:p>
            <a:r>
              <a:rPr lang="en-US"/>
              <a:t>Sludge Wasting Rate Practice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1C7637-D929-3058-5E7E-8E3DD9BA1063}"/>
                  </a:ext>
                </a:extLst>
              </p:cNvPr>
              <p:cNvSpPr>
                <a:spLocks noGrp="1"/>
              </p:cNvSpPr>
              <p:nvPr>
                <p:ph type="body" idx="1"/>
              </p:nvPr>
            </p:nvSpPr>
            <p:spPr>
              <a:xfrm>
                <a:off x="838200" y="3318603"/>
                <a:ext cx="10744199" cy="3502065"/>
              </a:xfrm>
              <a:solidFill>
                <a:schemeClr val="bg1">
                  <a:alpha val="85000"/>
                </a:schemeClr>
              </a:solidFill>
            </p:spPr>
            <p:txBody>
              <a:bodyPr>
                <a:normAutofit fontScale="55000" lnSpcReduction="20000"/>
              </a:bodyPr>
              <a:lstStyle/>
              <a:p>
                <a:pPr marL="0" indent="0">
                  <a:lnSpc>
                    <a:spcPct val="100000"/>
                  </a:lnSpc>
                  <a:spcBef>
                    <a:spcPts val="0"/>
                  </a:spcBef>
                  <a:spcAft>
                    <a:spcPts val="1800"/>
                  </a:spcAft>
                  <a:buNone/>
                </a:pPr>
                <a:r>
                  <a:rPr lang="en-US" sz="2800">
                    <a:latin typeface="Arial" panose="020B0604020202020204" pitchFamily="34" charset="0"/>
                    <a:cs typeface="Arial" panose="020B0604020202020204" pitchFamily="34" charset="0"/>
                  </a:rPr>
                  <a:t>SRT = 7 days</a:t>
                </a:r>
              </a:p>
              <a:p>
                <a:pPr>
                  <a:lnSpc>
                    <a:spcPct val="100000"/>
                  </a:lnSpc>
                  <a:spcBef>
                    <a:spcPts val="0"/>
                  </a:spcBef>
                  <a:spcAft>
                    <a:spcPts val="1800"/>
                  </a:spcAft>
                </a:pPr>
                <a14:m>
                  <m:oMathPara xmlns:m="http://schemas.openxmlformats.org/officeDocument/2006/math">
                    <m:oMathParaPr>
                      <m:jc m:val="centerGroup"/>
                    </m:oMathParaPr>
                    <m:oMath xmlns:m="http://schemas.openxmlformats.org/officeDocument/2006/math">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𝑊𝑎𝑠𝑡𝑖𝑛𝑔</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 </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𝑅𝑎𝑡𝑒</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 </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𝑜𝑟</m:t>
                      </m:r>
                      <m:r>
                        <a:rPr lang="en-US" sz="2800" i="1" smtClean="0">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𝑄</m:t>
                          </m:r>
                        </m:e>
                        <m:sub>
                          <m:r>
                            <a:rPr lang="en-US" sz="2800" i="1">
                              <a:effectLst/>
                              <a:latin typeface="Cambria Math" panose="02040503050406030204" pitchFamily="18" charset="0"/>
                              <a:ea typeface="Calibri" panose="020F0502020204030204" pitchFamily="34" charset="0"/>
                              <a:cs typeface="Arial" panose="020B0604020202020204" pitchFamily="34" charset="0"/>
                            </a:rPr>
                            <m:t>𝑊𝐴𝑆</m:t>
                          </m:r>
                        </m:sub>
                      </m:sSub>
                      <m:r>
                        <a:rPr lang="en-US" sz="2800" i="1">
                          <a:effectLst/>
                          <a:latin typeface="Cambria Math" panose="02040503050406030204" pitchFamily="18" charset="0"/>
                          <a:ea typeface="Times New Roman" panose="02020603050405020304" pitchFamily="18" charset="0"/>
                          <a:cs typeface="Arial" panose="020B0604020202020204" pitchFamily="34" charset="0"/>
                        </a:rPr>
                        <m:t>= </m:t>
                      </m:r>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i="1">
                                  <a:effectLst/>
                                  <a:latin typeface="Cambria Math" panose="02040503050406030204" pitchFamily="18" charset="0"/>
                                  <a:ea typeface="Calibri" panose="020F0502020204030204" pitchFamily="34" charset="0"/>
                                  <a:cs typeface="Arial" panose="020B0604020202020204" pitchFamily="34" charset="0"/>
                                </a:rPr>
                                <m:t>𝑀𝐿𝑆𝑆</m:t>
                              </m:r>
                              <m:r>
                                <a:rPr lang="en-US" sz="2800" i="1">
                                  <a:effectLst/>
                                  <a:latin typeface="Cambria Math" panose="02040503050406030204" pitchFamily="18" charset="0"/>
                                  <a:ea typeface="Calibri" panose="020F0502020204030204" pitchFamily="34" charset="0"/>
                                  <a:cs typeface="Arial" panose="020B0604020202020204" pitchFamily="34" charset="0"/>
                                </a:rPr>
                                <m:t> </m:t>
                              </m:r>
                              <m:d>
                                <m:dPr>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i="1">
                                          <a:effectLst/>
                                          <a:latin typeface="Cambria Math" panose="02040503050406030204" pitchFamily="18" charset="0"/>
                                          <a:ea typeface="Calibri" panose="020F0502020204030204" pitchFamily="34" charset="0"/>
                                          <a:cs typeface="Arial" panose="020B0604020202020204" pitchFamily="34" charset="0"/>
                                        </a:rPr>
                                        <m:t>𝑚𝑔</m:t>
                                      </m:r>
                                    </m:num>
                                    <m:den>
                                      <m:r>
                                        <a:rPr lang="en-US" sz="2800" i="1">
                                          <a:effectLst/>
                                          <a:latin typeface="Cambria Math" panose="02040503050406030204" pitchFamily="18" charset="0"/>
                                          <a:ea typeface="Calibri" panose="020F0502020204030204" pitchFamily="34" charset="0"/>
                                          <a:cs typeface="Arial" panose="020B0604020202020204" pitchFamily="34" charset="0"/>
                                        </a:rPr>
                                        <m:t>𝐿</m:t>
                                      </m:r>
                                    </m:den>
                                  </m:f>
                                </m:e>
                              </m:d>
                              <m:r>
                                <a:rPr lang="en-US" sz="2800" i="1">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𝑉𝑜𝑙𝑢𝑚𝑒</m:t>
                                      </m:r>
                                    </m:e>
                                    <m:sub>
                                      <m:r>
                                        <a:rPr lang="en-US" sz="2800" i="1">
                                          <a:effectLst/>
                                          <a:latin typeface="Cambria Math" panose="02040503050406030204" pitchFamily="18" charset="0"/>
                                          <a:ea typeface="Calibri" panose="020F0502020204030204" pitchFamily="34" charset="0"/>
                                          <a:cs typeface="Arial" panose="020B0604020202020204" pitchFamily="34" charset="0"/>
                                        </a:rPr>
                                        <m:t>𝐴𝑒𝑟𝑎𝑡𝑜𝑟</m:t>
                                      </m:r>
                                    </m:sub>
                                  </m:sSub>
                                  <m:r>
                                    <a:rPr lang="en-US" sz="2800" i="1">
                                      <a:effectLst/>
                                      <a:latin typeface="Cambria Math" panose="02040503050406030204" pitchFamily="18" charset="0"/>
                                      <a:ea typeface="Calibri" panose="020F0502020204030204" pitchFamily="34" charset="0"/>
                                      <a:cs typeface="Arial" panose="020B0604020202020204" pitchFamily="34" charset="0"/>
                                    </a:rPr>
                                    <m:t>(</m:t>
                                  </m:r>
                                  <m:r>
                                    <a:rPr lang="en-US" sz="2800" i="1">
                                      <a:effectLst/>
                                      <a:latin typeface="Cambria Math" panose="02040503050406030204" pitchFamily="18" charset="0"/>
                                      <a:ea typeface="Calibri" panose="020F0502020204030204" pitchFamily="34" charset="0"/>
                                      <a:cs typeface="Arial" panose="020B0604020202020204" pitchFamily="34" charset="0"/>
                                    </a:rPr>
                                    <m:t>𝐺𝑎𝑙</m:t>
                                  </m:r>
                                  <m:r>
                                    <a:rPr lang="en-US" sz="28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𝑉𝑜𝑙𝑢𝑚𝑒</m:t>
                                      </m:r>
                                    </m:e>
                                    <m:sub>
                                      <m:r>
                                        <a:rPr lang="en-US" sz="2800" i="1">
                                          <a:effectLst/>
                                          <a:latin typeface="Cambria Math" panose="02040503050406030204" pitchFamily="18" charset="0"/>
                                          <a:ea typeface="Calibri" panose="020F0502020204030204" pitchFamily="34" charset="0"/>
                                          <a:cs typeface="Arial" panose="020B0604020202020204" pitchFamily="34" charset="0"/>
                                        </a:rPr>
                                        <m:t>𝑆𝑒𝑐𝑜𝑛𝑑𝑎𝑟𝑦</m:t>
                                      </m:r>
                                      <m:r>
                                        <a:rPr lang="en-US" sz="2800" i="1">
                                          <a:effectLst/>
                                          <a:latin typeface="Cambria Math" panose="02040503050406030204" pitchFamily="18" charset="0"/>
                                          <a:ea typeface="Calibri" panose="020F0502020204030204" pitchFamily="34" charset="0"/>
                                          <a:cs typeface="Arial" panose="020B0604020202020204" pitchFamily="34" charset="0"/>
                                        </a:rPr>
                                        <m:t> </m:t>
                                      </m:r>
                                      <m:r>
                                        <a:rPr lang="en-US" sz="2800" i="1">
                                          <a:effectLst/>
                                          <a:latin typeface="Cambria Math" panose="02040503050406030204" pitchFamily="18" charset="0"/>
                                          <a:ea typeface="Calibri" panose="020F0502020204030204" pitchFamily="34" charset="0"/>
                                          <a:cs typeface="Arial" panose="020B0604020202020204" pitchFamily="34" charset="0"/>
                                        </a:rPr>
                                        <m:t>𝐶𝑙𝑎𝑟𝑖𝑓𝑖𝑒𝑟</m:t>
                                      </m:r>
                                    </m:sub>
                                  </m:sSub>
                                  <m:r>
                                    <a:rPr lang="en-US" sz="2800" i="1">
                                      <a:effectLst/>
                                      <a:latin typeface="Cambria Math" panose="02040503050406030204" pitchFamily="18" charset="0"/>
                                      <a:ea typeface="Calibri" panose="020F0502020204030204" pitchFamily="34" charset="0"/>
                                      <a:cs typeface="Arial" panose="020B0604020202020204" pitchFamily="34" charset="0"/>
                                    </a:rPr>
                                    <m:t>(</m:t>
                                  </m:r>
                                  <m:r>
                                    <a:rPr lang="en-US" sz="2800" i="1">
                                      <a:effectLst/>
                                      <a:latin typeface="Cambria Math" panose="02040503050406030204" pitchFamily="18" charset="0"/>
                                      <a:ea typeface="Calibri" panose="020F0502020204030204" pitchFamily="34" charset="0"/>
                                      <a:cs typeface="Arial" panose="020B0604020202020204" pitchFamily="34" charset="0"/>
                                    </a:rPr>
                                    <m:t>𝐺𝑎𝑙</m:t>
                                  </m:r>
                                  <m:r>
                                    <a:rPr lang="en-US" sz="2800" i="1">
                                      <a:effectLst/>
                                      <a:latin typeface="Cambria Math" panose="02040503050406030204" pitchFamily="18" charset="0"/>
                                      <a:ea typeface="Calibri" panose="020F0502020204030204" pitchFamily="34" charset="0"/>
                                      <a:cs typeface="Arial" panose="020B0604020202020204" pitchFamily="34" charset="0"/>
                                    </a:rPr>
                                    <m:t>)</m:t>
                                  </m:r>
                                </m:e>
                              </m:d>
                            </m:num>
                            <m:den>
                              <m:r>
                                <a:rPr lang="en-US" sz="2800" b="0" i="1" smtClean="0">
                                  <a:effectLst/>
                                  <a:latin typeface="Cambria Math" panose="02040503050406030204" pitchFamily="18" charset="0"/>
                                  <a:ea typeface="Calibri" panose="020F0502020204030204" pitchFamily="34" charset="0"/>
                                  <a:cs typeface="Arial" panose="020B0604020202020204" pitchFamily="34" charset="0"/>
                                </a:rPr>
                                <m:t>𝑆</m:t>
                              </m:r>
                              <m:r>
                                <a:rPr lang="en-US" sz="2800" i="1">
                                  <a:effectLst/>
                                  <a:latin typeface="Cambria Math" panose="02040503050406030204" pitchFamily="18" charset="0"/>
                                  <a:ea typeface="Calibri" panose="020F0502020204030204" pitchFamily="34" charset="0"/>
                                  <a:cs typeface="Arial" panose="020B0604020202020204" pitchFamily="34" charset="0"/>
                                </a:rPr>
                                <m:t>𝑅𝑇</m:t>
                              </m:r>
                            </m:den>
                          </m:f>
                          <m:r>
                            <a:rPr lang="en-US" sz="2800" i="1">
                              <a:effectLst/>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𝑇𝑆𝑆</m:t>
                                  </m:r>
                                </m:e>
                                <m:sub>
                                  <m:r>
                                    <a:rPr lang="en-US" sz="2800" i="1">
                                      <a:effectLst/>
                                      <a:latin typeface="Cambria Math" panose="02040503050406030204" pitchFamily="18" charset="0"/>
                                      <a:ea typeface="Calibri" panose="020F0502020204030204" pitchFamily="34" charset="0"/>
                                      <a:cs typeface="Arial" panose="020B0604020202020204" pitchFamily="34" charset="0"/>
                                    </a:rPr>
                                    <m:t>𝐸𝐹𝐹</m:t>
                                  </m:r>
                                </m:sub>
                              </m:sSub>
                              <m:d>
                                <m:dPr>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i="1">
                                          <a:effectLst/>
                                          <a:latin typeface="Cambria Math" panose="02040503050406030204" pitchFamily="18" charset="0"/>
                                          <a:ea typeface="Calibri" panose="020F0502020204030204" pitchFamily="34" charset="0"/>
                                          <a:cs typeface="Arial" panose="020B0604020202020204" pitchFamily="34" charset="0"/>
                                        </a:rPr>
                                        <m:t>𝑚𝑔</m:t>
                                      </m:r>
                                    </m:num>
                                    <m:den>
                                      <m:r>
                                        <a:rPr lang="en-US" sz="2800" i="1">
                                          <a:effectLst/>
                                          <a:latin typeface="Cambria Math" panose="02040503050406030204" pitchFamily="18" charset="0"/>
                                          <a:ea typeface="Calibri" panose="020F0502020204030204" pitchFamily="34" charset="0"/>
                                          <a:cs typeface="Arial" panose="020B0604020202020204" pitchFamily="34" charset="0"/>
                                        </a:rPr>
                                        <m:t>𝐿</m:t>
                                      </m:r>
                                    </m:den>
                                  </m:f>
                                </m:e>
                              </m:d>
                              <m:r>
                                <a:rPr lang="en-US" sz="2800" i="1">
                                  <a:effectLst/>
                                  <a:latin typeface="Cambria Math" panose="02040503050406030204" pitchFamily="18" charset="0"/>
                                  <a:ea typeface="Calibri" panose="020F0502020204030204" pitchFamily="34" charset="0"/>
                                  <a:cs typeface="Arial" panose="020B0604020202020204" pitchFamily="34" charset="0"/>
                                </a:rPr>
                                <m:t>×</m:t>
                              </m:r>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𝑄</m:t>
                                  </m:r>
                                </m:e>
                                <m:sub>
                                  <m:r>
                                    <a:rPr lang="en-US" sz="2800" i="1">
                                      <a:effectLst/>
                                      <a:latin typeface="Cambria Math" panose="02040503050406030204" pitchFamily="18" charset="0"/>
                                      <a:ea typeface="Calibri" panose="020F0502020204030204" pitchFamily="34" charset="0"/>
                                      <a:cs typeface="Arial" panose="020B0604020202020204" pitchFamily="34" charset="0"/>
                                    </a:rPr>
                                    <m:t>𝐸𝐹𝐹</m:t>
                                  </m:r>
                                </m:sub>
                              </m:sSub>
                              <m:d>
                                <m:dPr>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i="1">
                                          <a:effectLst/>
                                          <a:latin typeface="Cambria Math" panose="02040503050406030204" pitchFamily="18" charset="0"/>
                                          <a:ea typeface="Calibri" panose="020F0502020204030204" pitchFamily="34" charset="0"/>
                                          <a:cs typeface="Arial" panose="020B0604020202020204" pitchFamily="34" charset="0"/>
                                        </a:rPr>
                                        <m:t>𝐺𝑎𝑙</m:t>
                                      </m:r>
                                    </m:num>
                                    <m:den>
                                      <m:r>
                                        <a:rPr lang="en-US" sz="2800" i="1">
                                          <a:effectLst/>
                                          <a:latin typeface="Cambria Math" panose="02040503050406030204" pitchFamily="18" charset="0"/>
                                          <a:ea typeface="Calibri" panose="020F0502020204030204" pitchFamily="34" charset="0"/>
                                          <a:cs typeface="Arial" panose="020B0604020202020204" pitchFamily="34" charset="0"/>
                                        </a:rPr>
                                        <m:t>𝑑𝑎𝑦</m:t>
                                      </m:r>
                                    </m:den>
                                  </m:f>
                                </m:e>
                              </m:d>
                            </m:e>
                          </m:d>
                        </m:num>
                        <m:den>
                          <m:sSub>
                            <m:sSubPr>
                              <m:ctrlPr>
                                <a:rPr lang="en-US" sz="2800" i="1">
                                  <a:effectLst/>
                                  <a:latin typeface="Cambria Math" panose="02040503050406030204" pitchFamily="18" charset="0"/>
                                  <a:ea typeface="Calibri" panose="020F0502020204030204" pitchFamily="34" charset="0"/>
                                  <a:cs typeface="Arial" panose="020B0604020202020204" pitchFamily="34" charset="0"/>
                                </a:rPr>
                              </m:ctrlPr>
                            </m:sSubPr>
                            <m:e>
                              <m:r>
                                <a:rPr lang="en-US" sz="2800" i="1">
                                  <a:effectLst/>
                                  <a:latin typeface="Cambria Math" panose="02040503050406030204" pitchFamily="18" charset="0"/>
                                  <a:ea typeface="Calibri" panose="020F0502020204030204" pitchFamily="34" charset="0"/>
                                  <a:cs typeface="Arial" panose="020B0604020202020204" pitchFamily="34" charset="0"/>
                                </a:rPr>
                                <m:t>𝑇𝑆𝑆</m:t>
                              </m:r>
                            </m:e>
                            <m:sub>
                              <m:r>
                                <a:rPr lang="en-US" sz="2800" i="1">
                                  <a:effectLst/>
                                  <a:latin typeface="Cambria Math" panose="02040503050406030204" pitchFamily="18" charset="0"/>
                                  <a:ea typeface="Calibri" panose="020F0502020204030204" pitchFamily="34" charset="0"/>
                                  <a:cs typeface="Arial" panose="020B0604020202020204" pitchFamily="34" charset="0"/>
                                </a:rPr>
                                <m:t>𝑊𝐴𝑆</m:t>
                              </m:r>
                            </m:sub>
                          </m:sSub>
                          <m:d>
                            <m:dPr>
                              <m:ctrlPr>
                                <a:rPr lang="en-US" sz="2800" i="1">
                                  <a:effectLst/>
                                  <a:latin typeface="Cambria Math" panose="02040503050406030204" pitchFamily="18" charset="0"/>
                                  <a:ea typeface="Calibri" panose="020F0502020204030204" pitchFamily="34" charset="0"/>
                                  <a:cs typeface="Arial" panose="020B0604020202020204" pitchFamily="34" charset="0"/>
                                </a:rPr>
                              </m:ctrlPr>
                            </m:dPr>
                            <m:e>
                              <m:f>
                                <m:fPr>
                                  <m:ctrlPr>
                                    <a:rPr lang="en-US" sz="2800" i="1">
                                      <a:effectLst/>
                                      <a:latin typeface="Cambria Math" panose="02040503050406030204" pitchFamily="18" charset="0"/>
                                      <a:ea typeface="Calibri" panose="020F0502020204030204" pitchFamily="34" charset="0"/>
                                      <a:cs typeface="Arial" panose="020B0604020202020204" pitchFamily="34" charset="0"/>
                                    </a:rPr>
                                  </m:ctrlPr>
                                </m:fPr>
                                <m:num>
                                  <m:r>
                                    <a:rPr lang="en-US" sz="2800" i="1">
                                      <a:effectLst/>
                                      <a:latin typeface="Cambria Math" panose="02040503050406030204" pitchFamily="18" charset="0"/>
                                      <a:ea typeface="Calibri" panose="020F0502020204030204" pitchFamily="34" charset="0"/>
                                      <a:cs typeface="Arial" panose="020B0604020202020204" pitchFamily="34" charset="0"/>
                                    </a:rPr>
                                    <m:t>𝑚𝑔</m:t>
                                  </m:r>
                                </m:num>
                                <m:den>
                                  <m:r>
                                    <a:rPr lang="en-US" sz="2800" i="1">
                                      <a:effectLst/>
                                      <a:latin typeface="Cambria Math" panose="02040503050406030204" pitchFamily="18" charset="0"/>
                                      <a:ea typeface="Calibri" panose="020F0502020204030204" pitchFamily="34" charset="0"/>
                                      <a:cs typeface="Arial" panose="020B0604020202020204" pitchFamily="34" charset="0"/>
                                    </a:rPr>
                                    <m:t>𝐿</m:t>
                                  </m:r>
                                </m:den>
                              </m:f>
                            </m:e>
                          </m:d>
                        </m:den>
                      </m:f>
                    </m:oMath>
                  </m:oMathPara>
                </a14:m>
                <a:endParaRPr lang="en-US" sz="2800">
                  <a:effectLst/>
                  <a:latin typeface="Arial" panose="020B0604020202020204" pitchFamily="34" charset="0"/>
                  <a:ea typeface="Calibri" panose="020F0502020204030204" pitchFamily="34" charset="0"/>
                  <a:cs typeface="Times New Roman" panose="02020603050405020304" pitchFamily="18" charset="0"/>
                </a:endParaRPr>
              </a:p>
              <a:p>
                <a:pPr>
                  <a:lnSpc>
                    <a:spcPct val="100000"/>
                  </a:lnSpc>
                  <a:spcBef>
                    <a:spcPts val="0"/>
                  </a:spcBef>
                  <a:spcAft>
                    <a:spcPts val="1800"/>
                  </a:spcAft>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ea typeface="Times New Roman" panose="02020603050405020304" pitchFamily="18" charset="0"/>
                          <a:cs typeface="Arial" panose="020B0604020202020204" pitchFamily="34" charset="0"/>
                        </a:rPr>
                        <m:t>𝑊𝑎𝑠𝑡𝑖𝑛𝑔</m:t>
                      </m:r>
                      <m:r>
                        <a:rPr lang="en-US" sz="2800" i="1">
                          <a:latin typeface="Cambria Math" panose="02040503050406030204" pitchFamily="18" charset="0"/>
                          <a:ea typeface="Times New Roman" panose="02020603050405020304" pitchFamily="18" charset="0"/>
                          <a:cs typeface="Arial" panose="020B0604020202020204" pitchFamily="34" charset="0"/>
                        </a:rPr>
                        <m:t> </m:t>
                      </m:r>
                      <m:r>
                        <a:rPr lang="en-US" sz="2800" i="1">
                          <a:latin typeface="Cambria Math" panose="02040503050406030204" pitchFamily="18" charset="0"/>
                          <a:ea typeface="Times New Roman" panose="02020603050405020304" pitchFamily="18" charset="0"/>
                          <a:cs typeface="Arial" panose="020B0604020202020204" pitchFamily="34" charset="0"/>
                        </a:rPr>
                        <m:t>𝑅𝑎𝑡𝑒</m:t>
                      </m:r>
                      <m:r>
                        <a:rPr lang="en-US" sz="2800" i="1">
                          <a:latin typeface="Cambria Math" panose="02040503050406030204" pitchFamily="18" charset="0"/>
                          <a:ea typeface="Times New Roman" panose="02020603050405020304" pitchFamily="18" charset="0"/>
                          <a:cs typeface="Arial" panose="020B0604020202020204" pitchFamily="34" charset="0"/>
                        </a:rPr>
                        <m:t> </m:t>
                      </m:r>
                      <m:r>
                        <a:rPr lang="en-US" sz="2800" i="1">
                          <a:latin typeface="Cambria Math" panose="02040503050406030204" pitchFamily="18" charset="0"/>
                          <a:ea typeface="Times New Roman" panose="02020603050405020304" pitchFamily="18" charset="0"/>
                          <a:cs typeface="Arial" panose="020B0604020202020204" pitchFamily="34" charset="0"/>
                        </a:rPr>
                        <m:t>𝑜𝑟</m:t>
                      </m:r>
                      <m:r>
                        <a:rPr lang="en-US" sz="2800" i="1">
                          <a:latin typeface="Cambria Math" panose="02040503050406030204" pitchFamily="18" charset="0"/>
                          <a:ea typeface="Times New Roman" panose="02020603050405020304" pitchFamily="18" charset="0"/>
                          <a:cs typeface="Arial" panose="020B0604020202020204" pitchFamily="34" charset="0"/>
                        </a:rPr>
                        <m:t> </m:t>
                      </m:r>
                      <m:sSub>
                        <m:sSubPr>
                          <m:ctrlPr>
                            <a:rPr lang="en-US" sz="2800" i="1">
                              <a:latin typeface="Cambria Math" panose="02040503050406030204" pitchFamily="18" charset="0"/>
                              <a:ea typeface="Calibri" panose="020F0502020204030204" pitchFamily="34" charset="0"/>
                              <a:cs typeface="Arial" panose="020B0604020202020204" pitchFamily="34" charset="0"/>
                            </a:rPr>
                          </m:ctrlPr>
                        </m:sSubPr>
                        <m:e>
                          <m:r>
                            <a:rPr lang="en-US" sz="2800" i="1">
                              <a:latin typeface="Cambria Math" panose="02040503050406030204" pitchFamily="18" charset="0"/>
                              <a:ea typeface="Calibri" panose="020F0502020204030204" pitchFamily="34" charset="0"/>
                              <a:cs typeface="Arial" panose="020B0604020202020204" pitchFamily="34" charset="0"/>
                            </a:rPr>
                            <m:t>𝑄</m:t>
                          </m:r>
                        </m:e>
                        <m:sub>
                          <m:r>
                            <a:rPr lang="en-US" sz="2800" i="1">
                              <a:latin typeface="Cambria Math" panose="02040503050406030204" pitchFamily="18" charset="0"/>
                              <a:ea typeface="Calibri" panose="020F0502020204030204" pitchFamily="34" charset="0"/>
                              <a:cs typeface="Arial" panose="020B0604020202020204" pitchFamily="34" charset="0"/>
                            </a:rPr>
                            <m:t>𝑊𝐴𝑆</m:t>
                          </m:r>
                        </m:sub>
                      </m:sSub>
                      <m:r>
                        <a:rPr lang="en-US" sz="2800" i="1">
                          <a:latin typeface="Cambria Math" panose="02040503050406030204" pitchFamily="18" charset="0"/>
                          <a:ea typeface="Times New Roman" panose="02020603050405020304" pitchFamily="18" charset="0"/>
                          <a:cs typeface="Arial" panose="020B0604020202020204" pitchFamily="34" charset="0"/>
                        </a:rPr>
                        <m:t>= </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b="0" i="1" smtClean="0">
                                  <a:latin typeface="Cambria Math" panose="02040503050406030204" pitchFamily="18" charset="0"/>
                                  <a:ea typeface="Calibri" panose="020F0502020204030204" pitchFamily="34" charset="0"/>
                                  <a:cs typeface="Arial" panose="020B0604020202020204" pitchFamily="34" charset="0"/>
                                </a:rPr>
                                <m:t>2400</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i="1">
                                      <a:latin typeface="Cambria Math" panose="02040503050406030204" pitchFamily="18" charset="0"/>
                                      <a:ea typeface="Calibri" panose="020F0502020204030204" pitchFamily="34" charset="0"/>
                                      <a:cs typeface="Arial" panose="020B0604020202020204" pitchFamily="34" charset="0"/>
                                    </a:rPr>
                                    <m:t>𝑚𝑔</m:t>
                                  </m:r>
                                </m:num>
                                <m:den>
                                  <m:r>
                                    <a:rPr lang="en-US" sz="2800" i="1">
                                      <a:latin typeface="Cambria Math" panose="02040503050406030204" pitchFamily="18" charset="0"/>
                                      <a:ea typeface="Calibri" panose="020F0502020204030204" pitchFamily="34" charset="0"/>
                                      <a:cs typeface="Arial" panose="020B0604020202020204" pitchFamily="34" charset="0"/>
                                    </a:rPr>
                                    <m:t>𝐿</m:t>
                                  </m:r>
                                </m:den>
                              </m:f>
                              <m:r>
                                <a:rPr lang="en-US" sz="2800" i="1" smtClean="0">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800" i="1" smtClean="0">
                                      <a:latin typeface="Cambria Math" panose="02040503050406030204" pitchFamily="18" charset="0"/>
                                      <a:ea typeface="Calibri" panose="020F0502020204030204" pitchFamily="34" charset="0"/>
                                      <a:cs typeface="Arial" panose="020B0604020202020204" pitchFamily="34" charset="0"/>
                                    </a:rPr>
                                  </m:ctrlPr>
                                </m:dPr>
                                <m:e>
                                  <m:r>
                                    <a:rPr lang="en-US" sz="2800" b="0" i="1" smtClean="0">
                                      <a:latin typeface="Cambria Math" panose="02040503050406030204" pitchFamily="18" charset="0"/>
                                      <a:ea typeface="Calibri" panose="020F0502020204030204" pitchFamily="34" charset="0"/>
                                      <a:cs typeface="Arial" panose="020B0604020202020204" pitchFamily="34" charset="0"/>
                                    </a:rPr>
                                    <m:t>0.6 </m:t>
                                  </m:r>
                                  <m:r>
                                    <a:rPr lang="en-US" sz="2800" b="0" i="1" smtClean="0">
                                      <a:latin typeface="Cambria Math" panose="02040503050406030204" pitchFamily="18" charset="0"/>
                                      <a:ea typeface="Calibri" panose="020F0502020204030204" pitchFamily="34" charset="0"/>
                                      <a:cs typeface="Arial" panose="020B0604020202020204" pitchFamily="34" charset="0"/>
                                    </a:rPr>
                                    <m:t>𝑀𝐺</m:t>
                                  </m:r>
                                  <m:r>
                                    <a:rPr lang="en-US" sz="2800" i="1" smtClean="0">
                                      <a:latin typeface="Cambria Math" panose="02040503050406030204" pitchFamily="18" charset="0"/>
                                      <a:ea typeface="Calibri" panose="020F0502020204030204" pitchFamily="34" charset="0"/>
                                      <a:cs typeface="Arial" panose="020B0604020202020204" pitchFamily="34" charset="0"/>
                                    </a:rPr>
                                    <m:t>+</m:t>
                                  </m:r>
                                  <m:r>
                                    <a:rPr lang="en-US" sz="2800" b="0" i="1" smtClean="0">
                                      <a:latin typeface="Cambria Math" panose="02040503050406030204" pitchFamily="18" charset="0"/>
                                      <a:ea typeface="Calibri" panose="020F0502020204030204" pitchFamily="34" charset="0"/>
                                      <a:cs typeface="Arial" panose="020B0604020202020204" pitchFamily="34" charset="0"/>
                                    </a:rPr>
                                    <m:t>0.22 </m:t>
                                  </m:r>
                                  <m:r>
                                    <a:rPr lang="en-US" sz="2800" b="0" i="1" smtClean="0">
                                      <a:latin typeface="Cambria Math" panose="02040503050406030204" pitchFamily="18" charset="0"/>
                                      <a:ea typeface="Calibri" panose="020F0502020204030204" pitchFamily="34" charset="0"/>
                                      <a:cs typeface="Arial" panose="020B0604020202020204" pitchFamily="34" charset="0"/>
                                    </a:rPr>
                                    <m:t>𝑀𝐺</m:t>
                                  </m:r>
                                </m:e>
                              </m:d>
                            </m:num>
                            <m:den>
                              <m:r>
                                <a:rPr lang="en-US" sz="2800" b="0" i="1" smtClean="0">
                                  <a:latin typeface="Cambria Math" panose="02040503050406030204" pitchFamily="18" charset="0"/>
                                  <a:ea typeface="Calibri" panose="020F0502020204030204" pitchFamily="34" charset="0"/>
                                  <a:cs typeface="Arial" panose="020B0604020202020204" pitchFamily="34" charset="0"/>
                                </a:rPr>
                                <m:t>7 </m:t>
                              </m:r>
                              <m:r>
                                <a:rPr lang="en-US" sz="2800" b="0" i="1" smtClean="0">
                                  <a:latin typeface="Cambria Math" panose="02040503050406030204" pitchFamily="18" charset="0"/>
                                  <a:ea typeface="Calibri" panose="020F0502020204030204" pitchFamily="34" charset="0"/>
                                  <a:cs typeface="Arial" panose="020B0604020202020204" pitchFamily="34" charset="0"/>
                                </a:rPr>
                                <m:t>𝑑𝑎𝑦𝑠</m:t>
                              </m:r>
                            </m:den>
                          </m:f>
                          <m:r>
                            <a:rPr lang="en-US" sz="2800" i="1">
                              <a:latin typeface="Cambria Math" panose="02040503050406030204" pitchFamily="18" charset="0"/>
                              <a:ea typeface="Calibri" panose="020F0502020204030204" pitchFamily="34" charset="0"/>
                              <a:cs typeface="Arial" panose="020B0604020202020204" pitchFamily="34" charset="0"/>
                            </a:rPr>
                            <m:t>−</m:t>
                          </m:r>
                          <m:d>
                            <m:dPr>
                              <m:begChr m:val="["/>
                              <m:endChr m:val="]"/>
                              <m:ctrlPr>
                                <a:rPr lang="en-US" sz="2800" i="1">
                                  <a:latin typeface="Cambria Math" panose="02040503050406030204" pitchFamily="18" charset="0"/>
                                  <a:ea typeface="Calibri" panose="020F0502020204030204" pitchFamily="34" charset="0"/>
                                  <a:cs typeface="Arial" panose="020B0604020202020204" pitchFamily="34" charset="0"/>
                                </a:rPr>
                              </m:ctrlPr>
                            </m:dPr>
                            <m:e>
                              <m:r>
                                <a:rPr lang="en-US" sz="2800" b="0" i="1" smtClean="0">
                                  <a:latin typeface="Cambria Math" panose="02040503050406030204" pitchFamily="18" charset="0"/>
                                  <a:ea typeface="Calibri" panose="020F0502020204030204" pitchFamily="34" charset="0"/>
                                  <a:cs typeface="Arial" panose="020B0604020202020204" pitchFamily="34" charset="0"/>
                                </a:rPr>
                                <m:t>9 </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i="1">
                                      <a:latin typeface="Cambria Math" panose="02040503050406030204" pitchFamily="18" charset="0"/>
                                      <a:ea typeface="Calibri" panose="020F0502020204030204" pitchFamily="34" charset="0"/>
                                      <a:cs typeface="Arial" panose="020B0604020202020204" pitchFamily="34" charset="0"/>
                                    </a:rPr>
                                    <m:t>𝑚𝑔</m:t>
                                  </m:r>
                                </m:num>
                                <m:den>
                                  <m:r>
                                    <a:rPr lang="en-US" sz="2800" i="1">
                                      <a:latin typeface="Cambria Math" panose="02040503050406030204" pitchFamily="18" charset="0"/>
                                      <a:ea typeface="Calibri" panose="020F0502020204030204" pitchFamily="34" charset="0"/>
                                      <a:cs typeface="Arial" panose="020B0604020202020204" pitchFamily="34" charset="0"/>
                                    </a:rPr>
                                    <m:t>𝐿</m:t>
                                  </m:r>
                                </m:den>
                              </m:f>
                              <m:r>
                                <a:rPr lang="en-US" sz="2800" i="1">
                                  <a:latin typeface="Cambria Math" panose="02040503050406030204" pitchFamily="18" charset="0"/>
                                  <a:ea typeface="Calibri" panose="020F0502020204030204" pitchFamily="34" charset="0"/>
                                  <a:cs typeface="Arial" panose="020B0604020202020204" pitchFamily="34" charset="0"/>
                                </a:rPr>
                                <m:t>×</m:t>
                              </m:r>
                              <m:r>
                                <a:rPr lang="en-US" sz="2800" b="0" i="1" smtClean="0">
                                  <a:latin typeface="Cambria Math" panose="02040503050406030204" pitchFamily="18" charset="0"/>
                                  <a:ea typeface="Calibri" panose="020F0502020204030204" pitchFamily="34" charset="0"/>
                                  <a:cs typeface="Arial" panose="020B0604020202020204" pitchFamily="34" charset="0"/>
                                </a:rPr>
                                <m:t>2</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b="0" i="1" smtClean="0">
                                      <a:latin typeface="Cambria Math" panose="02040503050406030204" pitchFamily="18" charset="0"/>
                                      <a:ea typeface="Calibri" panose="020F0502020204030204" pitchFamily="34" charset="0"/>
                                      <a:cs typeface="Arial" panose="020B0604020202020204" pitchFamily="34" charset="0"/>
                                    </a:rPr>
                                    <m:t>𝑀𝐺</m:t>
                                  </m:r>
                                </m:num>
                                <m:den>
                                  <m:r>
                                    <a:rPr lang="en-US" sz="2800" i="1">
                                      <a:latin typeface="Cambria Math" panose="02040503050406030204" pitchFamily="18" charset="0"/>
                                      <a:ea typeface="Calibri" panose="020F0502020204030204" pitchFamily="34" charset="0"/>
                                      <a:cs typeface="Arial" panose="020B0604020202020204" pitchFamily="34" charset="0"/>
                                    </a:rPr>
                                    <m:t>𝑑𝑎𝑦</m:t>
                                  </m:r>
                                </m:den>
                              </m:f>
                            </m:e>
                          </m:d>
                        </m:num>
                        <m:den>
                          <m:r>
                            <a:rPr lang="en-US" sz="2800" b="0" i="1" smtClean="0">
                              <a:latin typeface="Cambria Math" panose="02040503050406030204" pitchFamily="18" charset="0"/>
                              <a:ea typeface="Calibri" panose="020F0502020204030204" pitchFamily="34" charset="0"/>
                              <a:cs typeface="Arial" panose="020B0604020202020204" pitchFamily="34" charset="0"/>
                            </a:rPr>
                            <m:t>12000</m:t>
                          </m:r>
                          <m:f>
                            <m:fPr>
                              <m:ctrlPr>
                                <a:rPr lang="en-US" sz="2800" i="1">
                                  <a:latin typeface="Cambria Math" panose="02040503050406030204" pitchFamily="18" charset="0"/>
                                  <a:ea typeface="Calibri" panose="020F0502020204030204" pitchFamily="34" charset="0"/>
                                  <a:cs typeface="Arial" panose="020B0604020202020204" pitchFamily="34" charset="0"/>
                                </a:rPr>
                              </m:ctrlPr>
                            </m:fPr>
                            <m:num>
                              <m:r>
                                <a:rPr lang="en-US" sz="2800" i="1">
                                  <a:latin typeface="Cambria Math" panose="02040503050406030204" pitchFamily="18" charset="0"/>
                                  <a:ea typeface="Calibri" panose="020F0502020204030204" pitchFamily="34" charset="0"/>
                                  <a:cs typeface="Arial" panose="020B0604020202020204" pitchFamily="34" charset="0"/>
                                </a:rPr>
                                <m:t>𝑚𝑔</m:t>
                              </m:r>
                            </m:num>
                            <m:den>
                              <m:r>
                                <a:rPr lang="en-US" sz="2800" i="1">
                                  <a:latin typeface="Cambria Math" panose="02040503050406030204" pitchFamily="18" charset="0"/>
                                  <a:ea typeface="Calibri" panose="020F0502020204030204" pitchFamily="34" charset="0"/>
                                  <a:cs typeface="Arial" panose="020B0604020202020204" pitchFamily="34" charset="0"/>
                                </a:rPr>
                                <m:t>𝐿</m:t>
                              </m:r>
                            </m:den>
                          </m:f>
                        </m:den>
                      </m:f>
                    </m:oMath>
                  </m:oMathPara>
                </a14:m>
                <a:endParaRPr lang="en-US" sz="2800">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1800"/>
                  </a:spcAft>
                  <a:buNone/>
                </a:pPr>
                <a:r>
                  <a:rPr lang="en-US" sz="2800">
                    <a:latin typeface="Arial" panose="020B0604020202020204" pitchFamily="34" charset="0"/>
                    <a:cs typeface="Arial" panose="020B0604020202020204" pitchFamily="34" charset="0"/>
                  </a:rPr>
                  <a:t>Answer= 0.0336 MGD = </a:t>
                </a:r>
                <a:r>
                  <a:rPr lang="en-US" sz="2800">
                    <a:cs typeface="Arial" panose="020B0604020202020204" pitchFamily="34" charset="0"/>
                  </a:rPr>
                  <a:t>33</a:t>
                </a:r>
                <a:r>
                  <a:rPr lang="en-US" sz="2800">
                    <a:latin typeface="Arial" panose="020B0604020202020204" pitchFamily="34" charset="0"/>
                    <a:cs typeface="Arial" panose="020B0604020202020204" pitchFamily="34" charset="0"/>
                  </a:rPr>
                  <a:t>,600 gpd</a:t>
                </a:r>
              </a:p>
              <a:p>
                <a:pPr marL="0" indent="0">
                  <a:lnSpc>
                    <a:spcPct val="100000"/>
                  </a:lnSpc>
                  <a:spcBef>
                    <a:spcPts val="0"/>
                  </a:spcBef>
                  <a:spcAft>
                    <a:spcPts val="1800"/>
                  </a:spcAft>
                  <a:buNone/>
                </a:pPr>
                <a:r>
                  <a:rPr lang="en-US" sz="2800">
                    <a:cs typeface="Arial" panose="020B0604020202020204" pitchFamily="34" charset="0"/>
                  </a:rPr>
                  <a:t>Tripling the wasting rate would be too drastic, and it is likely you would want to increase slower over a couple days.</a:t>
                </a:r>
                <a:endParaRPr lang="en-US" sz="2800">
                  <a:latin typeface="Arial" panose="020B0604020202020204" pitchFamily="34"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321C7637-D929-3058-5E7E-8E3DD9BA1063}"/>
                  </a:ext>
                </a:extLst>
              </p:cNvPr>
              <p:cNvSpPr>
                <a:spLocks noGrp="1" noRot="1" noChangeAspect="1" noMove="1" noResize="1" noEditPoints="1" noAdjustHandles="1" noChangeArrowheads="1" noChangeShapeType="1" noTextEdit="1"/>
              </p:cNvSpPr>
              <p:nvPr>
                <p:ph type="body" idx="1"/>
              </p:nvPr>
            </p:nvSpPr>
            <p:spPr>
              <a:xfrm>
                <a:off x="838200" y="3318603"/>
                <a:ext cx="10744199" cy="3502065"/>
              </a:xfrm>
              <a:blipFill>
                <a:blip r:embed="rId4"/>
                <a:stretch>
                  <a:fillRect l="-227" t="-1565"/>
                </a:stretch>
              </a:blipFill>
            </p:spPr>
            <p:txBody>
              <a:bodyPr/>
              <a:lstStyle/>
              <a:p>
                <a:r>
                  <a:rPr lang="en-US">
                    <a:noFill/>
                  </a:rPr>
                  <a:t> </a:t>
                </a:r>
              </a:p>
            </p:txBody>
          </p:sp>
        </mc:Fallback>
      </mc:AlternateContent>
      <p:graphicFrame>
        <p:nvGraphicFramePr>
          <p:cNvPr id="4" name="Table 3">
            <a:extLst>
              <a:ext uri="{FF2B5EF4-FFF2-40B4-BE49-F238E27FC236}">
                <a16:creationId xmlns:a16="http://schemas.microsoft.com/office/drawing/2014/main" id="{679D4686-2FB4-C47C-2315-E5E6389E95AD}"/>
              </a:ext>
            </a:extLst>
          </p:cNvPr>
          <p:cNvGraphicFramePr>
            <a:graphicFrameLocks noGrp="1"/>
          </p:cNvGraphicFramePr>
          <p:nvPr>
            <p:extLst>
              <p:ext uri="{D42A27DB-BD31-4B8C-83A1-F6EECF244321}">
                <p14:modId xmlns:p14="http://schemas.microsoft.com/office/powerpoint/2010/main" val="137538413"/>
              </p:ext>
            </p:extLst>
          </p:nvPr>
        </p:nvGraphicFramePr>
        <p:xfrm>
          <a:off x="1574040" y="939800"/>
          <a:ext cx="8522459" cy="2178050"/>
        </p:xfrm>
        <a:graphic>
          <a:graphicData uri="http://schemas.openxmlformats.org/drawingml/2006/table">
            <a:tbl>
              <a:tblPr/>
              <a:tblGrid>
                <a:gridCol w="4411122">
                  <a:extLst>
                    <a:ext uri="{9D8B030D-6E8A-4147-A177-3AD203B41FA5}">
                      <a16:colId xmlns:a16="http://schemas.microsoft.com/office/drawing/2014/main" val="1770327473"/>
                    </a:ext>
                  </a:extLst>
                </a:gridCol>
                <a:gridCol w="1795695">
                  <a:extLst>
                    <a:ext uri="{9D8B030D-6E8A-4147-A177-3AD203B41FA5}">
                      <a16:colId xmlns:a16="http://schemas.microsoft.com/office/drawing/2014/main" val="2035542670"/>
                    </a:ext>
                  </a:extLst>
                </a:gridCol>
                <a:gridCol w="2315642">
                  <a:extLst>
                    <a:ext uri="{9D8B030D-6E8A-4147-A177-3AD203B41FA5}">
                      <a16:colId xmlns:a16="http://schemas.microsoft.com/office/drawing/2014/main" val="120332241"/>
                    </a:ext>
                  </a:extLst>
                </a:gridCol>
              </a:tblGrid>
              <a:tr h="224235">
                <a:tc>
                  <a:txBody>
                    <a:bodyPr/>
                    <a:lstStyle/>
                    <a:p>
                      <a:pPr algn="l" fontAlgn="b"/>
                      <a:r>
                        <a:rPr lang="en-US" sz="1800" b="0" i="0" u="none" strike="noStrike">
                          <a:solidFill>
                            <a:srgbClr val="000000"/>
                          </a:solidFill>
                          <a:effectLst/>
                          <a:latin typeface="Aptos Narrow" panose="020B0004020202020204" pitchFamily="34" charset="0"/>
                        </a:rPr>
                        <a:t>Aeration Basin Volume</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ab</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0.60 MG</a:t>
                      </a:r>
                    </a:p>
                  </a:txBody>
                  <a:tcPr marL="6350" marR="6350" marT="6350" marB="0" anchor="b">
                    <a:lnL>
                      <a:noFill/>
                    </a:lnL>
                    <a:lnR>
                      <a:noFill/>
                    </a:lnR>
                    <a:lnT>
                      <a:noFill/>
                    </a:lnT>
                    <a:lnB>
                      <a:noFill/>
                    </a:lnB>
                    <a:noFill/>
                  </a:tcPr>
                </a:tc>
                <a:extLst>
                  <a:ext uri="{0D108BD9-81ED-4DB2-BD59-A6C34878D82A}">
                    <a16:rowId xmlns:a16="http://schemas.microsoft.com/office/drawing/2014/main" val="3382222763"/>
                  </a:ext>
                </a:extLst>
              </a:tr>
              <a:tr h="291408">
                <a:tc>
                  <a:txBody>
                    <a:bodyPr/>
                    <a:lstStyle/>
                    <a:p>
                      <a:pPr algn="l" fontAlgn="b"/>
                      <a:r>
                        <a:rPr lang="en-US" sz="1800" b="0" i="0" u="none" strike="noStrike">
                          <a:solidFill>
                            <a:srgbClr val="000000"/>
                          </a:solidFill>
                          <a:effectLst/>
                          <a:latin typeface="Aptos Narrow" panose="020B0004020202020204" pitchFamily="34" charset="0"/>
                        </a:rPr>
                        <a:t>Secondary Clarifier Volume</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0.22 MG</a:t>
                      </a:r>
                    </a:p>
                  </a:txBody>
                  <a:tcPr marL="6350" marR="6350" marT="6350" marB="0" anchor="b">
                    <a:lnL>
                      <a:noFill/>
                    </a:lnL>
                    <a:lnR>
                      <a:noFill/>
                    </a:lnR>
                    <a:lnT>
                      <a:noFill/>
                    </a:lnT>
                    <a:lnB>
                      <a:noFill/>
                    </a:lnB>
                    <a:noFill/>
                  </a:tcPr>
                </a:tc>
                <a:extLst>
                  <a:ext uri="{0D108BD9-81ED-4DB2-BD59-A6C34878D82A}">
                    <a16:rowId xmlns:a16="http://schemas.microsoft.com/office/drawing/2014/main" val="2384683463"/>
                  </a:ext>
                </a:extLst>
              </a:tr>
              <a:tr h="224235">
                <a:tc>
                  <a:txBody>
                    <a:bodyPr/>
                    <a:lstStyle/>
                    <a:p>
                      <a:pPr algn="l" fontAlgn="b"/>
                      <a:r>
                        <a:rPr lang="en-US" sz="1800" b="0" i="0" u="none" strike="noStrike">
                          <a:solidFill>
                            <a:srgbClr val="000000"/>
                          </a:solidFill>
                          <a:effectLst/>
                          <a:latin typeface="Aptos Narrow" panose="020B0004020202020204" pitchFamily="34" charset="0"/>
                        </a:rPr>
                        <a:t>Influent Flow</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Q</a:t>
                      </a: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2.0 MGD</a:t>
                      </a:r>
                    </a:p>
                  </a:txBody>
                  <a:tcPr marL="6350" marR="6350" marT="6350" marB="0" anchor="b">
                    <a:lnL>
                      <a:noFill/>
                    </a:lnL>
                    <a:lnR>
                      <a:noFill/>
                    </a:lnR>
                    <a:lnT>
                      <a:noFill/>
                    </a:lnT>
                    <a:lnB>
                      <a:noFill/>
                    </a:lnB>
                    <a:noFill/>
                  </a:tcPr>
                </a:tc>
                <a:extLst>
                  <a:ext uri="{0D108BD9-81ED-4DB2-BD59-A6C34878D82A}">
                    <a16:rowId xmlns:a16="http://schemas.microsoft.com/office/drawing/2014/main" val="804277558"/>
                  </a:ext>
                </a:extLst>
              </a:tr>
              <a:tr h="224235">
                <a:tc>
                  <a:txBody>
                    <a:bodyPr/>
                    <a:lstStyle/>
                    <a:p>
                      <a:pPr algn="l" fontAlgn="b"/>
                      <a:r>
                        <a:rPr lang="en-US" sz="1800" b="0" i="0" u="none" strike="noStrike">
                          <a:solidFill>
                            <a:srgbClr val="000000"/>
                          </a:solidFill>
                          <a:effectLst/>
                          <a:latin typeface="Aptos Narrow" panose="020B0004020202020204" pitchFamily="34" charset="0"/>
                        </a:rPr>
                        <a:t>Waste Sludge Flow</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Q</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29,000 gpd</a:t>
                      </a:r>
                    </a:p>
                  </a:txBody>
                  <a:tcPr marL="6350" marR="6350" marT="6350" marB="0" anchor="b">
                    <a:lnL>
                      <a:noFill/>
                    </a:lnL>
                    <a:lnR>
                      <a:noFill/>
                    </a:lnR>
                    <a:lnT>
                      <a:noFill/>
                    </a:lnT>
                    <a:lnB>
                      <a:noFill/>
                    </a:lnB>
                    <a:noFill/>
                  </a:tcPr>
                </a:tc>
                <a:extLst>
                  <a:ext uri="{0D108BD9-81ED-4DB2-BD59-A6C34878D82A}">
                    <a16:rowId xmlns:a16="http://schemas.microsoft.com/office/drawing/2014/main" val="1355343869"/>
                  </a:ext>
                </a:extLst>
              </a:tr>
              <a:tr h="291408">
                <a:tc>
                  <a:txBody>
                    <a:bodyPr/>
                    <a:lstStyle/>
                    <a:p>
                      <a:pPr algn="l" fontAlgn="b"/>
                      <a:r>
                        <a:rPr lang="en-US" sz="1800" b="0" i="0" u="none" strike="noStrike">
                          <a:solidFill>
                            <a:srgbClr val="000000"/>
                          </a:solidFill>
                          <a:effectLst/>
                          <a:latin typeface="Aptos Narrow" panose="020B0004020202020204" pitchFamily="34" charset="0"/>
                        </a:rPr>
                        <a:t>Mixed Liquor Suspended Solids</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MLSS</a:t>
                      </a: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2400 mg/L</a:t>
                      </a:r>
                    </a:p>
                  </a:txBody>
                  <a:tcPr marL="6350" marR="6350" marT="6350" marB="0" anchor="b">
                    <a:lnL>
                      <a:noFill/>
                    </a:lnL>
                    <a:lnR>
                      <a:noFill/>
                    </a:lnR>
                    <a:lnT>
                      <a:noFill/>
                    </a:lnT>
                    <a:lnB>
                      <a:noFill/>
                    </a:lnB>
                    <a:noFill/>
                  </a:tcPr>
                </a:tc>
                <a:extLst>
                  <a:ext uri="{0D108BD9-81ED-4DB2-BD59-A6C34878D82A}">
                    <a16:rowId xmlns:a16="http://schemas.microsoft.com/office/drawing/2014/main" val="927882797"/>
                  </a:ext>
                </a:extLst>
              </a:tr>
              <a:tr h="291408">
                <a:tc>
                  <a:txBody>
                    <a:bodyPr/>
                    <a:lstStyle/>
                    <a:p>
                      <a:pPr algn="l" fontAlgn="b"/>
                      <a:r>
                        <a:rPr lang="en-US" sz="1800" b="0" i="0" u="none" strike="noStrike">
                          <a:solidFill>
                            <a:srgbClr val="000000"/>
                          </a:solidFill>
                          <a:effectLst/>
                          <a:latin typeface="Aptos Narrow" panose="020B0004020202020204" pitchFamily="34" charset="0"/>
                        </a:rPr>
                        <a:t>Waste Sludge Suspended Solids</a:t>
                      </a:r>
                    </a:p>
                  </a:txBody>
                  <a:tcPr marL="6350" marR="6350" marT="6350" marB="0" anchor="b">
                    <a:lnL>
                      <a:noFill/>
                    </a:lnL>
                    <a:lnR>
                      <a:noFill/>
                    </a:lnR>
                    <a:lnT>
                      <a:noFill/>
                    </a:lnT>
                    <a:lnB>
                      <a:noFill/>
                    </a:lnB>
                    <a:noFill/>
                  </a:tcPr>
                </a:tc>
                <a:tc>
                  <a:txBody>
                    <a:bodyPr/>
                    <a:lstStyle/>
                    <a:p>
                      <a:pPr algn="l" fontAlgn="ctr"/>
                      <a:r>
                        <a:rPr lang="en-US" sz="2000" b="0" i="0" u="none" strike="noStrike">
                          <a:solidFill>
                            <a:srgbClr val="000000"/>
                          </a:solidFill>
                          <a:effectLst/>
                          <a:latin typeface="Aptos" panose="020B0004020202020204" pitchFamily="34" charset="0"/>
                        </a:rPr>
                        <a:t>TSS</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12000 mg/L</a:t>
                      </a:r>
                    </a:p>
                  </a:txBody>
                  <a:tcPr marL="6350" marR="6350" marT="6350" marB="0" anchor="b">
                    <a:lnL>
                      <a:noFill/>
                    </a:lnL>
                    <a:lnR>
                      <a:noFill/>
                    </a:lnR>
                    <a:lnT>
                      <a:noFill/>
                    </a:lnT>
                    <a:lnB>
                      <a:noFill/>
                    </a:lnB>
                    <a:noFill/>
                  </a:tcPr>
                </a:tc>
                <a:extLst>
                  <a:ext uri="{0D108BD9-81ED-4DB2-BD59-A6C34878D82A}">
                    <a16:rowId xmlns:a16="http://schemas.microsoft.com/office/drawing/2014/main" val="1104492890"/>
                  </a:ext>
                </a:extLst>
              </a:tr>
              <a:tr h="291408">
                <a:tc>
                  <a:txBody>
                    <a:bodyPr/>
                    <a:lstStyle/>
                    <a:p>
                      <a:pPr algn="l" fontAlgn="b"/>
                      <a:r>
                        <a:rPr lang="en-US" sz="1800" b="0" i="0" u="none" strike="noStrike">
                          <a:solidFill>
                            <a:srgbClr val="000000"/>
                          </a:solidFill>
                          <a:effectLst/>
                          <a:latin typeface="Aptos Narrow" panose="020B0004020202020204" pitchFamily="34" charset="0"/>
                        </a:rPr>
                        <a:t>Final Effluent Suspended Solids</a:t>
                      </a:r>
                    </a:p>
                  </a:txBody>
                  <a:tcPr marL="6350" marR="6350" marT="6350" marB="0" anchor="b">
                    <a:lnL>
                      <a:noFill/>
                    </a:lnL>
                    <a:lnR>
                      <a:noFill/>
                    </a:lnR>
                    <a:lnT>
                      <a:noFill/>
                    </a:lnT>
                    <a:lnB>
                      <a:noFill/>
                    </a:lnB>
                    <a:no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eff</a:t>
                      </a:r>
                      <a:endParaRPr lang="en-US" sz="2000" b="0" i="0" u="none" strike="noStrike">
                        <a:solidFill>
                          <a:srgbClr val="000000"/>
                        </a:solidFill>
                        <a:effectLst/>
                        <a:latin typeface="Aptos" panose="020B0004020202020204" pitchFamily="34" charset="0"/>
                      </a:endParaRPr>
                    </a:p>
                  </a:txBody>
                  <a:tcPr marL="6350" marR="6350" marT="6350" marB="0" anchor="b">
                    <a:lnL>
                      <a:noFill/>
                    </a:lnL>
                    <a:lnR>
                      <a:noFill/>
                    </a:lnR>
                    <a:lnT>
                      <a:noFill/>
                    </a:lnT>
                    <a:lnB>
                      <a:noFill/>
                    </a:lnB>
                    <a:noFill/>
                  </a:tcPr>
                </a:tc>
                <a:tc>
                  <a:txBody>
                    <a:bodyPr/>
                    <a:lstStyle/>
                    <a:p>
                      <a:pPr algn="r" fontAlgn="b"/>
                      <a:r>
                        <a:rPr lang="en-US" sz="1800" b="0" i="0" u="none" strike="noStrike">
                          <a:solidFill>
                            <a:srgbClr val="000000"/>
                          </a:solidFill>
                          <a:effectLst/>
                          <a:latin typeface="Aptos Narrow" panose="020B0004020202020204" pitchFamily="34" charset="0"/>
                        </a:rPr>
                        <a:t>9 mg/L</a:t>
                      </a:r>
                    </a:p>
                  </a:txBody>
                  <a:tcPr marL="6350" marR="6350" marT="6350" marB="0" anchor="b">
                    <a:lnL>
                      <a:noFill/>
                    </a:lnL>
                    <a:lnR>
                      <a:noFill/>
                    </a:lnR>
                    <a:lnT>
                      <a:noFill/>
                    </a:lnT>
                    <a:lnB>
                      <a:noFill/>
                    </a:lnB>
                    <a:noFill/>
                  </a:tcPr>
                </a:tc>
                <a:extLst>
                  <a:ext uri="{0D108BD9-81ED-4DB2-BD59-A6C34878D82A}">
                    <a16:rowId xmlns:a16="http://schemas.microsoft.com/office/drawing/2014/main" val="906952204"/>
                  </a:ext>
                </a:extLst>
              </a:tr>
            </a:tbl>
          </a:graphicData>
        </a:graphic>
      </p:graphicFrame>
      <p:cxnSp>
        <p:nvCxnSpPr>
          <p:cNvPr id="5" name="Straight Connector 4">
            <a:extLst>
              <a:ext uri="{FF2B5EF4-FFF2-40B4-BE49-F238E27FC236}">
                <a16:creationId xmlns:a16="http://schemas.microsoft.com/office/drawing/2014/main" id="{01CE8C4D-E36A-0C48-A273-7FFCC91385E2}"/>
              </a:ext>
            </a:extLst>
          </p:cNvPr>
          <p:cNvCxnSpPr>
            <a:cxnSpLocks/>
          </p:cNvCxnSpPr>
          <p:nvPr/>
        </p:nvCxnSpPr>
        <p:spPr>
          <a:xfrm>
            <a:off x="9059983" y="2488626"/>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5EA7E2F2-3EC9-1B76-3168-CB145923E771}"/>
              </a:ext>
            </a:extLst>
          </p:cNvPr>
          <p:cNvSpPr/>
          <p:nvPr/>
        </p:nvSpPr>
        <p:spPr>
          <a:xfrm>
            <a:off x="3055831" y="3714750"/>
            <a:ext cx="1236557" cy="4953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2595A40A-68B2-D78B-2BDE-E594609447E3}"/>
              </a:ext>
            </a:extLst>
          </p:cNvPr>
          <p:cNvCxnSpPr>
            <a:cxnSpLocks/>
          </p:cNvCxnSpPr>
          <p:nvPr/>
        </p:nvCxnSpPr>
        <p:spPr>
          <a:xfrm>
            <a:off x="9059983" y="1252492"/>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91751E9F-446F-5D36-8B96-1685D09636B1}"/>
              </a:ext>
            </a:extLst>
          </p:cNvPr>
          <p:cNvSpPr/>
          <p:nvPr/>
        </p:nvSpPr>
        <p:spPr>
          <a:xfrm>
            <a:off x="4346150" y="3722751"/>
            <a:ext cx="1824991" cy="4953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A000A23A-DB00-77FB-6717-04CEC986171C}"/>
              </a:ext>
            </a:extLst>
          </p:cNvPr>
          <p:cNvCxnSpPr>
            <a:cxnSpLocks/>
          </p:cNvCxnSpPr>
          <p:nvPr/>
        </p:nvCxnSpPr>
        <p:spPr>
          <a:xfrm>
            <a:off x="9059983" y="1563642"/>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B78669E1-E3E3-496D-08A0-92B73344F481}"/>
              </a:ext>
            </a:extLst>
          </p:cNvPr>
          <p:cNvSpPr/>
          <p:nvPr/>
        </p:nvSpPr>
        <p:spPr>
          <a:xfrm>
            <a:off x="6171141" y="3714750"/>
            <a:ext cx="2658957" cy="4953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7F3BE6A1-01A2-CFEC-92D1-EAF1EDFE2387}"/>
              </a:ext>
            </a:extLst>
          </p:cNvPr>
          <p:cNvCxnSpPr>
            <a:cxnSpLocks/>
          </p:cNvCxnSpPr>
          <p:nvPr/>
        </p:nvCxnSpPr>
        <p:spPr>
          <a:xfrm>
            <a:off x="838200" y="3572359"/>
            <a:ext cx="132362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DC77B882-6D26-A53A-1BE3-C9E0B3E214A9}"/>
              </a:ext>
            </a:extLst>
          </p:cNvPr>
          <p:cNvSpPr/>
          <p:nvPr/>
        </p:nvSpPr>
        <p:spPr>
          <a:xfrm>
            <a:off x="5759658" y="4077230"/>
            <a:ext cx="465244" cy="32649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DA934CD-0706-75EB-8BA5-C20F3AE8E0E8}"/>
              </a:ext>
            </a:extLst>
          </p:cNvPr>
          <p:cNvCxnSpPr>
            <a:cxnSpLocks/>
          </p:cNvCxnSpPr>
          <p:nvPr/>
        </p:nvCxnSpPr>
        <p:spPr>
          <a:xfrm>
            <a:off x="9059983" y="3103010"/>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674C181-D2E3-9A87-0C09-5105202A58F5}"/>
              </a:ext>
            </a:extLst>
          </p:cNvPr>
          <p:cNvSpPr/>
          <p:nvPr/>
        </p:nvSpPr>
        <p:spPr>
          <a:xfrm>
            <a:off x="9102725" y="3829365"/>
            <a:ext cx="1231900" cy="5969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9D235DBF-0A87-CDC0-42C1-5E3BC87BC3F9}"/>
              </a:ext>
            </a:extLst>
          </p:cNvPr>
          <p:cNvCxnSpPr>
            <a:cxnSpLocks/>
          </p:cNvCxnSpPr>
          <p:nvPr/>
        </p:nvCxnSpPr>
        <p:spPr>
          <a:xfrm>
            <a:off x="9059983" y="1873650"/>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3BB3DBFD-7F29-BC75-04AA-EDC40E95224E}"/>
              </a:ext>
            </a:extLst>
          </p:cNvPr>
          <p:cNvSpPr/>
          <p:nvPr/>
        </p:nvSpPr>
        <p:spPr>
          <a:xfrm>
            <a:off x="10388387" y="3829365"/>
            <a:ext cx="1194012" cy="5969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DFFFF155-7EA4-AC6C-9581-43A441331037}"/>
              </a:ext>
            </a:extLst>
          </p:cNvPr>
          <p:cNvCxnSpPr>
            <a:cxnSpLocks/>
          </p:cNvCxnSpPr>
          <p:nvPr/>
        </p:nvCxnSpPr>
        <p:spPr>
          <a:xfrm>
            <a:off x="9059983" y="2806838"/>
            <a:ext cx="103651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307CA539-066A-ED10-40A6-50DA75D0A8BE}"/>
              </a:ext>
            </a:extLst>
          </p:cNvPr>
          <p:cNvSpPr/>
          <p:nvPr/>
        </p:nvSpPr>
        <p:spPr>
          <a:xfrm>
            <a:off x="6699249" y="4246758"/>
            <a:ext cx="1231900" cy="63208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516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9"/>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0"/>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1"/>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2"/>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3"/>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15"/>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6"/>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7"/>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8"/>
                                        </p:tgtEl>
                                        <p:attrNameLst>
                                          <p:attrName>style.visibility</p:attrName>
                                        </p:attrNameLst>
                                      </p:cBhvr>
                                      <p:to>
                                        <p:strVal val="hidden"/>
                                      </p:to>
                                    </p:set>
                                  </p:childTnLst>
                                </p:cTn>
                              </p:par>
                              <p:par>
                                <p:cTn id="73" presetID="1" presetClass="entr" presetSubtype="0" fill="hold" nodeType="with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nodeType="clickEffect">
                                  <p:stCondLst>
                                    <p:cond delay="0"/>
                                  </p:stCondLst>
                                  <p:childTnLst>
                                    <p:set>
                                      <p:cBhvr>
                                        <p:cTn id="80" dur="1" fill="hold">
                                          <p:stCondLst>
                                            <p:cond delay="0"/>
                                          </p:stCondLst>
                                        </p:cTn>
                                        <p:tgtEl>
                                          <p:spTgt spid="22"/>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23"/>
                                        </p:tgtEl>
                                        <p:attrNameLst>
                                          <p:attrName>style.visibility</p:attrName>
                                        </p:attrNameLst>
                                      </p:cBhvr>
                                      <p:to>
                                        <p:strVal val="hidden"/>
                                      </p:to>
                                    </p:set>
                                  </p:childTnLst>
                                </p:cTn>
                              </p:par>
                              <p:par>
                                <p:cTn id="83" presetID="1" presetClass="entr" presetSubtype="0" fill="hold" nodeType="withEffect">
                                  <p:stCondLst>
                                    <p:cond delay="0"/>
                                  </p:stCondLst>
                                  <p:childTnLst>
                                    <p:set>
                                      <p:cBhvr>
                                        <p:cTn id="8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P spid="11" grpId="0" animBg="1"/>
      <p:bldP spid="11" grpId="1" animBg="1"/>
      <p:bldP spid="13" grpId="0" animBg="1"/>
      <p:bldP spid="13" grpId="1" animBg="1"/>
      <p:bldP spid="16" grpId="0" animBg="1"/>
      <p:bldP spid="16" grpId="1" animBg="1"/>
      <p:bldP spid="18" grpId="0" animBg="1"/>
      <p:bldP spid="18" grpId="1" animBg="1"/>
      <p:bldP spid="23" grpId="0" animBg="1"/>
      <p:bldP spid="23" grpId="1" animBg="1"/>
    </p:bldLst>
  </p:timing>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2840D-855F-D7EF-10F0-4CF3C0802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4DB79-EEE8-2E79-53C5-A7FD384BEE25}"/>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Sludge Volume Index (SVI)</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BD4FB81-C1C4-8209-956B-73E4AF22A102}"/>
                  </a:ext>
                </a:extLst>
              </p:cNvPr>
              <p:cNvSpPr>
                <a:spLocks noGrp="1"/>
              </p:cNvSpPr>
              <p:nvPr>
                <p:ph idx="1"/>
              </p:nvPr>
            </p:nvSpPr>
            <p:spPr>
              <a:xfrm>
                <a:off x="838199" y="1079500"/>
                <a:ext cx="7953376" cy="5227957"/>
              </a:xfrm>
              <a:solidFill>
                <a:schemeClr val="bg1">
                  <a:alpha val="85000"/>
                </a:schemeClr>
              </a:solidFill>
            </p:spPr>
            <p:txBody>
              <a:bodyPr>
                <a:normAutofit/>
              </a:bodyPr>
              <a:lstStyle/>
              <a:p>
                <a:pPr marL="0" indent="0">
                  <a:lnSpc>
                    <a:spcPct val="100000"/>
                  </a:lnSpc>
                  <a:spcBef>
                    <a:spcPts val="0"/>
                  </a:spcBef>
                  <a:spcAft>
                    <a:spcPts val="1200"/>
                  </a:spcAft>
                  <a:buNone/>
                </a:pPr>
                <a:r>
                  <a:rPr lang="en-US"/>
                  <a:t>SVI describes the settling of sludge</a:t>
                </a:r>
              </a:p>
              <a:p>
                <a:pPr marL="0" indent="0">
                  <a:lnSpc>
                    <a:spcPct val="100000"/>
                  </a:lnSpc>
                  <a:spcBef>
                    <a:spcPts val="0"/>
                  </a:spcBef>
                  <a:spcAft>
                    <a:spcPts val="1200"/>
                  </a:spcAft>
                  <a:buNone/>
                </a:pPr>
                <a:r>
                  <a:rPr lang="en-US"/>
                  <a:t>Measurement of the volume occupied by activated sludge after settling for 30 minutes</a:t>
                </a:r>
              </a:p>
              <a:p>
                <a:pPr marL="0" indent="0">
                  <a:lnSpc>
                    <a:spcPct val="100000"/>
                  </a:lnSpc>
                  <a:spcBef>
                    <a:spcPts val="0"/>
                  </a:spcBef>
                  <a:spcAft>
                    <a:spcPts val="1200"/>
                  </a:spcAft>
                  <a:buNone/>
                </a:pPr>
                <a:r>
                  <a:rPr lang="en-US"/>
                  <a:t>Tested in the lab using a settleability test</a:t>
                </a:r>
              </a:p>
              <a:p>
                <a:pPr>
                  <a:lnSpc>
                    <a:spcPct val="100000"/>
                  </a:lnSpc>
                  <a:spcBef>
                    <a:spcPts val="0"/>
                  </a:spcBef>
                  <a:spcAft>
                    <a:spcPts val="1200"/>
                  </a:spcAft>
                </a:pPr>
                <a:r>
                  <a:rPr lang="en-US"/>
                  <a:t>1-2 liters monitored in a beaker</a:t>
                </a:r>
              </a:p>
              <a:p>
                <a:pPr>
                  <a:lnSpc>
                    <a:spcPct val="100000"/>
                  </a:lnSpc>
                  <a:spcBef>
                    <a:spcPts val="0"/>
                  </a:spcBef>
                  <a:spcAft>
                    <a:spcPts val="1200"/>
                  </a:spcAft>
                </a:pPr>
                <a:r>
                  <a:rPr lang="en-US"/>
                  <a:t>The sample is allowed to sit for 30 minutes</a:t>
                </a:r>
              </a:p>
              <a:p>
                <a:pPr>
                  <a:lnSpc>
                    <a:spcPct val="100000"/>
                  </a:lnSpc>
                  <a:spcBef>
                    <a:spcPts val="0"/>
                  </a:spcBef>
                  <a:spcAft>
                    <a:spcPts val="1800"/>
                  </a:spcAft>
                </a:pPr>
                <a:r>
                  <a:rPr lang="en-US"/>
                  <a:t>Sludge volume recorded at 5 and 30 minutes</a:t>
                </a:r>
              </a:p>
              <a:p>
                <a:pPr marL="0" indent="0">
                  <a:lnSpc>
                    <a:spcPct val="100000"/>
                  </a:lnSpc>
                  <a:spcBef>
                    <a:spcPts val="0"/>
                  </a:spcBef>
                  <a:spcAft>
                    <a:spcPts val="600"/>
                  </a:spcAft>
                  <a:buNone/>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rPr>
                        <m:t>𝑆𝑙𝑢𝑑𝑔𝑒</m:t>
                      </m:r>
                      <m:r>
                        <a:rPr lang="en-US" sz="1800" i="0">
                          <a:latin typeface="Cambria Math" panose="02040503050406030204" pitchFamily="18" charset="0"/>
                        </a:rPr>
                        <m:t> </m:t>
                      </m:r>
                      <m:r>
                        <a:rPr lang="en-US" sz="1800" i="1">
                          <a:latin typeface="Cambria Math" panose="02040503050406030204" pitchFamily="18" charset="0"/>
                        </a:rPr>
                        <m:t>𝑉𝑜𝑙𝑢𝑚𝑒</m:t>
                      </m:r>
                      <m:r>
                        <a:rPr lang="en-US" sz="1800" i="0">
                          <a:latin typeface="Cambria Math" panose="02040503050406030204" pitchFamily="18" charset="0"/>
                        </a:rPr>
                        <m:t> </m:t>
                      </m:r>
                      <m:r>
                        <a:rPr lang="en-US" sz="1800" i="1">
                          <a:latin typeface="Cambria Math" panose="02040503050406030204" pitchFamily="18" charset="0"/>
                        </a:rPr>
                        <m:t>𝐼𝑛𝑑𝑒𝑥</m:t>
                      </m:r>
                      <m:r>
                        <a:rPr lang="en-US" sz="1800" i="0">
                          <a:latin typeface="Cambria Math" panose="02040503050406030204" pitchFamily="18" charset="0"/>
                        </a:rPr>
                        <m:t>,</m:t>
                      </m:r>
                      <m:f>
                        <m:fPr>
                          <m:type m:val="lin"/>
                          <m:ctrlPr>
                            <a:rPr lang="en-US" sz="1800" i="1">
                              <a:latin typeface="Cambria Math" panose="02040503050406030204" pitchFamily="18" charset="0"/>
                            </a:rPr>
                          </m:ctrlPr>
                        </m:fPr>
                        <m:num>
                          <m:r>
                            <a:rPr lang="en-US" sz="1800" b="0" i="1" smtClean="0">
                              <a:latin typeface="Cambria Math" panose="02040503050406030204" pitchFamily="18" charset="0"/>
                            </a:rPr>
                            <m:t>𝑚</m:t>
                          </m:r>
                          <m:r>
                            <a:rPr lang="en-US" sz="1800" i="1">
                              <a:latin typeface="Cambria Math" panose="02040503050406030204" pitchFamily="18" charset="0"/>
                            </a:rPr>
                            <m:t>𝐿</m:t>
                          </m:r>
                        </m:num>
                        <m:den>
                          <m:r>
                            <a:rPr lang="en-US" sz="1800" i="1">
                              <a:latin typeface="Cambria Math" panose="02040503050406030204" pitchFamily="18" charset="0"/>
                            </a:rPr>
                            <m:t>𝑔</m:t>
                          </m:r>
                        </m:den>
                      </m:f>
                      <m:r>
                        <a:rPr lang="en-US" sz="1800" i="0">
                          <a:latin typeface="Cambria Math" panose="02040503050406030204" pitchFamily="18" charset="0"/>
                        </a:rPr>
                        <m:t>=</m:t>
                      </m:r>
                      <m:f>
                        <m:fPr>
                          <m:ctrlPr>
                            <a:rPr lang="en-US" sz="1800" i="1" smtClean="0">
                              <a:latin typeface="Cambria Math" panose="02040503050406030204" pitchFamily="18" charset="0"/>
                            </a:rPr>
                          </m:ctrlPr>
                        </m:fPr>
                        <m:num>
                          <m:f>
                            <m:fPr>
                              <m:ctrlPr>
                                <a:rPr lang="en-US" sz="1800" i="1" smtClean="0">
                                  <a:latin typeface="Cambria Math" panose="02040503050406030204" pitchFamily="18" charset="0"/>
                                </a:rPr>
                              </m:ctrlPr>
                            </m:fPr>
                            <m:num>
                              <m:sSub>
                                <m:sSubPr>
                                  <m:ctrlPr>
                                    <a:rPr lang="en-US" sz="1800" i="1">
                                      <a:latin typeface="Cambria Math" panose="02040503050406030204" pitchFamily="18" charset="0"/>
                                    </a:rPr>
                                  </m:ctrlPr>
                                </m:sSubPr>
                                <m:e>
                                  <m:r>
                                    <a:rPr lang="en-US" sz="1800" i="1">
                                      <a:latin typeface="Cambria Math" panose="02040503050406030204" pitchFamily="18" charset="0"/>
                                    </a:rPr>
                                    <m:t>𝑉</m:t>
                                  </m:r>
                                </m:e>
                                <m:sub>
                                  <m:r>
                                    <a:rPr lang="en-US" sz="1800" i="1">
                                      <a:latin typeface="Cambria Math" panose="02040503050406030204" pitchFamily="18" charset="0"/>
                                    </a:rPr>
                                    <m:t>30</m:t>
                                  </m:r>
                                </m:sub>
                              </m:sSub>
                              <m:r>
                                <a:rPr lang="en-US" sz="1800" i="1">
                                  <a:latin typeface="Cambria Math" panose="02040503050406030204" pitchFamily="18" charset="0"/>
                                </a:rPr>
                                <m:t>, </m:t>
                              </m:r>
                              <m:r>
                                <a:rPr lang="en-US" sz="1800" i="1">
                                  <a:latin typeface="Cambria Math" panose="02040503050406030204" pitchFamily="18" charset="0"/>
                                </a:rPr>
                                <m:t>𝑚𝐿</m:t>
                              </m:r>
                            </m:num>
                            <m:den>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𝑉</m:t>
                                  </m:r>
                                </m:e>
                                <m:sub>
                                  <m:r>
                                    <a:rPr lang="en-US" sz="1800" b="0" i="1" smtClean="0">
                                      <a:latin typeface="Cambria Math" panose="02040503050406030204" pitchFamily="18" charset="0"/>
                                    </a:rPr>
                                    <m:t>𝑠𝑎𝑚𝑝𝑙𝑒</m:t>
                                  </m:r>
                                </m:sub>
                              </m:sSub>
                              <m:r>
                                <a:rPr lang="en-US" sz="1800" b="0" i="1" smtClean="0">
                                  <a:latin typeface="Cambria Math" panose="02040503050406030204" pitchFamily="18" charset="0"/>
                                </a:rPr>
                                <m:t>, </m:t>
                              </m:r>
                              <m:r>
                                <a:rPr lang="en-US" sz="1800" b="0" i="1" smtClean="0">
                                  <a:latin typeface="Cambria Math" panose="02040503050406030204" pitchFamily="18" charset="0"/>
                                </a:rPr>
                                <m:t>𝐿</m:t>
                              </m:r>
                            </m:den>
                          </m:f>
                          <m:r>
                            <a:rPr lang="en-US" sz="180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1,000 </m:t>
                          </m:r>
                          <m:r>
                            <a:rPr lang="en-US" sz="1800" b="0" i="1" smtClean="0">
                              <a:latin typeface="Cambria Math" panose="02040503050406030204" pitchFamily="18" charset="0"/>
                              <a:ea typeface="Cambria Math" panose="02040503050406030204" pitchFamily="18" charset="0"/>
                            </a:rPr>
                            <m:t>𝑚𝑔</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𝑔</m:t>
                          </m:r>
                        </m:num>
                        <m:den>
                          <m:r>
                            <a:rPr lang="en-US" sz="1800" b="0" i="1" smtClean="0">
                              <a:latin typeface="Cambria Math" panose="02040503050406030204" pitchFamily="18" charset="0"/>
                            </a:rPr>
                            <m:t>𝑀𝐿𝑆𝑆</m:t>
                          </m:r>
                          <m:r>
                            <a:rPr lang="en-US" sz="1800" b="0" i="1" smtClean="0">
                              <a:latin typeface="Cambria Math" panose="02040503050406030204" pitchFamily="18" charset="0"/>
                            </a:rPr>
                            <m:t>, </m:t>
                          </m:r>
                          <m:r>
                            <a:rPr lang="en-US" sz="1800" b="0" i="1" smtClean="0">
                              <a:latin typeface="Cambria Math" panose="02040503050406030204" pitchFamily="18" charset="0"/>
                            </a:rPr>
                            <m:t>𝑚𝑔</m:t>
                          </m:r>
                          <m:r>
                            <a:rPr lang="en-US" sz="1800" b="0" i="1" smtClean="0">
                              <a:latin typeface="Cambria Math" panose="02040503050406030204" pitchFamily="18" charset="0"/>
                            </a:rPr>
                            <m:t>/</m:t>
                          </m:r>
                          <m:r>
                            <a:rPr lang="en-US" sz="1800" b="0" i="1" smtClean="0">
                              <a:latin typeface="Cambria Math" panose="02040503050406030204" pitchFamily="18" charset="0"/>
                            </a:rPr>
                            <m:t>𝐿</m:t>
                          </m:r>
                        </m:den>
                      </m:f>
                    </m:oMath>
                  </m:oMathPara>
                </a14:m>
                <a:endParaRPr lang="en-US"/>
              </a:p>
            </p:txBody>
          </p:sp>
        </mc:Choice>
        <mc:Fallback xmlns="">
          <p:sp>
            <p:nvSpPr>
              <p:cNvPr id="3" name="Content Placeholder 2">
                <a:extLst>
                  <a:ext uri="{FF2B5EF4-FFF2-40B4-BE49-F238E27FC236}">
                    <a16:creationId xmlns:a16="http://schemas.microsoft.com/office/drawing/2014/main" id="{1BD4FB81-C1C4-8209-956B-73E4AF22A102}"/>
                  </a:ext>
                </a:extLst>
              </p:cNvPr>
              <p:cNvSpPr>
                <a:spLocks noGrp="1" noRot="1" noChangeAspect="1" noMove="1" noResize="1" noEditPoints="1" noAdjustHandles="1" noChangeArrowheads="1" noChangeShapeType="1" noTextEdit="1"/>
              </p:cNvSpPr>
              <p:nvPr>
                <p:ph idx="1"/>
              </p:nvPr>
            </p:nvSpPr>
            <p:spPr>
              <a:xfrm>
                <a:off x="838199" y="1079500"/>
                <a:ext cx="7953376" cy="5227957"/>
              </a:xfrm>
              <a:blipFill>
                <a:blip r:embed="rId3"/>
                <a:stretch>
                  <a:fillRect l="-1533" t="-116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0B267316-5E9B-688D-0B3A-61DC995C0F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6505" y="1544639"/>
            <a:ext cx="3067011" cy="4084636"/>
          </a:xfrm>
          <a:prstGeom prst="rect">
            <a:avLst/>
          </a:prstGeom>
        </p:spPr>
      </p:pic>
    </p:spTree>
    <p:extLst>
      <p:ext uri="{BB962C8B-B14F-4D97-AF65-F5344CB8AC3E}">
        <p14:creationId xmlns:p14="http://schemas.microsoft.com/office/powerpoint/2010/main" val="1728178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AE8CB-60AD-6222-8469-5A35A5E83F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1F64DE-5FCB-85C0-1F8A-5984D9ADBC60}"/>
              </a:ext>
            </a:extLst>
          </p:cNvPr>
          <p:cNvSpPr>
            <a:spLocks noGrp="1"/>
          </p:cNvSpPr>
          <p:nvPr>
            <p:ph type="title"/>
          </p:nvPr>
        </p:nvSpPr>
        <p:spPr>
          <a:xfrm>
            <a:off x="838200" y="37326"/>
            <a:ext cx="10515600" cy="1325563"/>
          </a:xfrm>
        </p:spPr>
        <p:txBody>
          <a:bodyPr/>
          <a:lstStyle/>
          <a:p>
            <a:r>
              <a:rPr lang="en-US"/>
              <a:t>SVI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24B98D8-454B-5A55-C30B-C2FFFDF4DCA5}"/>
                  </a:ext>
                </a:extLst>
              </p:cNvPr>
              <p:cNvSpPr>
                <a:spLocks noGrp="1"/>
              </p:cNvSpPr>
              <p:nvPr>
                <p:ph type="body" idx="1"/>
              </p:nvPr>
            </p:nvSpPr>
            <p:spPr>
              <a:xfrm>
                <a:off x="838200" y="1235105"/>
                <a:ext cx="10744199" cy="5296451"/>
              </a:xfrm>
              <a:solidFill>
                <a:schemeClr val="bg1">
                  <a:alpha val="85000"/>
                </a:schemeClr>
              </a:solidFill>
            </p:spPr>
            <p:txBody>
              <a:bodyPr>
                <a:normAutofit/>
              </a:bodyPr>
              <a:lstStyle/>
              <a:p>
                <a:pPr marL="0" marR="0">
                  <a:lnSpc>
                    <a:spcPct val="115000"/>
                  </a:lnSpc>
                  <a:spcAft>
                    <a:spcPts val="800"/>
                  </a:spcAft>
                  <a:buNone/>
                </a:pPr>
                <a:r>
                  <a:rPr lang="en-US" sz="1800" kern="100">
                    <a:effectLst/>
                    <a:ea typeface="Aptos" panose="020B0004020202020204" pitchFamily="34" charset="0"/>
                    <a:cs typeface="Arial" panose="020B0604020202020204" pitchFamily="34" charset="0"/>
                  </a:rPr>
                  <a:t>An operator collecting his normal samples for an activated sludge plant places 1-L of mixed liquor in a wide mouth beaker. The MLSS concentration for this sample is 2600 mg/L and the sludge volume after 30-minutes was 390 </a:t>
                </a:r>
                <a:r>
                  <a:rPr lang="en-US" sz="1800" kern="100" err="1">
                    <a:effectLst/>
                    <a:ea typeface="Aptos" panose="020B0004020202020204" pitchFamily="34" charset="0"/>
                    <a:cs typeface="Arial" panose="020B0604020202020204" pitchFamily="34" charset="0"/>
                  </a:rPr>
                  <a:t>mL.</a:t>
                </a:r>
                <a:r>
                  <a:rPr lang="en-US" sz="1800" kern="100">
                    <a:effectLst/>
                    <a:ea typeface="Aptos" panose="020B0004020202020204" pitchFamily="34" charset="0"/>
                    <a:cs typeface="Arial" panose="020B0604020202020204" pitchFamily="34" charset="0"/>
                  </a:rPr>
                  <a:t> Calculate the SVI.</a:t>
                </a:r>
              </a:p>
              <a:p>
                <a:pPr>
                  <a:lnSpc>
                    <a:spcPct val="115000"/>
                  </a:lnSpc>
                  <a:spcAft>
                    <a:spcPts val="800"/>
                  </a:spcAft>
                </a:pPr>
                <a14:m>
                  <m:oMathPara xmlns:m="http://schemas.openxmlformats.org/officeDocument/2006/math">
                    <m:oMathParaPr>
                      <m:jc m:val="centerGroup"/>
                    </m:oMathParaPr>
                    <m:oMath xmlns:m="http://schemas.openxmlformats.org/officeDocument/2006/math">
                      <m:r>
                        <m:rPr>
                          <m:sty m:val="p"/>
                        </m:rPr>
                        <a:rPr lang="en-US" sz="2800" i="0" smtClean="0">
                          <a:latin typeface="Cambria Math" panose="02040503050406030204" pitchFamily="18" charset="0"/>
                        </a:rPr>
                        <m:t>Sludge</m:t>
                      </m:r>
                      <m:r>
                        <a:rPr lang="en-US" sz="2800" i="0">
                          <a:latin typeface="Cambria Math" panose="02040503050406030204" pitchFamily="18" charset="0"/>
                        </a:rPr>
                        <m:t> </m:t>
                      </m:r>
                      <m:r>
                        <m:rPr>
                          <m:sty m:val="p"/>
                        </m:rPr>
                        <a:rPr lang="en-US" sz="2800" i="0">
                          <a:latin typeface="Cambria Math" panose="02040503050406030204" pitchFamily="18" charset="0"/>
                        </a:rPr>
                        <m:t>Volume</m:t>
                      </m:r>
                      <m:r>
                        <a:rPr lang="en-US" sz="2800" i="0">
                          <a:latin typeface="Cambria Math" panose="02040503050406030204" pitchFamily="18" charset="0"/>
                        </a:rPr>
                        <m:t> </m:t>
                      </m:r>
                      <m:r>
                        <m:rPr>
                          <m:sty m:val="p"/>
                        </m:rPr>
                        <a:rPr lang="en-US" sz="2800" i="0">
                          <a:latin typeface="Cambria Math" panose="02040503050406030204" pitchFamily="18" charset="0"/>
                        </a:rPr>
                        <m:t>Index</m:t>
                      </m:r>
                      <m:r>
                        <a:rPr lang="en-US" sz="2800" i="0">
                          <a:latin typeface="Cambria Math" panose="02040503050406030204" pitchFamily="18" charset="0"/>
                        </a:rPr>
                        <m:t>,</m:t>
                      </m:r>
                      <m:f>
                        <m:fPr>
                          <m:type m:val="lin"/>
                          <m:ctrlPr>
                            <a:rPr lang="en-US" sz="2800" i="1">
                              <a:latin typeface="Cambria Math" panose="02040503050406030204" pitchFamily="18" charset="0"/>
                            </a:rPr>
                          </m:ctrlPr>
                        </m:fPr>
                        <m:num>
                          <m:r>
                            <m:rPr>
                              <m:sty m:val="p"/>
                            </m:rPr>
                            <a:rPr lang="en-US" sz="2800" b="0" i="0" smtClean="0">
                              <a:latin typeface="Cambria Math" panose="02040503050406030204" pitchFamily="18" charset="0"/>
                            </a:rPr>
                            <m:t>m</m:t>
                          </m:r>
                          <m:r>
                            <m:rPr>
                              <m:sty m:val="p"/>
                            </m:rPr>
                            <a:rPr lang="en-US" sz="2800" i="0">
                              <a:latin typeface="Cambria Math" panose="02040503050406030204" pitchFamily="18" charset="0"/>
                            </a:rPr>
                            <m:t>L</m:t>
                          </m:r>
                        </m:num>
                        <m:den>
                          <m:r>
                            <m:rPr>
                              <m:sty m:val="p"/>
                            </m:rPr>
                            <a:rPr lang="en-US" sz="2800" i="0">
                              <a:latin typeface="Cambria Math" panose="02040503050406030204" pitchFamily="18" charset="0"/>
                            </a:rPr>
                            <m:t>g</m:t>
                          </m:r>
                        </m:den>
                      </m:f>
                      <m:r>
                        <a:rPr lang="en-US" sz="2800" i="0">
                          <a:latin typeface="Cambria Math" panose="02040503050406030204" pitchFamily="18" charset="0"/>
                        </a:rPr>
                        <m:t>=</m:t>
                      </m:r>
                      <m:f>
                        <m:fPr>
                          <m:ctrlPr>
                            <a:rPr lang="en-US" sz="2800" i="1" smtClean="0">
                              <a:latin typeface="Cambria Math" panose="02040503050406030204" pitchFamily="18" charset="0"/>
                            </a:rPr>
                          </m:ctrlPr>
                        </m:fPr>
                        <m:num>
                          <m:f>
                            <m:fPr>
                              <m:ctrlPr>
                                <a:rPr lang="en-US" sz="2800" i="1" smtClean="0">
                                  <a:latin typeface="Cambria Math" panose="02040503050406030204" pitchFamily="18" charset="0"/>
                                </a:rPr>
                              </m:ctrlPr>
                            </m:fPr>
                            <m:num>
                              <m:sSub>
                                <m:sSubPr>
                                  <m:ctrlPr>
                                    <a:rPr lang="en-US" sz="2800" i="1">
                                      <a:latin typeface="Cambria Math" panose="02040503050406030204" pitchFamily="18" charset="0"/>
                                    </a:rPr>
                                  </m:ctrlPr>
                                </m:sSubPr>
                                <m:e>
                                  <m:r>
                                    <m:rPr>
                                      <m:sty m:val="p"/>
                                    </m:rPr>
                                    <a:rPr lang="en-US" sz="2800" i="0">
                                      <a:latin typeface="Cambria Math" panose="02040503050406030204" pitchFamily="18" charset="0"/>
                                    </a:rPr>
                                    <m:t>V</m:t>
                                  </m:r>
                                </m:e>
                                <m:sub>
                                  <m:r>
                                    <a:rPr lang="en-US" sz="2800" i="0">
                                      <a:latin typeface="Cambria Math" panose="02040503050406030204" pitchFamily="18" charset="0"/>
                                    </a:rPr>
                                    <m:t>30</m:t>
                                  </m:r>
                                </m:sub>
                              </m:sSub>
                              <m:r>
                                <a:rPr lang="en-US" sz="2800" i="0">
                                  <a:latin typeface="Cambria Math" panose="02040503050406030204" pitchFamily="18" charset="0"/>
                                </a:rPr>
                                <m:t>, </m:t>
                              </m:r>
                              <m:r>
                                <m:rPr>
                                  <m:sty m:val="p"/>
                                </m:rPr>
                                <a:rPr lang="en-US" sz="2800" i="0">
                                  <a:latin typeface="Cambria Math" panose="02040503050406030204" pitchFamily="18" charset="0"/>
                                </a:rPr>
                                <m:t>mL</m:t>
                              </m:r>
                            </m:num>
                            <m:den>
                              <m:sSub>
                                <m:sSubPr>
                                  <m:ctrlPr>
                                    <a:rPr lang="en-US" sz="2800" i="1" smtClean="0">
                                      <a:latin typeface="Cambria Math" panose="02040503050406030204" pitchFamily="18" charset="0"/>
                                    </a:rPr>
                                  </m:ctrlPr>
                                </m:sSubPr>
                                <m:e>
                                  <m:r>
                                    <m:rPr>
                                      <m:sty m:val="p"/>
                                    </m:rPr>
                                    <a:rPr lang="en-US" sz="2800" b="0" i="0" smtClean="0">
                                      <a:latin typeface="Cambria Math" panose="02040503050406030204" pitchFamily="18" charset="0"/>
                                    </a:rPr>
                                    <m:t>V</m:t>
                                  </m:r>
                                </m:e>
                                <m:sub>
                                  <m:r>
                                    <m:rPr>
                                      <m:sty m:val="p"/>
                                    </m:rPr>
                                    <a:rPr lang="en-US" sz="2800" b="0" i="0" smtClean="0">
                                      <a:latin typeface="Cambria Math" panose="02040503050406030204" pitchFamily="18" charset="0"/>
                                    </a:rPr>
                                    <m:t>sample</m:t>
                                  </m:r>
                                </m:sub>
                              </m:sSub>
                              <m:r>
                                <a:rPr lang="en-US" sz="2800" b="0" i="0" smtClean="0">
                                  <a:latin typeface="Cambria Math" panose="02040503050406030204" pitchFamily="18" charset="0"/>
                                </a:rPr>
                                <m:t>, </m:t>
                              </m:r>
                              <m:r>
                                <m:rPr>
                                  <m:sty m:val="p"/>
                                </m:rPr>
                                <a:rPr lang="en-US" sz="2800" b="0" i="0" smtClean="0">
                                  <a:latin typeface="Cambria Math" panose="02040503050406030204" pitchFamily="18" charset="0"/>
                                </a:rPr>
                                <m:t>L</m:t>
                              </m:r>
                            </m:den>
                          </m:f>
                          <m:r>
                            <a:rPr lang="en-US" sz="2800" i="0" smtClean="0">
                              <a:latin typeface="Cambria Math" panose="02040503050406030204" pitchFamily="18" charset="0"/>
                              <a:ea typeface="Cambria Math" panose="02040503050406030204" pitchFamily="18" charset="0"/>
                            </a:rPr>
                            <m:t>×</m:t>
                          </m:r>
                          <m:r>
                            <a:rPr lang="en-US" sz="2800" b="0" i="0" smtClean="0">
                              <a:latin typeface="Cambria Math" panose="02040503050406030204" pitchFamily="18" charset="0"/>
                              <a:ea typeface="Cambria Math" panose="02040503050406030204" pitchFamily="18" charset="0"/>
                            </a:rPr>
                            <m:t>1,000 </m:t>
                          </m:r>
                          <m:r>
                            <m:rPr>
                              <m:sty m:val="p"/>
                            </m:rPr>
                            <a:rPr lang="en-US" sz="2800" b="0" i="0" smtClean="0">
                              <a:latin typeface="Cambria Math" panose="02040503050406030204" pitchFamily="18" charset="0"/>
                              <a:ea typeface="Cambria Math" panose="02040503050406030204" pitchFamily="18" charset="0"/>
                            </a:rPr>
                            <m:t>mg</m:t>
                          </m:r>
                          <m:r>
                            <a:rPr lang="en-US" sz="2800" b="0" i="0" smtClean="0">
                              <a:latin typeface="Cambria Math" panose="02040503050406030204" pitchFamily="18" charset="0"/>
                              <a:ea typeface="Cambria Math" panose="02040503050406030204" pitchFamily="18" charset="0"/>
                            </a:rPr>
                            <m:t>/</m:t>
                          </m:r>
                          <m:r>
                            <m:rPr>
                              <m:sty m:val="p"/>
                            </m:rPr>
                            <a:rPr lang="en-US" sz="2800" b="0" i="0" smtClean="0">
                              <a:latin typeface="Cambria Math" panose="02040503050406030204" pitchFamily="18" charset="0"/>
                              <a:ea typeface="Cambria Math" panose="02040503050406030204" pitchFamily="18" charset="0"/>
                            </a:rPr>
                            <m:t>g</m:t>
                          </m:r>
                        </m:num>
                        <m:den>
                          <m:r>
                            <m:rPr>
                              <m:sty m:val="p"/>
                            </m:rPr>
                            <a:rPr lang="en-US" sz="2800" b="0" i="0" smtClean="0">
                              <a:latin typeface="Cambria Math" panose="02040503050406030204" pitchFamily="18" charset="0"/>
                            </a:rPr>
                            <m:t>MLSS</m:t>
                          </m:r>
                          <m:r>
                            <a:rPr lang="en-US" sz="2800" b="0" i="0" smtClean="0">
                              <a:latin typeface="Cambria Math" panose="02040503050406030204" pitchFamily="18" charset="0"/>
                            </a:rPr>
                            <m:t>, </m:t>
                          </m:r>
                          <m:r>
                            <m:rPr>
                              <m:sty m:val="p"/>
                            </m:rPr>
                            <a:rPr lang="en-US" sz="2800" b="0" i="0" smtClean="0">
                              <a:latin typeface="Cambria Math" panose="02040503050406030204" pitchFamily="18" charset="0"/>
                            </a:rPr>
                            <m:t>mg</m:t>
                          </m:r>
                          <m:r>
                            <a:rPr lang="en-US" sz="2800" b="0" i="0" smtClean="0">
                              <a:latin typeface="Cambria Math" panose="02040503050406030204" pitchFamily="18" charset="0"/>
                            </a:rPr>
                            <m:t>/</m:t>
                          </m:r>
                          <m:r>
                            <m:rPr>
                              <m:sty m:val="p"/>
                            </m:rPr>
                            <a:rPr lang="en-US" sz="2800" b="0" i="0" smtClean="0">
                              <a:latin typeface="Cambria Math" panose="02040503050406030204" pitchFamily="18" charset="0"/>
                            </a:rPr>
                            <m:t>L</m:t>
                          </m:r>
                        </m:den>
                      </m:f>
                    </m:oMath>
                  </m:oMathPara>
                </a14:m>
                <a:endParaRPr lang="en-US" sz="2800">
                  <a:cs typeface="Arial" panose="020B0604020202020204" pitchFamily="34" charset="0"/>
                </a:endParaRPr>
              </a:p>
              <a:p>
                <a:pPr>
                  <a:lnSpc>
                    <a:spcPct val="100000"/>
                  </a:lnSpc>
                  <a:spcBef>
                    <a:spcPts val="0"/>
                  </a:spcBef>
                  <a:spcAft>
                    <a:spcPts val="3000"/>
                  </a:spcAft>
                </a:pPr>
                <a14:m>
                  <m:oMathPara xmlns:m="http://schemas.openxmlformats.org/officeDocument/2006/math">
                    <m:oMathParaPr>
                      <m:jc m:val="centerGroup"/>
                    </m:oMathParaPr>
                    <m:oMath xmlns:m="http://schemas.openxmlformats.org/officeDocument/2006/math">
                      <m:r>
                        <m:rPr>
                          <m:sty m:val="p"/>
                        </m:rPr>
                        <a:rPr lang="en-US" sz="2800" b="0" i="0" smtClean="0">
                          <a:latin typeface="Cambria Math" panose="02040503050406030204" pitchFamily="18" charset="0"/>
                        </a:rPr>
                        <m:t>SVI</m:t>
                      </m:r>
                      <m:r>
                        <a:rPr lang="en-US" sz="2800" i="0">
                          <a:latin typeface="Cambria Math" panose="02040503050406030204" pitchFamily="18" charset="0"/>
                        </a:rPr>
                        <m:t>=</m:t>
                      </m:r>
                      <m:f>
                        <m:fPr>
                          <m:ctrlPr>
                            <a:rPr lang="en-US" sz="2800" i="1">
                              <a:latin typeface="Cambria Math" panose="02040503050406030204" pitchFamily="18" charset="0"/>
                            </a:rPr>
                          </m:ctrlPr>
                        </m:fPr>
                        <m:num>
                          <m:f>
                            <m:fPr>
                              <m:ctrlPr>
                                <a:rPr lang="en-US" sz="2800" i="1">
                                  <a:latin typeface="Cambria Math" panose="02040503050406030204" pitchFamily="18" charset="0"/>
                                </a:rPr>
                              </m:ctrlPr>
                            </m:fPr>
                            <m:num>
                              <m:r>
                                <a:rPr lang="en-US" sz="2800" i="0">
                                  <a:latin typeface="Cambria Math" panose="02040503050406030204" pitchFamily="18" charset="0"/>
                                </a:rPr>
                                <m:t>390 </m:t>
                              </m:r>
                              <m:r>
                                <m:rPr>
                                  <m:sty m:val="p"/>
                                </m:rPr>
                                <a:rPr lang="en-US" sz="2800" i="0">
                                  <a:latin typeface="Cambria Math" panose="02040503050406030204" pitchFamily="18" charset="0"/>
                                </a:rPr>
                                <m:t>mL</m:t>
                              </m:r>
                            </m:num>
                            <m:den>
                              <m:r>
                                <a:rPr lang="en-US" sz="2800" i="0">
                                  <a:latin typeface="Cambria Math" panose="02040503050406030204" pitchFamily="18" charset="0"/>
                                </a:rPr>
                                <m:t>1</m:t>
                              </m:r>
                              <m:r>
                                <m:rPr>
                                  <m:sty m:val="p"/>
                                </m:rPr>
                                <a:rPr lang="en-US" sz="2800" i="0">
                                  <a:latin typeface="Cambria Math" panose="02040503050406030204" pitchFamily="18" charset="0"/>
                                </a:rPr>
                                <m:t>L</m:t>
                              </m:r>
                            </m:den>
                          </m:f>
                          <m:r>
                            <a:rPr lang="en-US" sz="2800" i="0">
                              <a:latin typeface="Cambria Math" panose="02040503050406030204" pitchFamily="18" charset="0"/>
                              <a:ea typeface="Cambria Math" panose="02040503050406030204" pitchFamily="18" charset="0"/>
                            </a:rPr>
                            <m:t>×1,000 </m:t>
                          </m:r>
                          <m:r>
                            <m:rPr>
                              <m:sty m:val="p"/>
                            </m:rPr>
                            <a:rPr lang="en-US" sz="2800" i="0">
                              <a:latin typeface="Cambria Math" panose="02040503050406030204" pitchFamily="18" charset="0"/>
                              <a:ea typeface="Cambria Math" panose="02040503050406030204" pitchFamily="18" charset="0"/>
                            </a:rPr>
                            <m:t>mg</m:t>
                          </m:r>
                          <m:r>
                            <a:rPr lang="en-US" sz="2800" i="0">
                              <a:latin typeface="Cambria Math" panose="02040503050406030204" pitchFamily="18" charset="0"/>
                              <a:ea typeface="Cambria Math" panose="02040503050406030204" pitchFamily="18" charset="0"/>
                            </a:rPr>
                            <m:t>/</m:t>
                          </m:r>
                          <m:r>
                            <m:rPr>
                              <m:sty m:val="p"/>
                            </m:rPr>
                            <a:rPr lang="en-US" sz="2800" i="0">
                              <a:latin typeface="Cambria Math" panose="02040503050406030204" pitchFamily="18" charset="0"/>
                              <a:ea typeface="Cambria Math" panose="02040503050406030204" pitchFamily="18" charset="0"/>
                            </a:rPr>
                            <m:t>g</m:t>
                          </m:r>
                        </m:num>
                        <m:den>
                          <m:r>
                            <a:rPr lang="en-US" sz="2800" i="0">
                              <a:latin typeface="Cambria Math" panose="02040503050406030204" pitchFamily="18" charset="0"/>
                              <a:ea typeface="Cambria Math" panose="02040503050406030204" pitchFamily="18" charset="0"/>
                            </a:rPr>
                            <m:t>2600 </m:t>
                          </m:r>
                          <m:r>
                            <m:rPr>
                              <m:sty m:val="p"/>
                            </m:rPr>
                            <a:rPr lang="en-US" sz="2800" i="0">
                              <a:latin typeface="Cambria Math" panose="02040503050406030204" pitchFamily="18" charset="0"/>
                            </a:rPr>
                            <m:t>mg</m:t>
                          </m:r>
                          <m:r>
                            <a:rPr lang="en-US" sz="2800" i="0">
                              <a:latin typeface="Cambria Math" panose="02040503050406030204" pitchFamily="18" charset="0"/>
                            </a:rPr>
                            <m:t>/</m:t>
                          </m:r>
                          <m:r>
                            <m:rPr>
                              <m:sty m:val="p"/>
                            </m:rPr>
                            <a:rPr lang="en-US" sz="2800" i="0">
                              <a:latin typeface="Cambria Math" panose="02040503050406030204" pitchFamily="18" charset="0"/>
                            </a:rPr>
                            <m:t>L</m:t>
                          </m:r>
                        </m:den>
                      </m:f>
                      <m:r>
                        <a:rPr lang="en-US" sz="2800" b="0" i="0" smtClean="0">
                          <a:latin typeface="Cambria Math" panose="02040503050406030204" pitchFamily="18" charset="0"/>
                        </a:rPr>
                        <m:t>         </m:t>
                      </m:r>
                    </m:oMath>
                  </m:oMathPara>
                </a14:m>
                <a:endParaRPr lang="en-US" sz="2800" kern="100">
                  <a:ea typeface="Aptos" panose="020B0004020202020204" pitchFamily="34"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E24B98D8-454B-5A55-C30B-C2FFFDF4DCA5}"/>
                  </a:ext>
                </a:extLst>
              </p:cNvPr>
              <p:cNvSpPr>
                <a:spLocks noGrp="1" noRot="1" noChangeAspect="1" noMove="1" noResize="1" noEditPoints="1" noAdjustHandles="1" noChangeArrowheads="1" noChangeShapeType="1" noTextEdit="1"/>
              </p:cNvSpPr>
              <p:nvPr>
                <p:ph type="body" idx="1"/>
              </p:nvPr>
            </p:nvSpPr>
            <p:spPr>
              <a:xfrm>
                <a:off x="838200" y="1235105"/>
                <a:ext cx="10744199" cy="5296451"/>
              </a:xfrm>
              <a:blipFill>
                <a:blip r:embed="rId2"/>
                <a:stretch>
                  <a:fillRect l="-511" t="-3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F9D4DDD-D8BD-B1C3-9892-9EB34AFEA912}"/>
                  </a:ext>
                </a:extLst>
              </p:cNvPr>
              <p:cNvSpPr txBox="1"/>
              <p:nvPr/>
            </p:nvSpPr>
            <p:spPr>
              <a:xfrm>
                <a:off x="8115941" y="4394630"/>
                <a:ext cx="1867498"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sz="2800">
                          <a:solidFill>
                            <a:srgbClr val="666666"/>
                          </a:solidFill>
                          <a:latin typeface="Cambria Math" panose="02040503050406030204" pitchFamily="18" charset="0"/>
                        </a:rPr>
                        <m:t>=</m:t>
                      </m:r>
                      <m:r>
                        <m:rPr>
                          <m:nor/>
                        </m:rPr>
                        <a:rPr lang="en-US" sz="2800" kern="100" dirty="0">
                          <a:solidFill>
                            <a:srgbClr val="666666"/>
                          </a:solidFill>
                          <a:latin typeface="Arial" panose="020B0604020202020204" pitchFamily="34" charset="0"/>
                          <a:ea typeface="Aptos" panose="020B0004020202020204" pitchFamily="34" charset="0"/>
                          <a:cs typeface="Arial" panose="020B0604020202020204" pitchFamily="34" charset="0"/>
                        </a:rPr>
                        <m:t>150 </m:t>
                      </m:r>
                      <m:r>
                        <m:rPr>
                          <m:nor/>
                        </m:rPr>
                        <a:rPr lang="en-US" sz="2800" kern="100" dirty="0">
                          <a:solidFill>
                            <a:srgbClr val="666666"/>
                          </a:solidFill>
                          <a:latin typeface="Arial" panose="020B0604020202020204" pitchFamily="34" charset="0"/>
                          <a:ea typeface="Aptos" panose="020B0004020202020204" pitchFamily="34" charset="0"/>
                          <a:cs typeface="Arial" panose="020B0604020202020204" pitchFamily="34" charset="0"/>
                        </a:rPr>
                        <m:t>mL</m:t>
                      </m:r>
                      <m:r>
                        <m:rPr>
                          <m:nor/>
                        </m:rPr>
                        <a:rPr lang="en-US" sz="2800" kern="100" dirty="0">
                          <a:solidFill>
                            <a:srgbClr val="666666"/>
                          </a:solidFill>
                          <a:latin typeface="Arial" panose="020B0604020202020204" pitchFamily="34" charset="0"/>
                          <a:ea typeface="Aptos" panose="020B0004020202020204" pitchFamily="34" charset="0"/>
                          <a:cs typeface="Arial" panose="020B0604020202020204" pitchFamily="34" charset="0"/>
                        </a:rPr>
                        <m:t>/</m:t>
                      </m:r>
                      <m:r>
                        <m:rPr>
                          <m:nor/>
                        </m:rPr>
                        <a:rPr lang="en-US" sz="2800" kern="100" dirty="0">
                          <a:solidFill>
                            <a:srgbClr val="666666"/>
                          </a:solidFill>
                          <a:latin typeface="Arial" panose="020B0604020202020204" pitchFamily="34" charset="0"/>
                          <a:ea typeface="Aptos" panose="020B0004020202020204" pitchFamily="34" charset="0"/>
                          <a:cs typeface="Arial" panose="020B0604020202020204" pitchFamily="34" charset="0"/>
                        </a:rPr>
                        <m:t>g</m:t>
                      </m:r>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BF9D4DDD-D8BD-B1C3-9892-9EB34AFEA912}"/>
                  </a:ext>
                </a:extLst>
              </p:cNvPr>
              <p:cNvSpPr txBox="1">
                <a:spLocks noRot="1" noChangeAspect="1" noMove="1" noResize="1" noEditPoints="1" noAdjustHandles="1" noChangeArrowheads="1" noChangeShapeType="1" noTextEdit="1"/>
              </p:cNvSpPr>
              <p:nvPr/>
            </p:nvSpPr>
            <p:spPr>
              <a:xfrm>
                <a:off x="8115941" y="4394630"/>
                <a:ext cx="1867498" cy="430887"/>
              </a:xfrm>
              <a:prstGeom prst="rect">
                <a:avLst/>
              </a:prstGeom>
              <a:blipFill>
                <a:blip r:embed="rId3"/>
                <a:stretch>
                  <a:fillRect/>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67B4171E-194E-5B0D-CB46-0412D9CE03CC}"/>
              </a:ext>
            </a:extLst>
          </p:cNvPr>
          <p:cNvCxnSpPr/>
          <p:nvPr/>
        </p:nvCxnSpPr>
        <p:spPr>
          <a:xfrm>
            <a:off x="3517900" y="2209800"/>
            <a:ext cx="17399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A18E820-5B08-7B66-CF20-E1A94BB131E4}"/>
              </a:ext>
            </a:extLst>
          </p:cNvPr>
          <p:cNvCxnSpPr>
            <a:cxnSpLocks/>
          </p:cNvCxnSpPr>
          <p:nvPr/>
        </p:nvCxnSpPr>
        <p:spPr>
          <a:xfrm>
            <a:off x="939800" y="2209800"/>
            <a:ext cx="24055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C7C6CF0-BA44-76CE-EF82-DA02F96B1948}"/>
              </a:ext>
            </a:extLst>
          </p:cNvPr>
          <p:cNvSpPr/>
          <p:nvPr/>
        </p:nvSpPr>
        <p:spPr>
          <a:xfrm>
            <a:off x="6753022" y="2348516"/>
            <a:ext cx="790777"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B8366C4-9019-A697-62FF-0FBD45778D6B}"/>
              </a:ext>
            </a:extLst>
          </p:cNvPr>
          <p:cNvCxnSpPr>
            <a:cxnSpLocks/>
          </p:cNvCxnSpPr>
          <p:nvPr/>
        </p:nvCxnSpPr>
        <p:spPr>
          <a:xfrm>
            <a:off x="9927851" y="1892300"/>
            <a:ext cx="142594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A6E51A-70B3-081D-C148-A884F9B1430F}"/>
              </a:ext>
            </a:extLst>
          </p:cNvPr>
          <p:cNvCxnSpPr>
            <a:cxnSpLocks/>
          </p:cNvCxnSpPr>
          <p:nvPr/>
        </p:nvCxnSpPr>
        <p:spPr>
          <a:xfrm>
            <a:off x="8864600" y="1594763"/>
            <a:ext cx="19050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2341BAC-ED90-5036-5929-C01E68BB6C90}"/>
              </a:ext>
            </a:extLst>
          </p:cNvPr>
          <p:cNvSpPr/>
          <p:nvPr/>
        </p:nvSpPr>
        <p:spPr>
          <a:xfrm>
            <a:off x="6511722" y="2838379"/>
            <a:ext cx="1578178"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B2771E03-DD30-8FB5-8E84-92816AF8E71C}"/>
              </a:ext>
            </a:extLst>
          </p:cNvPr>
          <p:cNvCxnSpPr>
            <a:cxnSpLocks/>
          </p:cNvCxnSpPr>
          <p:nvPr/>
        </p:nvCxnSpPr>
        <p:spPr>
          <a:xfrm>
            <a:off x="3345314" y="1868305"/>
            <a:ext cx="51255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72A637A1-3E86-3492-F933-10CA87BE6522}"/>
              </a:ext>
            </a:extLst>
          </p:cNvPr>
          <p:cNvSpPr/>
          <p:nvPr/>
        </p:nvSpPr>
        <p:spPr>
          <a:xfrm>
            <a:off x="7468882" y="3284201"/>
            <a:ext cx="1294118"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8156E909-4407-0DF1-5E80-3E0DA0F8F998}"/>
              </a:ext>
            </a:extLst>
          </p:cNvPr>
          <p:cNvCxnSpPr>
            <a:cxnSpLocks/>
          </p:cNvCxnSpPr>
          <p:nvPr/>
        </p:nvCxnSpPr>
        <p:spPr>
          <a:xfrm>
            <a:off x="5257800" y="4394630"/>
            <a:ext cx="171450" cy="2091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2DE2633-4916-D9AF-C478-832777AAE989}"/>
              </a:ext>
            </a:extLst>
          </p:cNvPr>
          <p:cNvCxnSpPr>
            <a:cxnSpLocks/>
          </p:cNvCxnSpPr>
          <p:nvPr/>
        </p:nvCxnSpPr>
        <p:spPr>
          <a:xfrm>
            <a:off x="6976960" y="4749389"/>
            <a:ext cx="171450" cy="2091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D8E8B14-3AC5-46CD-033B-DC0A2EC08A2C}"/>
              </a:ext>
            </a:extLst>
          </p:cNvPr>
          <p:cNvCxnSpPr>
            <a:cxnSpLocks/>
          </p:cNvCxnSpPr>
          <p:nvPr/>
        </p:nvCxnSpPr>
        <p:spPr>
          <a:xfrm>
            <a:off x="6340272" y="4760684"/>
            <a:ext cx="412750" cy="2290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743D74A-5C9F-DE15-FCC3-EB1A9C17CDB7}"/>
              </a:ext>
            </a:extLst>
          </p:cNvPr>
          <p:cNvCxnSpPr>
            <a:cxnSpLocks/>
          </p:cNvCxnSpPr>
          <p:nvPr/>
        </p:nvCxnSpPr>
        <p:spPr>
          <a:xfrm>
            <a:off x="7262507" y="4219886"/>
            <a:ext cx="412750" cy="2290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2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7"/>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8"/>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18" grpId="0" animBg="1"/>
      <p:bldP spid="18"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8CD95-462D-637A-B90D-3D0CB4D7B3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96377-732D-FB34-7FB6-B10D78C84F1A}"/>
              </a:ext>
            </a:extLst>
          </p:cNvPr>
          <p:cNvSpPr>
            <a:spLocks noGrp="1"/>
          </p:cNvSpPr>
          <p:nvPr>
            <p:ph type="title"/>
          </p:nvPr>
        </p:nvSpPr>
        <p:spPr>
          <a:xfrm>
            <a:off x="838200" y="37326"/>
            <a:ext cx="10515600" cy="1325563"/>
          </a:xfrm>
        </p:spPr>
        <p:txBody>
          <a:bodyPr/>
          <a:lstStyle/>
          <a:p>
            <a:r>
              <a:rPr lang="en-US"/>
              <a:t>SVI Practice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FDEFFAE-F45C-4660-0BF0-3DA6B7D1C33E}"/>
                  </a:ext>
                </a:extLst>
              </p:cNvPr>
              <p:cNvSpPr>
                <a:spLocks noGrp="1"/>
              </p:cNvSpPr>
              <p:nvPr>
                <p:ph type="body" idx="1"/>
              </p:nvPr>
            </p:nvSpPr>
            <p:spPr>
              <a:xfrm>
                <a:off x="838200" y="1235105"/>
                <a:ext cx="10744199" cy="5296451"/>
              </a:xfrm>
              <a:solidFill>
                <a:schemeClr val="bg1">
                  <a:alpha val="85000"/>
                </a:schemeClr>
              </a:solidFill>
            </p:spPr>
            <p:txBody>
              <a:bodyPr>
                <a:normAutofit/>
              </a:bodyPr>
              <a:lstStyle/>
              <a:p>
                <a:pPr>
                  <a:lnSpc>
                    <a:spcPct val="115000"/>
                  </a:lnSpc>
                  <a:spcAft>
                    <a:spcPts val="800"/>
                  </a:spcAft>
                </a:pPr>
                <a:r>
                  <a:rPr lang="en-US" sz="1800" kern="100">
                    <a:ea typeface="Aptos" panose="020B0004020202020204" pitchFamily="34" charset="0"/>
                    <a:cs typeface="Arial" panose="020B0604020202020204" pitchFamily="34" charset="0"/>
                  </a:rPr>
                  <a:t>An operator collecting his normal samples for an activated sludge plant places 2-L of mixed liquor in a wide mouth beaker. The MLSS concentration for this sample is 2900 mg/L and the sludge volume after 30-minutes was 487 </a:t>
                </a:r>
                <a:r>
                  <a:rPr lang="en-US" sz="1800" kern="100" err="1">
                    <a:ea typeface="Aptos" panose="020B0004020202020204" pitchFamily="34" charset="0"/>
                    <a:cs typeface="Arial" panose="020B0604020202020204" pitchFamily="34" charset="0"/>
                  </a:rPr>
                  <a:t>mL.</a:t>
                </a:r>
                <a:r>
                  <a:rPr lang="en-US" sz="1800" kern="100">
                    <a:ea typeface="Aptos" panose="020B0004020202020204" pitchFamily="34" charset="0"/>
                    <a:cs typeface="Arial" panose="020B0604020202020204" pitchFamily="34" charset="0"/>
                  </a:rPr>
                  <a:t> Calculate the SVI.</a:t>
                </a:r>
              </a:p>
              <a:p>
                <a:pPr>
                  <a:lnSpc>
                    <a:spcPct val="115000"/>
                  </a:lnSpc>
                  <a:spcAft>
                    <a:spcPts val="800"/>
                  </a:spcAft>
                </a:pPr>
                <a14:m>
                  <m:oMathPara xmlns:m="http://schemas.openxmlformats.org/officeDocument/2006/math">
                    <m:oMathParaPr>
                      <m:jc m:val="centerGroup"/>
                    </m:oMathParaPr>
                    <m:oMath xmlns:m="http://schemas.openxmlformats.org/officeDocument/2006/math">
                      <m:r>
                        <m:rPr>
                          <m:sty m:val="p"/>
                        </m:rPr>
                        <a:rPr lang="en-US" sz="2800" i="0" smtClean="0">
                          <a:latin typeface="Cambria Math" panose="02040503050406030204" pitchFamily="18" charset="0"/>
                        </a:rPr>
                        <m:t>Sludge</m:t>
                      </m:r>
                      <m:r>
                        <a:rPr lang="en-US" sz="2800" i="0">
                          <a:latin typeface="Cambria Math" panose="02040503050406030204" pitchFamily="18" charset="0"/>
                        </a:rPr>
                        <m:t> </m:t>
                      </m:r>
                      <m:r>
                        <m:rPr>
                          <m:sty m:val="p"/>
                        </m:rPr>
                        <a:rPr lang="en-US" sz="2800" i="0">
                          <a:latin typeface="Cambria Math" panose="02040503050406030204" pitchFamily="18" charset="0"/>
                        </a:rPr>
                        <m:t>Volume</m:t>
                      </m:r>
                      <m:r>
                        <a:rPr lang="en-US" sz="2800" i="0">
                          <a:latin typeface="Cambria Math" panose="02040503050406030204" pitchFamily="18" charset="0"/>
                        </a:rPr>
                        <m:t> </m:t>
                      </m:r>
                      <m:r>
                        <m:rPr>
                          <m:sty m:val="p"/>
                        </m:rPr>
                        <a:rPr lang="en-US" sz="2800" i="0">
                          <a:latin typeface="Cambria Math" panose="02040503050406030204" pitchFamily="18" charset="0"/>
                        </a:rPr>
                        <m:t>Index</m:t>
                      </m:r>
                      <m:r>
                        <a:rPr lang="en-US" sz="2800" i="0">
                          <a:latin typeface="Cambria Math" panose="02040503050406030204" pitchFamily="18" charset="0"/>
                        </a:rPr>
                        <m:t>,</m:t>
                      </m:r>
                      <m:f>
                        <m:fPr>
                          <m:type m:val="lin"/>
                          <m:ctrlPr>
                            <a:rPr lang="en-US" sz="2800" i="1">
                              <a:latin typeface="Cambria Math" panose="02040503050406030204" pitchFamily="18" charset="0"/>
                            </a:rPr>
                          </m:ctrlPr>
                        </m:fPr>
                        <m:num>
                          <m:r>
                            <m:rPr>
                              <m:sty m:val="p"/>
                            </m:rPr>
                            <a:rPr lang="en-US" sz="2800" b="0" i="0" smtClean="0">
                              <a:latin typeface="Cambria Math" panose="02040503050406030204" pitchFamily="18" charset="0"/>
                            </a:rPr>
                            <m:t>m</m:t>
                          </m:r>
                          <m:r>
                            <m:rPr>
                              <m:sty m:val="p"/>
                            </m:rPr>
                            <a:rPr lang="en-US" sz="2800" i="0">
                              <a:latin typeface="Cambria Math" panose="02040503050406030204" pitchFamily="18" charset="0"/>
                            </a:rPr>
                            <m:t>L</m:t>
                          </m:r>
                        </m:num>
                        <m:den>
                          <m:r>
                            <m:rPr>
                              <m:sty m:val="p"/>
                            </m:rPr>
                            <a:rPr lang="en-US" sz="2800" i="0">
                              <a:latin typeface="Cambria Math" panose="02040503050406030204" pitchFamily="18" charset="0"/>
                            </a:rPr>
                            <m:t>g</m:t>
                          </m:r>
                        </m:den>
                      </m:f>
                      <m:r>
                        <a:rPr lang="en-US" sz="2800" i="0">
                          <a:latin typeface="Cambria Math" panose="02040503050406030204" pitchFamily="18" charset="0"/>
                        </a:rPr>
                        <m:t>=</m:t>
                      </m:r>
                      <m:f>
                        <m:fPr>
                          <m:ctrlPr>
                            <a:rPr lang="en-US" sz="2800" i="1" smtClean="0">
                              <a:latin typeface="Cambria Math" panose="02040503050406030204" pitchFamily="18" charset="0"/>
                            </a:rPr>
                          </m:ctrlPr>
                        </m:fPr>
                        <m:num>
                          <m:f>
                            <m:fPr>
                              <m:ctrlPr>
                                <a:rPr lang="en-US" sz="2800" i="1" smtClean="0">
                                  <a:latin typeface="Cambria Math" panose="02040503050406030204" pitchFamily="18" charset="0"/>
                                </a:rPr>
                              </m:ctrlPr>
                            </m:fPr>
                            <m:num>
                              <m:sSub>
                                <m:sSubPr>
                                  <m:ctrlPr>
                                    <a:rPr lang="en-US" sz="2800" i="1">
                                      <a:latin typeface="Cambria Math" panose="02040503050406030204" pitchFamily="18" charset="0"/>
                                    </a:rPr>
                                  </m:ctrlPr>
                                </m:sSubPr>
                                <m:e>
                                  <m:r>
                                    <m:rPr>
                                      <m:sty m:val="p"/>
                                    </m:rPr>
                                    <a:rPr lang="en-US" sz="2800" i="0">
                                      <a:latin typeface="Cambria Math" panose="02040503050406030204" pitchFamily="18" charset="0"/>
                                    </a:rPr>
                                    <m:t>V</m:t>
                                  </m:r>
                                </m:e>
                                <m:sub>
                                  <m:r>
                                    <a:rPr lang="en-US" sz="2800" i="0">
                                      <a:latin typeface="Cambria Math" panose="02040503050406030204" pitchFamily="18" charset="0"/>
                                    </a:rPr>
                                    <m:t>30</m:t>
                                  </m:r>
                                </m:sub>
                              </m:sSub>
                              <m:r>
                                <a:rPr lang="en-US" sz="2800" i="0">
                                  <a:latin typeface="Cambria Math" panose="02040503050406030204" pitchFamily="18" charset="0"/>
                                </a:rPr>
                                <m:t>, </m:t>
                              </m:r>
                              <m:r>
                                <m:rPr>
                                  <m:sty m:val="p"/>
                                </m:rPr>
                                <a:rPr lang="en-US" sz="2800" i="0">
                                  <a:latin typeface="Cambria Math" panose="02040503050406030204" pitchFamily="18" charset="0"/>
                                </a:rPr>
                                <m:t>mL</m:t>
                              </m:r>
                            </m:num>
                            <m:den>
                              <m:sSub>
                                <m:sSubPr>
                                  <m:ctrlPr>
                                    <a:rPr lang="en-US" sz="2800" i="1" smtClean="0">
                                      <a:latin typeface="Cambria Math" panose="02040503050406030204" pitchFamily="18" charset="0"/>
                                    </a:rPr>
                                  </m:ctrlPr>
                                </m:sSubPr>
                                <m:e>
                                  <m:r>
                                    <m:rPr>
                                      <m:sty m:val="p"/>
                                    </m:rPr>
                                    <a:rPr lang="en-US" sz="2800" b="0" i="0" smtClean="0">
                                      <a:latin typeface="Cambria Math" panose="02040503050406030204" pitchFamily="18" charset="0"/>
                                    </a:rPr>
                                    <m:t>V</m:t>
                                  </m:r>
                                </m:e>
                                <m:sub>
                                  <m:r>
                                    <m:rPr>
                                      <m:sty m:val="p"/>
                                    </m:rPr>
                                    <a:rPr lang="en-US" sz="2800" b="0" i="0" smtClean="0">
                                      <a:latin typeface="Cambria Math" panose="02040503050406030204" pitchFamily="18" charset="0"/>
                                    </a:rPr>
                                    <m:t>sample</m:t>
                                  </m:r>
                                </m:sub>
                              </m:sSub>
                              <m:r>
                                <a:rPr lang="en-US" sz="2800" b="0" i="0" smtClean="0">
                                  <a:latin typeface="Cambria Math" panose="02040503050406030204" pitchFamily="18" charset="0"/>
                                </a:rPr>
                                <m:t>, </m:t>
                              </m:r>
                              <m:r>
                                <m:rPr>
                                  <m:sty m:val="p"/>
                                </m:rPr>
                                <a:rPr lang="en-US" sz="2800" b="0" i="0" smtClean="0">
                                  <a:latin typeface="Cambria Math" panose="02040503050406030204" pitchFamily="18" charset="0"/>
                                </a:rPr>
                                <m:t>L</m:t>
                              </m:r>
                            </m:den>
                          </m:f>
                          <m:r>
                            <a:rPr lang="en-US" sz="2800" i="0" smtClean="0">
                              <a:latin typeface="Cambria Math" panose="02040503050406030204" pitchFamily="18" charset="0"/>
                              <a:ea typeface="Cambria Math" panose="02040503050406030204" pitchFamily="18" charset="0"/>
                            </a:rPr>
                            <m:t>×</m:t>
                          </m:r>
                          <m:r>
                            <a:rPr lang="en-US" sz="2800" b="0" i="0" smtClean="0">
                              <a:latin typeface="Cambria Math" panose="02040503050406030204" pitchFamily="18" charset="0"/>
                              <a:ea typeface="Cambria Math" panose="02040503050406030204" pitchFamily="18" charset="0"/>
                            </a:rPr>
                            <m:t>1,000 </m:t>
                          </m:r>
                          <m:r>
                            <m:rPr>
                              <m:sty m:val="p"/>
                            </m:rPr>
                            <a:rPr lang="en-US" sz="2800" b="0" i="0" smtClean="0">
                              <a:latin typeface="Cambria Math" panose="02040503050406030204" pitchFamily="18" charset="0"/>
                              <a:ea typeface="Cambria Math" panose="02040503050406030204" pitchFamily="18" charset="0"/>
                            </a:rPr>
                            <m:t>mg</m:t>
                          </m:r>
                          <m:r>
                            <a:rPr lang="en-US" sz="2800" b="0" i="0" smtClean="0">
                              <a:latin typeface="Cambria Math" panose="02040503050406030204" pitchFamily="18" charset="0"/>
                              <a:ea typeface="Cambria Math" panose="02040503050406030204" pitchFamily="18" charset="0"/>
                            </a:rPr>
                            <m:t>/</m:t>
                          </m:r>
                          <m:r>
                            <m:rPr>
                              <m:sty m:val="p"/>
                            </m:rPr>
                            <a:rPr lang="en-US" sz="2800" b="0" i="0" smtClean="0">
                              <a:latin typeface="Cambria Math" panose="02040503050406030204" pitchFamily="18" charset="0"/>
                              <a:ea typeface="Cambria Math" panose="02040503050406030204" pitchFamily="18" charset="0"/>
                            </a:rPr>
                            <m:t>g</m:t>
                          </m:r>
                        </m:num>
                        <m:den>
                          <m:r>
                            <m:rPr>
                              <m:sty m:val="p"/>
                            </m:rPr>
                            <a:rPr lang="en-US" sz="2800" b="0" i="0" smtClean="0">
                              <a:latin typeface="Cambria Math" panose="02040503050406030204" pitchFamily="18" charset="0"/>
                            </a:rPr>
                            <m:t>MLSS</m:t>
                          </m:r>
                          <m:r>
                            <a:rPr lang="en-US" sz="2800" b="0" i="0" smtClean="0">
                              <a:latin typeface="Cambria Math" panose="02040503050406030204" pitchFamily="18" charset="0"/>
                            </a:rPr>
                            <m:t>, </m:t>
                          </m:r>
                          <m:r>
                            <m:rPr>
                              <m:sty m:val="p"/>
                            </m:rPr>
                            <a:rPr lang="en-US" sz="2800" b="0" i="0" smtClean="0">
                              <a:latin typeface="Cambria Math" panose="02040503050406030204" pitchFamily="18" charset="0"/>
                            </a:rPr>
                            <m:t>mg</m:t>
                          </m:r>
                          <m:r>
                            <a:rPr lang="en-US" sz="2800" b="0" i="0" smtClean="0">
                              <a:latin typeface="Cambria Math" panose="02040503050406030204" pitchFamily="18" charset="0"/>
                            </a:rPr>
                            <m:t>/</m:t>
                          </m:r>
                          <m:r>
                            <m:rPr>
                              <m:sty m:val="p"/>
                            </m:rPr>
                            <a:rPr lang="en-US" sz="2800" b="0" i="0" smtClean="0">
                              <a:latin typeface="Cambria Math" panose="02040503050406030204" pitchFamily="18" charset="0"/>
                            </a:rPr>
                            <m:t>L</m:t>
                          </m:r>
                        </m:den>
                      </m:f>
                    </m:oMath>
                  </m:oMathPara>
                </a14:m>
                <a:endParaRPr lang="en-US" sz="2800">
                  <a:cs typeface="Arial" panose="020B0604020202020204" pitchFamily="34" charset="0"/>
                </a:endParaRPr>
              </a:p>
              <a:p>
                <a:pPr>
                  <a:lnSpc>
                    <a:spcPct val="100000"/>
                  </a:lnSpc>
                  <a:spcBef>
                    <a:spcPts val="0"/>
                  </a:spcBef>
                  <a:spcAft>
                    <a:spcPts val="3000"/>
                  </a:spcAft>
                </a:pPr>
                <a14:m>
                  <m:oMathPara xmlns:m="http://schemas.openxmlformats.org/officeDocument/2006/math">
                    <m:oMathParaPr>
                      <m:jc m:val="centerGroup"/>
                    </m:oMathParaPr>
                    <m:oMath xmlns:m="http://schemas.openxmlformats.org/officeDocument/2006/math">
                      <m:r>
                        <m:rPr>
                          <m:sty m:val="p"/>
                        </m:rPr>
                        <a:rPr lang="en-US" sz="2800" b="0" i="0" smtClean="0">
                          <a:latin typeface="Cambria Math" panose="02040503050406030204" pitchFamily="18" charset="0"/>
                        </a:rPr>
                        <m:t>SVI</m:t>
                      </m:r>
                      <m:r>
                        <a:rPr lang="en-US" sz="2800" i="0">
                          <a:latin typeface="Cambria Math" panose="02040503050406030204" pitchFamily="18" charset="0"/>
                        </a:rPr>
                        <m:t>=</m:t>
                      </m:r>
                      <m:f>
                        <m:fPr>
                          <m:ctrlPr>
                            <a:rPr lang="en-US" sz="2800" i="1">
                              <a:latin typeface="Cambria Math" panose="02040503050406030204" pitchFamily="18" charset="0"/>
                            </a:rPr>
                          </m:ctrlPr>
                        </m:fPr>
                        <m:num>
                          <m:f>
                            <m:fPr>
                              <m:ctrlPr>
                                <a:rPr lang="en-US" sz="2800" i="1">
                                  <a:latin typeface="Cambria Math" panose="02040503050406030204" pitchFamily="18" charset="0"/>
                                </a:rPr>
                              </m:ctrlPr>
                            </m:fPr>
                            <m:num>
                              <m:r>
                                <a:rPr lang="en-US" sz="2800" b="0" i="0" smtClean="0">
                                  <a:latin typeface="Cambria Math" panose="02040503050406030204" pitchFamily="18" charset="0"/>
                                </a:rPr>
                                <m:t>487</m:t>
                              </m:r>
                              <m:r>
                                <a:rPr lang="en-US" sz="2800" i="0">
                                  <a:latin typeface="Cambria Math" panose="02040503050406030204" pitchFamily="18" charset="0"/>
                                </a:rPr>
                                <m:t> </m:t>
                              </m:r>
                              <m:r>
                                <m:rPr>
                                  <m:sty m:val="p"/>
                                </m:rPr>
                                <a:rPr lang="en-US" sz="2800" i="0">
                                  <a:latin typeface="Cambria Math" panose="02040503050406030204" pitchFamily="18" charset="0"/>
                                </a:rPr>
                                <m:t>mL</m:t>
                              </m:r>
                            </m:num>
                            <m:den>
                              <m:r>
                                <a:rPr lang="en-US" sz="2800" b="0" i="0" smtClean="0">
                                  <a:latin typeface="Cambria Math" panose="02040503050406030204" pitchFamily="18" charset="0"/>
                                </a:rPr>
                                <m:t>2</m:t>
                              </m:r>
                              <m:r>
                                <m:rPr>
                                  <m:sty m:val="p"/>
                                </m:rPr>
                                <a:rPr lang="en-US" sz="2800" i="0">
                                  <a:latin typeface="Cambria Math" panose="02040503050406030204" pitchFamily="18" charset="0"/>
                                </a:rPr>
                                <m:t>L</m:t>
                              </m:r>
                            </m:den>
                          </m:f>
                          <m:r>
                            <a:rPr lang="en-US" sz="2800" i="0">
                              <a:latin typeface="Cambria Math" panose="02040503050406030204" pitchFamily="18" charset="0"/>
                              <a:ea typeface="Cambria Math" panose="02040503050406030204" pitchFamily="18" charset="0"/>
                            </a:rPr>
                            <m:t>×1,000 </m:t>
                          </m:r>
                          <m:r>
                            <m:rPr>
                              <m:sty m:val="p"/>
                            </m:rPr>
                            <a:rPr lang="en-US" sz="2800" i="0">
                              <a:latin typeface="Cambria Math" panose="02040503050406030204" pitchFamily="18" charset="0"/>
                              <a:ea typeface="Cambria Math" panose="02040503050406030204" pitchFamily="18" charset="0"/>
                            </a:rPr>
                            <m:t>mg</m:t>
                          </m:r>
                          <m:r>
                            <a:rPr lang="en-US" sz="2800" i="0">
                              <a:latin typeface="Cambria Math" panose="02040503050406030204" pitchFamily="18" charset="0"/>
                              <a:ea typeface="Cambria Math" panose="02040503050406030204" pitchFamily="18" charset="0"/>
                            </a:rPr>
                            <m:t>/</m:t>
                          </m:r>
                          <m:r>
                            <m:rPr>
                              <m:sty m:val="p"/>
                            </m:rPr>
                            <a:rPr lang="en-US" sz="2800" i="0">
                              <a:latin typeface="Cambria Math" panose="02040503050406030204" pitchFamily="18" charset="0"/>
                              <a:ea typeface="Cambria Math" panose="02040503050406030204" pitchFamily="18" charset="0"/>
                            </a:rPr>
                            <m:t>g</m:t>
                          </m:r>
                        </m:num>
                        <m:den>
                          <m:r>
                            <a:rPr lang="en-US" sz="2800" i="0">
                              <a:latin typeface="Cambria Math" panose="02040503050406030204" pitchFamily="18" charset="0"/>
                              <a:ea typeface="Cambria Math" panose="02040503050406030204" pitchFamily="18" charset="0"/>
                            </a:rPr>
                            <m:t>2</m:t>
                          </m:r>
                          <m:r>
                            <a:rPr lang="en-US" sz="2800" b="0" i="0" smtClean="0">
                              <a:latin typeface="Cambria Math" panose="02040503050406030204" pitchFamily="18" charset="0"/>
                              <a:ea typeface="Cambria Math" panose="02040503050406030204" pitchFamily="18" charset="0"/>
                            </a:rPr>
                            <m:t>9</m:t>
                          </m:r>
                          <m:r>
                            <a:rPr lang="en-US" sz="2800" i="0">
                              <a:latin typeface="Cambria Math" panose="02040503050406030204" pitchFamily="18" charset="0"/>
                              <a:ea typeface="Cambria Math" panose="02040503050406030204" pitchFamily="18" charset="0"/>
                            </a:rPr>
                            <m:t>00 </m:t>
                          </m:r>
                          <m:r>
                            <m:rPr>
                              <m:sty m:val="p"/>
                            </m:rPr>
                            <a:rPr lang="en-US" sz="2800" i="0">
                              <a:latin typeface="Cambria Math" panose="02040503050406030204" pitchFamily="18" charset="0"/>
                            </a:rPr>
                            <m:t>mg</m:t>
                          </m:r>
                          <m:r>
                            <a:rPr lang="en-US" sz="2800" i="0">
                              <a:latin typeface="Cambria Math" panose="02040503050406030204" pitchFamily="18" charset="0"/>
                            </a:rPr>
                            <m:t>/</m:t>
                          </m:r>
                          <m:r>
                            <m:rPr>
                              <m:sty m:val="p"/>
                            </m:rPr>
                            <a:rPr lang="en-US" sz="2800" i="0">
                              <a:latin typeface="Cambria Math" panose="02040503050406030204" pitchFamily="18" charset="0"/>
                            </a:rPr>
                            <m:t>L</m:t>
                          </m:r>
                        </m:den>
                      </m:f>
                      <m:r>
                        <a:rPr lang="en-US" sz="2800" b="0" i="0" smtClean="0">
                          <a:latin typeface="Cambria Math" panose="02040503050406030204" pitchFamily="18" charset="0"/>
                        </a:rPr>
                        <m:t>         </m:t>
                      </m:r>
                    </m:oMath>
                  </m:oMathPara>
                </a14:m>
                <a:endParaRPr lang="en-US" sz="2800" kern="100">
                  <a:ea typeface="Aptos" panose="020B0004020202020204" pitchFamily="34"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7FDEFFAE-F45C-4660-0BF0-3DA6B7D1C33E}"/>
                  </a:ext>
                </a:extLst>
              </p:cNvPr>
              <p:cNvSpPr>
                <a:spLocks noGrp="1" noRot="1" noChangeAspect="1" noMove="1" noResize="1" noEditPoints="1" noAdjustHandles="1" noChangeArrowheads="1" noChangeShapeType="1" noTextEdit="1"/>
              </p:cNvSpPr>
              <p:nvPr>
                <p:ph type="body" idx="1"/>
              </p:nvPr>
            </p:nvSpPr>
            <p:spPr>
              <a:xfrm>
                <a:off x="838200" y="1235105"/>
                <a:ext cx="10744199" cy="5296451"/>
              </a:xfrm>
              <a:blipFill>
                <a:blip r:embed="rId3"/>
                <a:stretch>
                  <a:fillRect l="-511" t="-3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9F9E575-C811-3845-841F-7E536DF93446}"/>
                  </a:ext>
                </a:extLst>
              </p:cNvPr>
              <p:cNvSpPr txBox="1"/>
              <p:nvPr/>
            </p:nvSpPr>
            <p:spPr>
              <a:xfrm>
                <a:off x="8115941" y="4394630"/>
                <a:ext cx="166391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sz="2800">
                          <a:solidFill>
                            <a:srgbClr val="666666"/>
                          </a:solidFill>
                          <a:latin typeface="Cambria Math" panose="02040503050406030204" pitchFamily="18" charset="0"/>
                        </a:rPr>
                        <m:t>=</m:t>
                      </m:r>
                      <m:r>
                        <m:rPr>
                          <m:nor/>
                        </m:rPr>
                        <a:rPr lang="en-US" sz="2800" b="0" i="0" smtClean="0">
                          <a:solidFill>
                            <a:srgbClr val="666666"/>
                          </a:solidFill>
                          <a:latin typeface="Cambria Math" panose="02040503050406030204" pitchFamily="18" charset="0"/>
                        </a:rPr>
                        <m:t>84</m:t>
                      </m:r>
                      <m:r>
                        <m:rPr>
                          <m:nor/>
                        </m:rPr>
                        <a:rPr lang="en-US" sz="2800" kern="100" dirty="0">
                          <a:solidFill>
                            <a:srgbClr val="666666"/>
                          </a:solidFill>
                          <a:latin typeface="Arial" panose="020B0604020202020204" pitchFamily="34" charset="0"/>
                          <a:ea typeface="Aptos" panose="020B0004020202020204" pitchFamily="34" charset="0"/>
                          <a:cs typeface="Arial" panose="020B0604020202020204" pitchFamily="34" charset="0"/>
                        </a:rPr>
                        <m:t> </m:t>
                      </m:r>
                      <m:r>
                        <m:rPr>
                          <m:nor/>
                        </m:rPr>
                        <a:rPr lang="en-US" sz="2800" kern="100" dirty="0">
                          <a:solidFill>
                            <a:srgbClr val="666666"/>
                          </a:solidFill>
                          <a:latin typeface="Arial" panose="020B0604020202020204" pitchFamily="34" charset="0"/>
                          <a:ea typeface="Aptos" panose="020B0004020202020204" pitchFamily="34" charset="0"/>
                          <a:cs typeface="Arial" panose="020B0604020202020204" pitchFamily="34" charset="0"/>
                        </a:rPr>
                        <m:t>mL</m:t>
                      </m:r>
                      <m:r>
                        <m:rPr>
                          <m:nor/>
                        </m:rPr>
                        <a:rPr lang="en-US" sz="2800" kern="100" dirty="0">
                          <a:solidFill>
                            <a:srgbClr val="666666"/>
                          </a:solidFill>
                          <a:latin typeface="Arial" panose="020B0604020202020204" pitchFamily="34" charset="0"/>
                          <a:ea typeface="Aptos" panose="020B0004020202020204" pitchFamily="34" charset="0"/>
                          <a:cs typeface="Arial" panose="020B0604020202020204" pitchFamily="34" charset="0"/>
                        </a:rPr>
                        <m:t>/</m:t>
                      </m:r>
                      <m:r>
                        <m:rPr>
                          <m:nor/>
                        </m:rPr>
                        <a:rPr lang="en-US" sz="2800" kern="100" dirty="0">
                          <a:solidFill>
                            <a:srgbClr val="666666"/>
                          </a:solidFill>
                          <a:latin typeface="Arial" panose="020B0604020202020204" pitchFamily="34" charset="0"/>
                          <a:ea typeface="Aptos" panose="020B0004020202020204" pitchFamily="34" charset="0"/>
                          <a:cs typeface="Arial" panose="020B0604020202020204" pitchFamily="34" charset="0"/>
                        </a:rPr>
                        <m:t>g</m:t>
                      </m:r>
                    </m:oMath>
                  </m:oMathPara>
                </a14:m>
                <a:endParaRPr lang="en-US" sz="2000">
                  <a:solidFill>
                    <a:srgbClr val="666666"/>
                  </a:solidFill>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C9F9E575-C811-3845-841F-7E536DF93446}"/>
                  </a:ext>
                </a:extLst>
              </p:cNvPr>
              <p:cNvSpPr txBox="1">
                <a:spLocks noRot="1" noChangeAspect="1" noMove="1" noResize="1" noEditPoints="1" noAdjustHandles="1" noChangeArrowheads="1" noChangeShapeType="1" noTextEdit="1"/>
              </p:cNvSpPr>
              <p:nvPr/>
            </p:nvSpPr>
            <p:spPr>
              <a:xfrm>
                <a:off x="8115941" y="4394630"/>
                <a:ext cx="1663917" cy="430887"/>
              </a:xfrm>
              <a:prstGeom prst="rect">
                <a:avLst/>
              </a:prstGeom>
              <a:blipFill>
                <a:blip r:embed="rId4"/>
                <a:stretch>
                  <a:fillRect/>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303E8A9D-3313-610B-4F6A-5237427A7735}"/>
              </a:ext>
            </a:extLst>
          </p:cNvPr>
          <p:cNvCxnSpPr/>
          <p:nvPr/>
        </p:nvCxnSpPr>
        <p:spPr>
          <a:xfrm>
            <a:off x="3517900" y="2209800"/>
            <a:ext cx="17399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1B0E0EA-658E-C9EB-5242-4E746EF378CE}"/>
              </a:ext>
            </a:extLst>
          </p:cNvPr>
          <p:cNvCxnSpPr>
            <a:cxnSpLocks/>
          </p:cNvCxnSpPr>
          <p:nvPr/>
        </p:nvCxnSpPr>
        <p:spPr>
          <a:xfrm>
            <a:off x="939800" y="2209800"/>
            <a:ext cx="240551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AE34F48C-2A6C-1103-F8E6-ED4413E33F9F}"/>
              </a:ext>
            </a:extLst>
          </p:cNvPr>
          <p:cNvSpPr/>
          <p:nvPr/>
        </p:nvSpPr>
        <p:spPr>
          <a:xfrm>
            <a:off x="6753022" y="2348516"/>
            <a:ext cx="790777"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48ABEE0-F0FB-1BEC-2DE0-E1496FF84B27}"/>
              </a:ext>
            </a:extLst>
          </p:cNvPr>
          <p:cNvCxnSpPr>
            <a:cxnSpLocks/>
          </p:cNvCxnSpPr>
          <p:nvPr/>
        </p:nvCxnSpPr>
        <p:spPr>
          <a:xfrm>
            <a:off x="9927851" y="1892300"/>
            <a:ext cx="142594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8154818-B7BA-7615-2F1C-AC4B3565B8F6}"/>
              </a:ext>
            </a:extLst>
          </p:cNvPr>
          <p:cNvCxnSpPr>
            <a:cxnSpLocks/>
          </p:cNvCxnSpPr>
          <p:nvPr/>
        </p:nvCxnSpPr>
        <p:spPr>
          <a:xfrm>
            <a:off x="8864600" y="1594763"/>
            <a:ext cx="19050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D4CB3292-5AD0-F0E1-BE53-B4E06D6E701B}"/>
              </a:ext>
            </a:extLst>
          </p:cNvPr>
          <p:cNvSpPr/>
          <p:nvPr/>
        </p:nvSpPr>
        <p:spPr>
          <a:xfrm>
            <a:off x="6511722" y="2838379"/>
            <a:ext cx="1578178"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97B26D50-2377-0708-A9EB-C645349EC95A}"/>
              </a:ext>
            </a:extLst>
          </p:cNvPr>
          <p:cNvCxnSpPr>
            <a:cxnSpLocks/>
          </p:cNvCxnSpPr>
          <p:nvPr/>
        </p:nvCxnSpPr>
        <p:spPr>
          <a:xfrm>
            <a:off x="3345314" y="1868305"/>
            <a:ext cx="512558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EBCBA286-5C4B-1D69-DEBA-E991A79625F5}"/>
              </a:ext>
            </a:extLst>
          </p:cNvPr>
          <p:cNvSpPr/>
          <p:nvPr/>
        </p:nvSpPr>
        <p:spPr>
          <a:xfrm>
            <a:off x="7468882" y="3284201"/>
            <a:ext cx="1294118" cy="5470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139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7"/>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8"/>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18" grpId="0" animBg="1"/>
      <p:bldP spid="18"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D62B66-245B-4E34-8E52-037DF4E9E9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408D12-71AF-5225-5345-C91401F5904C}"/>
              </a:ext>
            </a:extLst>
          </p:cNvPr>
          <p:cNvSpPr>
            <a:spLocks noGrp="1"/>
          </p:cNvSpPr>
          <p:nvPr>
            <p:ph type="title"/>
          </p:nvPr>
        </p:nvSpPr>
        <p:spPr>
          <a:xfrm>
            <a:off x="838200" y="365125"/>
            <a:ext cx="10515600" cy="911225"/>
          </a:xfrm>
        </p:spPr>
        <p:txBody>
          <a:bodyPr/>
          <a:lstStyle/>
          <a:p>
            <a:r>
              <a:rPr lang="en-US"/>
              <a:t>Final Thoughts</a:t>
            </a:r>
          </a:p>
        </p:txBody>
      </p:sp>
      <p:sp>
        <p:nvSpPr>
          <p:cNvPr id="2" name="Text Placeholder 1">
            <a:extLst>
              <a:ext uri="{FF2B5EF4-FFF2-40B4-BE49-F238E27FC236}">
                <a16:creationId xmlns:a16="http://schemas.microsoft.com/office/drawing/2014/main" id="{19E6BC98-5B6E-7726-CA3C-ACA14EA116E9}"/>
              </a:ext>
            </a:extLst>
          </p:cNvPr>
          <p:cNvSpPr>
            <a:spLocks noGrp="1"/>
          </p:cNvSpPr>
          <p:nvPr>
            <p:ph type="body" idx="1"/>
          </p:nvPr>
        </p:nvSpPr>
        <p:spPr>
          <a:xfrm>
            <a:off x="866931" y="1676400"/>
            <a:ext cx="10515600" cy="2571749"/>
          </a:xfrm>
        </p:spPr>
        <p:txBody>
          <a:bodyPr/>
          <a:lstStyle/>
          <a:p>
            <a:r>
              <a:rPr lang="en-US"/>
              <a:t>Practice!!!!!!</a:t>
            </a:r>
          </a:p>
          <a:p>
            <a:r>
              <a:rPr lang="en-US"/>
              <a:t>Become efficient with unit conversions</a:t>
            </a:r>
          </a:p>
          <a:p>
            <a:r>
              <a:rPr lang="en-US"/>
              <a:t>ALWAYS include units</a:t>
            </a:r>
          </a:p>
          <a:p>
            <a:pPr marL="342900" indent="-342900">
              <a:buFont typeface="Wingdings" panose="05000000000000000000" pitchFamily="2" charset="2"/>
              <a:buChar char="Ø"/>
            </a:pPr>
            <a:r>
              <a:rPr lang="en-US"/>
              <a:t>Practice cancelling units</a:t>
            </a:r>
          </a:p>
        </p:txBody>
      </p:sp>
    </p:spTree>
    <p:extLst>
      <p:ext uri="{BB962C8B-B14F-4D97-AF65-F5344CB8AC3E}">
        <p14:creationId xmlns:p14="http://schemas.microsoft.com/office/powerpoint/2010/main" val="24309566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AD86C-D1D1-9C41-B6CB-6D5FA4C85069}"/>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1142937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3" name="TextBox 2">
            <a:extLst>
              <a:ext uri="{FF2B5EF4-FFF2-40B4-BE49-F238E27FC236}">
                <a16:creationId xmlns:a16="http://schemas.microsoft.com/office/drawing/2014/main" id="{1FC70E4C-A1C8-CF4A-EA77-4A24FA3C2E0A}"/>
              </a:ext>
            </a:extLst>
          </p:cNvPr>
          <p:cNvSpPr txBox="1"/>
          <p:nvPr/>
        </p:nvSpPr>
        <p:spPr>
          <a:xfrm>
            <a:off x="1011726" y="5172045"/>
            <a:ext cx="53995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Raleway" panose="020B0503030101060003" pitchFamily="34" charset="0"/>
              </a:rPr>
              <a:t>A.J. Barney</a:t>
            </a: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 </a:t>
            </a:r>
            <a:r>
              <a:rPr lang="en-US" sz="2000">
                <a:solidFill>
                  <a:prstClr val="black"/>
                </a:solidFill>
                <a:latin typeface="Raleway" panose="020B0503030101060003" pitchFamily="34" charset="0"/>
              </a:rPr>
              <a:t>ajbarney1</a:t>
            </a: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hlinkClick r:id="rId4"/>
              </a:rPr>
              <a:t>@unm.edu</a:t>
            </a: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 </a:t>
            </a:r>
          </a:p>
        </p:txBody>
      </p:sp>
    </p:spTree>
    <p:extLst>
      <p:ext uri="{BB962C8B-B14F-4D97-AF65-F5344CB8AC3E}">
        <p14:creationId xmlns:p14="http://schemas.microsoft.com/office/powerpoint/2010/main" val="3605992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57076F6-95E2-DDCB-EDCD-66D9A0F53BC1}"/>
              </a:ext>
            </a:extLst>
          </p:cNvPr>
          <p:cNvSpPr>
            <a:spLocks noGrp="1"/>
          </p:cNvSpPr>
          <p:nvPr>
            <p:ph type="title"/>
          </p:nvPr>
        </p:nvSpPr>
        <p:spPr>
          <a:xfrm>
            <a:off x="838200" y="1063625"/>
            <a:ext cx="10515600" cy="1325563"/>
          </a:xfrm>
        </p:spPr>
        <p:txBody>
          <a:bodyPr>
            <a:normAutofit/>
          </a:bodyPr>
          <a:lstStyle/>
          <a:p>
            <a:r>
              <a:rPr lang="en-US" sz="6600"/>
              <a:t>Basic Math Refresher</a:t>
            </a:r>
          </a:p>
        </p:txBody>
      </p:sp>
    </p:spTree>
    <p:extLst>
      <p:ext uri="{BB962C8B-B14F-4D97-AF65-F5344CB8AC3E}">
        <p14:creationId xmlns:p14="http://schemas.microsoft.com/office/powerpoint/2010/main" val="2941056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69CF-D2D2-7363-4EED-C04210EA5FC3}"/>
              </a:ext>
            </a:extLst>
          </p:cNvPr>
          <p:cNvSpPr>
            <a:spLocks noGrp="1"/>
          </p:cNvSpPr>
          <p:nvPr>
            <p:ph type="title"/>
          </p:nvPr>
        </p:nvSpPr>
        <p:spPr/>
        <p:txBody>
          <a:bodyPr/>
          <a:lstStyle/>
          <a:p>
            <a:r>
              <a:rPr lang="en-US"/>
              <a:t>Need to know math concepts</a:t>
            </a:r>
          </a:p>
        </p:txBody>
      </p:sp>
      <p:sp>
        <p:nvSpPr>
          <p:cNvPr id="3" name="Text Placeholder 2">
            <a:extLst>
              <a:ext uri="{FF2B5EF4-FFF2-40B4-BE49-F238E27FC236}">
                <a16:creationId xmlns:a16="http://schemas.microsoft.com/office/drawing/2014/main" id="{480CE662-0DE0-5F0D-A55B-813223DDAEB3}"/>
              </a:ext>
            </a:extLst>
          </p:cNvPr>
          <p:cNvSpPr>
            <a:spLocks noGrp="1"/>
          </p:cNvSpPr>
          <p:nvPr>
            <p:ph type="body" idx="1"/>
          </p:nvPr>
        </p:nvSpPr>
        <p:spPr>
          <a:xfrm>
            <a:off x="866931" y="1690689"/>
            <a:ext cx="10515600" cy="4329112"/>
          </a:xfrm>
          <a:solidFill>
            <a:schemeClr val="bg1">
              <a:alpha val="85000"/>
            </a:schemeClr>
          </a:solidFill>
        </p:spPr>
        <p:txBody>
          <a:bodyPr>
            <a:normAutofit lnSpcReduction="10000"/>
          </a:bodyPr>
          <a:lstStyle/>
          <a:p>
            <a:r>
              <a:rPr lang="en-US"/>
              <a:t>Arithmetic (Addition, Subtraction, Multiplication, Division)</a:t>
            </a:r>
          </a:p>
          <a:p>
            <a:r>
              <a:rPr lang="en-US"/>
              <a:t>Order of operations (PEMDAS)</a:t>
            </a:r>
          </a:p>
          <a:p>
            <a:r>
              <a:rPr lang="en-US"/>
              <a:t>Basic algebra</a:t>
            </a:r>
          </a:p>
          <a:p>
            <a:r>
              <a:rPr lang="en-US"/>
              <a:t>Basic unit of measurements</a:t>
            </a:r>
          </a:p>
          <a:p>
            <a:r>
              <a:rPr lang="en-US"/>
              <a:t>Fractions, decimals, and percentages</a:t>
            </a:r>
          </a:p>
          <a:p>
            <a:r>
              <a:rPr lang="en-US"/>
              <a:t>Concentrations</a:t>
            </a:r>
          </a:p>
          <a:p>
            <a:r>
              <a:rPr lang="en-US"/>
              <a:t>Shapes</a:t>
            </a:r>
          </a:p>
          <a:p>
            <a:r>
              <a:rPr lang="en-US"/>
              <a:t>Area</a:t>
            </a:r>
          </a:p>
          <a:p>
            <a:r>
              <a:rPr lang="en-US"/>
              <a:t>Volume</a:t>
            </a:r>
          </a:p>
          <a:p>
            <a:r>
              <a:rPr lang="en-US"/>
              <a:t>Basic Statistics</a:t>
            </a:r>
          </a:p>
        </p:txBody>
      </p:sp>
    </p:spTree>
    <p:extLst>
      <p:ext uri="{BB962C8B-B14F-4D97-AF65-F5344CB8AC3E}">
        <p14:creationId xmlns:p14="http://schemas.microsoft.com/office/powerpoint/2010/main" val="11398151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46A584C-2381-9988-3B5D-3FE4AB73D5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00BE5-662D-E92E-32B3-77D33BFEAC67}"/>
              </a:ext>
            </a:extLst>
          </p:cNvPr>
          <p:cNvSpPr>
            <a:spLocks noGrp="1"/>
          </p:cNvSpPr>
          <p:nvPr>
            <p:ph type="title"/>
          </p:nvPr>
        </p:nvSpPr>
        <p:spPr>
          <a:xfrm>
            <a:off x="178443" y="0"/>
            <a:ext cx="10515600" cy="1325563"/>
          </a:xfrm>
        </p:spPr>
        <p:txBody>
          <a:bodyPr/>
          <a:lstStyle/>
          <a:p>
            <a:r>
              <a:rPr lang="en-US"/>
              <a:t>Order of Operations</a:t>
            </a:r>
          </a:p>
        </p:txBody>
      </p:sp>
      <p:sp>
        <p:nvSpPr>
          <p:cNvPr id="3" name="Content Placeholder 2">
            <a:extLst>
              <a:ext uri="{FF2B5EF4-FFF2-40B4-BE49-F238E27FC236}">
                <a16:creationId xmlns:a16="http://schemas.microsoft.com/office/drawing/2014/main" id="{DC2FE221-BA09-979B-2319-230BE859F667}"/>
              </a:ext>
            </a:extLst>
          </p:cNvPr>
          <p:cNvSpPr>
            <a:spLocks noGrp="1"/>
          </p:cNvSpPr>
          <p:nvPr>
            <p:ph idx="1"/>
          </p:nvPr>
        </p:nvSpPr>
        <p:spPr>
          <a:xfrm>
            <a:off x="838199" y="1956119"/>
            <a:ext cx="3413370" cy="3092619"/>
          </a:xfrm>
        </p:spPr>
        <p:txBody>
          <a:bodyPr/>
          <a:lstStyle/>
          <a:p>
            <a:pPr marL="0" indent="0">
              <a:buNone/>
            </a:pPr>
            <a:r>
              <a:rPr lang="en-US"/>
              <a:t>P- Parentheses</a:t>
            </a:r>
          </a:p>
          <a:p>
            <a:pPr marL="0" indent="0">
              <a:buNone/>
            </a:pPr>
            <a:r>
              <a:rPr lang="en-US"/>
              <a:t>E- Exponent</a:t>
            </a:r>
          </a:p>
          <a:p>
            <a:pPr marL="0" indent="0">
              <a:buNone/>
            </a:pPr>
            <a:r>
              <a:rPr lang="en-US"/>
              <a:t>M- Multiplication</a:t>
            </a:r>
          </a:p>
          <a:p>
            <a:pPr marL="0" indent="0">
              <a:buNone/>
            </a:pPr>
            <a:r>
              <a:rPr lang="en-US"/>
              <a:t>D- Division</a:t>
            </a:r>
          </a:p>
          <a:p>
            <a:pPr marL="0" indent="0">
              <a:buNone/>
            </a:pPr>
            <a:r>
              <a:rPr lang="en-US"/>
              <a:t>A- Addition</a:t>
            </a:r>
          </a:p>
          <a:p>
            <a:pPr marL="0" indent="0">
              <a:buNone/>
            </a:pPr>
            <a:r>
              <a:rPr lang="en-US"/>
              <a:t>S- Subtraction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4694686-EF2F-7674-AB93-7CF2C12EEF99}"/>
                  </a:ext>
                </a:extLst>
              </p:cNvPr>
              <p:cNvSpPr txBox="1"/>
              <p:nvPr/>
            </p:nvSpPr>
            <p:spPr>
              <a:xfrm>
                <a:off x="5808450" y="3075863"/>
                <a:ext cx="4488088" cy="615553"/>
              </a:xfrm>
              <a:prstGeom prst="rect">
                <a:avLst/>
              </a:prstGeom>
              <a:noFill/>
            </p:spPr>
            <p:txBody>
              <a:bodyPr wrap="none" lIns="0" tIns="0" rIns="0" bIns="0" rtlCol="0">
                <a:spAutoFit/>
              </a:bodyPr>
              <a:lstStyle/>
              <a:p>
                <a:r>
                  <a:rPr lang="en-US" sz="4000">
                    <a:solidFill>
                      <a:srgbClr val="666666"/>
                    </a:solidFill>
                  </a:rPr>
                  <a:t>Area of a Circle</a:t>
                </a:r>
                <a14:m>
                  <m:oMath xmlns:m="http://schemas.openxmlformats.org/officeDocument/2006/math">
                    <m:r>
                      <a:rPr lang="en-US" sz="4000" i="1" dirty="0" smtClean="0">
                        <a:solidFill>
                          <a:srgbClr val="666666"/>
                        </a:solidFill>
                        <a:latin typeface="Cambria Math" panose="02040503050406030204" pitchFamily="18" charset="0"/>
                      </a:rPr>
                      <m:t>=</m:t>
                    </m:r>
                    <m:r>
                      <a:rPr lang="el-GR" sz="4000" i="1" dirty="0" smtClean="0">
                        <a:solidFill>
                          <a:srgbClr val="666666"/>
                        </a:solidFill>
                        <a:latin typeface="Cambria Math" panose="02040503050406030204" pitchFamily="18" charset="0"/>
                      </a:rPr>
                      <m:t>𝜋</m:t>
                    </m:r>
                    <m:sSup>
                      <m:sSupPr>
                        <m:ctrlPr>
                          <a:rPr lang="en-US" sz="4000" i="1" dirty="0">
                            <a:solidFill>
                              <a:srgbClr val="666666"/>
                            </a:solidFill>
                            <a:latin typeface="Cambria Math" panose="02040503050406030204" pitchFamily="18" charset="0"/>
                          </a:rPr>
                        </m:ctrlPr>
                      </m:sSupPr>
                      <m:e>
                        <m:r>
                          <a:rPr lang="en-US" sz="4000" i="1" dirty="0">
                            <a:solidFill>
                              <a:srgbClr val="666666"/>
                            </a:solidFill>
                            <a:latin typeface="Cambria Math" panose="02040503050406030204" pitchFamily="18" charset="0"/>
                          </a:rPr>
                          <m:t>𝑟</m:t>
                        </m:r>
                      </m:e>
                      <m:sup>
                        <m:r>
                          <a:rPr lang="en-US" sz="4000" i="1" dirty="0">
                            <a:solidFill>
                              <a:srgbClr val="666666"/>
                            </a:solidFill>
                            <a:latin typeface="Cambria Math" panose="02040503050406030204" pitchFamily="18" charset="0"/>
                          </a:rPr>
                          <m:t>2</m:t>
                        </m:r>
                      </m:sup>
                    </m:sSup>
                  </m:oMath>
                </a14:m>
                <a:endParaRPr lang="en-US" sz="4000">
                  <a:solidFill>
                    <a:srgbClr val="666666"/>
                  </a:solidFill>
                </a:endParaRPr>
              </a:p>
            </p:txBody>
          </p:sp>
        </mc:Choice>
        <mc:Fallback xmlns="">
          <p:sp>
            <p:nvSpPr>
              <p:cNvPr id="12" name="TextBox 11">
                <a:extLst>
                  <a:ext uri="{FF2B5EF4-FFF2-40B4-BE49-F238E27FC236}">
                    <a16:creationId xmlns:a16="http://schemas.microsoft.com/office/drawing/2014/main" id="{04694686-EF2F-7674-AB93-7CF2C12EEF99}"/>
                  </a:ext>
                </a:extLst>
              </p:cNvPr>
              <p:cNvSpPr txBox="1">
                <a:spLocks noRot="1" noChangeAspect="1" noMove="1" noResize="1" noEditPoints="1" noAdjustHandles="1" noChangeArrowheads="1" noChangeShapeType="1" noTextEdit="1"/>
              </p:cNvSpPr>
              <p:nvPr/>
            </p:nvSpPr>
            <p:spPr>
              <a:xfrm>
                <a:off x="5808450" y="3075863"/>
                <a:ext cx="4488088" cy="615553"/>
              </a:xfrm>
              <a:prstGeom prst="rect">
                <a:avLst/>
              </a:prstGeom>
              <a:blipFill>
                <a:blip r:embed="rId2"/>
                <a:stretch>
                  <a:fillRect l="-6929" t="-24752" b="-49505"/>
                </a:stretch>
              </a:blipFill>
            </p:spPr>
            <p:txBody>
              <a:bodyPr/>
              <a:lstStyle/>
              <a:p>
                <a:r>
                  <a:rPr lang="en-US">
                    <a:noFill/>
                  </a:rPr>
                  <a:t> </a:t>
                </a:r>
              </a:p>
            </p:txBody>
          </p:sp>
        </mc:Fallback>
      </mc:AlternateContent>
      <p:sp>
        <p:nvSpPr>
          <p:cNvPr id="18" name="Oval 17">
            <a:extLst>
              <a:ext uri="{FF2B5EF4-FFF2-40B4-BE49-F238E27FC236}">
                <a16:creationId xmlns:a16="http://schemas.microsoft.com/office/drawing/2014/main" id="{1CA2C105-9B7B-0BF9-AA0A-302510261A08}"/>
              </a:ext>
            </a:extLst>
          </p:cNvPr>
          <p:cNvSpPr/>
          <p:nvPr/>
        </p:nvSpPr>
        <p:spPr>
          <a:xfrm>
            <a:off x="9736631" y="3051336"/>
            <a:ext cx="640080" cy="64008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D11E876-82BF-14E1-D868-A5AC705E050C}"/>
              </a:ext>
            </a:extLst>
          </p:cNvPr>
          <p:cNvSpPr/>
          <p:nvPr/>
        </p:nvSpPr>
        <p:spPr>
          <a:xfrm>
            <a:off x="9355213" y="2926439"/>
            <a:ext cx="1188720" cy="9144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470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8"/>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8" grpId="1" animBg="1"/>
      <p:bldP spid="20"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AE37CC4-7D04-9AC8-D194-738EF36945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CB08E2-1AF0-8404-8AD6-12968FD291B5}"/>
              </a:ext>
            </a:extLst>
          </p:cNvPr>
          <p:cNvSpPr>
            <a:spLocks noGrp="1"/>
          </p:cNvSpPr>
          <p:nvPr>
            <p:ph type="title"/>
          </p:nvPr>
        </p:nvSpPr>
        <p:spPr>
          <a:xfrm>
            <a:off x="178443" y="0"/>
            <a:ext cx="10515600" cy="1325563"/>
          </a:xfrm>
        </p:spPr>
        <p:txBody>
          <a:bodyPr/>
          <a:lstStyle/>
          <a:p>
            <a:r>
              <a:rPr lang="en-US"/>
              <a:t>Order of Operations</a:t>
            </a:r>
          </a:p>
        </p:txBody>
      </p:sp>
      <p:sp>
        <p:nvSpPr>
          <p:cNvPr id="3" name="Content Placeholder 2">
            <a:extLst>
              <a:ext uri="{FF2B5EF4-FFF2-40B4-BE49-F238E27FC236}">
                <a16:creationId xmlns:a16="http://schemas.microsoft.com/office/drawing/2014/main" id="{D1B0DCAE-2650-E0B0-0C24-C41660D8733A}"/>
              </a:ext>
            </a:extLst>
          </p:cNvPr>
          <p:cNvSpPr>
            <a:spLocks noGrp="1"/>
          </p:cNvSpPr>
          <p:nvPr>
            <p:ph idx="1"/>
          </p:nvPr>
        </p:nvSpPr>
        <p:spPr>
          <a:xfrm>
            <a:off x="838199" y="1956119"/>
            <a:ext cx="3413370" cy="3092619"/>
          </a:xfrm>
        </p:spPr>
        <p:txBody>
          <a:bodyPr/>
          <a:lstStyle/>
          <a:p>
            <a:pPr marL="0" indent="0">
              <a:buNone/>
            </a:pPr>
            <a:r>
              <a:rPr lang="en-US"/>
              <a:t>P- Parentheses</a:t>
            </a:r>
          </a:p>
          <a:p>
            <a:pPr marL="0" indent="0">
              <a:buNone/>
            </a:pPr>
            <a:r>
              <a:rPr lang="en-US"/>
              <a:t>E- Exponent</a:t>
            </a:r>
          </a:p>
          <a:p>
            <a:pPr marL="0" indent="0">
              <a:buNone/>
            </a:pPr>
            <a:r>
              <a:rPr lang="en-US"/>
              <a:t>M- Multiplication</a:t>
            </a:r>
          </a:p>
          <a:p>
            <a:pPr marL="0" indent="0">
              <a:buNone/>
            </a:pPr>
            <a:r>
              <a:rPr lang="en-US"/>
              <a:t>D- Division</a:t>
            </a:r>
          </a:p>
          <a:p>
            <a:pPr marL="0" indent="0">
              <a:buNone/>
            </a:pPr>
            <a:r>
              <a:rPr lang="en-US"/>
              <a:t>A- Addition</a:t>
            </a:r>
          </a:p>
          <a:p>
            <a:pPr marL="0" indent="0">
              <a:buNone/>
            </a:pPr>
            <a:r>
              <a:rPr lang="en-US"/>
              <a:t>S- Subtraction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858513F-4321-E9FF-6FD7-783C312E6022}"/>
                  </a:ext>
                </a:extLst>
              </p:cNvPr>
              <p:cNvSpPr txBox="1"/>
              <p:nvPr/>
            </p:nvSpPr>
            <p:spPr>
              <a:xfrm>
                <a:off x="4632987" y="3046033"/>
                <a:ext cx="7170424" cy="615553"/>
              </a:xfrm>
              <a:prstGeom prst="rect">
                <a:avLst/>
              </a:prstGeom>
              <a:noFill/>
            </p:spPr>
            <p:txBody>
              <a:bodyPr wrap="none" lIns="0" tIns="0" rIns="0" bIns="0" rtlCol="0">
                <a:spAutoFit/>
              </a:bodyPr>
              <a:lstStyle/>
              <a:p>
                <a:r>
                  <a:rPr lang="en-US" sz="4000">
                    <a:solidFill>
                      <a:srgbClr val="666666"/>
                    </a:solidFill>
                  </a:rPr>
                  <a:t>Volume of a cylinder</a:t>
                </a:r>
                <a14:m>
                  <m:oMath xmlns:m="http://schemas.openxmlformats.org/officeDocument/2006/math">
                    <m:r>
                      <a:rPr lang="en-US" sz="4000" i="1" dirty="0" smtClean="0">
                        <a:solidFill>
                          <a:srgbClr val="666666"/>
                        </a:solidFill>
                        <a:latin typeface="Cambria Math" panose="02040503050406030204" pitchFamily="18" charset="0"/>
                      </a:rPr>
                      <m:t>=</m:t>
                    </m:r>
                    <m:r>
                      <a:rPr lang="en-US" sz="4000" b="0" i="1" dirty="0" smtClean="0">
                        <a:solidFill>
                          <a:srgbClr val="666666"/>
                        </a:solidFill>
                        <a:latin typeface="Cambria Math" panose="02040503050406030204" pitchFamily="18" charset="0"/>
                      </a:rPr>
                      <m:t>2</m:t>
                    </m:r>
                    <m:r>
                      <a:rPr lang="el-GR" sz="4000" i="1" dirty="0" smtClean="0">
                        <a:solidFill>
                          <a:srgbClr val="666666"/>
                        </a:solidFill>
                        <a:latin typeface="Cambria Math" panose="02040503050406030204" pitchFamily="18" charset="0"/>
                      </a:rPr>
                      <m:t>𝜋</m:t>
                    </m:r>
                    <m:sSup>
                      <m:sSupPr>
                        <m:ctrlPr>
                          <a:rPr lang="en-US" sz="4000" i="1" dirty="0">
                            <a:solidFill>
                              <a:srgbClr val="666666"/>
                            </a:solidFill>
                            <a:latin typeface="Cambria Math" panose="02040503050406030204" pitchFamily="18" charset="0"/>
                          </a:rPr>
                        </m:ctrlPr>
                      </m:sSupPr>
                      <m:e>
                        <m:r>
                          <a:rPr lang="en-US" sz="4000" i="1" dirty="0">
                            <a:solidFill>
                              <a:srgbClr val="666666"/>
                            </a:solidFill>
                            <a:latin typeface="Cambria Math" panose="02040503050406030204" pitchFamily="18" charset="0"/>
                          </a:rPr>
                          <m:t>𝑟</m:t>
                        </m:r>
                      </m:e>
                      <m:sup>
                        <m:r>
                          <a:rPr lang="en-US" sz="4000" i="1" dirty="0">
                            <a:solidFill>
                              <a:srgbClr val="666666"/>
                            </a:solidFill>
                            <a:latin typeface="Cambria Math" panose="02040503050406030204" pitchFamily="18" charset="0"/>
                          </a:rPr>
                          <m:t>2</m:t>
                        </m:r>
                      </m:sup>
                    </m:sSup>
                  </m:oMath>
                </a14:m>
                <a:r>
                  <a:rPr lang="en-US" sz="4000">
                    <a:solidFill>
                      <a:srgbClr val="666666"/>
                    </a:solidFill>
                  </a:rPr>
                  <a:t>+</a:t>
                </a:r>
                <a:r>
                  <a:rPr lang="el-GR" sz="4000">
                    <a:solidFill>
                      <a:srgbClr val="666666"/>
                    </a:solidFill>
                  </a:rPr>
                  <a:t> </a:t>
                </a:r>
                <a14:m>
                  <m:oMath xmlns:m="http://schemas.openxmlformats.org/officeDocument/2006/math">
                    <m:r>
                      <a:rPr lang="el-GR" sz="4000" i="1" dirty="0">
                        <a:solidFill>
                          <a:srgbClr val="666666"/>
                        </a:solidFill>
                        <a:latin typeface="Cambria Math" panose="02040503050406030204" pitchFamily="18" charset="0"/>
                      </a:rPr>
                      <m:t>𝜋</m:t>
                    </m:r>
                  </m:oMath>
                </a14:m>
                <a:r>
                  <a:rPr lang="en-US" sz="4000">
                    <a:solidFill>
                      <a:srgbClr val="666666"/>
                    </a:solidFill>
                  </a:rPr>
                  <a:t>Dh</a:t>
                </a:r>
              </a:p>
            </p:txBody>
          </p:sp>
        </mc:Choice>
        <mc:Fallback xmlns="">
          <p:sp>
            <p:nvSpPr>
              <p:cNvPr id="12" name="TextBox 11">
                <a:extLst>
                  <a:ext uri="{FF2B5EF4-FFF2-40B4-BE49-F238E27FC236}">
                    <a16:creationId xmlns:a16="http://schemas.microsoft.com/office/drawing/2014/main" id="{B858513F-4321-E9FF-6FD7-783C312E6022}"/>
                  </a:ext>
                </a:extLst>
              </p:cNvPr>
              <p:cNvSpPr txBox="1">
                <a:spLocks noRot="1" noChangeAspect="1" noMove="1" noResize="1" noEditPoints="1" noAdjustHandles="1" noChangeArrowheads="1" noChangeShapeType="1" noTextEdit="1"/>
              </p:cNvSpPr>
              <p:nvPr/>
            </p:nvSpPr>
            <p:spPr>
              <a:xfrm>
                <a:off x="4632987" y="3046033"/>
                <a:ext cx="7170424" cy="615553"/>
              </a:xfrm>
              <a:prstGeom prst="rect">
                <a:avLst/>
              </a:prstGeom>
              <a:blipFill>
                <a:blip r:embed="rId2"/>
                <a:stretch>
                  <a:fillRect l="-4252" t="-24752" r="-3401" b="-49505"/>
                </a:stretch>
              </a:blipFill>
            </p:spPr>
            <p:txBody>
              <a:bodyPr/>
              <a:lstStyle/>
              <a:p>
                <a:r>
                  <a:rPr lang="en-US">
                    <a:noFill/>
                  </a:rPr>
                  <a:t> </a:t>
                </a:r>
              </a:p>
            </p:txBody>
          </p:sp>
        </mc:Fallback>
      </mc:AlternateContent>
      <p:sp>
        <p:nvSpPr>
          <p:cNvPr id="18" name="Oval 17">
            <a:extLst>
              <a:ext uri="{FF2B5EF4-FFF2-40B4-BE49-F238E27FC236}">
                <a16:creationId xmlns:a16="http://schemas.microsoft.com/office/drawing/2014/main" id="{E9006AF3-1D11-0B50-E86D-8554CCBF3C1C}"/>
              </a:ext>
            </a:extLst>
          </p:cNvPr>
          <p:cNvSpPr/>
          <p:nvPr/>
        </p:nvSpPr>
        <p:spPr>
          <a:xfrm>
            <a:off x="10015352" y="2872892"/>
            <a:ext cx="640080" cy="64008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8CD3DD0-6CA7-94C2-5710-37EF6CC9BC18}"/>
              </a:ext>
            </a:extLst>
          </p:cNvPr>
          <p:cNvSpPr/>
          <p:nvPr/>
        </p:nvSpPr>
        <p:spPr>
          <a:xfrm>
            <a:off x="9291645" y="2872892"/>
            <a:ext cx="1188720" cy="9144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44D81D5-49CC-D1E5-DDD6-884703C3AE37}"/>
              </a:ext>
            </a:extLst>
          </p:cNvPr>
          <p:cNvSpPr/>
          <p:nvPr/>
        </p:nvSpPr>
        <p:spPr>
          <a:xfrm>
            <a:off x="10694043" y="2896609"/>
            <a:ext cx="1188720" cy="9144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CAD9BAA-FA4E-C76E-D12E-87F0F708B185}"/>
              </a:ext>
            </a:extLst>
          </p:cNvPr>
          <p:cNvSpPr/>
          <p:nvPr/>
        </p:nvSpPr>
        <p:spPr>
          <a:xfrm>
            <a:off x="9080431" y="2746881"/>
            <a:ext cx="2959621" cy="116642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824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0"/>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animBg="1"/>
      <p:bldP spid="20" grpId="1" animBg="1"/>
      <p:bldP spid="4" grpId="0" animBg="1"/>
      <p:bldP spid="4" grpId="1"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8D41DF5-7574-3DBE-760F-EDF03C952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87821-F757-76D8-C6CE-D74E64E8064D}"/>
              </a:ext>
            </a:extLst>
          </p:cNvPr>
          <p:cNvSpPr>
            <a:spLocks noGrp="1"/>
          </p:cNvSpPr>
          <p:nvPr>
            <p:ph type="title"/>
          </p:nvPr>
        </p:nvSpPr>
        <p:spPr>
          <a:xfrm>
            <a:off x="178443" y="0"/>
            <a:ext cx="10515600" cy="1325563"/>
          </a:xfrm>
        </p:spPr>
        <p:txBody>
          <a:bodyPr/>
          <a:lstStyle/>
          <a:p>
            <a:r>
              <a:rPr lang="en-US"/>
              <a:t>Order of Operations</a:t>
            </a:r>
          </a:p>
        </p:txBody>
      </p:sp>
      <p:sp>
        <p:nvSpPr>
          <p:cNvPr id="3" name="Content Placeholder 2">
            <a:extLst>
              <a:ext uri="{FF2B5EF4-FFF2-40B4-BE49-F238E27FC236}">
                <a16:creationId xmlns:a16="http://schemas.microsoft.com/office/drawing/2014/main" id="{4F9A8010-84F7-8D99-18BC-A1D58F8CB5E9}"/>
              </a:ext>
            </a:extLst>
          </p:cNvPr>
          <p:cNvSpPr>
            <a:spLocks noGrp="1"/>
          </p:cNvSpPr>
          <p:nvPr>
            <p:ph idx="1"/>
          </p:nvPr>
        </p:nvSpPr>
        <p:spPr>
          <a:xfrm>
            <a:off x="838199" y="1956119"/>
            <a:ext cx="3413370" cy="3092619"/>
          </a:xfrm>
        </p:spPr>
        <p:txBody>
          <a:bodyPr/>
          <a:lstStyle/>
          <a:p>
            <a:pPr marL="0" indent="0">
              <a:buNone/>
            </a:pPr>
            <a:r>
              <a:rPr lang="en-US"/>
              <a:t>P- Parentheses</a:t>
            </a:r>
          </a:p>
          <a:p>
            <a:pPr marL="0" indent="0">
              <a:buNone/>
            </a:pPr>
            <a:r>
              <a:rPr lang="en-US"/>
              <a:t>E- Exponent</a:t>
            </a:r>
          </a:p>
          <a:p>
            <a:pPr marL="0" indent="0">
              <a:buNone/>
            </a:pPr>
            <a:r>
              <a:rPr lang="en-US"/>
              <a:t>M- Multiplication</a:t>
            </a:r>
          </a:p>
          <a:p>
            <a:pPr marL="0" indent="0">
              <a:buNone/>
            </a:pPr>
            <a:r>
              <a:rPr lang="en-US"/>
              <a:t>D- Division</a:t>
            </a:r>
          </a:p>
          <a:p>
            <a:pPr marL="0" indent="0">
              <a:buNone/>
            </a:pPr>
            <a:r>
              <a:rPr lang="en-US"/>
              <a:t>A- Addition</a:t>
            </a:r>
          </a:p>
          <a:p>
            <a:pPr marL="0" indent="0">
              <a:buNone/>
            </a:pPr>
            <a:r>
              <a:rPr lang="en-US"/>
              <a:t>S- Subtraction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9C45AD4-5BCB-8BDC-E9F9-64EDF72E8784}"/>
                  </a:ext>
                </a:extLst>
              </p:cNvPr>
              <p:cNvSpPr txBox="1"/>
              <p:nvPr/>
            </p:nvSpPr>
            <p:spPr>
              <a:xfrm>
                <a:off x="4491181" y="3109601"/>
                <a:ext cx="7556556" cy="891141"/>
              </a:xfrm>
              <a:prstGeom prst="rect">
                <a:avLst/>
              </a:prstGeom>
              <a:noFill/>
            </p:spPr>
            <p:txBody>
              <a:bodyPr wrap="none" lIns="0" tIns="0" rIns="0" bIns="0" rtlCol="0">
                <a:spAutoFit/>
              </a:bodyPr>
              <a:lstStyle/>
              <a:p>
                <a:r>
                  <a:rPr lang="en-US" sz="4000">
                    <a:solidFill>
                      <a:srgbClr val="666666"/>
                    </a:solidFill>
                  </a:rPr>
                  <a:t>P</a:t>
                </a:r>
                <a14:m>
                  <m:oMath xmlns:m="http://schemas.openxmlformats.org/officeDocument/2006/math">
                    <m:r>
                      <m:rPr>
                        <m:sty m:val="p"/>
                      </m:rPr>
                      <a:rPr lang="en-US" sz="4000" b="0" i="0" dirty="0" smtClean="0">
                        <a:solidFill>
                          <a:srgbClr val="666666"/>
                        </a:solidFill>
                        <a:latin typeface="Cambria Math" panose="02040503050406030204" pitchFamily="18" charset="0"/>
                      </a:rPr>
                      <m:t>ercent</m:t>
                    </m:r>
                    <m:r>
                      <a:rPr lang="en-US" sz="4000" b="0" i="0" dirty="0" smtClean="0">
                        <a:solidFill>
                          <a:srgbClr val="666666"/>
                        </a:solidFill>
                        <a:latin typeface="Cambria Math" panose="02040503050406030204" pitchFamily="18" charset="0"/>
                      </a:rPr>
                      <m:t> </m:t>
                    </m:r>
                    <m:r>
                      <m:rPr>
                        <m:sty m:val="p"/>
                      </m:rPr>
                      <a:rPr lang="en-US" sz="4000" b="0" i="0" dirty="0" smtClean="0">
                        <a:solidFill>
                          <a:srgbClr val="666666"/>
                        </a:solidFill>
                        <a:latin typeface="Cambria Math" panose="02040503050406030204" pitchFamily="18" charset="0"/>
                      </a:rPr>
                      <m:t>Removal</m:t>
                    </m:r>
                    <m:r>
                      <a:rPr lang="en-US" sz="4000" i="0" dirty="0" smtClean="0">
                        <a:solidFill>
                          <a:srgbClr val="666666"/>
                        </a:solidFill>
                        <a:latin typeface="Cambria Math" panose="02040503050406030204" pitchFamily="18" charset="0"/>
                      </a:rPr>
                      <m:t>=</m:t>
                    </m:r>
                    <m:f>
                      <m:fPr>
                        <m:ctrlPr>
                          <a:rPr lang="en-US" sz="4000" i="1" dirty="0" smtClean="0">
                            <a:solidFill>
                              <a:srgbClr val="666666"/>
                            </a:solidFill>
                            <a:latin typeface="Cambria Math" panose="02040503050406030204" pitchFamily="18" charset="0"/>
                          </a:rPr>
                        </m:ctrlPr>
                      </m:fPr>
                      <m:num>
                        <m:r>
                          <m:rPr>
                            <m:sty m:val="p"/>
                          </m:rPr>
                          <a:rPr lang="en-US" sz="4000" b="0" i="0" dirty="0" smtClean="0">
                            <a:solidFill>
                              <a:srgbClr val="666666"/>
                            </a:solidFill>
                            <a:latin typeface="Cambria Math" panose="02040503050406030204" pitchFamily="18" charset="0"/>
                          </a:rPr>
                          <m:t>In</m:t>
                        </m:r>
                        <m:r>
                          <a:rPr lang="en-US" sz="4000" b="0" i="0" dirty="0" smtClean="0">
                            <a:solidFill>
                              <a:srgbClr val="666666"/>
                            </a:solidFill>
                            <a:latin typeface="Cambria Math" panose="02040503050406030204" pitchFamily="18" charset="0"/>
                          </a:rPr>
                          <m:t>−</m:t>
                        </m:r>
                        <m:r>
                          <m:rPr>
                            <m:sty m:val="p"/>
                          </m:rPr>
                          <a:rPr lang="en-US" sz="4000" b="0" i="0" dirty="0" smtClean="0">
                            <a:solidFill>
                              <a:srgbClr val="666666"/>
                            </a:solidFill>
                            <a:latin typeface="Cambria Math" panose="02040503050406030204" pitchFamily="18" charset="0"/>
                          </a:rPr>
                          <m:t>Out</m:t>
                        </m:r>
                      </m:num>
                      <m:den>
                        <m:r>
                          <m:rPr>
                            <m:sty m:val="p"/>
                          </m:rPr>
                          <a:rPr lang="en-US" sz="4000" b="0" i="0" dirty="0" smtClean="0">
                            <a:solidFill>
                              <a:srgbClr val="666666"/>
                            </a:solidFill>
                            <a:latin typeface="Cambria Math" panose="02040503050406030204" pitchFamily="18" charset="0"/>
                          </a:rPr>
                          <m:t>Out</m:t>
                        </m:r>
                      </m:den>
                    </m:f>
                    <m:r>
                      <a:rPr lang="en-US" sz="4000" i="0" dirty="0" smtClean="0">
                        <a:solidFill>
                          <a:srgbClr val="666666"/>
                        </a:solidFill>
                        <a:latin typeface="Cambria Math" panose="02040503050406030204" pitchFamily="18" charset="0"/>
                        <a:ea typeface="Cambria Math" panose="02040503050406030204" pitchFamily="18" charset="0"/>
                      </a:rPr>
                      <m:t>×</m:t>
                    </m:r>
                    <m:r>
                      <a:rPr lang="en-US" sz="4000" b="0" i="0" dirty="0" smtClean="0">
                        <a:solidFill>
                          <a:srgbClr val="666666"/>
                        </a:solidFill>
                        <a:latin typeface="Cambria Math" panose="02040503050406030204" pitchFamily="18" charset="0"/>
                        <a:ea typeface="Cambria Math" panose="02040503050406030204" pitchFamily="18" charset="0"/>
                      </a:rPr>
                      <m:t>100%</m:t>
                    </m:r>
                  </m:oMath>
                </a14:m>
                <a:endParaRPr lang="en-US" sz="4000">
                  <a:solidFill>
                    <a:srgbClr val="666666"/>
                  </a:solidFill>
                </a:endParaRPr>
              </a:p>
            </p:txBody>
          </p:sp>
        </mc:Choice>
        <mc:Fallback xmlns="">
          <p:sp>
            <p:nvSpPr>
              <p:cNvPr id="12" name="TextBox 11">
                <a:extLst>
                  <a:ext uri="{FF2B5EF4-FFF2-40B4-BE49-F238E27FC236}">
                    <a16:creationId xmlns:a16="http://schemas.microsoft.com/office/drawing/2014/main" id="{79C45AD4-5BCB-8BDC-E9F9-64EDF72E8784}"/>
                  </a:ext>
                </a:extLst>
              </p:cNvPr>
              <p:cNvSpPr txBox="1">
                <a:spLocks noRot="1" noChangeAspect="1" noMove="1" noResize="1" noEditPoints="1" noAdjustHandles="1" noChangeArrowheads="1" noChangeShapeType="1" noTextEdit="1"/>
              </p:cNvSpPr>
              <p:nvPr/>
            </p:nvSpPr>
            <p:spPr>
              <a:xfrm>
                <a:off x="4491181" y="3109601"/>
                <a:ext cx="7556556" cy="891141"/>
              </a:xfrm>
              <a:prstGeom prst="rect">
                <a:avLst/>
              </a:prstGeom>
              <a:blipFill>
                <a:blip r:embed="rId2"/>
                <a:stretch>
                  <a:fillRect l="-4116" t="-685" b="-19863"/>
                </a:stretch>
              </a:blipFill>
            </p:spPr>
            <p:txBody>
              <a:bodyPr/>
              <a:lstStyle/>
              <a:p>
                <a:r>
                  <a:rPr lang="en-US">
                    <a:noFill/>
                  </a:rPr>
                  <a:t> </a:t>
                </a:r>
              </a:p>
            </p:txBody>
          </p:sp>
        </mc:Fallback>
      </mc:AlternateContent>
      <p:sp>
        <p:nvSpPr>
          <p:cNvPr id="20" name="Oval 19">
            <a:extLst>
              <a:ext uri="{FF2B5EF4-FFF2-40B4-BE49-F238E27FC236}">
                <a16:creationId xmlns:a16="http://schemas.microsoft.com/office/drawing/2014/main" id="{A16D2050-E279-2F4D-3AC9-809FE402D081}"/>
              </a:ext>
            </a:extLst>
          </p:cNvPr>
          <p:cNvSpPr/>
          <p:nvPr/>
        </p:nvSpPr>
        <p:spPr>
          <a:xfrm>
            <a:off x="8665744" y="2960177"/>
            <a:ext cx="1681155" cy="67064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5CAB4D-6CA7-6A12-E4AE-DED564421C0D}"/>
              </a:ext>
            </a:extLst>
          </p:cNvPr>
          <p:cNvSpPr/>
          <p:nvPr/>
        </p:nvSpPr>
        <p:spPr>
          <a:xfrm>
            <a:off x="8665744" y="2960177"/>
            <a:ext cx="1607808" cy="10935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1CBEE14-0BB6-A13B-4C5D-A90A72C0E139}"/>
              </a:ext>
            </a:extLst>
          </p:cNvPr>
          <p:cNvSpPr/>
          <p:nvPr/>
        </p:nvSpPr>
        <p:spPr>
          <a:xfrm>
            <a:off x="8540030" y="2801035"/>
            <a:ext cx="3561055" cy="143356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731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4" grpId="0" animBg="1"/>
      <p:bldP spid="4" grpId="1" animBg="1"/>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DB19DCF-8779-5814-37B4-4EE5C5945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537A6-A1B8-94FC-CC8D-5C5CBF7C2D2F}"/>
              </a:ext>
            </a:extLst>
          </p:cNvPr>
          <p:cNvSpPr>
            <a:spLocks noGrp="1"/>
          </p:cNvSpPr>
          <p:nvPr>
            <p:ph type="title"/>
          </p:nvPr>
        </p:nvSpPr>
        <p:spPr>
          <a:xfrm>
            <a:off x="178443" y="0"/>
            <a:ext cx="10515600" cy="1325563"/>
          </a:xfrm>
        </p:spPr>
        <p:txBody>
          <a:bodyPr/>
          <a:lstStyle/>
          <a:p>
            <a:r>
              <a:rPr lang="en-US"/>
              <a:t>Order of Operations</a:t>
            </a:r>
          </a:p>
        </p:txBody>
      </p:sp>
      <p:sp>
        <p:nvSpPr>
          <p:cNvPr id="3" name="Content Placeholder 2">
            <a:extLst>
              <a:ext uri="{FF2B5EF4-FFF2-40B4-BE49-F238E27FC236}">
                <a16:creationId xmlns:a16="http://schemas.microsoft.com/office/drawing/2014/main" id="{A6C11F5C-0F8A-A0B0-F5D8-47F8ED711730}"/>
              </a:ext>
            </a:extLst>
          </p:cNvPr>
          <p:cNvSpPr>
            <a:spLocks noGrp="1"/>
          </p:cNvSpPr>
          <p:nvPr>
            <p:ph idx="1"/>
          </p:nvPr>
        </p:nvSpPr>
        <p:spPr>
          <a:xfrm>
            <a:off x="838199" y="1956119"/>
            <a:ext cx="3413370" cy="3092619"/>
          </a:xfrm>
        </p:spPr>
        <p:txBody>
          <a:bodyPr/>
          <a:lstStyle/>
          <a:p>
            <a:pPr marL="0" indent="0">
              <a:buNone/>
            </a:pPr>
            <a:r>
              <a:rPr lang="en-US"/>
              <a:t>P- Parentheses</a:t>
            </a:r>
          </a:p>
          <a:p>
            <a:pPr marL="0" indent="0">
              <a:buNone/>
            </a:pPr>
            <a:r>
              <a:rPr lang="en-US"/>
              <a:t>E- Exponent</a:t>
            </a:r>
          </a:p>
          <a:p>
            <a:pPr marL="0" indent="0">
              <a:buNone/>
            </a:pPr>
            <a:r>
              <a:rPr lang="en-US"/>
              <a:t>M- Multiplication</a:t>
            </a:r>
          </a:p>
          <a:p>
            <a:pPr marL="0" indent="0">
              <a:buNone/>
            </a:pPr>
            <a:r>
              <a:rPr lang="en-US"/>
              <a:t>D- Division</a:t>
            </a:r>
          </a:p>
          <a:p>
            <a:pPr marL="0" indent="0">
              <a:buNone/>
            </a:pPr>
            <a:r>
              <a:rPr lang="en-US"/>
              <a:t>A- Addition</a:t>
            </a:r>
          </a:p>
          <a:p>
            <a:pPr marL="0" indent="0">
              <a:buNone/>
            </a:pPr>
            <a:r>
              <a:rPr lang="en-US"/>
              <a:t>S- Subtraction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A929528-EB0A-8B1C-46EF-7E8713113615}"/>
                  </a:ext>
                </a:extLst>
              </p:cNvPr>
              <p:cNvSpPr txBox="1"/>
              <p:nvPr/>
            </p:nvSpPr>
            <p:spPr>
              <a:xfrm>
                <a:off x="4560450" y="3111681"/>
                <a:ext cx="6815199" cy="968920"/>
              </a:xfrm>
              <a:prstGeom prst="rect">
                <a:avLst/>
              </a:prstGeom>
              <a:noFill/>
            </p:spPr>
            <p:txBody>
              <a:bodyPr wrap="none" lIns="0" tIns="0" rIns="0" bIns="0" rtlCol="0">
                <a:spAutoFit/>
              </a:bodyPr>
              <a:lstStyle/>
              <a:p>
                <a:r>
                  <a:rPr lang="en-US" sz="4000">
                    <a:solidFill>
                      <a:srgbClr val="666666"/>
                    </a:solidFill>
                  </a:rPr>
                  <a:t>B</a:t>
                </a:r>
                <a14:m>
                  <m:oMath xmlns:m="http://schemas.openxmlformats.org/officeDocument/2006/math">
                    <m:r>
                      <m:rPr>
                        <m:sty m:val="p"/>
                      </m:rPr>
                      <a:rPr lang="en-US" sz="4000" b="0" i="0" dirty="0" smtClean="0">
                        <a:solidFill>
                          <a:srgbClr val="666666"/>
                        </a:solidFill>
                        <a:latin typeface="Cambria Math" panose="02040503050406030204" pitchFamily="18" charset="0"/>
                      </a:rPr>
                      <m:t>OD</m:t>
                    </m:r>
                    <m:r>
                      <a:rPr lang="en-US" sz="4000" i="1" dirty="0" smtClean="0">
                        <a:solidFill>
                          <a:srgbClr val="666666"/>
                        </a:solidFill>
                        <a:latin typeface="Cambria Math" panose="02040503050406030204" pitchFamily="18" charset="0"/>
                      </a:rPr>
                      <m:t>=</m:t>
                    </m:r>
                    <m:f>
                      <m:fPr>
                        <m:ctrlPr>
                          <a:rPr lang="en-US" sz="4000" i="1" dirty="0" smtClean="0">
                            <a:solidFill>
                              <a:srgbClr val="666666"/>
                            </a:solidFill>
                            <a:latin typeface="Cambria Math" panose="02040503050406030204" pitchFamily="18" charset="0"/>
                          </a:rPr>
                        </m:ctrlPr>
                      </m:fPr>
                      <m:num>
                        <m:r>
                          <a:rPr lang="en-US" sz="4000" b="0" i="1" dirty="0" smtClean="0">
                            <a:solidFill>
                              <a:srgbClr val="666666"/>
                            </a:solidFill>
                            <a:latin typeface="Cambria Math" panose="02040503050406030204" pitchFamily="18" charset="0"/>
                          </a:rPr>
                          <m:t>(</m:t>
                        </m:r>
                        <m:sSub>
                          <m:sSubPr>
                            <m:ctrlPr>
                              <a:rPr lang="en-US" sz="4000" b="0" i="1" dirty="0" smtClean="0">
                                <a:solidFill>
                                  <a:srgbClr val="666666"/>
                                </a:solidFill>
                                <a:latin typeface="Cambria Math" panose="02040503050406030204" pitchFamily="18" charset="0"/>
                              </a:rPr>
                            </m:ctrlPr>
                          </m:sSubPr>
                          <m:e>
                            <m:r>
                              <a:rPr lang="en-US" sz="4000" b="0" i="1" dirty="0" smtClean="0">
                                <a:solidFill>
                                  <a:srgbClr val="666666"/>
                                </a:solidFill>
                                <a:latin typeface="Cambria Math" panose="02040503050406030204" pitchFamily="18" charset="0"/>
                              </a:rPr>
                              <m:t>𝐷𝑂</m:t>
                            </m:r>
                          </m:e>
                          <m:sub>
                            <m:r>
                              <a:rPr lang="en-US" sz="4000" b="0" i="1" dirty="0" smtClean="0">
                                <a:solidFill>
                                  <a:srgbClr val="666666"/>
                                </a:solidFill>
                                <a:latin typeface="Cambria Math" panose="02040503050406030204" pitchFamily="18" charset="0"/>
                              </a:rPr>
                              <m:t>𝐼𝑛𝑖𝑡𝑖𝑎𝑙</m:t>
                            </m:r>
                          </m:sub>
                        </m:sSub>
                        <m:r>
                          <a:rPr lang="en-US" sz="4000" b="0" i="1" dirty="0" smtClean="0">
                            <a:solidFill>
                              <a:srgbClr val="666666"/>
                            </a:solidFill>
                            <a:latin typeface="Cambria Math" panose="02040503050406030204" pitchFamily="18" charset="0"/>
                          </a:rPr>
                          <m:t>−</m:t>
                        </m:r>
                        <m:sSub>
                          <m:sSubPr>
                            <m:ctrlPr>
                              <a:rPr lang="en-US" sz="4000" b="0" i="1" dirty="0" smtClean="0">
                                <a:solidFill>
                                  <a:srgbClr val="666666"/>
                                </a:solidFill>
                                <a:latin typeface="Cambria Math" panose="02040503050406030204" pitchFamily="18" charset="0"/>
                              </a:rPr>
                            </m:ctrlPr>
                          </m:sSubPr>
                          <m:e>
                            <m:r>
                              <a:rPr lang="en-US" sz="4000" b="0" i="1" dirty="0" smtClean="0">
                                <a:solidFill>
                                  <a:srgbClr val="666666"/>
                                </a:solidFill>
                                <a:latin typeface="Cambria Math" panose="02040503050406030204" pitchFamily="18" charset="0"/>
                              </a:rPr>
                              <m:t>𝐷𝑂</m:t>
                            </m:r>
                          </m:e>
                          <m:sub>
                            <m:r>
                              <a:rPr lang="en-US" sz="4000" b="0" i="1" dirty="0" smtClean="0">
                                <a:solidFill>
                                  <a:srgbClr val="666666"/>
                                </a:solidFill>
                                <a:latin typeface="Cambria Math" panose="02040503050406030204" pitchFamily="18" charset="0"/>
                              </a:rPr>
                              <m:t>𝐹𝑖𝑛𝑎𝑙</m:t>
                            </m:r>
                          </m:sub>
                        </m:sSub>
                        <m:r>
                          <a:rPr lang="en-US" sz="4000" b="0" i="1" dirty="0" smtClean="0">
                            <a:solidFill>
                              <a:srgbClr val="666666"/>
                            </a:solidFill>
                            <a:latin typeface="Cambria Math" panose="02040503050406030204" pitchFamily="18" charset="0"/>
                          </a:rPr>
                          <m:t>)(300</m:t>
                        </m:r>
                        <m:r>
                          <a:rPr lang="en-US" sz="4000" b="0" i="1" dirty="0" smtClean="0">
                            <a:solidFill>
                              <a:srgbClr val="666666"/>
                            </a:solidFill>
                            <a:latin typeface="Cambria Math" panose="02040503050406030204" pitchFamily="18" charset="0"/>
                          </a:rPr>
                          <m:t>𝑚𝐿</m:t>
                        </m:r>
                        <m:r>
                          <a:rPr lang="en-US" sz="4000" b="0" i="1" dirty="0" smtClean="0">
                            <a:solidFill>
                              <a:srgbClr val="666666"/>
                            </a:solidFill>
                            <a:latin typeface="Cambria Math" panose="02040503050406030204" pitchFamily="18" charset="0"/>
                          </a:rPr>
                          <m:t>)</m:t>
                        </m:r>
                      </m:num>
                      <m:den>
                        <m:r>
                          <a:rPr lang="en-US" sz="4000" b="0" i="1" dirty="0" smtClean="0">
                            <a:solidFill>
                              <a:srgbClr val="666666"/>
                            </a:solidFill>
                            <a:latin typeface="Cambria Math" panose="02040503050406030204" pitchFamily="18" charset="0"/>
                          </a:rPr>
                          <m:t>𝑆𝑎𝑚𝑝𝑙𝑒</m:t>
                        </m:r>
                        <m:r>
                          <a:rPr lang="en-US" sz="4000" b="0" i="1" dirty="0" smtClean="0">
                            <a:solidFill>
                              <a:srgbClr val="666666"/>
                            </a:solidFill>
                            <a:latin typeface="Cambria Math" panose="02040503050406030204" pitchFamily="18" charset="0"/>
                          </a:rPr>
                          <m:t> </m:t>
                        </m:r>
                        <m:r>
                          <a:rPr lang="en-US" sz="4000" b="0" i="1" dirty="0" smtClean="0">
                            <a:solidFill>
                              <a:srgbClr val="666666"/>
                            </a:solidFill>
                            <a:latin typeface="Cambria Math" panose="02040503050406030204" pitchFamily="18" charset="0"/>
                          </a:rPr>
                          <m:t>𝑉𝑜𝑙𝑢𝑚𝑒</m:t>
                        </m:r>
                      </m:den>
                    </m:f>
                  </m:oMath>
                </a14:m>
                <a:endParaRPr lang="en-US" sz="4000">
                  <a:solidFill>
                    <a:srgbClr val="666666"/>
                  </a:solidFill>
                </a:endParaRPr>
              </a:p>
            </p:txBody>
          </p:sp>
        </mc:Choice>
        <mc:Fallback xmlns="">
          <p:sp>
            <p:nvSpPr>
              <p:cNvPr id="12" name="TextBox 11">
                <a:extLst>
                  <a:ext uri="{FF2B5EF4-FFF2-40B4-BE49-F238E27FC236}">
                    <a16:creationId xmlns:a16="http://schemas.microsoft.com/office/drawing/2014/main" id="{EA929528-EB0A-8B1C-46EF-7E8713113615}"/>
                  </a:ext>
                </a:extLst>
              </p:cNvPr>
              <p:cNvSpPr txBox="1">
                <a:spLocks noRot="1" noChangeAspect="1" noMove="1" noResize="1" noEditPoints="1" noAdjustHandles="1" noChangeArrowheads="1" noChangeShapeType="1" noTextEdit="1"/>
              </p:cNvSpPr>
              <p:nvPr/>
            </p:nvSpPr>
            <p:spPr>
              <a:xfrm>
                <a:off x="4560450" y="3111681"/>
                <a:ext cx="6815199" cy="968920"/>
              </a:xfrm>
              <a:prstGeom prst="rect">
                <a:avLst/>
              </a:prstGeom>
              <a:blipFill>
                <a:blip r:embed="rId2"/>
                <a:stretch>
                  <a:fillRect l="-4472" b="-11321"/>
                </a:stretch>
              </a:blipFill>
            </p:spPr>
            <p:txBody>
              <a:bodyPr/>
              <a:lstStyle/>
              <a:p>
                <a:r>
                  <a:rPr lang="en-US">
                    <a:noFill/>
                  </a:rPr>
                  <a:t> </a:t>
                </a:r>
              </a:p>
            </p:txBody>
          </p:sp>
        </mc:Fallback>
      </mc:AlternateContent>
      <p:sp>
        <p:nvSpPr>
          <p:cNvPr id="20" name="Oval 19">
            <a:extLst>
              <a:ext uri="{FF2B5EF4-FFF2-40B4-BE49-F238E27FC236}">
                <a16:creationId xmlns:a16="http://schemas.microsoft.com/office/drawing/2014/main" id="{932D293A-048D-9993-4E26-FF259D5E84C0}"/>
              </a:ext>
            </a:extLst>
          </p:cNvPr>
          <p:cNvSpPr/>
          <p:nvPr/>
        </p:nvSpPr>
        <p:spPr>
          <a:xfrm>
            <a:off x="6261365" y="2772093"/>
            <a:ext cx="3413370" cy="116911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7CDA2C36-D883-AA9D-1D27-9858166CC27F}"/>
              </a:ext>
            </a:extLst>
          </p:cNvPr>
          <p:cNvSpPr/>
          <p:nvPr/>
        </p:nvSpPr>
        <p:spPr>
          <a:xfrm>
            <a:off x="6180757" y="2840997"/>
            <a:ext cx="5365235" cy="92417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B85DFFF3-0A33-E1DC-966E-216B16D63011}"/>
              </a:ext>
            </a:extLst>
          </p:cNvPr>
          <p:cNvSpPr/>
          <p:nvPr/>
        </p:nvSpPr>
        <p:spPr>
          <a:xfrm>
            <a:off x="6118252" y="2747307"/>
            <a:ext cx="5365235" cy="147268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293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4" grpId="0" animBg="1"/>
      <p:bldP spid="4" grpId="1" animBg="1"/>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00E87-B1CE-8472-032A-86014C26089D}"/>
              </a:ext>
            </a:extLst>
          </p:cNvPr>
          <p:cNvSpPr>
            <a:spLocks noGrp="1"/>
          </p:cNvSpPr>
          <p:nvPr>
            <p:ph type="title"/>
          </p:nvPr>
        </p:nvSpPr>
        <p:spPr>
          <a:xfrm>
            <a:off x="178443" y="0"/>
            <a:ext cx="10515600" cy="1325563"/>
          </a:xfrm>
        </p:spPr>
        <p:txBody>
          <a:bodyPr/>
          <a:lstStyle/>
          <a:p>
            <a:r>
              <a:rPr lang="en-US"/>
              <a:t>Order of Operations</a:t>
            </a:r>
          </a:p>
        </p:txBody>
      </p:sp>
      <p:sp>
        <p:nvSpPr>
          <p:cNvPr id="3" name="Content Placeholder 2">
            <a:extLst>
              <a:ext uri="{FF2B5EF4-FFF2-40B4-BE49-F238E27FC236}">
                <a16:creationId xmlns:a16="http://schemas.microsoft.com/office/drawing/2014/main" id="{973C3EC2-36FB-9ECE-FA6C-E53C23ECCA38}"/>
              </a:ext>
            </a:extLst>
          </p:cNvPr>
          <p:cNvSpPr>
            <a:spLocks noGrp="1"/>
          </p:cNvSpPr>
          <p:nvPr>
            <p:ph idx="1"/>
          </p:nvPr>
        </p:nvSpPr>
        <p:spPr>
          <a:xfrm>
            <a:off x="838199" y="1956119"/>
            <a:ext cx="3413370" cy="3092619"/>
          </a:xfrm>
        </p:spPr>
        <p:txBody>
          <a:bodyPr/>
          <a:lstStyle/>
          <a:p>
            <a:pPr marL="0" indent="0">
              <a:buNone/>
            </a:pPr>
            <a:r>
              <a:rPr lang="en-US"/>
              <a:t>P- Parentheses</a:t>
            </a:r>
          </a:p>
          <a:p>
            <a:pPr marL="0" indent="0">
              <a:buNone/>
            </a:pPr>
            <a:r>
              <a:rPr lang="en-US"/>
              <a:t>E- Exponent</a:t>
            </a:r>
          </a:p>
          <a:p>
            <a:pPr marL="0" indent="0">
              <a:buNone/>
            </a:pPr>
            <a:r>
              <a:rPr lang="en-US"/>
              <a:t>M- Multiplication</a:t>
            </a:r>
          </a:p>
          <a:p>
            <a:pPr marL="0" indent="0">
              <a:buNone/>
            </a:pPr>
            <a:r>
              <a:rPr lang="en-US"/>
              <a:t>D- Division</a:t>
            </a:r>
          </a:p>
          <a:p>
            <a:pPr marL="0" indent="0">
              <a:buNone/>
            </a:pPr>
            <a:r>
              <a:rPr lang="en-US"/>
              <a:t>A- Addition</a:t>
            </a:r>
          </a:p>
          <a:p>
            <a:pPr marL="0" indent="0">
              <a:buNone/>
            </a:pPr>
            <a:r>
              <a:rPr lang="en-US"/>
              <a:t>S- Subtraction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463E4D9-A990-4B86-CACE-B04393C83258}"/>
                  </a:ext>
                </a:extLst>
              </p:cNvPr>
              <p:cNvSpPr txBox="1"/>
              <p:nvPr/>
            </p:nvSpPr>
            <p:spPr>
              <a:xfrm>
                <a:off x="4251569" y="2984273"/>
                <a:ext cx="6853351" cy="518155"/>
              </a:xfrm>
              <a:prstGeom prst="rect">
                <a:avLst/>
              </a:prstGeom>
              <a:noFill/>
            </p:spPr>
            <p:txBody>
              <a:bodyPr wrap="none" lIns="0" tIns="0" rIns="0" bIns="0" rtlCol="0">
                <a:spAutoFit/>
              </a:bodyPr>
              <a:lstStyle/>
              <a:p>
                <a:r>
                  <a:rPr lang="en-US" sz="2800">
                    <a:solidFill>
                      <a:srgbClr val="666666"/>
                    </a:solidFill>
                  </a:rPr>
                  <a:t>Surface Area of a Cone</a:t>
                </a:r>
                <a14:m>
                  <m:oMath xmlns:m="http://schemas.openxmlformats.org/officeDocument/2006/math">
                    <m:r>
                      <a:rPr lang="en-US" sz="2800" i="1" dirty="0" smtClean="0">
                        <a:solidFill>
                          <a:srgbClr val="666666"/>
                        </a:solidFill>
                        <a:latin typeface="Cambria Math" panose="02040503050406030204" pitchFamily="18" charset="0"/>
                      </a:rPr>
                      <m:t>=</m:t>
                    </m:r>
                    <m:r>
                      <a:rPr lang="el-GR" sz="2800" i="1" dirty="0" smtClean="0">
                        <a:solidFill>
                          <a:srgbClr val="666666"/>
                        </a:solidFill>
                        <a:latin typeface="Cambria Math" panose="02040503050406030204" pitchFamily="18" charset="0"/>
                      </a:rPr>
                      <m:t>𝜋</m:t>
                    </m:r>
                    <m:sSup>
                      <m:sSupPr>
                        <m:ctrlPr>
                          <a:rPr lang="en-US" sz="2800" i="1" dirty="0">
                            <a:solidFill>
                              <a:srgbClr val="666666"/>
                            </a:solidFill>
                            <a:latin typeface="Cambria Math" panose="02040503050406030204" pitchFamily="18" charset="0"/>
                          </a:rPr>
                        </m:ctrlPr>
                      </m:sSupPr>
                      <m:e>
                        <m:r>
                          <a:rPr lang="en-US" sz="2800" i="1" dirty="0">
                            <a:solidFill>
                              <a:srgbClr val="666666"/>
                            </a:solidFill>
                            <a:latin typeface="Cambria Math" panose="02040503050406030204" pitchFamily="18" charset="0"/>
                          </a:rPr>
                          <m:t>𝑟</m:t>
                        </m:r>
                      </m:e>
                      <m:sup>
                        <m:r>
                          <a:rPr lang="en-US" sz="2800" i="1" dirty="0">
                            <a:solidFill>
                              <a:srgbClr val="666666"/>
                            </a:solidFill>
                            <a:latin typeface="Cambria Math" panose="02040503050406030204" pitchFamily="18" charset="0"/>
                          </a:rPr>
                          <m:t>2</m:t>
                        </m:r>
                      </m:sup>
                    </m:sSup>
                    <m:r>
                      <a:rPr lang="en-US" sz="2800" b="0" i="0" dirty="0" smtClean="0">
                        <a:solidFill>
                          <a:srgbClr val="666666"/>
                        </a:solidFill>
                        <a:latin typeface="Cambria Math" panose="02040503050406030204" pitchFamily="18" charset="0"/>
                      </a:rPr>
                      <m:t>+</m:t>
                    </m:r>
                    <m:d>
                      <m:dPr>
                        <m:ctrlPr>
                          <a:rPr lang="en-US" sz="2800" b="0" i="1" dirty="0" smtClean="0">
                            <a:solidFill>
                              <a:srgbClr val="666666"/>
                            </a:solidFill>
                            <a:latin typeface="Cambria Math" panose="02040503050406030204" pitchFamily="18" charset="0"/>
                          </a:rPr>
                        </m:ctrlPr>
                      </m:dPr>
                      <m:e>
                        <m:r>
                          <m:rPr>
                            <m:sty m:val="p"/>
                          </m:rPr>
                          <a:rPr lang="el-GR" sz="2800" i="1" dirty="0">
                            <a:solidFill>
                              <a:srgbClr val="666666"/>
                            </a:solidFill>
                            <a:latin typeface="Cambria Math" panose="02040503050406030204" pitchFamily="18" charset="0"/>
                            <a:ea typeface="Cambria Math" panose="02040503050406030204" pitchFamily="18" charset="0"/>
                          </a:rPr>
                          <m:t>π</m:t>
                        </m:r>
                        <m:r>
                          <a:rPr lang="en-US" sz="2800" i="1" dirty="0">
                            <a:solidFill>
                              <a:srgbClr val="666666"/>
                            </a:solidFill>
                            <a:latin typeface="Cambria Math" panose="02040503050406030204" pitchFamily="18" charset="0"/>
                            <a:ea typeface="Cambria Math" panose="02040503050406030204" pitchFamily="18" charset="0"/>
                          </a:rPr>
                          <m:t>𝑟</m:t>
                        </m:r>
                        <m:rad>
                          <m:radPr>
                            <m:degHide m:val="on"/>
                            <m:ctrlPr>
                              <a:rPr lang="en-US" sz="2800" i="1" dirty="0">
                                <a:solidFill>
                                  <a:srgbClr val="666666"/>
                                </a:solidFill>
                                <a:latin typeface="Cambria Math" panose="02040503050406030204" pitchFamily="18" charset="0"/>
                                <a:ea typeface="Cambria Math" panose="02040503050406030204" pitchFamily="18" charset="0"/>
                              </a:rPr>
                            </m:ctrlPr>
                          </m:radPr>
                          <m:deg/>
                          <m:e>
                            <m:sSup>
                              <m:sSupPr>
                                <m:ctrlPr>
                                  <a:rPr lang="en-US" sz="2800" i="1" dirty="0">
                                    <a:solidFill>
                                      <a:srgbClr val="666666"/>
                                    </a:solidFill>
                                    <a:latin typeface="Cambria Math" panose="02040503050406030204" pitchFamily="18" charset="0"/>
                                    <a:ea typeface="Cambria Math" panose="02040503050406030204" pitchFamily="18" charset="0"/>
                                  </a:rPr>
                                </m:ctrlPr>
                              </m:sSupPr>
                              <m:e>
                                <m:r>
                                  <a:rPr lang="en-US" sz="2800" i="1" dirty="0">
                                    <a:solidFill>
                                      <a:srgbClr val="666666"/>
                                    </a:solidFill>
                                    <a:latin typeface="Cambria Math" panose="02040503050406030204" pitchFamily="18" charset="0"/>
                                    <a:ea typeface="Cambria Math" panose="02040503050406030204" pitchFamily="18" charset="0"/>
                                  </a:rPr>
                                  <m:t>𝑟</m:t>
                                </m:r>
                              </m:e>
                              <m:sup>
                                <m:r>
                                  <a:rPr lang="en-US" sz="2800" i="1" dirty="0">
                                    <a:solidFill>
                                      <a:srgbClr val="666666"/>
                                    </a:solidFill>
                                    <a:latin typeface="Cambria Math" panose="02040503050406030204" pitchFamily="18" charset="0"/>
                                    <a:ea typeface="Cambria Math" panose="02040503050406030204" pitchFamily="18" charset="0"/>
                                  </a:rPr>
                                  <m:t>2</m:t>
                                </m:r>
                              </m:sup>
                            </m:sSup>
                            <m:r>
                              <a:rPr lang="en-US" sz="2800" i="1" dirty="0">
                                <a:solidFill>
                                  <a:srgbClr val="666666"/>
                                </a:solidFill>
                                <a:latin typeface="Cambria Math" panose="02040503050406030204" pitchFamily="18" charset="0"/>
                                <a:ea typeface="Cambria Math" panose="02040503050406030204" pitchFamily="18" charset="0"/>
                              </a:rPr>
                              <m:t>+</m:t>
                            </m:r>
                            <m:sSup>
                              <m:sSupPr>
                                <m:ctrlPr>
                                  <a:rPr lang="en-US" sz="2800" i="1" dirty="0">
                                    <a:solidFill>
                                      <a:srgbClr val="666666"/>
                                    </a:solidFill>
                                    <a:latin typeface="Cambria Math" panose="02040503050406030204" pitchFamily="18" charset="0"/>
                                    <a:ea typeface="Cambria Math" panose="02040503050406030204" pitchFamily="18" charset="0"/>
                                  </a:rPr>
                                </m:ctrlPr>
                              </m:sSupPr>
                              <m:e>
                                <m:r>
                                  <a:rPr lang="en-US" sz="2800" i="1" dirty="0">
                                    <a:solidFill>
                                      <a:srgbClr val="666666"/>
                                    </a:solidFill>
                                    <a:latin typeface="Cambria Math" panose="02040503050406030204" pitchFamily="18" charset="0"/>
                                    <a:ea typeface="Cambria Math" panose="02040503050406030204" pitchFamily="18" charset="0"/>
                                  </a:rPr>
                                  <m:t>𝐻</m:t>
                                </m:r>
                              </m:e>
                              <m:sup>
                                <m:r>
                                  <a:rPr lang="en-US" sz="2800" i="1" dirty="0">
                                    <a:solidFill>
                                      <a:srgbClr val="666666"/>
                                    </a:solidFill>
                                    <a:latin typeface="Cambria Math" panose="02040503050406030204" pitchFamily="18" charset="0"/>
                                    <a:ea typeface="Cambria Math" panose="02040503050406030204" pitchFamily="18" charset="0"/>
                                  </a:rPr>
                                  <m:t>2</m:t>
                                </m:r>
                              </m:sup>
                            </m:sSup>
                          </m:e>
                        </m:rad>
                      </m:e>
                    </m:d>
                  </m:oMath>
                </a14:m>
                <a:endParaRPr lang="en-US" sz="2800">
                  <a:solidFill>
                    <a:srgbClr val="666666"/>
                  </a:solidFill>
                </a:endParaRPr>
              </a:p>
            </p:txBody>
          </p:sp>
        </mc:Choice>
        <mc:Fallback xmlns="">
          <p:sp>
            <p:nvSpPr>
              <p:cNvPr id="12" name="TextBox 11">
                <a:extLst>
                  <a:ext uri="{FF2B5EF4-FFF2-40B4-BE49-F238E27FC236}">
                    <a16:creationId xmlns:a16="http://schemas.microsoft.com/office/drawing/2014/main" id="{6463E4D9-A990-4B86-CACE-B04393C83258}"/>
                  </a:ext>
                </a:extLst>
              </p:cNvPr>
              <p:cNvSpPr txBox="1">
                <a:spLocks noRot="1" noChangeAspect="1" noMove="1" noResize="1" noEditPoints="1" noAdjustHandles="1" noChangeArrowheads="1" noChangeShapeType="1" noTextEdit="1"/>
              </p:cNvSpPr>
              <p:nvPr/>
            </p:nvSpPr>
            <p:spPr>
              <a:xfrm>
                <a:off x="4251569" y="2984273"/>
                <a:ext cx="6853351" cy="518155"/>
              </a:xfrm>
              <a:prstGeom prst="rect">
                <a:avLst/>
              </a:prstGeom>
              <a:blipFill>
                <a:blip r:embed="rId2"/>
                <a:stretch>
                  <a:fillRect l="-3111" t="-7059" b="-37647"/>
                </a:stretch>
              </a:blipFill>
            </p:spPr>
            <p:txBody>
              <a:bodyPr/>
              <a:lstStyle/>
              <a:p>
                <a:r>
                  <a:rPr lang="en-US">
                    <a:noFill/>
                  </a:rPr>
                  <a:t> </a:t>
                </a:r>
              </a:p>
            </p:txBody>
          </p:sp>
        </mc:Fallback>
      </mc:AlternateContent>
      <p:sp>
        <p:nvSpPr>
          <p:cNvPr id="14" name="Oval 13">
            <a:extLst>
              <a:ext uri="{FF2B5EF4-FFF2-40B4-BE49-F238E27FC236}">
                <a16:creationId xmlns:a16="http://schemas.microsoft.com/office/drawing/2014/main" id="{46805009-6850-0347-DB2A-57A868170084}"/>
              </a:ext>
            </a:extLst>
          </p:cNvPr>
          <p:cNvSpPr/>
          <p:nvPr/>
        </p:nvSpPr>
        <p:spPr>
          <a:xfrm>
            <a:off x="9589477" y="2984273"/>
            <a:ext cx="492369" cy="51815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72B3E59B-B611-723D-0E4C-101FD54FA955}"/>
              </a:ext>
            </a:extLst>
          </p:cNvPr>
          <p:cNvSpPr/>
          <p:nvPr/>
        </p:nvSpPr>
        <p:spPr>
          <a:xfrm>
            <a:off x="10405872" y="2984273"/>
            <a:ext cx="492369" cy="51815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5C723B8-8648-F570-5347-292BD414EA4C}"/>
              </a:ext>
            </a:extLst>
          </p:cNvPr>
          <p:cNvSpPr/>
          <p:nvPr/>
        </p:nvSpPr>
        <p:spPr>
          <a:xfrm>
            <a:off x="9486566" y="2826800"/>
            <a:ext cx="1494049" cy="83309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1A75D61-784D-AF55-244C-354E83E933CD}"/>
              </a:ext>
            </a:extLst>
          </p:cNvPr>
          <p:cNvSpPr/>
          <p:nvPr/>
        </p:nvSpPr>
        <p:spPr>
          <a:xfrm>
            <a:off x="8045939" y="2984273"/>
            <a:ext cx="492369" cy="51815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A212D3E-A4B3-AD91-463E-58C3FB14A7B7}"/>
              </a:ext>
            </a:extLst>
          </p:cNvPr>
          <p:cNvSpPr/>
          <p:nvPr/>
        </p:nvSpPr>
        <p:spPr>
          <a:xfrm>
            <a:off x="8909539" y="2826800"/>
            <a:ext cx="2132858" cy="83309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C3B3C23-84D2-E977-702A-BE74944F62AD}"/>
              </a:ext>
            </a:extLst>
          </p:cNvPr>
          <p:cNvSpPr/>
          <p:nvPr/>
        </p:nvSpPr>
        <p:spPr>
          <a:xfrm>
            <a:off x="7710195" y="2826800"/>
            <a:ext cx="1076239" cy="83309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E0ADDF5-E695-CE20-748A-377E9DB5AFDF}"/>
              </a:ext>
            </a:extLst>
          </p:cNvPr>
          <p:cNvSpPr/>
          <p:nvPr/>
        </p:nvSpPr>
        <p:spPr>
          <a:xfrm>
            <a:off x="7710195" y="2610338"/>
            <a:ext cx="3413370" cy="120196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216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15"/>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8"/>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7"/>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9"/>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20"/>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7" grpId="0" animBg="1"/>
      <p:bldP spid="17" grpId="1" animBg="1"/>
      <p:bldP spid="18" grpId="0" animBg="1"/>
      <p:bldP spid="18" grpId="1" animBg="1"/>
      <p:bldP spid="19" grpId="0" animBg="1"/>
      <p:bldP spid="19" grpId="1" animBg="1"/>
      <p:bldP spid="20" grpId="0" animBg="1"/>
      <p:bldP spid="20" grpId="1" animBg="1"/>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BF414-0BB4-DFA5-D190-0664A199AC67}"/>
              </a:ext>
            </a:extLst>
          </p:cNvPr>
          <p:cNvSpPr>
            <a:spLocks noGrp="1"/>
          </p:cNvSpPr>
          <p:nvPr>
            <p:ph type="title"/>
          </p:nvPr>
        </p:nvSpPr>
        <p:spPr>
          <a:xfrm>
            <a:off x="178443" y="0"/>
            <a:ext cx="10515600" cy="1325563"/>
          </a:xfrm>
        </p:spPr>
        <p:txBody>
          <a:bodyPr/>
          <a:lstStyle/>
          <a:p>
            <a:r>
              <a:rPr lang="en-US"/>
              <a:t>Basic Algebra</a:t>
            </a:r>
          </a:p>
        </p:txBody>
      </p:sp>
      <p:sp>
        <p:nvSpPr>
          <p:cNvPr id="3" name="Content Placeholder 2">
            <a:extLst>
              <a:ext uri="{FF2B5EF4-FFF2-40B4-BE49-F238E27FC236}">
                <a16:creationId xmlns:a16="http://schemas.microsoft.com/office/drawing/2014/main" id="{C6C95708-47D9-DC17-F1BD-9764B051CC64}"/>
              </a:ext>
            </a:extLst>
          </p:cNvPr>
          <p:cNvSpPr>
            <a:spLocks noGrp="1"/>
          </p:cNvSpPr>
          <p:nvPr>
            <p:ph idx="1"/>
          </p:nvPr>
        </p:nvSpPr>
        <p:spPr>
          <a:xfrm>
            <a:off x="838199" y="1493520"/>
            <a:ext cx="10515600" cy="4813937"/>
          </a:xfrm>
          <a:solidFill>
            <a:schemeClr val="bg1">
              <a:alpha val="85000"/>
            </a:schemeClr>
          </a:solidFill>
        </p:spPr>
        <p:txBody>
          <a:bodyPr/>
          <a:lstStyle/>
          <a:p>
            <a:pPr marL="0" indent="0">
              <a:buNone/>
            </a:pPr>
            <a:r>
              <a:rPr lang="en-US"/>
              <a:t>Understand:</a:t>
            </a:r>
          </a:p>
          <a:p>
            <a:pPr marL="0" indent="0">
              <a:buNone/>
            </a:pPr>
            <a:r>
              <a:rPr lang="en-US"/>
              <a:t>Constants</a:t>
            </a:r>
          </a:p>
          <a:p>
            <a:pPr marL="0" indent="0">
              <a:buNone/>
            </a:pPr>
            <a:r>
              <a:rPr lang="en-US"/>
              <a:t>Variables</a:t>
            </a:r>
          </a:p>
          <a:p>
            <a:pPr marL="0" indent="0">
              <a:buNone/>
            </a:pPr>
            <a:r>
              <a:rPr lang="en-US"/>
              <a:t>How to identify the variables in a word problem</a:t>
            </a:r>
          </a:p>
          <a:p>
            <a:pPr marL="0" indent="0">
              <a:spcBef>
                <a:spcPts val="2400"/>
              </a:spcBef>
              <a:buNone/>
            </a:pPr>
            <a:r>
              <a:rPr lang="en-US"/>
              <a:t>Ex. If your thermometer reads 100°C, what is the temperature in Fahrenheit?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A9103AD-EB98-A121-27A6-77C2F4AEB7D8}"/>
                  </a:ext>
                </a:extLst>
              </p:cNvPr>
              <p:cNvSpPr txBox="1"/>
              <p:nvPr/>
            </p:nvSpPr>
            <p:spPr>
              <a:xfrm>
                <a:off x="5490210" y="2164080"/>
                <a:ext cx="3660041"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smtClean="0">
                          <a:solidFill>
                            <a:srgbClr val="666666"/>
                          </a:solidFill>
                          <a:latin typeface="Cambria Math" panose="02040503050406030204" pitchFamily="18" charset="0"/>
                          <a:ea typeface="Cambria Math" panose="02040503050406030204" pitchFamily="18" charset="0"/>
                        </a:rPr>
                        <m:t>℉</m:t>
                      </m:r>
                      <m:r>
                        <a:rPr lang="en-US" sz="3200" b="0" i="1" smtClean="0">
                          <a:solidFill>
                            <a:srgbClr val="666666"/>
                          </a:solidFill>
                          <a:latin typeface="Cambria Math" panose="02040503050406030204" pitchFamily="18" charset="0"/>
                          <a:ea typeface="Cambria Math" panose="02040503050406030204" pitchFamily="18" charset="0"/>
                        </a:rPr>
                        <m:t>=</m:t>
                      </m:r>
                      <m:d>
                        <m:dPr>
                          <m:ctrlPr>
                            <a:rPr lang="en-US" sz="3200" b="0" i="1" smtClean="0">
                              <a:solidFill>
                                <a:srgbClr val="666666"/>
                              </a:solidFill>
                              <a:latin typeface="Cambria Math" panose="02040503050406030204" pitchFamily="18" charset="0"/>
                              <a:ea typeface="Cambria Math" panose="02040503050406030204" pitchFamily="18" charset="0"/>
                            </a:rPr>
                          </m:ctrlPr>
                        </m:dPr>
                        <m:e>
                          <m:r>
                            <a:rPr lang="en-US" sz="3200" i="1">
                              <a:solidFill>
                                <a:srgbClr val="666666"/>
                              </a:solidFill>
                              <a:latin typeface="Cambria Math" panose="02040503050406030204" pitchFamily="18" charset="0"/>
                              <a:ea typeface="Cambria Math" panose="02040503050406030204" pitchFamily="18" charset="0"/>
                            </a:rPr>
                            <m:t>1.8×℃</m:t>
                          </m:r>
                        </m:e>
                      </m:d>
                      <m:r>
                        <a:rPr lang="en-US" sz="3200" b="0" i="1" smtClean="0">
                          <a:solidFill>
                            <a:srgbClr val="666666"/>
                          </a:solidFill>
                          <a:latin typeface="Cambria Math" panose="02040503050406030204" pitchFamily="18" charset="0"/>
                          <a:ea typeface="Cambria Math" panose="02040503050406030204" pitchFamily="18" charset="0"/>
                        </a:rPr>
                        <m:t>+32</m:t>
                      </m:r>
                    </m:oMath>
                  </m:oMathPara>
                </a14:m>
                <a:endParaRPr lang="en-US" sz="3200"/>
              </a:p>
            </p:txBody>
          </p:sp>
        </mc:Choice>
        <mc:Fallback xmlns="">
          <p:sp>
            <p:nvSpPr>
              <p:cNvPr id="4" name="TextBox 3">
                <a:extLst>
                  <a:ext uri="{FF2B5EF4-FFF2-40B4-BE49-F238E27FC236}">
                    <a16:creationId xmlns:a16="http://schemas.microsoft.com/office/drawing/2014/main" id="{2A9103AD-EB98-A121-27A6-77C2F4AEB7D8}"/>
                  </a:ext>
                </a:extLst>
              </p:cNvPr>
              <p:cNvSpPr txBox="1">
                <a:spLocks noRot="1" noChangeAspect="1" noMove="1" noResize="1" noEditPoints="1" noAdjustHandles="1" noChangeArrowheads="1" noChangeShapeType="1" noTextEdit="1"/>
              </p:cNvSpPr>
              <p:nvPr/>
            </p:nvSpPr>
            <p:spPr>
              <a:xfrm>
                <a:off x="5490210" y="2164080"/>
                <a:ext cx="3660041" cy="492443"/>
              </a:xfrm>
              <a:prstGeom prst="rect">
                <a:avLst/>
              </a:prstGeom>
              <a:blipFill>
                <a:blip r:embed="rId3"/>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3741B79F-D87E-5BE5-FE3D-A6C6B8877FBE}"/>
              </a:ext>
            </a:extLst>
          </p:cNvPr>
          <p:cNvSpPr/>
          <p:nvPr/>
        </p:nvSpPr>
        <p:spPr>
          <a:xfrm>
            <a:off x="6491458" y="2044541"/>
            <a:ext cx="731520" cy="73152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4884679-6A70-6181-D400-9676415FCD62}"/>
              </a:ext>
            </a:extLst>
          </p:cNvPr>
          <p:cNvSpPr/>
          <p:nvPr/>
        </p:nvSpPr>
        <p:spPr>
          <a:xfrm>
            <a:off x="8503138" y="2044541"/>
            <a:ext cx="731520" cy="73152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81C9191-2923-7AF7-82A8-6717007304E5}"/>
              </a:ext>
            </a:extLst>
          </p:cNvPr>
          <p:cNvSpPr/>
          <p:nvPr/>
        </p:nvSpPr>
        <p:spPr>
          <a:xfrm>
            <a:off x="7497298" y="2039302"/>
            <a:ext cx="731520" cy="73152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AA113FE-9971-8F10-7210-7849B915232B}"/>
              </a:ext>
            </a:extLst>
          </p:cNvPr>
          <p:cNvSpPr/>
          <p:nvPr/>
        </p:nvSpPr>
        <p:spPr>
          <a:xfrm>
            <a:off x="5436243" y="2059304"/>
            <a:ext cx="731520" cy="73152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BBA8576-CDE1-6B38-2CBB-CFB3813A7437}"/>
              </a:ext>
            </a:extLst>
          </p:cNvPr>
          <p:cNvCxnSpPr>
            <a:cxnSpLocks/>
          </p:cNvCxnSpPr>
          <p:nvPr/>
        </p:nvCxnSpPr>
        <p:spPr>
          <a:xfrm>
            <a:off x="838199" y="4501662"/>
            <a:ext cx="194862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4CDF855-9F8B-0237-A72F-96E103463A8E}"/>
              </a:ext>
            </a:extLst>
          </p:cNvPr>
          <p:cNvCxnSpPr>
            <a:cxnSpLocks/>
          </p:cNvCxnSpPr>
          <p:nvPr/>
        </p:nvCxnSpPr>
        <p:spPr>
          <a:xfrm>
            <a:off x="5698840" y="4157077"/>
            <a:ext cx="109415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A90B144-BF19-1CF1-3D01-21D9B8BEA2FF}"/>
                  </a:ext>
                </a:extLst>
              </p:cNvPr>
              <p:cNvSpPr txBox="1"/>
              <p:nvPr/>
            </p:nvSpPr>
            <p:spPr>
              <a:xfrm>
                <a:off x="2673329" y="5364480"/>
                <a:ext cx="4342920"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smtClean="0">
                          <a:solidFill>
                            <a:srgbClr val="666666"/>
                          </a:solidFill>
                          <a:latin typeface="Cambria Math" panose="02040503050406030204" pitchFamily="18" charset="0"/>
                          <a:ea typeface="Cambria Math" panose="02040503050406030204" pitchFamily="18" charset="0"/>
                        </a:rPr>
                        <m:t>℉</m:t>
                      </m:r>
                      <m:r>
                        <a:rPr lang="en-US" sz="3200" b="0" i="1" smtClean="0">
                          <a:solidFill>
                            <a:srgbClr val="666666"/>
                          </a:solidFill>
                          <a:latin typeface="Cambria Math" panose="02040503050406030204" pitchFamily="18" charset="0"/>
                          <a:ea typeface="Cambria Math" panose="02040503050406030204" pitchFamily="18" charset="0"/>
                        </a:rPr>
                        <m:t>=</m:t>
                      </m:r>
                      <m:d>
                        <m:dPr>
                          <m:ctrlPr>
                            <a:rPr lang="en-US" sz="3200" b="0" i="1" smtClean="0">
                              <a:solidFill>
                                <a:srgbClr val="666666"/>
                              </a:solidFill>
                              <a:latin typeface="Cambria Math" panose="02040503050406030204" pitchFamily="18" charset="0"/>
                              <a:ea typeface="Cambria Math" panose="02040503050406030204" pitchFamily="18" charset="0"/>
                            </a:rPr>
                          </m:ctrlPr>
                        </m:dPr>
                        <m:e>
                          <m:r>
                            <a:rPr lang="en-US" sz="3200" i="1">
                              <a:solidFill>
                                <a:srgbClr val="666666"/>
                              </a:solidFill>
                              <a:latin typeface="Cambria Math" panose="02040503050406030204" pitchFamily="18" charset="0"/>
                              <a:ea typeface="Cambria Math" panose="02040503050406030204" pitchFamily="18" charset="0"/>
                            </a:rPr>
                            <m:t>1.8×</m:t>
                          </m:r>
                          <m:r>
                            <a:rPr lang="en-US" sz="3200" b="0" i="1" smtClean="0">
                              <a:solidFill>
                                <a:srgbClr val="666666"/>
                              </a:solidFill>
                              <a:latin typeface="Cambria Math" panose="02040503050406030204" pitchFamily="18" charset="0"/>
                              <a:ea typeface="Cambria Math" panose="02040503050406030204" pitchFamily="18" charset="0"/>
                            </a:rPr>
                            <m:t>100</m:t>
                          </m:r>
                          <m:r>
                            <a:rPr lang="en-US" sz="3200" i="1">
                              <a:solidFill>
                                <a:srgbClr val="666666"/>
                              </a:solidFill>
                              <a:latin typeface="Cambria Math" panose="02040503050406030204" pitchFamily="18" charset="0"/>
                              <a:ea typeface="Cambria Math" panose="02040503050406030204" pitchFamily="18" charset="0"/>
                            </a:rPr>
                            <m:t>℃</m:t>
                          </m:r>
                        </m:e>
                      </m:d>
                      <m:r>
                        <a:rPr lang="en-US" sz="3200" b="0" i="1" smtClean="0">
                          <a:solidFill>
                            <a:srgbClr val="666666"/>
                          </a:solidFill>
                          <a:latin typeface="Cambria Math" panose="02040503050406030204" pitchFamily="18" charset="0"/>
                          <a:ea typeface="Cambria Math" panose="02040503050406030204" pitchFamily="18" charset="0"/>
                        </a:rPr>
                        <m:t>+32</m:t>
                      </m:r>
                    </m:oMath>
                  </m:oMathPara>
                </a14:m>
                <a:endParaRPr lang="en-US" sz="3200"/>
              </a:p>
            </p:txBody>
          </p:sp>
        </mc:Choice>
        <mc:Fallback xmlns="">
          <p:sp>
            <p:nvSpPr>
              <p:cNvPr id="10" name="TextBox 9">
                <a:extLst>
                  <a:ext uri="{FF2B5EF4-FFF2-40B4-BE49-F238E27FC236}">
                    <a16:creationId xmlns:a16="http://schemas.microsoft.com/office/drawing/2014/main" id="{3A90B144-BF19-1CF1-3D01-21D9B8BEA2FF}"/>
                  </a:ext>
                </a:extLst>
              </p:cNvPr>
              <p:cNvSpPr txBox="1">
                <a:spLocks noRot="1" noChangeAspect="1" noMove="1" noResize="1" noEditPoints="1" noAdjustHandles="1" noChangeArrowheads="1" noChangeShapeType="1" noTextEdit="1"/>
              </p:cNvSpPr>
              <p:nvPr/>
            </p:nvSpPr>
            <p:spPr>
              <a:xfrm>
                <a:off x="2673329" y="5364480"/>
                <a:ext cx="4342920" cy="49244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84BFCBD-FE06-16DB-F83F-CC9B6BD63701}"/>
                  </a:ext>
                </a:extLst>
              </p:cNvPr>
              <p:cNvSpPr txBox="1"/>
              <p:nvPr/>
            </p:nvSpPr>
            <p:spPr>
              <a:xfrm>
                <a:off x="7032933" y="5364479"/>
                <a:ext cx="155670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smtClean="0">
                          <a:solidFill>
                            <a:srgbClr val="666666"/>
                          </a:solidFill>
                          <a:latin typeface="Cambria Math" panose="02040503050406030204" pitchFamily="18" charset="0"/>
                          <a:ea typeface="Cambria Math" panose="02040503050406030204" pitchFamily="18" charset="0"/>
                        </a:rPr>
                        <m:t>=</m:t>
                      </m:r>
                      <m:r>
                        <a:rPr lang="en-US" sz="3200" b="0" i="1" smtClean="0">
                          <a:solidFill>
                            <a:srgbClr val="666666"/>
                          </a:solidFill>
                          <a:latin typeface="Cambria Math" panose="02040503050406030204" pitchFamily="18" charset="0"/>
                          <a:ea typeface="Cambria Math" panose="02040503050406030204" pitchFamily="18" charset="0"/>
                        </a:rPr>
                        <m:t>212</m:t>
                      </m:r>
                      <m:r>
                        <a:rPr lang="en-US" sz="3200" i="1">
                          <a:solidFill>
                            <a:srgbClr val="666666"/>
                          </a:solidFill>
                          <a:latin typeface="Cambria Math" panose="02040503050406030204" pitchFamily="18" charset="0"/>
                          <a:ea typeface="Cambria Math" panose="02040503050406030204" pitchFamily="18" charset="0"/>
                        </a:rPr>
                        <m:t>℉</m:t>
                      </m:r>
                    </m:oMath>
                  </m:oMathPara>
                </a14:m>
                <a:endParaRPr lang="en-US" sz="3200"/>
              </a:p>
            </p:txBody>
          </p:sp>
        </mc:Choice>
        <mc:Fallback xmlns="">
          <p:sp>
            <p:nvSpPr>
              <p:cNvPr id="12" name="TextBox 11">
                <a:extLst>
                  <a:ext uri="{FF2B5EF4-FFF2-40B4-BE49-F238E27FC236}">
                    <a16:creationId xmlns:a16="http://schemas.microsoft.com/office/drawing/2014/main" id="{D84BFCBD-FE06-16DB-F83F-CC9B6BD63701}"/>
                  </a:ext>
                </a:extLst>
              </p:cNvPr>
              <p:cNvSpPr txBox="1">
                <a:spLocks noRot="1" noChangeAspect="1" noMove="1" noResize="1" noEditPoints="1" noAdjustHandles="1" noChangeArrowheads="1" noChangeShapeType="1" noTextEdit="1"/>
              </p:cNvSpPr>
              <p:nvPr/>
            </p:nvSpPr>
            <p:spPr>
              <a:xfrm>
                <a:off x="7032933" y="5364479"/>
                <a:ext cx="1556708" cy="492443"/>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025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8"/>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10" grpId="0"/>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9EDC7-A324-6E55-9CE4-6B506FC2EDB8}"/>
              </a:ext>
            </a:extLst>
          </p:cNvPr>
          <p:cNvSpPr>
            <a:spLocks noGrp="1"/>
          </p:cNvSpPr>
          <p:nvPr>
            <p:ph type="title"/>
          </p:nvPr>
        </p:nvSpPr>
        <p:spPr/>
        <p:txBody>
          <a:bodyPr/>
          <a:lstStyle/>
          <a:p>
            <a:r>
              <a:rPr lang="en-US"/>
              <a:t>Units</a:t>
            </a:r>
          </a:p>
        </p:txBody>
      </p:sp>
      <p:sp>
        <p:nvSpPr>
          <p:cNvPr id="3" name="Content Placeholder 2">
            <a:extLst>
              <a:ext uri="{FF2B5EF4-FFF2-40B4-BE49-F238E27FC236}">
                <a16:creationId xmlns:a16="http://schemas.microsoft.com/office/drawing/2014/main" id="{98EC7A77-F822-743B-5F2C-F7D6A1DFB736}"/>
              </a:ext>
            </a:extLst>
          </p:cNvPr>
          <p:cNvSpPr>
            <a:spLocks noGrp="1"/>
          </p:cNvSpPr>
          <p:nvPr>
            <p:ph idx="1"/>
          </p:nvPr>
        </p:nvSpPr>
        <p:spPr>
          <a:xfrm>
            <a:off x="838199" y="1325563"/>
            <a:ext cx="10952748" cy="5427662"/>
          </a:xfrm>
          <a:solidFill>
            <a:schemeClr val="bg1">
              <a:alpha val="85000"/>
            </a:schemeClr>
          </a:solidFill>
        </p:spPr>
        <p:txBody>
          <a:bodyPr>
            <a:normAutofit lnSpcReduction="10000"/>
          </a:bodyPr>
          <a:lstStyle/>
          <a:p>
            <a:pPr marL="0" indent="0">
              <a:spcAft>
                <a:spcPts val="1800"/>
              </a:spcAft>
              <a:buNone/>
            </a:pPr>
            <a:r>
              <a:rPr lang="en-US"/>
              <a:t>Correct units ensure accuracy, consistency, correct communication, compliance, and safety in wastewater treatment</a:t>
            </a:r>
          </a:p>
          <a:p>
            <a:pPr marL="0" indent="0">
              <a:buNone/>
            </a:pPr>
            <a:r>
              <a:rPr lang="en-US"/>
              <a:t>Common WW units:</a:t>
            </a:r>
          </a:p>
          <a:p>
            <a:pPr marL="0" indent="0">
              <a:spcBef>
                <a:spcPts val="0"/>
              </a:spcBef>
              <a:buNone/>
            </a:pPr>
            <a:r>
              <a:rPr lang="en-US"/>
              <a:t>Volume-</a:t>
            </a:r>
          </a:p>
          <a:p>
            <a:pPr marL="0" indent="0">
              <a:buNone/>
            </a:pPr>
            <a:endParaRPr lang="en-US"/>
          </a:p>
          <a:p>
            <a:pPr marL="0" indent="0">
              <a:buNone/>
            </a:pPr>
            <a:r>
              <a:rPr lang="en-US"/>
              <a:t>Flow-</a:t>
            </a:r>
          </a:p>
          <a:p>
            <a:pPr marL="0" indent="0">
              <a:buNone/>
            </a:pPr>
            <a:endParaRPr lang="en-US"/>
          </a:p>
          <a:p>
            <a:pPr marL="0" indent="0">
              <a:buNone/>
            </a:pPr>
            <a:r>
              <a:rPr lang="en-US"/>
              <a:t>Concentration-</a:t>
            </a:r>
          </a:p>
          <a:p>
            <a:pPr marL="0" indent="0">
              <a:buNone/>
            </a:pPr>
            <a:r>
              <a:rPr lang="en-US"/>
              <a:t>Area-</a:t>
            </a:r>
          </a:p>
          <a:p>
            <a:pPr marL="0" indent="0">
              <a:buNone/>
            </a:pPr>
            <a:r>
              <a:rPr lang="en-US"/>
              <a:t>Pressure-</a:t>
            </a:r>
          </a:p>
          <a:p>
            <a:pPr marL="0" indent="0">
              <a:spcBef>
                <a:spcPts val="1800"/>
              </a:spcBef>
              <a:buNone/>
            </a:pPr>
            <a:r>
              <a:rPr lang="en-US"/>
              <a:t>Use units to determine if your answer makes sense!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3085620-3D89-7066-DB03-E704D53C749F}"/>
                  </a:ext>
                </a:extLst>
              </p:cNvPr>
              <p:cNvSpPr txBox="1"/>
              <p:nvPr/>
            </p:nvSpPr>
            <p:spPr>
              <a:xfrm>
                <a:off x="3359317" y="2651126"/>
                <a:ext cx="8163452" cy="342247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Gallons (gal), Cubic Feet (</a:t>
                </a:r>
                <a14:m>
                  <m:oMath xmlns:m="http://schemas.openxmlformats.org/officeDocument/2006/math">
                    <m:sSup>
                      <m:sSupPr>
                        <m:ctrlPr>
                          <a:rPr kumimoji="0" lang="en-US" sz="2800" b="0" i="1" u="none" strike="noStrike" kern="1200" cap="none" spc="0" normalizeH="0" baseline="0" noProof="0" smtClean="0">
                            <a:ln>
                              <a:noFill/>
                            </a:ln>
                            <a:solidFill>
                              <a:srgbClr val="666666"/>
                            </a:solidFill>
                            <a:effectLst/>
                            <a:uLnTx/>
                            <a:uFillTx/>
                            <a:latin typeface="Cambria Math" panose="02040503050406030204" pitchFamily="18" charset="0"/>
                            <a:ea typeface="+mn-ea"/>
                          </a:rPr>
                        </m:ctrlPr>
                      </m:sSup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mn-ea"/>
                          </a:rPr>
                          <m:t>ft</m:t>
                        </m:r>
                      </m:e>
                      <m:sup>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mn-ea"/>
                          </a:rPr>
                          <m:t>3</m:t>
                        </m:r>
                      </m:sup>
                    </m:sSup>
                  </m:oMath>
                </a14:m>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 Liters (L), Cu. Meters (</a:t>
                </a:r>
                <a14:m>
                  <m:oMath xmlns:m="http://schemas.openxmlformats.org/officeDocument/2006/math">
                    <m:sSup>
                      <m:sSupPr>
                        <m:ctrlPr>
                          <a:rPr kumimoji="0" lang="en-US" sz="2800" b="0" i="1" u="none" strike="noStrike" kern="1200" cap="none" spc="0" normalizeH="0" baseline="0" noProof="0" smtClean="0">
                            <a:ln>
                              <a:noFill/>
                            </a:ln>
                            <a:solidFill>
                              <a:srgbClr val="666666"/>
                            </a:solidFill>
                            <a:effectLst/>
                            <a:uLnTx/>
                            <a:uFillTx/>
                            <a:latin typeface="Cambria Math" panose="02040503050406030204" pitchFamily="18" charset="0"/>
                            <a:ea typeface="+mn-ea"/>
                          </a:rPr>
                        </m:ctrlPr>
                      </m:sSup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mn-ea"/>
                          </a:rPr>
                          <m:t>m</m:t>
                        </m:r>
                      </m:e>
                      <m:sup>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mn-ea"/>
                          </a:rPr>
                          <m:t>3</m:t>
                        </m:r>
                      </m:sup>
                    </m:sSup>
                  </m:oMath>
                </a14:m>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Million Gallons per Day (MGD), Gallons per Minute (</a:t>
                </a:r>
                <a:r>
                  <a:rPr kumimoji="0" lang="en-US" sz="2800" b="0" i="0" u="none" strike="noStrike" kern="1200" cap="none" spc="0" normalizeH="0" baseline="0" noProof="0" err="1">
                    <a:ln>
                      <a:noFill/>
                    </a:ln>
                    <a:solidFill>
                      <a:srgbClr val="666666"/>
                    </a:solidFill>
                    <a:effectLst/>
                    <a:uLnTx/>
                    <a:uFillTx/>
                    <a:latin typeface="Helvetica" panose="020B0604020202020204" pitchFamily="34" charset="0"/>
                    <a:ea typeface="+mn-ea"/>
                    <a:cs typeface="Helvetica" panose="020B0604020202020204" pitchFamily="34" charset="0"/>
                  </a:rPr>
                  <a:t>gpm</a:t>
                </a:r>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 Cubic Feet per Second (CFS)</a:t>
                </a:r>
              </a:p>
              <a:p>
                <a:pPr marL="0" marR="0" lvl="0" indent="0" algn="l" defTabSz="914400" rtl="0" eaLnBrk="1" fontAlgn="auto" latinLnBrk="0" hangingPunct="1">
                  <a:lnSpc>
                    <a:spcPct val="90000"/>
                  </a:lnSpc>
                  <a:spcBef>
                    <a:spcPts val="18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Milligrams per Liter (mg/L), Parts per Million (ppm)</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Square Feet (</a:t>
                </a:r>
                <a14:m>
                  <m:oMath xmlns:m="http://schemas.openxmlformats.org/officeDocument/2006/math">
                    <m:sSup>
                      <m:sSupPr>
                        <m:ctrlPr>
                          <a:rPr kumimoji="0" lang="en-US" sz="2800" b="0" i="1" u="none" strike="noStrike" kern="1200" cap="none" spc="0" normalizeH="0" baseline="0" noProof="0" smtClean="0">
                            <a:ln>
                              <a:noFill/>
                            </a:ln>
                            <a:solidFill>
                              <a:srgbClr val="666666"/>
                            </a:solidFill>
                            <a:effectLst/>
                            <a:uLnTx/>
                            <a:uFillTx/>
                            <a:latin typeface="Cambria Math" panose="02040503050406030204" pitchFamily="18" charset="0"/>
                            <a:ea typeface="+mn-ea"/>
                          </a:rPr>
                        </m:ctrlPr>
                      </m:sSup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mn-ea"/>
                          </a:rPr>
                          <m:t>ft</m:t>
                        </m:r>
                      </m:e>
                      <m:sup>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mn-ea"/>
                          </a:rPr>
                          <m:t>2</m:t>
                        </m:r>
                      </m:sup>
                    </m:sSup>
                    <m:r>
                      <a:rPr kumimoji="0" lang="en-US" sz="2800" b="0" i="1" u="none" strike="noStrike" kern="1200" cap="none" spc="0" normalizeH="0" baseline="0" noProof="0" smtClean="0">
                        <a:ln>
                          <a:noFill/>
                        </a:ln>
                        <a:solidFill>
                          <a:srgbClr val="666666"/>
                        </a:solidFill>
                        <a:effectLst/>
                        <a:uLnTx/>
                        <a:uFillTx/>
                        <a:latin typeface="Cambria Math" panose="02040503050406030204" pitchFamily="18" charset="0"/>
                        <a:ea typeface="+mn-ea"/>
                      </a:rPr>
                      <m:t>)</m:t>
                    </m:r>
                  </m:oMath>
                </a14:m>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 Square Meters (</a:t>
                </a:r>
                <a14:m>
                  <m:oMath xmlns:m="http://schemas.openxmlformats.org/officeDocument/2006/math">
                    <m:sSup>
                      <m:sSup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rPr>
                        </m:ctrlPr>
                      </m:sSup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mn-ea"/>
                          </a:rPr>
                          <m:t>m</m:t>
                        </m:r>
                      </m:e>
                      <m:sup>
                        <m:r>
                          <a:rPr kumimoji="0" lang="en-US" sz="2800" b="0" i="0" u="none" strike="noStrike" kern="1200" cap="none" spc="0" normalizeH="0" baseline="0" noProof="0">
                            <a:ln>
                              <a:noFill/>
                            </a:ln>
                            <a:solidFill>
                              <a:srgbClr val="666666"/>
                            </a:solidFill>
                            <a:effectLst/>
                            <a:uLnTx/>
                            <a:uFillTx/>
                            <a:latin typeface="Cambria Math" panose="02040503050406030204" pitchFamily="18" charset="0"/>
                            <a:ea typeface="+mn-ea"/>
                          </a:rPr>
                          <m:t>2</m:t>
                        </m:r>
                      </m:sup>
                    </m:sSup>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rPr>
                      <m:t>)</m:t>
                    </m:r>
                  </m:oMath>
                </a14:m>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 Acres</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800" b="0" i="0" u="none" strike="noStrike" kern="1200" cap="none" spc="0" normalizeH="0" baseline="0" noProof="0" err="1">
                    <a:ln>
                      <a:noFill/>
                    </a:ln>
                    <a:solidFill>
                      <a:srgbClr val="666666"/>
                    </a:solidFill>
                    <a:effectLst/>
                    <a:uLnTx/>
                    <a:uFillTx/>
                    <a:latin typeface="Helvetica" panose="020B0604020202020204" pitchFamily="34" charset="0"/>
                    <a:ea typeface="+mn-ea"/>
                    <a:cs typeface="Helvetica" panose="020B0604020202020204" pitchFamily="34" charset="0"/>
                  </a:rPr>
                  <a:t>lbs</a:t>
                </a:r>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 per Square Inch (psi)</a:t>
                </a:r>
              </a:p>
            </p:txBody>
          </p:sp>
        </mc:Choice>
        <mc:Fallback xmlns="">
          <p:sp>
            <p:nvSpPr>
              <p:cNvPr id="4" name="TextBox 3">
                <a:extLst>
                  <a:ext uri="{FF2B5EF4-FFF2-40B4-BE49-F238E27FC236}">
                    <a16:creationId xmlns:a16="http://schemas.microsoft.com/office/drawing/2014/main" id="{93085620-3D89-7066-DB03-E704D53C749F}"/>
                  </a:ext>
                </a:extLst>
              </p:cNvPr>
              <p:cNvSpPr txBox="1">
                <a:spLocks noRot="1" noChangeAspect="1" noMove="1" noResize="1" noEditPoints="1" noAdjustHandles="1" noChangeArrowheads="1" noChangeShapeType="1" noTextEdit="1"/>
              </p:cNvSpPr>
              <p:nvPr/>
            </p:nvSpPr>
            <p:spPr>
              <a:xfrm>
                <a:off x="3359317" y="2651126"/>
                <a:ext cx="8163452" cy="3422475"/>
              </a:xfrm>
              <a:prstGeom prst="rect">
                <a:avLst/>
              </a:prstGeom>
              <a:blipFill>
                <a:blip r:embed="rId3"/>
                <a:stretch>
                  <a:fillRect l="-1494" t="-3209" r="-747" b="-1070"/>
                </a:stretch>
              </a:blipFill>
            </p:spPr>
            <p:txBody>
              <a:bodyPr/>
              <a:lstStyle/>
              <a:p>
                <a:r>
                  <a:rPr lang="en-US">
                    <a:noFill/>
                  </a:rPr>
                  <a:t> </a:t>
                </a:r>
              </a:p>
            </p:txBody>
          </p:sp>
        </mc:Fallback>
      </mc:AlternateContent>
    </p:spTree>
    <p:extLst>
      <p:ext uri="{BB962C8B-B14F-4D97-AF65-F5344CB8AC3E}">
        <p14:creationId xmlns:p14="http://schemas.microsoft.com/office/powerpoint/2010/main" val="204378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B6E50-99C7-EE1F-9BA2-858AD8E2E861}"/>
              </a:ext>
            </a:extLst>
          </p:cNvPr>
          <p:cNvSpPr>
            <a:spLocks noGrp="1"/>
          </p:cNvSpPr>
          <p:nvPr>
            <p:ph type="title"/>
          </p:nvPr>
        </p:nvSpPr>
        <p:spPr>
          <a:xfrm>
            <a:off x="178443" y="0"/>
            <a:ext cx="10515600" cy="1325563"/>
          </a:xfrm>
        </p:spPr>
        <p:txBody>
          <a:bodyPr/>
          <a:lstStyle/>
          <a:p>
            <a:r>
              <a:rPr lang="en-US"/>
              <a:t>Using Units to Identify Problem Solutions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5EA056E-68B1-0089-333D-E01DAE8AEA87}"/>
                  </a:ext>
                </a:extLst>
              </p:cNvPr>
              <p:cNvSpPr>
                <a:spLocks noGrp="1"/>
              </p:cNvSpPr>
              <p:nvPr>
                <p:ph idx="1"/>
              </p:nvPr>
            </p:nvSpPr>
            <p:spPr>
              <a:xfrm>
                <a:off x="838199" y="1325562"/>
                <a:ext cx="10515600" cy="5120207"/>
              </a:xfrm>
              <a:solidFill>
                <a:schemeClr val="bg1">
                  <a:alpha val="85000"/>
                </a:schemeClr>
              </a:solidFill>
            </p:spPr>
            <p:txBody>
              <a:bodyPr>
                <a:normAutofit lnSpcReduction="10000"/>
              </a:bodyPr>
              <a:lstStyle/>
              <a:p>
                <a:pPr marL="0" indent="0">
                  <a:buNone/>
                </a:pPr>
                <a:r>
                  <a:rPr lang="en-US"/>
                  <a:t>Units can be used to solve word problems</a:t>
                </a:r>
              </a:p>
              <a:p>
                <a:pPr marL="0" indent="0">
                  <a:buNone/>
                </a:pPr>
                <a:r>
                  <a:rPr lang="en-US"/>
                  <a:t>Ex. If your thermometer reads 100°C, what is the temperature in Fahrenheit?</a:t>
                </a:r>
              </a:p>
              <a:p>
                <a:pPr marL="0" indent="0">
                  <a:spcAft>
                    <a:spcPts val="1800"/>
                  </a:spcAft>
                  <a:buNone/>
                </a:pPr>
                <a:r>
                  <a:rPr lang="en-US"/>
                  <a:t>If you don’t know how to solve this problem you first try to identify a problem that includes the units we’re looking for. </a:t>
                </a:r>
              </a:p>
              <a:p>
                <a:pPr marL="0" indent="0">
                  <a:spcAft>
                    <a:spcPts val="1800"/>
                  </a:spcAf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1.8×℃</m:t>
                          </m:r>
                        </m:e>
                      </m:d>
                      <m:r>
                        <a:rPr lang="en-US" i="1">
                          <a:latin typeface="Cambria Math" panose="02040503050406030204" pitchFamily="18" charset="0"/>
                          <a:ea typeface="Cambria Math" panose="02040503050406030204" pitchFamily="18" charset="0"/>
                        </a:rPr>
                        <m:t>+32</m:t>
                      </m:r>
                    </m:oMath>
                  </m:oMathPara>
                </a14:m>
                <a:endParaRPr lang="en-US"/>
              </a:p>
              <a:p>
                <a:pPr marL="0" indent="0">
                  <a:buNone/>
                </a:pPr>
                <a:r>
                  <a:rPr lang="en-US"/>
                  <a:t>Ex 2. An operator needs to determine the feed rate needed to provide a 10 mg/L chlorine dosage to a disinfection contact chamber. The operator knows that the average flow is 120,000 gpd and they are using a 13% strength solution of sodium chloride. What does the operator need to set the feed rate to in </a:t>
                </a:r>
                <a:r>
                  <a:rPr lang="en-US" err="1"/>
                  <a:t>lbs</a:t>
                </a:r>
                <a:r>
                  <a:rPr lang="en-US"/>
                  <a:t>/day?</a:t>
                </a:r>
              </a:p>
            </p:txBody>
          </p:sp>
        </mc:Choice>
        <mc:Fallback xmlns="">
          <p:sp>
            <p:nvSpPr>
              <p:cNvPr id="3" name="Content Placeholder 2">
                <a:extLst>
                  <a:ext uri="{FF2B5EF4-FFF2-40B4-BE49-F238E27FC236}">
                    <a16:creationId xmlns:a16="http://schemas.microsoft.com/office/drawing/2014/main" id="{75EA056E-68B1-0089-333D-E01DAE8AEA87}"/>
                  </a:ext>
                </a:extLst>
              </p:cNvPr>
              <p:cNvSpPr>
                <a:spLocks noGrp="1" noRot="1" noChangeAspect="1" noMove="1" noResize="1" noEditPoints="1" noAdjustHandles="1" noChangeArrowheads="1" noChangeShapeType="1" noTextEdit="1"/>
              </p:cNvSpPr>
              <p:nvPr>
                <p:ph idx="1"/>
              </p:nvPr>
            </p:nvSpPr>
            <p:spPr>
              <a:xfrm>
                <a:off x="838199" y="1325562"/>
                <a:ext cx="10515600" cy="5120207"/>
              </a:xfrm>
              <a:blipFill>
                <a:blip r:embed="rId3"/>
                <a:stretch>
                  <a:fillRect l="-1159" t="-2857" r="-1391" b="-2262"/>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A8D07C04-FD5B-65DF-241A-A0D7266B158A}"/>
              </a:ext>
            </a:extLst>
          </p:cNvPr>
          <p:cNvCxnSpPr>
            <a:cxnSpLocks/>
          </p:cNvCxnSpPr>
          <p:nvPr/>
        </p:nvCxnSpPr>
        <p:spPr>
          <a:xfrm>
            <a:off x="912121" y="2524579"/>
            <a:ext cx="194862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8ECCB13D-F43D-9C22-6508-B874FB8B7F5A}"/>
              </a:ext>
            </a:extLst>
          </p:cNvPr>
          <p:cNvSpPr/>
          <p:nvPr/>
        </p:nvSpPr>
        <p:spPr>
          <a:xfrm>
            <a:off x="4363110" y="3429000"/>
            <a:ext cx="731520" cy="73152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396397D-F492-8602-4C95-B620DB71DD7B}"/>
              </a:ext>
            </a:extLst>
          </p:cNvPr>
          <p:cNvSpPr/>
          <p:nvPr/>
        </p:nvSpPr>
        <p:spPr>
          <a:xfrm>
            <a:off x="6246983" y="3429000"/>
            <a:ext cx="731520" cy="73152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D83643A8-AF61-A27F-5E13-98F1242EFD85}"/>
              </a:ext>
            </a:extLst>
          </p:cNvPr>
          <p:cNvCxnSpPr>
            <a:cxnSpLocks/>
          </p:cNvCxnSpPr>
          <p:nvPr/>
        </p:nvCxnSpPr>
        <p:spPr>
          <a:xfrm>
            <a:off x="6455718" y="2160843"/>
            <a:ext cx="31405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3093125-AC80-64D8-CC6F-403831A42106}"/>
              </a:ext>
            </a:extLst>
          </p:cNvPr>
          <p:cNvCxnSpPr>
            <a:cxnSpLocks/>
          </p:cNvCxnSpPr>
          <p:nvPr/>
        </p:nvCxnSpPr>
        <p:spPr>
          <a:xfrm>
            <a:off x="7479792" y="4618074"/>
            <a:ext cx="150876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C00EBD4-C8A1-87ED-3D28-03C08D83E5AA}"/>
              </a:ext>
            </a:extLst>
          </p:cNvPr>
          <p:cNvCxnSpPr>
            <a:cxnSpLocks/>
          </p:cNvCxnSpPr>
          <p:nvPr/>
        </p:nvCxnSpPr>
        <p:spPr>
          <a:xfrm>
            <a:off x="8574024" y="5968338"/>
            <a:ext cx="150876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451E369-ED87-448B-C0B7-760E5159BF5B}"/>
              </a:ext>
            </a:extLst>
          </p:cNvPr>
          <p:cNvCxnSpPr>
            <a:cxnSpLocks/>
          </p:cNvCxnSpPr>
          <p:nvPr/>
        </p:nvCxnSpPr>
        <p:spPr>
          <a:xfrm>
            <a:off x="2976590" y="4984705"/>
            <a:ext cx="858665"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056CF85-2F82-A720-555C-3E3DBA3DD964}"/>
              </a:ext>
            </a:extLst>
          </p:cNvPr>
          <p:cNvCxnSpPr>
            <a:cxnSpLocks/>
          </p:cNvCxnSpPr>
          <p:nvPr/>
        </p:nvCxnSpPr>
        <p:spPr>
          <a:xfrm>
            <a:off x="5341620" y="5655701"/>
            <a:ext cx="343335"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B941E7D-8791-D711-3EEC-D3392ABE5E68}"/>
              </a:ext>
            </a:extLst>
          </p:cNvPr>
          <p:cNvCxnSpPr>
            <a:cxnSpLocks/>
          </p:cNvCxnSpPr>
          <p:nvPr/>
        </p:nvCxnSpPr>
        <p:spPr>
          <a:xfrm>
            <a:off x="873886" y="5655701"/>
            <a:ext cx="624071"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55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30C8E80-E7D7-FC71-FB44-544E3179F8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587CA-24F4-C2C7-1523-ADFBAABD24CE}"/>
              </a:ext>
            </a:extLst>
          </p:cNvPr>
          <p:cNvSpPr>
            <a:spLocks noGrp="1"/>
          </p:cNvSpPr>
          <p:nvPr>
            <p:ph type="title"/>
          </p:nvPr>
        </p:nvSpPr>
        <p:spPr>
          <a:xfrm>
            <a:off x="178442" y="0"/>
            <a:ext cx="10974239" cy="1325563"/>
          </a:xfrm>
        </p:spPr>
        <p:txBody>
          <a:bodyPr/>
          <a:lstStyle/>
          <a:p>
            <a:r>
              <a:rPr lang="en-US"/>
              <a:t>Using Units to Solve Wastewater Problems</a:t>
            </a:r>
          </a:p>
        </p:txBody>
      </p:sp>
      <p:sp>
        <p:nvSpPr>
          <p:cNvPr id="3" name="Content Placeholder 2">
            <a:extLst>
              <a:ext uri="{FF2B5EF4-FFF2-40B4-BE49-F238E27FC236}">
                <a16:creationId xmlns:a16="http://schemas.microsoft.com/office/drawing/2014/main" id="{E686DFE7-2089-06EF-D7BF-86B0A215B512}"/>
              </a:ext>
            </a:extLst>
          </p:cNvPr>
          <p:cNvSpPr>
            <a:spLocks noGrp="1"/>
          </p:cNvSpPr>
          <p:nvPr>
            <p:ph idx="1"/>
          </p:nvPr>
        </p:nvSpPr>
        <p:spPr>
          <a:xfrm>
            <a:off x="838199" y="1918741"/>
            <a:ext cx="10515600" cy="3777521"/>
          </a:xfrm>
          <a:solidFill>
            <a:schemeClr val="bg1">
              <a:alpha val="85000"/>
            </a:schemeClr>
          </a:solidFill>
        </p:spPr>
        <p:txBody>
          <a:bodyPr/>
          <a:lstStyle/>
          <a:p>
            <a:pPr marL="0" indent="0">
              <a:spcAft>
                <a:spcPts val="1800"/>
              </a:spcAft>
              <a:buNone/>
            </a:pPr>
            <a:r>
              <a:rPr lang="en-US"/>
              <a:t>Units can also be used to help identify the correct formula to use in wastewater problems</a:t>
            </a:r>
          </a:p>
          <a:p>
            <a:pPr marL="0" indent="0">
              <a:buNone/>
            </a:pPr>
            <a:r>
              <a:rPr lang="en-US"/>
              <a:t>Ex. An operator needs to determine the feed rate needed to provide a 10 mg/L chlorine dosage to a disinfection contact chamber. The operator knows that the average flow is 120,000 gpd and they are using a 13% strength solution of sodium chloride. What does the operator need to set the feed rate to in </a:t>
            </a:r>
            <a:r>
              <a:rPr lang="en-US" err="1"/>
              <a:t>lbs</a:t>
            </a:r>
            <a:r>
              <a:rPr lang="en-US"/>
              <a:t>/day?</a:t>
            </a:r>
          </a:p>
        </p:txBody>
      </p:sp>
      <p:sp>
        <p:nvSpPr>
          <p:cNvPr id="4" name="Oval 3">
            <a:extLst>
              <a:ext uri="{FF2B5EF4-FFF2-40B4-BE49-F238E27FC236}">
                <a16:creationId xmlns:a16="http://schemas.microsoft.com/office/drawing/2014/main" id="{F3E13B7C-B3D7-9286-AF36-F225D1764FC1}"/>
              </a:ext>
            </a:extLst>
          </p:cNvPr>
          <p:cNvSpPr/>
          <p:nvPr/>
        </p:nvSpPr>
        <p:spPr>
          <a:xfrm>
            <a:off x="838199" y="4851400"/>
            <a:ext cx="1469572" cy="73152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950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DC07-459C-B671-57CA-A63B3BBBC452}"/>
              </a:ext>
            </a:extLst>
          </p:cNvPr>
          <p:cNvSpPr>
            <a:spLocks noGrp="1"/>
          </p:cNvSpPr>
          <p:nvPr>
            <p:ph type="title"/>
          </p:nvPr>
        </p:nvSpPr>
        <p:spPr/>
        <p:txBody>
          <a:bodyPr/>
          <a:lstStyle/>
          <a:p>
            <a:r>
              <a:rPr lang="en-US"/>
              <a:t>Fractions and Decimals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58805A-9B48-D104-A8D0-F26675C1D0A7}"/>
                  </a:ext>
                </a:extLst>
              </p:cNvPr>
              <p:cNvSpPr>
                <a:spLocks noGrp="1"/>
              </p:cNvSpPr>
              <p:nvPr>
                <p:ph idx="1"/>
              </p:nvPr>
            </p:nvSpPr>
            <p:spPr>
              <a:xfrm>
                <a:off x="326967" y="1227015"/>
                <a:ext cx="11538066" cy="5063816"/>
              </a:xfrm>
              <a:solidFill>
                <a:schemeClr val="bg1">
                  <a:alpha val="85000"/>
                </a:schemeClr>
              </a:solidFill>
            </p:spPr>
            <p:txBody>
              <a:bodyPr>
                <a:normAutofit/>
              </a:bodyPr>
              <a:lstStyle/>
              <a:p>
                <a:pPr marL="0" indent="0">
                  <a:buNone/>
                </a:pPr>
                <a:r>
                  <a:rPr lang="en-US"/>
                  <a:t>Used to represent parts of a whole</a:t>
                </a:r>
              </a:p>
              <a:p>
                <a:pPr marL="0" indent="0">
                  <a:buNone/>
                </a:pPr>
                <a:r>
                  <a:rPr lang="en-US"/>
                  <a:t>Units in the field are rarely whole numbers</a:t>
                </a:r>
              </a:p>
              <a:p>
                <a:pPr marL="0" indent="0">
                  <a:spcAft>
                    <a:spcPts val="1200"/>
                  </a:spcAft>
                  <a:buNone/>
                </a:pPr>
                <a:r>
                  <a:rPr lang="en-US"/>
                  <a:t>Converting:</a:t>
                </a:r>
              </a:p>
              <a:p>
                <a:pPr marL="0" indent="0">
                  <a:buNone/>
                </a:pPr>
                <a:r>
                  <a:rPr lang="en-US"/>
                  <a:t>Fraction to decimals (divide the numerator by the denominator)</a:t>
                </a:r>
              </a:p>
              <a:p>
                <a:pPr marL="0" indent="0">
                  <a:spcAft>
                    <a:spcPts val="1800"/>
                  </a:spcAft>
                  <a:buNone/>
                </a:pPr>
                <a:r>
                  <a:rPr lang="en-US"/>
                  <a:t>Ex.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÷2=0.5</m:t>
                    </m:r>
                  </m:oMath>
                </a14:m>
                <a:endParaRPr lang="en-US"/>
              </a:p>
              <a:p>
                <a:pPr marL="0" indent="0">
                  <a:buNone/>
                </a:pPr>
                <a:r>
                  <a:rPr lang="en-US"/>
                  <a:t>Decimals to Fraction (write the decimal as a fraction, multiply the numerator and decimal by 100, simplify using the greatest common divisor.</a:t>
                </a:r>
              </a:p>
              <a:p>
                <a:pPr marL="0" indent="0">
                  <a:buNone/>
                </a:pPr>
                <a:r>
                  <a:rPr lang="en-US"/>
                  <a:t>Ex. </a:t>
                </a:r>
                <a14:m>
                  <m:oMath xmlns:m="http://schemas.openxmlformats.org/officeDocument/2006/math">
                    <m:r>
                      <a:rPr lang="en-US" b="0" i="1" smtClean="0">
                        <a:latin typeface="Cambria Math" panose="02040503050406030204" pitchFamily="18" charset="0"/>
                      </a:rPr>
                      <m:t>2.75=</m:t>
                    </m:r>
                    <m:f>
                      <m:fPr>
                        <m:ctrlPr>
                          <a:rPr lang="en-US" b="0" i="1" smtClean="0">
                            <a:latin typeface="Cambria Math" panose="02040503050406030204" pitchFamily="18" charset="0"/>
                          </a:rPr>
                        </m:ctrlPr>
                      </m:fPr>
                      <m:num>
                        <m:r>
                          <a:rPr lang="en-US" b="0" i="1" smtClean="0">
                            <a:latin typeface="Cambria Math" panose="02040503050406030204" pitchFamily="18" charset="0"/>
                          </a:rPr>
                          <m:t>2.75</m:t>
                        </m:r>
                        <m:r>
                          <a:rPr lang="en-US" b="0" i="1" smtClean="0">
                            <a:latin typeface="Cambria Math" panose="02040503050406030204" pitchFamily="18" charset="0"/>
                            <a:ea typeface="Cambria Math" panose="02040503050406030204" pitchFamily="18" charset="0"/>
                          </a:rPr>
                          <m:t>×100</m:t>
                        </m:r>
                      </m:num>
                      <m:den>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×100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275</m:t>
                        </m:r>
                        <m:r>
                          <a:rPr lang="en-US" b="0" i="1" smtClean="0">
                            <a:latin typeface="Cambria Math" panose="02040503050406030204" pitchFamily="18" charset="0"/>
                            <a:ea typeface="Cambria Math" panose="02040503050406030204" pitchFamily="18" charset="0"/>
                          </a:rPr>
                          <m:t>÷25</m:t>
                        </m:r>
                      </m:num>
                      <m:den>
                        <m:r>
                          <a:rPr lang="en-US" b="0" i="1" smtClean="0">
                            <a:latin typeface="Cambria Math" panose="02040503050406030204" pitchFamily="18" charset="0"/>
                          </a:rPr>
                          <m:t>100</m:t>
                        </m:r>
                        <m:r>
                          <a:rPr lang="en-US" b="0" i="1" smtClean="0">
                            <a:latin typeface="Cambria Math" panose="02040503050406030204" pitchFamily="18" charset="0"/>
                            <a:ea typeface="Cambria Math" panose="02040503050406030204" pitchFamily="18" charset="0"/>
                          </a:rPr>
                          <m:t>÷25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4</m:t>
                        </m:r>
                      </m:den>
                    </m:f>
                  </m:oMath>
                </a14:m>
                <a:endParaRPr lang="en-US"/>
              </a:p>
            </p:txBody>
          </p:sp>
        </mc:Choice>
        <mc:Fallback xmlns="">
          <p:sp>
            <p:nvSpPr>
              <p:cNvPr id="3" name="Content Placeholder 2">
                <a:extLst>
                  <a:ext uri="{FF2B5EF4-FFF2-40B4-BE49-F238E27FC236}">
                    <a16:creationId xmlns:a16="http://schemas.microsoft.com/office/drawing/2014/main" id="{2858805A-9B48-D104-A8D0-F26675C1D0A7}"/>
                  </a:ext>
                </a:extLst>
              </p:cNvPr>
              <p:cNvSpPr>
                <a:spLocks noGrp="1" noRot="1" noChangeAspect="1" noMove="1" noResize="1" noEditPoints="1" noAdjustHandles="1" noChangeArrowheads="1" noChangeShapeType="1" noTextEdit="1"/>
              </p:cNvSpPr>
              <p:nvPr>
                <p:ph idx="1"/>
              </p:nvPr>
            </p:nvSpPr>
            <p:spPr>
              <a:xfrm>
                <a:off x="326967" y="1227015"/>
                <a:ext cx="11538066" cy="5063816"/>
              </a:xfrm>
              <a:blipFill>
                <a:blip r:embed="rId3"/>
                <a:stretch>
                  <a:fillRect l="-1110" t="-2046" b="-722"/>
                </a:stretch>
              </a:blipFill>
            </p:spPr>
            <p:txBody>
              <a:bodyPr/>
              <a:lstStyle/>
              <a:p>
                <a:r>
                  <a:rPr lang="en-US">
                    <a:noFill/>
                  </a:rPr>
                  <a:t> </a:t>
                </a:r>
              </a:p>
            </p:txBody>
          </p:sp>
        </mc:Fallback>
      </mc:AlternateContent>
    </p:spTree>
    <p:extLst>
      <p:ext uri="{BB962C8B-B14F-4D97-AF65-F5344CB8AC3E}">
        <p14:creationId xmlns:p14="http://schemas.microsoft.com/office/powerpoint/2010/main" val="40097412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70054B-A0CE-7BF0-B088-65D6C307A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210E0-7E21-59BD-BB34-BCC146B2B01B}"/>
              </a:ext>
            </a:extLst>
          </p:cNvPr>
          <p:cNvSpPr>
            <a:spLocks noGrp="1"/>
          </p:cNvSpPr>
          <p:nvPr>
            <p:ph type="title"/>
          </p:nvPr>
        </p:nvSpPr>
        <p:spPr/>
        <p:txBody>
          <a:bodyPr/>
          <a:lstStyle/>
          <a:p>
            <a:r>
              <a:rPr lang="en-US"/>
              <a:t>Dividing by Fractions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21F4A19-039C-2DAD-5405-942761D4DD74}"/>
                  </a:ext>
                </a:extLst>
              </p:cNvPr>
              <p:cNvSpPr>
                <a:spLocks noGrp="1"/>
              </p:cNvSpPr>
              <p:nvPr>
                <p:ph idx="1"/>
              </p:nvPr>
            </p:nvSpPr>
            <p:spPr>
              <a:xfrm>
                <a:off x="326967" y="1227015"/>
                <a:ext cx="11538066" cy="5063816"/>
              </a:xfrm>
              <a:solidFill>
                <a:schemeClr val="bg1">
                  <a:alpha val="85000"/>
                </a:schemeClr>
              </a:solidFill>
            </p:spPr>
            <p:txBody>
              <a:bodyPr>
                <a:normAutofit/>
              </a:bodyPr>
              <a:lstStyle/>
              <a:p>
                <a:pPr marL="0" indent="0">
                  <a:buNone/>
                </a:pPr>
                <a:r>
                  <a:rPr lang="en-US"/>
                  <a:t>Especially useful to understand unit conversions</a:t>
                </a:r>
              </a:p>
              <a:p>
                <a:pPr marL="0" indent="0">
                  <a:buNone/>
                </a:pPr>
                <a:r>
                  <a:rPr lang="en-US"/>
                  <a:t>When dividing by fractions the numerator and denominator trade place for the fraction we are dividing by</a:t>
                </a:r>
              </a:p>
              <a:p>
                <a:pPr marL="0" indent="0">
                  <a:spcAft>
                    <a:spcPts val="1800"/>
                  </a:spcAft>
                  <a:buNone/>
                </a:pPr>
                <a:r>
                  <a:rPr lang="en-US"/>
                  <a:t>Then multiply by the reciprocal fraction</a:t>
                </a:r>
              </a:p>
              <a:p>
                <a:pPr marL="0" indent="0">
                  <a:spcAft>
                    <a:spcPts val="3000"/>
                  </a:spcAft>
                  <a:buNone/>
                </a:pPr>
                <a:r>
                  <a:rPr lang="en-US"/>
                  <a:t>Ex. </a:t>
                </a:r>
                <a14:m>
                  <m:oMath xmlns:m="http://schemas.openxmlformats.org/officeDocument/2006/math">
                    <m:r>
                      <a:rPr lang="en-US" b="0" i="0" smtClean="0">
                        <a:latin typeface="Cambria Math" panose="02040503050406030204" pitchFamily="18" charset="0"/>
                        <a:ea typeface="Cambria Math" panose="02040503050406030204" pitchFamily="18" charset="0"/>
                      </a:rPr>
                      <m:t>21÷</m:t>
                    </m:r>
                    <m:f>
                      <m:fPr>
                        <m:ctrlPr>
                          <a:rPr lang="en-US" i="1">
                            <a:latin typeface="Cambria Math" panose="02040503050406030204" pitchFamily="18" charset="0"/>
                          </a:rPr>
                        </m:ctrlPr>
                      </m:fPr>
                      <m:num>
                        <m:r>
                          <a:rPr lang="en-US" i="0" smtClean="0">
                            <a:latin typeface="Cambria Math" panose="02040503050406030204" pitchFamily="18" charset="0"/>
                          </a:rPr>
                          <m:t>1</m:t>
                        </m:r>
                      </m:num>
                      <m:den>
                        <m:r>
                          <a:rPr lang="en-US" i="0" smtClean="0">
                            <a:latin typeface="Cambria Math" panose="02040503050406030204" pitchFamily="18" charset="0"/>
                          </a:rPr>
                          <m:t>2</m:t>
                        </m:r>
                      </m:den>
                    </m:f>
                    <m:r>
                      <a:rPr lang="en-US" b="0" i="0" smtClean="0">
                        <a:latin typeface="Cambria Math" panose="02040503050406030204" pitchFamily="18" charset="0"/>
                        <a:ea typeface="Cambria Math" panose="02040503050406030204" pitchFamily="18" charset="0"/>
                      </a:rPr>
                      <m:t>=</m:t>
                    </m:r>
                  </m:oMath>
                </a14:m>
                <a:endParaRPr lang="en-US"/>
              </a:p>
              <a:p>
                <a:pPr marL="0" indent="0">
                  <a:buNone/>
                </a:pPr>
                <a:r>
                  <a:rPr lang="en-US"/>
                  <a:t>Ex. </a:t>
                </a:r>
                <a14:m>
                  <m:oMath xmlns:m="http://schemas.openxmlformats.org/officeDocument/2006/math">
                    <m:r>
                      <m:rPr>
                        <m:sty m:val="p"/>
                      </m:rPr>
                      <a:rPr lang="en-US" i="0" smtClean="0">
                        <a:latin typeface="Cambria Math" panose="02040503050406030204" pitchFamily="18" charset="0"/>
                      </a:rPr>
                      <m:t>D</m:t>
                    </m:r>
                    <m:r>
                      <m:rPr>
                        <m:sty m:val="p"/>
                      </m:rPr>
                      <a:rPr lang="en-US" b="0" i="0" smtClean="0">
                        <a:latin typeface="Cambria Math" panose="02040503050406030204" pitchFamily="18" charset="0"/>
                      </a:rPr>
                      <m:t>etention</m:t>
                    </m:r>
                    <m:r>
                      <a:rPr lang="en-US" b="0" i="0" smtClean="0">
                        <a:latin typeface="Cambria Math" panose="02040503050406030204" pitchFamily="18" charset="0"/>
                      </a:rPr>
                      <m:t> </m:t>
                    </m:r>
                    <m:r>
                      <m:rPr>
                        <m:sty m:val="p"/>
                      </m:rPr>
                      <a:rPr lang="en-US" b="0" i="0" smtClean="0">
                        <a:latin typeface="Cambria Math" panose="02040503050406030204" pitchFamily="18" charset="0"/>
                      </a:rPr>
                      <m:t>Time</m:t>
                    </m:r>
                    <m:r>
                      <a:rPr lang="en-US" b="0" i="0"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gal</m:t>
                        </m:r>
                      </m:num>
                      <m:den>
                        <m:f>
                          <m:fPr>
                            <m:ctrlPr>
                              <a:rPr lang="en-US" b="0" i="1" smtClean="0">
                                <a:latin typeface="Cambria Math" panose="02040503050406030204" pitchFamily="18" charset="0"/>
                                <a:ea typeface="Cambria Math" panose="02040503050406030204" pitchFamily="18" charset="0"/>
                              </a:rPr>
                            </m:ctrlPr>
                          </m:fPr>
                          <m:num>
                            <m:r>
                              <m:rPr>
                                <m:sty m:val="p"/>
                              </m:rPr>
                              <a:rPr lang="en-US" b="0" i="0" smtClean="0">
                                <a:latin typeface="Cambria Math" panose="02040503050406030204" pitchFamily="18" charset="0"/>
                                <a:ea typeface="Cambria Math" panose="02040503050406030204" pitchFamily="18" charset="0"/>
                              </a:rPr>
                              <m:t>gal</m:t>
                            </m:r>
                          </m:num>
                          <m:den>
                            <m:r>
                              <m:rPr>
                                <m:sty m:val="p"/>
                              </m:rPr>
                              <a:rPr lang="en-US" b="0" i="0" smtClean="0">
                                <a:latin typeface="Cambria Math" panose="02040503050406030204" pitchFamily="18" charset="0"/>
                                <a:ea typeface="Cambria Math" panose="02040503050406030204" pitchFamily="18" charset="0"/>
                              </a:rPr>
                              <m:t>day</m:t>
                            </m:r>
                          </m:den>
                        </m:f>
                      </m:den>
                    </m:f>
                    <m:r>
                      <a:rPr lang="en-US" b="0" i="0" smtClean="0">
                        <a:latin typeface="Cambria Math" panose="02040503050406030204" pitchFamily="18" charset="0"/>
                      </a:rPr>
                      <m:t>=</m:t>
                    </m:r>
                  </m:oMath>
                </a14:m>
                <a:endParaRPr lang="en-US"/>
              </a:p>
              <a:p>
                <a:pPr marL="0" indent="0" algn="ctr">
                  <a:spcBef>
                    <a:spcPts val="2400"/>
                  </a:spcBef>
                  <a:buNone/>
                </a:pPr>
                <a:r>
                  <a:rPr lang="en-US"/>
                  <a:t>**Bottom of the bottom becomes the top!!**</a:t>
                </a:r>
              </a:p>
            </p:txBody>
          </p:sp>
        </mc:Choice>
        <mc:Fallback xmlns="">
          <p:sp>
            <p:nvSpPr>
              <p:cNvPr id="3" name="Content Placeholder 2">
                <a:extLst>
                  <a:ext uri="{FF2B5EF4-FFF2-40B4-BE49-F238E27FC236}">
                    <a16:creationId xmlns:a16="http://schemas.microsoft.com/office/drawing/2014/main" id="{421F4A19-039C-2DAD-5405-942761D4DD74}"/>
                  </a:ext>
                </a:extLst>
              </p:cNvPr>
              <p:cNvSpPr>
                <a:spLocks noGrp="1" noRot="1" noChangeAspect="1" noMove="1" noResize="1" noEditPoints="1" noAdjustHandles="1" noChangeArrowheads="1" noChangeShapeType="1" noTextEdit="1"/>
              </p:cNvSpPr>
              <p:nvPr>
                <p:ph idx="1"/>
              </p:nvPr>
            </p:nvSpPr>
            <p:spPr>
              <a:xfrm>
                <a:off x="326967" y="1227015"/>
                <a:ext cx="11538066" cy="5063816"/>
              </a:xfrm>
              <a:blipFill>
                <a:blip r:embed="rId3"/>
                <a:stretch>
                  <a:fillRect l="-1110" t="-20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22E54B0-AAED-0766-3C84-302F03231CC2}"/>
                  </a:ext>
                </a:extLst>
              </p:cNvPr>
              <p:cNvSpPr txBox="1"/>
              <p:nvPr/>
            </p:nvSpPr>
            <p:spPr>
              <a:xfrm>
                <a:off x="3602539" y="3401568"/>
                <a:ext cx="1306081"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dirty="0" smtClean="0">
                          <a:solidFill>
                            <a:srgbClr val="666666"/>
                          </a:solidFill>
                          <a:latin typeface="Cambria Math" panose="02040503050406030204" pitchFamily="18" charset="0"/>
                        </a:rPr>
                        <m:t>4</m:t>
                      </m:r>
                      <m:r>
                        <a:rPr lang="en-US" sz="2800" i="1" dirty="0" smtClean="0">
                          <a:solidFill>
                            <a:srgbClr val="666666"/>
                          </a:solidFill>
                          <a:latin typeface="Cambria Math" panose="02040503050406030204" pitchFamily="18" charset="0"/>
                        </a:rPr>
                        <m:t>2</m:t>
                      </m:r>
                    </m:oMath>
                  </m:oMathPara>
                </a14:m>
                <a:endParaRPr lang="en-US" sz="2800">
                  <a:solidFill>
                    <a:srgbClr val="666666"/>
                  </a:solidFill>
                </a:endParaRPr>
              </a:p>
            </p:txBody>
          </p:sp>
        </mc:Choice>
        <mc:Fallback xmlns="">
          <p:sp>
            <p:nvSpPr>
              <p:cNvPr id="4" name="TextBox 3">
                <a:extLst>
                  <a:ext uri="{FF2B5EF4-FFF2-40B4-BE49-F238E27FC236}">
                    <a16:creationId xmlns:a16="http://schemas.microsoft.com/office/drawing/2014/main" id="{B22E54B0-AAED-0766-3C84-302F03231CC2}"/>
                  </a:ext>
                </a:extLst>
              </p:cNvPr>
              <p:cNvSpPr txBox="1">
                <a:spLocks noRot="1" noChangeAspect="1" noMove="1" noResize="1" noEditPoints="1" noAdjustHandles="1" noChangeArrowheads="1" noChangeShapeType="1" noTextEdit="1"/>
              </p:cNvSpPr>
              <p:nvPr/>
            </p:nvSpPr>
            <p:spPr>
              <a:xfrm>
                <a:off x="3602539" y="3401568"/>
                <a:ext cx="1306081" cy="523220"/>
              </a:xfrm>
              <a:prstGeom prst="rect">
                <a:avLst/>
              </a:prstGeom>
              <a:blipFill>
                <a:blip r:embed="rId4"/>
                <a:stretch>
                  <a:fillRect/>
                </a:stretch>
              </a:blipFill>
            </p:spPr>
            <p:txBody>
              <a:bodyPr/>
              <a:lstStyle/>
              <a:p>
                <a:r>
                  <a:rPr lang="en-US">
                    <a:noFill/>
                  </a:rPr>
                  <a:t> </a:t>
                </a:r>
              </a:p>
            </p:txBody>
          </p:sp>
        </mc:Fallback>
      </mc:AlternateContent>
      <p:sp>
        <p:nvSpPr>
          <p:cNvPr id="18" name="Arrow: Curved Down 17">
            <a:extLst>
              <a:ext uri="{FF2B5EF4-FFF2-40B4-BE49-F238E27FC236}">
                <a16:creationId xmlns:a16="http://schemas.microsoft.com/office/drawing/2014/main" id="{33D5E3AA-EEAB-F345-612F-339E89F759D2}"/>
              </a:ext>
            </a:extLst>
          </p:cNvPr>
          <p:cNvSpPr/>
          <p:nvPr/>
        </p:nvSpPr>
        <p:spPr>
          <a:xfrm rot="5400000">
            <a:off x="1978812" y="3606659"/>
            <a:ext cx="576329" cy="304528"/>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Arrow: Curved Down 18">
            <a:extLst>
              <a:ext uri="{FF2B5EF4-FFF2-40B4-BE49-F238E27FC236}">
                <a16:creationId xmlns:a16="http://schemas.microsoft.com/office/drawing/2014/main" id="{898FB2CC-E58B-957C-8741-583E7FAF97B8}"/>
              </a:ext>
            </a:extLst>
          </p:cNvPr>
          <p:cNvSpPr/>
          <p:nvPr/>
        </p:nvSpPr>
        <p:spPr>
          <a:xfrm rot="16200000">
            <a:off x="1300416" y="3572129"/>
            <a:ext cx="576329" cy="304528"/>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9E79F0A-AA00-3837-B14E-5DCA29A45F16}"/>
                  </a:ext>
                </a:extLst>
              </p:cNvPr>
              <p:cNvSpPr txBox="1"/>
              <p:nvPr/>
            </p:nvSpPr>
            <p:spPr>
              <a:xfrm>
                <a:off x="2472363" y="3179799"/>
                <a:ext cx="1577993" cy="8989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dirty="0" smtClean="0">
                          <a:solidFill>
                            <a:srgbClr val="666666"/>
                          </a:solidFill>
                          <a:latin typeface="Cambria Math" panose="02040503050406030204" pitchFamily="18" charset="0"/>
                        </a:rPr>
                        <m:t>21</m:t>
                      </m:r>
                      <m:r>
                        <a:rPr lang="en-US" sz="2800" i="1" dirty="0" smtClean="0">
                          <a:solidFill>
                            <a:srgbClr val="666666"/>
                          </a:solidFill>
                          <a:latin typeface="Cambria Math" panose="02040503050406030204" pitchFamily="18" charset="0"/>
                          <a:ea typeface="Cambria Math" panose="02040503050406030204" pitchFamily="18" charset="0"/>
                        </a:rPr>
                        <m:t>×</m:t>
                      </m:r>
                      <m:f>
                        <m:fPr>
                          <m:ctrlPr>
                            <a:rPr lang="en-US" sz="2800" i="1" dirty="0" smtClean="0">
                              <a:solidFill>
                                <a:srgbClr val="666666"/>
                              </a:solidFill>
                              <a:latin typeface="Cambria Math" panose="02040503050406030204" pitchFamily="18" charset="0"/>
                              <a:ea typeface="Cambria Math" panose="02040503050406030204" pitchFamily="18" charset="0"/>
                            </a:rPr>
                          </m:ctrlPr>
                        </m:fPr>
                        <m:num>
                          <m:r>
                            <a:rPr lang="en-US" sz="2800" b="0" i="1" dirty="0" smtClean="0">
                              <a:solidFill>
                                <a:srgbClr val="666666"/>
                              </a:solidFill>
                              <a:latin typeface="Cambria Math" panose="02040503050406030204" pitchFamily="18" charset="0"/>
                              <a:ea typeface="Cambria Math" panose="02040503050406030204" pitchFamily="18" charset="0"/>
                            </a:rPr>
                            <m:t>2</m:t>
                          </m:r>
                        </m:num>
                        <m:den>
                          <m:r>
                            <a:rPr lang="en-US" sz="2800" b="0" i="1" dirty="0" smtClean="0">
                              <a:solidFill>
                                <a:srgbClr val="666666"/>
                              </a:solidFill>
                              <a:latin typeface="Cambria Math" panose="02040503050406030204" pitchFamily="18" charset="0"/>
                              <a:ea typeface="Cambria Math" panose="02040503050406030204" pitchFamily="18" charset="0"/>
                            </a:rPr>
                            <m:t>1</m:t>
                          </m:r>
                        </m:den>
                      </m:f>
                      <m:r>
                        <a:rPr lang="en-US" sz="2800" dirty="0">
                          <a:solidFill>
                            <a:srgbClr val="666666"/>
                          </a:solidFill>
                          <a:latin typeface="Cambria Math" panose="02040503050406030204" pitchFamily="18" charset="0"/>
                        </a:rPr>
                        <m:t>=</m:t>
                      </m:r>
                    </m:oMath>
                  </m:oMathPara>
                </a14:m>
                <a:endParaRPr lang="en-US" sz="2800">
                  <a:solidFill>
                    <a:srgbClr val="666666"/>
                  </a:solidFill>
                </a:endParaRPr>
              </a:p>
            </p:txBody>
          </p:sp>
        </mc:Choice>
        <mc:Fallback xmlns="">
          <p:sp>
            <p:nvSpPr>
              <p:cNvPr id="20" name="TextBox 19">
                <a:extLst>
                  <a:ext uri="{FF2B5EF4-FFF2-40B4-BE49-F238E27FC236}">
                    <a16:creationId xmlns:a16="http://schemas.microsoft.com/office/drawing/2014/main" id="{E9E79F0A-AA00-3837-B14E-5DCA29A45F16}"/>
                  </a:ext>
                </a:extLst>
              </p:cNvPr>
              <p:cNvSpPr txBox="1">
                <a:spLocks noRot="1" noChangeAspect="1" noMove="1" noResize="1" noEditPoints="1" noAdjustHandles="1" noChangeArrowheads="1" noChangeShapeType="1" noTextEdit="1"/>
              </p:cNvSpPr>
              <p:nvPr/>
            </p:nvSpPr>
            <p:spPr>
              <a:xfrm>
                <a:off x="2472363" y="3179799"/>
                <a:ext cx="1577993" cy="898964"/>
              </a:xfrm>
              <a:prstGeom prst="rect">
                <a:avLst/>
              </a:prstGeom>
              <a:blipFill>
                <a:blip r:embed="rId5"/>
                <a:stretch>
                  <a:fillRect/>
                </a:stretch>
              </a:blipFill>
            </p:spPr>
            <p:txBody>
              <a:bodyPr/>
              <a:lstStyle/>
              <a:p>
                <a:r>
                  <a:rPr lang="en-US">
                    <a:noFill/>
                  </a:rPr>
                  <a:t> </a:t>
                </a:r>
              </a:p>
            </p:txBody>
          </p:sp>
        </mc:Fallback>
      </mc:AlternateContent>
      <p:sp>
        <p:nvSpPr>
          <p:cNvPr id="21" name="Arrow: Curved Down 20">
            <a:extLst>
              <a:ext uri="{FF2B5EF4-FFF2-40B4-BE49-F238E27FC236}">
                <a16:creationId xmlns:a16="http://schemas.microsoft.com/office/drawing/2014/main" id="{6B5CC7F1-3026-C7D6-A1AF-9A7414D04763}"/>
              </a:ext>
            </a:extLst>
          </p:cNvPr>
          <p:cNvSpPr/>
          <p:nvPr/>
        </p:nvSpPr>
        <p:spPr>
          <a:xfrm rot="5400000">
            <a:off x="4187015" y="4900600"/>
            <a:ext cx="437837" cy="249999"/>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row: Curved Down 21">
            <a:extLst>
              <a:ext uri="{FF2B5EF4-FFF2-40B4-BE49-F238E27FC236}">
                <a16:creationId xmlns:a16="http://schemas.microsoft.com/office/drawing/2014/main" id="{957DFDE6-9B2C-0333-F519-57AA76CE1139}"/>
              </a:ext>
            </a:extLst>
          </p:cNvPr>
          <p:cNvSpPr/>
          <p:nvPr/>
        </p:nvSpPr>
        <p:spPr>
          <a:xfrm rot="16200000">
            <a:off x="3508621" y="4866068"/>
            <a:ext cx="437836" cy="250001"/>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B494F69-FA8D-6DC8-03B0-6A10A8411CEF}"/>
                  </a:ext>
                </a:extLst>
              </p:cNvPr>
              <p:cNvSpPr txBox="1"/>
              <p:nvPr/>
            </p:nvSpPr>
            <p:spPr>
              <a:xfrm>
                <a:off x="4717583" y="4224076"/>
                <a:ext cx="2130367" cy="9859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800" i="0" dirty="0" smtClean="0">
                          <a:solidFill>
                            <a:srgbClr val="666666"/>
                          </a:solidFill>
                          <a:latin typeface="Cambria Math" panose="02040503050406030204" pitchFamily="18" charset="0"/>
                        </a:rPr>
                        <m:t>g</m:t>
                      </m:r>
                      <m:r>
                        <m:rPr>
                          <m:sty m:val="p"/>
                        </m:rPr>
                        <a:rPr lang="en-US" sz="2800" b="0" i="0" dirty="0" smtClean="0">
                          <a:solidFill>
                            <a:srgbClr val="666666"/>
                          </a:solidFill>
                          <a:latin typeface="Cambria Math" panose="02040503050406030204" pitchFamily="18" charset="0"/>
                        </a:rPr>
                        <m:t>al</m:t>
                      </m:r>
                      <m:r>
                        <a:rPr lang="en-US" sz="2800" i="0" dirty="0" smtClean="0">
                          <a:solidFill>
                            <a:srgbClr val="666666"/>
                          </a:solidFill>
                          <a:latin typeface="Cambria Math" panose="02040503050406030204" pitchFamily="18" charset="0"/>
                          <a:ea typeface="Cambria Math" panose="02040503050406030204" pitchFamily="18" charset="0"/>
                        </a:rPr>
                        <m:t>×</m:t>
                      </m:r>
                      <m:f>
                        <m:fPr>
                          <m:ctrlPr>
                            <a:rPr lang="en-US" sz="2800" i="1" dirty="0" smtClean="0">
                              <a:solidFill>
                                <a:srgbClr val="666666"/>
                              </a:solidFill>
                              <a:latin typeface="Cambria Math" panose="02040503050406030204" pitchFamily="18" charset="0"/>
                              <a:ea typeface="Cambria Math" panose="02040503050406030204" pitchFamily="18" charset="0"/>
                            </a:rPr>
                          </m:ctrlPr>
                        </m:fPr>
                        <m:num>
                          <m:r>
                            <m:rPr>
                              <m:sty m:val="p"/>
                            </m:rPr>
                            <a:rPr lang="en-US" sz="2800" b="0" i="0" dirty="0" smtClean="0">
                              <a:solidFill>
                                <a:srgbClr val="666666"/>
                              </a:solidFill>
                              <a:latin typeface="Cambria Math" panose="02040503050406030204" pitchFamily="18" charset="0"/>
                              <a:ea typeface="Cambria Math" panose="02040503050406030204" pitchFamily="18" charset="0"/>
                            </a:rPr>
                            <m:t>day</m:t>
                          </m:r>
                        </m:num>
                        <m:den>
                          <m:r>
                            <m:rPr>
                              <m:sty m:val="p"/>
                            </m:rPr>
                            <a:rPr lang="en-US" sz="2800" b="0" i="0" dirty="0" smtClean="0">
                              <a:solidFill>
                                <a:srgbClr val="666666"/>
                              </a:solidFill>
                              <a:latin typeface="Cambria Math" panose="02040503050406030204" pitchFamily="18" charset="0"/>
                              <a:ea typeface="Cambria Math" panose="02040503050406030204" pitchFamily="18" charset="0"/>
                            </a:rPr>
                            <m:t>gal</m:t>
                          </m:r>
                        </m:den>
                      </m:f>
                      <m:r>
                        <a:rPr lang="en-US" sz="2800" i="0" dirty="0">
                          <a:solidFill>
                            <a:srgbClr val="666666"/>
                          </a:solidFill>
                          <a:latin typeface="Cambria Math" panose="02040503050406030204" pitchFamily="18" charset="0"/>
                        </a:rPr>
                        <m:t>=</m:t>
                      </m:r>
                    </m:oMath>
                  </m:oMathPara>
                </a14:m>
                <a:endParaRPr lang="en-US" sz="2800">
                  <a:solidFill>
                    <a:srgbClr val="666666"/>
                  </a:solidFill>
                </a:endParaRPr>
              </a:p>
            </p:txBody>
          </p:sp>
        </mc:Choice>
        <mc:Fallback xmlns="">
          <p:sp>
            <p:nvSpPr>
              <p:cNvPr id="23" name="TextBox 22">
                <a:extLst>
                  <a:ext uri="{FF2B5EF4-FFF2-40B4-BE49-F238E27FC236}">
                    <a16:creationId xmlns:a16="http://schemas.microsoft.com/office/drawing/2014/main" id="{4B494F69-FA8D-6DC8-03B0-6A10A8411CEF}"/>
                  </a:ext>
                </a:extLst>
              </p:cNvPr>
              <p:cNvSpPr txBox="1">
                <a:spLocks noRot="1" noChangeAspect="1" noMove="1" noResize="1" noEditPoints="1" noAdjustHandles="1" noChangeArrowheads="1" noChangeShapeType="1" noTextEdit="1"/>
              </p:cNvSpPr>
              <p:nvPr/>
            </p:nvSpPr>
            <p:spPr>
              <a:xfrm>
                <a:off x="4717583" y="4224076"/>
                <a:ext cx="2130367" cy="98591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FDEB8E8B-9A14-E361-7837-94602D0E71E9}"/>
                  </a:ext>
                </a:extLst>
              </p:cNvPr>
              <p:cNvSpPr txBox="1"/>
              <p:nvPr/>
            </p:nvSpPr>
            <p:spPr>
              <a:xfrm>
                <a:off x="6406912" y="4455421"/>
                <a:ext cx="1306081"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800" b="0" i="0" smtClean="0">
                          <a:solidFill>
                            <a:srgbClr val="666666"/>
                          </a:solidFill>
                          <a:latin typeface="Cambria Math" panose="02040503050406030204" pitchFamily="18" charset="0"/>
                        </a:rPr>
                        <m:t>day</m:t>
                      </m:r>
                    </m:oMath>
                  </m:oMathPara>
                </a14:m>
                <a:endParaRPr lang="en-US" sz="2800">
                  <a:solidFill>
                    <a:srgbClr val="666666"/>
                  </a:solidFill>
                </a:endParaRPr>
              </a:p>
            </p:txBody>
          </p:sp>
        </mc:Choice>
        <mc:Fallback xmlns="">
          <p:sp>
            <p:nvSpPr>
              <p:cNvPr id="24" name="TextBox 23">
                <a:extLst>
                  <a:ext uri="{FF2B5EF4-FFF2-40B4-BE49-F238E27FC236}">
                    <a16:creationId xmlns:a16="http://schemas.microsoft.com/office/drawing/2014/main" id="{FDEB8E8B-9A14-E361-7837-94602D0E71E9}"/>
                  </a:ext>
                </a:extLst>
              </p:cNvPr>
              <p:cNvSpPr txBox="1">
                <a:spLocks noRot="1" noChangeAspect="1" noMove="1" noResize="1" noEditPoints="1" noAdjustHandles="1" noChangeArrowheads="1" noChangeShapeType="1" noTextEdit="1"/>
              </p:cNvSpPr>
              <p:nvPr/>
            </p:nvSpPr>
            <p:spPr>
              <a:xfrm>
                <a:off x="6406912" y="4455421"/>
                <a:ext cx="1306081" cy="523220"/>
              </a:xfrm>
              <a:prstGeom prst="rect">
                <a:avLst/>
              </a:prstGeom>
              <a:blipFill>
                <a:blip r:embed="rId7"/>
                <a:stretch>
                  <a:fillRect/>
                </a:stretch>
              </a:blipFill>
            </p:spPr>
            <p:txBody>
              <a:bodyPr/>
              <a:lstStyle/>
              <a:p>
                <a:r>
                  <a:rPr lang="en-US">
                    <a:noFill/>
                  </a:rPr>
                  <a:t> </a:t>
                </a:r>
              </a:p>
            </p:txBody>
          </p:sp>
        </mc:Fallback>
      </mc:AlternateContent>
      <p:cxnSp>
        <p:nvCxnSpPr>
          <p:cNvPr id="26" name="Straight Connector 25">
            <a:extLst>
              <a:ext uri="{FF2B5EF4-FFF2-40B4-BE49-F238E27FC236}">
                <a16:creationId xmlns:a16="http://schemas.microsoft.com/office/drawing/2014/main" id="{88D25AF6-0285-287C-67A6-3EB2FE4EBC81}"/>
              </a:ext>
            </a:extLst>
          </p:cNvPr>
          <p:cNvCxnSpPr>
            <a:cxnSpLocks/>
          </p:cNvCxnSpPr>
          <p:nvPr/>
        </p:nvCxnSpPr>
        <p:spPr>
          <a:xfrm>
            <a:off x="4844716" y="4662905"/>
            <a:ext cx="534737" cy="20854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DF230B0-F1D3-D953-D9EF-26F4D7B108B0}"/>
              </a:ext>
            </a:extLst>
          </p:cNvPr>
          <p:cNvCxnSpPr>
            <a:cxnSpLocks/>
          </p:cNvCxnSpPr>
          <p:nvPr/>
        </p:nvCxnSpPr>
        <p:spPr>
          <a:xfrm>
            <a:off x="5778850" y="4903778"/>
            <a:ext cx="534737" cy="20854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930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18" grpId="0" animBg="1"/>
      <p:bldP spid="19" grpId="0" animBg="1"/>
      <p:bldP spid="20" grpId="0"/>
      <p:bldP spid="21" grpId="0" animBg="1"/>
      <p:bldP spid="22" grpId="0" animBg="1"/>
      <p:bldP spid="23" grpId="0"/>
      <p:bldP spid="24" grpId="0"/>
    </p:bld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B77C9F0-BB8B-800C-4B7E-53293AA70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DC0172-53AD-B5BB-4D42-06F45D436267}"/>
              </a:ext>
            </a:extLst>
          </p:cNvPr>
          <p:cNvSpPr>
            <a:spLocks noGrp="1"/>
          </p:cNvSpPr>
          <p:nvPr>
            <p:ph type="title"/>
          </p:nvPr>
        </p:nvSpPr>
        <p:spPr/>
        <p:txBody>
          <a:bodyPr/>
          <a:lstStyle/>
          <a:p>
            <a:r>
              <a:rPr lang="en-US"/>
              <a:t>Units and Exponents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2F77C2A-CB7C-25D9-4AFD-79D0B4C0D771}"/>
                  </a:ext>
                </a:extLst>
              </p:cNvPr>
              <p:cNvSpPr>
                <a:spLocks noGrp="1"/>
              </p:cNvSpPr>
              <p:nvPr>
                <p:ph idx="1"/>
              </p:nvPr>
            </p:nvSpPr>
            <p:spPr>
              <a:xfrm>
                <a:off x="326967" y="1227015"/>
                <a:ext cx="11538066" cy="5063816"/>
              </a:xfrm>
              <a:solidFill>
                <a:schemeClr val="bg1">
                  <a:alpha val="85000"/>
                </a:schemeClr>
              </a:solidFill>
            </p:spPr>
            <p:txBody>
              <a:bodyPr>
                <a:normAutofit/>
              </a:bodyPr>
              <a:lstStyle/>
              <a:p>
                <a:pPr marL="0" indent="0">
                  <a:buNone/>
                </a:pPr>
                <a:r>
                  <a:rPr lang="en-US">
                    <a:latin typeface="Cambria Math" panose="02040503050406030204" pitchFamily="18" charset="0"/>
                  </a:rPr>
                  <a:t>When adding units</a:t>
                </a:r>
              </a:p>
              <a:p>
                <a:r>
                  <a:rPr lang="en-US">
                    <a:latin typeface="Cambria Math" panose="02040503050406030204" pitchFamily="18" charset="0"/>
                  </a:rPr>
                  <a:t>Units don’t change</a:t>
                </a:r>
              </a:p>
              <a:p>
                <a:pPr>
                  <a:spcAft>
                    <a:spcPts val="1800"/>
                  </a:spcAft>
                </a:pPr>
                <a:r>
                  <a:rPr lang="en-US">
                    <a:latin typeface="Cambria Math" panose="02040503050406030204" pitchFamily="18" charset="0"/>
                  </a:rPr>
                  <a:t>Units must be the same or compatible to add those variables together</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𝐸𝑥</m:t>
                      </m:r>
                      <m:r>
                        <a:rPr lang="en-US" b="0" i="1" smtClean="0">
                          <a:latin typeface="Cambria Math" panose="02040503050406030204" pitchFamily="18" charset="0"/>
                        </a:rPr>
                        <m:t>. 8 </m:t>
                      </m:r>
                      <m:r>
                        <a:rPr lang="en-US" b="0" i="1" smtClean="0">
                          <a:latin typeface="Cambria Math" panose="02040503050406030204" pitchFamily="18" charset="0"/>
                        </a:rPr>
                        <m:t>𝑔𝑎𝑙</m:t>
                      </m:r>
                      <m:r>
                        <a:rPr lang="en-US" b="0" i="1" smtClean="0">
                          <a:latin typeface="Cambria Math" panose="02040503050406030204" pitchFamily="18" charset="0"/>
                        </a:rPr>
                        <m:t>+11 </m:t>
                      </m:r>
                      <m:r>
                        <a:rPr lang="en-US" b="0" i="1" smtClean="0">
                          <a:latin typeface="Cambria Math" panose="02040503050406030204" pitchFamily="18" charset="0"/>
                        </a:rPr>
                        <m:t>𝑔𝑎𝑙</m:t>
                      </m:r>
                      <m:r>
                        <a:rPr lang="en-US" b="0" i="1" smtClean="0">
                          <a:latin typeface="Cambria Math" panose="02040503050406030204" pitchFamily="18" charset="0"/>
                        </a:rPr>
                        <m:t>=19 </m:t>
                      </m:r>
                      <m:r>
                        <a:rPr lang="en-US" b="0" i="1" smtClean="0">
                          <a:latin typeface="Cambria Math" panose="02040503050406030204" pitchFamily="18" charset="0"/>
                        </a:rPr>
                        <m:t>𝑔𝑎𝑙</m:t>
                      </m:r>
                    </m:oMath>
                  </m:oMathPara>
                </a14:m>
                <a:endParaRPr lang="en-US">
                  <a:latin typeface="Cambria Math" panose="02040503050406030204" pitchFamily="18" charset="0"/>
                </a:endParaRPr>
              </a:p>
              <a:p>
                <a:pPr marL="0" indent="0">
                  <a:buNone/>
                </a:pPr>
                <a:r>
                  <a:rPr lang="en-US">
                    <a:latin typeface="Cambria Math" panose="02040503050406030204" pitchFamily="18" charset="0"/>
                  </a:rPr>
                  <a:t>Can add units that are different, but measure the same thing (i.e. volume)</a:t>
                </a:r>
              </a:p>
              <a:p>
                <a:pPr marL="0" indent="0">
                  <a:buNone/>
                </a:pPr>
                <a:r>
                  <a:rPr lang="en-US">
                    <a:latin typeface="Cambria Math" panose="02040503050406030204" pitchFamily="18" charset="0"/>
                  </a:rPr>
                  <a:t>Ex. Gallons and cubic feet (</a:t>
                </a:r>
                <a14:m>
                  <m:oMath xmlns:m="http://schemas.openxmlformats.org/officeDocument/2006/math">
                    <m:sSup>
                      <m:sSupPr>
                        <m:ctrlPr>
                          <a:rPr lang="en-US" i="1">
                            <a:latin typeface="Cambria Math" panose="02040503050406030204" pitchFamily="18" charset="0"/>
                          </a:rPr>
                        </m:ctrlPr>
                      </m:sSupPr>
                      <m:e>
                        <m:r>
                          <m:rPr>
                            <m:sty m:val="p"/>
                          </m:rPr>
                          <a:rPr lang="en-US">
                            <a:latin typeface="Cambria Math" panose="02040503050406030204" pitchFamily="18" charset="0"/>
                          </a:rPr>
                          <m:t>ft</m:t>
                        </m:r>
                      </m:e>
                      <m:sup>
                        <m:r>
                          <a:rPr lang="en-US">
                            <a:latin typeface="Cambria Math" panose="02040503050406030204" pitchFamily="18" charset="0"/>
                          </a:rPr>
                          <m:t>3</m:t>
                        </m:r>
                      </m:sup>
                    </m:sSup>
                  </m:oMath>
                </a14:m>
                <a:r>
                  <a:rPr lang="en-US">
                    <a:latin typeface="Cambria Math" panose="02040503050406030204" pitchFamily="18" charset="0"/>
                  </a:rPr>
                  <a:t>) can be added together, but they require a unit conversion</a:t>
                </a:r>
              </a:p>
              <a:p>
                <a:pPr marL="0" indent="0">
                  <a:buNone/>
                </a:pPr>
                <a:r>
                  <a:rPr lang="en-US">
                    <a:latin typeface="Cambria Math" panose="02040503050406030204" pitchFamily="18" charset="0"/>
                  </a:rPr>
                  <a:t>Ex 2. Cubic feet and square feet (</a:t>
                </a:r>
                <a14:m>
                  <m:oMath xmlns:m="http://schemas.openxmlformats.org/officeDocument/2006/math">
                    <m:sSup>
                      <m:sSupPr>
                        <m:ctrlPr>
                          <a:rPr lang="en-US" i="1">
                            <a:latin typeface="Cambria Math" panose="02040503050406030204" pitchFamily="18" charset="0"/>
                          </a:rPr>
                        </m:ctrlPr>
                      </m:sSupPr>
                      <m:e>
                        <m:r>
                          <m:rPr>
                            <m:sty m:val="p"/>
                          </m:rPr>
                          <a:rPr lang="en-US">
                            <a:latin typeface="Cambria Math" panose="02040503050406030204" pitchFamily="18" charset="0"/>
                          </a:rPr>
                          <m:t>ft</m:t>
                        </m:r>
                      </m:e>
                      <m:sup>
                        <m:r>
                          <a:rPr lang="en-US" b="0" i="1" smtClean="0">
                            <a:latin typeface="Cambria Math" panose="02040503050406030204" pitchFamily="18" charset="0"/>
                          </a:rPr>
                          <m:t>2</m:t>
                        </m:r>
                      </m:sup>
                    </m:sSup>
                  </m:oMath>
                </a14:m>
                <a:r>
                  <a:rPr lang="en-US">
                    <a:latin typeface="Cambria Math" panose="02040503050406030204" pitchFamily="18" charset="0"/>
                  </a:rPr>
                  <a:t>) cannot be added, because they measure different things</a:t>
                </a:r>
              </a:p>
            </p:txBody>
          </p:sp>
        </mc:Choice>
        <mc:Fallback xmlns="">
          <p:sp>
            <p:nvSpPr>
              <p:cNvPr id="3" name="Content Placeholder 2">
                <a:extLst>
                  <a:ext uri="{FF2B5EF4-FFF2-40B4-BE49-F238E27FC236}">
                    <a16:creationId xmlns:a16="http://schemas.microsoft.com/office/drawing/2014/main" id="{B2F77C2A-CB7C-25D9-4AFD-79D0B4C0D771}"/>
                  </a:ext>
                </a:extLst>
              </p:cNvPr>
              <p:cNvSpPr>
                <a:spLocks noGrp="1" noRot="1" noChangeAspect="1" noMove="1" noResize="1" noEditPoints="1" noAdjustHandles="1" noChangeArrowheads="1" noChangeShapeType="1" noTextEdit="1"/>
              </p:cNvSpPr>
              <p:nvPr>
                <p:ph idx="1"/>
              </p:nvPr>
            </p:nvSpPr>
            <p:spPr>
              <a:xfrm>
                <a:off x="326967" y="1227015"/>
                <a:ext cx="11538066" cy="5063816"/>
              </a:xfrm>
              <a:blipFill>
                <a:blip r:embed="rId3"/>
                <a:stretch>
                  <a:fillRect l="-1110" t="-2046"/>
                </a:stretch>
              </a:blipFill>
            </p:spPr>
            <p:txBody>
              <a:bodyPr/>
              <a:lstStyle/>
              <a:p>
                <a:r>
                  <a:rPr lang="en-US">
                    <a:noFill/>
                  </a:rPr>
                  <a:t> </a:t>
                </a:r>
              </a:p>
            </p:txBody>
          </p:sp>
        </mc:Fallback>
      </mc:AlternateContent>
    </p:spTree>
    <p:extLst>
      <p:ext uri="{BB962C8B-B14F-4D97-AF65-F5344CB8AC3E}">
        <p14:creationId xmlns:p14="http://schemas.microsoft.com/office/powerpoint/2010/main" val="10527913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45469B5-A31F-C33C-BEEE-81DF21F751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6553A2-4353-0ADB-A3C7-ADA21497B414}"/>
              </a:ext>
            </a:extLst>
          </p:cNvPr>
          <p:cNvSpPr>
            <a:spLocks noGrp="1"/>
          </p:cNvSpPr>
          <p:nvPr>
            <p:ph type="title"/>
          </p:nvPr>
        </p:nvSpPr>
        <p:spPr/>
        <p:txBody>
          <a:bodyPr/>
          <a:lstStyle/>
          <a:p>
            <a:r>
              <a:rPr lang="en-US"/>
              <a:t>Units and Exponents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E4659F5-8C7A-B60D-E6A3-43F07535B162}"/>
                  </a:ext>
                </a:extLst>
              </p:cNvPr>
              <p:cNvSpPr>
                <a:spLocks noGrp="1"/>
              </p:cNvSpPr>
              <p:nvPr>
                <p:ph idx="1"/>
              </p:nvPr>
            </p:nvSpPr>
            <p:spPr>
              <a:xfrm>
                <a:off x="326967" y="1227014"/>
                <a:ext cx="11538066" cy="5300785"/>
              </a:xfrm>
              <a:solidFill>
                <a:schemeClr val="bg1">
                  <a:alpha val="85000"/>
                </a:schemeClr>
              </a:solidFill>
            </p:spPr>
            <p:txBody>
              <a:bodyPr>
                <a:normAutofit/>
              </a:bodyPr>
              <a:lstStyle/>
              <a:p>
                <a:pPr marL="0" indent="0">
                  <a:spcAft>
                    <a:spcPts val="1800"/>
                  </a:spcAft>
                  <a:buNone/>
                </a:pPr>
                <a:r>
                  <a:rPr lang="en-US">
                    <a:latin typeface="Cambria Math" panose="02040503050406030204" pitchFamily="18" charset="0"/>
                  </a:rPr>
                  <a:t>When multiplying units you add the exponents together</a:t>
                </a:r>
              </a:p>
              <a:p>
                <a:pPr marL="0" indent="0">
                  <a:spcAft>
                    <a:spcPts val="1800"/>
                  </a:spcAft>
                  <a:buNone/>
                </a:pPr>
                <a:r>
                  <a:rPr lang="en-US"/>
                  <a:t>Ex. 					</a:t>
                </a:r>
                <a14:m>
                  <m:oMath xmlns:m="http://schemas.openxmlformats.org/officeDocument/2006/math">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ft</m:t>
                        </m:r>
                      </m:e>
                      <m:sup>
                        <m:r>
                          <a:rPr lang="en-US" b="0" i="0" smtClean="0">
                            <a:latin typeface="Cambria Math" panose="02040503050406030204" pitchFamily="18" charset="0"/>
                          </a:rPr>
                          <m:t>2</m:t>
                        </m:r>
                      </m:sup>
                    </m:sSup>
                    <m:r>
                      <a:rPr lang="en-US"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rPr>
                      <m:t>ft</m:t>
                    </m:r>
                    <m:r>
                      <a:rPr lang="en-US" b="0" i="0" smtClean="0">
                        <a:latin typeface="Cambria Math" panose="02040503050406030204" pitchFamily="18" charset="0"/>
                      </a:rPr>
                      <m:t>=?</m:t>
                    </m:r>
                  </m:oMath>
                </a14:m>
                <a:endParaRPr lang="en-US"/>
              </a:p>
              <a:p>
                <a:pPr marL="0" indent="0">
                  <a:spcAft>
                    <a:spcPts val="1800"/>
                  </a:spcAft>
                  <a:buNone/>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m:rPr>
                              <m:sty m:val="p"/>
                            </m:rPr>
                            <a:rPr lang="en-US">
                              <a:latin typeface="Cambria Math" panose="02040503050406030204" pitchFamily="18" charset="0"/>
                            </a:rPr>
                            <m:t>ft</m:t>
                          </m:r>
                        </m:e>
                        <m:sup>
                          <m:r>
                            <a:rPr lang="en-US">
                              <a:latin typeface="Cambria Math" panose="02040503050406030204" pitchFamily="18" charset="0"/>
                            </a:rPr>
                            <m:t>2</m:t>
                          </m:r>
                        </m:sup>
                      </m:sSup>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rPr>
                        <m:t>ft</m:t>
                      </m:r>
                      <m:r>
                        <a:rPr lang="en-US">
                          <a:latin typeface="Cambria Math" panose="02040503050406030204" pitchFamily="18" charset="0"/>
                        </a:rPr>
                        <m:t>=</m:t>
                      </m:r>
                      <m:sSup>
                        <m:sSupPr>
                          <m:ctrlPr>
                            <a:rPr lang="en-US" i="1">
                              <a:latin typeface="Cambria Math" panose="02040503050406030204" pitchFamily="18" charset="0"/>
                            </a:rPr>
                          </m:ctrlPr>
                        </m:sSupPr>
                        <m:e>
                          <m:r>
                            <m:rPr>
                              <m:sty m:val="p"/>
                            </m:rPr>
                            <a:rPr lang="en-US">
                              <a:latin typeface="Cambria Math" panose="02040503050406030204" pitchFamily="18" charset="0"/>
                            </a:rPr>
                            <m:t>ft</m:t>
                          </m:r>
                        </m:e>
                        <m:sup>
                          <m:r>
                            <a:rPr lang="en-US">
                              <a:latin typeface="Cambria Math" panose="02040503050406030204" pitchFamily="18" charset="0"/>
                            </a:rPr>
                            <m:t>2</m:t>
                          </m:r>
                        </m:sup>
                      </m:sSup>
                      <m:r>
                        <a:rPr lang="en-US">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m:rPr>
                              <m:sty m:val="p"/>
                            </m:rPr>
                            <a:rPr lang="en-US">
                              <a:latin typeface="Cambria Math" panose="02040503050406030204" pitchFamily="18" charset="0"/>
                            </a:rPr>
                            <m:t>ft</m:t>
                          </m:r>
                        </m:e>
                        <m:sup>
                          <m:r>
                            <a:rPr lang="en-US" b="0" i="0" smtClean="0">
                              <a:latin typeface="Cambria Math" panose="02040503050406030204" pitchFamily="18" charset="0"/>
                            </a:rPr>
                            <m:t>1</m:t>
                          </m:r>
                        </m:sup>
                      </m:sSup>
                      <m:r>
                        <a:rPr lang="en-US" b="0" i="1" smtClean="0">
                          <a:latin typeface="Cambria Math" panose="02040503050406030204" pitchFamily="18" charset="0"/>
                        </a:rPr>
                        <m:t>                                    </m:t>
                      </m:r>
                    </m:oMath>
                  </m:oMathPara>
                </a14:m>
                <a:endParaRPr lang="en-US"/>
              </a:p>
              <a:p>
                <a:pPr marL="0" indent="0">
                  <a:spcAft>
                    <a:spcPts val="1800"/>
                  </a:spcAft>
                  <a:buNone/>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m:rPr>
                              <m:sty m:val="p"/>
                            </m:rPr>
                            <a:rPr lang="en-US">
                              <a:latin typeface="Cambria Math" panose="02040503050406030204" pitchFamily="18" charset="0"/>
                            </a:rPr>
                            <m:t>ft</m:t>
                          </m:r>
                        </m:e>
                        <m:sup>
                          <m:r>
                            <a:rPr lang="en-US">
                              <a:latin typeface="Cambria Math" panose="02040503050406030204" pitchFamily="18" charset="0"/>
                            </a:rPr>
                            <m:t>2</m:t>
                          </m:r>
                        </m:sup>
                      </m:sSup>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rPr>
                        <m:t>ft</m:t>
                      </m:r>
                      <m:r>
                        <a:rPr lang="en-US">
                          <a:latin typeface="Cambria Math" panose="02040503050406030204" pitchFamily="18" charset="0"/>
                        </a:rPr>
                        <m:t>=</m:t>
                      </m:r>
                      <m:sSup>
                        <m:sSupPr>
                          <m:ctrlPr>
                            <a:rPr lang="en-US" i="1">
                              <a:latin typeface="Cambria Math" panose="02040503050406030204" pitchFamily="18" charset="0"/>
                            </a:rPr>
                          </m:ctrlPr>
                        </m:sSupPr>
                        <m:e>
                          <m:r>
                            <m:rPr>
                              <m:sty m:val="p"/>
                            </m:rPr>
                            <a:rPr lang="en-US">
                              <a:latin typeface="Cambria Math" panose="02040503050406030204" pitchFamily="18" charset="0"/>
                            </a:rPr>
                            <m:t>ft</m:t>
                          </m:r>
                        </m:e>
                        <m:sup>
                          <m:r>
                            <a:rPr lang="en-US">
                              <a:latin typeface="Cambria Math" panose="02040503050406030204" pitchFamily="18" charset="0"/>
                            </a:rPr>
                            <m:t>2</m:t>
                          </m:r>
                        </m:sup>
                      </m:sSup>
                      <m:r>
                        <a:rPr lang="en-US">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m:rPr>
                              <m:sty m:val="p"/>
                            </m:rPr>
                            <a:rPr lang="en-US">
                              <a:latin typeface="Cambria Math" panose="02040503050406030204" pitchFamily="18" charset="0"/>
                            </a:rPr>
                            <m:t>ft</m:t>
                          </m:r>
                        </m:e>
                        <m:sup>
                          <m:r>
                            <a:rPr lang="en-US">
                              <a:latin typeface="Cambria Math" panose="02040503050406030204" pitchFamily="18" charset="0"/>
                            </a:rPr>
                            <m:t>1</m:t>
                          </m:r>
                        </m:sup>
                      </m:sSup>
                      <m:r>
                        <a:rPr lang="en-US" b="0" i="1" smtClean="0">
                          <a:latin typeface="Cambria Math" panose="02040503050406030204" pitchFamily="18" charset="0"/>
                        </a:rPr>
                        <m:t>=</m:t>
                      </m:r>
                      <m:sSup>
                        <m:sSupPr>
                          <m:ctrlPr>
                            <a:rPr lang="en-US" i="1">
                              <a:latin typeface="Cambria Math" panose="02040503050406030204" pitchFamily="18" charset="0"/>
                            </a:rPr>
                          </m:ctrlPr>
                        </m:sSupPr>
                        <m:e>
                          <m:r>
                            <m:rPr>
                              <m:sty m:val="p"/>
                            </m:rPr>
                            <a:rPr lang="en-US">
                              <a:latin typeface="Cambria Math" panose="02040503050406030204" pitchFamily="18" charset="0"/>
                            </a:rPr>
                            <m:t>ft</m:t>
                          </m:r>
                        </m:e>
                        <m:sup>
                          <m:r>
                            <a:rPr lang="en-US" b="0" i="0" smtClean="0">
                              <a:latin typeface="Cambria Math" panose="02040503050406030204" pitchFamily="18" charset="0"/>
                            </a:rPr>
                            <m:t>3</m:t>
                          </m:r>
                        </m:sup>
                      </m:sSup>
                    </m:oMath>
                  </m:oMathPara>
                </a14:m>
                <a:endParaRPr lang="en-US"/>
              </a:p>
              <a:p>
                <a:pPr marL="0" indent="0">
                  <a:spcAft>
                    <a:spcPts val="1800"/>
                  </a:spcAft>
                  <a:buNone/>
                </a:pPr>
                <a:r>
                  <a:rPr lang="en-US">
                    <a:latin typeface="Cambria Math" panose="02040503050406030204" pitchFamily="18" charset="0"/>
                  </a:rPr>
                  <a:t>When dividing units you subtract the exponent of the denominator from the numerator</a:t>
                </a:r>
              </a:p>
              <a:p>
                <a:pPr marL="0" indent="0">
                  <a:spcAft>
                    <a:spcPts val="1800"/>
                  </a:spcAft>
                  <a:buNone/>
                </a:pPr>
                <a:r>
                  <a:rPr lang="en-US">
                    <a:latin typeface="Cambria Math" panose="02040503050406030204" pitchFamily="18" charset="0"/>
                  </a:rPr>
                  <a:t>Ex.	</a:t>
                </a:r>
                <a14:m>
                  <m:oMath xmlns:m="http://schemas.openxmlformats.org/officeDocument/2006/math">
                    <m:f>
                      <m:fPr>
                        <m:ctrlPr>
                          <a:rPr lang="en-US" sz="4000" i="1" smtClean="0">
                            <a:latin typeface="Cambria Math" panose="02040503050406030204" pitchFamily="18" charset="0"/>
                          </a:rPr>
                        </m:ctrlPr>
                      </m:fPr>
                      <m:num>
                        <m:r>
                          <a:rPr lang="en-US" sz="4000" b="0" i="1" smtClean="0">
                            <a:latin typeface="Cambria Math" panose="02040503050406030204" pitchFamily="18" charset="0"/>
                          </a:rPr>
                          <m:t>𝑔𝑎𝑙</m:t>
                        </m:r>
                      </m:num>
                      <m:den>
                        <m:f>
                          <m:fPr>
                            <m:ctrlPr>
                              <a:rPr lang="en-US" sz="4000" i="1" smtClean="0">
                                <a:latin typeface="Cambria Math" panose="02040503050406030204" pitchFamily="18" charset="0"/>
                              </a:rPr>
                            </m:ctrlPr>
                          </m:fPr>
                          <m:num>
                            <m:r>
                              <a:rPr lang="en-US" sz="4000" b="0" i="1" smtClean="0">
                                <a:latin typeface="Cambria Math" panose="02040503050406030204" pitchFamily="18" charset="0"/>
                              </a:rPr>
                              <m:t>𝑔𝑎𝑙</m:t>
                            </m:r>
                          </m:num>
                          <m:den>
                            <m:r>
                              <a:rPr lang="en-US" sz="4000" b="0" i="1" smtClean="0">
                                <a:latin typeface="Cambria Math" panose="02040503050406030204" pitchFamily="18" charset="0"/>
                              </a:rPr>
                              <m:t>𝑑𝑎𝑦</m:t>
                            </m:r>
                          </m:den>
                        </m:f>
                      </m:den>
                    </m:f>
                    <m:r>
                      <a:rPr lang="en-US" sz="4000" b="0" i="1" smtClean="0">
                        <a:latin typeface="Cambria Math" panose="02040503050406030204" pitchFamily="18" charset="0"/>
                      </a:rPr>
                      <m:t>=</m:t>
                    </m:r>
                    <m:f>
                      <m:fPr>
                        <m:ctrlPr>
                          <a:rPr lang="en-US" sz="4000" b="0" i="1" smtClean="0">
                            <a:latin typeface="Cambria Math" panose="02040503050406030204" pitchFamily="18" charset="0"/>
                          </a:rPr>
                        </m:ctrlPr>
                      </m:fPr>
                      <m:num>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𝑔𝑎𝑙</m:t>
                            </m:r>
                          </m:e>
                          <m:sup>
                            <m:r>
                              <a:rPr lang="en-US" sz="4000" b="0" i="1" smtClean="0">
                                <a:latin typeface="Cambria Math" panose="02040503050406030204" pitchFamily="18" charset="0"/>
                              </a:rPr>
                              <m:t>1</m:t>
                            </m:r>
                          </m:sup>
                        </m:sSup>
                      </m:num>
                      <m:den>
                        <m:f>
                          <m:fPr>
                            <m:ctrlPr>
                              <a:rPr lang="en-US" sz="4000" b="0" i="1" smtClean="0">
                                <a:latin typeface="Cambria Math" panose="02040503050406030204" pitchFamily="18" charset="0"/>
                              </a:rPr>
                            </m:ctrlPr>
                          </m:fPr>
                          <m:num>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𝑔𝑎𝑙</m:t>
                                </m:r>
                              </m:e>
                              <m:sup>
                                <m:r>
                                  <a:rPr lang="en-US" sz="4000" b="0" i="1" smtClean="0">
                                    <a:latin typeface="Cambria Math" panose="02040503050406030204" pitchFamily="18" charset="0"/>
                                  </a:rPr>
                                  <m:t>1</m:t>
                                </m:r>
                              </m:sup>
                            </m:sSup>
                          </m:num>
                          <m:den>
                            <m:r>
                              <a:rPr lang="en-US" sz="4000" b="0" i="1" smtClean="0">
                                <a:latin typeface="Cambria Math" panose="02040503050406030204" pitchFamily="18" charset="0"/>
                              </a:rPr>
                              <m:t>𝑑𝑎𝑦</m:t>
                            </m:r>
                          </m:den>
                        </m:f>
                      </m:den>
                    </m:f>
                  </m:oMath>
                </a14:m>
                <a:endParaRPr lang="en-US">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3E4659F5-8C7A-B60D-E6A3-43F07535B162}"/>
                  </a:ext>
                </a:extLst>
              </p:cNvPr>
              <p:cNvSpPr>
                <a:spLocks noGrp="1" noRot="1" noChangeAspect="1" noMove="1" noResize="1" noEditPoints="1" noAdjustHandles="1" noChangeArrowheads="1" noChangeShapeType="1" noTextEdit="1"/>
              </p:cNvSpPr>
              <p:nvPr>
                <p:ph idx="1"/>
              </p:nvPr>
            </p:nvSpPr>
            <p:spPr>
              <a:xfrm>
                <a:off x="326967" y="1227014"/>
                <a:ext cx="11538066" cy="5300785"/>
              </a:xfrm>
              <a:blipFill>
                <a:blip r:embed="rId3"/>
                <a:stretch>
                  <a:fillRect l="-1110" t="-19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F13079A-9C2C-77E0-10C6-1EC767B2C257}"/>
                  </a:ext>
                </a:extLst>
              </p:cNvPr>
              <p:cNvSpPr txBox="1"/>
              <p:nvPr/>
            </p:nvSpPr>
            <p:spPr>
              <a:xfrm>
                <a:off x="6090708" y="2499588"/>
                <a:ext cx="215834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smtClean="0">
                          <a:solidFill>
                            <a:srgbClr val="666666"/>
                          </a:solidFill>
                          <a:latin typeface="Cambria Math" panose="02040503050406030204" pitchFamily="18" charset="0"/>
                          <a:ea typeface="Cambria Math" panose="02040503050406030204" pitchFamily="18" charset="0"/>
                        </a:rPr>
                        <m:t>→2+1=3</m:t>
                      </m:r>
                    </m:oMath>
                  </m:oMathPara>
                </a14:m>
                <a:endParaRPr lang="en-US" sz="2800">
                  <a:solidFill>
                    <a:srgbClr val="666666"/>
                  </a:solidFill>
                </a:endParaRPr>
              </a:p>
            </p:txBody>
          </p:sp>
        </mc:Choice>
        <mc:Fallback xmlns="">
          <p:sp>
            <p:nvSpPr>
              <p:cNvPr id="4" name="TextBox 3">
                <a:extLst>
                  <a:ext uri="{FF2B5EF4-FFF2-40B4-BE49-F238E27FC236}">
                    <a16:creationId xmlns:a16="http://schemas.microsoft.com/office/drawing/2014/main" id="{1F13079A-9C2C-77E0-10C6-1EC767B2C257}"/>
                  </a:ext>
                </a:extLst>
              </p:cNvPr>
              <p:cNvSpPr txBox="1">
                <a:spLocks noRot="1" noChangeAspect="1" noMove="1" noResize="1" noEditPoints="1" noAdjustHandles="1" noChangeArrowheads="1" noChangeShapeType="1" noTextEdit="1"/>
              </p:cNvSpPr>
              <p:nvPr/>
            </p:nvSpPr>
            <p:spPr>
              <a:xfrm>
                <a:off x="6090708" y="2499588"/>
                <a:ext cx="2158348" cy="523220"/>
              </a:xfrm>
              <a:prstGeom prst="rect">
                <a:avLst/>
              </a:prstGeom>
              <a:blipFill>
                <a:blip r:embed="rId4"/>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10225C4E-711A-4621-1726-47AAD8A02F84}"/>
              </a:ext>
            </a:extLst>
          </p:cNvPr>
          <p:cNvSpPr/>
          <p:nvPr/>
        </p:nvSpPr>
        <p:spPr>
          <a:xfrm>
            <a:off x="5054237" y="2552578"/>
            <a:ext cx="202131" cy="31763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ED5B07B-B03C-F877-B1F4-41495254F910}"/>
              </a:ext>
            </a:extLst>
          </p:cNvPr>
          <p:cNvSpPr/>
          <p:nvPr/>
        </p:nvSpPr>
        <p:spPr>
          <a:xfrm>
            <a:off x="5867939" y="2552578"/>
            <a:ext cx="202131" cy="31763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5758088-E0F2-B7E7-C131-3C5CB13BF37E}"/>
                  </a:ext>
                </a:extLst>
              </p:cNvPr>
              <p:cNvSpPr txBox="1"/>
              <p:nvPr/>
            </p:nvSpPr>
            <p:spPr>
              <a:xfrm>
                <a:off x="3599313" y="5244975"/>
                <a:ext cx="215834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smtClean="0">
                          <a:solidFill>
                            <a:srgbClr val="666666"/>
                          </a:solidFill>
                          <a:latin typeface="Cambria Math" panose="02040503050406030204" pitchFamily="18" charset="0"/>
                          <a:ea typeface="Cambria Math" panose="02040503050406030204" pitchFamily="18" charset="0"/>
                        </a:rPr>
                        <m:t>→</m:t>
                      </m:r>
                      <m:r>
                        <a:rPr lang="en-US" sz="2800" b="0" i="1" smtClean="0">
                          <a:solidFill>
                            <a:srgbClr val="666666"/>
                          </a:solidFill>
                          <a:latin typeface="Cambria Math" panose="02040503050406030204" pitchFamily="18" charset="0"/>
                          <a:ea typeface="Cambria Math" panose="02040503050406030204" pitchFamily="18" charset="0"/>
                        </a:rPr>
                        <m:t>1−1</m:t>
                      </m:r>
                      <m:r>
                        <a:rPr lang="en-US" sz="2800" i="1" smtClean="0">
                          <a:solidFill>
                            <a:srgbClr val="666666"/>
                          </a:solidFill>
                          <a:latin typeface="Cambria Math" panose="02040503050406030204" pitchFamily="18" charset="0"/>
                          <a:ea typeface="Cambria Math" panose="02040503050406030204" pitchFamily="18" charset="0"/>
                        </a:rPr>
                        <m:t>=</m:t>
                      </m:r>
                      <m:r>
                        <a:rPr lang="en-US" sz="2800" b="0" i="1" smtClean="0">
                          <a:solidFill>
                            <a:srgbClr val="666666"/>
                          </a:solidFill>
                          <a:latin typeface="Cambria Math" panose="02040503050406030204" pitchFamily="18" charset="0"/>
                          <a:ea typeface="Cambria Math" panose="02040503050406030204" pitchFamily="18" charset="0"/>
                        </a:rPr>
                        <m:t>0</m:t>
                      </m:r>
                    </m:oMath>
                  </m:oMathPara>
                </a14:m>
                <a:endParaRPr lang="en-US" sz="2800">
                  <a:solidFill>
                    <a:srgbClr val="666666"/>
                  </a:solidFill>
                </a:endParaRPr>
              </a:p>
            </p:txBody>
          </p:sp>
        </mc:Choice>
        <mc:Fallback xmlns="">
          <p:sp>
            <p:nvSpPr>
              <p:cNvPr id="8" name="TextBox 7">
                <a:extLst>
                  <a:ext uri="{FF2B5EF4-FFF2-40B4-BE49-F238E27FC236}">
                    <a16:creationId xmlns:a16="http://schemas.microsoft.com/office/drawing/2014/main" id="{A5758088-E0F2-B7E7-C131-3C5CB13BF37E}"/>
                  </a:ext>
                </a:extLst>
              </p:cNvPr>
              <p:cNvSpPr txBox="1">
                <a:spLocks noRot="1" noChangeAspect="1" noMove="1" noResize="1" noEditPoints="1" noAdjustHandles="1" noChangeArrowheads="1" noChangeShapeType="1" noTextEdit="1"/>
              </p:cNvSpPr>
              <p:nvPr/>
            </p:nvSpPr>
            <p:spPr>
              <a:xfrm>
                <a:off x="3599313" y="5244975"/>
                <a:ext cx="2158348"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FE3C94A-E207-19F4-8222-A22E3AFD1F8B}"/>
                  </a:ext>
                </a:extLst>
              </p:cNvPr>
              <p:cNvSpPr txBox="1"/>
              <p:nvPr/>
            </p:nvSpPr>
            <p:spPr>
              <a:xfrm>
                <a:off x="5969004" y="4964026"/>
                <a:ext cx="1408141" cy="14159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smtClean="0">
                          <a:solidFill>
                            <a:srgbClr val="666666"/>
                          </a:solidFill>
                          <a:latin typeface="Cambria Math" panose="02040503050406030204" pitchFamily="18" charset="0"/>
                          <a:ea typeface="Cambria Math" panose="02040503050406030204" pitchFamily="18" charset="0"/>
                        </a:rPr>
                        <m:t>→</m:t>
                      </m:r>
                      <m:f>
                        <m:fPr>
                          <m:ctrlPr>
                            <a:rPr lang="en-US" sz="2800" i="1">
                              <a:solidFill>
                                <a:srgbClr val="666666"/>
                              </a:solidFill>
                              <a:latin typeface="Cambria Math" panose="02040503050406030204" pitchFamily="18" charset="0"/>
                            </a:rPr>
                          </m:ctrlPr>
                        </m:fPr>
                        <m:num>
                          <m:sSup>
                            <m:sSupPr>
                              <m:ctrlPr>
                                <a:rPr lang="en-US" sz="2800" i="1">
                                  <a:solidFill>
                                    <a:srgbClr val="666666"/>
                                  </a:solidFill>
                                  <a:latin typeface="Cambria Math" panose="02040503050406030204" pitchFamily="18" charset="0"/>
                                </a:rPr>
                              </m:ctrlPr>
                            </m:sSupPr>
                            <m:e>
                              <m:r>
                                <a:rPr lang="en-US" sz="2800" i="1">
                                  <a:solidFill>
                                    <a:srgbClr val="666666"/>
                                  </a:solidFill>
                                  <a:latin typeface="Cambria Math" panose="02040503050406030204" pitchFamily="18" charset="0"/>
                                </a:rPr>
                                <m:t>𝑔𝑎𝑙</m:t>
                              </m:r>
                            </m:e>
                            <m:sup>
                              <m:r>
                                <a:rPr lang="en-US" sz="2800" i="1">
                                  <a:solidFill>
                                    <a:srgbClr val="666666"/>
                                  </a:solidFill>
                                  <a:latin typeface="Cambria Math" panose="02040503050406030204" pitchFamily="18" charset="0"/>
                                </a:rPr>
                                <m:t>1</m:t>
                              </m:r>
                            </m:sup>
                          </m:sSup>
                        </m:num>
                        <m:den>
                          <m:f>
                            <m:fPr>
                              <m:ctrlPr>
                                <a:rPr lang="en-US" sz="2800" i="1">
                                  <a:solidFill>
                                    <a:srgbClr val="666666"/>
                                  </a:solidFill>
                                  <a:latin typeface="Cambria Math" panose="02040503050406030204" pitchFamily="18" charset="0"/>
                                </a:rPr>
                              </m:ctrlPr>
                            </m:fPr>
                            <m:num>
                              <m:sSup>
                                <m:sSupPr>
                                  <m:ctrlPr>
                                    <a:rPr lang="en-US" sz="2800" i="1">
                                      <a:solidFill>
                                        <a:srgbClr val="666666"/>
                                      </a:solidFill>
                                      <a:latin typeface="Cambria Math" panose="02040503050406030204" pitchFamily="18" charset="0"/>
                                    </a:rPr>
                                  </m:ctrlPr>
                                </m:sSupPr>
                                <m:e>
                                  <m:r>
                                    <a:rPr lang="en-US" sz="2800" i="1">
                                      <a:solidFill>
                                        <a:srgbClr val="666666"/>
                                      </a:solidFill>
                                      <a:latin typeface="Cambria Math" panose="02040503050406030204" pitchFamily="18" charset="0"/>
                                    </a:rPr>
                                    <m:t>𝑔𝑎𝑙</m:t>
                                  </m:r>
                                </m:e>
                                <m:sup>
                                  <m:r>
                                    <a:rPr lang="en-US" sz="2800" i="1">
                                      <a:solidFill>
                                        <a:srgbClr val="666666"/>
                                      </a:solidFill>
                                      <a:latin typeface="Cambria Math" panose="02040503050406030204" pitchFamily="18" charset="0"/>
                                    </a:rPr>
                                    <m:t>1</m:t>
                                  </m:r>
                                </m:sup>
                              </m:sSup>
                            </m:num>
                            <m:den>
                              <m:r>
                                <a:rPr lang="en-US" sz="2800" i="1">
                                  <a:solidFill>
                                    <a:srgbClr val="666666"/>
                                  </a:solidFill>
                                  <a:latin typeface="Cambria Math" panose="02040503050406030204" pitchFamily="18" charset="0"/>
                                </a:rPr>
                                <m:t>𝑑𝑎𝑦</m:t>
                              </m:r>
                            </m:den>
                          </m:f>
                        </m:den>
                      </m:f>
                    </m:oMath>
                  </m:oMathPara>
                </a14:m>
                <a:endParaRPr lang="en-US" sz="2800">
                  <a:solidFill>
                    <a:srgbClr val="666666"/>
                  </a:solidFill>
                </a:endParaRPr>
              </a:p>
            </p:txBody>
          </p:sp>
        </mc:Choice>
        <mc:Fallback xmlns="">
          <p:sp>
            <p:nvSpPr>
              <p:cNvPr id="9" name="TextBox 8">
                <a:extLst>
                  <a:ext uri="{FF2B5EF4-FFF2-40B4-BE49-F238E27FC236}">
                    <a16:creationId xmlns:a16="http://schemas.microsoft.com/office/drawing/2014/main" id="{9FE3C94A-E207-19F4-8222-A22E3AFD1F8B}"/>
                  </a:ext>
                </a:extLst>
              </p:cNvPr>
              <p:cNvSpPr txBox="1">
                <a:spLocks noRot="1" noChangeAspect="1" noMove="1" noResize="1" noEditPoints="1" noAdjustHandles="1" noChangeArrowheads="1" noChangeShapeType="1" noTextEdit="1"/>
              </p:cNvSpPr>
              <p:nvPr/>
            </p:nvSpPr>
            <p:spPr>
              <a:xfrm>
                <a:off x="5969004" y="4964026"/>
                <a:ext cx="1408141" cy="141590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24C1275-EAFE-C78A-9AE3-84E540139D85}"/>
                  </a:ext>
                </a:extLst>
              </p:cNvPr>
              <p:cNvSpPr txBox="1"/>
              <p:nvPr/>
            </p:nvSpPr>
            <p:spPr>
              <a:xfrm>
                <a:off x="7334982" y="5019082"/>
                <a:ext cx="3052631" cy="1264513"/>
              </a:xfrm>
              <a:prstGeom prst="rect">
                <a:avLst/>
              </a:prstGeom>
              <a:noFill/>
            </p:spPr>
            <p:txBody>
              <a:bodyPr wrap="none" rtlCol="0">
                <a:spAutoFit/>
              </a:bodyPr>
              <a:lstStyle/>
              <a:p>
                <a:r>
                  <a:rPr lang="en-US" sz="4000">
                    <a:solidFill>
                      <a:srgbClr val="666666"/>
                    </a:solidFill>
                  </a:rPr>
                  <a:t> </a:t>
                </a:r>
                <a14:m>
                  <m:oMath xmlns:m="http://schemas.openxmlformats.org/officeDocument/2006/math">
                    <m:r>
                      <a:rPr lang="en-US" sz="4000" i="1" smtClean="0">
                        <a:solidFill>
                          <a:srgbClr val="666666"/>
                        </a:solidFill>
                        <a:latin typeface="Cambria Math" panose="02040503050406030204" pitchFamily="18" charset="0"/>
                        <a:ea typeface="Cambria Math" panose="02040503050406030204" pitchFamily="18" charset="0"/>
                      </a:rPr>
                      <m:t>=</m:t>
                    </m:r>
                    <m:f>
                      <m:fPr>
                        <m:ctrlPr>
                          <a:rPr lang="en-US" sz="4000" i="1">
                            <a:solidFill>
                              <a:srgbClr val="666666"/>
                            </a:solidFill>
                            <a:latin typeface="Cambria Math" panose="02040503050406030204" pitchFamily="18" charset="0"/>
                          </a:rPr>
                        </m:ctrlPr>
                      </m:fPr>
                      <m:num>
                        <m:r>
                          <a:rPr lang="en-US" sz="4000" b="0" i="1" smtClean="0">
                            <a:solidFill>
                              <a:srgbClr val="666666"/>
                            </a:solidFill>
                            <a:latin typeface="Cambria Math" panose="02040503050406030204" pitchFamily="18" charset="0"/>
                          </a:rPr>
                          <m:t>1</m:t>
                        </m:r>
                      </m:num>
                      <m:den>
                        <m:f>
                          <m:fPr>
                            <m:ctrlPr>
                              <a:rPr lang="en-US" sz="4000" i="1">
                                <a:solidFill>
                                  <a:srgbClr val="666666"/>
                                </a:solidFill>
                                <a:latin typeface="Cambria Math" panose="02040503050406030204" pitchFamily="18" charset="0"/>
                              </a:rPr>
                            </m:ctrlPr>
                          </m:fPr>
                          <m:num>
                            <m:r>
                              <a:rPr lang="en-US" sz="4000" b="0" i="1" smtClean="0">
                                <a:solidFill>
                                  <a:srgbClr val="666666"/>
                                </a:solidFill>
                                <a:latin typeface="Cambria Math" panose="02040503050406030204" pitchFamily="18" charset="0"/>
                              </a:rPr>
                              <m:t>1</m:t>
                            </m:r>
                          </m:num>
                          <m:den>
                            <m:r>
                              <a:rPr lang="en-US" sz="4000" i="1">
                                <a:solidFill>
                                  <a:srgbClr val="666666"/>
                                </a:solidFill>
                                <a:latin typeface="Cambria Math" panose="02040503050406030204" pitchFamily="18" charset="0"/>
                              </a:rPr>
                              <m:t>𝑑𝑎𝑦</m:t>
                            </m:r>
                          </m:den>
                        </m:f>
                      </m:den>
                    </m:f>
                    <m:r>
                      <a:rPr lang="en-US" sz="4000" i="1" smtClean="0">
                        <a:solidFill>
                          <a:srgbClr val="666666"/>
                        </a:solidFill>
                        <a:latin typeface="Cambria Math" panose="02040503050406030204" pitchFamily="18" charset="0"/>
                        <a:ea typeface="Cambria Math" panose="02040503050406030204" pitchFamily="18" charset="0"/>
                      </a:rPr>
                      <m:t>=</m:t>
                    </m:r>
                    <m:r>
                      <a:rPr lang="en-US" sz="4000" b="0" i="1" smtClean="0">
                        <a:solidFill>
                          <a:srgbClr val="666666"/>
                        </a:solidFill>
                        <a:latin typeface="Cambria Math" panose="02040503050406030204" pitchFamily="18" charset="0"/>
                        <a:ea typeface="Cambria Math" panose="02040503050406030204" pitchFamily="18" charset="0"/>
                      </a:rPr>
                      <m:t>𝑑𝑎𝑦</m:t>
                    </m:r>
                  </m:oMath>
                </a14:m>
                <a:endParaRPr lang="en-US" sz="4000">
                  <a:solidFill>
                    <a:srgbClr val="666666"/>
                  </a:solidFill>
                </a:endParaRPr>
              </a:p>
            </p:txBody>
          </p:sp>
        </mc:Choice>
        <mc:Fallback xmlns="">
          <p:sp>
            <p:nvSpPr>
              <p:cNvPr id="10" name="TextBox 9">
                <a:extLst>
                  <a:ext uri="{FF2B5EF4-FFF2-40B4-BE49-F238E27FC236}">
                    <a16:creationId xmlns:a16="http://schemas.microsoft.com/office/drawing/2014/main" id="{024C1275-EAFE-C78A-9AE3-84E540139D85}"/>
                  </a:ext>
                </a:extLst>
              </p:cNvPr>
              <p:cNvSpPr txBox="1">
                <a:spLocks noRot="1" noChangeAspect="1" noMove="1" noResize="1" noEditPoints="1" noAdjustHandles="1" noChangeArrowheads="1" noChangeShapeType="1" noTextEdit="1"/>
              </p:cNvSpPr>
              <p:nvPr/>
            </p:nvSpPr>
            <p:spPr>
              <a:xfrm>
                <a:off x="7334982" y="5019082"/>
                <a:ext cx="3052631" cy="1264513"/>
              </a:xfrm>
              <a:prstGeom prst="rect">
                <a:avLst/>
              </a:prstGeom>
              <a:blipFill>
                <a:blip r:embed="rId7"/>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49CAEA93-E392-1181-61D3-E53721D63B7B}"/>
              </a:ext>
            </a:extLst>
          </p:cNvPr>
          <p:cNvCxnSpPr/>
          <p:nvPr/>
        </p:nvCxnSpPr>
        <p:spPr>
          <a:xfrm>
            <a:off x="3506071" y="5183342"/>
            <a:ext cx="606116" cy="21945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F4D3502-7B61-184B-5FAA-4745BC8B6EDB}"/>
              </a:ext>
            </a:extLst>
          </p:cNvPr>
          <p:cNvCxnSpPr>
            <a:cxnSpLocks/>
          </p:cNvCxnSpPr>
          <p:nvPr/>
        </p:nvCxnSpPr>
        <p:spPr>
          <a:xfrm flipV="1">
            <a:off x="3475988" y="5590903"/>
            <a:ext cx="1268442" cy="1695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3483092-2E3A-5C54-4A4F-C184D2F7B342}"/>
              </a:ext>
            </a:extLst>
          </p:cNvPr>
          <p:cNvCxnSpPr/>
          <p:nvPr/>
        </p:nvCxnSpPr>
        <p:spPr>
          <a:xfrm flipV="1">
            <a:off x="6484402" y="5120640"/>
            <a:ext cx="809897" cy="2455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9A9ECA7-188F-278C-A494-532F7A7E6E2B}"/>
              </a:ext>
            </a:extLst>
          </p:cNvPr>
          <p:cNvCxnSpPr/>
          <p:nvPr/>
        </p:nvCxnSpPr>
        <p:spPr>
          <a:xfrm flipV="1">
            <a:off x="6450823" y="5630986"/>
            <a:ext cx="809897" cy="2455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382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5" grpId="1" animBg="1"/>
      <p:bldP spid="6" grpId="0" animBg="1"/>
      <p:bldP spid="6" grpId="1" animBg="1"/>
      <p:bldP spid="8" grpId="0"/>
      <p:bldP spid="9" grpId="0"/>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78443" y="0"/>
            <a:ext cx="10515600" cy="1325563"/>
          </a:xfrm>
        </p:spPr>
        <p:txBody>
          <a:bodyPr>
            <a:noAutofit/>
          </a:bodyPr>
          <a:lstStyle/>
          <a:p>
            <a:pPr eaLnBrk="1" hangingPunct="1"/>
            <a:r>
              <a:rPr lang="en-US" altLang="en-US" sz="4800"/>
              <a:t>Percentages</a:t>
            </a:r>
          </a:p>
        </p:txBody>
      </p:sp>
      <p:sp>
        <p:nvSpPr>
          <p:cNvPr id="6" name="Content Placeholder 5">
            <a:extLst>
              <a:ext uri="{FF2B5EF4-FFF2-40B4-BE49-F238E27FC236}">
                <a16:creationId xmlns:a16="http://schemas.microsoft.com/office/drawing/2014/main" id="{590669EF-1577-0A75-0D96-739CDE5B15A2}"/>
              </a:ext>
            </a:extLst>
          </p:cNvPr>
          <p:cNvSpPr>
            <a:spLocks noGrp="1"/>
          </p:cNvSpPr>
          <p:nvPr>
            <p:ph idx="1"/>
          </p:nvPr>
        </p:nvSpPr>
        <p:spPr>
          <a:xfrm>
            <a:off x="838199" y="1956119"/>
            <a:ext cx="10515600" cy="4351338"/>
          </a:xfrm>
        </p:spPr>
        <p:txBody>
          <a:bodyPr/>
          <a:lstStyle/>
          <a:p>
            <a:pPr>
              <a:spcAft>
                <a:spcPts val="3000"/>
              </a:spcAft>
            </a:pPr>
            <a:r>
              <a:rPr lang="en-US"/>
              <a:t>A way to express a number as a fraction of 100 using the percent symbol (%)</a:t>
            </a:r>
          </a:p>
          <a:p>
            <a:pPr>
              <a:spcAft>
                <a:spcPts val="3000"/>
              </a:spcAft>
            </a:pPr>
            <a:r>
              <a:rPr lang="en-US"/>
              <a:t>Intuitive way to demonstrate a ratio</a:t>
            </a:r>
          </a:p>
          <a:p>
            <a:pPr>
              <a:spcAft>
                <a:spcPts val="3000"/>
              </a:spcAft>
            </a:pPr>
            <a:r>
              <a:rPr lang="en-US"/>
              <a:t>In wastewater used to communicate removal efficiencies, concentrations, chemical dosages, resource recoveries, etc.</a:t>
            </a:r>
          </a:p>
          <a:p>
            <a:pPr>
              <a:spcAft>
                <a:spcPts val="3000"/>
              </a:spcAft>
            </a:pP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FD2902D4-BA2D-6B20-9FF7-399D2E27DC4F}"/>
            </a:ext>
          </a:extLst>
        </p:cNvPr>
        <p:cNvGrpSpPr/>
        <p:nvPr/>
      </p:nvGrpSpPr>
      <p:grpSpPr>
        <a:xfrm>
          <a:off x="0" y="0"/>
          <a:ext cx="0" cy="0"/>
          <a:chOff x="0" y="0"/>
          <a:chExt cx="0" cy="0"/>
        </a:xfrm>
      </p:grpSpPr>
      <p:sp>
        <p:nvSpPr>
          <p:cNvPr id="49154" name="Rectangle 2">
            <a:extLst>
              <a:ext uri="{FF2B5EF4-FFF2-40B4-BE49-F238E27FC236}">
                <a16:creationId xmlns:a16="http://schemas.microsoft.com/office/drawing/2014/main" id="{43614954-8475-57B5-6D25-9550C296E9BF}"/>
              </a:ext>
            </a:extLst>
          </p:cNvPr>
          <p:cNvSpPr>
            <a:spLocks noGrp="1" noChangeArrowheads="1"/>
          </p:cNvSpPr>
          <p:nvPr>
            <p:ph type="title"/>
          </p:nvPr>
        </p:nvSpPr>
        <p:spPr>
          <a:xfrm>
            <a:off x="182880" y="1"/>
            <a:ext cx="10864695" cy="1325880"/>
          </a:xfrm>
        </p:spPr>
        <p:txBody>
          <a:bodyPr>
            <a:noAutofit/>
          </a:bodyPr>
          <a:lstStyle/>
          <a:p>
            <a:pPr eaLnBrk="1" hangingPunct="1"/>
            <a:r>
              <a:rPr lang="en-US" altLang="en-US" sz="4800"/>
              <a:t>Converting Percentages into Decimals</a:t>
            </a:r>
          </a:p>
        </p:txBody>
      </p:sp>
      <p:sp>
        <p:nvSpPr>
          <p:cNvPr id="49155" name="Rectangle 3">
            <a:extLst>
              <a:ext uri="{FF2B5EF4-FFF2-40B4-BE49-F238E27FC236}">
                <a16:creationId xmlns:a16="http://schemas.microsoft.com/office/drawing/2014/main" id="{5AF2A101-4614-08EE-9126-02D53EA3D748}"/>
              </a:ext>
            </a:extLst>
          </p:cNvPr>
          <p:cNvSpPr>
            <a:spLocks noGrp="1" noChangeArrowheads="1"/>
          </p:cNvSpPr>
          <p:nvPr>
            <p:ph idx="1"/>
          </p:nvPr>
        </p:nvSpPr>
        <p:spPr>
          <a:xfrm>
            <a:off x="4462635" y="2789756"/>
            <a:ext cx="7118000" cy="2821689"/>
          </a:xfrm>
        </p:spPr>
        <p:txBody>
          <a:bodyPr>
            <a:noAutofit/>
          </a:bodyPr>
          <a:lstStyle/>
          <a:p>
            <a:pPr marL="0" indent="0" eaLnBrk="1" hangingPunct="1">
              <a:buClr>
                <a:schemeClr val="tx1"/>
              </a:buClr>
              <a:buSzPct val="120000"/>
              <a:buNone/>
            </a:pPr>
            <a:r>
              <a:rPr lang="en-US" altLang="en-US" sz="4000"/>
              <a:t>Remove the percentage sign </a:t>
            </a:r>
          </a:p>
          <a:p>
            <a:pPr marL="0" indent="0" eaLnBrk="1" hangingPunct="1">
              <a:buClr>
                <a:schemeClr val="tx1"/>
              </a:buClr>
              <a:buSzPct val="120000"/>
              <a:buNone/>
            </a:pPr>
            <a:r>
              <a:rPr lang="en-US" altLang="en-US" sz="4000"/>
              <a:t>Divide the number by 100</a:t>
            </a:r>
          </a:p>
          <a:p>
            <a:pPr marL="0" indent="0" eaLnBrk="1" hangingPunct="1">
              <a:spcBef>
                <a:spcPts val="3000"/>
              </a:spcBef>
              <a:buClr>
                <a:schemeClr val="tx1"/>
              </a:buClr>
              <a:buSzPct val="120000"/>
              <a:buNone/>
            </a:pPr>
            <a:r>
              <a:rPr lang="en-US" altLang="en-US" sz="4000"/>
              <a:t>Remove the percentage sign</a:t>
            </a:r>
          </a:p>
          <a:p>
            <a:pPr marL="0" indent="0" eaLnBrk="1" hangingPunct="1">
              <a:buClr>
                <a:schemeClr val="tx1"/>
              </a:buClr>
              <a:buSzPct val="120000"/>
              <a:buNone/>
            </a:pPr>
            <a:r>
              <a:rPr lang="en-US" altLang="en-US" sz="4000"/>
              <a:t>Move decimal left two places</a:t>
            </a:r>
          </a:p>
        </p:txBody>
      </p:sp>
      <p:sp>
        <p:nvSpPr>
          <p:cNvPr id="49156" name="Rectangle 4">
            <a:extLst>
              <a:ext uri="{FF2B5EF4-FFF2-40B4-BE49-F238E27FC236}">
                <a16:creationId xmlns:a16="http://schemas.microsoft.com/office/drawing/2014/main" id="{ED9D8532-039F-0062-A217-4723A16E413A}"/>
              </a:ext>
            </a:extLst>
          </p:cNvPr>
          <p:cNvSpPr>
            <a:spLocks noGrp="1" noChangeArrowheads="1"/>
          </p:cNvSpPr>
          <p:nvPr>
            <p:ph type="body" sz="half" idx="4294967295"/>
          </p:nvPr>
        </p:nvSpPr>
        <p:spPr>
          <a:xfrm>
            <a:off x="1234579" y="2403091"/>
            <a:ext cx="2368062" cy="1981200"/>
          </a:xfrm>
        </p:spPr>
        <p:txBody>
          <a:bodyPr>
            <a:noAutofit/>
          </a:bodyPr>
          <a:lstStyle/>
          <a:p>
            <a:pPr eaLnBrk="1" hangingPunct="1">
              <a:buFont typeface="Wingdings" panose="05000000000000000000" pitchFamily="2" charset="2"/>
              <a:buNone/>
            </a:pPr>
            <a:r>
              <a:rPr lang="en-US" altLang="en-US" sz="4000"/>
              <a:t>65%</a:t>
            </a:r>
          </a:p>
          <a:p>
            <a:pPr eaLnBrk="1" hangingPunct="1">
              <a:buFont typeface="Wingdings" panose="05000000000000000000" pitchFamily="2" charset="2"/>
              <a:buNone/>
            </a:pPr>
            <a:r>
              <a:rPr lang="en-US" altLang="en-US" sz="4000"/>
              <a:t>= 65/100 </a:t>
            </a:r>
          </a:p>
          <a:p>
            <a:pPr eaLnBrk="1" hangingPunct="1">
              <a:buFont typeface="Wingdings" panose="05000000000000000000" pitchFamily="2" charset="2"/>
              <a:buNone/>
            </a:pPr>
            <a:r>
              <a:rPr lang="en-US" altLang="en-US" sz="4000"/>
              <a:t>= 0.65</a:t>
            </a:r>
          </a:p>
        </p:txBody>
      </p:sp>
      <p:sp>
        <p:nvSpPr>
          <p:cNvPr id="8" name="Rectangle 4">
            <a:extLst>
              <a:ext uri="{FF2B5EF4-FFF2-40B4-BE49-F238E27FC236}">
                <a16:creationId xmlns:a16="http://schemas.microsoft.com/office/drawing/2014/main" id="{6B1D5FB5-54C0-63CF-41D9-34CB96870247}"/>
              </a:ext>
            </a:extLst>
          </p:cNvPr>
          <p:cNvSpPr txBox="1">
            <a:spLocks noChangeArrowheads="1"/>
          </p:cNvSpPr>
          <p:nvPr/>
        </p:nvSpPr>
        <p:spPr bwMode="auto">
          <a:xfrm>
            <a:off x="1234579" y="4552322"/>
            <a:ext cx="2368062" cy="1715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kern="1200">
                <a:solidFill>
                  <a:schemeClr val="tx1"/>
                </a:solidFill>
                <a:latin typeface="+mn-lt"/>
                <a:ea typeface="+mn-ea"/>
                <a:cs typeface="+mn-cs"/>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kern="1200">
                <a:solidFill>
                  <a:schemeClr val="tx1"/>
                </a:solidFill>
                <a:latin typeface="+mn-lt"/>
                <a:ea typeface="+mn-ea"/>
                <a:cs typeface="+mn-cs"/>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kern="1200">
                <a:solidFill>
                  <a:schemeClr val="tx1"/>
                </a:solidFill>
                <a:latin typeface="+mn-lt"/>
                <a:ea typeface="+mn-ea"/>
                <a:cs typeface="+mn-cs"/>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buFont typeface="Wingdings" panose="05000000000000000000" pitchFamily="2" charset="2"/>
              <a:buNone/>
            </a:pPr>
            <a:r>
              <a:rPr lang="en-US" altLang="en-US" sz="4000">
                <a:solidFill>
                  <a:srgbClr val="666666"/>
                </a:solidFill>
              </a:rPr>
              <a:t>65% </a:t>
            </a:r>
          </a:p>
          <a:p>
            <a:pPr eaLnBrk="1" hangingPunct="1">
              <a:buFont typeface="Wingdings" panose="05000000000000000000" pitchFamily="2" charset="2"/>
              <a:buNone/>
            </a:pPr>
            <a:r>
              <a:rPr lang="en-US" altLang="en-US" sz="4000">
                <a:solidFill>
                  <a:srgbClr val="666666"/>
                </a:solidFill>
              </a:rPr>
              <a:t>= 0.65</a:t>
            </a:r>
          </a:p>
        </p:txBody>
      </p:sp>
      <p:sp>
        <p:nvSpPr>
          <p:cNvPr id="9" name="AutoShape 7">
            <a:extLst>
              <a:ext uri="{FF2B5EF4-FFF2-40B4-BE49-F238E27FC236}">
                <a16:creationId xmlns:a16="http://schemas.microsoft.com/office/drawing/2014/main" id="{627BF80C-4886-0FF2-7449-D081DCD468D0}"/>
              </a:ext>
            </a:extLst>
          </p:cNvPr>
          <p:cNvSpPr>
            <a:spLocks noChangeArrowheads="1"/>
          </p:cNvSpPr>
          <p:nvPr/>
        </p:nvSpPr>
        <p:spPr bwMode="auto">
          <a:xfrm flipH="1">
            <a:off x="1567978" y="5122846"/>
            <a:ext cx="228600"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 name="AutoShape 6">
            <a:extLst>
              <a:ext uri="{FF2B5EF4-FFF2-40B4-BE49-F238E27FC236}">
                <a16:creationId xmlns:a16="http://schemas.microsoft.com/office/drawing/2014/main" id="{51C7CCB5-4197-7501-0A76-17A78465826B}"/>
              </a:ext>
            </a:extLst>
          </p:cNvPr>
          <p:cNvSpPr>
            <a:spLocks noChangeArrowheads="1"/>
          </p:cNvSpPr>
          <p:nvPr/>
        </p:nvSpPr>
        <p:spPr bwMode="auto">
          <a:xfrm flipH="1">
            <a:off x="1343018" y="5115919"/>
            <a:ext cx="228600"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102765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15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915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915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9155">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9155">
                                            <p:txEl>
                                              <p:pRg st="3" end="3"/>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right)">
                                      <p:cBhvr>
                                        <p:cTn id="30" dur="500"/>
                                        <p:tgtEl>
                                          <p:spTgt spid="9"/>
                                        </p:tgtEl>
                                      </p:cBhvr>
                                    </p:animEffect>
                                  </p:childTnLst>
                                </p:cTn>
                              </p:par>
                            </p:childTnLst>
                          </p:cTn>
                        </p:par>
                        <p:par>
                          <p:cTn id="31" fill="hold">
                            <p:stCondLst>
                              <p:cond delay="500"/>
                            </p:stCondLst>
                            <p:childTnLst>
                              <p:par>
                                <p:cTn id="32" presetID="2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78443" y="0"/>
            <a:ext cx="11175356" cy="1325563"/>
          </a:xfrm>
        </p:spPr>
        <p:txBody>
          <a:bodyPr>
            <a:noAutofit/>
          </a:bodyPr>
          <a:lstStyle/>
          <a:p>
            <a:pPr eaLnBrk="1" hangingPunct="1"/>
            <a:r>
              <a:rPr lang="en-US" altLang="en-US" sz="4800"/>
              <a:t>Converting Decimals into Percentages</a:t>
            </a:r>
          </a:p>
        </p:txBody>
      </p:sp>
      <p:sp>
        <p:nvSpPr>
          <p:cNvPr id="49155" name="Rectangle 3"/>
          <p:cNvSpPr>
            <a:spLocks noGrp="1" noChangeArrowheads="1"/>
          </p:cNvSpPr>
          <p:nvPr>
            <p:ph idx="1"/>
          </p:nvPr>
        </p:nvSpPr>
        <p:spPr>
          <a:xfrm>
            <a:off x="4751754" y="1956119"/>
            <a:ext cx="7088554" cy="4351338"/>
          </a:xfrm>
        </p:spPr>
        <p:txBody>
          <a:bodyPr>
            <a:noAutofit/>
          </a:bodyPr>
          <a:lstStyle/>
          <a:p>
            <a:pPr marL="0" indent="0" eaLnBrk="1" hangingPunct="1">
              <a:buClr>
                <a:schemeClr val="tx1"/>
              </a:buClr>
              <a:buSzPct val="120000"/>
              <a:buNone/>
            </a:pPr>
            <a:r>
              <a:rPr lang="en-US" altLang="en-US" sz="4000"/>
              <a:t>Multiply the decimal number by 100 </a:t>
            </a:r>
          </a:p>
          <a:p>
            <a:pPr marL="0" indent="0">
              <a:buClr>
                <a:schemeClr val="tx1"/>
              </a:buClr>
              <a:buSzPct val="120000"/>
              <a:buNone/>
            </a:pPr>
            <a:r>
              <a:rPr lang="en-US" altLang="en-US" sz="4000"/>
              <a:t>Add the percentage sign</a:t>
            </a:r>
          </a:p>
          <a:p>
            <a:pPr marL="0" indent="0">
              <a:spcBef>
                <a:spcPts val="3000"/>
              </a:spcBef>
              <a:buClr>
                <a:schemeClr val="tx1"/>
              </a:buClr>
              <a:buSzPct val="120000"/>
              <a:buNone/>
            </a:pPr>
            <a:r>
              <a:rPr lang="en-US" altLang="en-US" sz="4000"/>
              <a:t>Move decimal right two places</a:t>
            </a:r>
          </a:p>
          <a:p>
            <a:pPr marL="0" indent="0">
              <a:buClr>
                <a:schemeClr val="tx1"/>
              </a:buClr>
              <a:buSzPct val="120000"/>
              <a:buNone/>
            </a:pPr>
            <a:r>
              <a:rPr lang="en-US" altLang="en-US" sz="4000"/>
              <a:t>Add the percent sign</a:t>
            </a:r>
          </a:p>
        </p:txBody>
      </p:sp>
      <p:sp>
        <p:nvSpPr>
          <p:cNvPr id="49156" name="Rectangle 4"/>
          <p:cNvSpPr>
            <a:spLocks noGrp="1" noChangeArrowheads="1"/>
          </p:cNvSpPr>
          <p:nvPr>
            <p:ph type="body" sz="half" idx="4294967295"/>
          </p:nvPr>
        </p:nvSpPr>
        <p:spPr>
          <a:xfrm>
            <a:off x="1216903" y="2310958"/>
            <a:ext cx="2758831" cy="1981200"/>
          </a:xfrm>
        </p:spPr>
        <p:txBody>
          <a:bodyPr>
            <a:noAutofit/>
          </a:bodyPr>
          <a:lstStyle/>
          <a:p>
            <a:pPr eaLnBrk="1" hangingPunct="1">
              <a:buFont typeface="Wingdings" panose="05000000000000000000" pitchFamily="2" charset="2"/>
              <a:buNone/>
            </a:pPr>
            <a:r>
              <a:rPr lang="en-US" altLang="en-US" sz="4000"/>
              <a:t>0.65</a:t>
            </a:r>
          </a:p>
          <a:p>
            <a:pPr eaLnBrk="1" hangingPunct="1">
              <a:buFont typeface="Wingdings" panose="05000000000000000000" pitchFamily="2" charset="2"/>
              <a:buNone/>
            </a:pPr>
            <a:r>
              <a:rPr lang="en-US" altLang="en-US" sz="4000"/>
              <a:t>= 0.65*100 </a:t>
            </a:r>
          </a:p>
          <a:p>
            <a:pPr eaLnBrk="1" hangingPunct="1">
              <a:buFont typeface="Wingdings" panose="05000000000000000000" pitchFamily="2" charset="2"/>
              <a:buNone/>
            </a:pPr>
            <a:r>
              <a:rPr lang="en-US" altLang="en-US" sz="4000"/>
              <a:t>= 65%</a:t>
            </a:r>
          </a:p>
        </p:txBody>
      </p:sp>
      <p:sp>
        <p:nvSpPr>
          <p:cNvPr id="8" name="Rectangle 4">
            <a:extLst>
              <a:ext uri="{FF2B5EF4-FFF2-40B4-BE49-F238E27FC236}">
                <a16:creationId xmlns:a16="http://schemas.microsoft.com/office/drawing/2014/main" id="{98E9761A-61D3-49A8-90DB-0B80983AB4A0}"/>
              </a:ext>
            </a:extLst>
          </p:cNvPr>
          <p:cNvSpPr txBox="1">
            <a:spLocks noChangeArrowheads="1"/>
          </p:cNvSpPr>
          <p:nvPr/>
        </p:nvSpPr>
        <p:spPr bwMode="auto">
          <a:xfrm>
            <a:off x="1216903" y="4443796"/>
            <a:ext cx="1573189"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kern="1200">
                <a:solidFill>
                  <a:schemeClr val="tx1"/>
                </a:solidFill>
                <a:latin typeface="+mn-lt"/>
                <a:ea typeface="+mn-ea"/>
                <a:cs typeface="+mn-cs"/>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kern="1200">
                <a:solidFill>
                  <a:schemeClr val="tx1"/>
                </a:solidFill>
                <a:latin typeface="+mn-lt"/>
                <a:ea typeface="+mn-ea"/>
                <a:cs typeface="+mn-cs"/>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kern="1200">
                <a:solidFill>
                  <a:schemeClr val="tx1"/>
                </a:solidFill>
                <a:latin typeface="+mn-lt"/>
                <a:ea typeface="+mn-ea"/>
                <a:cs typeface="+mn-cs"/>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buFont typeface="Wingdings" panose="05000000000000000000" pitchFamily="2" charset="2"/>
              <a:buNone/>
            </a:pPr>
            <a:r>
              <a:rPr lang="en-US" altLang="en-US" sz="4000">
                <a:solidFill>
                  <a:srgbClr val="666666"/>
                </a:solidFill>
              </a:rPr>
              <a:t>0.65 </a:t>
            </a:r>
          </a:p>
          <a:p>
            <a:pPr eaLnBrk="1" hangingPunct="1">
              <a:buFont typeface="Wingdings" panose="05000000000000000000" pitchFamily="2" charset="2"/>
              <a:buNone/>
            </a:pPr>
            <a:r>
              <a:rPr lang="en-US" altLang="en-US" sz="4000">
                <a:solidFill>
                  <a:srgbClr val="666666"/>
                </a:solidFill>
              </a:rPr>
              <a:t>= 65%</a:t>
            </a:r>
          </a:p>
        </p:txBody>
      </p:sp>
      <p:sp>
        <p:nvSpPr>
          <p:cNvPr id="9" name="AutoShape 7">
            <a:extLst>
              <a:ext uri="{FF2B5EF4-FFF2-40B4-BE49-F238E27FC236}">
                <a16:creationId xmlns:a16="http://schemas.microsoft.com/office/drawing/2014/main" id="{7F4CC63A-64FF-4D90-A6A8-1A95DCE7FB8B}"/>
              </a:ext>
            </a:extLst>
          </p:cNvPr>
          <p:cNvSpPr>
            <a:spLocks noChangeArrowheads="1"/>
          </p:cNvSpPr>
          <p:nvPr/>
        </p:nvSpPr>
        <p:spPr bwMode="auto">
          <a:xfrm>
            <a:off x="1954859" y="5014374"/>
            <a:ext cx="263212"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1" name="AutoShape 7">
            <a:extLst>
              <a:ext uri="{FF2B5EF4-FFF2-40B4-BE49-F238E27FC236}">
                <a16:creationId xmlns:a16="http://schemas.microsoft.com/office/drawing/2014/main" id="{7298F99A-061F-45C1-86DB-303DFC297FE1}"/>
              </a:ext>
            </a:extLst>
          </p:cNvPr>
          <p:cNvSpPr>
            <a:spLocks noChangeArrowheads="1"/>
          </p:cNvSpPr>
          <p:nvPr/>
        </p:nvSpPr>
        <p:spPr bwMode="auto">
          <a:xfrm>
            <a:off x="1681155" y="5014374"/>
            <a:ext cx="263212"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272765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15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915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15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155">
                                            <p:txEl>
                                              <p:pRg st="2" end="2"/>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500"/>
                            </p:stCondLst>
                            <p:childTnLst>
                              <p:par>
                                <p:cTn id="28" presetID="22" presetClass="entr" presetSubtype="8" fill="hold" grpId="0" nodeType="after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91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DC21514-933E-7142-A33C-8D00D48087F1}"/>
            </a:ext>
          </a:extLst>
        </p:cNvPr>
        <p:cNvGrpSpPr/>
        <p:nvPr/>
      </p:nvGrpSpPr>
      <p:grpSpPr>
        <a:xfrm>
          <a:off x="0" y="0"/>
          <a:ext cx="0" cy="0"/>
          <a:chOff x="0" y="0"/>
          <a:chExt cx="0" cy="0"/>
        </a:xfrm>
      </p:grpSpPr>
      <p:sp>
        <p:nvSpPr>
          <p:cNvPr id="49154" name="Rectangle 2">
            <a:extLst>
              <a:ext uri="{FF2B5EF4-FFF2-40B4-BE49-F238E27FC236}">
                <a16:creationId xmlns:a16="http://schemas.microsoft.com/office/drawing/2014/main" id="{837308C2-DB80-2A01-B31E-252C2B072A9B}"/>
              </a:ext>
            </a:extLst>
          </p:cNvPr>
          <p:cNvSpPr>
            <a:spLocks noGrp="1" noChangeArrowheads="1"/>
          </p:cNvSpPr>
          <p:nvPr>
            <p:ph type="title"/>
          </p:nvPr>
        </p:nvSpPr>
        <p:spPr>
          <a:xfrm>
            <a:off x="178443" y="0"/>
            <a:ext cx="10515600" cy="1325563"/>
          </a:xfrm>
        </p:spPr>
        <p:txBody>
          <a:bodyPr>
            <a:noAutofit/>
          </a:bodyPr>
          <a:lstStyle/>
          <a:p>
            <a:pPr eaLnBrk="1" hangingPunct="1"/>
            <a:r>
              <a:rPr lang="en-US" altLang="en-US" sz="4800"/>
              <a:t>Concentrations</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8952EA03-1508-E201-3F30-222631EFD5B8}"/>
                  </a:ext>
                </a:extLst>
              </p:cNvPr>
              <p:cNvSpPr>
                <a:spLocks noGrp="1"/>
              </p:cNvSpPr>
              <p:nvPr>
                <p:ph idx="1"/>
              </p:nvPr>
            </p:nvSpPr>
            <p:spPr>
              <a:xfrm>
                <a:off x="838200" y="1266092"/>
                <a:ext cx="10515600" cy="4971027"/>
              </a:xfrm>
              <a:solidFill>
                <a:schemeClr val="bg1">
                  <a:alpha val="85000"/>
                </a:schemeClr>
              </a:solidFill>
            </p:spPr>
            <p:txBody>
              <a:bodyPr>
                <a:normAutofit/>
              </a:bodyPr>
              <a:lstStyle/>
              <a:p>
                <a:pPr marL="0" indent="0">
                  <a:buNone/>
                </a:pPr>
                <a:r>
                  <a:rPr lang="en-US"/>
                  <a:t>The amount of a substance suspended or dissolved in a liquid</a:t>
                </a:r>
              </a:p>
              <a:p>
                <a:pPr marL="0" indent="0">
                  <a:buNone/>
                </a:pPr>
                <a:r>
                  <a:rPr lang="en-US"/>
                  <a:t>Used to measure the following in wastewater:</a:t>
                </a:r>
              </a:p>
              <a:p>
                <a:pPr marL="0" indent="0">
                  <a:spcBef>
                    <a:spcPts val="0"/>
                  </a:spcBef>
                  <a:buNone/>
                </a:pPr>
                <a:r>
                  <a:rPr lang="en-US"/>
                  <a:t>Nutrient Levels</a:t>
                </a:r>
              </a:p>
              <a:p>
                <a:pPr marL="0" indent="0">
                  <a:spcBef>
                    <a:spcPts val="0"/>
                  </a:spcBef>
                  <a:buNone/>
                </a:pPr>
                <a:r>
                  <a:rPr lang="en-US"/>
                  <a:t>Pollutants Levels</a:t>
                </a:r>
              </a:p>
              <a:p>
                <a:pPr marL="0" indent="0">
                  <a:spcBef>
                    <a:spcPts val="0"/>
                  </a:spcBef>
                  <a:buNone/>
                </a:pPr>
                <a:r>
                  <a:rPr lang="en-US"/>
                  <a:t>Effluent Quality</a:t>
                </a:r>
              </a:p>
              <a:p>
                <a:pPr marL="0" indent="0">
                  <a:spcBef>
                    <a:spcPts val="0"/>
                  </a:spcBef>
                  <a:buNone/>
                </a:pPr>
                <a:r>
                  <a:rPr lang="en-US"/>
                  <a:t>Chemical Dosing</a:t>
                </a:r>
              </a:p>
              <a:p>
                <a:pPr marL="0" indent="0">
                  <a:buNone/>
                </a:pPr>
                <a:r>
                  <a:rPr lang="en-US"/>
                  <a:t>Calculated by dividing the mass of the target substance by the volume of the liquid it is in</a:t>
                </a:r>
              </a:p>
              <a:p>
                <a:pPr marL="0" indent="0">
                  <a:buNone/>
                </a:pPr>
                <a:r>
                  <a:rPr lang="en-US"/>
                  <a:t>Measured in mg/L, ppm, µg/L, ppb, g/</a:t>
                </a:r>
                <a14:m>
                  <m:oMath xmlns:m="http://schemas.openxmlformats.org/officeDocument/2006/math">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m</m:t>
                        </m:r>
                      </m:e>
                      <m:sup>
                        <m:r>
                          <a:rPr lang="en-US" b="0" i="0" smtClean="0">
                            <a:latin typeface="Cambria Math" panose="02040503050406030204" pitchFamily="18" charset="0"/>
                          </a:rPr>
                          <m:t>3</m:t>
                        </m:r>
                      </m:sup>
                    </m:sSup>
                  </m:oMath>
                </a14:m>
                <a:r>
                  <a:rPr lang="en-US"/>
                  <a:t>, g/L</a:t>
                </a:r>
              </a:p>
              <a:p>
                <a:pPr marL="0" indent="0">
                  <a:buNone/>
                </a:pPr>
                <a:r>
                  <a:rPr lang="en-US"/>
                  <a:t>Understanding concentrations helps protect the public health and the environment</a:t>
                </a:r>
              </a:p>
            </p:txBody>
          </p:sp>
        </mc:Choice>
        <mc:Fallback xmlns="">
          <p:sp>
            <p:nvSpPr>
              <p:cNvPr id="6" name="Content Placeholder 5">
                <a:extLst>
                  <a:ext uri="{FF2B5EF4-FFF2-40B4-BE49-F238E27FC236}">
                    <a16:creationId xmlns:a16="http://schemas.microsoft.com/office/drawing/2014/main" id="{8952EA03-1508-E201-3F30-222631EFD5B8}"/>
                  </a:ext>
                </a:extLst>
              </p:cNvPr>
              <p:cNvSpPr>
                <a:spLocks noGrp="1" noRot="1" noChangeAspect="1" noMove="1" noResize="1" noEditPoints="1" noAdjustHandles="1" noChangeArrowheads="1" noChangeShapeType="1" noTextEdit="1"/>
              </p:cNvSpPr>
              <p:nvPr>
                <p:ph idx="1"/>
              </p:nvPr>
            </p:nvSpPr>
            <p:spPr>
              <a:xfrm>
                <a:off x="838200" y="1266092"/>
                <a:ext cx="10515600" cy="4971027"/>
              </a:xfrm>
              <a:blipFill>
                <a:blip r:embed="rId2"/>
                <a:stretch>
                  <a:fillRect l="-1217" t="-2209" r="-1391" b="-4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28ED8DE-9910-755A-45F6-47B9FE079F12}"/>
                  </a:ext>
                </a:extLst>
              </p:cNvPr>
              <p:cNvSpPr txBox="1"/>
              <p:nvPr/>
            </p:nvSpPr>
            <p:spPr>
              <a:xfrm>
                <a:off x="1780597" y="4889087"/>
                <a:ext cx="7832326" cy="1079463"/>
              </a:xfrm>
              <a:prstGeom prst="rect">
                <a:avLst/>
              </a:prstGeom>
              <a:noFill/>
            </p:spPr>
            <p:txBody>
              <a:bodyPr wrap="square">
                <a:spAutoFit/>
              </a:bodyPr>
              <a:lstStyle/>
              <a:p>
                <a:pPr marL="0" indent="0">
                  <a:buNone/>
                </a:pPr>
                <a14:m>
                  <m:oMathPara xmlns:m="http://schemas.openxmlformats.org/officeDocument/2006/math">
                    <m:oMathParaPr>
                      <m:jc m:val="centerGroup"/>
                    </m:oMathParaPr>
                    <m:oMath xmlns:m="http://schemas.openxmlformats.org/officeDocument/2006/math">
                      <m:r>
                        <a:rPr lang="en-US" sz="3200" i="1" smtClean="0">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𝑆𝑜𝑙𝑖𝑑𝑠</m:t>
                      </m:r>
                      <m:r>
                        <a:rPr lang="en-US" sz="3200" i="1" smtClean="0">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3200" i="1" smtClean="0">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𝐶𝑜𝑛𝑐𝑒𝑛𝑡𝑟𝑎𝑡𝑖𝑜𝑛</m:t>
                      </m:r>
                      <m:r>
                        <a:rPr lang="en-US" sz="3200" i="1" smtClean="0">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3200" i="1">
                              <a:solidFill>
                                <a:srgbClr val="666666"/>
                              </a:solidFill>
                              <a:effectLst/>
                              <a:latin typeface="Cambria Math" panose="02040503050406030204" pitchFamily="18" charset="0"/>
                              <a:ea typeface="Times New Roman" panose="02020603050405020304" pitchFamily="18" charset="0"/>
                            </a:rPr>
                          </m:ctrlPr>
                        </m:fPr>
                        <m:num>
                          <m:r>
                            <a:rPr lang="en-US" sz="3200" i="1">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𝑚𝑔</m:t>
                          </m:r>
                        </m:num>
                        <m:den>
                          <m:r>
                            <a:rPr lang="en-US" sz="3200" i="1">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𝐿</m:t>
                          </m:r>
                        </m:den>
                      </m:f>
                      <m:r>
                        <a:rPr lang="en-US" sz="3200" i="1">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3200" i="1">
                              <a:solidFill>
                                <a:srgbClr val="666666"/>
                              </a:solidFill>
                              <a:effectLst/>
                              <a:latin typeface="Cambria Math" panose="02040503050406030204" pitchFamily="18" charset="0"/>
                              <a:ea typeface="Times New Roman" panose="02020603050405020304" pitchFamily="18" charset="0"/>
                            </a:rPr>
                          </m:ctrlPr>
                        </m:fPr>
                        <m:num>
                          <m:r>
                            <a:rPr lang="en-US" sz="3200" i="1" smtClean="0">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𝑊𝑒𝑖𝑔h𝑡</m:t>
                          </m:r>
                          <m:r>
                            <a:rPr lang="en-US" sz="3200" i="1">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3200" i="1">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𝑚𝑔</m:t>
                          </m:r>
                        </m:num>
                        <m:den>
                          <m:r>
                            <a:rPr lang="en-US" sz="3200" i="1">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𝑉𝑜𝑙𝑢𝑚𝑒</m:t>
                          </m:r>
                          <m:r>
                            <a:rPr lang="en-US" sz="3200" i="1">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3200" i="1">
                              <a:solidFill>
                                <a:srgbClr val="666666"/>
                              </a:solidFill>
                              <a:effectLst/>
                              <a:latin typeface="Cambria Math" panose="02040503050406030204" pitchFamily="18" charset="0"/>
                              <a:ea typeface="Times New Roman" panose="02020603050405020304" pitchFamily="18" charset="0"/>
                              <a:cs typeface="Times New Roman" panose="02020603050405020304" pitchFamily="18" charset="0"/>
                            </a:rPr>
                            <m:t>𝐿</m:t>
                          </m:r>
                        </m:den>
                      </m:f>
                    </m:oMath>
                  </m:oMathPara>
                </a14:m>
                <a:endParaRPr lang="en-US" sz="3200">
                  <a:solidFill>
                    <a:srgbClr val="666666"/>
                  </a:solidFill>
                </a:endParaRPr>
              </a:p>
            </p:txBody>
          </p:sp>
        </mc:Choice>
        <mc:Fallback xmlns="">
          <p:sp>
            <p:nvSpPr>
              <p:cNvPr id="3" name="TextBox 2">
                <a:extLst>
                  <a:ext uri="{FF2B5EF4-FFF2-40B4-BE49-F238E27FC236}">
                    <a16:creationId xmlns:a16="http://schemas.microsoft.com/office/drawing/2014/main" id="{428ED8DE-9910-755A-45F6-47B9FE079F12}"/>
                  </a:ext>
                </a:extLst>
              </p:cNvPr>
              <p:cNvSpPr txBox="1">
                <a:spLocks noRot="1" noChangeAspect="1" noMove="1" noResize="1" noEditPoints="1" noAdjustHandles="1" noChangeArrowheads="1" noChangeShapeType="1" noTextEdit="1"/>
              </p:cNvSpPr>
              <p:nvPr/>
            </p:nvSpPr>
            <p:spPr>
              <a:xfrm>
                <a:off x="1780597" y="4889087"/>
                <a:ext cx="7832326" cy="107946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7536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3"/>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5B520-1E29-73DA-7610-89136CEA247E}"/>
              </a:ext>
            </a:extLst>
          </p:cNvPr>
          <p:cNvSpPr>
            <a:spLocks noGrp="1"/>
          </p:cNvSpPr>
          <p:nvPr>
            <p:ph type="title"/>
          </p:nvPr>
        </p:nvSpPr>
        <p:spPr>
          <a:xfrm>
            <a:off x="178443" y="0"/>
            <a:ext cx="10515600" cy="1325563"/>
          </a:xfrm>
        </p:spPr>
        <p:txBody>
          <a:bodyPr/>
          <a:lstStyle/>
          <a:p>
            <a:r>
              <a:rPr lang="en-US"/>
              <a:t>Calculating Concentration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28FBFAC-4FE3-23AE-6DE1-96F658AB18ED}"/>
                  </a:ext>
                </a:extLst>
              </p:cNvPr>
              <p:cNvSpPr>
                <a:spLocks noGrp="1"/>
              </p:cNvSpPr>
              <p:nvPr>
                <p:ph idx="1"/>
              </p:nvPr>
            </p:nvSpPr>
            <p:spPr>
              <a:xfrm>
                <a:off x="838199" y="2222623"/>
                <a:ext cx="10515600" cy="4084833"/>
              </a:xfrm>
              <a:solidFill>
                <a:schemeClr val="bg1">
                  <a:alpha val="87000"/>
                </a:schemeClr>
              </a:solidFill>
            </p:spPr>
            <p:txBody>
              <a:bodyPr>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666666"/>
                    </a:solidFill>
                    <a:effectLst/>
                    <a:uLnTx/>
                    <a:uFillTx/>
                    <a:latin typeface="Helvetica" panose="020B0604020202020204" pitchFamily="34" charset="0"/>
                    <a:ea typeface="+mn-ea"/>
                    <a:cs typeface="Helvetica" panose="020B0604020202020204" pitchFamily="34" charset="0"/>
                  </a:rPr>
                  <a:t>An ammonia standard is creating by adding .5 mg of ammonia to .2 L of ultrapure water. What is the ammonia concentration of this solution?</a:t>
                </a:r>
              </a:p>
              <a:p>
                <a:pPr marL="0" indent="0">
                  <a:spcAft>
                    <a:spcPts val="1800"/>
                  </a:spcAft>
                  <a:buNone/>
                </a:pPr>
                <a14:m>
                  <m:oMathPara xmlns:m="http://schemas.openxmlformats.org/officeDocument/2006/math">
                    <m:oMathParaPr>
                      <m:jc m:val="centerGroup"/>
                    </m:oMathParaPr>
                    <m:oMath xmlns:m="http://schemas.openxmlformats.org/officeDocument/2006/math">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𝑆𝑜𝑙𝑖𝑑𝑠</m:t>
                      </m:r>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𝐶𝑜𝑛𝑐𝑒𝑛𝑡𝑟𝑎𝑡𝑖𝑜𝑛</m:t>
                      </m:r>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𝑚𝑔</m:t>
                          </m:r>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𝐿</m:t>
                          </m:r>
                        </m:den>
                      </m:f>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effectLst/>
                              <a:latin typeface="Cambria Math" panose="02040503050406030204" pitchFamily="18" charset="0"/>
                              <a:ea typeface="Times New Roman" panose="02020603050405020304" pitchFamily="18" charset="0"/>
                            </a:rPr>
                          </m:ctrlPr>
                        </m:fPr>
                        <m:num>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𝑊𝑒𝑖𝑔h𝑡</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𝑚𝑔</m:t>
                          </m:r>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𝑉𝑜𝑙𝑢𝑚𝑒</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𝐿</m:t>
                          </m:r>
                        </m:den>
                      </m:f>
                    </m:oMath>
                  </m:oMathPara>
                </a14:m>
                <a:endParaRPr lang="en-US"/>
              </a:p>
              <a:p>
                <a:pPr marL="0" indent="0" algn="ctr">
                  <a:spcBef>
                    <a:spcPts val="1800"/>
                  </a:spcBef>
                  <a:spcAft>
                    <a:spcPts val="1800"/>
                  </a:spcAft>
                  <a:buNone/>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𝐴𝑚𝑚𝑜𝑛𝑖𝑎</m:t>
                      </m:r>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 </m:t>
                      </m:r>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𝐶𝑜𝑛𝑐𝑒𝑛𝑡𝑟𝑎𝑡𝑖𝑜𝑛</m:t>
                      </m:r>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f>
                        <m:f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Times New Roman" panose="02020603050405020304" pitchFamily="18" charset="0"/>
                            </a:rPr>
                          </m:ctrlPr>
                        </m:fPr>
                        <m:num>
                          <m: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𝑚𝑔</m:t>
                          </m:r>
                        </m:num>
                        <m:den>
                          <m: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𝐿</m:t>
                          </m:r>
                        </m:den>
                      </m:f>
                      <m: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f>
                        <m:f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Times New Roman" panose="02020603050405020304" pitchFamily="18" charset="0"/>
                            </a:rPr>
                          </m:ctrlPr>
                        </m:fPr>
                        <m:num>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Times New Roman" panose="02020603050405020304" pitchFamily="18" charset="0"/>
                            </a:rPr>
                            <m:t>.5 </m:t>
                          </m:r>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Times New Roman" panose="02020603050405020304" pitchFamily="18" charset="0"/>
                            </a:rPr>
                            <m:t>𝑚𝑔</m:t>
                          </m:r>
                        </m:num>
                        <m:den>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.2 </m:t>
                          </m:r>
                          <m: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𝐿</m:t>
                          </m:r>
                        </m:den>
                      </m:f>
                    </m:oMath>
                  </m:oMathPara>
                </a14:m>
                <a:endParaRPr lang="en-US"/>
              </a:p>
              <a:p>
                <a:pPr marL="0" indent="0" algn="ctr">
                  <a:buNone/>
                </a:pPr>
                <a14:m>
                  <m:oMathPara xmlns:m="http://schemas.openxmlformats.org/officeDocument/2006/math">
                    <m:oMathParaPr>
                      <m:jc m:val="centerGroup"/>
                    </m:oMathParaPr>
                    <m:oMath xmlns:m="http://schemas.openxmlformats.org/officeDocument/2006/math">
                      <m:r>
                        <a:rPr lang="en-US" sz="1800" b="0" i="0" smtClean="0">
                          <a:latin typeface="Cambria Math" panose="02040503050406030204" pitchFamily="18" charset="0"/>
                          <a:ea typeface="Times New Roman" panose="02020603050405020304" pitchFamily="18" charset="0"/>
                        </a:rPr>
                        <m:t>=2.5</m:t>
                      </m:r>
                      <m:f>
                        <m:fPr>
                          <m:ctrlPr>
                            <a:rPr lang="en-US" sz="1800" i="1">
                              <a:latin typeface="Cambria Math" panose="02040503050406030204" pitchFamily="18" charset="0"/>
                              <a:ea typeface="Times New Roman" panose="02020603050405020304" pitchFamily="18" charset="0"/>
                            </a:rPr>
                          </m:ctrlPr>
                        </m:fPr>
                        <m:num>
                          <m:r>
                            <a:rPr lang="en-US" sz="1800" i="1">
                              <a:latin typeface="Cambria Math" panose="02040503050406030204" pitchFamily="18" charset="0"/>
                              <a:ea typeface="Times New Roman" panose="02020603050405020304" pitchFamily="18" charset="0"/>
                            </a:rPr>
                            <m:t>𝑚𝑔</m:t>
                          </m:r>
                        </m:num>
                        <m:den>
                          <m:r>
                            <a:rPr lang="en-US" sz="1800" i="1">
                              <a:latin typeface="Cambria Math" panose="02040503050406030204" pitchFamily="18" charset="0"/>
                              <a:ea typeface="Times New Roman" panose="02020603050405020304" pitchFamily="18" charset="0"/>
                              <a:cs typeface="Times New Roman" panose="02020603050405020304" pitchFamily="18" charset="0"/>
                            </a:rPr>
                            <m:t>𝐿</m:t>
                          </m:r>
                        </m:den>
                      </m:f>
                    </m:oMath>
                  </m:oMathPara>
                </a14:m>
                <a:endParaRPr lang="en-US"/>
              </a:p>
            </p:txBody>
          </p:sp>
        </mc:Choice>
        <mc:Fallback xmlns="">
          <p:sp>
            <p:nvSpPr>
              <p:cNvPr id="3" name="Content Placeholder 2">
                <a:extLst>
                  <a:ext uri="{FF2B5EF4-FFF2-40B4-BE49-F238E27FC236}">
                    <a16:creationId xmlns:a16="http://schemas.microsoft.com/office/drawing/2014/main" id="{C28FBFAC-4FE3-23AE-6DE1-96F658AB18ED}"/>
                  </a:ext>
                </a:extLst>
              </p:cNvPr>
              <p:cNvSpPr>
                <a:spLocks noGrp="1" noRot="1" noChangeAspect="1" noMove="1" noResize="1" noEditPoints="1" noAdjustHandles="1" noChangeArrowheads="1" noChangeShapeType="1" noTextEdit="1"/>
              </p:cNvSpPr>
              <p:nvPr>
                <p:ph idx="1"/>
              </p:nvPr>
            </p:nvSpPr>
            <p:spPr>
              <a:xfrm>
                <a:off x="838199" y="2222623"/>
                <a:ext cx="10515600" cy="4084833"/>
              </a:xfrm>
              <a:blipFill>
                <a:blip r:embed="rId3"/>
                <a:stretch>
                  <a:fillRect l="-1159" t="-2687" r="-1449"/>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DA141079-CFC2-3862-284F-1B3AC8EFA237}"/>
              </a:ext>
            </a:extLst>
          </p:cNvPr>
          <p:cNvCxnSpPr/>
          <p:nvPr/>
        </p:nvCxnSpPr>
        <p:spPr>
          <a:xfrm>
            <a:off x="7838831" y="2688493"/>
            <a:ext cx="100037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AF90088-E9AD-CE36-B291-9E63AE7C70D1}"/>
              </a:ext>
            </a:extLst>
          </p:cNvPr>
          <p:cNvCxnSpPr>
            <a:cxnSpLocks/>
          </p:cNvCxnSpPr>
          <p:nvPr/>
        </p:nvCxnSpPr>
        <p:spPr>
          <a:xfrm>
            <a:off x="838199" y="2997200"/>
            <a:ext cx="79848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33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69B0F-093C-1411-0B9C-5BAEC2C96A89}"/>
              </a:ext>
            </a:extLst>
          </p:cNvPr>
          <p:cNvSpPr>
            <a:spLocks noGrp="1"/>
          </p:cNvSpPr>
          <p:nvPr>
            <p:ph type="title"/>
          </p:nvPr>
        </p:nvSpPr>
        <p:spPr/>
        <p:txBody>
          <a:bodyPr/>
          <a:lstStyle/>
          <a:p>
            <a:r>
              <a:rPr lang="en-US"/>
              <a:t>Common Concentrations</a:t>
            </a:r>
          </a:p>
        </p:txBody>
      </p:sp>
      <p:sp>
        <p:nvSpPr>
          <p:cNvPr id="3" name="Content Placeholder 2">
            <a:extLst>
              <a:ext uri="{FF2B5EF4-FFF2-40B4-BE49-F238E27FC236}">
                <a16:creationId xmlns:a16="http://schemas.microsoft.com/office/drawing/2014/main" id="{B915BA5E-5EA4-4718-3597-6D60DD07ACED}"/>
              </a:ext>
            </a:extLst>
          </p:cNvPr>
          <p:cNvSpPr>
            <a:spLocks noGrp="1"/>
          </p:cNvSpPr>
          <p:nvPr>
            <p:ph idx="1"/>
          </p:nvPr>
        </p:nvSpPr>
        <p:spPr/>
        <p:txBody>
          <a:bodyPr/>
          <a:lstStyle/>
          <a:p>
            <a:pPr marL="0" indent="0">
              <a:buNone/>
            </a:pPr>
            <a:r>
              <a:rPr lang="en-US"/>
              <a:t>TS</a:t>
            </a:r>
          </a:p>
          <a:p>
            <a:pPr marL="0" indent="0">
              <a:buNone/>
            </a:pPr>
            <a:r>
              <a:rPr lang="en-US"/>
              <a:t>TSS</a:t>
            </a:r>
          </a:p>
          <a:p>
            <a:pPr marL="0" indent="0">
              <a:buNone/>
            </a:pPr>
            <a:r>
              <a:rPr lang="en-US"/>
              <a:t>BOD</a:t>
            </a:r>
          </a:p>
          <a:p>
            <a:pPr marL="0" indent="0">
              <a:buNone/>
            </a:pPr>
            <a:r>
              <a:rPr lang="en-US"/>
              <a:t>MLSS</a:t>
            </a:r>
          </a:p>
          <a:p>
            <a:pPr marL="0" indent="0">
              <a:buNone/>
            </a:pPr>
            <a:r>
              <a:rPr lang="en-US"/>
              <a:t>MLVSS</a:t>
            </a:r>
          </a:p>
        </p:txBody>
      </p:sp>
    </p:spTree>
    <p:extLst>
      <p:ext uri="{BB962C8B-B14F-4D97-AF65-F5344CB8AC3E}">
        <p14:creationId xmlns:p14="http://schemas.microsoft.com/office/powerpoint/2010/main" val="35835251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29D67D-3540-3392-1D2F-37BD100CF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249F1-3516-2D71-D81C-51D258C53C95}"/>
              </a:ext>
            </a:extLst>
          </p:cNvPr>
          <p:cNvSpPr>
            <a:spLocks noGrp="1"/>
          </p:cNvSpPr>
          <p:nvPr>
            <p:ph type="title"/>
          </p:nvPr>
        </p:nvSpPr>
        <p:spPr>
          <a:xfrm>
            <a:off x="1127763" y="173831"/>
            <a:ext cx="3261358" cy="1325563"/>
          </a:xfrm>
        </p:spPr>
        <p:txBody>
          <a:bodyPr/>
          <a:lstStyle/>
          <a:p>
            <a:r>
              <a:rPr lang="en-US"/>
              <a:t>Shapes</a:t>
            </a:r>
          </a:p>
        </p:txBody>
      </p:sp>
      <p:sp>
        <p:nvSpPr>
          <p:cNvPr id="3" name="Text Placeholder 2">
            <a:extLst>
              <a:ext uri="{FF2B5EF4-FFF2-40B4-BE49-F238E27FC236}">
                <a16:creationId xmlns:a16="http://schemas.microsoft.com/office/drawing/2014/main" id="{E038506D-D314-7946-AE55-CF8335451163}"/>
              </a:ext>
            </a:extLst>
          </p:cNvPr>
          <p:cNvSpPr>
            <a:spLocks noGrp="1"/>
          </p:cNvSpPr>
          <p:nvPr>
            <p:ph type="body" idx="1"/>
          </p:nvPr>
        </p:nvSpPr>
        <p:spPr>
          <a:xfrm>
            <a:off x="1713823" y="1499394"/>
            <a:ext cx="2485869" cy="3859211"/>
          </a:xfrm>
          <a:solidFill>
            <a:schemeClr val="bg1">
              <a:alpha val="85000"/>
            </a:schemeClr>
          </a:solidFill>
        </p:spPr>
        <p:txBody>
          <a:bodyPr>
            <a:normAutofit fontScale="92500"/>
          </a:bodyPr>
          <a:lstStyle/>
          <a:p>
            <a:r>
              <a:rPr lang="en-US"/>
              <a:t>Square</a:t>
            </a:r>
          </a:p>
          <a:p>
            <a:r>
              <a:rPr lang="en-US"/>
              <a:t>Rectangle</a:t>
            </a:r>
          </a:p>
          <a:p>
            <a:r>
              <a:rPr lang="en-US"/>
              <a:t>Triangle</a:t>
            </a:r>
          </a:p>
          <a:p>
            <a:r>
              <a:rPr lang="en-US"/>
              <a:t>Trapezoid</a:t>
            </a:r>
          </a:p>
          <a:p>
            <a:r>
              <a:rPr lang="en-US"/>
              <a:t>Circle</a:t>
            </a:r>
          </a:p>
          <a:p>
            <a:r>
              <a:rPr lang="en-US"/>
              <a:t>Cube</a:t>
            </a:r>
          </a:p>
          <a:p>
            <a:r>
              <a:rPr lang="en-US"/>
              <a:t>Rectangular Prism</a:t>
            </a:r>
          </a:p>
          <a:p>
            <a:r>
              <a:rPr lang="en-US"/>
              <a:t>Cylinder</a:t>
            </a:r>
          </a:p>
          <a:p>
            <a:r>
              <a:rPr lang="en-US"/>
              <a:t>Sphere</a:t>
            </a:r>
          </a:p>
          <a:p>
            <a:endParaRPr lang="en-US"/>
          </a:p>
        </p:txBody>
      </p:sp>
      <p:sp>
        <p:nvSpPr>
          <p:cNvPr id="4" name="Rectangle 3">
            <a:extLst>
              <a:ext uri="{FF2B5EF4-FFF2-40B4-BE49-F238E27FC236}">
                <a16:creationId xmlns:a16="http://schemas.microsoft.com/office/drawing/2014/main" id="{AC637CD3-31B9-893E-813F-2DF37FD06E2A}"/>
              </a:ext>
            </a:extLst>
          </p:cNvPr>
          <p:cNvSpPr/>
          <p:nvPr/>
        </p:nvSpPr>
        <p:spPr>
          <a:xfrm>
            <a:off x="5718894" y="551933"/>
            <a:ext cx="3200400" cy="3200400"/>
          </a:xfrm>
          <a:prstGeom prst="rect">
            <a:avLst/>
          </a:prstGeom>
          <a:noFill/>
          <a:ln w="635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5" name="Straight Arrow Connector 4">
            <a:extLst>
              <a:ext uri="{FF2B5EF4-FFF2-40B4-BE49-F238E27FC236}">
                <a16:creationId xmlns:a16="http://schemas.microsoft.com/office/drawing/2014/main" id="{69A882D9-306D-7A5A-92D3-460FDDD20065}"/>
              </a:ext>
            </a:extLst>
          </p:cNvPr>
          <p:cNvCxnSpPr>
            <a:cxnSpLocks/>
          </p:cNvCxnSpPr>
          <p:nvPr/>
        </p:nvCxnSpPr>
        <p:spPr>
          <a:xfrm>
            <a:off x="9189720" y="551933"/>
            <a:ext cx="0" cy="320040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2F761DA-A80E-D85E-441D-DE574E220D66}"/>
              </a:ext>
            </a:extLst>
          </p:cNvPr>
          <p:cNvCxnSpPr>
            <a:cxnSpLocks/>
          </p:cNvCxnSpPr>
          <p:nvPr/>
        </p:nvCxnSpPr>
        <p:spPr>
          <a:xfrm flipH="1">
            <a:off x="5718894" y="3978787"/>
            <a:ext cx="3200400" cy="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BF9D401-B1EF-142E-40E8-62D515955BA5}"/>
              </a:ext>
            </a:extLst>
          </p:cNvPr>
          <p:cNvSpPr txBox="1"/>
          <p:nvPr/>
        </p:nvSpPr>
        <p:spPr>
          <a:xfrm>
            <a:off x="9372600" y="1828800"/>
            <a:ext cx="30489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s</a:t>
            </a:r>
          </a:p>
        </p:txBody>
      </p:sp>
      <p:sp>
        <p:nvSpPr>
          <p:cNvPr id="8" name="TextBox 7">
            <a:extLst>
              <a:ext uri="{FF2B5EF4-FFF2-40B4-BE49-F238E27FC236}">
                <a16:creationId xmlns:a16="http://schemas.microsoft.com/office/drawing/2014/main" id="{82FA1C92-AD17-1B73-980B-4248A7AE5087}"/>
              </a:ext>
            </a:extLst>
          </p:cNvPr>
          <p:cNvSpPr txBox="1"/>
          <p:nvPr/>
        </p:nvSpPr>
        <p:spPr>
          <a:xfrm>
            <a:off x="7178040" y="3886200"/>
            <a:ext cx="30489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s</a:t>
            </a:r>
          </a:p>
        </p:txBody>
      </p:sp>
      <p:sp>
        <p:nvSpPr>
          <p:cNvPr id="9" name="Rectangle 8">
            <a:extLst>
              <a:ext uri="{FF2B5EF4-FFF2-40B4-BE49-F238E27FC236}">
                <a16:creationId xmlns:a16="http://schemas.microsoft.com/office/drawing/2014/main" id="{A4CFA0DD-BFD4-40D2-7387-C2B3DE8643F7}"/>
              </a:ext>
            </a:extLst>
          </p:cNvPr>
          <p:cNvSpPr/>
          <p:nvPr/>
        </p:nvSpPr>
        <p:spPr>
          <a:xfrm>
            <a:off x="5718893" y="548639"/>
            <a:ext cx="4572000" cy="3200400"/>
          </a:xfrm>
          <a:prstGeom prst="rect">
            <a:avLst/>
          </a:prstGeom>
          <a:noFill/>
          <a:ln w="635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Arrow Connector 9">
            <a:extLst>
              <a:ext uri="{FF2B5EF4-FFF2-40B4-BE49-F238E27FC236}">
                <a16:creationId xmlns:a16="http://schemas.microsoft.com/office/drawing/2014/main" id="{607452DC-07B3-4E01-296C-1AAE9EFB96F6}"/>
              </a:ext>
            </a:extLst>
          </p:cNvPr>
          <p:cNvCxnSpPr/>
          <p:nvPr/>
        </p:nvCxnSpPr>
        <p:spPr>
          <a:xfrm>
            <a:off x="10515600" y="548640"/>
            <a:ext cx="0" cy="320040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3E50881-9665-E78E-40F3-4CA40FDF1633}"/>
              </a:ext>
            </a:extLst>
          </p:cNvPr>
          <p:cNvCxnSpPr>
            <a:cxnSpLocks/>
          </p:cNvCxnSpPr>
          <p:nvPr/>
        </p:nvCxnSpPr>
        <p:spPr>
          <a:xfrm flipH="1">
            <a:off x="5718893" y="3978787"/>
            <a:ext cx="4572000" cy="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8614AFB-8A18-729E-7AC0-CD3D44F06203}"/>
              </a:ext>
            </a:extLst>
          </p:cNvPr>
          <p:cNvSpPr txBox="1"/>
          <p:nvPr/>
        </p:nvSpPr>
        <p:spPr>
          <a:xfrm>
            <a:off x="10515600" y="1828800"/>
            <a:ext cx="34657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h</a:t>
            </a:r>
          </a:p>
        </p:txBody>
      </p:sp>
      <p:sp>
        <p:nvSpPr>
          <p:cNvPr id="13" name="TextBox 12">
            <a:extLst>
              <a:ext uri="{FF2B5EF4-FFF2-40B4-BE49-F238E27FC236}">
                <a16:creationId xmlns:a16="http://schemas.microsoft.com/office/drawing/2014/main" id="{EB445DDD-3BD4-DD4E-77AC-EB7FA9ABD9E3}"/>
              </a:ext>
            </a:extLst>
          </p:cNvPr>
          <p:cNvSpPr txBox="1"/>
          <p:nvPr/>
        </p:nvSpPr>
        <p:spPr>
          <a:xfrm>
            <a:off x="8001000" y="3931920"/>
            <a:ext cx="34657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b</a:t>
            </a:r>
          </a:p>
        </p:txBody>
      </p:sp>
      <p:sp>
        <p:nvSpPr>
          <p:cNvPr id="14" name="Isosceles Triangle 13">
            <a:extLst>
              <a:ext uri="{FF2B5EF4-FFF2-40B4-BE49-F238E27FC236}">
                <a16:creationId xmlns:a16="http://schemas.microsoft.com/office/drawing/2014/main" id="{A1879FE0-B36D-05DD-0EBB-D3FF9C111011}"/>
              </a:ext>
            </a:extLst>
          </p:cNvPr>
          <p:cNvSpPr/>
          <p:nvPr/>
        </p:nvSpPr>
        <p:spPr>
          <a:xfrm>
            <a:off x="5715000" y="548640"/>
            <a:ext cx="3200400" cy="3200400"/>
          </a:xfrm>
          <a:prstGeom prst="triangle">
            <a:avLst/>
          </a:prstGeom>
          <a:noFill/>
          <a:ln w="635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5" name="Straight Arrow Connector 14">
            <a:extLst>
              <a:ext uri="{FF2B5EF4-FFF2-40B4-BE49-F238E27FC236}">
                <a16:creationId xmlns:a16="http://schemas.microsoft.com/office/drawing/2014/main" id="{3B7DDE02-EDD8-F2D9-910D-55B90631AA29}"/>
              </a:ext>
            </a:extLst>
          </p:cNvPr>
          <p:cNvCxnSpPr/>
          <p:nvPr/>
        </p:nvCxnSpPr>
        <p:spPr>
          <a:xfrm>
            <a:off x="9189720" y="548639"/>
            <a:ext cx="0" cy="320040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74828EA-3BEB-6FD1-E9A4-4D5F19DF0216}"/>
              </a:ext>
            </a:extLst>
          </p:cNvPr>
          <p:cNvSpPr txBox="1"/>
          <p:nvPr/>
        </p:nvSpPr>
        <p:spPr>
          <a:xfrm>
            <a:off x="9372600" y="1828800"/>
            <a:ext cx="34657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h</a:t>
            </a:r>
          </a:p>
        </p:txBody>
      </p:sp>
      <p:cxnSp>
        <p:nvCxnSpPr>
          <p:cNvPr id="17" name="Straight Arrow Connector 16">
            <a:extLst>
              <a:ext uri="{FF2B5EF4-FFF2-40B4-BE49-F238E27FC236}">
                <a16:creationId xmlns:a16="http://schemas.microsoft.com/office/drawing/2014/main" id="{6EBA3B57-1EB4-39CC-73ED-890EAF9FBC4B}"/>
              </a:ext>
            </a:extLst>
          </p:cNvPr>
          <p:cNvCxnSpPr>
            <a:cxnSpLocks/>
          </p:cNvCxnSpPr>
          <p:nvPr/>
        </p:nvCxnSpPr>
        <p:spPr>
          <a:xfrm flipH="1">
            <a:off x="5718893" y="3978787"/>
            <a:ext cx="3200400" cy="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46BC503-50EB-2D46-DE58-EB9CB02038FF}"/>
              </a:ext>
            </a:extLst>
          </p:cNvPr>
          <p:cNvSpPr txBox="1"/>
          <p:nvPr/>
        </p:nvSpPr>
        <p:spPr>
          <a:xfrm>
            <a:off x="7157201" y="3916977"/>
            <a:ext cx="34657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b</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B04635D-779D-012B-9F2F-4B25A06E1288}"/>
                  </a:ext>
                </a:extLst>
              </p:cNvPr>
              <p:cNvSpPr txBox="1"/>
              <p:nvPr/>
            </p:nvSpPr>
            <p:spPr>
              <a:xfrm>
                <a:off x="6400800" y="1828800"/>
                <a:ext cx="1756375" cy="430887"/>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𝐴</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𝑠</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𝑠</m:t>
                      </m:r>
                    </m:oMath>
                  </m:oMathPara>
                </a14:m>
                <a:endPar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xmlns="">
          <p:sp>
            <p:nvSpPr>
              <p:cNvPr id="19" name="TextBox 18">
                <a:extLst>
                  <a:ext uri="{FF2B5EF4-FFF2-40B4-BE49-F238E27FC236}">
                    <a16:creationId xmlns:a16="http://schemas.microsoft.com/office/drawing/2014/main" id="{0B04635D-779D-012B-9F2F-4B25A06E1288}"/>
                  </a:ext>
                </a:extLst>
              </p:cNvPr>
              <p:cNvSpPr txBox="1">
                <a:spLocks noRot="1" noChangeAspect="1" noMove="1" noResize="1" noEditPoints="1" noAdjustHandles="1" noChangeArrowheads="1" noChangeShapeType="1" noTextEdit="1"/>
              </p:cNvSpPr>
              <p:nvPr/>
            </p:nvSpPr>
            <p:spPr>
              <a:xfrm>
                <a:off x="6400800" y="1828800"/>
                <a:ext cx="1756375" cy="43088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FA33E46-8951-AAB3-B87E-899AAF157E4B}"/>
                  </a:ext>
                </a:extLst>
              </p:cNvPr>
              <p:cNvSpPr txBox="1"/>
              <p:nvPr/>
            </p:nvSpPr>
            <p:spPr>
              <a:xfrm>
                <a:off x="6400800" y="1828800"/>
                <a:ext cx="1602939"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𝐴</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𝑏</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h</m:t>
                      </m:r>
                    </m:oMath>
                  </m:oMathPara>
                </a14:m>
                <a:endParaRPr kumimoji="0" lang="en-US" sz="32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xmlns="">
          <p:sp>
            <p:nvSpPr>
              <p:cNvPr id="20" name="TextBox 19">
                <a:extLst>
                  <a:ext uri="{FF2B5EF4-FFF2-40B4-BE49-F238E27FC236}">
                    <a16:creationId xmlns:a16="http://schemas.microsoft.com/office/drawing/2014/main" id="{9FA33E46-8951-AAB3-B87E-899AAF157E4B}"/>
                  </a:ext>
                </a:extLst>
              </p:cNvPr>
              <p:cNvSpPr txBox="1">
                <a:spLocks noRot="1" noChangeAspect="1" noMove="1" noResize="1" noEditPoints="1" noAdjustHandles="1" noChangeArrowheads="1" noChangeShapeType="1" noTextEdit="1"/>
              </p:cNvSpPr>
              <p:nvPr/>
            </p:nvSpPr>
            <p:spPr>
              <a:xfrm>
                <a:off x="6400800" y="1828800"/>
                <a:ext cx="1602939" cy="43088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47961AC-00B3-8E1A-1A75-2648DEA52783}"/>
                  </a:ext>
                </a:extLst>
              </p:cNvPr>
              <p:cNvSpPr txBox="1"/>
              <p:nvPr/>
            </p:nvSpPr>
            <p:spPr>
              <a:xfrm>
                <a:off x="6400800" y="1828800"/>
                <a:ext cx="1861535" cy="806631"/>
              </a:xfrm>
              <a:prstGeom prst="rect">
                <a:avLst/>
              </a:prstGeom>
              <a:solidFill>
                <a:schemeClr val="bg1">
                  <a:alpha val="97000"/>
                </a:schemeClr>
              </a:solidFill>
              <a:ln>
                <a:solidFill>
                  <a:schemeClr val="accent1">
                    <a:shade val="15000"/>
                  </a:schemeClr>
                </a:solidFill>
              </a:ln>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𝐴</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m:t>
                      </m:r>
                      <m:f>
                        <m:fPr>
                          <m:ctrlP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1</m:t>
                          </m:r>
                        </m:num>
                        <m:den>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2</m:t>
                          </m:r>
                        </m:den>
                      </m:f>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𝑏</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h</m:t>
                      </m:r>
                    </m:oMath>
                  </m:oMathPara>
                </a14:m>
                <a:endPar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xmlns="">
          <p:sp>
            <p:nvSpPr>
              <p:cNvPr id="21" name="TextBox 20">
                <a:extLst>
                  <a:ext uri="{FF2B5EF4-FFF2-40B4-BE49-F238E27FC236}">
                    <a16:creationId xmlns:a16="http://schemas.microsoft.com/office/drawing/2014/main" id="{647961AC-00B3-8E1A-1A75-2648DEA52783}"/>
                  </a:ext>
                </a:extLst>
              </p:cNvPr>
              <p:cNvSpPr txBox="1">
                <a:spLocks noRot="1" noChangeAspect="1" noMove="1" noResize="1" noEditPoints="1" noAdjustHandles="1" noChangeArrowheads="1" noChangeShapeType="1" noTextEdit="1"/>
              </p:cNvSpPr>
              <p:nvPr/>
            </p:nvSpPr>
            <p:spPr>
              <a:xfrm>
                <a:off x="6400800" y="1828800"/>
                <a:ext cx="1861535" cy="806631"/>
              </a:xfrm>
              <a:prstGeom prst="rect">
                <a:avLst/>
              </a:prstGeom>
              <a:blipFill>
                <a:blip r:embed="rId5"/>
                <a:stretch>
                  <a:fillRect/>
                </a:stretch>
              </a:blipFill>
              <a:ln>
                <a:solidFill>
                  <a:schemeClr val="accent1">
                    <a:shade val="15000"/>
                  </a:schemeClr>
                </a:solidFill>
              </a:ln>
            </p:spPr>
            <p:txBody>
              <a:bodyPr/>
              <a:lstStyle/>
              <a:p>
                <a:r>
                  <a:rPr lang="en-US">
                    <a:noFill/>
                  </a:rPr>
                  <a:t> </a:t>
                </a:r>
              </a:p>
            </p:txBody>
          </p:sp>
        </mc:Fallback>
      </mc:AlternateContent>
      <p:sp>
        <p:nvSpPr>
          <p:cNvPr id="22" name="Parallelogram 21">
            <a:extLst>
              <a:ext uri="{FF2B5EF4-FFF2-40B4-BE49-F238E27FC236}">
                <a16:creationId xmlns:a16="http://schemas.microsoft.com/office/drawing/2014/main" id="{45CC0CAF-665A-F4FE-3E5F-9E2A3DDF8146}"/>
              </a:ext>
            </a:extLst>
          </p:cNvPr>
          <p:cNvSpPr/>
          <p:nvPr/>
        </p:nvSpPr>
        <p:spPr>
          <a:xfrm>
            <a:off x="5715000" y="548640"/>
            <a:ext cx="4572000" cy="3200400"/>
          </a:xfrm>
          <a:prstGeom prst="parallelogram">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3" name="Straight Arrow Connector 22">
            <a:extLst>
              <a:ext uri="{FF2B5EF4-FFF2-40B4-BE49-F238E27FC236}">
                <a16:creationId xmlns:a16="http://schemas.microsoft.com/office/drawing/2014/main" id="{5FAABD4C-DB4D-85A1-9C50-DFF47E94622A}"/>
              </a:ext>
            </a:extLst>
          </p:cNvPr>
          <p:cNvCxnSpPr/>
          <p:nvPr/>
        </p:nvCxnSpPr>
        <p:spPr>
          <a:xfrm>
            <a:off x="10515600" y="548640"/>
            <a:ext cx="0" cy="320040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50AC829-E6EB-352E-50E5-1DC216956A0B}"/>
              </a:ext>
            </a:extLst>
          </p:cNvPr>
          <p:cNvCxnSpPr>
            <a:cxnSpLocks/>
          </p:cNvCxnSpPr>
          <p:nvPr/>
        </p:nvCxnSpPr>
        <p:spPr>
          <a:xfrm flipH="1">
            <a:off x="5715000" y="3977640"/>
            <a:ext cx="4572000" cy="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6CCBFC8-3CD8-9182-790E-F535A11CEBC6}"/>
              </a:ext>
            </a:extLst>
          </p:cNvPr>
          <p:cNvSpPr txBox="1"/>
          <p:nvPr/>
        </p:nvSpPr>
        <p:spPr>
          <a:xfrm>
            <a:off x="10515600" y="1828800"/>
            <a:ext cx="34657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h</a:t>
            </a:r>
          </a:p>
        </p:txBody>
      </p:sp>
      <p:sp>
        <p:nvSpPr>
          <p:cNvPr id="26" name="TextBox 25">
            <a:extLst>
              <a:ext uri="{FF2B5EF4-FFF2-40B4-BE49-F238E27FC236}">
                <a16:creationId xmlns:a16="http://schemas.microsoft.com/office/drawing/2014/main" id="{AFED16F3-1CC3-0B42-FFD9-1220B9B984C4}"/>
              </a:ext>
            </a:extLst>
          </p:cNvPr>
          <p:cNvSpPr txBox="1"/>
          <p:nvPr/>
        </p:nvSpPr>
        <p:spPr>
          <a:xfrm>
            <a:off x="8001000" y="3931920"/>
            <a:ext cx="34657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b</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6FECA38-5308-C093-9391-3C992CA39B28}"/>
                  </a:ext>
                </a:extLst>
              </p:cNvPr>
              <p:cNvSpPr txBox="1"/>
              <p:nvPr/>
            </p:nvSpPr>
            <p:spPr>
              <a:xfrm>
                <a:off x="6400800" y="1828800"/>
                <a:ext cx="1602939"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𝐴</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𝑏</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h</m:t>
                      </m:r>
                    </m:oMath>
                  </m:oMathPara>
                </a14:m>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26FECA38-5308-C093-9391-3C992CA39B28}"/>
                  </a:ext>
                </a:extLst>
              </p:cNvPr>
              <p:cNvSpPr txBox="1">
                <a:spLocks noRot="1" noChangeAspect="1" noMove="1" noResize="1" noEditPoints="1" noAdjustHandles="1" noChangeArrowheads="1" noChangeShapeType="1" noTextEdit="1"/>
              </p:cNvSpPr>
              <p:nvPr/>
            </p:nvSpPr>
            <p:spPr>
              <a:xfrm>
                <a:off x="6400800" y="1828800"/>
                <a:ext cx="1602939" cy="430887"/>
              </a:xfrm>
              <a:prstGeom prst="rect">
                <a:avLst/>
              </a:prstGeom>
              <a:blipFill>
                <a:blip r:embed="rId4"/>
                <a:stretch>
                  <a:fillRect/>
                </a:stretch>
              </a:blipFill>
            </p:spPr>
            <p:txBody>
              <a:bodyPr/>
              <a:lstStyle/>
              <a:p>
                <a:r>
                  <a:rPr lang="en-US">
                    <a:noFill/>
                  </a:rPr>
                  <a:t> </a:t>
                </a:r>
              </a:p>
            </p:txBody>
          </p:sp>
        </mc:Fallback>
      </mc:AlternateContent>
      <p:sp>
        <p:nvSpPr>
          <p:cNvPr id="28" name="Oval 27">
            <a:extLst>
              <a:ext uri="{FF2B5EF4-FFF2-40B4-BE49-F238E27FC236}">
                <a16:creationId xmlns:a16="http://schemas.microsoft.com/office/drawing/2014/main" id="{85BCC839-EA15-E8E7-B649-8AE84A70DA85}"/>
              </a:ext>
            </a:extLst>
          </p:cNvPr>
          <p:cNvSpPr/>
          <p:nvPr/>
        </p:nvSpPr>
        <p:spPr>
          <a:xfrm>
            <a:off x="5715000" y="548640"/>
            <a:ext cx="3200400" cy="3200400"/>
          </a:xfrm>
          <a:prstGeom prst="ellipse">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9" name="Straight Arrow Connector 28">
            <a:extLst>
              <a:ext uri="{FF2B5EF4-FFF2-40B4-BE49-F238E27FC236}">
                <a16:creationId xmlns:a16="http://schemas.microsoft.com/office/drawing/2014/main" id="{4F414C83-B64F-BF1C-05EA-ADF259518371}"/>
              </a:ext>
            </a:extLst>
          </p:cNvPr>
          <p:cNvCxnSpPr>
            <a:cxnSpLocks/>
          </p:cNvCxnSpPr>
          <p:nvPr/>
        </p:nvCxnSpPr>
        <p:spPr>
          <a:xfrm>
            <a:off x="7315200" y="2148840"/>
            <a:ext cx="0" cy="1600200"/>
          </a:xfrm>
          <a:prstGeom prst="straightConnector1">
            <a:avLst/>
          </a:prstGeom>
          <a:ln w="63500">
            <a:solidFill>
              <a:srgbClr val="0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9A1DB1AF-7B37-34E3-4C24-430696F0E423}"/>
              </a:ext>
            </a:extLst>
          </p:cNvPr>
          <p:cNvSpPr/>
          <p:nvPr/>
        </p:nvSpPr>
        <p:spPr>
          <a:xfrm>
            <a:off x="7132320" y="2148840"/>
            <a:ext cx="365760" cy="365760"/>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121DCCF7-5DE2-7539-5871-2A2A0434C4E7}"/>
              </a:ext>
            </a:extLst>
          </p:cNvPr>
          <p:cNvSpPr txBox="1"/>
          <p:nvPr/>
        </p:nvSpPr>
        <p:spPr>
          <a:xfrm>
            <a:off x="7315200" y="2743200"/>
            <a:ext cx="292068"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r</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7FB6D67-C977-CEF4-DB0D-F266B914C5B6}"/>
                  </a:ext>
                </a:extLst>
              </p:cNvPr>
              <p:cNvSpPr txBox="1"/>
              <p:nvPr/>
            </p:nvSpPr>
            <p:spPr>
              <a:xfrm>
                <a:off x="5870448" y="1280160"/>
                <a:ext cx="2877198" cy="861774"/>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𝐴</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𝜋</m:t>
                      </m:r>
                      <m:sSup>
                        <m:sSupPr>
                          <m:ctrlP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ctrlPr>
                        </m:sSupPr>
                        <m:e>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𝑟</m:t>
                          </m:r>
                        </m:e>
                        <m:sup>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Cambria Math" panose="02040503050406030204" pitchFamily="18" charset="0"/>
                              <a:cs typeface="+mn-cs"/>
                            </a:rPr>
                            <m:t>2</m:t>
                          </m:r>
                        </m:sup>
                      </m:sSup>
                    </m:oMath>
                  </m:oMathPara>
                </a14:m>
                <a:endPar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rPr>
                  <a:t>Circumference = </a:t>
                </a:r>
                <a:r>
                  <a:rPr kumimoji="0" lang="el-GR" sz="2800" b="0" i="0" u="none" strike="noStrike" kern="1200" cap="none" spc="0" normalizeH="0" baseline="0" noProof="0">
                    <a:ln>
                      <a:noFill/>
                    </a:ln>
                    <a:solidFill>
                      <a:srgbClr val="024191"/>
                    </a:solidFill>
                    <a:effectLst/>
                    <a:uLnTx/>
                    <a:uFillTx/>
                    <a:latin typeface="Calibri" panose="020F0502020204030204"/>
                    <a:ea typeface="+mn-ea"/>
                    <a:cs typeface="+mn-cs"/>
                  </a:rPr>
                  <a:t>π</a:t>
                </a:r>
                <a:r>
                  <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rPr>
                  <a:t>D</a:t>
                </a:r>
              </a:p>
            </p:txBody>
          </p:sp>
        </mc:Choice>
        <mc:Fallback xmlns="">
          <p:sp>
            <p:nvSpPr>
              <p:cNvPr id="32" name="TextBox 31">
                <a:extLst>
                  <a:ext uri="{FF2B5EF4-FFF2-40B4-BE49-F238E27FC236}">
                    <a16:creationId xmlns:a16="http://schemas.microsoft.com/office/drawing/2014/main" id="{07FB6D67-C977-CEF4-DB0D-F266B914C5B6}"/>
                  </a:ext>
                </a:extLst>
              </p:cNvPr>
              <p:cNvSpPr txBox="1">
                <a:spLocks noRot="1" noChangeAspect="1" noMove="1" noResize="1" noEditPoints="1" noAdjustHandles="1" noChangeArrowheads="1" noChangeShapeType="1" noTextEdit="1"/>
              </p:cNvSpPr>
              <p:nvPr/>
            </p:nvSpPr>
            <p:spPr>
              <a:xfrm>
                <a:off x="5870448" y="1280160"/>
                <a:ext cx="2877198" cy="861774"/>
              </a:xfrm>
              <a:prstGeom prst="rect">
                <a:avLst/>
              </a:prstGeom>
              <a:blipFill>
                <a:blip r:embed="rId6"/>
                <a:stretch>
                  <a:fillRect l="-7415" r="-6356" b="-248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6EE3B9E-457F-8E41-C21E-478F98D00E38}"/>
                  </a:ext>
                </a:extLst>
              </p:cNvPr>
              <p:cNvSpPr txBox="1"/>
              <p:nvPr/>
            </p:nvSpPr>
            <p:spPr>
              <a:xfrm>
                <a:off x="7772400" y="3931920"/>
                <a:ext cx="966868"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rPr>
                  <a:t>D</a:t>
                </a:r>
                <a14:m>
                  <m:oMath xmlns:m="http://schemas.openxmlformats.org/officeDocument/2006/math">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=2</m:t>
                    </m:r>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𝑟</m:t>
                    </m:r>
                  </m:oMath>
                </a14:m>
                <a:endPar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xmlns="">
          <p:sp>
            <p:nvSpPr>
              <p:cNvPr id="40" name="TextBox 39">
                <a:extLst>
                  <a:ext uri="{FF2B5EF4-FFF2-40B4-BE49-F238E27FC236}">
                    <a16:creationId xmlns:a16="http://schemas.microsoft.com/office/drawing/2014/main" id="{06EE3B9E-457F-8E41-C21E-478F98D00E38}"/>
                  </a:ext>
                </a:extLst>
              </p:cNvPr>
              <p:cNvSpPr txBox="1">
                <a:spLocks noRot="1" noChangeAspect="1" noMove="1" noResize="1" noEditPoints="1" noAdjustHandles="1" noChangeArrowheads="1" noChangeShapeType="1" noTextEdit="1"/>
              </p:cNvSpPr>
              <p:nvPr/>
            </p:nvSpPr>
            <p:spPr>
              <a:xfrm>
                <a:off x="7772400" y="3931920"/>
                <a:ext cx="966868" cy="430887"/>
              </a:xfrm>
              <a:prstGeom prst="rect">
                <a:avLst/>
              </a:prstGeom>
              <a:blipFill>
                <a:blip r:embed="rId7"/>
                <a:stretch>
                  <a:fillRect l="-22013" t="-23944" b="-492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FFD14E15-5F58-C90A-A496-D2AD955829AB}"/>
                  </a:ext>
                </a:extLst>
              </p:cNvPr>
              <p:cNvSpPr txBox="1"/>
              <p:nvPr/>
            </p:nvSpPr>
            <p:spPr>
              <a:xfrm>
                <a:off x="5943600" y="3749039"/>
                <a:ext cx="963597" cy="608372"/>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rPr>
                  <a:t>r</a:t>
                </a:r>
                <a14:m>
                  <m:oMath xmlns:m="http://schemas.openxmlformats.org/officeDocument/2006/math">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m:t>
                    </m:r>
                    <m:f>
                      <m:fPr>
                        <m:ctrlP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1</m:t>
                        </m:r>
                      </m:num>
                      <m:den>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2</m:t>
                        </m:r>
                      </m:den>
                    </m:f>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𝐷</m:t>
                    </m:r>
                  </m:oMath>
                </a14:m>
                <a:endPar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xmlns="">
          <p:sp>
            <p:nvSpPr>
              <p:cNvPr id="41" name="TextBox 40">
                <a:extLst>
                  <a:ext uri="{FF2B5EF4-FFF2-40B4-BE49-F238E27FC236}">
                    <a16:creationId xmlns:a16="http://schemas.microsoft.com/office/drawing/2014/main" id="{FFD14E15-5F58-C90A-A496-D2AD955829AB}"/>
                  </a:ext>
                </a:extLst>
              </p:cNvPr>
              <p:cNvSpPr txBox="1">
                <a:spLocks noRot="1" noChangeAspect="1" noMove="1" noResize="1" noEditPoints="1" noAdjustHandles="1" noChangeArrowheads="1" noChangeShapeType="1" noTextEdit="1"/>
              </p:cNvSpPr>
              <p:nvPr/>
            </p:nvSpPr>
            <p:spPr>
              <a:xfrm>
                <a:off x="5943600" y="3749039"/>
                <a:ext cx="963597" cy="608372"/>
              </a:xfrm>
              <a:prstGeom prst="rect">
                <a:avLst/>
              </a:prstGeom>
              <a:blipFill>
                <a:blip r:embed="rId8"/>
                <a:stretch>
                  <a:fillRect l="-22152" t="-2000" b="-21000"/>
                </a:stretch>
              </a:blipFill>
            </p:spPr>
            <p:txBody>
              <a:bodyPr/>
              <a:lstStyle/>
              <a:p>
                <a:r>
                  <a:rPr lang="en-US">
                    <a:noFill/>
                  </a:rPr>
                  <a:t> </a:t>
                </a:r>
              </a:p>
            </p:txBody>
          </p:sp>
        </mc:Fallback>
      </mc:AlternateContent>
    </p:spTree>
    <p:extLst>
      <p:ext uri="{BB962C8B-B14F-4D97-AF65-F5344CB8AC3E}">
        <p14:creationId xmlns:p14="http://schemas.microsoft.com/office/powerpoint/2010/main" val="3660087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9"/>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0"/>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2"/>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3"/>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0"/>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4"/>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5"/>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6"/>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7"/>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18"/>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21"/>
                                        </p:tgtEl>
                                        <p:attrNameLst>
                                          <p:attrName>style.visibility</p:attrName>
                                        </p:attrNameLst>
                                      </p:cBhvr>
                                      <p:to>
                                        <p:strVal val="hidden"/>
                                      </p:to>
                                    </p:set>
                                  </p:childTnLst>
                                </p:cTn>
                              </p:par>
                              <p:par>
                                <p:cTn id="69" presetID="1" presetClass="entr" presetSubtype="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1" nodeType="clickEffect">
                                  <p:stCondLst>
                                    <p:cond delay="0"/>
                                  </p:stCondLst>
                                  <p:childTnLst>
                                    <p:set>
                                      <p:cBhvr>
                                        <p:cTn id="84" dur="1" fill="hold">
                                          <p:stCondLst>
                                            <p:cond delay="0"/>
                                          </p:stCondLst>
                                        </p:cTn>
                                        <p:tgtEl>
                                          <p:spTgt spid="22"/>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23"/>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24"/>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25"/>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26"/>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27"/>
                                        </p:tgtEl>
                                        <p:attrNameLst>
                                          <p:attrName>style.visibility</p:attrName>
                                        </p:attrNameLst>
                                      </p:cBhvr>
                                      <p:to>
                                        <p:strVal val="hidden"/>
                                      </p:to>
                                    </p:set>
                                  </p:childTnLst>
                                </p:cTn>
                              </p:par>
                              <p:par>
                                <p:cTn id="95" presetID="1" presetClass="entr" presetSubtype="0"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2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3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P spid="9" grpId="0" animBg="1"/>
      <p:bldP spid="9" grpId="1" animBg="1"/>
      <p:bldP spid="12" grpId="0"/>
      <p:bldP spid="12" grpId="1"/>
      <p:bldP spid="13" grpId="0"/>
      <p:bldP spid="13" grpId="1"/>
      <p:bldP spid="14" grpId="0" animBg="1"/>
      <p:bldP spid="14" grpId="1" animBg="1"/>
      <p:bldP spid="16" grpId="0"/>
      <p:bldP spid="16" grpId="1"/>
      <p:bldP spid="18" grpId="0"/>
      <p:bldP spid="18" grpId="1"/>
      <p:bldP spid="19" grpId="0"/>
      <p:bldP spid="20" grpId="0"/>
      <p:bldP spid="20" grpId="1"/>
      <p:bldP spid="21" grpId="0" animBg="1"/>
      <p:bldP spid="21" grpId="1" animBg="1"/>
      <p:bldP spid="22" grpId="0" animBg="1"/>
      <p:bldP spid="22" grpId="1" animBg="1"/>
      <p:bldP spid="25" grpId="0"/>
      <p:bldP spid="25" grpId="1"/>
      <p:bldP spid="26" grpId="0"/>
      <p:bldP spid="26" grpId="1"/>
      <p:bldP spid="27" grpId="0"/>
      <p:bldP spid="27" grpId="1"/>
      <p:bldP spid="28" grpId="0" animBg="1"/>
      <p:bldP spid="30" grpId="0" animBg="1"/>
      <p:bldP spid="31" grpId="0"/>
      <p:bldP spid="32" grpId="0"/>
      <p:bldP spid="40" grpId="0"/>
      <p:bldP spid="41" grpId="0"/>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29D67D-3540-3392-1D2F-37BD100CF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249F1-3516-2D71-D81C-51D258C53C95}"/>
              </a:ext>
            </a:extLst>
          </p:cNvPr>
          <p:cNvSpPr>
            <a:spLocks noGrp="1"/>
          </p:cNvSpPr>
          <p:nvPr>
            <p:ph type="title"/>
          </p:nvPr>
        </p:nvSpPr>
        <p:spPr>
          <a:xfrm>
            <a:off x="1127763" y="173831"/>
            <a:ext cx="3261358" cy="1325563"/>
          </a:xfrm>
        </p:spPr>
        <p:txBody>
          <a:bodyPr/>
          <a:lstStyle/>
          <a:p>
            <a:r>
              <a:rPr lang="en-US"/>
              <a:t>Shapes</a:t>
            </a:r>
          </a:p>
        </p:txBody>
      </p:sp>
      <p:sp>
        <p:nvSpPr>
          <p:cNvPr id="3" name="Text Placeholder 2">
            <a:extLst>
              <a:ext uri="{FF2B5EF4-FFF2-40B4-BE49-F238E27FC236}">
                <a16:creationId xmlns:a16="http://schemas.microsoft.com/office/drawing/2014/main" id="{E038506D-D314-7946-AE55-CF8335451163}"/>
              </a:ext>
            </a:extLst>
          </p:cNvPr>
          <p:cNvSpPr>
            <a:spLocks noGrp="1"/>
          </p:cNvSpPr>
          <p:nvPr>
            <p:ph type="body" idx="1"/>
          </p:nvPr>
        </p:nvSpPr>
        <p:spPr>
          <a:xfrm>
            <a:off x="1713823" y="1499394"/>
            <a:ext cx="2485869" cy="3859211"/>
          </a:xfrm>
          <a:solidFill>
            <a:schemeClr val="bg1">
              <a:alpha val="85000"/>
            </a:schemeClr>
          </a:solidFill>
        </p:spPr>
        <p:txBody>
          <a:bodyPr>
            <a:normAutofit fontScale="92500"/>
          </a:bodyPr>
          <a:lstStyle/>
          <a:p>
            <a:r>
              <a:rPr lang="en-US"/>
              <a:t>Square</a:t>
            </a:r>
          </a:p>
          <a:p>
            <a:r>
              <a:rPr lang="en-US"/>
              <a:t>Rectangle</a:t>
            </a:r>
          </a:p>
          <a:p>
            <a:r>
              <a:rPr lang="en-US"/>
              <a:t>Triangle</a:t>
            </a:r>
          </a:p>
          <a:p>
            <a:r>
              <a:rPr lang="en-US"/>
              <a:t>Trapezoid</a:t>
            </a:r>
          </a:p>
          <a:p>
            <a:r>
              <a:rPr lang="en-US"/>
              <a:t>Circle</a:t>
            </a:r>
          </a:p>
          <a:p>
            <a:r>
              <a:rPr lang="en-US"/>
              <a:t>Cube</a:t>
            </a:r>
          </a:p>
          <a:p>
            <a:r>
              <a:rPr lang="en-US"/>
              <a:t>Rectangular Prism</a:t>
            </a:r>
          </a:p>
          <a:p>
            <a:r>
              <a:rPr lang="en-US"/>
              <a:t>Cylinder</a:t>
            </a:r>
          </a:p>
          <a:p>
            <a:r>
              <a:rPr lang="en-US"/>
              <a:t>Sphere</a:t>
            </a:r>
          </a:p>
          <a:p>
            <a:endParaRPr lang="en-US"/>
          </a:p>
        </p:txBody>
      </p:sp>
      <p:sp>
        <p:nvSpPr>
          <p:cNvPr id="28" name="Oval 27">
            <a:extLst>
              <a:ext uri="{FF2B5EF4-FFF2-40B4-BE49-F238E27FC236}">
                <a16:creationId xmlns:a16="http://schemas.microsoft.com/office/drawing/2014/main" id="{85BCC839-EA15-E8E7-B649-8AE84A70DA85}"/>
              </a:ext>
            </a:extLst>
          </p:cNvPr>
          <p:cNvSpPr/>
          <p:nvPr/>
        </p:nvSpPr>
        <p:spPr>
          <a:xfrm>
            <a:off x="5715000" y="548640"/>
            <a:ext cx="3200400" cy="3200400"/>
          </a:xfrm>
          <a:prstGeom prst="ellipse">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4F414C83-B64F-BF1C-05EA-ADF259518371}"/>
              </a:ext>
            </a:extLst>
          </p:cNvPr>
          <p:cNvCxnSpPr>
            <a:cxnSpLocks/>
          </p:cNvCxnSpPr>
          <p:nvPr/>
        </p:nvCxnSpPr>
        <p:spPr>
          <a:xfrm>
            <a:off x="7315200" y="2148840"/>
            <a:ext cx="0" cy="1600200"/>
          </a:xfrm>
          <a:prstGeom prst="straightConnector1">
            <a:avLst/>
          </a:prstGeom>
          <a:ln w="63500">
            <a:solidFill>
              <a:srgbClr val="0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9A1DB1AF-7B37-34E3-4C24-430696F0E423}"/>
              </a:ext>
            </a:extLst>
          </p:cNvPr>
          <p:cNvSpPr/>
          <p:nvPr/>
        </p:nvSpPr>
        <p:spPr>
          <a:xfrm>
            <a:off x="7132320" y="2148840"/>
            <a:ext cx="365760" cy="365760"/>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121DCCF7-5DE2-7539-5871-2A2A0434C4E7}"/>
              </a:ext>
            </a:extLst>
          </p:cNvPr>
          <p:cNvSpPr txBox="1"/>
          <p:nvPr/>
        </p:nvSpPr>
        <p:spPr>
          <a:xfrm>
            <a:off x="7315200" y="2743200"/>
            <a:ext cx="292068" cy="461665"/>
          </a:xfrm>
          <a:prstGeom prst="rect">
            <a:avLst/>
          </a:prstGeom>
          <a:noFill/>
        </p:spPr>
        <p:txBody>
          <a:bodyPr wrap="none" rtlCol="0">
            <a:spAutoFit/>
          </a:bodyPr>
          <a:lstStyle/>
          <a:p>
            <a:r>
              <a:rPr lang="en-US" sz="2400">
                <a:solidFill>
                  <a:srgbClr val="000000"/>
                </a:solidFill>
              </a:rPr>
              <a:t>r</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7FB6D67-C977-CEF4-DB0D-F266B914C5B6}"/>
                  </a:ext>
                </a:extLst>
              </p:cNvPr>
              <p:cNvSpPr txBox="1"/>
              <p:nvPr/>
            </p:nvSpPr>
            <p:spPr>
              <a:xfrm>
                <a:off x="5870448" y="1280160"/>
                <a:ext cx="2877198" cy="8617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𝐴</m:t>
                      </m:r>
                      <m:r>
                        <a:rPr lang="en-US" sz="2800" b="0" i="1" smtClean="0">
                          <a:latin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𝜋</m:t>
                      </m:r>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𝑟</m:t>
                          </m:r>
                        </m:e>
                        <m:sup>
                          <m:r>
                            <a:rPr lang="en-US" sz="2800" b="0" i="1" smtClean="0">
                              <a:latin typeface="Cambria Math" panose="02040503050406030204" pitchFamily="18" charset="0"/>
                              <a:ea typeface="Cambria Math" panose="02040503050406030204" pitchFamily="18" charset="0"/>
                            </a:rPr>
                            <m:t>2</m:t>
                          </m:r>
                        </m:sup>
                      </m:sSup>
                    </m:oMath>
                  </m:oMathPara>
                </a14:m>
                <a:endParaRPr lang="en-US" sz="2800"/>
              </a:p>
              <a:p>
                <a:r>
                  <a:rPr lang="en-US" sz="2800"/>
                  <a:t>Circumference = </a:t>
                </a:r>
                <a:r>
                  <a:rPr lang="el-GR" sz="2800"/>
                  <a:t>π</a:t>
                </a:r>
                <a:r>
                  <a:rPr lang="en-US" sz="2800"/>
                  <a:t>D</a:t>
                </a:r>
              </a:p>
            </p:txBody>
          </p:sp>
        </mc:Choice>
        <mc:Fallback xmlns="">
          <p:sp>
            <p:nvSpPr>
              <p:cNvPr id="32" name="TextBox 31">
                <a:extLst>
                  <a:ext uri="{FF2B5EF4-FFF2-40B4-BE49-F238E27FC236}">
                    <a16:creationId xmlns:a16="http://schemas.microsoft.com/office/drawing/2014/main" id="{07FB6D67-C977-CEF4-DB0D-F266B914C5B6}"/>
                  </a:ext>
                </a:extLst>
              </p:cNvPr>
              <p:cNvSpPr txBox="1">
                <a:spLocks noRot="1" noChangeAspect="1" noMove="1" noResize="1" noEditPoints="1" noAdjustHandles="1" noChangeArrowheads="1" noChangeShapeType="1" noTextEdit="1"/>
              </p:cNvSpPr>
              <p:nvPr/>
            </p:nvSpPr>
            <p:spPr>
              <a:xfrm>
                <a:off x="5870448" y="1280160"/>
                <a:ext cx="2877198" cy="861774"/>
              </a:xfrm>
              <a:prstGeom prst="rect">
                <a:avLst/>
              </a:prstGeom>
              <a:blipFill>
                <a:blip r:embed="rId3"/>
                <a:stretch>
                  <a:fillRect l="-7415" r="-6356" b="-248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FFD14E15-5F58-C90A-A496-D2AD955829AB}"/>
                  </a:ext>
                </a:extLst>
              </p:cNvPr>
              <p:cNvSpPr txBox="1"/>
              <p:nvPr/>
            </p:nvSpPr>
            <p:spPr>
              <a:xfrm>
                <a:off x="5943600" y="3749039"/>
                <a:ext cx="963597" cy="608372"/>
              </a:xfrm>
              <a:prstGeom prst="rect">
                <a:avLst/>
              </a:prstGeom>
              <a:noFill/>
            </p:spPr>
            <p:txBody>
              <a:bodyPr wrap="none" lIns="0" tIns="0" rIns="0" bIns="0" rtlCol="0">
                <a:spAutoFit/>
              </a:bodyPr>
              <a:lstStyle/>
              <a:p>
                <a:r>
                  <a:rPr lang="en-US" sz="2800"/>
                  <a:t>r</a:t>
                </a:r>
                <a14:m>
                  <m:oMath xmlns:m="http://schemas.openxmlformats.org/officeDocument/2006/math">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2</m:t>
                        </m:r>
                      </m:den>
                    </m:f>
                    <m:r>
                      <a:rPr lang="en-US" sz="2800" b="0" i="1" smtClean="0">
                        <a:latin typeface="Cambria Math" panose="02040503050406030204" pitchFamily="18" charset="0"/>
                      </a:rPr>
                      <m:t>𝐷</m:t>
                    </m:r>
                  </m:oMath>
                </a14:m>
                <a:endParaRPr lang="en-US" sz="2800"/>
              </a:p>
            </p:txBody>
          </p:sp>
        </mc:Choice>
        <mc:Fallback xmlns="">
          <p:sp>
            <p:nvSpPr>
              <p:cNvPr id="41" name="TextBox 40">
                <a:extLst>
                  <a:ext uri="{FF2B5EF4-FFF2-40B4-BE49-F238E27FC236}">
                    <a16:creationId xmlns:a16="http://schemas.microsoft.com/office/drawing/2014/main" id="{FFD14E15-5F58-C90A-A496-D2AD955829AB}"/>
                  </a:ext>
                </a:extLst>
              </p:cNvPr>
              <p:cNvSpPr txBox="1">
                <a:spLocks noRot="1" noChangeAspect="1" noMove="1" noResize="1" noEditPoints="1" noAdjustHandles="1" noChangeArrowheads="1" noChangeShapeType="1" noTextEdit="1"/>
              </p:cNvSpPr>
              <p:nvPr/>
            </p:nvSpPr>
            <p:spPr>
              <a:xfrm>
                <a:off x="5943600" y="3749039"/>
                <a:ext cx="963597" cy="608372"/>
              </a:xfrm>
              <a:prstGeom prst="rect">
                <a:avLst/>
              </a:prstGeom>
              <a:blipFill>
                <a:blip r:embed="rId4"/>
                <a:stretch>
                  <a:fillRect l="-22152" t="-2000" b="-21000"/>
                </a:stretch>
              </a:blipFill>
            </p:spPr>
            <p:txBody>
              <a:bodyPr/>
              <a:lstStyle/>
              <a:p>
                <a:r>
                  <a:rPr lang="en-US">
                    <a:noFill/>
                  </a:rPr>
                  <a:t> </a:t>
                </a:r>
              </a:p>
            </p:txBody>
          </p:sp>
        </mc:Fallback>
      </mc:AlternateContent>
    </p:spTree>
    <p:extLst>
      <p:ext uri="{BB962C8B-B14F-4D97-AF65-F5344CB8AC3E}">
        <p14:creationId xmlns:p14="http://schemas.microsoft.com/office/powerpoint/2010/main" val="2954039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1" grpId="0"/>
      <p:bldP spid="32" grpId="0"/>
      <p:bldP spid="41" grpId="0"/>
    </p:bldLst>
  </p:timing>
</p:sld>
</file>

<file path=ppt/slides/slide64.xml><?xml version="1.0" encoding="utf-8"?>
<p:sld xmlns:a="http://schemas.openxmlformats.org/drawingml/2006/main" xmlns:r="http://schemas.openxmlformats.org/officeDocument/2006/relationships" xmlns:p="http://schemas.openxmlformats.org/presentationml/2006/main" showMasterSp="0" show="0">
  <p:cSld>
    <p:spTree>
      <p:nvGrpSpPr>
        <p:cNvPr id="1" name="">
          <a:extLst>
            <a:ext uri="{FF2B5EF4-FFF2-40B4-BE49-F238E27FC236}">
              <a16:creationId xmlns:a16="http://schemas.microsoft.com/office/drawing/2014/main" id="{8775937C-B02F-F8B7-B6F0-701864BAFC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E57D0D-369B-1C8F-CD12-3BF8AD25CB6F}"/>
              </a:ext>
            </a:extLst>
          </p:cNvPr>
          <p:cNvSpPr>
            <a:spLocks noGrp="1"/>
          </p:cNvSpPr>
          <p:nvPr>
            <p:ph type="title"/>
          </p:nvPr>
        </p:nvSpPr>
        <p:spPr>
          <a:xfrm>
            <a:off x="838200" y="365125"/>
            <a:ext cx="2095498" cy="1325563"/>
          </a:xfrm>
        </p:spPr>
        <p:txBody>
          <a:bodyPr/>
          <a:lstStyle/>
          <a:p>
            <a:r>
              <a:rPr lang="en-US"/>
              <a:t>Shapes</a:t>
            </a:r>
          </a:p>
        </p:txBody>
      </p:sp>
      <p:sp>
        <p:nvSpPr>
          <p:cNvPr id="3" name="Text Placeholder 2">
            <a:extLst>
              <a:ext uri="{FF2B5EF4-FFF2-40B4-BE49-F238E27FC236}">
                <a16:creationId xmlns:a16="http://schemas.microsoft.com/office/drawing/2014/main" id="{CAC80CF7-5150-269B-CDD2-B847C43A6E5F}"/>
              </a:ext>
            </a:extLst>
          </p:cNvPr>
          <p:cNvSpPr>
            <a:spLocks noGrp="1"/>
          </p:cNvSpPr>
          <p:nvPr>
            <p:ph type="body" idx="1"/>
          </p:nvPr>
        </p:nvSpPr>
        <p:spPr>
          <a:xfrm>
            <a:off x="838200" y="1499394"/>
            <a:ext cx="3247869" cy="3859211"/>
          </a:xfrm>
        </p:spPr>
        <p:txBody>
          <a:bodyPr>
            <a:normAutofit fontScale="92500" lnSpcReduction="20000"/>
          </a:bodyPr>
          <a:lstStyle/>
          <a:p>
            <a:r>
              <a:rPr lang="en-US"/>
              <a:t>Square</a:t>
            </a:r>
          </a:p>
          <a:p>
            <a:r>
              <a:rPr lang="en-US"/>
              <a:t>Rectangle</a:t>
            </a:r>
          </a:p>
          <a:p>
            <a:r>
              <a:rPr lang="en-US"/>
              <a:t>Triangle</a:t>
            </a:r>
          </a:p>
          <a:p>
            <a:r>
              <a:rPr lang="en-US"/>
              <a:t>Trapezoid</a:t>
            </a:r>
          </a:p>
          <a:p>
            <a:r>
              <a:rPr lang="en-US"/>
              <a:t>Circle</a:t>
            </a:r>
          </a:p>
          <a:p>
            <a:r>
              <a:rPr lang="en-US"/>
              <a:t>Cylinder</a:t>
            </a:r>
          </a:p>
          <a:p>
            <a:r>
              <a:rPr lang="en-US"/>
              <a:t>Cube</a:t>
            </a:r>
          </a:p>
          <a:p>
            <a:r>
              <a:rPr lang="en-US"/>
              <a:t>Rectangular Prism</a:t>
            </a:r>
          </a:p>
          <a:p>
            <a:r>
              <a:rPr lang="en-US"/>
              <a:t>Cylinder</a:t>
            </a:r>
          </a:p>
          <a:p>
            <a:r>
              <a:rPr lang="en-US"/>
              <a:t>Cone</a:t>
            </a:r>
          </a:p>
          <a:p>
            <a:endParaRPr lang="en-US"/>
          </a:p>
        </p:txBody>
      </p:sp>
      <p:sp>
        <p:nvSpPr>
          <p:cNvPr id="4" name="Rectangle 3">
            <a:extLst>
              <a:ext uri="{FF2B5EF4-FFF2-40B4-BE49-F238E27FC236}">
                <a16:creationId xmlns:a16="http://schemas.microsoft.com/office/drawing/2014/main" id="{D3F071F6-C99C-C9E4-B5B6-EE3999ADA261}"/>
              </a:ext>
            </a:extLst>
          </p:cNvPr>
          <p:cNvSpPr/>
          <p:nvPr/>
        </p:nvSpPr>
        <p:spPr>
          <a:xfrm>
            <a:off x="4114800" y="457200"/>
            <a:ext cx="1371600" cy="1371600"/>
          </a:xfrm>
          <a:prstGeom prst="rect">
            <a:avLst/>
          </a:prstGeom>
          <a:noFill/>
          <a:ln w="635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091FA61B-5DB3-95E4-7C9B-D13127D6C9C4}"/>
              </a:ext>
            </a:extLst>
          </p:cNvPr>
          <p:cNvCxnSpPr/>
          <p:nvPr/>
        </p:nvCxnSpPr>
        <p:spPr>
          <a:xfrm>
            <a:off x="5715000" y="457200"/>
            <a:ext cx="0" cy="137160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DE0B127-D470-0825-2F71-DE75E250D3EC}"/>
              </a:ext>
            </a:extLst>
          </p:cNvPr>
          <p:cNvCxnSpPr>
            <a:cxnSpLocks/>
          </p:cNvCxnSpPr>
          <p:nvPr/>
        </p:nvCxnSpPr>
        <p:spPr>
          <a:xfrm flipH="1">
            <a:off x="4114800" y="2057400"/>
            <a:ext cx="1371600" cy="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0DA8E1B-3A04-DDC1-5BE1-6EE0FD9EB431}"/>
              </a:ext>
            </a:extLst>
          </p:cNvPr>
          <p:cNvSpPr txBox="1"/>
          <p:nvPr/>
        </p:nvSpPr>
        <p:spPr>
          <a:xfrm>
            <a:off x="5806440" y="958334"/>
            <a:ext cx="304892" cy="461665"/>
          </a:xfrm>
          <a:prstGeom prst="rect">
            <a:avLst/>
          </a:prstGeom>
          <a:noFill/>
        </p:spPr>
        <p:txBody>
          <a:bodyPr wrap="none" rtlCol="0">
            <a:spAutoFit/>
          </a:bodyPr>
          <a:lstStyle/>
          <a:p>
            <a:r>
              <a:rPr lang="en-US" sz="2400">
                <a:solidFill>
                  <a:srgbClr val="000000"/>
                </a:solidFill>
              </a:rPr>
              <a:t>s</a:t>
            </a:r>
          </a:p>
        </p:txBody>
      </p:sp>
      <p:sp>
        <p:nvSpPr>
          <p:cNvPr id="10" name="TextBox 9">
            <a:extLst>
              <a:ext uri="{FF2B5EF4-FFF2-40B4-BE49-F238E27FC236}">
                <a16:creationId xmlns:a16="http://schemas.microsoft.com/office/drawing/2014/main" id="{95ED8B7F-ACC5-C8D3-07E5-19792ED0389E}"/>
              </a:ext>
            </a:extLst>
          </p:cNvPr>
          <p:cNvSpPr txBox="1"/>
          <p:nvPr/>
        </p:nvSpPr>
        <p:spPr>
          <a:xfrm>
            <a:off x="4572000" y="2057400"/>
            <a:ext cx="304892" cy="461665"/>
          </a:xfrm>
          <a:prstGeom prst="rect">
            <a:avLst/>
          </a:prstGeom>
          <a:noFill/>
        </p:spPr>
        <p:txBody>
          <a:bodyPr wrap="none" rtlCol="0">
            <a:spAutoFit/>
          </a:bodyPr>
          <a:lstStyle/>
          <a:p>
            <a:r>
              <a:rPr lang="en-US" sz="2400">
                <a:solidFill>
                  <a:srgbClr val="000000"/>
                </a:solidFill>
              </a:rPr>
              <a:t>s</a:t>
            </a:r>
          </a:p>
        </p:txBody>
      </p:sp>
      <p:sp>
        <p:nvSpPr>
          <p:cNvPr id="11" name="Rectangle 10">
            <a:extLst>
              <a:ext uri="{FF2B5EF4-FFF2-40B4-BE49-F238E27FC236}">
                <a16:creationId xmlns:a16="http://schemas.microsoft.com/office/drawing/2014/main" id="{E060FAC1-0344-668D-ABCA-AEAEED719D1C}"/>
              </a:ext>
            </a:extLst>
          </p:cNvPr>
          <p:cNvSpPr/>
          <p:nvPr/>
        </p:nvSpPr>
        <p:spPr>
          <a:xfrm>
            <a:off x="6587632" y="457200"/>
            <a:ext cx="1828800" cy="1371600"/>
          </a:xfrm>
          <a:prstGeom prst="rect">
            <a:avLst/>
          </a:prstGeom>
          <a:noFill/>
          <a:ln w="635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DBD53796-63E5-7B4F-880B-56068DAE3FDA}"/>
              </a:ext>
            </a:extLst>
          </p:cNvPr>
          <p:cNvCxnSpPr/>
          <p:nvPr/>
        </p:nvCxnSpPr>
        <p:spPr>
          <a:xfrm>
            <a:off x="8641080" y="457200"/>
            <a:ext cx="0" cy="137160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0E00719-8D6A-850F-7D88-E01682A0C72B}"/>
              </a:ext>
            </a:extLst>
          </p:cNvPr>
          <p:cNvCxnSpPr>
            <a:cxnSpLocks/>
          </p:cNvCxnSpPr>
          <p:nvPr/>
        </p:nvCxnSpPr>
        <p:spPr>
          <a:xfrm flipH="1">
            <a:off x="6587632" y="2057400"/>
            <a:ext cx="1828800" cy="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955A050-8897-5D5D-3C0B-F3B62AA5F365}"/>
              </a:ext>
            </a:extLst>
          </p:cNvPr>
          <p:cNvSpPr txBox="1"/>
          <p:nvPr/>
        </p:nvSpPr>
        <p:spPr>
          <a:xfrm>
            <a:off x="8732520" y="958334"/>
            <a:ext cx="346570" cy="461665"/>
          </a:xfrm>
          <a:prstGeom prst="rect">
            <a:avLst/>
          </a:prstGeom>
          <a:noFill/>
        </p:spPr>
        <p:txBody>
          <a:bodyPr wrap="none" rtlCol="0">
            <a:spAutoFit/>
          </a:bodyPr>
          <a:lstStyle/>
          <a:p>
            <a:r>
              <a:rPr lang="en-US" sz="2400">
                <a:solidFill>
                  <a:srgbClr val="000000"/>
                </a:solidFill>
              </a:rPr>
              <a:t>h</a:t>
            </a:r>
          </a:p>
        </p:txBody>
      </p:sp>
      <p:sp>
        <p:nvSpPr>
          <p:cNvPr id="15" name="TextBox 14">
            <a:extLst>
              <a:ext uri="{FF2B5EF4-FFF2-40B4-BE49-F238E27FC236}">
                <a16:creationId xmlns:a16="http://schemas.microsoft.com/office/drawing/2014/main" id="{6F13DA0E-B0CC-5AA9-885F-6CA662F727D3}"/>
              </a:ext>
            </a:extLst>
          </p:cNvPr>
          <p:cNvSpPr txBox="1"/>
          <p:nvPr/>
        </p:nvSpPr>
        <p:spPr>
          <a:xfrm>
            <a:off x="7328747" y="2082801"/>
            <a:ext cx="346570" cy="461665"/>
          </a:xfrm>
          <a:prstGeom prst="rect">
            <a:avLst/>
          </a:prstGeom>
          <a:noFill/>
        </p:spPr>
        <p:txBody>
          <a:bodyPr wrap="none" rtlCol="0">
            <a:spAutoFit/>
          </a:bodyPr>
          <a:lstStyle/>
          <a:p>
            <a:r>
              <a:rPr lang="en-US" sz="2400">
                <a:solidFill>
                  <a:srgbClr val="000000"/>
                </a:solidFill>
              </a:rPr>
              <a:t>b</a:t>
            </a:r>
          </a:p>
        </p:txBody>
      </p:sp>
      <p:sp>
        <p:nvSpPr>
          <p:cNvPr id="16" name="Isosceles Triangle 15">
            <a:extLst>
              <a:ext uri="{FF2B5EF4-FFF2-40B4-BE49-F238E27FC236}">
                <a16:creationId xmlns:a16="http://schemas.microsoft.com/office/drawing/2014/main" id="{31FB4D85-6132-94DC-EC3D-16E88DDF833F}"/>
              </a:ext>
            </a:extLst>
          </p:cNvPr>
          <p:cNvSpPr/>
          <p:nvPr/>
        </p:nvSpPr>
        <p:spPr>
          <a:xfrm>
            <a:off x="9829800" y="457200"/>
            <a:ext cx="1371600" cy="1371600"/>
          </a:xfrm>
          <a:prstGeom prst="triangle">
            <a:avLst/>
          </a:prstGeom>
          <a:noFill/>
          <a:ln w="635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5445CDE3-CFDB-9119-7E81-AD7DDCF3B11A}"/>
              </a:ext>
            </a:extLst>
          </p:cNvPr>
          <p:cNvCxnSpPr/>
          <p:nvPr/>
        </p:nvCxnSpPr>
        <p:spPr>
          <a:xfrm>
            <a:off x="11512406" y="457200"/>
            <a:ext cx="0" cy="137160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44E6E2D-1B98-103A-AC67-4A295CE4AD2B}"/>
              </a:ext>
            </a:extLst>
          </p:cNvPr>
          <p:cNvSpPr txBox="1"/>
          <p:nvPr/>
        </p:nvSpPr>
        <p:spPr>
          <a:xfrm>
            <a:off x="11603846" y="958334"/>
            <a:ext cx="346570" cy="461665"/>
          </a:xfrm>
          <a:prstGeom prst="rect">
            <a:avLst/>
          </a:prstGeom>
          <a:noFill/>
        </p:spPr>
        <p:txBody>
          <a:bodyPr wrap="none" rtlCol="0">
            <a:spAutoFit/>
          </a:bodyPr>
          <a:lstStyle/>
          <a:p>
            <a:r>
              <a:rPr lang="en-US" sz="2400">
                <a:solidFill>
                  <a:srgbClr val="000000"/>
                </a:solidFill>
              </a:rPr>
              <a:t>h</a:t>
            </a:r>
          </a:p>
        </p:txBody>
      </p:sp>
      <p:cxnSp>
        <p:nvCxnSpPr>
          <p:cNvPr id="19" name="Straight Arrow Connector 18">
            <a:extLst>
              <a:ext uri="{FF2B5EF4-FFF2-40B4-BE49-F238E27FC236}">
                <a16:creationId xmlns:a16="http://schemas.microsoft.com/office/drawing/2014/main" id="{FE900D18-E38C-233D-9BA0-F63FE5158FA0}"/>
              </a:ext>
            </a:extLst>
          </p:cNvPr>
          <p:cNvCxnSpPr>
            <a:cxnSpLocks/>
          </p:cNvCxnSpPr>
          <p:nvPr/>
        </p:nvCxnSpPr>
        <p:spPr>
          <a:xfrm flipH="1">
            <a:off x="9829800" y="2103120"/>
            <a:ext cx="1371600" cy="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3060649-4862-C451-6BE8-5C62F2E1B252}"/>
              </a:ext>
            </a:extLst>
          </p:cNvPr>
          <p:cNvSpPr txBox="1"/>
          <p:nvPr/>
        </p:nvSpPr>
        <p:spPr>
          <a:xfrm>
            <a:off x="10378440" y="2137231"/>
            <a:ext cx="346570" cy="461665"/>
          </a:xfrm>
          <a:prstGeom prst="rect">
            <a:avLst/>
          </a:prstGeom>
          <a:noFill/>
        </p:spPr>
        <p:txBody>
          <a:bodyPr wrap="none" rtlCol="0">
            <a:spAutoFit/>
          </a:bodyPr>
          <a:lstStyle/>
          <a:p>
            <a:r>
              <a:rPr lang="en-US" sz="2400">
                <a:solidFill>
                  <a:srgbClr val="000000"/>
                </a:solidFill>
              </a:rPr>
              <a:t>b</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E89F51E-33CB-64F6-5FD9-AE76BAAEE7D2}"/>
                  </a:ext>
                </a:extLst>
              </p:cNvPr>
              <p:cNvSpPr txBox="1"/>
              <p:nvPr/>
            </p:nvSpPr>
            <p:spPr>
              <a:xfrm>
                <a:off x="4343400" y="1004500"/>
                <a:ext cx="9943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oMath>
                  </m:oMathPara>
                </a14:m>
                <a:endParaRPr lang="en-US"/>
              </a:p>
            </p:txBody>
          </p:sp>
        </mc:Choice>
        <mc:Fallback xmlns="">
          <p:sp>
            <p:nvSpPr>
              <p:cNvPr id="21" name="TextBox 20">
                <a:extLst>
                  <a:ext uri="{FF2B5EF4-FFF2-40B4-BE49-F238E27FC236}">
                    <a16:creationId xmlns:a16="http://schemas.microsoft.com/office/drawing/2014/main" id="{8E89F51E-33CB-64F6-5FD9-AE76BAAEE7D2}"/>
                  </a:ext>
                </a:extLst>
              </p:cNvPr>
              <p:cNvSpPr txBox="1">
                <a:spLocks noRot="1" noChangeAspect="1" noMove="1" noResize="1" noEditPoints="1" noAdjustHandles="1" noChangeArrowheads="1" noChangeShapeType="1" noTextEdit="1"/>
              </p:cNvSpPr>
              <p:nvPr/>
            </p:nvSpPr>
            <p:spPr>
              <a:xfrm>
                <a:off x="4343400" y="1004500"/>
                <a:ext cx="994375" cy="276999"/>
              </a:xfrm>
              <a:prstGeom prst="rect">
                <a:avLst/>
              </a:prstGeom>
              <a:blipFill>
                <a:blip r:embed="rId2"/>
                <a:stretch>
                  <a:fillRect l="-5521" r="-2454"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3C71D5C0-EA0A-AFBF-E819-E8BDAD0DAD34}"/>
                  </a:ext>
                </a:extLst>
              </p:cNvPr>
              <p:cNvSpPr txBox="1"/>
              <p:nvPr/>
            </p:nvSpPr>
            <p:spPr>
              <a:xfrm>
                <a:off x="7004844" y="1004499"/>
                <a:ext cx="10323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h</m:t>
                      </m:r>
                    </m:oMath>
                  </m:oMathPara>
                </a14:m>
                <a:endParaRPr lang="en-US"/>
              </a:p>
            </p:txBody>
          </p:sp>
        </mc:Choice>
        <mc:Fallback xmlns="">
          <p:sp>
            <p:nvSpPr>
              <p:cNvPr id="22" name="TextBox 21">
                <a:extLst>
                  <a:ext uri="{FF2B5EF4-FFF2-40B4-BE49-F238E27FC236}">
                    <a16:creationId xmlns:a16="http://schemas.microsoft.com/office/drawing/2014/main" id="{3C71D5C0-EA0A-AFBF-E819-E8BDAD0DAD34}"/>
                  </a:ext>
                </a:extLst>
              </p:cNvPr>
              <p:cNvSpPr txBox="1">
                <a:spLocks noRot="1" noChangeAspect="1" noMove="1" noResize="1" noEditPoints="1" noAdjustHandles="1" noChangeArrowheads="1" noChangeShapeType="1" noTextEdit="1"/>
              </p:cNvSpPr>
              <p:nvPr/>
            </p:nvSpPr>
            <p:spPr>
              <a:xfrm>
                <a:off x="7004844" y="1004499"/>
                <a:ext cx="1032399" cy="276999"/>
              </a:xfrm>
              <a:prstGeom prst="rect">
                <a:avLst/>
              </a:prstGeom>
              <a:blipFill>
                <a:blip r:embed="rId3"/>
                <a:stretch>
                  <a:fillRect l="-4734" r="-5325"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A0BB8A8-DE37-9DB2-B23E-8B6039A330D9}"/>
                  </a:ext>
                </a:extLst>
              </p:cNvPr>
              <p:cNvSpPr txBox="1"/>
              <p:nvPr/>
            </p:nvSpPr>
            <p:spPr>
              <a:xfrm>
                <a:off x="9952170" y="883696"/>
                <a:ext cx="1199110" cy="518604"/>
              </a:xfrm>
              <a:prstGeom prst="rect">
                <a:avLst/>
              </a:prstGeom>
              <a:solidFill>
                <a:schemeClr val="bg1">
                  <a:alpha val="97000"/>
                </a:schemeClr>
              </a:solidFill>
              <a:ln>
                <a:solidFill>
                  <a:schemeClr val="accent1">
                    <a:shade val="15000"/>
                  </a:schemeClr>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h</m:t>
                      </m:r>
                    </m:oMath>
                  </m:oMathPara>
                </a14:m>
                <a:endParaRPr lang="en-US"/>
              </a:p>
            </p:txBody>
          </p:sp>
        </mc:Choice>
        <mc:Fallback xmlns="">
          <p:sp>
            <p:nvSpPr>
              <p:cNvPr id="23" name="TextBox 22">
                <a:extLst>
                  <a:ext uri="{FF2B5EF4-FFF2-40B4-BE49-F238E27FC236}">
                    <a16:creationId xmlns:a16="http://schemas.microsoft.com/office/drawing/2014/main" id="{BA0BB8A8-DE37-9DB2-B23E-8B6039A330D9}"/>
                  </a:ext>
                </a:extLst>
              </p:cNvPr>
              <p:cNvSpPr txBox="1">
                <a:spLocks noRot="1" noChangeAspect="1" noMove="1" noResize="1" noEditPoints="1" noAdjustHandles="1" noChangeArrowheads="1" noChangeShapeType="1" noTextEdit="1"/>
              </p:cNvSpPr>
              <p:nvPr/>
            </p:nvSpPr>
            <p:spPr>
              <a:xfrm>
                <a:off x="9952170" y="883696"/>
                <a:ext cx="1199110" cy="518604"/>
              </a:xfrm>
              <a:prstGeom prst="rect">
                <a:avLst/>
              </a:prstGeom>
              <a:blipFill>
                <a:blip r:embed="rId4"/>
                <a:stretch>
                  <a:fillRect/>
                </a:stretch>
              </a:blipFill>
              <a:ln>
                <a:solidFill>
                  <a:schemeClr val="accent1">
                    <a:shade val="15000"/>
                  </a:schemeClr>
                </a:solidFill>
              </a:ln>
            </p:spPr>
            <p:txBody>
              <a:bodyPr/>
              <a:lstStyle/>
              <a:p>
                <a:r>
                  <a:rPr lang="en-US">
                    <a:noFill/>
                  </a:rPr>
                  <a:t> </a:t>
                </a:r>
              </a:p>
            </p:txBody>
          </p:sp>
        </mc:Fallback>
      </mc:AlternateContent>
      <p:sp>
        <p:nvSpPr>
          <p:cNvPr id="24" name="Parallelogram 23">
            <a:extLst>
              <a:ext uri="{FF2B5EF4-FFF2-40B4-BE49-F238E27FC236}">
                <a16:creationId xmlns:a16="http://schemas.microsoft.com/office/drawing/2014/main" id="{7F9AFB71-7BB4-A30D-4899-57697997E0D2}"/>
              </a:ext>
            </a:extLst>
          </p:cNvPr>
          <p:cNvSpPr/>
          <p:nvPr/>
        </p:nvSpPr>
        <p:spPr>
          <a:xfrm>
            <a:off x="5042747" y="3200400"/>
            <a:ext cx="2286000" cy="1371600"/>
          </a:xfrm>
          <a:prstGeom prst="parallelogram">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6F77A1EB-3E64-DD89-50BF-0A6B32814FD9}"/>
              </a:ext>
            </a:extLst>
          </p:cNvPr>
          <p:cNvCxnSpPr/>
          <p:nvPr/>
        </p:nvCxnSpPr>
        <p:spPr>
          <a:xfrm>
            <a:off x="7500995" y="3153369"/>
            <a:ext cx="0" cy="137160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C3030D4-D31F-F210-E7A3-79CC87175A07}"/>
              </a:ext>
            </a:extLst>
          </p:cNvPr>
          <p:cNvCxnSpPr>
            <a:cxnSpLocks/>
          </p:cNvCxnSpPr>
          <p:nvPr/>
        </p:nvCxnSpPr>
        <p:spPr>
          <a:xfrm flipH="1">
            <a:off x="5083697" y="4766269"/>
            <a:ext cx="1828800" cy="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EEFC306-0675-7636-6C66-1C2207074E7B}"/>
              </a:ext>
            </a:extLst>
          </p:cNvPr>
          <p:cNvSpPr txBox="1"/>
          <p:nvPr/>
        </p:nvSpPr>
        <p:spPr>
          <a:xfrm>
            <a:off x="7592435" y="3654503"/>
            <a:ext cx="346570" cy="461665"/>
          </a:xfrm>
          <a:prstGeom prst="rect">
            <a:avLst/>
          </a:prstGeom>
          <a:noFill/>
        </p:spPr>
        <p:txBody>
          <a:bodyPr wrap="none" rtlCol="0">
            <a:spAutoFit/>
          </a:bodyPr>
          <a:lstStyle/>
          <a:p>
            <a:r>
              <a:rPr lang="en-US" sz="2400">
                <a:solidFill>
                  <a:srgbClr val="000000"/>
                </a:solidFill>
              </a:rPr>
              <a:t>h</a:t>
            </a:r>
          </a:p>
        </p:txBody>
      </p:sp>
      <p:sp>
        <p:nvSpPr>
          <p:cNvPr id="28" name="TextBox 27">
            <a:extLst>
              <a:ext uri="{FF2B5EF4-FFF2-40B4-BE49-F238E27FC236}">
                <a16:creationId xmlns:a16="http://schemas.microsoft.com/office/drawing/2014/main" id="{504F4145-4925-0045-AA5A-02932648826D}"/>
              </a:ext>
            </a:extLst>
          </p:cNvPr>
          <p:cNvSpPr txBox="1"/>
          <p:nvPr/>
        </p:nvSpPr>
        <p:spPr>
          <a:xfrm>
            <a:off x="5824812" y="4791670"/>
            <a:ext cx="346570" cy="461665"/>
          </a:xfrm>
          <a:prstGeom prst="rect">
            <a:avLst/>
          </a:prstGeom>
          <a:noFill/>
        </p:spPr>
        <p:txBody>
          <a:bodyPr wrap="none" rtlCol="0">
            <a:spAutoFit/>
          </a:bodyPr>
          <a:lstStyle/>
          <a:p>
            <a:r>
              <a:rPr lang="en-US" sz="2400">
                <a:solidFill>
                  <a:srgbClr val="000000"/>
                </a:solidFill>
              </a:rPr>
              <a:t>b</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E337F05-97D8-B9A9-2A2E-EF17ADE97C6E}"/>
                  </a:ext>
                </a:extLst>
              </p:cNvPr>
              <p:cNvSpPr txBox="1"/>
              <p:nvPr/>
            </p:nvSpPr>
            <p:spPr>
              <a:xfrm>
                <a:off x="5614324" y="3746835"/>
                <a:ext cx="10323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h</m:t>
                      </m:r>
                    </m:oMath>
                  </m:oMathPara>
                </a14:m>
                <a:endParaRPr lang="en-US"/>
              </a:p>
            </p:txBody>
          </p:sp>
        </mc:Choice>
        <mc:Fallback xmlns="">
          <p:sp>
            <p:nvSpPr>
              <p:cNvPr id="29" name="TextBox 28">
                <a:extLst>
                  <a:ext uri="{FF2B5EF4-FFF2-40B4-BE49-F238E27FC236}">
                    <a16:creationId xmlns:a16="http://schemas.microsoft.com/office/drawing/2014/main" id="{8E337F05-97D8-B9A9-2A2E-EF17ADE97C6E}"/>
                  </a:ext>
                </a:extLst>
              </p:cNvPr>
              <p:cNvSpPr txBox="1">
                <a:spLocks noRot="1" noChangeAspect="1" noMove="1" noResize="1" noEditPoints="1" noAdjustHandles="1" noChangeArrowheads="1" noChangeShapeType="1" noTextEdit="1"/>
              </p:cNvSpPr>
              <p:nvPr/>
            </p:nvSpPr>
            <p:spPr>
              <a:xfrm>
                <a:off x="5614324" y="3746835"/>
                <a:ext cx="1032399" cy="276999"/>
              </a:xfrm>
              <a:prstGeom prst="rect">
                <a:avLst/>
              </a:prstGeom>
              <a:blipFill>
                <a:blip r:embed="rId5"/>
                <a:stretch>
                  <a:fillRect l="-5325" r="-5325" b="-8889"/>
                </a:stretch>
              </a:blipFill>
            </p:spPr>
            <p:txBody>
              <a:bodyPr/>
              <a:lstStyle/>
              <a:p>
                <a:r>
                  <a:rPr lang="en-US">
                    <a:noFill/>
                  </a:rPr>
                  <a:t> </a:t>
                </a:r>
              </a:p>
            </p:txBody>
          </p:sp>
        </mc:Fallback>
      </mc:AlternateContent>
      <p:sp>
        <p:nvSpPr>
          <p:cNvPr id="30" name="Oval 29">
            <a:extLst>
              <a:ext uri="{FF2B5EF4-FFF2-40B4-BE49-F238E27FC236}">
                <a16:creationId xmlns:a16="http://schemas.microsoft.com/office/drawing/2014/main" id="{70F187A8-6883-F519-F993-44C3DE638957}"/>
              </a:ext>
            </a:extLst>
          </p:cNvPr>
          <p:cNvSpPr/>
          <p:nvPr/>
        </p:nvSpPr>
        <p:spPr>
          <a:xfrm>
            <a:off x="9372600" y="3200400"/>
            <a:ext cx="1371600" cy="1371600"/>
          </a:xfrm>
          <a:prstGeom prst="ellipse">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06877C1A-921B-F04C-F768-FCCD6446955F}"/>
              </a:ext>
            </a:extLst>
          </p:cNvPr>
          <p:cNvCxnSpPr>
            <a:endCxn id="30" idx="4"/>
          </p:cNvCxnSpPr>
          <p:nvPr/>
        </p:nvCxnSpPr>
        <p:spPr>
          <a:xfrm>
            <a:off x="10058400" y="3886200"/>
            <a:ext cx="0" cy="685800"/>
          </a:xfrm>
          <a:prstGeom prst="straightConnector1">
            <a:avLst/>
          </a:prstGeom>
          <a:ln w="63500">
            <a:solidFill>
              <a:srgbClr val="0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200EFD1D-3919-352A-6340-2C6AF868CE60}"/>
              </a:ext>
            </a:extLst>
          </p:cNvPr>
          <p:cNvSpPr/>
          <p:nvPr/>
        </p:nvSpPr>
        <p:spPr>
          <a:xfrm>
            <a:off x="9944100" y="3724869"/>
            <a:ext cx="228600" cy="228600"/>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16D98EC3-A9FC-3731-6AE2-B6B0EF20DBC6}"/>
              </a:ext>
            </a:extLst>
          </p:cNvPr>
          <p:cNvSpPr txBox="1"/>
          <p:nvPr/>
        </p:nvSpPr>
        <p:spPr>
          <a:xfrm>
            <a:off x="10111880" y="3839169"/>
            <a:ext cx="292068" cy="461665"/>
          </a:xfrm>
          <a:prstGeom prst="rect">
            <a:avLst/>
          </a:prstGeom>
          <a:noFill/>
        </p:spPr>
        <p:txBody>
          <a:bodyPr wrap="none" rtlCol="0">
            <a:spAutoFit/>
          </a:bodyPr>
          <a:lstStyle/>
          <a:p>
            <a:r>
              <a:rPr lang="en-US" sz="2400">
                <a:solidFill>
                  <a:srgbClr val="000000"/>
                </a:solidFill>
              </a:rPr>
              <a:t>r</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78758856-F49A-4C32-CF05-438C01BC3602}"/>
                  </a:ext>
                </a:extLst>
              </p:cNvPr>
              <p:cNvSpPr txBox="1"/>
              <p:nvPr/>
            </p:nvSpPr>
            <p:spPr>
              <a:xfrm>
                <a:off x="10907981" y="3608335"/>
                <a:ext cx="8712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𝑟</m:t>
                          </m:r>
                        </m:e>
                        <m:sup>
                          <m:r>
                            <a:rPr lang="en-US" b="0" i="1" smtClean="0">
                              <a:latin typeface="Cambria Math" panose="02040503050406030204" pitchFamily="18" charset="0"/>
                              <a:ea typeface="Cambria Math" panose="02040503050406030204" pitchFamily="18" charset="0"/>
                            </a:rPr>
                            <m:t>2</m:t>
                          </m:r>
                        </m:sup>
                      </m:sSup>
                    </m:oMath>
                  </m:oMathPara>
                </a14:m>
                <a:endParaRPr lang="en-US"/>
              </a:p>
            </p:txBody>
          </p:sp>
        </mc:Choice>
        <mc:Fallback xmlns="">
          <p:sp>
            <p:nvSpPr>
              <p:cNvPr id="40" name="TextBox 39">
                <a:extLst>
                  <a:ext uri="{FF2B5EF4-FFF2-40B4-BE49-F238E27FC236}">
                    <a16:creationId xmlns:a16="http://schemas.microsoft.com/office/drawing/2014/main" id="{78758856-F49A-4C32-CF05-438C01BC3602}"/>
                  </a:ext>
                </a:extLst>
              </p:cNvPr>
              <p:cNvSpPr txBox="1">
                <a:spLocks noRot="1" noChangeAspect="1" noMove="1" noResize="1" noEditPoints="1" noAdjustHandles="1" noChangeArrowheads="1" noChangeShapeType="1" noTextEdit="1"/>
              </p:cNvSpPr>
              <p:nvPr/>
            </p:nvSpPr>
            <p:spPr>
              <a:xfrm>
                <a:off x="10907981" y="3608335"/>
                <a:ext cx="871200" cy="276999"/>
              </a:xfrm>
              <a:prstGeom prst="rect">
                <a:avLst/>
              </a:prstGeom>
              <a:blipFill>
                <a:blip r:embed="rId6"/>
                <a:stretch>
                  <a:fillRect l="-5594" t="-2222" r="-2098" b="-6667"/>
                </a:stretch>
              </a:blipFill>
            </p:spPr>
            <p:txBody>
              <a:bodyPr/>
              <a:lstStyle/>
              <a:p>
                <a:r>
                  <a:rPr lang="en-US">
                    <a:noFill/>
                  </a:rPr>
                  <a:t> </a:t>
                </a:r>
              </a:p>
            </p:txBody>
          </p:sp>
        </mc:Fallback>
      </mc:AlternateContent>
    </p:spTree>
    <p:extLst>
      <p:ext uri="{BB962C8B-B14F-4D97-AF65-F5344CB8AC3E}">
        <p14:creationId xmlns:p14="http://schemas.microsoft.com/office/powerpoint/2010/main" val="14433661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CFF41D-99B2-B09E-8425-9618FCFFB1F6}"/>
              </a:ext>
            </a:extLst>
          </p:cNvPr>
          <p:cNvSpPr/>
          <p:nvPr/>
        </p:nvSpPr>
        <p:spPr>
          <a:xfrm>
            <a:off x="4408179" y="5581021"/>
            <a:ext cx="2295144" cy="8582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3AB7473E-C9A5-F993-B55C-C7DC57555C15}"/>
              </a:ext>
            </a:extLst>
          </p:cNvPr>
          <p:cNvSpPr/>
          <p:nvPr/>
        </p:nvSpPr>
        <p:spPr>
          <a:xfrm>
            <a:off x="4408179" y="5920190"/>
            <a:ext cx="2286000" cy="1038225"/>
          </a:xfrm>
          <a:prstGeom prst="ellipse">
            <a:avLst/>
          </a:prstGeom>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CEE2D9D-1D30-A490-2B78-2AE68FE2CA36}"/>
              </a:ext>
            </a:extLst>
          </p:cNvPr>
          <p:cNvSpPr/>
          <p:nvPr/>
        </p:nvSpPr>
        <p:spPr>
          <a:xfrm>
            <a:off x="4408179" y="5565669"/>
            <a:ext cx="2295144"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BE60F2D-DDAC-A7FD-6F8A-30E0CF7B89C2}"/>
              </a:ext>
            </a:extLst>
          </p:cNvPr>
          <p:cNvSpPr/>
          <p:nvPr/>
        </p:nvSpPr>
        <p:spPr>
          <a:xfrm>
            <a:off x="4408178" y="5920190"/>
            <a:ext cx="2286000" cy="1038225"/>
          </a:xfrm>
          <a:prstGeom prst="ellipse">
            <a:avLst/>
          </a:prstGeom>
          <a:solidFill>
            <a:schemeClr val="bg1"/>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483C2-ED9C-1FE9-D501-BEA3EE2C1965}"/>
              </a:ext>
            </a:extLst>
          </p:cNvPr>
          <p:cNvSpPr>
            <a:spLocks noGrp="1"/>
          </p:cNvSpPr>
          <p:nvPr>
            <p:ph type="title"/>
          </p:nvPr>
        </p:nvSpPr>
        <p:spPr/>
        <p:txBody>
          <a:bodyPr/>
          <a:lstStyle/>
          <a:p>
            <a:r>
              <a:rPr lang="en-US"/>
              <a:t>Surface Area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7BC945F-646A-C4CB-BE30-5D2D7B39CB91}"/>
                  </a:ext>
                </a:extLst>
              </p:cNvPr>
              <p:cNvSpPr>
                <a:spLocks noGrp="1"/>
              </p:cNvSpPr>
              <p:nvPr>
                <p:ph idx="1"/>
              </p:nvPr>
            </p:nvSpPr>
            <p:spPr/>
            <p:txBody>
              <a:bodyPr/>
              <a:lstStyle/>
              <a:p>
                <a:pPr marL="0" indent="0">
                  <a:buNone/>
                </a:pPr>
                <a:r>
                  <a:rPr lang="en-US"/>
                  <a:t>Area = Amount of space enclosed within a shapes boundaries</a:t>
                </a:r>
              </a:p>
              <a:p>
                <a:pPr>
                  <a:buFontTx/>
                  <a:buChar char="-"/>
                </a:pPr>
                <a:r>
                  <a:rPr lang="en-US"/>
                  <a:t>Measured in square units</a:t>
                </a:r>
              </a:p>
              <a:p>
                <a:pPr marL="0" indent="0">
                  <a:buNone/>
                </a:pPr>
                <a:r>
                  <a:rPr lang="en-US"/>
                  <a:t>Surface Area = Area of the surface of a 3D object</a:t>
                </a:r>
              </a:p>
              <a:p>
                <a:pPr marL="0" indent="0">
                  <a:spcBef>
                    <a:spcPts val="2400"/>
                  </a:spcBef>
                  <a:buNone/>
                </a:pPr>
                <a:r>
                  <a:rPr lang="en-US"/>
                  <a:t>Surface Area of a Rectangle/ Square = L×W</a:t>
                </a:r>
              </a:p>
              <a:p>
                <a:pPr marL="0" indent="0">
                  <a:spcBef>
                    <a:spcPts val="3600"/>
                  </a:spcBef>
                  <a:buNone/>
                </a:pPr>
                <a:r>
                  <a:rPr lang="en-US"/>
                  <a:t>Surface Area of a Circle = </a:t>
                </a:r>
                <a14:m>
                  <m:oMath xmlns:m="http://schemas.openxmlformats.org/officeDocument/2006/math">
                    <m:r>
                      <a:rPr lang="en-US" b="0" i="0" smtClean="0">
                        <a:latin typeface="Cambria Math" panose="02040503050406030204" pitchFamily="18" charset="0"/>
                        <a:ea typeface="Cambria Math" panose="02040503050406030204" pitchFamily="18" charset="0"/>
                      </a:rPr>
                      <m:t> </m:t>
                    </m:r>
                    <m:r>
                      <m:rPr>
                        <m:sty m:val="p"/>
                      </m:rPr>
                      <a:rPr lang="el-GR" b="0" i="1" smtClean="0">
                        <a:latin typeface="Cambria Math" panose="02040503050406030204" pitchFamily="18" charset="0"/>
                        <a:ea typeface="Cambria Math" panose="02040503050406030204" pitchFamily="18" charset="0"/>
                      </a:rPr>
                      <m:t>π</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oMath>
                </a14:m>
                <a:endParaRPr lang="en-US"/>
              </a:p>
            </p:txBody>
          </p:sp>
        </mc:Choice>
        <mc:Fallback xmlns="">
          <p:sp>
            <p:nvSpPr>
              <p:cNvPr id="3" name="Content Placeholder 2">
                <a:extLst>
                  <a:ext uri="{FF2B5EF4-FFF2-40B4-BE49-F238E27FC236}">
                    <a16:creationId xmlns:a16="http://schemas.microsoft.com/office/drawing/2014/main" id="{37BC945F-646A-C4CB-BE30-5D2D7B39CB91}"/>
                  </a:ext>
                </a:extLst>
              </p:cNvPr>
              <p:cNvSpPr>
                <a:spLocks noGrp="1" noRot="1" noChangeAspect="1" noMove="1" noResize="1" noEditPoints="1" noAdjustHandles="1" noChangeArrowheads="1" noChangeShapeType="1" noTextEdit="1"/>
              </p:cNvSpPr>
              <p:nvPr>
                <p:ph idx="1"/>
              </p:nvPr>
            </p:nvSpPr>
            <p:spPr>
              <a:blipFill>
                <a:blip r:embed="rId3"/>
                <a:stretch>
                  <a:fillRect l="-1159" t="-2521"/>
                </a:stretch>
              </a:blipFill>
            </p:spPr>
            <p:txBody>
              <a:bodyPr/>
              <a:lstStyle/>
              <a:p>
                <a:r>
                  <a:rPr lang="en-US">
                    <a:noFill/>
                  </a:rPr>
                  <a:t> </a:t>
                </a:r>
              </a:p>
            </p:txBody>
          </p:sp>
        </mc:Fallback>
      </mc:AlternateContent>
      <p:sp>
        <p:nvSpPr>
          <p:cNvPr id="4" name="Oval 3">
            <a:extLst>
              <a:ext uri="{FF2B5EF4-FFF2-40B4-BE49-F238E27FC236}">
                <a16:creationId xmlns:a16="http://schemas.microsoft.com/office/drawing/2014/main" id="{5C597852-221B-E495-C45C-094F9A87CA03}"/>
              </a:ext>
            </a:extLst>
          </p:cNvPr>
          <p:cNvSpPr/>
          <p:nvPr/>
        </p:nvSpPr>
        <p:spPr>
          <a:xfrm>
            <a:off x="4408178" y="5005790"/>
            <a:ext cx="2286000" cy="10382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41401A61-8E90-4E37-81B1-B9B7A44D3B5B}"/>
              </a:ext>
            </a:extLst>
          </p:cNvPr>
          <p:cNvCxnSpPr/>
          <p:nvPr/>
        </p:nvCxnSpPr>
        <p:spPr>
          <a:xfrm>
            <a:off x="4408179" y="5545286"/>
            <a:ext cx="0" cy="9144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0C3B30B-6EB6-73CB-201E-79FA95CC8922}"/>
              </a:ext>
            </a:extLst>
          </p:cNvPr>
          <p:cNvCxnSpPr/>
          <p:nvPr/>
        </p:nvCxnSpPr>
        <p:spPr>
          <a:xfrm>
            <a:off x="6694179" y="5533396"/>
            <a:ext cx="0" cy="9144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CA4F2D9-C65A-7C4A-2C93-4241DA144BFC}"/>
              </a:ext>
            </a:extLst>
          </p:cNvPr>
          <p:cNvSpPr/>
          <p:nvPr/>
        </p:nvSpPr>
        <p:spPr>
          <a:xfrm>
            <a:off x="8630440" y="3657600"/>
            <a:ext cx="1828800" cy="1371600"/>
          </a:xfrm>
          <a:prstGeom prst="rect">
            <a:avLst/>
          </a:prstGeom>
          <a:noFill/>
          <a:ln w="635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57CAFDA2-F745-6F9E-9997-52803D6EDAA4}"/>
              </a:ext>
            </a:extLst>
          </p:cNvPr>
          <p:cNvCxnSpPr/>
          <p:nvPr/>
        </p:nvCxnSpPr>
        <p:spPr>
          <a:xfrm>
            <a:off x="10683888" y="3657600"/>
            <a:ext cx="0" cy="137160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3793776-0406-EBC6-56D4-8CB82A12AEEB}"/>
              </a:ext>
            </a:extLst>
          </p:cNvPr>
          <p:cNvCxnSpPr>
            <a:cxnSpLocks/>
          </p:cNvCxnSpPr>
          <p:nvPr/>
        </p:nvCxnSpPr>
        <p:spPr>
          <a:xfrm flipH="1">
            <a:off x="8630440" y="5257800"/>
            <a:ext cx="1828800" cy="0"/>
          </a:xfrm>
          <a:prstGeom prst="straightConnector1">
            <a:avLst/>
          </a:prstGeom>
          <a:ln w="63500">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DCE1E99-7112-24E8-AA0E-E9AD1BDC49F5}"/>
              </a:ext>
            </a:extLst>
          </p:cNvPr>
          <p:cNvSpPr txBox="1"/>
          <p:nvPr/>
        </p:nvSpPr>
        <p:spPr>
          <a:xfrm>
            <a:off x="10775328" y="4158734"/>
            <a:ext cx="346570" cy="461665"/>
          </a:xfrm>
          <a:prstGeom prst="rect">
            <a:avLst/>
          </a:prstGeom>
          <a:noFill/>
        </p:spPr>
        <p:txBody>
          <a:bodyPr wrap="none" rtlCol="0">
            <a:spAutoFit/>
          </a:bodyPr>
          <a:lstStyle/>
          <a:p>
            <a:r>
              <a:rPr lang="en-US" sz="2400">
                <a:solidFill>
                  <a:srgbClr val="000000"/>
                </a:solidFill>
              </a:rPr>
              <a:t>h</a:t>
            </a:r>
          </a:p>
        </p:txBody>
      </p:sp>
      <p:sp>
        <p:nvSpPr>
          <p:cNvPr id="23" name="TextBox 22">
            <a:extLst>
              <a:ext uri="{FF2B5EF4-FFF2-40B4-BE49-F238E27FC236}">
                <a16:creationId xmlns:a16="http://schemas.microsoft.com/office/drawing/2014/main" id="{FB649179-4CB4-05B9-A1EC-DC0677393DF5}"/>
              </a:ext>
            </a:extLst>
          </p:cNvPr>
          <p:cNvSpPr txBox="1"/>
          <p:nvPr/>
        </p:nvSpPr>
        <p:spPr>
          <a:xfrm>
            <a:off x="9371555" y="5283201"/>
            <a:ext cx="346570" cy="461665"/>
          </a:xfrm>
          <a:prstGeom prst="rect">
            <a:avLst/>
          </a:prstGeom>
          <a:noFill/>
        </p:spPr>
        <p:txBody>
          <a:bodyPr wrap="none" rtlCol="0">
            <a:spAutoFit/>
          </a:bodyPr>
          <a:lstStyle/>
          <a:p>
            <a:r>
              <a:rPr lang="en-US" sz="2400">
                <a:solidFill>
                  <a:srgbClr val="000000"/>
                </a:solidFill>
              </a:rPr>
              <a:t>b</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06D73D6-F99D-CFA0-0B01-4247F3E3DF81}"/>
                  </a:ext>
                </a:extLst>
              </p:cNvPr>
              <p:cNvSpPr txBox="1"/>
              <p:nvPr/>
            </p:nvSpPr>
            <p:spPr>
              <a:xfrm>
                <a:off x="9047652" y="4204899"/>
                <a:ext cx="10323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h</m:t>
                      </m:r>
                    </m:oMath>
                  </m:oMathPara>
                </a14:m>
                <a:endParaRPr lang="en-US"/>
              </a:p>
            </p:txBody>
          </p:sp>
        </mc:Choice>
        <mc:Fallback xmlns="">
          <p:sp>
            <p:nvSpPr>
              <p:cNvPr id="24" name="TextBox 23">
                <a:extLst>
                  <a:ext uri="{FF2B5EF4-FFF2-40B4-BE49-F238E27FC236}">
                    <a16:creationId xmlns:a16="http://schemas.microsoft.com/office/drawing/2014/main" id="{206D73D6-F99D-CFA0-0B01-4247F3E3DF81}"/>
                  </a:ext>
                </a:extLst>
              </p:cNvPr>
              <p:cNvSpPr txBox="1">
                <a:spLocks noRot="1" noChangeAspect="1" noMove="1" noResize="1" noEditPoints="1" noAdjustHandles="1" noChangeArrowheads="1" noChangeShapeType="1" noTextEdit="1"/>
              </p:cNvSpPr>
              <p:nvPr/>
            </p:nvSpPr>
            <p:spPr>
              <a:xfrm>
                <a:off x="9047652" y="4204899"/>
                <a:ext cx="1032399" cy="276999"/>
              </a:xfrm>
              <a:prstGeom prst="rect">
                <a:avLst/>
              </a:prstGeom>
              <a:blipFill>
                <a:blip r:embed="rId4"/>
                <a:stretch>
                  <a:fillRect l="-4706" r="-4706" b="-8889"/>
                </a:stretch>
              </a:blipFill>
            </p:spPr>
            <p:txBody>
              <a:bodyPr/>
              <a:lstStyle/>
              <a:p>
                <a:r>
                  <a:rPr lang="en-US">
                    <a:noFill/>
                  </a:rPr>
                  <a:t> </a:t>
                </a:r>
              </a:p>
            </p:txBody>
          </p:sp>
        </mc:Fallback>
      </mc:AlternateContent>
      <p:sp>
        <p:nvSpPr>
          <p:cNvPr id="25" name="Oval 24">
            <a:extLst>
              <a:ext uri="{FF2B5EF4-FFF2-40B4-BE49-F238E27FC236}">
                <a16:creationId xmlns:a16="http://schemas.microsoft.com/office/drawing/2014/main" id="{40ED1572-B342-837F-22CB-92982D3EF51E}"/>
              </a:ext>
            </a:extLst>
          </p:cNvPr>
          <p:cNvSpPr/>
          <p:nvPr/>
        </p:nvSpPr>
        <p:spPr>
          <a:xfrm>
            <a:off x="6907029" y="5359081"/>
            <a:ext cx="1371600" cy="1371600"/>
          </a:xfrm>
          <a:prstGeom prst="ellipse">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712EAC8E-CBA6-F74C-6393-372BF9F20CFB}"/>
              </a:ext>
            </a:extLst>
          </p:cNvPr>
          <p:cNvCxnSpPr>
            <a:endCxn id="25" idx="4"/>
          </p:cNvCxnSpPr>
          <p:nvPr/>
        </p:nvCxnSpPr>
        <p:spPr>
          <a:xfrm>
            <a:off x="7592829" y="6044881"/>
            <a:ext cx="0" cy="685800"/>
          </a:xfrm>
          <a:prstGeom prst="straightConnector1">
            <a:avLst/>
          </a:prstGeom>
          <a:ln w="63500">
            <a:solidFill>
              <a:srgbClr val="0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75B548EF-A678-7253-C5B3-1AFBFDB2D3CA}"/>
              </a:ext>
            </a:extLst>
          </p:cNvPr>
          <p:cNvSpPr/>
          <p:nvPr/>
        </p:nvSpPr>
        <p:spPr>
          <a:xfrm>
            <a:off x="7478529" y="5883550"/>
            <a:ext cx="228600" cy="228600"/>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0153D27A-BEA0-DE5E-9FDB-7E8A1250976B}"/>
              </a:ext>
            </a:extLst>
          </p:cNvPr>
          <p:cNvSpPr txBox="1"/>
          <p:nvPr/>
        </p:nvSpPr>
        <p:spPr>
          <a:xfrm>
            <a:off x="7646309" y="5997850"/>
            <a:ext cx="292068" cy="461665"/>
          </a:xfrm>
          <a:prstGeom prst="rect">
            <a:avLst/>
          </a:prstGeom>
          <a:noFill/>
        </p:spPr>
        <p:txBody>
          <a:bodyPr wrap="none" rtlCol="0">
            <a:spAutoFit/>
          </a:bodyPr>
          <a:lstStyle/>
          <a:p>
            <a:r>
              <a:rPr lang="en-US" sz="2400">
                <a:solidFill>
                  <a:srgbClr val="000000"/>
                </a:solidFill>
              </a:rPr>
              <a:t>r</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5816346-81F2-2AC7-D562-2D10F64ED57D}"/>
                  </a:ext>
                </a:extLst>
              </p:cNvPr>
              <p:cNvSpPr txBox="1"/>
              <p:nvPr/>
            </p:nvSpPr>
            <p:spPr>
              <a:xfrm>
                <a:off x="8442410" y="5767016"/>
                <a:ext cx="8712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𝑟</m:t>
                          </m:r>
                        </m:e>
                        <m:sup>
                          <m:r>
                            <a:rPr lang="en-US" b="0" i="1" smtClean="0">
                              <a:latin typeface="Cambria Math" panose="02040503050406030204" pitchFamily="18" charset="0"/>
                              <a:ea typeface="Cambria Math" panose="02040503050406030204" pitchFamily="18" charset="0"/>
                            </a:rPr>
                            <m:t>2</m:t>
                          </m:r>
                        </m:sup>
                      </m:sSup>
                    </m:oMath>
                  </m:oMathPara>
                </a14:m>
                <a:endParaRPr lang="en-US"/>
              </a:p>
            </p:txBody>
          </p:sp>
        </mc:Choice>
        <mc:Fallback xmlns="">
          <p:sp>
            <p:nvSpPr>
              <p:cNvPr id="29" name="TextBox 28">
                <a:extLst>
                  <a:ext uri="{FF2B5EF4-FFF2-40B4-BE49-F238E27FC236}">
                    <a16:creationId xmlns:a16="http://schemas.microsoft.com/office/drawing/2014/main" id="{D5816346-81F2-2AC7-D562-2D10F64ED57D}"/>
                  </a:ext>
                </a:extLst>
              </p:cNvPr>
              <p:cNvSpPr txBox="1">
                <a:spLocks noRot="1" noChangeAspect="1" noMove="1" noResize="1" noEditPoints="1" noAdjustHandles="1" noChangeArrowheads="1" noChangeShapeType="1" noTextEdit="1"/>
              </p:cNvSpPr>
              <p:nvPr/>
            </p:nvSpPr>
            <p:spPr>
              <a:xfrm>
                <a:off x="8442410" y="5767016"/>
                <a:ext cx="871200" cy="276999"/>
              </a:xfrm>
              <a:prstGeom prst="rect">
                <a:avLst/>
              </a:prstGeom>
              <a:blipFill>
                <a:blip r:embed="rId5"/>
                <a:stretch>
                  <a:fillRect l="-6294" t="-2222" r="-2098" b="-8889"/>
                </a:stretch>
              </a:blipFill>
            </p:spPr>
            <p:txBody>
              <a:bodyPr/>
              <a:lstStyle/>
              <a:p>
                <a:r>
                  <a:rPr lang="en-US">
                    <a:noFill/>
                  </a:rPr>
                  <a:t> </a:t>
                </a:r>
              </a:p>
            </p:txBody>
          </p:sp>
        </mc:Fallback>
      </mc:AlternateContent>
    </p:spTree>
    <p:extLst>
      <p:ext uri="{BB962C8B-B14F-4D97-AF65-F5344CB8AC3E}">
        <p14:creationId xmlns:p14="http://schemas.microsoft.com/office/powerpoint/2010/main" val="302960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3"/>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5"/>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5" grpId="1" animBg="1"/>
      <p:bldP spid="6" grpId="0" animBg="1"/>
      <p:bldP spid="6" grpId="1" animBg="1"/>
      <p:bldP spid="13" grpId="0" animBg="1"/>
      <p:bldP spid="13" grpId="1" animBg="1"/>
      <p:bldP spid="4" grpId="0" animBg="1"/>
      <p:bldP spid="4" grpId="1" animBg="1"/>
      <p:bldP spid="19" grpId="0" animBg="1"/>
      <p:bldP spid="22" grpId="0"/>
      <p:bldP spid="23" grpId="0"/>
      <p:bldP spid="24" grpId="0"/>
      <p:bldP spid="25" grpId="0" animBg="1"/>
      <p:bldP spid="27" grpId="0" animBg="1"/>
      <p:bldP spid="28" grpId="0"/>
      <p:bldP spid="29" grpId="0"/>
    </p:bldLst>
  </p:timing>
</p:sld>
</file>

<file path=ppt/slides/slide6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90091-3539-464F-AE53-E3454EA92D67}"/>
              </a:ext>
            </a:extLst>
          </p:cNvPr>
          <p:cNvSpPr>
            <a:spLocks noGrp="1"/>
          </p:cNvSpPr>
          <p:nvPr>
            <p:ph type="title"/>
          </p:nvPr>
        </p:nvSpPr>
        <p:spPr/>
        <p:txBody>
          <a:bodyPr/>
          <a:lstStyle/>
          <a:p>
            <a:r>
              <a:rPr lang="en-US"/>
              <a:t>VOLUMES</a:t>
            </a:r>
          </a:p>
        </p:txBody>
      </p:sp>
      <p:sp>
        <p:nvSpPr>
          <p:cNvPr id="15" name="Content Placeholder 2">
            <a:extLst>
              <a:ext uri="{FF2B5EF4-FFF2-40B4-BE49-F238E27FC236}">
                <a16:creationId xmlns:a16="http://schemas.microsoft.com/office/drawing/2014/main" id="{A085E7A9-EAB0-461E-9D4A-E5A1DA9625C9}"/>
              </a:ext>
            </a:extLst>
          </p:cNvPr>
          <p:cNvSpPr>
            <a:spLocks noGrp="1"/>
          </p:cNvSpPr>
          <p:nvPr>
            <p:ph idx="1"/>
          </p:nvPr>
        </p:nvSpPr>
        <p:spPr>
          <a:xfrm>
            <a:off x="251672" y="1991230"/>
            <a:ext cx="2532153" cy="1816717"/>
          </a:xfrm>
          <a:solidFill>
            <a:schemeClr val="bg2"/>
          </a:solidFill>
        </p:spPr>
        <p:txBody>
          <a:bodyPr>
            <a:normAutofit/>
          </a:bodyPr>
          <a:lstStyle/>
          <a:p>
            <a:pPr marL="0" indent="0">
              <a:buNone/>
            </a:pPr>
            <a:r>
              <a:rPr lang="en-US" sz="2400">
                <a:solidFill>
                  <a:schemeClr val="tx1"/>
                </a:solidFill>
              </a:rPr>
              <a:t>Water and other fluid substances take on the shape of their container</a:t>
            </a:r>
          </a:p>
        </p:txBody>
      </p:sp>
      <p:sp>
        <p:nvSpPr>
          <p:cNvPr id="8" name="TextBox 7">
            <a:extLst>
              <a:ext uri="{FF2B5EF4-FFF2-40B4-BE49-F238E27FC236}">
                <a16:creationId xmlns:a16="http://schemas.microsoft.com/office/drawing/2014/main" id="{76AFD836-0FB8-4156-A288-99A7665C0D6A}"/>
              </a:ext>
            </a:extLst>
          </p:cNvPr>
          <p:cNvSpPr txBox="1"/>
          <p:nvPr/>
        </p:nvSpPr>
        <p:spPr>
          <a:xfrm>
            <a:off x="4069635" y="3809661"/>
            <a:ext cx="82562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Tanks</a:t>
            </a:r>
          </a:p>
        </p:txBody>
      </p:sp>
      <p:sp>
        <p:nvSpPr>
          <p:cNvPr id="9" name="TextBox 8">
            <a:extLst>
              <a:ext uri="{FF2B5EF4-FFF2-40B4-BE49-F238E27FC236}">
                <a16:creationId xmlns:a16="http://schemas.microsoft.com/office/drawing/2014/main" id="{1F8EB835-48D0-493E-870D-13C6E1B88CDE}"/>
              </a:ext>
            </a:extLst>
          </p:cNvPr>
          <p:cNvSpPr txBox="1"/>
          <p:nvPr/>
        </p:nvSpPr>
        <p:spPr>
          <a:xfrm>
            <a:off x="6569547" y="3419298"/>
            <a:ext cx="82562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Pipes</a:t>
            </a:r>
          </a:p>
        </p:txBody>
      </p:sp>
      <p:pic>
        <p:nvPicPr>
          <p:cNvPr id="3074" name="Picture 2" descr="Plumbing Excavations - Action Plumbing">
            <a:extLst>
              <a:ext uri="{FF2B5EF4-FFF2-40B4-BE49-F238E27FC236}">
                <a16:creationId xmlns:a16="http://schemas.microsoft.com/office/drawing/2014/main" id="{C651E60F-CA21-4630-9991-89F04AA496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7443" y="3798332"/>
            <a:ext cx="2598769" cy="194656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01B240A-48D2-4B18-AA6D-3F5F9B80F58B}"/>
              </a:ext>
            </a:extLst>
          </p:cNvPr>
          <p:cNvSpPr txBox="1"/>
          <p:nvPr/>
        </p:nvSpPr>
        <p:spPr>
          <a:xfrm>
            <a:off x="6440565" y="5800603"/>
            <a:ext cx="141252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Excavations</a:t>
            </a:r>
          </a:p>
        </p:txBody>
      </p:sp>
      <p:cxnSp>
        <p:nvCxnSpPr>
          <p:cNvPr id="16" name="Straight Connector 15">
            <a:extLst>
              <a:ext uri="{FF2B5EF4-FFF2-40B4-BE49-F238E27FC236}">
                <a16:creationId xmlns:a16="http://schemas.microsoft.com/office/drawing/2014/main" id="{E3CD48B7-EBA2-42E6-890B-6C721FC670E5}"/>
              </a:ext>
            </a:extLst>
          </p:cNvPr>
          <p:cNvCxnSpPr>
            <a:cxnSpLocks/>
          </p:cNvCxnSpPr>
          <p:nvPr/>
        </p:nvCxnSpPr>
        <p:spPr>
          <a:xfrm>
            <a:off x="2966677" y="1731184"/>
            <a:ext cx="0" cy="4535509"/>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3082" name="Picture 10" descr="Three Falling Water Drops by Trout55">
            <a:extLst>
              <a:ext uri="{FF2B5EF4-FFF2-40B4-BE49-F238E27FC236}">
                <a16:creationId xmlns:a16="http://schemas.microsoft.com/office/drawing/2014/main" id="{330A760D-6C85-42AD-B3E5-EEDD4AFC17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143" y="3807947"/>
            <a:ext cx="2532160"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Recreation Park With The Water Basin Stock Photo - Image of urban, garden:  132959912">
            <a:extLst>
              <a:ext uri="{FF2B5EF4-FFF2-40B4-BE49-F238E27FC236}">
                <a16:creationId xmlns:a16="http://schemas.microsoft.com/office/drawing/2014/main" id="{63AA24EA-BD0D-4A27-8511-69A50319A0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0750" y="3834237"/>
            <a:ext cx="2944183" cy="194656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5C48E787-281E-416F-B433-4AE23CCBD264}"/>
              </a:ext>
            </a:extLst>
          </p:cNvPr>
          <p:cNvSpPr txBox="1"/>
          <p:nvPr/>
        </p:nvSpPr>
        <p:spPr>
          <a:xfrm>
            <a:off x="9267823" y="5836507"/>
            <a:ext cx="211489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Open reservoirs</a:t>
            </a:r>
          </a:p>
        </p:txBody>
      </p:sp>
      <p:pic>
        <p:nvPicPr>
          <p:cNvPr id="3" name="Picture 2">
            <a:extLst>
              <a:ext uri="{FF2B5EF4-FFF2-40B4-BE49-F238E27FC236}">
                <a16:creationId xmlns:a16="http://schemas.microsoft.com/office/drawing/2014/main" id="{843DDCF9-CDD0-B8F1-A66F-F3D2BD21DA77}"/>
              </a:ext>
            </a:extLst>
          </p:cNvPr>
          <p:cNvPicPr>
            <a:picLocks noChangeAspect="1"/>
          </p:cNvPicPr>
          <p:nvPr/>
        </p:nvPicPr>
        <p:blipFill>
          <a:blip r:embed="rId6"/>
          <a:stretch>
            <a:fillRect/>
          </a:stretch>
        </p:blipFill>
        <p:spPr>
          <a:xfrm>
            <a:off x="3494797" y="1410992"/>
            <a:ext cx="1850930" cy="2468537"/>
          </a:xfrm>
          <a:prstGeom prst="rect">
            <a:avLst/>
          </a:prstGeom>
        </p:spPr>
      </p:pic>
      <p:pic>
        <p:nvPicPr>
          <p:cNvPr id="10" name="Picture 9">
            <a:extLst>
              <a:ext uri="{FF2B5EF4-FFF2-40B4-BE49-F238E27FC236}">
                <a16:creationId xmlns:a16="http://schemas.microsoft.com/office/drawing/2014/main" id="{63CEE831-9BE4-C790-8A55-35292C435041}"/>
              </a:ext>
            </a:extLst>
          </p:cNvPr>
          <p:cNvPicPr>
            <a:picLocks noChangeAspect="1"/>
          </p:cNvPicPr>
          <p:nvPr/>
        </p:nvPicPr>
        <p:blipFill>
          <a:blip r:embed="rId7"/>
          <a:stretch>
            <a:fillRect/>
          </a:stretch>
        </p:blipFill>
        <p:spPr>
          <a:xfrm>
            <a:off x="6008701" y="1753490"/>
            <a:ext cx="2105289" cy="1578665"/>
          </a:xfrm>
          <a:prstGeom prst="rect">
            <a:avLst/>
          </a:prstGeom>
        </p:spPr>
      </p:pic>
      <p:sp>
        <p:nvSpPr>
          <p:cNvPr id="12" name="TextBox 11">
            <a:extLst>
              <a:ext uri="{FF2B5EF4-FFF2-40B4-BE49-F238E27FC236}">
                <a16:creationId xmlns:a16="http://schemas.microsoft.com/office/drawing/2014/main" id="{3D0B3492-71E2-7A7F-B328-5DAA0A1E2990}"/>
              </a:ext>
            </a:extLst>
          </p:cNvPr>
          <p:cNvSpPr txBox="1"/>
          <p:nvPr/>
        </p:nvSpPr>
        <p:spPr>
          <a:xfrm>
            <a:off x="9593786" y="3387377"/>
            <a:ext cx="131541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Clarifiers</a:t>
            </a:r>
          </a:p>
        </p:txBody>
      </p:sp>
      <p:pic>
        <p:nvPicPr>
          <p:cNvPr id="17" name="Picture 16">
            <a:extLst>
              <a:ext uri="{FF2B5EF4-FFF2-40B4-BE49-F238E27FC236}">
                <a16:creationId xmlns:a16="http://schemas.microsoft.com/office/drawing/2014/main" id="{3E1BC40B-3BC8-9EE9-E1BF-E919ABDE2E5F}"/>
              </a:ext>
            </a:extLst>
          </p:cNvPr>
          <p:cNvPicPr>
            <a:picLocks noChangeAspect="1"/>
          </p:cNvPicPr>
          <p:nvPr/>
        </p:nvPicPr>
        <p:blipFill>
          <a:blip r:embed="rId8"/>
          <a:stretch>
            <a:fillRect/>
          </a:stretch>
        </p:blipFill>
        <p:spPr>
          <a:xfrm>
            <a:off x="8437979" y="1731184"/>
            <a:ext cx="3527743" cy="1578665"/>
          </a:xfrm>
          <a:prstGeom prst="rect">
            <a:avLst/>
          </a:prstGeom>
        </p:spPr>
      </p:pic>
      <p:pic>
        <p:nvPicPr>
          <p:cNvPr id="18" name="Picture 17">
            <a:extLst>
              <a:ext uri="{FF2B5EF4-FFF2-40B4-BE49-F238E27FC236}">
                <a16:creationId xmlns:a16="http://schemas.microsoft.com/office/drawing/2014/main" id="{116D730A-F8DA-ADAC-AAA3-D2B6BC0E9985}"/>
              </a:ext>
            </a:extLst>
          </p:cNvPr>
          <p:cNvPicPr>
            <a:picLocks noChangeAspect="1"/>
          </p:cNvPicPr>
          <p:nvPr/>
        </p:nvPicPr>
        <p:blipFill>
          <a:blip r:embed="rId9"/>
          <a:stretch>
            <a:fillRect/>
          </a:stretch>
        </p:blipFill>
        <p:spPr>
          <a:xfrm>
            <a:off x="3567919" y="4178993"/>
            <a:ext cx="1663593" cy="2218690"/>
          </a:xfrm>
          <a:prstGeom prst="rect">
            <a:avLst/>
          </a:prstGeom>
        </p:spPr>
      </p:pic>
      <p:sp>
        <p:nvSpPr>
          <p:cNvPr id="22" name="TextBox 21">
            <a:extLst>
              <a:ext uri="{FF2B5EF4-FFF2-40B4-BE49-F238E27FC236}">
                <a16:creationId xmlns:a16="http://schemas.microsoft.com/office/drawing/2014/main" id="{B055DA8E-A466-9211-EC70-80C023AE1E99}"/>
              </a:ext>
            </a:extLst>
          </p:cNvPr>
          <p:cNvSpPr txBox="1"/>
          <p:nvPr/>
        </p:nvSpPr>
        <p:spPr>
          <a:xfrm>
            <a:off x="3352800" y="6361315"/>
            <a:ext cx="27432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Jars of homemade salsa</a:t>
            </a:r>
          </a:p>
        </p:txBody>
      </p:sp>
    </p:spTree>
    <p:extLst>
      <p:ext uri="{BB962C8B-B14F-4D97-AF65-F5344CB8AC3E}">
        <p14:creationId xmlns:p14="http://schemas.microsoft.com/office/powerpoint/2010/main" val="34630750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C1EC9B-8626-68D3-5B73-98803264396C}"/>
              </a:ext>
            </a:extLst>
          </p:cNvPr>
          <p:cNvSpPr txBox="1">
            <a:spLocks/>
          </p:cNvSpPr>
          <p:nvPr/>
        </p:nvSpPr>
        <p:spPr>
          <a:xfrm>
            <a:off x="612370" y="97925"/>
            <a:ext cx="6723947" cy="1107045"/>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VOLUMES</a:t>
            </a:r>
          </a:p>
        </p:txBody>
      </p:sp>
      <p:sp>
        <p:nvSpPr>
          <p:cNvPr id="13" name="TextBox 12">
            <a:extLst>
              <a:ext uri="{FF2B5EF4-FFF2-40B4-BE49-F238E27FC236}">
                <a16:creationId xmlns:a16="http://schemas.microsoft.com/office/drawing/2014/main" id="{FB1E7B1C-9FF9-DFC3-851C-2F2D9F131C7B}"/>
              </a:ext>
            </a:extLst>
          </p:cNvPr>
          <p:cNvSpPr txBox="1"/>
          <p:nvPr/>
        </p:nvSpPr>
        <p:spPr>
          <a:xfrm>
            <a:off x="256311" y="5897880"/>
            <a:ext cx="4835236"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Area of a rectangle = Length x Width</a:t>
            </a:r>
          </a:p>
        </p:txBody>
      </p:sp>
      <p:sp>
        <p:nvSpPr>
          <p:cNvPr id="14" name="TextBox 13">
            <a:extLst>
              <a:ext uri="{FF2B5EF4-FFF2-40B4-BE49-F238E27FC236}">
                <a16:creationId xmlns:a16="http://schemas.microsoft.com/office/drawing/2014/main" id="{727D5E82-C2BA-9607-5C56-E07EBC49C1D5}"/>
              </a:ext>
            </a:extLst>
          </p:cNvPr>
          <p:cNvSpPr txBox="1"/>
          <p:nvPr/>
        </p:nvSpPr>
        <p:spPr>
          <a:xfrm>
            <a:off x="7394104" y="719129"/>
            <a:ext cx="3706091"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Area of a circle = </a:t>
            </a:r>
            <a:r>
              <a:rPr kumimoji="0" lang="el-GR"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x r</a:t>
            </a:r>
            <a:r>
              <a:rPr kumimoji="0" lang="en-US" sz="24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2400" b="0" i="0" u="none" strike="noStrike" kern="1200" cap="none" spc="0" normalizeH="0" baseline="3000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9A04483-817D-A7AE-06B8-C81F744E7574}"/>
              </a:ext>
            </a:extLst>
          </p:cNvPr>
          <p:cNvSpPr txBox="1"/>
          <p:nvPr/>
        </p:nvSpPr>
        <p:spPr>
          <a:xfrm>
            <a:off x="0" y="6309360"/>
            <a:ext cx="726546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of a</a:t>
            </a:r>
            <a:r>
              <a:rPr lang="en-US" sz="2400">
                <a:solidFill>
                  <a:prstClr val="black"/>
                </a:solidFill>
                <a:latin typeface="Calibri" panose="020F0502020204030204"/>
              </a:rPr>
              <a:t> rectangular Prism</a:t>
            </a:r>
            <a:r>
              <a:rPr kumimoji="0" lang="en-US" sz="2400" b="0" i="0" u="none" strike="noStrike" kern="1200" cap="none" spc="0" normalizeH="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 Length x Width x Height</a:t>
            </a:r>
          </a:p>
        </p:txBody>
      </p:sp>
      <p:sp>
        <p:nvSpPr>
          <p:cNvPr id="5" name="Parallelogram 4">
            <a:extLst>
              <a:ext uri="{FF2B5EF4-FFF2-40B4-BE49-F238E27FC236}">
                <a16:creationId xmlns:a16="http://schemas.microsoft.com/office/drawing/2014/main" id="{BF92C669-E047-B188-DD11-DF2B6625DDE2}"/>
              </a:ext>
            </a:extLst>
          </p:cNvPr>
          <p:cNvSpPr/>
          <p:nvPr/>
        </p:nvSpPr>
        <p:spPr>
          <a:xfrm>
            <a:off x="831272" y="3968325"/>
            <a:ext cx="3366655" cy="1565564"/>
          </a:xfrm>
          <a:prstGeom prst="parallelogram">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7BAF720-7DC7-58D1-4E4D-EA72AB477083}"/>
              </a:ext>
            </a:extLst>
          </p:cNvPr>
          <p:cNvSpPr txBox="1"/>
          <p:nvPr/>
        </p:nvSpPr>
        <p:spPr>
          <a:xfrm>
            <a:off x="2053937" y="5533889"/>
            <a:ext cx="105294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Length</a:t>
            </a:r>
          </a:p>
        </p:txBody>
      </p:sp>
      <p:sp>
        <p:nvSpPr>
          <p:cNvPr id="7" name="TextBox 6">
            <a:extLst>
              <a:ext uri="{FF2B5EF4-FFF2-40B4-BE49-F238E27FC236}">
                <a16:creationId xmlns:a16="http://schemas.microsoft.com/office/drawing/2014/main" id="{90138D49-B174-6FB1-279F-FE4E8C6409E6}"/>
              </a:ext>
            </a:extLst>
          </p:cNvPr>
          <p:cNvSpPr txBox="1"/>
          <p:nvPr/>
        </p:nvSpPr>
        <p:spPr>
          <a:xfrm>
            <a:off x="4038604" y="4543289"/>
            <a:ext cx="105294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Width</a:t>
            </a:r>
          </a:p>
        </p:txBody>
      </p:sp>
      <p:sp>
        <p:nvSpPr>
          <p:cNvPr id="8" name="TextBox 7">
            <a:extLst>
              <a:ext uri="{FF2B5EF4-FFF2-40B4-BE49-F238E27FC236}">
                <a16:creationId xmlns:a16="http://schemas.microsoft.com/office/drawing/2014/main" id="{820B71AA-0F76-7532-0436-48E5683A5CC1}"/>
              </a:ext>
            </a:extLst>
          </p:cNvPr>
          <p:cNvSpPr txBox="1"/>
          <p:nvPr/>
        </p:nvSpPr>
        <p:spPr>
          <a:xfrm>
            <a:off x="9278324" y="4639354"/>
            <a:ext cx="105294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radius</a:t>
            </a:r>
          </a:p>
        </p:txBody>
      </p:sp>
      <p:sp>
        <p:nvSpPr>
          <p:cNvPr id="11" name="Parallelogram 10">
            <a:extLst>
              <a:ext uri="{FF2B5EF4-FFF2-40B4-BE49-F238E27FC236}">
                <a16:creationId xmlns:a16="http://schemas.microsoft.com/office/drawing/2014/main" id="{8CEE8D34-E24E-F0E4-6EF5-DED995AAA55A}"/>
              </a:ext>
            </a:extLst>
          </p:cNvPr>
          <p:cNvSpPr/>
          <p:nvPr/>
        </p:nvSpPr>
        <p:spPr>
          <a:xfrm>
            <a:off x="831271" y="3347057"/>
            <a:ext cx="3366655" cy="1565564"/>
          </a:xfrm>
          <a:prstGeom prst="parallelogram">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Parallelogram 17">
            <a:extLst>
              <a:ext uri="{FF2B5EF4-FFF2-40B4-BE49-F238E27FC236}">
                <a16:creationId xmlns:a16="http://schemas.microsoft.com/office/drawing/2014/main" id="{F17BC31C-1486-76BB-103D-DA3AC2CCAA7D}"/>
              </a:ext>
            </a:extLst>
          </p:cNvPr>
          <p:cNvSpPr/>
          <p:nvPr/>
        </p:nvSpPr>
        <p:spPr>
          <a:xfrm>
            <a:off x="831270" y="2667366"/>
            <a:ext cx="3366655" cy="1565564"/>
          </a:xfrm>
          <a:prstGeom prst="parallelogram">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Parallelogram 18">
            <a:extLst>
              <a:ext uri="{FF2B5EF4-FFF2-40B4-BE49-F238E27FC236}">
                <a16:creationId xmlns:a16="http://schemas.microsoft.com/office/drawing/2014/main" id="{1261DC2A-BA0C-3465-7912-BB0B1F803289}"/>
              </a:ext>
            </a:extLst>
          </p:cNvPr>
          <p:cNvSpPr/>
          <p:nvPr/>
        </p:nvSpPr>
        <p:spPr>
          <a:xfrm>
            <a:off x="831269" y="2092402"/>
            <a:ext cx="3366655" cy="1565564"/>
          </a:xfrm>
          <a:prstGeom prst="parallelogram">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Parallelogram 19">
            <a:extLst>
              <a:ext uri="{FF2B5EF4-FFF2-40B4-BE49-F238E27FC236}">
                <a16:creationId xmlns:a16="http://schemas.microsoft.com/office/drawing/2014/main" id="{EA2DF99A-F83C-2A1E-A427-60DF2AE338B3}"/>
              </a:ext>
            </a:extLst>
          </p:cNvPr>
          <p:cNvSpPr/>
          <p:nvPr/>
        </p:nvSpPr>
        <p:spPr>
          <a:xfrm>
            <a:off x="831269" y="1527089"/>
            <a:ext cx="3366655" cy="1565564"/>
          </a:xfrm>
          <a:prstGeom prst="parallelogram">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5F251497-3277-5F33-7BAF-094BC78C0377}"/>
              </a:ext>
            </a:extLst>
          </p:cNvPr>
          <p:cNvSpPr txBox="1"/>
          <p:nvPr/>
        </p:nvSpPr>
        <p:spPr>
          <a:xfrm rot="16200000">
            <a:off x="31171" y="3496177"/>
            <a:ext cx="105294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Height</a:t>
            </a:r>
          </a:p>
        </p:txBody>
      </p:sp>
      <p:sp>
        <p:nvSpPr>
          <p:cNvPr id="22" name="Oval 21">
            <a:extLst>
              <a:ext uri="{FF2B5EF4-FFF2-40B4-BE49-F238E27FC236}">
                <a16:creationId xmlns:a16="http://schemas.microsoft.com/office/drawing/2014/main" id="{024DB2A4-7FE7-BEFB-4946-477DFA475FFF}"/>
              </a:ext>
            </a:extLst>
          </p:cNvPr>
          <p:cNvSpPr/>
          <p:nvPr/>
        </p:nvSpPr>
        <p:spPr>
          <a:xfrm>
            <a:off x="7144726" y="4122650"/>
            <a:ext cx="3151905" cy="168086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71F03E52-3255-27BF-659A-F1A23B5177D7}"/>
              </a:ext>
            </a:extLst>
          </p:cNvPr>
          <p:cNvCxnSpPr>
            <a:cxnSpLocks/>
          </p:cNvCxnSpPr>
          <p:nvPr/>
        </p:nvCxnSpPr>
        <p:spPr>
          <a:xfrm flipH="1">
            <a:off x="8686043" y="4999208"/>
            <a:ext cx="1610588" cy="0"/>
          </a:xfrm>
          <a:prstGeom prst="line">
            <a:avLst/>
          </a:prstGeom>
          <a:ln w="28575"/>
        </p:spPr>
        <p:style>
          <a:lnRef idx="1">
            <a:schemeClr val="dk1"/>
          </a:lnRef>
          <a:fillRef idx="0">
            <a:schemeClr val="dk1"/>
          </a:fillRef>
          <a:effectRef idx="0">
            <a:schemeClr val="dk1"/>
          </a:effectRef>
          <a:fontRef idx="minor">
            <a:schemeClr val="tx1"/>
          </a:fontRef>
        </p:style>
      </p:cxnSp>
      <p:sp>
        <p:nvSpPr>
          <p:cNvPr id="25" name="Oval 24">
            <a:extLst>
              <a:ext uri="{FF2B5EF4-FFF2-40B4-BE49-F238E27FC236}">
                <a16:creationId xmlns:a16="http://schemas.microsoft.com/office/drawing/2014/main" id="{9C24164C-D7EB-CF00-4394-5FFF8E00A892}"/>
              </a:ext>
            </a:extLst>
          </p:cNvPr>
          <p:cNvSpPr/>
          <p:nvPr/>
        </p:nvSpPr>
        <p:spPr>
          <a:xfrm>
            <a:off x="7144723" y="3654114"/>
            <a:ext cx="3151905" cy="168086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EEFD985E-D368-D05B-9695-BD7496C891EC}"/>
              </a:ext>
            </a:extLst>
          </p:cNvPr>
          <p:cNvSpPr/>
          <p:nvPr/>
        </p:nvSpPr>
        <p:spPr>
          <a:xfrm>
            <a:off x="7144720" y="3138415"/>
            <a:ext cx="3151905" cy="168086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6983D281-D939-1936-3E1C-7E2EB1E0D4AC}"/>
              </a:ext>
            </a:extLst>
          </p:cNvPr>
          <p:cNvSpPr/>
          <p:nvPr/>
        </p:nvSpPr>
        <p:spPr>
          <a:xfrm>
            <a:off x="7144717" y="2571391"/>
            <a:ext cx="3151905" cy="168086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09590667-6FFF-BD9A-013C-949DD00B53D6}"/>
              </a:ext>
            </a:extLst>
          </p:cNvPr>
          <p:cNvSpPr/>
          <p:nvPr/>
        </p:nvSpPr>
        <p:spPr>
          <a:xfrm>
            <a:off x="7144717" y="2119814"/>
            <a:ext cx="3151905" cy="168086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B4756856-A6CB-1638-1E97-010EB6625F48}"/>
              </a:ext>
            </a:extLst>
          </p:cNvPr>
          <p:cNvSpPr txBox="1"/>
          <p:nvPr/>
        </p:nvSpPr>
        <p:spPr>
          <a:xfrm rot="16200000">
            <a:off x="6262218" y="3753630"/>
            <a:ext cx="105294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Height</a:t>
            </a:r>
          </a:p>
        </p:txBody>
      </p:sp>
      <p:sp>
        <p:nvSpPr>
          <p:cNvPr id="10" name="Rectangle 9">
            <a:extLst>
              <a:ext uri="{FF2B5EF4-FFF2-40B4-BE49-F238E27FC236}">
                <a16:creationId xmlns:a16="http://schemas.microsoft.com/office/drawing/2014/main" id="{96126C39-85C3-647C-2849-2719BC6DBAB6}"/>
              </a:ext>
            </a:extLst>
          </p:cNvPr>
          <p:cNvSpPr/>
          <p:nvPr/>
        </p:nvSpPr>
        <p:spPr>
          <a:xfrm>
            <a:off x="1115291" y="3636818"/>
            <a:ext cx="2930237" cy="196041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E3A5CC44-6311-DD98-B3DF-CC6A907F6DBE}"/>
              </a:ext>
            </a:extLst>
          </p:cNvPr>
          <p:cNvSpPr/>
          <p:nvPr/>
        </p:nvSpPr>
        <p:spPr>
          <a:xfrm>
            <a:off x="7674660" y="4096200"/>
            <a:ext cx="1995055" cy="196041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7FA7633C-DD7A-E86E-1AE4-E0784515AE34}"/>
              </a:ext>
            </a:extLst>
          </p:cNvPr>
          <p:cNvSpPr txBox="1"/>
          <p:nvPr/>
        </p:nvSpPr>
        <p:spPr>
          <a:xfrm>
            <a:off x="8720679" y="4726675"/>
            <a:ext cx="105294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radius</a:t>
            </a:r>
          </a:p>
        </p:txBody>
      </p:sp>
      <p:cxnSp>
        <p:nvCxnSpPr>
          <p:cNvPr id="24" name="Straight Connector 23">
            <a:extLst>
              <a:ext uri="{FF2B5EF4-FFF2-40B4-BE49-F238E27FC236}">
                <a16:creationId xmlns:a16="http://schemas.microsoft.com/office/drawing/2014/main" id="{8E068B4A-117B-53E3-21F0-C63A798EC890}"/>
              </a:ext>
            </a:extLst>
          </p:cNvPr>
          <p:cNvCxnSpPr>
            <a:cxnSpLocks/>
            <a:stCxn id="12" idx="6"/>
          </p:cNvCxnSpPr>
          <p:nvPr/>
        </p:nvCxnSpPr>
        <p:spPr>
          <a:xfrm flipH="1">
            <a:off x="8672187" y="5076410"/>
            <a:ext cx="997528" cy="0"/>
          </a:xfrm>
          <a:prstGeom prst="line">
            <a:avLst/>
          </a:prstGeom>
          <a:ln w="28575"/>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8453C1A2-2E19-5A79-2C3E-70C26F409988}"/>
              </a:ext>
            </a:extLst>
          </p:cNvPr>
          <p:cNvSpPr txBox="1"/>
          <p:nvPr/>
        </p:nvSpPr>
        <p:spPr>
          <a:xfrm>
            <a:off x="6422026" y="1278134"/>
            <a:ext cx="496512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of a </a:t>
            </a:r>
            <a:r>
              <a:rPr lang="en-US" sz="2400">
                <a:solidFill>
                  <a:prstClr val="black"/>
                </a:solidFill>
                <a:latin typeface="Calibri" panose="020F0502020204030204"/>
              </a:rPr>
              <a:t>Cylinder</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 </a:t>
            </a:r>
            <a:r>
              <a:rPr kumimoji="0" lang="el-GR"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x r</a:t>
            </a:r>
            <a:r>
              <a:rPr kumimoji="0" lang="en-US" sz="24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x Height</a:t>
            </a:r>
          </a:p>
        </p:txBody>
      </p:sp>
      <mc:AlternateContent xmlns:mc="http://schemas.openxmlformats.org/markup-compatibility/2006">
        <mc:Choice xmlns:am3d="http://schemas.microsoft.com/office/drawing/2017/model3d" Requires="am3d">
          <p:graphicFrame>
            <p:nvGraphicFramePr>
              <p:cNvPr id="31" name="3D Model 30" descr="Dark Gray Cube">
                <a:extLst>
                  <a:ext uri="{FF2B5EF4-FFF2-40B4-BE49-F238E27FC236}">
                    <a16:creationId xmlns:a16="http://schemas.microsoft.com/office/drawing/2014/main" id="{D0F544F8-402D-4459-4672-14B13B946C5D}"/>
                  </a:ext>
                </a:extLst>
              </p:cNvPr>
              <p:cNvGraphicFramePr>
                <a:graphicFrameLocks noChangeAspect="1"/>
              </p:cNvGraphicFramePr>
              <p:nvPr>
                <p:extLst>
                  <p:ext uri="{D42A27DB-BD31-4B8C-83A1-F6EECF244321}">
                    <p14:modId xmlns:p14="http://schemas.microsoft.com/office/powerpoint/2010/main" val="2872668686"/>
                  </p:ext>
                </p:extLst>
              </p:nvPr>
            </p:nvGraphicFramePr>
            <p:xfrm>
              <a:off x="742308" y="1282795"/>
              <a:ext cx="3970876" cy="4392236"/>
            </p:xfrm>
            <a:graphic>
              <a:graphicData uri="http://schemas.microsoft.com/office/drawing/2017/model3d">
                <am3d:model3d r:embed="rId3">
                  <am3d:spPr>
                    <a:xfrm>
                      <a:off x="0" y="0"/>
                      <a:ext cx="3970876" cy="4392236"/>
                    </a:xfrm>
                    <a:prstGeom prst="rect">
                      <a:avLst/>
                    </a:prstGeom>
                  </am3d:spPr>
                  <am3d:camera>
                    <am3d:pos x="0" y="0" z="81469193"/>
                    <am3d:up dx="0" dy="36000000" dz="0"/>
                    <am3d:lookAt x="0" y="0" z="0"/>
                    <am3d:perspective fov="2700000"/>
                  </am3d:camera>
                  <am3d:trans>
                    <am3d:meterPerModelUnit n="7140529" d="1000000"/>
                    <am3d:preTrans dx="0" dy="-17999995" dz="5866"/>
                    <am3d:scale>
                      <am3d:sx n="1000000" d="1000000"/>
                      <am3d:sy n="1000000" d="1000000"/>
                      <am3d:sz n="1000000" d="1000000"/>
                    </am3d:scale>
                    <am3d:rot ax="1223649" ay="-1790559" az="-628889"/>
                    <am3d:postTrans dx="0" dy="0" dz="0"/>
                  </am3d:trans>
                  <am3d:raster rName="Office3DRenderer" rVer="16.0.8326">
                    <am3d:blip r:embed="rId4"/>
                  </am3d:raster>
                  <am3d:objViewport viewportSz="467539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1" name="3D Model 30" descr="Dark Gray Cube">
                <a:extLst>
                  <a:ext uri="{FF2B5EF4-FFF2-40B4-BE49-F238E27FC236}">
                    <a16:creationId xmlns:a16="http://schemas.microsoft.com/office/drawing/2014/main" id="{D0F544F8-402D-4459-4672-14B13B946C5D}"/>
                  </a:ext>
                </a:extLst>
              </p:cNvPr>
              <p:cNvPicPr>
                <a:picLocks noGrp="1" noRot="1" noChangeAspect="1" noMove="1" noResize="1" noEditPoints="1" noAdjustHandles="1" noChangeArrowheads="1" noChangeShapeType="1" noCrop="1"/>
              </p:cNvPicPr>
              <p:nvPr/>
            </p:nvPicPr>
            <p:blipFill>
              <a:blip r:embed="rId4"/>
              <a:stretch>
                <a:fillRect/>
              </a:stretch>
            </p:blipFill>
            <p:spPr>
              <a:xfrm>
                <a:off x="742308" y="1282795"/>
                <a:ext cx="3970876" cy="439223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2" name="3D Model 31" descr="Cylinder">
                <a:extLst>
                  <a:ext uri="{FF2B5EF4-FFF2-40B4-BE49-F238E27FC236}">
                    <a16:creationId xmlns:a16="http://schemas.microsoft.com/office/drawing/2014/main" id="{E1F2212C-7BBC-2188-3A48-31103AB2F512}"/>
                  </a:ext>
                </a:extLst>
              </p:cNvPr>
              <p:cNvGraphicFramePr>
                <a:graphicFrameLocks noChangeAspect="1"/>
              </p:cNvGraphicFramePr>
              <p:nvPr>
                <p:extLst>
                  <p:ext uri="{D42A27DB-BD31-4B8C-83A1-F6EECF244321}">
                    <p14:modId xmlns:p14="http://schemas.microsoft.com/office/powerpoint/2010/main" val="3674592317"/>
                  </p:ext>
                </p:extLst>
              </p:nvPr>
            </p:nvGraphicFramePr>
            <p:xfrm>
              <a:off x="7425278" y="1917230"/>
              <a:ext cx="2522228" cy="4102190"/>
            </p:xfrm>
            <a:graphic>
              <a:graphicData uri="http://schemas.microsoft.com/office/drawing/2017/model3d">
                <am3d:model3d r:embed="rId5">
                  <am3d:spPr>
                    <a:xfrm>
                      <a:off x="0" y="0"/>
                      <a:ext cx="2522228" cy="4102190"/>
                    </a:xfrm>
                    <a:prstGeom prst="rect">
                      <a:avLst/>
                    </a:prstGeom>
                  </am3d:spPr>
                  <am3d:camera>
                    <am3d:pos x="0" y="0" z="62782805"/>
                    <am3d:up dx="0" dy="36000000" dz="0"/>
                    <am3d:lookAt x="0" y="0" z="0"/>
                    <am3d:perspective fov="2700000"/>
                  </am3d:camera>
                  <am3d:trans>
                    <am3d:meterPerModelUnit n="7159681" d="1000000"/>
                    <am3d:preTrans dx="22" dy="-18000000" dz="6"/>
                    <am3d:scale>
                      <am3d:sx n="1000000" d="1000000"/>
                      <am3d:sy n="1000000" d="1000000"/>
                      <am3d:sz n="1000000" d="1000000"/>
                    </am3d:scale>
                    <am3d:rot ax="1586272" ay="283191" az="140572"/>
                    <am3d:postTrans dx="0" dy="0" dz="0"/>
                  </am3d:trans>
                  <am3d:raster rName="Office3DRenderer" rVer="16.0.8326">
                    <am3d:blip r:embed="rId6"/>
                  </am3d:raster>
                  <am3d:objViewport viewportSz="480651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2" name="3D Model 31" descr="Cylinder">
                <a:extLst>
                  <a:ext uri="{FF2B5EF4-FFF2-40B4-BE49-F238E27FC236}">
                    <a16:creationId xmlns:a16="http://schemas.microsoft.com/office/drawing/2014/main" id="{E1F2212C-7BBC-2188-3A48-31103AB2F512}"/>
                  </a:ext>
                </a:extLst>
              </p:cNvPr>
              <p:cNvPicPr>
                <a:picLocks noGrp="1" noRot="1" noChangeAspect="1" noMove="1" noResize="1" noEditPoints="1" noAdjustHandles="1" noChangeArrowheads="1" noChangeShapeType="1" noCrop="1"/>
              </p:cNvPicPr>
              <p:nvPr/>
            </p:nvPicPr>
            <p:blipFill>
              <a:blip r:embed="rId6"/>
              <a:stretch>
                <a:fillRect/>
              </a:stretch>
            </p:blipFill>
            <p:spPr>
              <a:xfrm>
                <a:off x="7425278" y="1917230"/>
                <a:ext cx="2522228" cy="4102190"/>
              </a:xfrm>
              <a:prstGeom prst="rect">
                <a:avLst/>
              </a:prstGeom>
            </p:spPr>
          </p:pic>
        </mc:Fallback>
      </mc:AlternateContent>
      <p:sp>
        <p:nvSpPr>
          <p:cNvPr id="33" name="TextBox 32">
            <a:extLst>
              <a:ext uri="{FF2B5EF4-FFF2-40B4-BE49-F238E27FC236}">
                <a16:creationId xmlns:a16="http://schemas.microsoft.com/office/drawing/2014/main" id="{3181F968-A01E-5DA0-ED76-6CFA690009FB}"/>
              </a:ext>
            </a:extLst>
          </p:cNvPr>
          <p:cNvSpPr txBox="1"/>
          <p:nvPr/>
        </p:nvSpPr>
        <p:spPr>
          <a:xfrm>
            <a:off x="8236667" y="1947944"/>
            <a:ext cx="105294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radius</a:t>
            </a:r>
          </a:p>
        </p:txBody>
      </p:sp>
      <p:cxnSp>
        <p:nvCxnSpPr>
          <p:cNvPr id="34" name="Straight Connector 33">
            <a:extLst>
              <a:ext uri="{FF2B5EF4-FFF2-40B4-BE49-F238E27FC236}">
                <a16:creationId xmlns:a16="http://schemas.microsoft.com/office/drawing/2014/main" id="{CDA60C8E-76B4-B5D7-2D05-DB4CC724D33C}"/>
              </a:ext>
            </a:extLst>
          </p:cNvPr>
          <p:cNvCxnSpPr>
            <a:cxnSpLocks/>
          </p:cNvCxnSpPr>
          <p:nvPr/>
        </p:nvCxnSpPr>
        <p:spPr>
          <a:xfrm flipH="1">
            <a:off x="8686043" y="2317972"/>
            <a:ext cx="1207134"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5903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4"/>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60" presetClass="entr" presetSubtype="128"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1000"/>
                                        <p:tgtEl>
                                          <p:spTgt spid="31"/>
                                        </p:tgtEl>
                                      </p:cBhvr>
                                    </p:animEffect>
                                    <p:anim calcmode="lin" valueType="num">
                                      <p:cBhvr additive="sum">
                                        <p:cTn id="46" dur="1000" fill="hold"/>
                                        <p:tgtEl>
                                          <p:spTgt spid="31"/>
                                        </p:tgtEl>
                                        <p:attrNameLst>
                                          <p:attrName>3d.view.rotation.y</p:attrName>
                                        </p:attrNameLst>
                                      </p:cBhvr>
                                      <p:tavLst>
                                        <p:tav tm="0">
                                          <p:val>
                                            <p:fltVal val="-20"/>
                                          </p:val>
                                        </p:tav>
                                        <p:tav tm="3330">
                                          <p:val>
                                            <p:fltVal val="-19.9349"/>
                                          </p:val>
                                        </p:tav>
                                        <p:tav tm="6660">
                                          <p:val>
                                            <p:fltVal val="-19.7456"/>
                                          </p:val>
                                        </p:tav>
                                        <p:tav tm="9990">
                                          <p:val>
                                            <p:fltVal val="-19.441"/>
                                          </p:val>
                                        </p:tav>
                                        <p:tav tm="13320">
                                          <p:val>
                                            <p:fltVal val="-19.0299"/>
                                          </p:val>
                                        </p:tav>
                                        <p:tav tm="16650">
                                          <p:val>
                                            <p:fltVal val="-18.5212"/>
                                          </p:val>
                                        </p:tav>
                                        <p:tav tm="19970">
                                          <p:val>
                                            <p:fltVal val="-17.9257"/>
                                          </p:val>
                                        </p:tav>
                                        <p:tav tm="23290">
                                          <p:val>
                                            <p:fltVal val="-17.2507"/>
                                          </p:val>
                                        </p:tav>
                                        <p:tav tm="26620">
                                          <p:val>
                                            <p:fltVal val="-16.5027"/>
                                          </p:val>
                                        </p:tav>
                                        <p:tav tm="29950">
                                          <p:val>
                                            <p:fltVal val="-15.6925"/>
                                          </p:val>
                                        </p:tav>
                                        <p:tav tm="33280">
                                          <p:val>
                                            <p:fltVal val="-14.829"/>
                                          </p:val>
                                        </p:tav>
                                        <p:tav tm="36610">
                                          <p:val>
                                            <p:fltVal val="-13.9209"/>
                                          </p:val>
                                        </p:tav>
                                        <p:tav tm="39940">
                                          <p:val>
                                            <p:fltVal val="-12.9772"/>
                                          </p:val>
                                        </p:tav>
                                        <p:tav tm="43270">
                                          <p:val>
                                            <p:fltVal val="-12.0068"/>
                                          </p:val>
                                        </p:tav>
                                        <p:tav tm="46600">
                                          <p:val>
                                            <p:fltVal val="-11.0184"/>
                                          </p:val>
                                        </p:tav>
                                        <p:tav tm="49930">
                                          <p:val>
                                            <p:fltVal val="-10.0209"/>
                                          </p:val>
                                        </p:tav>
                                        <p:tav tm="53250">
                                          <p:val>
                                            <p:fltVal val="-9.0263"/>
                                          </p:val>
                                        </p:tav>
                                        <p:tav tm="56580">
                                          <p:val>
                                            <p:fltVal val="-8.0373"/>
                                          </p:val>
                                        </p:tav>
                                        <p:tav tm="59900">
                                          <p:val>
                                            <p:fltVal val="-7.0688"/>
                                          </p:val>
                                        </p:tav>
                                        <p:tav tm="63220">
                                          <p:val>
                                            <p:fltVal val="-6.1264"/>
                                          </p:val>
                                        </p:tav>
                                        <p:tav tm="66540">
                                          <p:val>
                                            <p:fltVal val="-5.2189"/>
                                          </p:val>
                                        </p:tav>
                                        <p:tav tm="69870">
                                          <p:val>
                                            <p:fltVal val="-4.3528"/>
                                          </p:val>
                                        </p:tav>
                                        <p:tav tm="73190">
                                          <p:val>
                                            <p:fltVal val="-3.5418"/>
                                          </p:val>
                                        </p:tav>
                                        <p:tav tm="76510">
                                          <p:val>
                                            <p:fltVal val="-2.7922"/>
                                          </p:val>
                                        </p:tav>
                                        <p:tav tm="79830">
                                          <p:val>
                                            <p:fltVal val="-2.1127"/>
                                          </p:val>
                                        </p:tav>
                                        <p:tav tm="83160">
                                          <p:val>
                                            <p:fltVal val="-1.5104"/>
                                          </p:val>
                                        </p:tav>
                                        <p:tav tm="86480">
                                          <p:val>
                                            <p:fltVal val="-0.9978"/>
                                          </p:val>
                                        </p:tav>
                                        <p:tav tm="89800">
                                          <p:val>
                                            <p:fltVal val="-0.5817"/>
                                          </p:val>
                                        </p:tav>
                                        <p:tav tm="93120">
                                          <p:val>
                                            <p:fltVal val="-0.2709"/>
                                          </p:val>
                                        </p:tav>
                                        <p:tav tm="96450">
                                          <p:val>
                                            <p:fltVal val="-0.0738"/>
                                          </p:val>
                                        </p:tav>
                                        <p:tav tm="100000">
                                          <p:val>
                                            <p:fltVal val="0"/>
                                          </p:val>
                                        </p:tav>
                                      </p:tavLst>
                                    </p:anim>
                                    <p:anim calcmode="lin" valueType="num">
                                      <p:cBhvr additive="mult">
                                        <p:cTn id="47" dur="1000" fill="hold"/>
                                        <p:tgtEl>
                                          <p:spTgt spid="31"/>
                                        </p:tgtEl>
                                        <p:attrNameLst>
                                          <p:attrName>3d.object.scale.x</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48" dur="1000" fill="hold"/>
                                        <p:tgtEl>
                                          <p:spTgt spid="31"/>
                                        </p:tgtEl>
                                        <p:attrNameLst>
                                          <p:attrName>3d.object.scale.y</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49" dur="1000" fill="hold"/>
                                        <p:tgtEl>
                                          <p:spTgt spid="31"/>
                                        </p:tgtEl>
                                        <p:attrNameLst>
                                          <p:attrName>3d.object.scale.z</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childTnLst>
                                </p:cTn>
                              </p:par>
                              <p:par>
                                <p:cTn id="50" presetID="1" presetClass="exit" presetSubtype="0" fill="hold" grpId="1" nodeType="withEffect">
                                  <p:stCondLst>
                                    <p:cond delay="0"/>
                                  </p:stCondLst>
                                  <p:childTnLst>
                                    <p:set>
                                      <p:cBhvr>
                                        <p:cTn id="51" dur="1" fill="hold">
                                          <p:stCondLst>
                                            <p:cond delay="0"/>
                                          </p:stCondLst>
                                        </p:cTn>
                                        <p:tgtEl>
                                          <p:spTgt spid="5"/>
                                        </p:tgtEl>
                                        <p:attrNameLst>
                                          <p:attrName>style.visibility</p:attrName>
                                        </p:attrNameLst>
                                      </p:cBhvr>
                                      <p:to>
                                        <p:strVal val="hidden"/>
                                      </p:to>
                                    </p:set>
                                  </p:childTnLst>
                                </p:cTn>
                              </p:par>
                              <p:par>
                                <p:cTn id="52" presetID="1" presetClass="exit" presetSubtype="0" fill="hold" grpId="1" nodeType="withEffect">
                                  <p:stCondLst>
                                    <p:cond delay="0"/>
                                  </p:stCondLst>
                                  <p:childTnLst>
                                    <p:set>
                                      <p:cBhvr>
                                        <p:cTn id="53" dur="1" fill="hold">
                                          <p:stCondLst>
                                            <p:cond delay="0"/>
                                          </p:stCondLst>
                                        </p:cTn>
                                        <p:tgtEl>
                                          <p:spTgt spid="11"/>
                                        </p:tgtEl>
                                        <p:attrNameLst>
                                          <p:attrName>style.visibility</p:attrName>
                                        </p:attrNameLst>
                                      </p:cBhvr>
                                      <p:to>
                                        <p:strVal val="hidden"/>
                                      </p:to>
                                    </p:set>
                                  </p:childTnLst>
                                </p:cTn>
                              </p:par>
                              <p:par>
                                <p:cTn id="54" presetID="1" presetClass="exit" presetSubtype="0" fill="hold" grpId="1" nodeType="withEffect">
                                  <p:stCondLst>
                                    <p:cond delay="0"/>
                                  </p:stCondLst>
                                  <p:childTnLst>
                                    <p:set>
                                      <p:cBhvr>
                                        <p:cTn id="55" dur="1" fill="hold">
                                          <p:stCondLst>
                                            <p:cond delay="0"/>
                                          </p:stCondLst>
                                        </p:cTn>
                                        <p:tgtEl>
                                          <p:spTgt spid="18"/>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19"/>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20"/>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5"/>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28"/>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grpId="1" nodeType="clickEffect">
                                  <p:stCondLst>
                                    <p:cond delay="0"/>
                                  </p:stCondLst>
                                  <p:childTnLst>
                                    <p:set>
                                      <p:cBhvr>
                                        <p:cTn id="83" dur="1" fill="hold">
                                          <p:stCondLst>
                                            <p:cond delay="0"/>
                                          </p:stCondLst>
                                        </p:cTn>
                                        <p:tgtEl>
                                          <p:spTgt spid="8"/>
                                        </p:tgtEl>
                                        <p:attrNameLst>
                                          <p:attrName>style.visibility</p:attrName>
                                        </p:attrNameLst>
                                      </p:cBhvr>
                                      <p:to>
                                        <p:strVal val="hidden"/>
                                      </p:to>
                                    </p:set>
                                  </p:childTnLst>
                                </p:cTn>
                              </p:par>
                              <p:par>
                                <p:cTn id="84" presetID="60" presetClass="entr" presetSubtype="128" fill="hold" nodeType="with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1000"/>
                                        <p:tgtEl>
                                          <p:spTgt spid="32"/>
                                        </p:tgtEl>
                                      </p:cBhvr>
                                    </p:animEffect>
                                    <p:anim calcmode="lin" valueType="num">
                                      <p:cBhvr additive="sum">
                                        <p:cTn id="87" dur="1000" fill="hold"/>
                                        <p:tgtEl>
                                          <p:spTgt spid="32"/>
                                        </p:tgtEl>
                                        <p:attrNameLst>
                                          <p:attrName>3d.view.rotation.y</p:attrName>
                                        </p:attrNameLst>
                                      </p:cBhvr>
                                      <p:tavLst>
                                        <p:tav tm="0">
                                          <p:val>
                                            <p:fltVal val="-20"/>
                                          </p:val>
                                        </p:tav>
                                        <p:tav tm="3330">
                                          <p:val>
                                            <p:fltVal val="-19.9349"/>
                                          </p:val>
                                        </p:tav>
                                        <p:tav tm="6660">
                                          <p:val>
                                            <p:fltVal val="-19.7456"/>
                                          </p:val>
                                        </p:tav>
                                        <p:tav tm="9990">
                                          <p:val>
                                            <p:fltVal val="-19.441"/>
                                          </p:val>
                                        </p:tav>
                                        <p:tav tm="13320">
                                          <p:val>
                                            <p:fltVal val="-19.0299"/>
                                          </p:val>
                                        </p:tav>
                                        <p:tav tm="16650">
                                          <p:val>
                                            <p:fltVal val="-18.5212"/>
                                          </p:val>
                                        </p:tav>
                                        <p:tav tm="19970">
                                          <p:val>
                                            <p:fltVal val="-17.9257"/>
                                          </p:val>
                                        </p:tav>
                                        <p:tav tm="23290">
                                          <p:val>
                                            <p:fltVal val="-17.2507"/>
                                          </p:val>
                                        </p:tav>
                                        <p:tav tm="26620">
                                          <p:val>
                                            <p:fltVal val="-16.5027"/>
                                          </p:val>
                                        </p:tav>
                                        <p:tav tm="29950">
                                          <p:val>
                                            <p:fltVal val="-15.6925"/>
                                          </p:val>
                                        </p:tav>
                                        <p:tav tm="33280">
                                          <p:val>
                                            <p:fltVal val="-14.829"/>
                                          </p:val>
                                        </p:tav>
                                        <p:tav tm="36610">
                                          <p:val>
                                            <p:fltVal val="-13.9209"/>
                                          </p:val>
                                        </p:tav>
                                        <p:tav tm="39940">
                                          <p:val>
                                            <p:fltVal val="-12.9772"/>
                                          </p:val>
                                        </p:tav>
                                        <p:tav tm="43270">
                                          <p:val>
                                            <p:fltVal val="-12.0068"/>
                                          </p:val>
                                        </p:tav>
                                        <p:tav tm="46600">
                                          <p:val>
                                            <p:fltVal val="-11.0184"/>
                                          </p:val>
                                        </p:tav>
                                        <p:tav tm="49930">
                                          <p:val>
                                            <p:fltVal val="-10.0209"/>
                                          </p:val>
                                        </p:tav>
                                        <p:tav tm="53250">
                                          <p:val>
                                            <p:fltVal val="-9.0263"/>
                                          </p:val>
                                        </p:tav>
                                        <p:tav tm="56580">
                                          <p:val>
                                            <p:fltVal val="-8.0373"/>
                                          </p:val>
                                        </p:tav>
                                        <p:tav tm="59900">
                                          <p:val>
                                            <p:fltVal val="-7.0688"/>
                                          </p:val>
                                        </p:tav>
                                        <p:tav tm="63220">
                                          <p:val>
                                            <p:fltVal val="-6.1264"/>
                                          </p:val>
                                        </p:tav>
                                        <p:tav tm="66540">
                                          <p:val>
                                            <p:fltVal val="-5.2189"/>
                                          </p:val>
                                        </p:tav>
                                        <p:tav tm="69870">
                                          <p:val>
                                            <p:fltVal val="-4.3528"/>
                                          </p:val>
                                        </p:tav>
                                        <p:tav tm="73190">
                                          <p:val>
                                            <p:fltVal val="-3.5418"/>
                                          </p:val>
                                        </p:tav>
                                        <p:tav tm="76510">
                                          <p:val>
                                            <p:fltVal val="-2.7922"/>
                                          </p:val>
                                        </p:tav>
                                        <p:tav tm="79830">
                                          <p:val>
                                            <p:fltVal val="-2.1127"/>
                                          </p:val>
                                        </p:tav>
                                        <p:tav tm="83160">
                                          <p:val>
                                            <p:fltVal val="-1.5104"/>
                                          </p:val>
                                        </p:tav>
                                        <p:tav tm="86480">
                                          <p:val>
                                            <p:fltVal val="-0.9978"/>
                                          </p:val>
                                        </p:tav>
                                        <p:tav tm="89800">
                                          <p:val>
                                            <p:fltVal val="-0.5817"/>
                                          </p:val>
                                        </p:tav>
                                        <p:tav tm="93120">
                                          <p:val>
                                            <p:fltVal val="-0.2709"/>
                                          </p:val>
                                        </p:tav>
                                        <p:tav tm="96450">
                                          <p:val>
                                            <p:fltVal val="-0.0738"/>
                                          </p:val>
                                        </p:tav>
                                        <p:tav tm="100000">
                                          <p:val>
                                            <p:fltVal val="0"/>
                                          </p:val>
                                        </p:tav>
                                      </p:tavLst>
                                    </p:anim>
                                    <p:anim calcmode="lin" valueType="num">
                                      <p:cBhvr additive="mult">
                                        <p:cTn id="88" dur="1000" fill="hold"/>
                                        <p:tgtEl>
                                          <p:spTgt spid="32"/>
                                        </p:tgtEl>
                                        <p:attrNameLst>
                                          <p:attrName>3d.object.scale.x</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89" dur="1000" fill="hold"/>
                                        <p:tgtEl>
                                          <p:spTgt spid="32"/>
                                        </p:tgtEl>
                                        <p:attrNameLst>
                                          <p:attrName>3d.object.scale.y</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90" dur="1000" fill="hold"/>
                                        <p:tgtEl>
                                          <p:spTgt spid="32"/>
                                        </p:tgtEl>
                                        <p:attrNameLst>
                                          <p:attrName>3d.object.scale.z</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childTnLst>
                                </p:cTn>
                              </p:par>
                              <p:par>
                                <p:cTn id="91" presetID="1" presetClass="exit" presetSubtype="0" fill="hold" grpId="1" nodeType="withEffect">
                                  <p:stCondLst>
                                    <p:cond delay="0"/>
                                  </p:stCondLst>
                                  <p:childTnLst>
                                    <p:set>
                                      <p:cBhvr>
                                        <p:cTn id="92" dur="1" fill="hold">
                                          <p:stCondLst>
                                            <p:cond delay="0"/>
                                          </p:stCondLst>
                                        </p:cTn>
                                        <p:tgtEl>
                                          <p:spTgt spid="22"/>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25"/>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26"/>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27"/>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28"/>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23"/>
                                        </p:tgtEl>
                                        <p:attrNameLst>
                                          <p:attrName>style.visibility</p:attrName>
                                        </p:attrNameLst>
                                      </p:cBhvr>
                                      <p:to>
                                        <p:strVal val="hidden"/>
                                      </p:to>
                                    </p:set>
                                  </p:childTnLst>
                                </p:cTn>
                              </p:par>
                              <p:par>
                                <p:cTn id="103" presetID="1"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5" grpId="1" animBg="1"/>
      <p:bldP spid="8" grpId="0"/>
      <p:bldP spid="8" grpId="1"/>
      <p:bldP spid="11" grpId="0" animBg="1"/>
      <p:bldP spid="11" grpId="1" animBg="1"/>
      <p:bldP spid="18" grpId="0" animBg="1"/>
      <p:bldP spid="18" grpId="1" animBg="1"/>
      <p:bldP spid="19" grpId="0" animBg="1"/>
      <p:bldP spid="19" grpId="1" animBg="1"/>
      <p:bldP spid="20" grpId="0" animBg="1"/>
      <p:bldP spid="20" grpId="1" animBg="1"/>
      <p:bldP spid="21" grpId="0"/>
      <p:bldP spid="22" grpId="0" animBg="1"/>
      <p:bldP spid="22" grpId="1" animBg="1"/>
      <p:bldP spid="25" grpId="0" animBg="1"/>
      <p:bldP spid="25" grpId="1" animBg="1"/>
      <p:bldP spid="26" grpId="0" animBg="1"/>
      <p:bldP spid="26" grpId="1" animBg="1"/>
      <p:bldP spid="27" grpId="0" animBg="1"/>
      <p:bldP spid="27" grpId="1" animBg="1"/>
      <p:bldP spid="28" grpId="0" animBg="1"/>
      <p:bldP spid="28" grpId="1" animBg="1"/>
      <p:bldP spid="29" grpId="0"/>
      <p:bldP spid="10" grpId="0" animBg="1"/>
      <p:bldP spid="12" grpId="0" animBg="1"/>
      <p:bldP spid="17" grpId="0"/>
      <p:bldP spid="30" grpId="0"/>
      <p:bldP spid="33" grpId="0"/>
    </p:bldLst>
  </p:timing>
</p:sld>
</file>

<file path=ppt/slides/slide6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C1EC9B-8626-68D3-5B73-98803264396C}"/>
              </a:ext>
            </a:extLst>
          </p:cNvPr>
          <p:cNvSpPr txBox="1">
            <a:spLocks/>
          </p:cNvSpPr>
          <p:nvPr/>
        </p:nvSpPr>
        <p:spPr>
          <a:xfrm>
            <a:off x="612370" y="97925"/>
            <a:ext cx="6723947" cy="1107045"/>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VOLUME OF A BOX</a:t>
            </a:r>
          </a:p>
        </p:txBody>
      </p:sp>
      <p:sp>
        <p:nvSpPr>
          <p:cNvPr id="2" name="TextBox 1">
            <a:extLst>
              <a:ext uri="{FF2B5EF4-FFF2-40B4-BE49-F238E27FC236}">
                <a16:creationId xmlns:a16="http://schemas.microsoft.com/office/drawing/2014/main" id="{E9A04483-817D-A7AE-06B8-C81F744E7574}"/>
              </a:ext>
            </a:extLst>
          </p:cNvPr>
          <p:cNvSpPr txBox="1"/>
          <p:nvPr/>
        </p:nvSpPr>
        <p:spPr>
          <a:xfrm>
            <a:off x="612370" y="1116995"/>
            <a:ext cx="7179485"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of a </a:t>
            </a:r>
            <a:r>
              <a:rPr lang="en-US" sz="2400">
                <a:solidFill>
                  <a:prstClr val="black"/>
                </a:solidFill>
                <a:latin typeface="Calibri" panose="020F0502020204030204"/>
              </a:rPr>
              <a:t>rectangular prism</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 Length x Width x Height</a:t>
            </a:r>
          </a:p>
        </p:txBody>
      </p:sp>
      <mc:AlternateContent xmlns:mc="http://schemas.openxmlformats.org/markup-compatibility/2006">
        <mc:Choice xmlns:am3d="http://schemas.microsoft.com/office/drawing/2017/model3d" Requires="am3d">
          <p:graphicFrame>
            <p:nvGraphicFramePr>
              <p:cNvPr id="10" name="3D Model 9" descr="Domes And Pinacoid Grey">
                <a:extLst>
                  <a:ext uri="{FF2B5EF4-FFF2-40B4-BE49-F238E27FC236}">
                    <a16:creationId xmlns:a16="http://schemas.microsoft.com/office/drawing/2014/main" id="{10F58265-1E93-9D92-90D4-92118E19C9C8}"/>
                  </a:ext>
                </a:extLst>
              </p:cNvPr>
              <p:cNvGraphicFramePr>
                <a:graphicFrameLocks noChangeAspect="1"/>
              </p:cNvGraphicFramePr>
              <p:nvPr/>
            </p:nvGraphicFramePr>
            <p:xfrm>
              <a:off x="786351" y="1025554"/>
              <a:ext cx="5309648" cy="4201767"/>
            </p:xfrm>
            <a:graphic>
              <a:graphicData uri="http://schemas.microsoft.com/office/drawing/2017/model3d">
                <am3d:model3d r:embed="rId3">
                  <am3d:spPr>
                    <a:xfrm>
                      <a:off x="0" y="0"/>
                      <a:ext cx="5309648" cy="4201767"/>
                    </a:xfrm>
                    <a:prstGeom prst="rect">
                      <a:avLst/>
                    </a:prstGeom>
                  </am3d:spPr>
                  <am3d:camera>
                    <am3d:pos x="0" y="0" z="61634510"/>
                    <am3d:up dx="0" dy="36000000" dz="0"/>
                    <am3d:lookAt x="0" y="0" z="0"/>
                    <am3d:perspective fov="2700000"/>
                  </am3d:camera>
                  <am3d:trans>
                    <am3d:meterPerModelUnit n="105404" d="1000000"/>
                    <am3d:preTrans dx="-38771" dy="-6202928" dz="0"/>
                    <am3d:scale>
                      <am3d:sx n="1000000" d="1000000"/>
                      <am3d:sy n="1000000" d="1000000"/>
                      <am3d:sz n="1000000" d="1000000"/>
                    </am3d:scale>
                    <am3d:rot ax="8989340" ay="-2827545" az="-9415118"/>
                    <am3d:postTrans dx="0" dy="0" dz="0"/>
                  </am3d:trans>
                  <am3d:raster rName="Office3DRenderer" rVer="16.0.8326">
                    <am3d:blip r:embed="rId4"/>
                  </am3d:raster>
                  <am3d:objViewport viewportSz="541866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3D Model 9" descr="Domes And Pinacoid Grey">
                <a:extLst>
                  <a:ext uri="{FF2B5EF4-FFF2-40B4-BE49-F238E27FC236}">
                    <a16:creationId xmlns:a16="http://schemas.microsoft.com/office/drawing/2014/main" id="{10F58265-1E93-9D92-90D4-92118E19C9C8}"/>
                  </a:ext>
                </a:extLst>
              </p:cNvPr>
              <p:cNvPicPr>
                <a:picLocks noGrp="1" noRot="1" noChangeAspect="1" noMove="1" noResize="1" noEditPoints="1" noAdjustHandles="1" noChangeArrowheads="1" noChangeShapeType="1" noCrop="1"/>
              </p:cNvPicPr>
              <p:nvPr/>
            </p:nvPicPr>
            <p:blipFill>
              <a:blip r:embed="rId4"/>
              <a:stretch>
                <a:fillRect/>
              </a:stretch>
            </p:blipFill>
            <p:spPr>
              <a:xfrm>
                <a:off x="786351" y="1025554"/>
                <a:ext cx="5309648" cy="4201767"/>
              </a:xfrm>
              <a:prstGeom prst="rect">
                <a:avLst/>
              </a:prstGeom>
            </p:spPr>
          </p:pic>
        </mc:Fallback>
      </mc:AlternateContent>
      <p:sp>
        <p:nvSpPr>
          <p:cNvPr id="12" name="TextBox 11">
            <a:extLst>
              <a:ext uri="{FF2B5EF4-FFF2-40B4-BE49-F238E27FC236}">
                <a16:creationId xmlns:a16="http://schemas.microsoft.com/office/drawing/2014/main" id="{51561824-4DAE-AFC7-657A-79EE1E1E6956}"/>
              </a:ext>
            </a:extLst>
          </p:cNvPr>
          <p:cNvSpPr txBox="1"/>
          <p:nvPr/>
        </p:nvSpPr>
        <p:spPr>
          <a:xfrm>
            <a:off x="4581985" y="4074003"/>
            <a:ext cx="105294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Length</a:t>
            </a:r>
            <a:b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24 ft</a:t>
            </a:r>
          </a:p>
        </p:txBody>
      </p:sp>
      <p:sp>
        <p:nvSpPr>
          <p:cNvPr id="15" name="TextBox 14">
            <a:extLst>
              <a:ext uri="{FF2B5EF4-FFF2-40B4-BE49-F238E27FC236}">
                <a16:creationId xmlns:a16="http://schemas.microsoft.com/office/drawing/2014/main" id="{8595AD40-B484-BC06-A6FD-CA5900E879C0}"/>
              </a:ext>
            </a:extLst>
          </p:cNvPr>
          <p:cNvSpPr txBox="1"/>
          <p:nvPr/>
        </p:nvSpPr>
        <p:spPr>
          <a:xfrm>
            <a:off x="1359377" y="4489502"/>
            <a:ext cx="105294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Width</a:t>
            </a:r>
            <a:b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12 ft</a:t>
            </a:r>
          </a:p>
        </p:txBody>
      </p:sp>
      <p:sp>
        <p:nvSpPr>
          <p:cNvPr id="16" name="TextBox 15">
            <a:extLst>
              <a:ext uri="{FF2B5EF4-FFF2-40B4-BE49-F238E27FC236}">
                <a16:creationId xmlns:a16="http://schemas.microsoft.com/office/drawing/2014/main" id="{C622F9CD-F3CE-6416-EF93-E8086D104364}"/>
              </a:ext>
            </a:extLst>
          </p:cNvPr>
          <p:cNvSpPr txBox="1"/>
          <p:nvPr/>
        </p:nvSpPr>
        <p:spPr>
          <a:xfrm>
            <a:off x="-60609" y="2987492"/>
            <a:ext cx="105294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Height</a:t>
            </a:r>
            <a:b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4 ft</a:t>
            </a:r>
          </a:p>
        </p:txBody>
      </p:sp>
      <p:sp>
        <p:nvSpPr>
          <p:cNvPr id="17" name="TextBox 16">
            <a:extLst>
              <a:ext uri="{FF2B5EF4-FFF2-40B4-BE49-F238E27FC236}">
                <a16:creationId xmlns:a16="http://schemas.microsoft.com/office/drawing/2014/main" id="{DA7A2641-8DC0-1EC4-CB19-A21CC1963B80}"/>
              </a:ext>
            </a:extLst>
          </p:cNvPr>
          <p:cNvSpPr txBox="1"/>
          <p:nvPr/>
        </p:nvSpPr>
        <p:spPr>
          <a:xfrm>
            <a:off x="6095999" y="2873645"/>
            <a:ext cx="6063562"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Length x Width x Height</a:t>
            </a:r>
          </a:p>
        </p:txBody>
      </p:sp>
      <p:sp>
        <p:nvSpPr>
          <p:cNvPr id="24" name="TextBox 23">
            <a:extLst>
              <a:ext uri="{FF2B5EF4-FFF2-40B4-BE49-F238E27FC236}">
                <a16:creationId xmlns:a16="http://schemas.microsoft.com/office/drawing/2014/main" id="{4C4E432D-0E03-997B-6757-9D44584F621A}"/>
              </a:ext>
            </a:extLst>
          </p:cNvPr>
          <p:cNvSpPr txBox="1"/>
          <p:nvPr/>
        </p:nvSpPr>
        <p:spPr>
          <a:xfrm>
            <a:off x="6095999" y="3452905"/>
            <a:ext cx="574307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24 ft x 12 ft x 4 ft</a:t>
            </a:r>
          </a:p>
        </p:txBody>
      </p:sp>
      <p:sp>
        <p:nvSpPr>
          <p:cNvPr id="30" name="TextBox 29">
            <a:extLst>
              <a:ext uri="{FF2B5EF4-FFF2-40B4-BE49-F238E27FC236}">
                <a16:creationId xmlns:a16="http://schemas.microsoft.com/office/drawing/2014/main" id="{A6F55349-BE97-94B0-C000-9D4ABCE8B02F}"/>
              </a:ext>
            </a:extLst>
          </p:cNvPr>
          <p:cNvSpPr txBox="1"/>
          <p:nvPr/>
        </p:nvSpPr>
        <p:spPr>
          <a:xfrm>
            <a:off x="6095999" y="4037680"/>
            <a:ext cx="574307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1152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sp>
        <p:nvSpPr>
          <p:cNvPr id="3" name="TextBox 2">
            <a:extLst>
              <a:ext uri="{FF2B5EF4-FFF2-40B4-BE49-F238E27FC236}">
                <a16:creationId xmlns:a16="http://schemas.microsoft.com/office/drawing/2014/main" id="{F8D64607-40FC-CAB0-D5BA-C94378297A17}"/>
              </a:ext>
            </a:extLst>
          </p:cNvPr>
          <p:cNvSpPr txBox="1"/>
          <p:nvPr/>
        </p:nvSpPr>
        <p:spPr>
          <a:xfrm>
            <a:off x="7510297" y="2132599"/>
            <a:ext cx="420892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Aharoni" panose="02010803020104030203" pitchFamily="2" charset="-79"/>
                <a:ea typeface="+mn-ea"/>
                <a:cs typeface="Aharoni" panose="02010803020104030203" pitchFamily="2" charset="-79"/>
              </a:rPr>
              <a:t>Example:</a:t>
            </a:r>
          </a:p>
        </p:txBody>
      </p:sp>
      <p:sp>
        <p:nvSpPr>
          <p:cNvPr id="4" name="Oval 3">
            <a:extLst>
              <a:ext uri="{FF2B5EF4-FFF2-40B4-BE49-F238E27FC236}">
                <a16:creationId xmlns:a16="http://schemas.microsoft.com/office/drawing/2014/main" id="{1D8C9972-91CE-C7B4-7EEA-A3B55B9278E2}"/>
              </a:ext>
            </a:extLst>
          </p:cNvPr>
          <p:cNvSpPr/>
          <p:nvPr/>
        </p:nvSpPr>
        <p:spPr>
          <a:xfrm>
            <a:off x="8524927" y="4047725"/>
            <a:ext cx="740265" cy="58477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618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4" grpId="0"/>
      <p:bldP spid="30" grpId="0"/>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84EE-BBBA-4236-BE99-3B9417899B4A}"/>
              </a:ext>
            </a:extLst>
          </p:cNvPr>
          <p:cNvSpPr>
            <a:spLocks noGrp="1"/>
          </p:cNvSpPr>
          <p:nvPr>
            <p:ph type="title"/>
          </p:nvPr>
        </p:nvSpPr>
        <p:spPr>
          <a:xfrm>
            <a:off x="353683" y="0"/>
            <a:ext cx="9583692" cy="601918"/>
          </a:xfrm>
        </p:spPr>
        <p:txBody>
          <a:bodyPr>
            <a:normAutofit fontScale="90000"/>
          </a:bodyPr>
          <a:lstStyle/>
          <a:p>
            <a:r>
              <a:rPr lang="en-US"/>
              <a:t>Volume of a Rectangular Practice Problem</a:t>
            </a:r>
          </a:p>
        </p:txBody>
      </p:sp>
      <p:sp>
        <p:nvSpPr>
          <p:cNvPr id="5" name="Title 1">
            <a:extLst>
              <a:ext uri="{FF2B5EF4-FFF2-40B4-BE49-F238E27FC236}">
                <a16:creationId xmlns:a16="http://schemas.microsoft.com/office/drawing/2014/main" id="{E3D3E459-7054-496B-BA7F-72B8EE5504FB}"/>
              </a:ext>
            </a:extLst>
          </p:cNvPr>
          <p:cNvSpPr txBox="1">
            <a:spLocks/>
          </p:cNvSpPr>
          <p:nvPr/>
        </p:nvSpPr>
        <p:spPr>
          <a:xfrm>
            <a:off x="353683" y="727666"/>
            <a:ext cx="9583693" cy="918748"/>
          </a:xfrm>
          <a:prstGeom prst="rect">
            <a:avLst/>
          </a:prstGeom>
        </p:spPr>
        <p:txBody>
          <a:bodyPr vert="horz" lIns="91440" tIns="45720" rIns="91440" bIns="45720" rtlCol="0" anchor="b">
            <a:normAutofit lnSpcReduction="100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0" i="0" u="none" strike="noStrike" kern="1200" cap="none" spc="-50" normalizeH="0" baseline="0" noProof="0">
                <a:ln>
                  <a:noFill/>
                </a:ln>
                <a:solidFill>
                  <a:prstClr val="black">
                    <a:lumMod val="75000"/>
                    <a:lumOff val="25000"/>
                  </a:prstClr>
                </a:solidFill>
                <a:effectLst/>
                <a:uLnTx/>
                <a:uFillTx/>
                <a:latin typeface="Calibri Light" panose="020F0302020204030204"/>
                <a:ea typeface="+mj-ea"/>
                <a:cs typeface="+mj-cs"/>
              </a:rPr>
              <a:t>Find the volume of fill dirt in</a:t>
            </a:r>
            <a:r>
              <a:rPr kumimoji="0" lang="en-US" sz="3200" b="1" i="0" u="none" strike="noStrike" kern="1200" cap="none" spc="-50" normalizeH="0" baseline="0" noProof="0">
                <a:ln>
                  <a:noFill/>
                </a:ln>
                <a:solidFill>
                  <a:prstClr val="black">
                    <a:lumMod val="75000"/>
                    <a:lumOff val="25000"/>
                  </a:prstClr>
                </a:solidFill>
                <a:effectLst/>
                <a:uLnTx/>
                <a:uFillTx/>
                <a:latin typeface="Calibri Light" panose="020F0302020204030204"/>
                <a:ea typeface="+mj-ea"/>
                <a:cs typeface="+mj-cs"/>
              </a:rPr>
              <a:t> ft</a:t>
            </a:r>
            <a:r>
              <a:rPr kumimoji="0" lang="en-US" sz="3200" b="1" i="0" u="none" strike="noStrike" kern="1200" cap="none" spc="-50" normalizeH="0" baseline="30000" noProof="0">
                <a:ln>
                  <a:noFill/>
                </a:ln>
                <a:solidFill>
                  <a:prstClr val="black">
                    <a:lumMod val="75000"/>
                    <a:lumOff val="25000"/>
                  </a:prstClr>
                </a:solidFill>
                <a:effectLst/>
                <a:uLnTx/>
                <a:uFillTx/>
                <a:latin typeface="Calibri Light" panose="020F0302020204030204"/>
                <a:ea typeface="+mj-ea"/>
                <a:cs typeface="+mj-cs"/>
              </a:rPr>
              <a:t>3</a:t>
            </a:r>
            <a:r>
              <a:rPr kumimoji="0" lang="en-US" sz="3200" b="1" i="0" u="none" strike="noStrike" kern="1200" cap="none" spc="-50" normalizeH="0" baseline="0" noProof="0">
                <a:ln>
                  <a:noFill/>
                </a:ln>
                <a:solidFill>
                  <a:prstClr val="black">
                    <a:lumMod val="75000"/>
                    <a:lumOff val="25000"/>
                  </a:prstClr>
                </a:solidFill>
                <a:effectLst/>
                <a:uLnTx/>
                <a:uFillTx/>
                <a:latin typeface="Calibri Light" panose="020F0302020204030204"/>
                <a:ea typeface="+mj-ea"/>
                <a:cs typeface="+mj-cs"/>
              </a:rPr>
              <a:t> </a:t>
            </a:r>
            <a:r>
              <a:rPr kumimoji="0" lang="en-US" sz="3200" b="0" i="0" u="none" strike="noStrike" kern="1200" cap="none" spc="-50" normalizeH="0" baseline="0" noProof="0">
                <a:ln>
                  <a:noFill/>
                </a:ln>
                <a:solidFill>
                  <a:prstClr val="black">
                    <a:lumMod val="75000"/>
                    <a:lumOff val="25000"/>
                  </a:prstClr>
                </a:solidFill>
                <a:effectLst/>
                <a:uLnTx/>
                <a:uFillTx/>
                <a:latin typeface="Calibri Light" panose="020F0302020204030204"/>
                <a:ea typeface="+mj-ea"/>
                <a:cs typeface="+mj-cs"/>
              </a:rPr>
              <a:t>needed to replace an excavation that is 60 feet long, 3 feet wide, and 4 feet deep.</a:t>
            </a:r>
          </a:p>
        </p:txBody>
      </p:sp>
      <p:sp>
        <p:nvSpPr>
          <p:cNvPr id="6" name="Cube 5">
            <a:extLst>
              <a:ext uri="{FF2B5EF4-FFF2-40B4-BE49-F238E27FC236}">
                <a16:creationId xmlns:a16="http://schemas.microsoft.com/office/drawing/2014/main" id="{CD0797F6-CDD5-45E0-9B6B-40853ED4D2C7}"/>
              </a:ext>
            </a:extLst>
          </p:cNvPr>
          <p:cNvSpPr/>
          <p:nvPr/>
        </p:nvSpPr>
        <p:spPr>
          <a:xfrm>
            <a:off x="1199072" y="2061712"/>
            <a:ext cx="6918385" cy="517585"/>
          </a:xfrm>
          <a:prstGeom prst="cube">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3">
            <a:extLst>
              <a:ext uri="{FF2B5EF4-FFF2-40B4-BE49-F238E27FC236}">
                <a16:creationId xmlns:a16="http://schemas.microsoft.com/office/drawing/2014/main" id="{F97200BA-13D3-4DBE-A8AB-6EF535035931}"/>
              </a:ext>
            </a:extLst>
          </p:cNvPr>
          <p:cNvSpPr txBox="1">
            <a:spLocks noChangeArrowheads="1"/>
          </p:cNvSpPr>
          <p:nvPr/>
        </p:nvSpPr>
        <p:spPr>
          <a:xfrm>
            <a:off x="3651081" y="2488776"/>
            <a:ext cx="1584059" cy="34653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L = 60 ft</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p>
        </p:txBody>
      </p:sp>
      <p:sp>
        <p:nvSpPr>
          <p:cNvPr id="8" name="Rectangle 3">
            <a:extLst>
              <a:ext uri="{FF2B5EF4-FFF2-40B4-BE49-F238E27FC236}">
                <a16:creationId xmlns:a16="http://schemas.microsoft.com/office/drawing/2014/main" id="{B2C60579-FBE8-489C-A88F-190F12A70FCE}"/>
              </a:ext>
            </a:extLst>
          </p:cNvPr>
          <p:cNvSpPr txBox="1">
            <a:spLocks noChangeArrowheads="1"/>
          </p:cNvSpPr>
          <p:nvPr/>
        </p:nvSpPr>
        <p:spPr>
          <a:xfrm>
            <a:off x="8144623" y="2079718"/>
            <a:ext cx="1584059" cy="34653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lang="en-US" altLang="en-US" sz="2400">
                <a:solidFill>
                  <a:prstClr val="black"/>
                </a:solidFill>
                <a:latin typeface="Calibri" panose="020F0502020204030204"/>
                <a:ea typeface="Cambria Math" panose="02040503050406030204" pitchFamily="18" charset="0"/>
                <a:cs typeface="Arial" panose="020B0604020202020204" pitchFamily="34" charset="0"/>
              </a:rPr>
              <a:t>H</a:t>
            </a: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 4 ft</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p>
        </p:txBody>
      </p:sp>
      <p:sp>
        <p:nvSpPr>
          <p:cNvPr id="9" name="Rectangle 3">
            <a:extLst>
              <a:ext uri="{FF2B5EF4-FFF2-40B4-BE49-F238E27FC236}">
                <a16:creationId xmlns:a16="http://schemas.microsoft.com/office/drawing/2014/main" id="{5547995E-C0D5-4EB0-9BF3-C3D14B9FC710}"/>
              </a:ext>
            </a:extLst>
          </p:cNvPr>
          <p:cNvSpPr txBox="1">
            <a:spLocks noChangeArrowheads="1"/>
          </p:cNvSpPr>
          <p:nvPr/>
        </p:nvSpPr>
        <p:spPr>
          <a:xfrm>
            <a:off x="137384" y="1821533"/>
            <a:ext cx="1584059" cy="34653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W = 3 ft</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p>
        </p:txBody>
      </p:sp>
      <p:cxnSp>
        <p:nvCxnSpPr>
          <p:cNvPr id="11" name="Straight Arrow Connector 10">
            <a:extLst>
              <a:ext uri="{FF2B5EF4-FFF2-40B4-BE49-F238E27FC236}">
                <a16:creationId xmlns:a16="http://schemas.microsoft.com/office/drawing/2014/main" id="{74B41594-B2B8-4310-A388-ED931879D5DF}"/>
              </a:ext>
            </a:extLst>
          </p:cNvPr>
          <p:cNvCxnSpPr/>
          <p:nvPr/>
        </p:nvCxnSpPr>
        <p:spPr>
          <a:xfrm flipH="1">
            <a:off x="1131335" y="2030047"/>
            <a:ext cx="135473" cy="138024"/>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Rectangle 3">
            <a:extLst>
              <a:ext uri="{FF2B5EF4-FFF2-40B4-BE49-F238E27FC236}">
                <a16:creationId xmlns:a16="http://schemas.microsoft.com/office/drawing/2014/main" id="{5C33ADE5-4D4A-4070-AA43-25BF05D6FDBB}"/>
              </a:ext>
            </a:extLst>
          </p:cNvPr>
          <p:cNvSpPr txBox="1">
            <a:spLocks noChangeArrowheads="1"/>
          </p:cNvSpPr>
          <p:nvPr/>
        </p:nvSpPr>
        <p:spPr>
          <a:xfrm>
            <a:off x="2213787" y="3429000"/>
            <a:ext cx="3239633"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Vol = </a:t>
            </a:r>
            <a:r>
              <a:rPr kumimoji="0" lang="en-US" alt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 x W</a:t>
            </a:r>
            <a:r>
              <a:rPr kumimoji="0" lang="en-US" altLang="en-US" sz="28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alt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 H</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p>
        </p:txBody>
      </p:sp>
      <p:sp>
        <p:nvSpPr>
          <p:cNvPr id="13" name="Rectangle 3">
            <a:extLst>
              <a:ext uri="{FF2B5EF4-FFF2-40B4-BE49-F238E27FC236}">
                <a16:creationId xmlns:a16="http://schemas.microsoft.com/office/drawing/2014/main" id="{AAF4CD81-24FE-434C-9024-5A412B932539}"/>
              </a:ext>
            </a:extLst>
          </p:cNvPr>
          <p:cNvSpPr txBox="1">
            <a:spLocks noChangeArrowheads="1"/>
          </p:cNvSpPr>
          <p:nvPr/>
        </p:nvSpPr>
        <p:spPr>
          <a:xfrm>
            <a:off x="2213786" y="3840226"/>
            <a:ext cx="3239633"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Vol =60 ft x</a:t>
            </a:r>
            <a:r>
              <a:rPr kumimoji="0" lang="en-US" alt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3 ft</a:t>
            </a:r>
            <a:r>
              <a:rPr kumimoji="0" lang="en-US" altLang="en-US" sz="28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alt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 4 ft</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p>
        </p:txBody>
      </p:sp>
      <p:sp>
        <p:nvSpPr>
          <p:cNvPr id="14" name="Rectangle 3">
            <a:extLst>
              <a:ext uri="{FF2B5EF4-FFF2-40B4-BE49-F238E27FC236}">
                <a16:creationId xmlns:a16="http://schemas.microsoft.com/office/drawing/2014/main" id="{09EC6A00-095F-41B4-92EC-A326D01F30CB}"/>
              </a:ext>
            </a:extLst>
          </p:cNvPr>
          <p:cNvSpPr txBox="1">
            <a:spLocks noChangeArrowheads="1"/>
          </p:cNvSpPr>
          <p:nvPr/>
        </p:nvSpPr>
        <p:spPr>
          <a:xfrm>
            <a:off x="2213786" y="4308007"/>
            <a:ext cx="2436851" cy="481044"/>
          </a:xfrm>
          <a:prstGeom prst="rect">
            <a:avLst/>
          </a:prstGeom>
          <a:no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Vol = </a:t>
            </a:r>
            <a:r>
              <a:rPr kumimoji="0" lang="en-US" alt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720 ft</a:t>
            </a:r>
            <a:r>
              <a:rPr kumimoji="0" lang="en-US" altLang="en-US" sz="28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p>
        </p:txBody>
      </p:sp>
      <p:sp>
        <p:nvSpPr>
          <p:cNvPr id="15" name="Rectangle 3">
            <a:extLst>
              <a:ext uri="{FF2B5EF4-FFF2-40B4-BE49-F238E27FC236}">
                <a16:creationId xmlns:a16="http://schemas.microsoft.com/office/drawing/2014/main" id="{3A496DB7-11ED-44EF-A7CB-78E81392A5A5}"/>
              </a:ext>
            </a:extLst>
          </p:cNvPr>
          <p:cNvSpPr txBox="1">
            <a:spLocks noChangeArrowheads="1"/>
          </p:cNvSpPr>
          <p:nvPr/>
        </p:nvSpPr>
        <p:spPr>
          <a:xfrm>
            <a:off x="7522110" y="3429000"/>
            <a:ext cx="2109703" cy="2501963"/>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67 ft</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80 ft</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720 ft</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3460 ft</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p:txBody>
      </p:sp>
      <p:pic>
        <p:nvPicPr>
          <p:cNvPr id="26" name="Picture 2" descr="Poll Images, Stock Photos &amp; Vectors | Shutterstock">
            <a:extLst>
              <a:ext uri="{FF2B5EF4-FFF2-40B4-BE49-F238E27FC236}">
                <a16:creationId xmlns:a16="http://schemas.microsoft.com/office/drawing/2014/main" id="{CF47BD54-D3C9-4E7A-A175-BAE698102B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95" t="17789" r="13798" b="28025"/>
          <a:stretch/>
        </p:blipFill>
        <p:spPr bwMode="auto">
          <a:xfrm>
            <a:off x="10332588" y="300959"/>
            <a:ext cx="1759790" cy="1032229"/>
          </a:xfrm>
          <a:prstGeom prst="rect">
            <a:avLst/>
          </a:prstGeom>
          <a:noFill/>
          <a:extLst>
            <a:ext uri="{909E8E84-426E-40DD-AFC4-6F175D3DCCD1}">
              <a14:hiddenFill xmlns:a14="http://schemas.microsoft.com/office/drawing/2010/main">
                <a:solidFill>
                  <a:srgbClr val="FFFFFF"/>
                </a:solidFill>
              </a14:hiddenFill>
            </a:ext>
          </a:extLst>
        </p:spPr>
      </p:pic>
      <p:sp>
        <p:nvSpPr>
          <p:cNvPr id="27" name="Oval 26">
            <a:extLst>
              <a:ext uri="{FF2B5EF4-FFF2-40B4-BE49-F238E27FC236}">
                <a16:creationId xmlns:a16="http://schemas.microsoft.com/office/drawing/2014/main" id="{8A1A6BBC-75E3-3244-0083-08EECB398487}"/>
              </a:ext>
            </a:extLst>
          </p:cNvPr>
          <p:cNvSpPr/>
          <p:nvPr/>
        </p:nvSpPr>
        <p:spPr>
          <a:xfrm>
            <a:off x="7391736" y="4415934"/>
            <a:ext cx="2043953" cy="73286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47CD28E1-F401-6476-7521-E534D9DDC8F9}"/>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2</a:t>
            </a:r>
          </a:p>
        </p:txBody>
      </p:sp>
    </p:spTree>
    <p:extLst>
      <p:ext uri="{BB962C8B-B14F-4D97-AF65-F5344CB8AC3E}">
        <p14:creationId xmlns:p14="http://schemas.microsoft.com/office/powerpoint/2010/main" val="207906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27"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F573955C-9065-EA83-C19C-EF70EB33D4D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898EC402-8E07-CC99-43C6-859EB237E896}"/>
              </a:ext>
            </a:extLst>
          </p:cNvPr>
          <p:cNvSpPr txBox="1">
            <a:spLocks/>
          </p:cNvSpPr>
          <p:nvPr/>
        </p:nvSpPr>
        <p:spPr>
          <a:xfrm>
            <a:off x="612370" y="97925"/>
            <a:ext cx="6723947" cy="1107045"/>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VOLUME OF A CYLINDER</a:t>
            </a:r>
          </a:p>
        </p:txBody>
      </p:sp>
      <p:sp>
        <p:nvSpPr>
          <p:cNvPr id="12" name="TextBox 11">
            <a:extLst>
              <a:ext uri="{FF2B5EF4-FFF2-40B4-BE49-F238E27FC236}">
                <a16:creationId xmlns:a16="http://schemas.microsoft.com/office/drawing/2014/main" id="{CD648154-7D83-333A-B423-B3B0E6667ECB}"/>
              </a:ext>
            </a:extLst>
          </p:cNvPr>
          <p:cNvSpPr txBox="1"/>
          <p:nvPr/>
        </p:nvSpPr>
        <p:spPr>
          <a:xfrm>
            <a:off x="3716380" y="1887217"/>
            <a:ext cx="1514015"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Diameter</a:t>
            </a:r>
            <a:b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20 ft</a:t>
            </a:r>
          </a:p>
        </p:txBody>
      </p:sp>
      <p:sp>
        <p:nvSpPr>
          <p:cNvPr id="16" name="TextBox 15">
            <a:extLst>
              <a:ext uri="{FF2B5EF4-FFF2-40B4-BE49-F238E27FC236}">
                <a16:creationId xmlns:a16="http://schemas.microsoft.com/office/drawing/2014/main" id="{07758DA3-D71D-DDFD-3C73-0B3B4E8B16DA}"/>
              </a:ext>
            </a:extLst>
          </p:cNvPr>
          <p:cNvSpPr txBox="1"/>
          <p:nvPr/>
        </p:nvSpPr>
        <p:spPr>
          <a:xfrm>
            <a:off x="408628" y="3887560"/>
            <a:ext cx="105294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Height</a:t>
            </a:r>
            <a:b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32 ft</a:t>
            </a:r>
          </a:p>
        </p:txBody>
      </p:sp>
      <p:sp>
        <p:nvSpPr>
          <p:cNvPr id="17" name="TextBox 16">
            <a:extLst>
              <a:ext uri="{FF2B5EF4-FFF2-40B4-BE49-F238E27FC236}">
                <a16:creationId xmlns:a16="http://schemas.microsoft.com/office/drawing/2014/main" id="{BF271F8C-D453-9AE3-7E8E-C9DF0314D711}"/>
              </a:ext>
            </a:extLst>
          </p:cNvPr>
          <p:cNvSpPr txBox="1"/>
          <p:nvPr/>
        </p:nvSpPr>
        <p:spPr>
          <a:xfrm>
            <a:off x="6037729" y="2721325"/>
            <a:ext cx="6063562" cy="584775"/>
          </a:xfrm>
          <a:prstGeom prst="rect">
            <a:avLst/>
          </a:prstGeom>
          <a:noFill/>
        </p:spPr>
        <p:txBody>
          <a:bodyPr wrap="square" rtlCol="0">
            <a:spAutoFit/>
          </a:bodyPr>
          <a:lstStyle/>
          <a:p>
            <a:pPr lvl="0">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a:t>
            </a:r>
            <a:r>
              <a:rPr kumimoji="0" lang="el-GR"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r</a:t>
            </a:r>
            <a:r>
              <a:rPr kumimoji="0" lang="en-US" sz="32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4BB0F592-AF7E-566E-65D9-C63C2A336153}"/>
              </a:ext>
            </a:extLst>
          </p:cNvPr>
          <p:cNvSpPr txBox="1"/>
          <p:nvPr/>
        </p:nvSpPr>
        <p:spPr>
          <a:xfrm>
            <a:off x="6037729" y="3300585"/>
            <a:ext cx="5743074" cy="584775"/>
          </a:xfrm>
          <a:prstGeom prst="rect">
            <a:avLst/>
          </a:prstGeom>
          <a:noFill/>
        </p:spPr>
        <p:txBody>
          <a:bodyPr wrap="square" rtlCol="0">
            <a:spAutoFit/>
          </a:bodyPr>
          <a:lstStyle/>
          <a:p>
            <a:pPr lvl="0">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3.14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(10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32 ft</a:t>
            </a:r>
          </a:p>
        </p:txBody>
      </p:sp>
      <p:sp>
        <p:nvSpPr>
          <p:cNvPr id="30" name="TextBox 29">
            <a:extLst>
              <a:ext uri="{FF2B5EF4-FFF2-40B4-BE49-F238E27FC236}">
                <a16:creationId xmlns:a16="http://schemas.microsoft.com/office/drawing/2014/main" id="{1ECDC2C0-E73B-885A-BE1B-B03F6DFF83D6}"/>
              </a:ext>
            </a:extLst>
          </p:cNvPr>
          <p:cNvSpPr txBox="1"/>
          <p:nvPr/>
        </p:nvSpPr>
        <p:spPr>
          <a:xfrm>
            <a:off x="6037729" y="3885360"/>
            <a:ext cx="5743074" cy="584775"/>
          </a:xfrm>
          <a:prstGeom prst="rect">
            <a:avLst/>
          </a:prstGeom>
          <a:noFill/>
        </p:spPr>
        <p:txBody>
          <a:bodyPr wrap="square" rtlCol="0">
            <a:spAutoFit/>
          </a:bodyPr>
          <a:lstStyle/>
          <a:p>
            <a:pPr lvl="0">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3.14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100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32 ft</a:t>
            </a:r>
            <a:endPar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3AB9FBA-D12D-6527-42CC-F5D16B42AB1D}"/>
              </a:ext>
            </a:extLst>
          </p:cNvPr>
          <p:cNvSpPr txBox="1"/>
          <p:nvPr/>
        </p:nvSpPr>
        <p:spPr>
          <a:xfrm>
            <a:off x="7452027" y="1980279"/>
            <a:ext cx="420892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Aharoni" panose="02010803020104030203" pitchFamily="2" charset="-79"/>
                <a:ea typeface="+mn-ea"/>
                <a:cs typeface="Aharoni" panose="02010803020104030203" pitchFamily="2" charset="-79"/>
              </a:rPr>
              <a:t>Example:</a:t>
            </a:r>
          </a:p>
        </p:txBody>
      </p:sp>
      <p:sp>
        <p:nvSpPr>
          <p:cNvPr id="4" name="TextBox 3">
            <a:extLst>
              <a:ext uri="{FF2B5EF4-FFF2-40B4-BE49-F238E27FC236}">
                <a16:creationId xmlns:a16="http://schemas.microsoft.com/office/drawing/2014/main" id="{E64B329E-BF69-CA67-CFA5-18E3232D58C4}"/>
              </a:ext>
            </a:extLst>
          </p:cNvPr>
          <p:cNvSpPr txBox="1"/>
          <p:nvPr/>
        </p:nvSpPr>
        <p:spPr>
          <a:xfrm>
            <a:off x="565305" y="979084"/>
            <a:ext cx="4835236"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of a cylinder = </a:t>
            </a:r>
            <a:r>
              <a:rPr kumimoji="0" lang="el-GR"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r</a:t>
            </a:r>
            <a:r>
              <a:rPr kumimoji="0" lang="en-US" sz="24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B1C9E20-3EB5-A5BC-789D-361F3A3CC988}"/>
              </a:ext>
            </a:extLst>
          </p:cNvPr>
          <p:cNvSpPr txBox="1"/>
          <p:nvPr/>
        </p:nvSpPr>
        <p:spPr>
          <a:xfrm>
            <a:off x="553615" y="1361792"/>
            <a:ext cx="548411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of a cylinder = </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0.785 × D</a:t>
            </a:r>
            <a:r>
              <a:rPr kumimoji="0" lang="en-US" sz="24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m3d="http://schemas.microsoft.com/office/drawing/2017/model3d" Requires="am3d">
          <p:graphicFrame>
            <p:nvGraphicFramePr>
              <p:cNvPr id="6" name="3D Model 5" descr="Cylinder">
                <a:extLst>
                  <a:ext uri="{FF2B5EF4-FFF2-40B4-BE49-F238E27FC236}">
                    <a16:creationId xmlns:a16="http://schemas.microsoft.com/office/drawing/2014/main" id="{2162C397-91AD-EBDA-44F5-C078A9A49356}"/>
                  </a:ext>
                </a:extLst>
              </p:cNvPr>
              <p:cNvGraphicFramePr>
                <a:graphicFrameLocks noChangeAspect="1"/>
              </p:cNvGraphicFramePr>
              <p:nvPr/>
            </p:nvGraphicFramePr>
            <p:xfrm>
              <a:off x="1230918" y="2086129"/>
              <a:ext cx="2937670" cy="4568616"/>
            </p:xfrm>
            <a:graphic>
              <a:graphicData uri="http://schemas.microsoft.com/office/drawing/2017/model3d">
                <am3d:model3d r:embed="rId2">
                  <am3d:spPr>
                    <a:xfrm>
                      <a:off x="0" y="0"/>
                      <a:ext cx="2937670" cy="4568616"/>
                    </a:xfrm>
                    <a:prstGeom prst="rect">
                      <a:avLst/>
                    </a:prstGeom>
                  </am3d:spPr>
                  <am3d:camera>
                    <am3d:pos x="0" y="0" z="62782805"/>
                    <am3d:up dx="0" dy="36000000" dz="0"/>
                    <am3d:lookAt x="0" y="0" z="0"/>
                    <am3d:perspective fov="2700000"/>
                  </am3d:camera>
                  <am3d:trans>
                    <am3d:meterPerModelUnit n="7159681" d="1000000"/>
                    <am3d:preTrans dx="22" dy="-18000000" dz="6"/>
                    <am3d:scale>
                      <am3d:sx n="1000000" d="1000000"/>
                      <am3d:sy n="1000000" d="1000000"/>
                      <am3d:sz n="1000000" d="1000000"/>
                    </am3d:scale>
                    <am3d:rot ax="2903009" ay="-2478317" az="-2196794"/>
                    <am3d:postTrans dx="0" dy="0" dz="0"/>
                  </am3d:trans>
                  <am3d:raster rName="Office3DRenderer" rVer="16.0.8326">
                    <am3d:blip r:embed="rId3"/>
                  </am3d:raster>
                  <am3d:objViewport viewportSz="545286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Cylinder">
                <a:extLst>
                  <a:ext uri="{FF2B5EF4-FFF2-40B4-BE49-F238E27FC236}">
                    <a16:creationId xmlns:a16="http://schemas.microsoft.com/office/drawing/2014/main" id="{2162C397-91AD-EBDA-44F5-C078A9A49356}"/>
                  </a:ext>
                </a:extLst>
              </p:cNvPr>
              <p:cNvPicPr>
                <a:picLocks noGrp="1" noRot="1" noChangeAspect="1" noMove="1" noResize="1" noEditPoints="1" noAdjustHandles="1" noChangeArrowheads="1" noChangeShapeType="1" noCrop="1"/>
              </p:cNvPicPr>
              <p:nvPr/>
            </p:nvPicPr>
            <p:blipFill>
              <a:blip r:embed="rId3"/>
              <a:stretch>
                <a:fillRect/>
              </a:stretch>
            </p:blipFill>
            <p:spPr>
              <a:xfrm>
                <a:off x="1230918" y="2086129"/>
                <a:ext cx="2937670" cy="4568616"/>
              </a:xfrm>
              <a:prstGeom prst="rect">
                <a:avLst/>
              </a:prstGeom>
            </p:spPr>
          </p:pic>
        </mc:Fallback>
      </mc:AlternateContent>
      <p:cxnSp>
        <p:nvCxnSpPr>
          <p:cNvPr id="8" name="Straight Connector 7">
            <a:extLst>
              <a:ext uri="{FF2B5EF4-FFF2-40B4-BE49-F238E27FC236}">
                <a16:creationId xmlns:a16="http://schemas.microsoft.com/office/drawing/2014/main" id="{4575F0D4-53C7-6497-F389-42FA4DC977C3}"/>
              </a:ext>
            </a:extLst>
          </p:cNvPr>
          <p:cNvCxnSpPr>
            <a:cxnSpLocks/>
          </p:cNvCxnSpPr>
          <p:nvPr/>
        </p:nvCxnSpPr>
        <p:spPr>
          <a:xfrm>
            <a:off x="1297641" y="2554941"/>
            <a:ext cx="2810435"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D0C2301-61DE-ABC7-84DB-30986042457B}"/>
              </a:ext>
            </a:extLst>
          </p:cNvPr>
          <p:cNvCxnSpPr>
            <a:cxnSpLocks/>
          </p:cNvCxnSpPr>
          <p:nvPr/>
        </p:nvCxnSpPr>
        <p:spPr>
          <a:xfrm>
            <a:off x="2642347" y="2602006"/>
            <a:ext cx="1465729"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0CBDB1AA-4C3B-D7BA-DCBE-5C3420CABF4A}"/>
              </a:ext>
            </a:extLst>
          </p:cNvPr>
          <p:cNvSpPr txBox="1"/>
          <p:nvPr/>
        </p:nvSpPr>
        <p:spPr>
          <a:xfrm>
            <a:off x="3886526" y="2784336"/>
            <a:ext cx="1514015"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Radius</a:t>
            </a:r>
            <a:br>
              <a:rPr kumimoji="0" lang="en-US"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br>
            <a:r>
              <a:rPr kumimoji="0" lang="en-US"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10 ft</a:t>
            </a:r>
          </a:p>
        </p:txBody>
      </p:sp>
      <p:sp>
        <p:nvSpPr>
          <p:cNvPr id="20" name="TextBox 19">
            <a:extLst>
              <a:ext uri="{FF2B5EF4-FFF2-40B4-BE49-F238E27FC236}">
                <a16:creationId xmlns:a16="http://schemas.microsoft.com/office/drawing/2014/main" id="{2D043B8F-C0F4-03C1-7DB0-3D12F299F061}"/>
              </a:ext>
            </a:extLst>
          </p:cNvPr>
          <p:cNvSpPr txBox="1"/>
          <p:nvPr/>
        </p:nvSpPr>
        <p:spPr>
          <a:xfrm>
            <a:off x="6037729" y="4400830"/>
            <a:ext cx="574307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10,048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spTree>
    <p:extLst>
      <p:ext uri="{BB962C8B-B14F-4D97-AF65-F5344CB8AC3E}">
        <p14:creationId xmlns:p14="http://schemas.microsoft.com/office/powerpoint/2010/main" val="269049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0" presetClass="entr" presetSubtype="12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additive="sum">
                                        <p:cTn id="8" dur="1000" fill="hold"/>
                                        <p:tgtEl>
                                          <p:spTgt spid="6"/>
                                        </p:tgtEl>
                                        <p:attrNameLst>
                                          <p:attrName>3d.view.rotation.y</p:attrName>
                                        </p:attrNameLst>
                                      </p:cBhvr>
                                      <p:tavLst>
                                        <p:tav tm="0">
                                          <p:val>
                                            <p:fltVal val="-20"/>
                                          </p:val>
                                        </p:tav>
                                        <p:tav tm="3330">
                                          <p:val>
                                            <p:fltVal val="-19.9349"/>
                                          </p:val>
                                        </p:tav>
                                        <p:tav tm="6660">
                                          <p:val>
                                            <p:fltVal val="-19.7456"/>
                                          </p:val>
                                        </p:tav>
                                        <p:tav tm="9990">
                                          <p:val>
                                            <p:fltVal val="-19.441"/>
                                          </p:val>
                                        </p:tav>
                                        <p:tav tm="13320">
                                          <p:val>
                                            <p:fltVal val="-19.0299"/>
                                          </p:val>
                                        </p:tav>
                                        <p:tav tm="16650">
                                          <p:val>
                                            <p:fltVal val="-18.5212"/>
                                          </p:val>
                                        </p:tav>
                                        <p:tav tm="19970">
                                          <p:val>
                                            <p:fltVal val="-17.9257"/>
                                          </p:val>
                                        </p:tav>
                                        <p:tav tm="23290">
                                          <p:val>
                                            <p:fltVal val="-17.2507"/>
                                          </p:val>
                                        </p:tav>
                                        <p:tav tm="26620">
                                          <p:val>
                                            <p:fltVal val="-16.5027"/>
                                          </p:val>
                                        </p:tav>
                                        <p:tav tm="29950">
                                          <p:val>
                                            <p:fltVal val="-15.6925"/>
                                          </p:val>
                                        </p:tav>
                                        <p:tav tm="33280">
                                          <p:val>
                                            <p:fltVal val="-14.829"/>
                                          </p:val>
                                        </p:tav>
                                        <p:tav tm="36610">
                                          <p:val>
                                            <p:fltVal val="-13.9209"/>
                                          </p:val>
                                        </p:tav>
                                        <p:tav tm="39940">
                                          <p:val>
                                            <p:fltVal val="-12.9772"/>
                                          </p:val>
                                        </p:tav>
                                        <p:tav tm="43270">
                                          <p:val>
                                            <p:fltVal val="-12.0068"/>
                                          </p:val>
                                        </p:tav>
                                        <p:tav tm="46600">
                                          <p:val>
                                            <p:fltVal val="-11.0184"/>
                                          </p:val>
                                        </p:tav>
                                        <p:tav tm="49930">
                                          <p:val>
                                            <p:fltVal val="-10.0209"/>
                                          </p:val>
                                        </p:tav>
                                        <p:tav tm="53250">
                                          <p:val>
                                            <p:fltVal val="-9.0263"/>
                                          </p:val>
                                        </p:tav>
                                        <p:tav tm="56580">
                                          <p:val>
                                            <p:fltVal val="-8.0373"/>
                                          </p:val>
                                        </p:tav>
                                        <p:tav tm="59900">
                                          <p:val>
                                            <p:fltVal val="-7.0688"/>
                                          </p:val>
                                        </p:tav>
                                        <p:tav tm="63220">
                                          <p:val>
                                            <p:fltVal val="-6.1264"/>
                                          </p:val>
                                        </p:tav>
                                        <p:tav tm="66540">
                                          <p:val>
                                            <p:fltVal val="-5.2189"/>
                                          </p:val>
                                        </p:tav>
                                        <p:tav tm="69870">
                                          <p:val>
                                            <p:fltVal val="-4.3528"/>
                                          </p:val>
                                        </p:tav>
                                        <p:tav tm="73190">
                                          <p:val>
                                            <p:fltVal val="-3.5418"/>
                                          </p:val>
                                        </p:tav>
                                        <p:tav tm="76510">
                                          <p:val>
                                            <p:fltVal val="-2.7922"/>
                                          </p:val>
                                        </p:tav>
                                        <p:tav tm="79830">
                                          <p:val>
                                            <p:fltVal val="-2.1127"/>
                                          </p:val>
                                        </p:tav>
                                        <p:tav tm="83160">
                                          <p:val>
                                            <p:fltVal val="-1.5104"/>
                                          </p:val>
                                        </p:tav>
                                        <p:tav tm="86480">
                                          <p:val>
                                            <p:fltVal val="-0.9978"/>
                                          </p:val>
                                        </p:tav>
                                        <p:tav tm="89800">
                                          <p:val>
                                            <p:fltVal val="-0.5817"/>
                                          </p:val>
                                        </p:tav>
                                        <p:tav tm="93120">
                                          <p:val>
                                            <p:fltVal val="-0.2709"/>
                                          </p:val>
                                        </p:tav>
                                        <p:tav tm="96450">
                                          <p:val>
                                            <p:fltVal val="-0.0738"/>
                                          </p:val>
                                        </p:tav>
                                        <p:tav tm="100000">
                                          <p:val>
                                            <p:fltVal val="0"/>
                                          </p:val>
                                        </p:tav>
                                      </p:tavLst>
                                    </p:anim>
                                    <p:anim calcmode="lin" valueType="num">
                                      <p:cBhvr additive="mult">
                                        <p:cTn id="9" dur="1000" fill="hold"/>
                                        <p:tgtEl>
                                          <p:spTgt spid="6"/>
                                        </p:tgtEl>
                                        <p:attrNameLst>
                                          <p:attrName>3d.object.scale.x</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10" dur="1000" fill="hold"/>
                                        <p:tgtEl>
                                          <p:spTgt spid="6"/>
                                        </p:tgtEl>
                                        <p:attrNameLst>
                                          <p:attrName>3d.object.scale.y</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11" dur="1000" fill="hold"/>
                                        <p:tgtEl>
                                          <p:spTgt spid="6"/>
                                        </p:tgtEl>
                                        <p:attrNameLst>
                                          <p:attrName>3d.object.scale.z</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childTnLst>
                                </p:cTn>
                              </p:par>
                              <p:par>
                                <p:cTn id="12" presetID="1"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7" grpId="0"/>
      <p:bldP spid="24" grpId="0"/>
      <p:bldP spid="30" grpId="0"/>
      <p:bldP spid="19" grpId="0"/>
      <p:bldP spid="20" grpId="0"/>
    </p:bldLst>
  </p:timing>
</p:sld>
</file>

<file path=ppt/slides/slide7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9" name="Picture 8" descr="A large brown wall with a blue pipe&#10;&#10;Description automatically generated">
            <a:extLst>
              <a:ext uri="{FF2B5EF4-FFF2-40B4-BE49-F238E27FC236}">
                <a16:creationId xmlns:a16="http://schemas.microsoft.com/office/drawing/2014/main" id="{522A83B8-3583-4B16-9AFF-F628C12283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076" y="2237549"/>
            <a:ext cx="2385835" cy="2585670"/>
          </a:xfrm>
          <a:prstGeom prst="rect">
            <a:avLst/>
          </a:prstGeom>
        </p:spPr>
      </p:pic>
      <p:sp>
        <p:nvSpPr>
          <p:cNvPr id="2" name="Title 1">
            <a:extLst>
              <a:ext uri="{FF2B5EF4-FFF2-40B4-BE49-F238E27FC236}">
                <a16:creationId xmlns:a16="http://schemas.microsoft.com/office/drawing/2014/main" id="{EE3284EE-BBBA-4236-BE99-3B9417899B4A}"/>
              </a:ext>
            </a:extLst>
          </p:cNvPr>
          <p:cNvSpPr>
            <a:spLocks noGrp="1"/>
          </p:cNvSpPr>
          <p:nvPr>
            <p:ph type="title"/>
          </p:nvPr>
        </p:nvSpPr>
        <p:spPr>
          <a:xfrm>
            <a:off x="613735" y="0"/>
            <a:ext cx="8826356" cy="601918"/>
          </a:xfrm>
        </p:spPr>
        <p:txBody>
          <a:bodyPr>
            <a:normAutofit fontScale="90000"/>
          </a:bodyPr>
          <a:lstStyle/>
          <a:p>
            <a:r>
              <a:rPr lang="en-US"/>
              <a:t>Volume of a Cylinder Practice Problem</a:t>
            </a:r>
          </a:p>
        </p:txBody>
      </p:sp>
      <p:sp>
        <p:nvSpPr>
          <p:cNvPr id="5" name="Title 1">
            <a:extLst>
              <a:ext uri="{FF2B5EF4-FFF2-40B4-BE49-F238E27FC236}">
                <a16:creationId xmlns:a16="http://schemas.microsoft.com/office/drawing/2014/main" id="{E3D3E459-7054-496B-BA7F-72B8EE5504FB}"/>
              </a:ext>
            </a:extLst>
          </p:cNvPr>
          <p:cNvSpPr txBox="1">
            <a:spLocks/>
          </p:cNvSpPr>
          <p:nvPr/>
        </p:nvSpPr>
        <p:spPr>
          <a:xfrm>
            <a:off x="520794" y="545488"/>
            <a:ext cx="9811794" cy="1040749"/>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0" i="0" u="none" strike="noStrike" kern="1200" cap="none" spc="-50" normalizeH="0" baseline="0" noProof="0">
                <a:ln>
                  <a:noFill/>
                </a:ln>
                <a:solidFill>
                  <a:prstClr val="black"/>
                </a:solidFill>
                <a:effectLst/>
                <a:uLnTx/>
                <a:uFillTx/>
                <a:latin typeface="Calibri Light" panose="020F0302020204030204"/>
                <a:ea typeface="+mj-ea"/>
                <a:cs typeface="+mj-cs"/>
              </a:rPr>
              <a:t>What is the volume in cubic feet for a </a:t>
            </a:r>
            <a:r>
              <a:rPr lang="en-US" sz="3200">
                <a:solidFill>
                  <a:prstClr val="black"/>
                </a:solidFill>
                <a:latin typeface="Calibri Light" panose="020F0302020204030204"/>
              </a:rPr>
              <a:t>clarifier</a:t>
            </a:r>
            <a:r>
              <a:rPr kumimoji="0" lang="en-US" sz="3200" b="0" i="0" u="none" strike="noStrike" kern="1200" cap="none" spc="-50" normalizeH="0" baseline="0" noProof="0">
                <a:ln>
                  <a:noFill/>
                </a:ln>
                <a:solidFill>
                  <a:prstClr val="black"/>
                </a:solidFill>
                <a:effectLst/>
                <a:uLnTx/>
                <a:uFillTx/>
                <a:latin typeface="Calibri Light" panose="020F0302020204030204"/>
                <a:ea typeface="+mj-ea"/>
                <a:cs typeface="+mj-cs"/>
              </a:rPr>
              <a:t> that is 15 feet tall and has a diameter of 18 feet?</a:t>
            </a:r>
          </a:p>
        </p:txBody>
      </p:sp>
      <p:sp>
        <p:nvSpPr>
          <p:cNvPr id="13" name="Rectangle 3">
            <a:extLst>
              <a:ext uri="{FF2B5EF4-FFF2-40B4-BE49-F238E27FC236}">
                <a16:creationId xmlns:a16="http://schemas.microsoft.com/office/drawing/2014/main" id="{AAF4CD81-24FE-434C-9024-5A412B932539}"/>
              </a:ext>
            </a:extLst>
          </p:cNvPr>
          <p:cNvSpPr txBox="1">
            <a:spLocks noChangeArrowheads="1"/>
          </p:cNvSpPr>
          <p:nvPr/>
        </p:nvSpPr>
        <p:spPr>
          <a:xfrm>
            <a:off x="784453" y="1768414"/>
            <a:ext cx="2066323" cy="436448"/>
          </a:xfrm>
          <a:prstGeom prst="rect">
            <a:avLst/>
          </a:prstGeom>
          <a:solidFill>
            <a:schemeClr val="accent2">
              <a:lumMod val="20000"/>
              <a:lumOff val="8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ctr"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 18 ft</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15" name="Rectangle 3">
            <a:extLst>
              <a:ext uri="{FF2B5EF4-FFF2-40B4-BE49-F238E27FC236}">
                <a16:creationId xmlns:a16="http://schemas.microsoft.com/office/drawing/2014/main" id="{3A496DB7-11ED-44EF-A7CB-78E81392A5A5}"/>
              </a:ext>
            </a:extLst>
          </p:cNvPr>
          <p:cNvSpPr txBox="1">
            <a:spLocks noChangeArrowheads="1"/>
          </p:cNvSpPr>
          <p:nvPr/>
        </p:nvSpPr>
        <p:spPr>
          <a:xfrm>
            <a:off x="9669296" y="2224182"/>
            <a:ext cx="2206074" cy="2501963"/>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424 ft</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3815 ft</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38,150 ft</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179,776 ft</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p:txBody>
      </p:sp>
      <p:pic>
        <p:nvPicPr>
          <p:cNvPr id="26" name="Picture 2" descr="Poll Images, Stock Photos &amp; Vectors | Shutterstock">
            <a:extLst>
              <a:ext uri="{FF2B5EF4-FFF2-40B4-BE49-F238E27FC236}">
                <a16:creationId xmlns:a16="http://schemas.microsoft.com/office/drawing/2014/main" id="{CF47BD54-D3C9-4E7A-A175-BAE698102B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95" t="17789" r="13798" b="28025"/>
          <a:stretch/>
        </p:blipFill>
        <p:spPr bwMode="auto">
          <a:xfrm>
            <a:off x="10332588" y="300959"/>
            <a:ext cx="1759790" cy="1032229"/>
          </a:xfrm>
          <a:prstGeom prst="rect">
            <a:avLst/>
          </a:prstGeom>
          <a:noFill/>
          <a:extLst>
            <a:ext uri="{909E8E84-426E-40DD-AFC4-6F175D3DCCD1}">
              <a14:hiddenFill xmlns:a14="http://schemas.microsoft.com/office/drawing/2010/main">
                <a:solidFill>
                  <a:srgbClr val="FFFFFF"/>
                </a:solidFill>
              </a14:hiddenFill>
            </a:ext>
          </a:extLst>
        </p:spPr>
      </p:pic>
      <p:sp>
        <p:nvSpPr>
          <p:cNvPr id="27" name="Oval 26">
            <a:extLst>
              <a:ext uri="{FF2B5EF4-FFF2-40B4-BE49-F238E27FC236}">
                <a16:creationId xmlns:a16="http://schemas.microsoft.com/office/drawing/2014/main" id="{8A1A6BBC-75E3-3244-0083-08EECB398487}"/>
              </a:ext>
            </a:extLst>
          </p:cNvPr>
          <p:cNvSpPr/>
          <p:nvPr/>
        </p:nvSpPr>
        <p:spPr>
          <a:xfrm>
            <a:off x="9582392" y="2651137"/>
            <a:ext cx="2043953" cy="73286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47CD28E1-F401-6476-7521-E534D9DDC8F9}"/>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4</a:t>
            </a:r>
          </a:p>
        </p:txBody>
      </p:sp>
      <p:sp>
        <p:nvSpPr>
          <p:cNvPr id="14" name="Rectangle 3">
            <a:extLst>
              <a:ext uri="{FF2B5EF4-FFF2-40B4-BE49-F238E27FC236}">
                <a16:creationId xmlns:a16="http://schemas.microsoft.com/office/drawing/2014/main" id="{F0C158D9-08E9-4A3B-19F5-13542D43373B}"/>
              </a:ext>
            </a:extLst>
          </p:cNvPr>
          <p:cNvSpPr txBox="1">
            <a:spLocks noChangeArrowheads="1"/>
          </p:cNvSpPr>
          <p:nvPr/>
        </p:nvSpPr>
        <p:spPr>
          <a:xfrm>
            <a:off x="1755849" y="2557516"/>
            <a:ext cx="1094927" cy="436448"/>
          </a:xfrm>
          <a:prstGeom prst="rect">
            <a:avLst/>
          </a:prstGeom>
          <a:solidFill>
            <a:schemeClr val="accent2">
              <a:lumMod val="20000"/>
              <a:lumOff val="8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R = 9 ft</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17" name="Rectangle 3">
            <a:extLst>
              <a:ext uri="{FF2B5EF4-FFF2-40B4-BE49-F238E27FC236}">
                <a16:creationId xmlns:a16="http://schemas.microsoft.com/office/drawing/2014/main" id="{DF53D049-97F2-56E3-9780-FA7FDF6E70B2}"/>
              </a:ext>
            </a:extLst>
          </p:cNvPr>
          <p:cNvSpPr txBox="1">
            <a:spLocks noChangeArrowheads="1"/>
          </p:cNvSpPr>
          <p:nvPr/>
        </p:nvSpPr>
        <p:spPr>
          <a:xfrm rot="16200000">
            <a:off x="-751842" y="3315980"/>
            <a:ext cx="2294703" cy="436448"/>
          </a:xfrm>
          <a:prstGeom prst="rect">
            <a:avLst/>
          </a:prstGeom>
          <a:solidFill>
            <a:schemeClr val="accent2">
              <a:lumMod val="20000"/>
              <a:lumOff val="8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ctr"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H = 15 ft</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24" name="TextBox 23">
            <a:extLst>
              <a:ext uri="{FF2B5EF4-FFF2-40B4-BE49-F238E27FC236}">
                <a16:creationId xmlns:a16="http://schemas.microsoft.com/office/drawing/2014/main" id="{601FC8A5-1028-D5CE-21B9-FB1E7C095192}"/>
              </a:ext>
            </a:extLst>
          </p:cNvPr>
          <p:cNvSpPr txBox="1"/>
          <p:nvPr/>
        </p:nvSpPr>
        <p:spPr>
          <a:xfrm>
            <a:off x="3920549" y="2399062"/>
            <a:ext cx="6063562"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a:t>
            </a:r>
            <a:r>
              <a:rPr kumimoji="0" lang="el-GR"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r</a:t>
            </a:r>
            <a:r>
              <a:rPr kumimoji="0" lang="en-US" sz="32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kumimoji="0" lang="en-US"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8C5267D2-603B-EB25-BC24-C03EDB0012B4}"/>
              </a:ext>
            </a:extLst>
          </p:cNvPr>
          <p:cNvSpPr txBox="1"/>
          <p:nvPr/>
        </p:nvSpPr>
        <p:spPr>
          <a:xfrm>
            <a:off x="3920549" y="2978322"/>
            <a:ext cx="574307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3.14 * (9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 15 ft</a:t>
            </a:r>
          </a:p>
        </p:txBody>
      </p:sp>
      <p:sp>
        <p:nvSpPr>
          <p:cNvPr id="30" name="TextBox 29">
            <a:extLst>
              <a:ext uri="{FF2B5EF4-FFF2-40B4-BE49-F238E27FC236}">
                <a16:creationId xmlns:a16="http://schemas.microsoft.com/office/drawing/2014/main" id="{36A9C35E-5EA9-8B65-F4AD-C6E0F791DF86}"/>
              </a:ext>
            </a:extLst>
          </p:cNvPr>
          <p:cNvSpPr txBox="1"/>
          <p:nvPr/>
        </p:nvSpPr>
        <p:spPr>
          <a:xfrm>
            <a:off x="3920549" y="3563097"/>
            <a:ext cx="574307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3.14 * 81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 15 ft</a:t>
            </a:r>
            <a:endPar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B9C14AA7-2E31-5C23-BB6A-E4B6E752DBA7}"/>
              </a:ext>
            </a:extLst>
          </p:cNvPr>
          <p:cNvSpPr txBox="1"/>
          <p:nvPr/>
        </p:nvSpPr>
        <p:spPr>
          <a:xfrm>
            <a:off x="3920549" y="4078567"/>
            <a:ext cx="574307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3,815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pic>
        <p:nvPicPr>
          <p:cNvPr id="6" name="Picture 5">
            <a:extLst>
              <a:ext uri="{FF2B5EF4-FFF2-40B4-BE49-F238E27FC236}">
                <a16:creationId xmlns:a16="http://schemas.microsoft.com/office/drawing/2014/main" id="{78CFBDE0-083D-6C9F-3AFF-C2D113C17A9E}"/>
              </a:ext>
            </a:extLst>
          </p:cNvPr>
          <p:cNvPicPr>
            <a:picLocks noChangeAspect="1"/>
          </p:cNvPicPr>
          <p:nvPr/>
        </p:nvPicPr>
        <p:blipFill>
          <a:blip r:embed="rId4"/>
          <a:stretch>
            <a:fillRect/>
          </a:stretch>
        </p:blipFill>
        <p:spPr>
          <a:xfrm>
            <a:off x="58989" y="5441844"/>
            <a:ext cx="4912838" cy="416239"/>
          </a:xfrm>
          <a:prstGeom prst="rect">
            <a:avLst/>
          </a:prstGeom>
        </p:spPr>
      </p:pic>
      <p:sp>
        <p:nvSpPr>
          <p:cNvPr id="8" name="TextBox 7">
            <a:extLst>
              <a:ext uri="{FF2B5EF4-FFF2-40B4-BE49-F238E27FC236}">
                <a16:creationId xmlns:a16="http://schemas.microsoft.com/office/drawing/2014/main" id="{039D6891-02B6-323F-4CFF-4AECEC6952E4}"/>
              </a:ext>
            </a:extLst>
          </p:cNvPr>
          <p:cNvSpPr txBox="1"/>
          <p:nvPr/>
        </p:nvSpPr>
        <p:spPr>
          <a:xfrm>
            <a:off x="58989" y="5802029"/>
            <a:ext cx="4025966" cy="400110"/>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Volume of a cylinder = </a:t>
            </a:r>
            <a:r>
              <a:rPr kumimoji="0" lang="el-GR"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r</a:t>
            </a:r>
            <a:r>
              <a:rPr kumimoji="0" lang="en-US" sz="20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112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7" grpId="0" animBg="1"/>
      <p:bldP spid="14" grpId="0" animBg="1"/>
      <p:bldP spid="17" grpId="0" animBg="1"/>
      <p:bldP spid="24" grpId="0"/>
      <p:bldP spid="25" grpId="0"/>
      <p:bldP spid="30" grpId="0"/>
      <p:bldP spid="31" grpId="0"/>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EF99E-8E5F-77AC-6AA1-F3DCAB901077}"/>
              </a:ext>
            </a:extLst>
          </p:cNvPr>
          <p:cNvSpPr>
            <a:spLocks noGrp="1"/>
          </p:cNvSpPr>
          <p:nvPr>
            <p:ph type="title"/>
          </p:nvPr>
        </p:nvSpPr>
        <p:spPr/>
        <p:txBody>
          <a:bodyPr/>
          <a:lstStyle/>
          <a:p>
            <a:r>
              <a:rPr lang="en-US"/>
              <a:t>Temperature</a:t>
            </a:r>
          </a:p>
        </p:txBody>
      </p:sp>
      <p:sp>
        <p:nvSpPr>
          <p:cNvPr id="10" name="Content Placeholder 9">
            <a:extLst>
              <a:ext uri="{FF2B5EF4-FFF2-40B4-BE49-F238E27FC236}">
                <a16:creationId xmlns:a16="http://schemas.microsoft.com/office/drawing/2014/main" id="{72DAAD99-A34F-2953-1300-74281F79D4E3}"/>
              </a:ext>
            </a:extLst>
          </p:cNvPr>
          <p:cNvSpPr>
            <a:spLocks noGrp="1"/>
          </p:cNvSpPr>
          <p:nvPr>
            <p:ph idx="1"/>
          </p:nvPr>
        </p:nvSpPr>
        <p:spPr>
          <a:xfrm>
            <a:off x="838199" y="1325563"/>
            <a:ext cx="10515600" cy="3398837"/>
          </a:xfrm>
          <a:solidFill>
            <a:schemeClr val="bg1">
              <a:alpha val="85000"/>
            </a:schemeClr>
          </a:solidFill>
        </p:spPr>
        <p:txBody>
          <a:bodyPr/>
          <a:lstStyle/>
          <a:p>
            <a:pPr marL="0" indent="0">
              <a:buNone/>
            </a:pPr>
            <a:r>
              <a:rPr lang="en-US"/>
              <a:t>Many wastewater systems have temperature ranges they function in</a:t>
            </a:r>
          </a:p>
          <a:p>
            <a:r>
              <a:rPr lang="en-US"/>
              <a:t>Motors and pumps</a:t>
            </a:r>
          </a:p>
          <a:p>
            <a:r>
              <a:rPr lang="en-US"/>
              <a:t>Microbiological activity operates best in the Mesophilic range (20-40°C or 68-104°F)</a:t>
            </a:r>
          </a:p>
          <a:p>
            <a:r>
              <a:rPr lang="en-US"/>
              <a:t>Chemical reactions</a:t>
            </a:r>
          </a:p>
          <a:p>
            <a:pPr marL="0" indent="0">
              <a:buNone/>
            </a:pPr>
            <a:r>
              <a:rPr lang="en-US"/>
              <a:t>Equipment may report temperature in different unit</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366C1C3-8613-A02C-75C0-5EA8435C9E61}"/>
                  </a:ext>
                </a:extLst>
              </p:cNvPr>
              <p:cNvSpPr txBox="1"/>
              <p:nvPr/>
            </p:nvSpPr>
            <p:spPr>
              <a:xfrm>
                <a:off x="3030415" y="4741119"/>
                <a:ext cx="6131168" cy="6127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rgbClr val="666666"/>
                          </a:solidFill>
                          <a:latin typeface="Cambria Math" panose="02040503050406030204" pitchFamily="18" charset="0"/>
                        </a:rPr>
                        <m:t>𝐷𝑒𝑔𝑟𝑒𝑒𝑠</m:t>
                      </m:r>
                      <m:r>
                        <a:rPr lang="en-US" i="0">
                          <a:solidFill>
                            <a:srgbClr val="666666"/>
                          </a:solidFill>
                          <a:latin typeface="Cambria Math" panose="02040503050406030204" pitchFamily="18" charset="0"/>
                        </a:rPr>
                        <m:t> </m:t>
                      </m:r>
                      <m:r>
                        <a:rPr lang="en-US" i="1">
                          <a:solidFill>
                            <a:srgbClr val="666666"/>
                          </a:solidFill>
                          <a:latin typeface="Cambria Math" panose="02040503050406030204" pitchFamily="18" charset="0"/>
                        </a:rPr>
                        <m:t>𝐶𝑒𝑙𝑠𝑖𝑢𝑠</m:t>
                      </m:r>
                      <m:r>
                        <a:rPr lang="en-US" i="0" smtClean="0">
                          <a:solidFill>
                            <a:srgbClr val="666666"/>
                          </a:solidFill>
                          <a:latin typeface="Cambria Math" panose="02040503050406030204" pitchFamily="18" charset="0"/>
                        </a:rPr>
                        <m:t>=</m:t>
                      </m:r>
                      <m:f>
                        <m:fPr>
                          <m:ctrlPr>
                            <a:rPr lang="en-US" i="1" smtClean="0">
                              <a:solidFill>
                                <a:srgbClr val="666666"/>
                              </a:solidFill>
                              <a:latin typeface="Cambria Math" panose="02040503050406030204" pitchFamily="18" charset="0"/>
                            </a:rPr>
                          </m:ctrlPr>
                        </m:fPr>
                        <m:num>
                          <m:r>
                            <a:rPr lang="en-US" i="0" smtClean="0">
                              <a:solidFill>
                                <a:srgbClr val="666666"/>
                              </a:solidFill>
                              <a:latin typeface="Cambria Math" panose="02040503050406030204" pitchFamily="18" charset="0"/>
                            </a:rPr>
                            <m:t>℉−32</m:t>
                          </m:r>
                        </m:num>
                        <m:den>
                          <m:r>
                            <a:rPr lang="en-US" i="0">
                              <a:solidFill>
                                <a:srgbClr val="666666"/>
                              </a:solidFill>
                              <a:latin typeface="Cambria Math" panose="02040503050406030204" pitchFamily="18" charset="0"/>
                            </a:rPr>
                            <m:t>1.8</m:t>
                          </m:r>
                        </m:den>
                      </m:f>
                    </m:oMath>
                  </m:oMathPara>
                </a14:m>
                <a:endParaRPr lang="en-US">
                  <a:solidFill>
                    <a:srgbClr val="666666"/>
                  </a:solidFill>
                  <a:latin typeface="Helvetica" panose="020B0604020202020204" pitchFamily="34" charset="0"/>
                  <a:cs typeface="Helvetica" panose="020B0604020202020204" pitchFamily="34" charset="0"/>
                </a:endParaRPr>
              </a:p>
            </p:txBody>
          </p:sp>
        </mc:Choice>
        <mc:Fallback xmlns="">
          <p:sp>
            <p:nvSpPr>
              <p:cNvPr id="7" name="TextBox 6">
                <a:extLst>
                  <a:ext uri="{FF2B5EF4-FFF2-40B4-BE49-F238E27FC236}">
                    <a16:creationId xmlns:a16="http://schemas.microsoft.com/office/drawing/2014/main" id="{3366C1C3-8613-A02C-75C0-5EA8435C9E61}"/>
                  </a:ext>
                </a:extLst>
              </p:cNvPr>
              <p:cNvSpPr txBox="1">
                <a:spLocks noRot="1" noChangeAspect="1" noMove="1" noResize="1" noEditPoints="1" noAdjustHandles="1" noChangeArrowheads="1" noChangeShapeType="1" noTextEdit="1"/>
              </p:cNvSpPr>
              <p:nvPr/>
            </p:nvSpPr>
            <p:spPr>
              <a:xfrm>
                <a:off x="3030415" y="4741119"/>
                <a:ext cx="6131168" cy="6127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50F8FC1-42DB-63A2-4789-9C41BD44573C}"/>
                  </a:ext>
                </a:extLst>
              </p:cNvPr>
              <p:cNvSpPr txBox="1"/>
              <p:nvPr/>
            </p:nvSpPr>
            <p:spPr>
              <a:xfrm>
                <a:off x="3030415" y="5473757"/>
                <a:ext cx="613116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rgbClr val="666666"/>
                          </a:solidFill>
                          <a:latin typeface="Cambria Math" panose="02040503050406030204" pitchFamily="18" charset="0"/>
                        </a:rPr>
                        <m:t>𝐷𝑒𝑔𝑟𝑒𝑒𝑠</m:t>
                      </m:r>
                      <m:r>
                        <a:rPr lang="en-US" i="0">
                          <a:solidFill>
                            <a:srgbClr val="666666"/>
                          </a:solidFill>
                          <a:latin typeface="Cambria Math" panose="02040503050406030204" pitchFamily="18" charset="0"/>
                        </a:rPr>
                        <m:t> </m:t>
                      </m:r>
                      <m:r>
                        <a:rPr lang="en-US" i="1">
                          <a:solidFill>
                            <a:srgbClr val="666666"/>
                          </a:solidFill>
                          <a:latin typeface="Cambria Math" panose="02040503050406030204" pitchFamily="18" charset="0"/>
                        </a:rPr>
                        <m:t>𝐹𝑎h𝑟𝑒𝑛h𝑒𝑖𝑡</m:t>
                      </m:r>
                      <m:r>
                        <a:rPr lang="en-US" i="0">
                          <a:solidFill>
                            <a:srgbClr val="666666"/>
                          </a:solidFill>
                          <a:latin typeface="Cambria Math" panose="02040503050406030204" pitchFamily="18" charset="0"/>
                        </a:rPr>
                        <m:t>=</m:t>
                      </m:r>
                      <m:d>
                        <m:dPr>
                          <m:ctrlPr>
                            <a:rPr lang="en-US" i="1">
                              <a:solidFill>
                                <a:srgbClr val="666666"/>
                              </a:solidFill>
                              <a:latin typeface="Cambria Math" panose="02040503050406030204" pitchFamily="18" charset="0"/>
                            </a:rPr>
                          </m:ctrlPr>
                        </m:dPr>
                        <m:e>
                          <m:r>
                            <a:rPr lang="en-US" i="0">
                              <a:solidFill>
                                <a:srgbClr val="666666"/>
                              </a:solidFill>
                              <a:latin typeface="Cambria Math" panose="02040503050406030204" pitchFamily="18" charset="0"/>
                            </a:rPr>
                            <m:t>℃</m:t>
                          </m:r>
                        </m:e>
                      </m:d>
                      <m:d>
                        <m:dPr>
                          <m:ctrlPr>
                            <a:rPr lang="en-US" i="1">
                              <a:solidFill>
                                <a:srgbClr val="666666"/>
                              </a:solidFill>
                              <a:latin typeface="Cambria Math" panose="02040503050406030204" pitchFamily="18" charset="0"/>
                            </a:rPr>
                          </m:ctrlPr>
                        </m:dPr>
                        <m:e>
                          <m:r>
                            <a:rPr lang="en-US" i="0">
                              <a:solidFill>
                                <a:srgbClr val="666666"/>
                              </a:solidFill>
                              <a:latin typeface="Cambria Math" panose="02040503050406030204" pitchFamily="18" charset="0"/>
                            </a:rPr>
                            <m:t>1.8</m:t>
                          </m:r>
                        </m:e>
                      </m:d>
                      <m:r>
                        <a:rPr lang="en-US" i="0">
                          <a:solidFill>
                            <a:srgbClr val="666666"/>
                          </a:solidFill>
                          <a:latin typeface="Cambria Math" panose="02040503050406030204" pitchFamily="18" charset="0"/>
                        </a:rPr>
                        <m:t>+32</m:t>
                      </m:r>
                    </m:oMath>
                  </m:oMathPara>
                </a14:m>
                <a:endParaRPr lang="en-US">
                  <a:solidFill>
                    <a:srgbClr val="666666"/>
                  </a:solidFill>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550F8FC1-42DB-63A2-4789-9C41BD44573C}"/>
                  </a:ext>
                </a:extLst>
              </p:cNvPr>
              <p:cNvSpPr txBox="1">
                <a:spLocks noRot="1" noChangeAspect="1" noMove="1" noResize="1" noEditPoints="1" noAdjustHandles="1" noChangeArrowheads="1" noChangeShapeType="1" noTextEdit="1"/>
              </p:cNvSpPr>
              <p:nvPr/>
            </p:nvSpPr>
            <p:spPr>
              <a:xfrm>
                <a:off x="3030415" y="5473757"/>
                <a:ext cx="6131168" cy="369332"/>
              </a:xfrm>
              <a:prstGeom prst="rect">
                <a:avLst/>
              </a:prstGeom>
              <a:blipFill>
                <a:blip r:embed="rId4"/>
                <a:stretch>
                  <a:fillRect b="-13115"/>
                </a:stretch>
              </a:blipFill>
            </p:spPr>
            <p:txBody>
              <a:bodyPr/>
              <a:lstStyle/>
              <a:p>
                <a:r>
                  <a:rPr lang="en-US">
                    <a:noFill/>
                  </a:rPr>
                  <a:t> </a:t>
                </a:r>
              </a:p>
            </p:txBody>
          </p:sp>
        </mc:Fallback>
      </mc:AlternateContent>
    </p:spTree>
    <p:extLst>
      <p:ext uri="{BB962C8B-B14F-4D97-AF65-F5344CB8AC3E}">
        <p14:creationId xmlns:p14="http://schemas.microsoft.com/office/powerpoint/2010/main" val="377342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FE33EB7-2BCC-DDAD-1E9C-5F99F50913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693FD-49B6-931B-4630-5F2391EA372F}"/>
              </a:ext>
            </a:extLst>
          </p:cNvPr>
          <p:cNvSpPr>
            <a:spLocks noGrp="1"/>
          </p:cNvSpPr>
          <p:nvPr>
            <p:ph type="title"/>
          </p:nvPr>
        </p:nvSpPr>
        <p:spPr/>
        <p:txBody>
          <a:bodyPr/>
          <a:lstStyle/>
          <a:p>
            <a:r>
              <a:rPr lang="en-US"/>
              <a:t>Temperature Practice Problems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50A28BF-11F0-C098-3864-0AEA4943BA93}"/>
                  </a:ext>
                </a:extLst>
              </p:cNvPr>
              <p:cNvSpPr>
                <a:spLocks noGrp="1"/>
              </p:cNvSpPr>
              <p:nvPr>
                <p:ph idx="1"/>
              </p:nvPr>
            </p:nvSpPr>
            <p:spPr>
              <a:xfrm>
                <a:off x="838199" y="1445468"/>
                <a:ext cx="10515600" cy="4440981"/>
              </a:xfrm>
              <a:solidFill>
                <a:schemeClr val="bg1">
                  <a:alpha val="85000"/>
                </a:schemeClr>
              </a:solidFill>
            </p:spPr>
            <p:txBody>
              <a:bodyPr/>
              <a:lstStyle/>
              <a:p>
                <a:pPr marL="0" indent="0">
                  <a:spcAft>
                    <a:spcPts val="1200"/>
                  </a:spcAft>
                  <a:buNone/>
                </a:pPr>
                <a:r>
                  <a:rPr lang="en-US"/>
                  <a:t>An operator measures the temperature of a solution they are mixing and find that the temperature of their mixture is 212°F. What is the temperature of their mixture in degrees Celsius.</a:t>
                </a:r>
              </a:p>
              <a:p>
                <a:pPr marL="0" indent="0">
                  <a:spcBef>
                    <a:spcPts val="2400"/>
                  </a:spcBef>
                  <a:buNone/>
                </a:pPr>
                <a14:m>
                  <m:oMathPara xmlns:m="http://schemas.openxmlformats.org/officeDocument/2006/math">
                    <m:oMathParaPr>
                      <m:jc m:val="centerGroup"/>
                    </m:oMathParaPr>
                    <m:oMath xmlns:m="http://schemas.openxmlformats.org/officeDocument/2006/math">
                      <m:r>
                        <a:rPr lang="en-US" i="1" smtClean="0">
                          <a:solidFill>
                            <a:srgbClr val="666666"/>
                          </a:solidFill>
                          <a:latin typeface="Cambria Math" panose="02040503050406030204" pitchFamily="18" charset="0"/>
                        </a:rPr>
                        <m:t>𝐷𝑒𝑔𝑟𝑒𝑒𝑠</m:t>
                      </m:r>
                      <m:r>
                        <a:rPr lang="en-US" i="0">
                          <a:solidFill>
                            <a:srgbClr val="666666"/>
                          </a:solidFill>
                          <a:latin typeface="Cambria Math" panose="02040503050406030204" pitchFamily="18" charset="0"/>
                        </a:rPr>
                        <m:t> </m:t>
                      </m:r>
                      <m:r>
                        <a:rPr lang="en-US" i="1">
                          <a:solidFill>
                            <a:srgbClr val="666666"/>
                          </a:solidFill>
                          <a:latin typeface="Cambria Math" panose="02040503050406030204" pitchFamily="18" charset="0"/>
                        </a:rPr>
                        <m:t>𝐶𝑒𝑙𝑠𝑖𝑢𝑠</m:t>
                      </m:r>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r>
                            <a:rPr lang="en-US" i="0">
                              <a:solidFill>
                                <a:srgbClr val="666666"/>
                              </a:solidFill>
                              <a:latin typeface="Cambria Math" panose="02040503050406030204" pitchFamily="18" charset="0"/>
                            </a:rPr>
                            <m:t>℉−32</m:t>
                          </m:r>
                        </m:num>
                        <m:den>
                          <m:r>
                            <a:rPr lang="en-US" i="0">
                              <a:solidFill>
                                <a:srgbClr val="666666"/>
                              </a:solidFill>
                              <a:latin typeface="Cambria Math" panose="02040503050406030204" pitchFamily="18" charset="0"/>
                            </a:rPr>
                            <m:t>1.8</m:t>
                          </m:r>
                        </m:den>
                      </m:f>
                      <m:r>
                        <a:rPr lang="en-US" b="0" i="1" smtClean="0">
                          <a:solidFill>
                            <a:srgbClr val="666666"/>
                          </a:solidFill>
                          <a:latin typeface="Cambria Math" panose="02040503050406030204" pitchFamily="18" charset="0"/>
                        </a:rPr>
                        <m:t>                                                                             </m:t>
                      </m:r>
                    </m:oMath>
                  </m:oMathPara>
                </a14:m>
                <a:endParaRPr lang="en-US">
                  <a:solidFill>
                    <a:srgbClr val="666666"/>
                  </a:solidFill>
                  <a:latin typeface="Helvetica" panose="020B0604020202020204" pitchFamily="34" charset="0"/>
                  <a:cs typeface="Helvetica" panose="020B0604020202020204" pitchFamily="34" charset="0"/>
                </a:endParaRPr>
              </a:p>
              <a:p>
                <a:pPr marL="0" indent="0">
                  <a:spcBef>
                    <a:spcPts val="3000"/>
                  </a:spcBef>
                  <a:spcAft>
                    <a:spcPts val="1200"/>
                  </a:spcAft>
                  <a:buNone/>
                </a:pPr>
                <a:r>
                  <a:rPr lang="en-US"/>
                  <a:t>The temperature of a digester that operates in the mesophilic range is measured to be 37°C. What is this temperature in degrees Fahrenheit?</a:t>
                </a:r>
                <a:endParaRPr lang="en-US" i="1">
                  <a:latin typeface="Cambria Math" panose="02040503050406030204" pitchFamily="18" charset="0"/>
                </a:endParaRPr>
              </a:p>
              <a:p>
                <a:pPr marL="0" indent="0">
                  <a:spcBef>
                    <a:spcPts val="2400"/>
                  </a:spcBef>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𝐷𝑒𝑔𝑟𝑒𝑒𝑠</m:t>
                      </m:r>
                      <m:r>
                        <a:rPr lang="en-US">
                          <a:latin typeface="Cambria Math" panose="02040503050406030204" pitchFamily="18" charset="0"/>
                        </a:rPr>
                        <m:t> </m:t>
                      </m:r>
                      <m:r>
                        <a:rPr lang="en-US" i="1">
                          <a:latin typeface="Cambria Math" panose="02040503050406030204" pitchFamily="18" charset="0"/>
                        </a:rPr>
                        <m:t>𝐹𝑎h𝑟𝑒𝑛h𝑒𝑖𝑡</m:t>
                      </m:r>
                      <m:r>
                        <a:rPr lang="en-US">
                          <a:latin typeface="Cambria Math" panose="02040503050406030204" pitchFamily="18" charset="0"/>
                        </a:rPr>
                        <m:t>=</m:t>
                      </m:r>
                      <m:d>
                        <m:dPr>
                          <m:ctrlPr>
                            <a:rPr lang="en-US" i="1">
                              <a:latin typeface="Cambria Math" panose="02040503050406030204" pitchFamily="18" charset="0"/>
                            </a:rPr>
                          </m:ctrlPr>
                        </m:dPr>
                        <m:e>
                          <m:r>
                            <a:rPr lang="en-US">
                              <a:latin typeface="Cambria Math" panose="02040503050406030204" pitchFamily="18" charset="0"/>
                            </a:rPr>
                            <m:t>℃</m:t>
                          </m:r>
                        </m:e>
                      </m:d>
                      <m:d>
                        <m:dPr>
                          <m:ctrlPr>
                            <a:rPr lang="en-US" i="1">
                              <a:latin typeface="Cambria Math" panose="02040503050406030204" pitchFamily="18" charset="0"/>
                            </a:rPr>
                          </m:ctrlPr>
                        </m:dPr>
                        <m:e>
                          <m:r>
                            <a:rPr lang="en-US">
                              <a:latin typeface="Cambria Math" panose="02040503050406030204" pitchFamily="18" charset="0"/>
                            </a:rPr>
                            <m:t>1.8</m:t>
                          </m:r>
                        </m:e>
                      </m:d>
                      <m:r>
                        <a:rPr lang="en-US">
                          <a:latin typeface="Cambria Math" panose="02040503050406030204" pitchFamily="18" charset="0"/>
                        </a:rPr>
                        <m:t>+32</m:t>
                      </m:r>
                    </m:oMath>
                  </m:oMathPara>
                </a14:m>
                <a:endParaRPr lang="en-US">
                  <a:latin typeface="Arial" panose="020B0604020202020204" pitchFamily="34" charset="0"/>
                  <a:cs typeface="Arial" panose="020B0604020202020204" pitchFamily="34" charset="0"/>
                </a:endParaRPr>
              </a:p>
            </p:txBody>
          </p:sp>
        </mc:Choice>
        <mc:Fallback xmlns="">
          <p:sp>
            <p:nvSpPr>
              <p:cNvPr id="4" name="Content Placeholder 3">
                <a:extLst>
                  <a:ext uri="{FF2B5EF4-FFF2-40B4-BE49-F238E27FC236}">
                    <a16:creationId xmlns:a16="http://schemas.microsoft.com/office/drawing/2014/main" id="{E50A28BF-11F0-C098-3864-0AEA4943BA93}"/>
                  </a:ext>
                </a:extLst>
              </p:cNvPr>
              <p:cNvSpPr>
                <a:spLocks noGrp="1" noRot="1" noChangeAspect="1" noMove="1" noResize="1" noEditPoints="1" noAdjustHandles="1" noChangeArrowheads="1" noChangeShapeType="1" noTextEdit="1"/>
              </p:cNvSpPr>
              <p:nvPr>
                <p:ph idx="1"/>
              </p:nvPr>
            </p:nvSpPr>
            <p:spPr>
              <a:xfrm>
                <a:off x="838199" y="1445468"/>
                <a:ext cx="10515600" cy="4440981"/>
              </a:xfrm>
              <a:blipFill>
                <a:blip r:embed="rId3"/>
                <a:stretch>
                  <a:fillRect l="-1159" t="-23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D368F5D-83A6-0B31-5AAD-C3FCC837CED7}"/>
                  </a:ext>
                </a:extLst>
              </p:cNvPr>
              <p:cNvSpPr txBox="1"/>
              <p:nvPr/>
            </p:nvSpPr>
            <p:spPr>
              <a:xfrm>
                <a:off x="5257800" y="2688972"/>
                <a:ext cx="1983580" cy="9017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666666"/>
                          </a:solidFill>
                          <a:latin typeface="Cambria Math" panose="02040503050406030204" pitchFamily="18" charset="0"/>
                        </a:rPr>
                        <m:t>=</m:t>
                      </m:r>
                      <m:f>
                        <m:fPr>
                          <m:ctrlPr>
                            <a:rPr lang="en-US" sz="2800" i="1">
                              <a:solidFill>
                                <a:srgbClr val="666666"/>
                              </a:solidFill>
                              <a:latin typeface="Cambria Math" panose="02040503050406030204" pitchFamily="18" charset="0"/>
                            </a:rPr>
                          </m:ctrlPr>
                        </m:fPr>
                        <m:num>
                          <m:r>
                            <a:rPr lang="en-US" sz="2800" b="0" i="0" smtClean="0">
                              <a:solidFill>
                                <a:srgbClr val="666666"/>
                              </a:solidFill>
                              <a:latin typeface="Cambria Math" panose="02040503050406030204" pitchFamily="18" charset="0"/>
                            </a:rPr>
                            <m:t>212</m:t>
                          </m:r>
                          <m:r>
                            <a:rPr lang="en-US" sz="2800">
                              <a:solidFill>
                                <a:srgbClr val="666666"/>
                              </a:solidFill>
                              <a:latin typeface="Cambria Math" panose="02040503050406030204" pitchFamily="18" charset="0"/>
                            </a:rPr>
                            <m:t>−32</m:t>
                          </m:r>
                        </m:num>
                        <m:den>
                          <m:r>
                            <a:rPr lang="en-US" sz="2800">
                              <a:solidFill>
                                <a:srgbClr val="666666"/>
                              </a:solidFill>
                              <a:latin typeface="Cambria Math" panose="02040503050406030204" pitchFamily="18" charset="0"/>
                            </a:rPr>
                            <m:t>1.8</m:t>
                          </m:r>
                        </m:den>
                      </m:f>
                    </m:oMath>
                  </m:oMathPara>
                </a14:m>
                <a:endParaRPr lang="en-US" sz="2800">
                  <a:solidFill>
                    <a:srgbClr val="666666"/>
                  </a:solidFill>
                </a:endParaRPr>
              </a:p>
            </p:txBody>
          </p:sp>
        </mc:Choice>
        <mc:Fallback xmlns="">
          <p:sp>
            <p:nvSpPr>
              <p:cNvPr id="6" name="TextBox 5">
                <a:extLst>
                  <a:ext uri="{FF2B5EF4-FFF2-40B4-BE49-F238E27FC236}">
                    <a16:creationId xmlns:a16="http://schemas.microsoft.com/office/drawing/2014/main" id="{3D368F5D-83A6-0B31-5AAD-C3FCC837CED7}"/>
                  </a:ext>
                </a:extLst>
              </p:cNvPr>
              <p:cNvSpPr txBox="1">
                <a:spLocks noRot="1" noChangeAspect="1" noMove="1" noResize="1" noEditPoints="1" noAdjustHandles="1" noChangeArrowheads="1" noChangeShapeType="1" noTextEdit="1"/>
              </p:cNvSpPr>
              <p:nvPr/>
            </p:nvSpPr>
            <p:spPr>
              <a:xfrm>
                <a:off x="5257800" y="2688972"/>
                <a:ext cx="1983580" cy="90178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EFE86F4-DEF8-4225-6D15-94DEE0A9AF79}"/>
                  </a:ext>
                </a:extLst>
              </p:cNvPr>
              <p:cNvSpPr txBox="1"/>
              <p:nvPr/>
            </p:nvSpPr>
            <p:spPr>
              <a:xfrm>
                <a:off x="8033385" y="2905780"/>
                <a:ext cx="198358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666666"/>
                          </a:solidFill>
                          <a:latin typeface="Cambria Math" panose="02040503050406030204" pitchFamily="18" charset="0"/>
                        </a:rPr>
                        <m:t>=100°</m:t>
                      </m:r>
                      <m:r>
                        <a:rPr lang="en-US" sz="2800" b="0" i="1" smtClean="0">
                          <a:solidFill>
                            <a:srgbClr val="666666"/>
                          </a:solidFill>
                          <a:latin typeface="Cambria Math" panose="02040503050406030204" pitchFamily="18" charset="0"/>
                        </a:rPr>
                        <m:t>𝐶</m:t>
                      </m:r>
                    </m:oMath>
                  </m:oMathPara>
                </a14:m>
                <a:endParaRPr lang="en-US" sz="2800">
                  <a:solidFill>
                    <a:srgbClr val="666666"/>
                  </a:solidFill>
                </a:endParaRPr>
              </a:p>
            </p:txBody>
          </p:sp>
        </mc:Choice>
        <mc:Fallback xmlns="">
          <p:sp>
            <p:nvSpPr>
              <p:cNvPr id="8" name="TextBox 7">
                <a:extLst>
                  <a:ext uri="{FF2B5EF4-FFF2-40B4-BE49-F238E27FC236}">
                    <a16:creationId xmlns:a16="http://schemas.microsoft.com/office/drawing/2014/main" id="{CEFE86F4-DEF8-4225-6D15-94DEE0A9AF79}"/>
                  </a:ext>
                </a:extLst>
              </p:cNvPr>
              <p:cNvSpPr txBox="1">
                <a:spLocks noRot="1" noChangeAspect="1" noMove="1" noResize="1" noEditPoints="1" noAdjustHandles="1" noChangeArrowheads="1" noChangeShapeType="1" noTextEdit="1"/>
              </p:cNvSpPr>
              <p:nvPr/>
            </p:nvSpPr>
            <p:spPr>
              <a:xfrm>
                <a:off x="8033385" y="2905780"/>
                <a:ext cx="1983580"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F4E68D0-AE1A-2743-9D2C-3AFEB3869135}"/>
                  </a:ext>
                </a:extLst>
              </p:cNvPr>
              <p:cNvSpPr txBox="1"/>
              <p:nvPr/>
            </p:nvSpPr>
            <p:spPr>
              <a:xfrm>
                <a:off x="7178040" y="2688336"/>
                <a:ext cx="1099661" cy="9017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666666"/>
                          </a:solidFill>
                          <a:latin typeface="Cambria Math" panose="02040503050406030204" pitchFamily="18" charset="0"/>
                        </a:rPr>
                        <m:t>=</m:t>
                      </m:r>
                      <m:f>
                        <m:fPr>
                          <m:ctrlPr>
                            <a:rPr lang="en-US" sz="2800" i="1">
                              <a:solidFill>
                                <a:srgbClr val="666666"/>
                              </a:solidFill>
                              <a:latin typeface="Cambria Math" panose="02040503050406030204" pitchFamily="18" charset="0"/>
                            </a:rPr>
                          </m:ctrlPr>
                        </m:fPr>
                        <m:num>
                          <m:r>
                            <a:rPr lang="en-US" sz="2800" b="0" i="0" smtClean="0">
                              <a:solidFill>
                                <a:srgbClr val="666666"/>
                              </a:solidFill>
                              <a:latin typeface="Cambria Math" panose="02040503050406030204" pitchFamily="18" charset="0"/>
                            </a:rPr>
                            <m:t>180</m:t>
                          </m:r>
                        </m:num>
                        <m:den>
                          <m:r>
                            <a:rPr lang="en-US" sz="2800">
                              <a:solidFill>
                                <a:srgbClr val="666666"/>
                              </a:solidFill>
                              <a:latin typeface="Cambria Math" panose="02040503050406030204" pitchFamily="18" charset="0"/>
                            </a:rPr>
                            <m:t>1.8</m:t>
                          </m:r>
                        </m:den>
                      </m:f>
                    </m:oMath>
                  </m:oMathPara>
                </a14:m>
                <a:endParaRPr lang="en-US" sz="2800">
                  <a:solidFill>
                    <a:srgbClr val="666666"/>
                  </a:solidFill>
                </a:endParaRPr>
              </a:p>
            </p:txBody>
          </p:sp>
        </mc:Choice>
        <mc:Fallback xmlns="">
          <p:sp>
            <p:nvSpPr>
              <p:cNvPr id="11" name="TextBox 10">
                <a:extLst>
                  <a:ext uri="{FF2B5EF4-FFF2-40B4-BE49-F238E27FC236}">
                    <a16:creationId xmlns:a16="http://schemas.microsoft.com/office/drawing/2014/main" id="{4F4E68D0-AE1A-2743-9D2C-3AFEB3869135}"/>
                  </a:ext>
                </a:extLst>
              </p:cNvPr>
              <p:cNvSpPr txBox="1">
                <a:spLocks noRot="1" noChangeAspect="1" noMove="1" noResize="1" noEditPoints="1" noAdjustHandles="1" noChangeArrowheads="1" noChangeShapeType="1" noTextEdit="1"/>
              </p:cNvSpPr>
              <p:nvPr/>
            </p:nvSpPr>
            <p:spPr>
              <a:xfrm>
                <a:off x="7178040" y="2688336"/>
                <a:ext cx="1099661" cy="901785"/>
              </a:xfrm>
              <a:prstGeom prst="rect">
                <a:avLst/>
              </a:prstGeom>
              <a:blipFill>
                <a:blip r:embed="rId6"/>
                <a:stretch>
                  <a:fillRect/>
                </a:stretch>
              </a:blipFill>
            </p:spPr>
            <p:txBody>
              <a:bodyPr/>
              <a:lstStyle/>
              <a:p>
                <a:r>
                  <a:rPr lang="en-US">
                    <a:noFill/>
                  </a:rPr>
                  <a:t> </a:t>
                </a:r>
              </a:p>
            </p:txBody>
          </p:sp>
        </mc:Fallback>
      </mc:AlternateContent>
      <p:sp>
        <p:nvSpPr>
          <p:cNvPr id="12" name="Oval 11">
            <a:extLst>
              <a:ext uri="{FF2B5EF4-FFF2-40B4-BE49-F238E27FC236}">
                <a16:creationId xmlns:a16="http://schemas.microsoft.com/office/drawing/2014/main" id="{96BC4473-CDCB-3045-0FD7-D75ABA9E12C0}"/>
              </a:ext>
            </a:extLst>
          </p:cNvPr>
          <p:cNvSpPr/>
          <p:nvPr/>
        </p:nvSpPr>
        <p:spPr>
          <a:xfrm>
            <a:off x="9258300" y="2905780"/>
            <a:ext cx="571500" cy="512064"/>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44D8A5D-177C-F9B8-7D61-16B7992981D9}"/>
                  </a:ext>
                </a:extLst>
              </p:cNvPr>
              <p:cNvSpPr txBox="1"/>
              <p:nvPr/>
            </p:nvSpPr>
            <p:spPr>
              <a:xfrm>
                <a:off x="2947034" y="5624839"/>
                <a:ext cx="2920365"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666666"/>
                          </a:solidFill>
                          <a:latin typeface="Cambria Math" panose="02040503050406030204" pitchFamily="18" charset="0"/>
                        </a:rPr>
                        <m:t>=</m:t>
                      </m:r>
                      <m:d>
                        <m:dPr>
                          <m:ctrlPr>
                            <a:rPr lang="en-US" sz="2800" b="0" i="1" smtClean="0">
                              <a:solidFill>
                                <a:srgbClr val="666666"/>
                              </a:solidFill>
                              <a:latin typeface="Cambria Math" panose="02040503050406030204" pitchFamily="18" charset="0"/>
                            </a:rPr>
                          </m:ctrlPr>
                        </m:dPr>
                        <m:e>
                          <m:r>
                            <a:rPr lang="en-US" sz="2800" b="0" i="1" smtClean="0">
                              <a:solidFill>
                                <a:srgbClr val="666666"/>
                              </a:solidFill>
                              <a:latin typeface="Cambria Math" panose="02040503050406030204" pitchFamily="18" charset="0"/>
                            </a:rPr>
                            <m:t>37</m:t>
                          </m:r>
                        </m:e>
                      </m:d>
                      <m:d>
                        <m:dPr>
                          <m:ctrlPr>
                            <a:rPr lang="en-US" sz="2800" b="0" i="1" smtClean="0">
                              <a:solidFill>
                                <a:srgbClr val="666666"/>
                              </a:solidFill>
                              <a:latin typeface="Cambria Math" panose="02040503050406030204" pitchFamily="18" charset="0"/>
                            </a:rPr>
                          </m:ctrlPr>
                        </m:dPr>
                        <m:e>
                          <m:r>
                            <a:rPr lang="en-US" sz="2800" b="0" i="1" smtClean="0">
                              <a:solidFill>
                                <a:srgbClr val="666666"/>
                              </a:solidFill>
                              <a:latin typeface="Cambria Math" panose="02040503050406030204" pitchFamily="18" charset="0"/>
                            </a:rPr>
                            <m:t>1.8</m:t>
                          </m:r>
                        </m:e>
                      </m:d>
                      <m:r>
                        <a:rPr lang="en-US" sz="2800" b="0" i="1" smtClean="0">
                          <a:solidFill>
                            <a:srgbClr val="666666"/>
                          </a:solidFill>
                          <a:latin typeface="Cambria Math" panose="02040503050406030204" pitchFamily="18" charset="0"/>
                        </a:rPr>
                        <m:t>+32</m:t>
                      </m:r>
                    </m:oMath>
                  </m:oMathPara>
                </a14:m>
                <a:endParaRPr lang="en-US" sz="2800">
                  <a:solidFill>
                    <a:srgbClr val="666666"/>
                  </a:solidFill>
                </a:endParaRPr>
              </a:p>
            </p:txBody>
          </p:sp>
        </mc:Choice>
        <mc:Fallback xmlns="">
          <p:sp>
            <p:nvSpPr>
              <p:cNvPr id="13" name="TextBox 12">
                <a:extLst>
                  <a:ext uri="{FF2B5EF4-FFF2-40B4-BE49-F238E27FC236}">
                    <a16:creationId xmlns:a16="http://schemas.microsoft.com/office/drawing/2014/main" id="{F44D8A5D-177C-F9B8-7D61-16B7992981D9}"/>
                  </a:ext>
                </a:extLst>
              </p:cNvPr>
              <p:cNvSpPr txBox="1">
                <a:spLocks noRot="1" noChangeAspect="1" noMove="1" noResize="1" noEditPoints="1" noAdjustHandles="1" noChangeArrowheads="1" noChangeShapeType="1" noTextEdit="1"/>
              </p:cNvSpPr>
              <p:nvPr/>
            </p:nvSpPr>
            <p:spPr>
              <a:xfrm>
                <a:off x="2947034" y="5624839"/>
                <a:ext cx="2920365" cy="52322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CBAD0FD-70E8-6DD2-6535-6ACD4F3D98C4}"/>
                  </a:ext>
                </a:extLst>
              </p:cNvPr>
              <p:cNvSpPr txBox="1"/>
              <p:nvPr/>
            </p:nvSpPr>
            <p:spPr>
              <a:xfrm>
                <a:off x="5715000" y="5624839"/>
                <a:ext cx="205740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666666"/>
                          </a:solidFill>
                          <a:latin typeface="Cambria Math" panose="02040503050406030204" pitchFamily="18" charset="0"/>
                        </a:rPr>
                        <m:t>=66.6+32</m:t>
                      </m:r>
                    </m:oMath>
                  </m:oMathPara>
                </a14:m>
                <a:endParaRPr lang="en-US" sz="2800">
                  <a:solidFill>
                    <a:srgbClr val="666666"/>
                  </a:solidFill>
                </a:endParaRPr>
              </a:p>
            </p:txBody>
          </p:sp>
        </mc:Choice>
        <mc:Fallback xmlns="">
          <p:sp>
            <p:nvSpPr>
              <p:cNvPr id="14" name="TextBox 13">
                <a:extLst>
                  <a:ext uri="{FF2B5EF4-FFF2-40B4-BE49-F238E27FC236}">
                    <a16:creationId xmlns:a16="http://schemas.microsoft.com/office/drawing/2014/main" id="{2CBAD0FD-70E8-6DD2-6535-6ACD4F3D98C4}"/>
                  </a:ext>
                </a:extLst>
              </p:cNvPr>
              <p:cNvSpPr txBox="1">
                <a:spLocks noRot="1" noChangeAspect="1" noMove="1" noResize="1" noEditPoints="1" noAdjustHandles="1" noChangeArrowheads="1" noChangeShapeType="1" noTextEdit="1"/>
              </p:cNvSpPr>
              <p:nvPr/>
            </p:nvSpPr>
            <p:spPr>
              <a:xfrm>
                <a:off x="5715000" y="5624839"/>
                <a:ext cx="2057400" cy="52322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8BF9B29-DC22-62EC-77A9-AD68C3DB4FE3}"/>
                  </a:ext>
                </a:extLst>
              </p:cNvPr>
              <p:cNvSpPr txBox="1"/>
              <p:nvPr/>
            </p:nvSpPr>
            <p:spPr>
              <a:xfrm>
                <a:off x="7635240" y="5624839"/>
                <a:ext cx="146304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666666"/>
                          </a:solidFill>
                          <a:latin typeface="Cambria Math" panose="02040503050406030204" pitchFamily="18" charset="0"/>
                        </a:rPr>
                        <m:t>=98.6°</m:t>
                      </m:r>
                      <m:r>
                        <a:rPr lang="en-US" sz="2800" b="0" i="1" smtClean="0">
                          <a:solidFill>
                            <a:srgbClr val="666666"/>
                          </a:solidFill>
                          <a:latin typeface="Cambria Math" panose="02040503050406030204" pitchFamily="18" charset="0"/>
                        </a:rPr>
                        <m:t>𝐹</m:t>
                      </m:r>
                    </m:oMath>
                  </m:oMathPara>
                </a14:m>
                <a:endParaRPr lang="en-US" sz="2800">
                  <a:solidFill>
                    <a:srgbClr val="666666"/>
                  </a:solidFill>
                </a:endParaRPr>
              </a:p>
            </p:txBody>
          </p:sp>
        </mc:Choice>
        <mc:Fallback xmlns="">
          <p:sp>
            <p:nvSpPr>
              <p:cNvPr id="15" name="TextBox 14">
                <a:extLst>
                  <a:ext uri="{FF2B5EF4-FFF2-40B4-BE49-F238E27FC236}">
                    <a16:creationId xmlns:a16="http://schemas.microsoft.com/office/drawing/2014/main" id="{C8BF9B29-DC22-62EC-77A9-AD68C3DB4FE3}"/>
                  </a:ext>
                </a:extLst>
              </p:cNvPr>
              <p:cNvSpPr txBox="1">
                <a:spLocks noRot="1" noChangeAspect="1" noMove="1" noResize="1" noEditPoints="1" noAdjustHandles="1" noChangeArrowheads="1" noChangeShapeType="1" noTextEdit="1"/>
              </p:cNvSpPr>
              <p:nvPr/>
            </p:nvSpPr>
            <p:spPr>
              <a:xfrm>
                <a:off x="7635240" y="5624839"/>
                <a:ext cx="1463040" cy="523220"/>
              </a:xfrm>
              <a:prstGeom prst="rect">
                <a:avLst/>
              </a:prstGeom>
              <a:blipFill>
                <a:blip r:embed="rId9"/>
                <a:stretch>
                  <a:fillRect/>
                </a:stretch>
              </a:blipFill>
            </p:spPr>
            <p:txBody>
              <a:bodyPr/>
              <a:lstStyle/>
              <a:p>
                <a:r>
                  <a:rPr lang="en-US">
                    <a:noFill/>
                  </a:rPr>
                  <a:t> </a:t>
                </a:r>
              </a:p>
            </p:txBody>
          </p:sp>
        </mc:Fallback>
      </mc:AlternateContent>
      <p:sp>
        <p:nvSpPr>
          <p:cNvPr id="16" name="Oval 15">
            <a:extLst>
              <a:ext uri="{FF2B5EF4-FFF2-40B4-BE49-F238E27FC236}">
                <a16:creationId xmlns:a16="http://schemas.microsoft.com/office/drawing/2014/main" id="{E5D59BB1-8674-EFB5-C3D0-4994000E8F6F}"/>
              </a:ext>
            </a:extLst>
          </p:cNvPr>
          <p:cNvSpPr/>
          <p:nvPr/>
        </p:nvSpPr>
        <p:spPr>
          <a:xfrm>
            <a:off x="8635365" y="5635995"/>
            <a:ext cx="571500" cy="512064"/>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38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P spid="12" grpId="0" animBg="1"/>
      <p:bldP spid="13" grpId="0"/>
      <p:bldP spid="14" grpId="0"/>
      <p:bldP spid="15" grpId="0"/>
      <p:bldP spid="16"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59FD2-7EC9-92DA-85C9-38722CA5F1B4}"/>
              </a:ext>
            </a:extLst>
          </p:cNvPr>
          <p:cNvSpPr>
            <a:spLocks noGrp="1"/>
          </p:cNvSpPr>
          <p:nvPr>
            <p:ph type="title"/>
          </p:nvPr>
        </p:nvSpPr>
        <p:spPr/>
        <p:txBody>
          <a:bodyPr/>
          <a:lstStyle/>
          <a:p>
            <a:r>
              <a:rPr lang="en-US"/>
              <a:t>Significant Figures (Sig Figs)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89F1E9-C1A6-CE8A-93BE-6ABAEAEEFF32}"/>
                  </a:ext>
                </a:extLst>
              </p:cNvPr>
              <p:cNvSpPr>
                <a:spLocks noGrp="1"/>
              </p:cNvSpPr>
              <p:nvPr>
                <p:ph idx="1"/>
              </p:nvPr>
            </p:nvSpPr>
            <p:spPr>
              <a:xfrm>
                <a:off x="838199" y="1379438"/>
                <a:ext cx="10515600" cy="4928019"/>
              </a:xfrm>
              <a:solidFill>
                <a:schemeClr val="bg1">
                  <a:alpha val="85000"/>
                </a:schemeClr>
              </a:solidFill>
            </p:spPr>
            <p:txBody>
              <a:bodyPr>
                <a:normAutofit lnSpcReduction="10000"/>
              </a:bodyPr>
              <a:lstStyle/>
              <a:p>
                <a:pPr marL="0" indent="0">
                  <a:buNone/>
                </a:pPr>
                <a:r>
                  <a:rPr lang="en-US"/>
                  <a:t>Indicates the number of digits you should round your answer to for a calculated answer</a:t>
                </a:r>
              </a:p>
              <a:p>
                <a:pPr marL="0" indent="0">
                  <a:buNone/>
                </a:pPr>
                <a:r>
                  <a:rPr lang="en-US"/>
                  <a:t>Rule of thumb is to use the same number of digits as the variable with the least number of sig figs used in your calculation</a:t>
                </a:r>
              </a:p>
              <a:p>
                <a:pPr marL="0" indent="0">
                  <a:spcAft>
                    <a:spcPts val="1800"/>
                  </a:spcAft>
                  <a:buNone/>
                </a:pPr>
                <a:r>
                  <a:rPr lang="en-US"/>
                  <a:t>Omit trailing 0s and initial 0s in a decimal.</a:t>
                </a:r>
              </a:p>
              <a:p>
                <a:pPr marL="0" indent="0">
                  <a:spcAft>
                    <a:spcPts val="1800"/>
                  </a:spcAft>
                  <a:buNone/>
                </a:pPr>
                <a:r>
                  <a:rPr lang="en-US"/>
                  <a:t>Ex. </a:t>
                </a:r>
                <a14:m>
                  <m:oMath xmlns:m="http://schemas.openxmlformats.org/officeDocument/2006/math">
                    <m:r>
                      <a:rPr lang="en-US" i="0" dirty="0" smtClean="0">
                        <a:latin typeface="Cambria Math" panose="02040503050406030204" pitchFamily="18" charset="0"/>
                      </a:rPr>
                      <m:t>12,000,000</m:t>
                    </m:r>
                    <m:r>
                      <a:rPr lang="en-US" i="0" dirty="0" smtClean="0">
                        <a:latin typeface="Cambria Math" panose="02040503050406030204" pitchFamily="18" charset="0"/>
                        <a:ea typeface="Cambria Math" panose="02040503050406030204" pitchFamily="18" charset="0"/>
                      </a:rPr>
                      <m:t>→</m:t>
                    </m:r>
                    <m:r>
                      <a:rPr lang="en-US" b="0" i="0" dirty="0" smtClean="0">
                        <a:latin typeface="Cambria Math" panose="02040503050406030204" pitchFamily="18" charset="0"/>
                        <a:ea typeface="Cambria Math" panose="02040503050406030204" pitchFamily="18" charset="0"/>
                      </a:rPr>
                      <m:t>2 </m:t>
                    </m:r>
                    <m:r>
                      <m:rPr>
                        <m:sty m:val="p"/>
                      </m:rPr>
                      <a:rPr lang="en-US" b="0" i="0" dirty="0" smtClean="0">
                        <a:latin typeface="Cambria Math" panose="02040503050406030204" pitchFamily="18" charset="0"/>
                        <a:ea typeface="Cambria Math" panose="02040503050406030204" pitchFamily="18" charset="0"/>
                      </a:rPr>
                      <m:t>Sig</m:t>
                    </m:r>
                    <m:r>
                      <a:rPr lang="en-US" b="0" i="0" dirty="0" smtClean="0">
                        <a:latin typeface="Cambria Math" panose="02040503050406030204" pitchFamily="18" charset="0"/>
                        <a:ea typeface="Cambria Math" panose="02040503050406030204" pitchFamily="18" charset="0"/>
                      </a:rPr>
                      <m:t> </m:t>
                    </m:r>
                    <m:r>
                      <m:rPr>
                        <m:sty m:val="p"/>
                      </m:rPr>
                      <a:rPr lang="en-US" b="0" i="0" dirty="0" smtClean="0">
                        <a:latin typeface="Cambria Math" panose="02040503050406030204" pitchFamily="18" charset="0"/>
                        <a:ea typeface="Cambria Math" panose="02040503050406030204" pitchFamily="18" charset="0"/>
                      </a:rPr>
                      <m:t>Figs</m:t>
                    </m:r>
                  </m:oMath>
                </a14:m>
                <a:r>
                  <a:rPr lang="en-US"/>
                  <a:t>		</a:t>
                </a:r>
                <a14:m>
                  <m:oMath xmlns:m="http://schemas.openxmlformats.org/officeDocument/2006/math">
                    <m:r>
                      <a:rPr lang="en-US" b="0" i="0" smtClean="0">
                        <a:latin typeface="Cambria Math" panose="02040503050406030204" pitchFamily="18" charset="0"/>
                      </a:rPr>
                      <m:t>0.00216</m:t>
                    </m:r>
                    <m:r>
                      <a:rPr lang="en-US" b="0" i="0" smtClean="0">
                        <a:latin typeface="Cambria Math" panose="02040503050406030204" pitchFamily="18" charset="0"/>
                        <a:ea typeface="Cambria Math" panose="02040503050406030204" pitchFamily="18" charset="0"/>
                      </a:rPr>
                      <m:t>→3 </m:t>
                    </m:r>
                    <m:r>
                      <m:rPr>
                        <m:sty m:val="p"/>
                      </m:rPr>
                      <a:rPr lang="en-US" b="0" i="0" smtClean="0">
                        <a:latin typeface="Cambria Math" panose="02040503050406030204" pitchFamily="18" charset="0"/>
                        <a:ea typeface="Cambria Math" panose="02040503050406030204" pitchFamily="18" charset="0"/>
                      </a:rPr>
                      <m:t>Sig</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Figs</m:t>
                    </m:r>
                  </m:oMath>
                </a14:m>
                <a:endParaRPr lang="en-US"/>
              </a:p>
              <a:p>
                <a:pPr marL="0" indent="0">
                  <a:spcAft>
                    <a:spcPts val="1800"/>
                  </a:spcAft>
                  <a:buNone/>
                </a:pPr>
                <a:r>
                  <a:rPr lang="en-US"/>
                  <a:t>Ex. r=14 ft		</a:t>
                </a:r>
                <a14:m>
                  <m:oMath xmlns:m="http://schemas.openxmlformats.org/officeDocument/2006/math">
                    <m:r>
                      <m:rPr>
                        <m:sty m:val="p"/>
                      </m:rPr>
                      <a:rPr lang="en-US" b="0" i="0" dirty="0" smtClean="0">
                        <a:latin typeface="Cambria Math" panose="02040503050406030204" pitchFamily="18" charset="0"/>
                      </a:rPr>
                      <m:t>A</m:t>
                    </m:r>
                    <m:r>
                      <a:rPr lang="en-US" b="0" i="0" dirty="0" smtClean="0">
                        <a:latin typeface="Cambria Math" panose="02040503050406030204" pitchFamily="18" charset="0"/>
                      </a:rPr>
                      <m:t>=3.14</m:t>
                    </m:r>
                    <m:sSup>
                      <m:sSupPr>
                        <m:ctrlPr>
                          <a:rPr lang="en-US" i="1" dirty="0" smtClean="0">
                            <a:latin typeface="Cambria Math" panose="02040503050406030204" pitchFamily="18" charset="0"/>
                          </a:rPr>
                        </m:ctrlPr>
                      </m:sSupPr>
                      <m:e>
                        <m:r>
                          <a:rPr lang="en-US" i="1" dirty="0">
                            <a:latin typeface="Cambria Math" panose="02040503050406030204" pitchFamily="18" charset="0"/>
                          </a:rPr>
                          <m:t>(14 </m:t>
                        </m:r>
                        <m:r>
                          <a:rPr lang="en-US" i="1" dirty="0">
                            <a:latin typeface="Cambria Math" panose="02040503050406030204" pitchFamily="18" charset="0"/>
                          </a:rPr>
                          <m:t>𝑓𝑡</m:t>
                        </m:r>
                        <m:r>
                          <a:rPr lang="en-US" i="1" dirty="0">
                            <a:latin typeface="Cambria Math" panose="02040503050406030204" pitchFamily="18" charset="0"/>
                          </a:rPr>
                          <m:t>)</m:t>
                        </m:r>
                      </m:e>
                      <m:sup>
                        <m:r>
                          <a:rPr lang="en-US" b="0" i="1" dirty="0" smtClean="0">
                            <a:latin typeface="Cambria Math" panose="02040503050406030204" pitchFamily="18" charset="0"/>
                          </a:rPr>
                          <m:t>2</m:t>
                        </m:r>
                      </m:sup>
                    </m:sSup>
                  </m:oMath>
                </a14:m>
                <a:endParaRPr lang="en-US"/>
              </a:p>
              <a:p>
                <a:pPr marL="0" indent="0">
                  <a:spcAft>
                    <a:spcPts val="1800"/>
                  </a:spcAft>
                  <a:buNone/>
                </a:pPr>
                <a:r>
                  <a:rPr lang="en-US"/>
                  <a:t>**Unlikely to be on your test, test answers will not be overly precise, and wrong answers will not be incorrect based on sig figs**</a:t>
                </a:r>
              </a:p>
            </p:txBody>
          </p:sp>
        </mc:Choice>
        <mc:Fallback xmlns="">
          <p:sp>
            <p:nvSpPr>
              <p:cNvPr id="3" name="Content Placeholder 2">
                <a:extLst>
                  <a:ext uri="{FF2B5EF4-FFF2-40B4-BE49-F238E27FC236}">
                    <a16:creationId xmlns:a16="http://schemas.microsoft.com/office/drawing/2014/main" id="{3389F1E9-C1A6-CE8A-93BE-6ABAEAEEFF32}"/>
                  </a:ext>
                </a:extLst>
              </p:cNvPr>
              <p:cNvSpPr>
                <a:spLocks noGrp="1" noRot="1" noChangeAspect="1" noMove="1" noResize="1" noEditPoints="1" noAdjustHandles="1" noChangeArrowheads="1" noChangeShapeType="1" noTextEdit="1"/>
              </p:cNvSpPr>
              <p:nvPr>
                <p:ph idx="1"/>
              </p:nvPr>
            </p:nvSpPr>
            <p:spPr>
              <a:xfrm>
                <a:off x="838199" y="1379438"/>
                <a:ext cx="10515600" cy="4928019"/>
              </a:xfrm>
              <a:blipFill>
                <a:blip r:embed="rId2"/>
                <a:stretch>
                  <a:fillRect l="-1159" t="-2967" r="-1391" b="-1236"/>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2EC4342-D1E7-64CF-3BE9-1CCDEC61E4D9}"/>
              </a:ext>
            </a:extLst>
          </p:cNvPr>
          <p:cNvSpPr txBox="1"/>
          <p:nvPr/>
        </p:nvSpPr>
        <p:spPr>
          <a:xfrm>
            <a:off x="6884892" y="4254153"/>
            <a:ext cx="1763624" cy="523220"/>
          </a:xfrm>
          <a:prstGeom prst="rect">
            <a:avLst/>
          </a:prstGeom>
          <a:noFill/>
        </p:spPr>
        <p:txBody>
          <a:bodyPr wrap="none" rtlCol="0">
            <a:spAutoFit/>
          </a:bodyPr>
          <a:lstStyle/>
          <a:p>
            <a:r>
              <a:rPr lang="en-US" sz="2800">
                <a:solidFill>
                  <a:srgbClr val="666666"/>
                </a:solidFill>
              </a:rPr>
              <a:t>Sig Figs = 2</a:t>
            </a:r>
          </a:p>
        </p:txBody>
      </p:sp>
      <p:cxnSp>
        <p:nvCxnSpPr>
          <p:cNvPr id="6" name="Straight Connector 5">
            <a:extLst>
              <a:ext uri="{FF2B5EF4-FFF2-40B4-BE49-F238E27FC236}">
                <a16:creationId xmlns:a16="http://schemas.microsoft.com/office/drawing/2014/main" id="{26879E02-BB15-B03F-BE04-822BB71270CF}"/>
              </a:ext>
            </a:extLst>
          </p:cNvPr>
          <p:cNvCxnSpPr/>
          <p:nvPr/>
        </p:nvCxnSpPr>
        <p:spPr>
          <a:xfrm>
            <a:off x="5191751" y="4777373"/>
            <a:ext cx="41074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558AF0C-7C48-2A07-3867-9640C32FCD61}"/>
              </a:ext>
            </a:extLst>
          </p:cNvPr>
          <p:cNvCxnSpPr/>
          <p:nvPr/>
        </p:nvCxnSpPr>
        <p:spPr>
          <a:xfrm>
            <a:off x="1497957" y="4064272"/>
            <a:ext cx="41074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2A3A8B1-7777-AB91-C8D1-52033DD976E6}"/>
              </a:ext>
            </a:extLst>
          </p:cNvPr>
          <p:cNvCxnSpPr>
            <a:cxnSpLocks/>
          </p:cNvCxnSpPr>
          <p:nvPr/>
        </p:nvCxnSpPr>
        <p:spPr>
          <a:xfrm>
            <a:off x="7080859" y="4064272"/>
            <a:ext cx="630418"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186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58F0F33-53EC-ADCB-CFFF-C50A58D16B1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2C8E41D-250B-F97D-B16D-5DC3C5DDF715}"/>
              </a:ext>
            </a:extLst>
          </p:cNvPr>
          <p:cNvSpPr>
            <a:spLocks noGrp="1"/>
          </p:cNvSpPr>
          <p:nvPr>
            <p:ph type="title"/>
          </p:nvPr>
        </p:nvSpPr>
        <p:spPr>
          <a:xfrm>
            <a:off x="838200" y="1063625"/>
            <a:ext cx="10515600" cy="1325563"/>
          </a:xfrm>
        </p:spPr>
        <p:txBody>
          <a:bodyPr>
            <a:normAutofit fontScale="90000"/>
          </a:bodyPr>
          <a:lstStyle/>
          <a:p>
            <a:r>
              <a:rPr lang="en-US" sz="6600"/>
              <a:t>Unit Conversions and Davidson Pie Wheel</a:t>
            </a:r>
          </a:p>
        </p:txBody>
      </p:sp>
    </p:spTree>
    <p:extLst>
      <p:ext uri="{BB962C8B-B14F-4D97-AF65-F5344CB8AC3E}">
        <p14:creationId xmlns:p14="http://schemas.microsoft.com/office/powerpoint/2010/main" val="37121034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7EDB7-BF14-1837-F25F-1BC11B1624D4}"/>
              </a:ext>
            </a:extLst>
          </p:cNvPr>
          <p:cNvSpPr>
            <a:spLocks noGrp="1"/>
          </p:cNvSpPr>
          <p:nvPr>
            <p:ph type="title"/>
          </p:nvPr>
        </p:nvSpPr>
        <p:spPr>
          <a:xfrm>
            <a:off x="178443" y="0"/>
            <a:ext cx="10515600" cy="1325563"/>
          </a:xfrm>
          <a:solidFill>
            <a:srgbClr val="75C4E5">
              <a:alpha val="72000"/>
            </a:srgbClr>
          </a:solidFill>
        </p:spPr>
        <p:txBody>
          <a:bodyPr/>
          <a:lstStyle/>
          <a:p>
            <a:r>
              <a:rPr lang="en-US"/>
              <a:t>Standard Unit Conversions</a:t>
            </a:r>
          </a:p>
        </p:txBody>
      </p:sp>
      <p:sp>
        <p:nvSpPr>
          <p:cNvPr id="3" name="Content Placeholder 2">
            <a:extLst>
              <a:ext uri="{FF2B5EF4-FFF2-40B4-BE49-F238E27FC236}">
                <a16:creationId xmlns:a16="http://schemas.microsoft.com/office/drawing/2014/main" id="{12D5722F-887C-EF8E-44A4-ABEE86D76BAC}"/>
              </a:ext>
            </a:extLst>
          </p:cNvPr>
          <p:cNvSpPr>
            <a:spLocks noGrp="1"/>
          </p:cNvSpPr>
          <p:nvPr>
            <p:ph idx="1"/>
          </p:nvPr>
        </p:nvSpPr>
        <p:spPr>
          <a:xfrm>
            <a:off x="838199" y="1809750"/>
            <a:ext cx="10515600" cy="4497707"/>
          </a:xfrm>
        </p:spPr>
        <p:txBody>
          <a:bodyPr/>
          <a:lstStyle/>
          <a:p>
            <a:pPr marL="0" indent="0">
              <a:buNone/>
            </a:pPr>
            <a:r>
              <a:rPr lang="en-US"/>
              <a:t>Process of changing one measurement unit to another</a:t>
            </a:r>
          </a:p>
          <a:p>
            <a:pPr>
              <a:spcBef>
                <a:spcPts val="0"/>
              </a:spcBef>
            </a:pPr>
            <a:r>
              <a:rPr lang="en-US"/>
              <a:t>Min to Hours</a:t>
            </a:r>
          </a:p>
          <a:p>
            <a:pPr>
              <a:spcBef>
                <a:spcPts val="0"/>
              </a:spcBef>
            </a:pPr>
            <a:r>
              <a:rPr lang="en-US"/>
              <a:t>Feet to Miles</a:t>
            </a:r>
          </a:p>
          <a:p>
            <a:pPr>
              <a:spcBef>
                <a:spcPts val="0"/>
              </a:spcBef>
            </a:pPr>
            <a:r>
              <a:rPr lang="en-US"/>
              <a:t>Gallons to Liters</a:t>
            </a:r>
          </a:p>
          <a:p>
            <a:pPr marL="0" indent="0">
              <a:buNone/>
            </a:pPr>
            <a:r>
              <a:rPr lang="en-US"/>
              <a:t>Requires a conversion factor</a:t>
            </a:r>
          </a:p>
          <a:p>
            <a:pPr marL="0" indent="0">
              <a:buNone/>
            </a:pPr>
            <a:r>
              <a:rPr lang="en-US"/>
              <a:t>Calculated by lining up as fractions and multiplying across by the conversion factor</a:t>
            </a:r>
          </a:p>
          <a:p>
            <a:pPr marL="0" indent="0">
              <a:buNone/>
            </a:pPr>
            <a:r>
              <a:rPr lang="en-US"/>
              <a:t>Unit conversions are required for standardization, simplification and to convert to the correct unit in many wastewater equations</a:t>
            </a:r>
          </a:p>
          <a:p>
            <a:pPr marL="0" indent="0">
              <a:buNone/>
            </a:pPr>
            <a:r>
              <a:rPr lang="en-US"/>
              <a:t>Useful strategy for solving wastewater calculations</a:t>
            </a:r>
          </a:p>
        </p:txBody>
      </p:sp>
    </p:spTree>
    <p:extLst>
      <p:ext uri="{BB962C8B-B14F-4D97-AF65-F5344CB8AC3E}">
        <p14:creationId xmlns:p14="http://schemas.microsoft.com/office/powerpoint/2010/main" val="1822213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29E37-F568-72F7-BA24-171B57467D63}"/>
              </a:ext>
            </a:extLst>
          </p:cNvPr>
          <p:cNvSpPr>
            <a:spLocks noGrp="1"/>
          </p:cNvSpPr>
          <p:nvPr>
            <p:ph type="title"/>
          </p:nvPr>
        </p:nvSpPr>
        <p:spPr>
          <a:xfrm>
            <a:off x="180848" y="2789682"/>
            <a:ext cx="3707045" cy="768096"/>
          </a:xfrm>
        </p:spPr>
        <p:txBody>
          <a:bodyPr/>
          <a:lstStyle/>
          <a:p>
            <a:r>
              <a:rPr lang="en-US"/>
              <a:t>Common Water Math Conversions</a:t>
            </a:r>
          </a:p>
        </p:txBody>
      </p:sp>
      <p:sp>
        <p:nvSpPr>
          <p:cNvPr id="3" name="Content Placeholder 2">
            <a:extLst>
              <a:ext uri="{FF2B5EF4-FFF2-40B4-BE49-F238E27FC236}">
                <a16:creationId xmlns:a16="http://schemas.microsoft.com/office/drawing/2014/main" id="{A6283867-E037-F264-97EB-B37B4249E63E}"/>
              </a:ext>
            </a:extLst>
          </p:cNvPr>
          <p:cNvSpPr>
            <a:spLocks noGrp="1"/>
          </p:cNvSpPr>
          <p:nvPr>
            <p:ph idx="1"/>
          </p:nvPr>
        </p:nvSpPr>
        <p:spPr>
          <a:xfrm>
            <a:off x="4484030" y="189611"/>
            <a:ext cx="7432379" cy="5968238"/>
          </a:xfrm>
        </p:spPr>
        <p:txBody>
          <a:bodyPr>
            <a:noAutofit/>
          </a:bodyPr>
          <a:lstStyle/>
          <a:p>
            <a:pPr marL="457200" indent="-457200">
              <a:buFont typeface="Arial" panose="020B0604020202020204" pitchFamily="34" charset="0"/>
              <a:buChar char="•"/>
            </a:pPr>
            <a:r>
              <a:rPr lang="en-US" sz="2800"/>
              <a:t>Percent solution strength to decimal percent</a:t>
            </a:r>
          </a:p>
          <a:p>
            <a:pPr marL="457200" indent="-457200">
              <a:buFont typeface="Arial" panose="020B0604020202020204" pitchFamily="34" charset="0"/>
              <a:buChar char="•"/>
            </a:pPr>
            <a:r>
              <a:rPr lang="en-US" sz="2800"/>
              <a:t>Time</a:t>
            </a:r>
          </a:p>
          <a:p>
            <a:pPr marL="1143000" lvl="1" indent="-457200"/>
            <a:r>
              <a:rPr lang="en-US" sz="2400"/>
              <a:t>Seconds to minutes to hours to days</a:t>
            </a:r>
          </a:p>
          <a:p>
            <a:pPr marL="457200" indent="-457200">
              <a:buFont typeface="Arial" panose="020B0604020202020204" pitchFamily="34" charset="0"/>
              <a:buChar char="•"/>
            </a:pPr>
            <a:r>
              <a:rPr lang="en-US" sz="2800"/>
              <a:t>Lengths</a:t>
            </a:r>
          </a:p>
          <a:p>
            <a:pPr lvl="1"/>
            <a:r>
              <a:rPr lang="en-US" sz="2400"/>
              <a:t>Inches to feet</a:t>
            </a:r>
          </a:p>
          <a:p>
            <a:pPr lvl="1"/>
            <a:r>
              <a:rPr lang="en-US" sz="2400"/>
              <a:t>Feet to miles</a:t>
            </a:r>
          </a:p>
          <a:p>
            <a:pPr marL="457200" indent="-457200">
              <a:buFont typeface="Arial" panose="020B0604020202020204" pitchFamily="34" charset="0"/>
              <a:buChar char="•"/>
            </a:pPr>
            <a:r>
              <a:rPr lang="en-US" sz="2800"/>
              <a:t>Volumes</a:t>
            </a:r>
          </a:p>
          <a:p>
            <a:pPr lvl="1"/>
            <a:r>
              <a:rPr lang="en-US" sz="2400"/>
              <a:t>Cubic feet (ft</a:t>
            </a:r>
            <a:r>
              <a:rPr lang="en-US" sz="2400" baseline="30000"/>
              <a:t>3</a:t>
            </a:r>
            <a:r>
              <a:rPr lang="en-US" sz="2400"/>
              <a:t>) to gallons</a:t>
            </a:r>
          </a:p>
          <a:p>
            <a:pPr lvl="1"/>
            <a:r>
              <a:rPr lang="en-US" sz="2400"/>
              <a:t>Gallons to million gallons</a:t>
            </a:r>
          </a:p>
          <a:p>
            <a:pPr marL="457200" indent="-457200">
              <a:buFont typeface="Arial" panose="020B0604020202020204" pitchFamily="34" charset="0"/>
              <a:buChar char="•"/>
            </a:pPr>
            <a:r>
              <a:rPr lang="en-US" sz="2800"/>
              <a:t>Velocity</a:t>
            </a:r>
          </a:p>
          <a:p>
            <a:pPr marL="1143000" lvl="1" indent="-457200"/>
            <a:r>
              <a:rPr lang="en-US" sz="2400"/>
              <a:t>ft/s to mph</a:t>
            </a:r>
          </a:p>
          <a:p>
            <a:pPr marL="457200" indent="-457200">
              <a:buFont typeface="Arial" panose="020B0604020202020204" pitchFamily="34" charset="0"/>
              <a:buChar char="•"/>
            </a:pPr>
            <a:r>
              <a:rPr lang="en-US" sz="2800"/>
              <a:t>Flow</a:t>
            </a:r>
          </a:p>
          <a:p>
            <a:pPr marL="1143000" lvl="1" indent="-457200"/>
            <a:r>
              <a:rPr lang="en-US" sz="2400" err="1"/>
              <a:t>gpm</a:t>
            </a:r>
            <a:r>
              <a:rPr lang="en-US" sz="2400"/>
              <a:t> to MGD</a:t>
            </a:r>
          </a:p>
          <a:p>
            <a:pPr marL="1143000" lvl="1" indent="-457200"/>
            <a:endParaRPr lang="en-US" sz="2400"/>
          </a:p>
          <a:p>
            <a:pPr marL="1143000" lvl="1" indent="-457200"/>
            <a:endParaRPr lang="en-US" sz="2400"/>
          </a:p>
        </p:txBody>
      </p:sp>
    </p:spTree>
    <p:extLst>
      <p:ext uri="{BB962C8B-B14F-4D97-AF65-F5344CB8AC3E}">
        <p14:creationId xmlns:p14="http://schemas.microsoft.com/office/powerpoint/2010/main" val="73893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39829B-E201-A39D-4179-5552C5A873A4}"/>
              </a:ext>
            </a:extLst>
          </p:cNvPr>
          <p:cNvPicPr>
            <a:picLocks noGrp="1" noRot="1" noChangeAspect="1" noMove="1" noResize="1" noEditPoints="1" noAdjustHandles="1" noChangeArrowheads="1" noChangeShapeType="1" noCrop="1"/>
          </p:cNvPicPr>
          <p:nvPr/>
        </p:nvPicPr>
        <p:blipFill>
          <a:blip r:embed="rId2"/>
          <a:stretch>
            <a:fillRect/>
          </a:stretch>
        </p:blipFill>
        <p:spPr>
          <a:xfrm>
            <a:off x="2961417" y="2392652"/>
            <a:ext cx="8969504" cy="4328825"/>
          </a:xfrm>
          <a:prstGeom prst="rect">
            <a:avLst/>
          </a:prstGeom>
        </p:spPr>
      </p:pic>
      <p:sp>
        <p:nvSpPr>
          <p:cNvPr id="2" name="Title 1">
            <a:extLst>
              <a:ext uri="{FF2B5EF4-FFF2-40B4-BE49-F238E27FC236}">
                <a16:creationId xmlns:a16="http://schemas.microsoft.com/office/drawing/2014/main" id="{A534C879-0A0A-67F1-7594-3A895FF1B80D}"/>
              </a:ext>
            </a:extLst>
          </p:cNvPr>
          <p:cNvSpPr>
            <a:spLocks noGrp="1"/>
          </p:cNvSpPr>
          <p:nvPr>
            <p:ph type="title"/>
          </p:nvPr>
        </p:nvSpPr>
        <p:spPr/>
        <p:txBody>
          <a:bodyPr/>
          <a:lstStyle/>
          <a:p>
            <a:r>
              <a:rPr lang="en-US"/>
              <a:t>What is a conversion factor?</a:t>
            </a:r>
          </a:p>
        </p:txBody>
      </p:sp>
      <p:sp>
        <p:nvSpPr>
          <p:cNvPr id="3" name="Content Placeholder 2">
            <a:extLst>
              <a:ext uri="{FF2B5EF4-FFF2-40B4-BE49-F238E27FC236}">
                <a16:creationId xmlns:a16="http://schemas.microsoft.com/office/drawing/2014/main" id="{2F3B1076-9ABE-E085-0074-EB036515283A}"/>
              </a:ext>
            </a:extLst>
          </p:cNvPr>
          <p:cNvSpPr>
            <a:spLocks noGrp="1"/>
          </p:cNvSpPr>
          <p:nvPr>
            <p:ph idx="1"/>
          </p:nvPr>
        </p:nvSpPr>
        <p:spPr>
          <a:xfrm>
            <a:off x="838199" y="971551"/>
            <a:ext cx="10515600" cy="1325564"/>
          </a:xfrm>
          <a:solidFill>
            <a:schemeClr val="bg1">
              <a:alpha val="85000"/>
            </a:schemeClr>
          </a:solidFill>
        </p:spPr>
        <p:txBody>
          <a:bodyPr>
            <a:normAutofit lnSpcReduction="10000"/>
          </a:bodyPr>
          <a:lstStyle/>
          <a:p>
            <a:r>
              <a:rPr lang="en-US"/>
              <a:t>A numerical relationship used to when converting from one system of units to another</a:t>
            </a:r>
          </a:p>
          <a:p>
            <a:r>
              <a:rPr lang="en-US"/>
              <a:t>Ratio that expresses how many of one unit are equal to another</a:t>
            </a:r>
          </a:p>
        </p:txBody>
      </p:sp>
      <p:grpSp>
        <p:nvGrpSpPr>
          <p:cNvPr id="7" name="Group 6">
            <a:extLst>
              <a:ext uri="{FF2B5EF4-FFF2-40B4-BE49-F238E27FC236}">
                <a16:creationId xmlns:a16="http://schemas.microsoft.com/office/drawing/2014/main" id="{77E4A986-9A18-FE44-1446-FC68377C53E8}"/>
              </a:ext>
            </a:extLst>
          </p:cNvPr>
          <p:cNvGrpSpPr/>
          <p:nvPr/>
        </p:nvGrpSpPr>
        <p:grpSpPr>
          <a:xfrm rot="20636698">
            <a:off x="405259" y="2785393"/>
            <a:ext cx="2521744" cy="3286340"/>
            <a:chOff x="692944" y="2478666"/>
            <a:chExt cx="2521744" cy="3286340"/>
          </a:xfrm>
        </p:grpSpPr>
        <p:sp>
          <p:nvSpPr>
            <p:cNvPr id="6" name="Oval 5">
              <a:extLst>
                <a:ext uri="{FF2B5EF4-FFF2-40B4-BE49-F238E27FC236}">
                  <a16:creationId xmlns:a16="http://schemas.microsoft.com/office/drawing/2014/main" id="{EF3F9E0B-543E-F250-0A43-805185F97B8A}"/>
                </a:ext>
              </a:extLst>
            </p:cNvPr>
            <p:cNvSpPr/>
            <p:nvPr/>
          </p:nvSpPr>
          <p:spPr>
            <a:xfrm>
              <a:off x="692944" y="2478666"/>
              <a:ext cx="2521744" cy="3286340"/>
            </a:xfrm>
            <a:prstGeom prst="ellipse">
              <a:avLst/>
            </a:prstGeom>
            <a:solidFill>
              <a:schemeClr val="bg1"/>
            </a:solidFill>
            <a:ln w="57150">
              <a:solidFill>
                <a:srgbClr val="75C4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a:p>
              <a:pPr algn="ctr"/>
              <a:endParaRPr lang="en-US" sz="2800">
                <a:solidFill>
                  <a:schemeClr val="tx1"/>
                </a:solidFill>
              </a:endParaRPr>
            </a:p>
            <a:p>
              <a:pPr algn="ctr"/>
              <a:endParaRPr lang="en-US" sz="2800">
                <a:solidFill>
                  <a:schemeClr val="tx1"/>
                </a:solidFill>
              </a:endParaRPr>
            </a:p>
            <a:p>
              <a:pPr algn="ctr"/>
              <a:endParaRPr lang="en-US" sz="2800">
                <a:solidFill>
                  <a:schemeClr val="tx1"/>
                </a:solidFill>
              </a:endParaRPr>
            </a:p>
            <a:p>
              <a:pPr algn="ctr"/>
              <a:r>
                <a:rPr lang="en-US" sz="2800">
                  <a:solidFill>
                    <a:schemeClr val="tx1"/>
                  </a:solidFill>
                </a:rPr>
                <a:t>Formula Sheet</a:t>
              </a:r>
            </a:p>
          </p:txBody>
        </p:sp>
        <p:pic>
          <p:nvPicPr>
            <p:cNvPr id="1026" name="Picture 2" descr="Association of Boards of Certification Logo">
              <a:extLst>
                <a:ext uri="{FF2B5EF4-FFF2-40B4-BE49-F238E27FC236}">
                  <a16:creationId xmlns:a16="http://schemas.microsoft.com/office/drawing/2014/main" id="{FB98EAE3-EF61-86B5-348B-EF163DA766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374" y="2905633"/>
              <a:ext cx="2190750" cy="14478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2584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A3D4B0DF-D10C-4DB6-AB1E-0E33E2573777}"/>
              </a:ext>
            </a:extLst>
          </p:cNvPr>
          <p:cNvSpPr/>
          <p:nvPr/>
        </p:nvSpPr>
        <p:spPr>
          <a:xfrm>
            <a:off x="425131" y="3914775"/>
            <a:ext cx="10128569" cy="112554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60B060-BB26-413C-9216-6945ABDAFBFB}"/>
              </a:ext>
            </a:extLst>
          </p:cNvPr>
          <p:cNvSpPr>
            <a:spLocks noGrp="1"/>
          </p:cNvSpPr>
          <p:nvPr>
            <p:ph type="title"/>
          </p:nvPr>
        </p:nvSpPr>
        <p:spPr/>
        <p:txBody>
          <a:bodyPr>
            <a:normAutofit fontScale="90000"/>
          </a:bodyPr>
          <a:lstStyle/>
          <a:p>
            <a:r>
              <a:rPr lang="en-US" sz="5400"/>
              <a:t>How do we use conversion factors?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4E5C365-9105-4E8A-9125-BBF74F51F7F8}"/>
                  </a:ext>
                </a:extLst>
              </p:cNvPr>
              <p:cNvSpPr>
                <a:spLocks noGrp="1"/>
              </p:cNvSpPr>
              <p:nvPr>
                <p:ph idx="1"/>
              </p:nvPr>
            </p:nvSpPr>
            <p:spPr>
              <a:xfrm>
                <a:off x="691831" y="1860869"/>
                <a:ext cx="10515600" cy="4739956"/>
              </a:xfrm>
            </p:spPr>
            <p:txBody>
              <a:bodyPr>
                <a:normAutofit fontScale="85000" lnSpcReduction="10000"/>
              </a:bodyPr>
              <a:lstStyle/>
              <a:p>
                <a:pPr marL="0" indent="0">
                  <a:buNone/>
                </a:pPr>
                <a:r>
                  <a:rPr lang="en-US" sz="3200" b="1"/>
                  <a:t>Multiple </a:t>
                </a:r>
                <a:r>
                  <a:rPr lang="en-US" sz="3200"/>
                  <a:t>your measurement by the conversion factor</a:t>
                </a:r>
              </a:p>
              <a:p>
                <a:pPr marL="0" indent="0">
                  <a:buNone/>
                </a:pPr>
                <a:r>
                  <a:rPr lang="en-US" sz="3200" i="1"/>
                  <a:t>What you’re really doing:</a:t>
                </a:r>
              </a:p>
              <a:p>
                <a:pPr marL="514350" indent="-514350">
                  <a:buFont typeface="+mj-lt"/>
                  <a:buAutoNum type="arabicPeriod"/>
                </a:pPr>
                <a:r>
                  <a:rPr lang="en-US" sz="3200"/>
                  <a:t>Turning the conversion factor into a fraction</a:t>
                </a:r>
              </a:p>
              <a:p>
                <a:pPr marL="514350" indent="-514350">
                  <a:buFont typeface="+mj-lt"/>
                  <a:buAutoNum type="arabicPeriod"/>
                </a:pPr>
                <a:r>
                  <a:rPr lang="en-US" sz="3200"/>
                  <a:t>Multiplying by one</a:t>
                </a:r>
              </a:p>
              <a:p>
                <a:pPr marL="0" indent="0">
                  <a:spcBef>
                    <a:spcPts val="4200"/>
                  </a:spcBef>
                  <a:buNone/>
                </a:pPr>
                <a:r>
                  <a:rPr lang="en-US" sz="3200">
                    <a:latin typeface="Cambria Math" panose="02040503050406030204" pitchFamily="18" charset="0"/>
                    <a:ea typeface="Cambria Math" panose="02040503050406030204" pitchFamily="18" charset="0"/>
                  </a:rPr>
                  <a:t> 1 gal = 3.79 Liters	</a:t>
                </a:r>
                <a14:m>
                  <m:oMath xmlns:m="http://schemas.openxmlformats.org/officeDocument/2006/math">
                    <m:d>
                      <m:dPr>
                        <m:ctrlPr>
                          <a:rPr lang="en-US" sz="4000" b="0" i="1" smtClean="0">
                            <a:latin typeface="Cambria Math" panose="02040503050406030204" pitchFamily="18" charset="0"/>
                            <a:ea typeface="Cambria Math" panose="02040503050406030204" pitchFamily="18" charset="0"/>
                          </a:rPr>
                        </m:ctrlPr>
                      </m:dPr>
                      <m:e>
                        <m:f>
                          <m:fPr>
                            <m:ctrlPr>
                              <a:rPr lang="en-US" sz="4000" b="0" i="1" smtClean="0">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1</m:t>
                            </m:r>
                            <m:r>
                              <a:rPr lang="en-US" sz="4000" b="0" i="1" smtClean="0">
                                <a:latin typeface="Cambria Math" panose="02040503050406030204" pitchFamily="18" charset="0"/>
                                <a:ea typeface="Cambria Math" panose="02040503050406030204" pitchFamily="18" charset="0"/>
                              </a:rPr>
                              <m:t>𝑔𝑎𝑙</m:t>
                            </m:r>
                          </m:num>
                          <m:den>
                            <m:r>
                              <a:rPr lang="en-US" sz="4000" b="0" i="1" smtClean="0">
                                <a:latin typeface="Cambria Math" panose="02040503050406030204" pitchFamily="18" charset="0"/>
                                <a:ea typeface="Cambria Math" panose="02040503050406030204" pitchFamily="18" charset="0"/>
                              </a:rPr>
                              <m:t>3.79</m:t>
                            </m:r>
                            <m:r>
                              <a:rPr lang="en-US" sz="4000" b="0" i="1" smtClean="0">
                                <a:latin typeface="Cambria Math" panose="02040503050406030204" pitchFamily="18" charset="0"/>
                                <a:ea typeface="Cambria Math" panose="02040503050406030204" pitchFamily="18" charset="0"/>
                              </a:rPr>
                              <m:t>𝐿</m:t>
                            </m:r>
                          </m:den>
                        </m:f>
                      </m:e>
                    </m:d>
                  </m:oMath>
                </a14:m>
                <a:r>
                  <a:rPr lang="en-US" sz="4000">
                    <a:latin typeface="Cambria Math" panose="02040503050406030204" pitchFamily="18" charset="0"/>
                    <a:ea typeface="Cambria Math" panose="02040503050406030204" pitchFamily="18" charset="0"/>
                  </a:rPr>
                  <a:t> = 1		</a:t>
                </a:r>
                <a14:m>
                  <m:oMath xmlns:m="http://schemas.openxmlformats.org/officeDocument/2006/math">
                    <m:d>
                      <m:dPr>
                        <m:ctrlPr>
                          <a:rPr lang="en-US" sz="4000" i="1">
                            <a:latin typeface="Cambria Math" panose="02040503050406030204" pitchFamily="18" charset="0"/>
                            <a:ea typeface="Cambria Math" panose="02040503050406030204" pitchFamily="18" charset="0"/>
                          </a:rPr>
                        </m:ctrlPr>
                      </m:dPr>
                      <m:e>
                        <m:f>
                          <m:fPr>
                            <m:ctrlPr>
                              <a:rPr lang="en-US" sz="4000" i="1">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3.79</m:t>
                            </m:r>
                            <m:r>
                              <a:rPr lang="en-US" sz="4000" b="0" i="1" smtClean="0">
                                <a:latin typeface="Cambria Math" panose="02040503050406030204" pitchFamily="18" charset="0"/>
                                <a:ea typeface="Cambria Math" panose="02040503050406030204" pitchFamily="18" charset="0"/>
                              </a:rPr>
                              <m:t>𝐿</m:t>
                            </m:r>
                          </m:num>
                          <m:den>
                            <m:r>
                              <a:rPr lang="en-US" sz="4000" b="0" i="1" smtClean="0">
                                <a:latin typeface="Cambria Math" panose="02040503050406030204" pitchFamily="18" charset="0"/>
                                <a:ea typeface="Cambria Math" panose="02040503050406030204" pitchFamily="18" charset="0"/>
                              </a:rPr>
                              <m:t>1</m:t>
                            </m:r>
                            <m:r>
                              <a:rPr lang="en-US" sz="4000" b="0" i="1" smtClean="0">
                                <a:latin typeface="Cambria Math" panose="02040503050406030204" pitchFamily="18" charset="0"/>
                                <a:ea typeface="Cambria Math" panose="02040503050406030204" pitchFamily="18" charset="0"/>
                              </a:rPr>
                              <m:t>𝑔𝑎𝑙</m:t>
                            </m:r>
                          </m:den>
                        </m:f>
                      </m:e>
                    </m:d>
                  </m:oMath>
                </a14:m>
                <a:r>
                  <a:rPr lang="en-US" sz="4000">
                    <a:latin typeface="Cambria Math" panose="02040503050406030204" pitchFamily="18" charset="0"/>
                    <a:ea typeface="Cambria Math" panose="02040503050406030204" pitchFamily="18" charset="0"/>
                  </a:rPr>
                  <a:t> = 1</a:t>
                </a:r>
              </a:p>
              <a:p>
                <a:pPr marL="0" indent="0">
                  <a:spcBef>
                    <a:spcPts val="3000"/>
                  </a:spcBef>
                  <a:buNone/>
                </a:pPr>
                <a:r>
                  <a:rPr lang="en-US" sz="3200">
                    <a:ea typeface="Cambria Math" panose="02040503050406030204" pitchFamily="18" charset="0"/>
                  </a:rPr>
                  <a:t>You can multiply anything by 1 and not change its quantity, only change the units.</a:t>
                </a:r>
              </a:p>
              <a:p>
                <a:pPr marL="0" indent="0">
                  <a:spcBef>
                    <a:spcPts val="1200"/>
                  </a:spcBef>
                  <a:buNone/>
                </a:pPr>
                <a:r>
                  <a:rPr lang="en-US" sz="3200">
                    <a:ea typeface="Cambria Math" panose="02040503050406030204" pitchFamily="18" charset="0"/>
                  </a:rPr>
                  <a:t>Goal is to identify units that cancel out and result in desired units</a:t>
                </a:r>
              </a:p>
            </p:txBody>
          </p:sp>
        </mc:Choice>
        <mc:Fallback xmlns="">
          <p:sp>
            <p:nvSpPr>
              <p:cNvPr id="3" name="Content Placeholder 2">
                <a:extLst>
                  <a:ext uri="{FF2B5EF4-FFF2-40B4-BE49-F238E27FC236}">
                    <a16:creationId xmlns:a16="http://schemas.microsoft.com/office/drawing/2014/main" id="{E4E5C365-9105-4E8A-9125-BBF74F51F7F8}"/>
                  </a:ext>
                </a:extLst>
              </p:cNvPr>
              <p:cNvSpPr>
                <a:spLocks noGrp="1" noRot="1" noChangeAspect="1" noMove="1" noResize="1" noEditPoints="1" noAdjustHandles="1" noChangeArrowheads="1" noChangeShapeType="1" noTextEdit="1"/>
              </p:cNvSpPr>
              <p:nvPr>
                <p:ph idx="1"/>
              </p:nvPr>
            </p:nvSpPr>
            <p:spPr>
              <a:xfrm>
                <a:off x="691831" y="1860869"/>
                <a:ext cx="10515600" cy="4739956"/>
              </a:xfrm>
              <a:blipFill>
                <a:blip r:embed="rId3"/>
                <a:stretch>
                  <a:fillRect l="-1101" t="-2828"/>
                </a:stretch>
              </a:blipFill>
            </p:spPr>
            <p:txBody>
              <a:bodyPr/>
              <a:lstStyle/>
              <a:p>
                <a:r>
                  <a:rPr lang="en-US">
                    <a:noFill/>
                  </a:rPr>
                  <a:t> </a:t>
                </a:r>
              </a:p>
            </p:txBody>
          </p:sp>
        </mc:Fallback>
      </mc:AlternateContent>
    </p:spTree>
    <p:extLst>
      <p:ext uri="{BB962C8B-B14F-4D97-AF65-F5344CB8AC3E}">
        <p14:creationId xmlns:p14="http://schemas.microsoft.com/office/powerpoint/2010/main" val="425004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p:txBody>
          <a:bodyPr>
            <a:normAutofit/>
          </a:bodyPr>
          <a:lstStyle/>
          <a:p>
            <a:r>
              <a:rPr lang="en-US" sz="5400"/>
              <a:t>Example of unit conversion</a:t>
            </a:r>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199" y="1458906"/>
            <a:ext cx="10515600" cy="2089292"/>
          </a:xfrm>
          <a:solidFill>
            <a:schemeClr val="bg1">
              <a:alpha val="85000"/>
            </a:schemeClr>
          </a:solidFill>
        </p:spPr>
        <p:txBody>
          <a:bodyPr>
            <a:normAutofit/>
          </a:bodyPr>
          <a:lstStyle/>
          <a:p>
            <a:pPr marL="0" indent="0">
              <a:buNone/>
            </a:pPr>
            <a:r>
              <a:rPr lang="en-US" sz="3600"/>
              <a:t>Your Sodium Hypochlorite tank holds 40 gallons, but the store sells it by the liter. How many liters of Sodium Hypochlorite do you need to fill up your 40-gallon tank?</a:t>
            </a:r>
          </a:p>
          <a:p>
            <a:pPr marL="0" indent="0">
              <a:buNone/>
            </a:pPr>
            <a:endParaRPr lang="en-US" sz="3600"/>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30"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A21BB61-D524-4939-8A56-0A0E53EC000B}"/>
                  </a:ext>
                </a:extLst>
              </p:cNvPr>
              <p:cNvSpPr txBox="1"/>
              <p:nvPr/>
            </p:nvSpPr>
            <p:spPr>
              <a:xfrm>
                <a:off x="838200" y="3756530"/>
                <a:ext cx="6095234" cy="2180020"/>
              </a:xfrm>
              <a:prstGeom prst="rect">
                <a:avLst/>
              </a:prstGeom>
              <a:noFill/>
            </p:spPr>
            <p:txBody>
              <a:bodyPr wrap="square">
                <a:spAutoFit/>
              </a:bodyPr>
              <a:lstStyle/>
              <a:p>
                <a:pPr marL="0" indent="0">
                  <a:buNone/>
                </a:pPr>
                <a:r>
                  <a:rPr lang="en-US" sz="3600">
                    <a:latin typeface="Cambria Math" panose="02040503050406030204" pitchFamily="18" charset="0"/>
                    <a:ea typeface="Cambria Math" panose="02040503050406030204" pitchFamily="18" charset="0"/>
                  </a:rPr>
                  <a:t>1 gal = 3.79 liters</a:t>
                </a:r>
              </a:p>
              <a:p>
                <a:pPr marL="0" indent="0">
                  <a:buNone/>
                </a:pPr>
                <a:endParaRPr lang="en-US" sz="3600">
                  <a:latin typeface="Cambria Math" panose="02040503050406030204" pitchFamily="18" charset="0"/>
                  <a:ea typeface="Cambria Math" panose="02040503050406030204" pitchFamily="18" charset="0"/>
                </a:endParaRPr>
              </a:p>
              <a:p>
                <a:pPr marL="0" indent="0">
                  <a:buNone/>
                </a:pPr>
                <a:r>
                  <a:rPr lang="en-US" sz="3600">
                    <a:latin typeface="Cambria Math" panose="02040503050406030204" pitchFamily="18" charset="0"/>
                    <a:ea typeface="Cambria Math" panose="02040503050406030204" pitchFamily="18" charset="0"/>
                  </a:rPr>
                  <a:t>40 gal </a:t>
                </a:r>
                <a14:m>
                  <m:oMath xmlns:m="http://schemas.openxmlformats.org/officeDocument/2006/math">
                    <m:r>
                      <a:rPr lang="en-US" sz="3600" b="0" i="0" smtClean="0">
                        <a:latin typeface="Cambria Math" panose="02040503050406030204" pitchFamily="18" charset="0"/>
                        <a:ea typeface="Cambria Math" panose="02040503050406030204" pitchFamily="18" charset="0"/>
                      </a:rPr>
                      <m:t>∗</m:t>
                    </m:r>
                    <m:d>
                      <m:dPr>
                        <m:ctrlPr>
                          <a:rPr lang="en-US" sz="3600" b="0" i="1" smtClean="0">
                            <a:latin typeface="Cambria Math" panose="02040503050406030204" pitchFamily="18" charset="0"/>
                            <a:ea typeface="Cambria Math" panose="02040503050406030204" pitchFamily="18" charset="0"/>
                          </a:rPr>
                        </m:ctrlPr>
                      </m:dPr>
                      <m:e>
                        <m:f>
                          <m:fPr>
                            <m:ctrlPr>
                              <a:rPr lang="en-US" sz="3600" b="0" i="1" smtClean="0">
                                <a:latin typeface="Cambria Math" panose="02040503050406030204" pitchFamily="18" charset="0"/>
                                <a:ea typeface="Cambria Math" panose="02040503050406030204" pitchFamily="18" charset="0"/>
                              </a:rPr>
                            </m:ctrlPr>
                          </m:fPr>
                          <m:num>
                            <m:r>
                              <a:rPr lang="en-US" sz="3600" b="0" i="1" smtClean="0">
                                <a:latin typeface="Cambria Math" panose="02040503050406030204" pitchFamily="18" charset="0"/>
                                <a:ea typeface="Cambria Math" panose="02040503050406030204" pitchFamily="18" charset="0"/>
                              </a:rPr>
                              <m:t>3.79</m:t>
                            </m:r>
                            <m:r>
                              <a:rPr lang="en-US" sz="3600" b="0" i="1" smtClean="0">
                                <a:latin typeface="Cambria Math" panose="02040503050406030204" pitchFamily="18" charset="0"/>
                                <a:ea typeface="Cambria Math" panose="02040503050406030204" pitchFamily="18" charset="0"/>
                              </a:rPr>
                              <m:t>𝐿</m:t>
                            </m:r>
                          </m:num>
                          <m:den>
                            <m:r>
                              <a:rPr lang="en-US" sz="3600" b="0" i="1" smtClean="0">
                                <a:latin typeface="Cambria Math" panose="02040503050406030204" pitchFamily="18" charset="0"/>
                                <a:ea typeface="Cambria Math" panose="02040503050406030204" pitchFamily="18" charset="0"/>
                              </a:rPr>
                              <m:t>1</m:t>
                            </m:r>
                            <m:r>
                              <a:rPr lang="en-US" sz="3600" b="0" i="1" smtClean="0">
                                <a:latin typeface="Cambria Math" panose="02040503050406030204" pitchFamily="18" charset="0"/>
                                <a:ea typeface="Cambria Math" panose="02040503050406030204" pitchFamily="18" charset="0"/>
                              </a:rPr>
                              <m:t>𝑔𝑎𝑙</m:t>
                            </m:r>
                          </m:den>
                        </m:f>
                      </m:e>
                    </m:d>
                  </m:oMath>
                </a14:m>
                <a:endParaRPr lang="en-US" sz="3600">
                  <a:latin typeface="Cambria Math" panose="02040503050406030204" pitchFamily="18" charset="0"/>
                  <a:ea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7A21BB61-D524-4939-8A56-0A0E53EC000B}"/>
                  </a:ext>
                </a:extLst>
              </p:cNvPr>
              <p:cNvSpPr txBox="1">
                <a:spLocks noRot="1" noChangeAspect="1" noMove="1" noResize="1" noEditPoints="1" noAdjustHandles="1" noChangeArrowheads="1" noChangeShapeType="1" noTextEdit="1"/>
              </p:cNvSpPr>
              <p:nvPr/>
            </p:nvSpPr>
            <p:spPr>
              <a:xfrm>
                <a:off x="838200" y="3756530"/>
                <a:ext cx="6095234" cy="2180020"/>
              </a:xfrm>
              <a:prstGeom prst="rect">
                <a:avLst/>
              </a:prstGeom>
              <a:blipFill>
                <a:blip r:embed="rId2"/>
                <a:stretch>
                  <a:fillRect l="-3103" t="-4190"/>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5AE9C8AD-B6BF-40F7-A44E-81E0255BD0A7}"/>
              </a:ext>
            </a:extLst>
          </p:cNvPr>
          <p:cNvSpPr txBox="1"/>
          <p:nvPr/>
        </p:nvSpPr>
        <p:spPr>
          <a:xfrm>
            <a:off x="6488105" y="4851055"/>
            <a:ext cx="2931594"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1		1 gal</a:t>
            </a: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a:off x="6488105" y="4866078"/>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488105" y="4285898"/>
            <a:ext cx="2931594"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40 gal	3.79 L</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7765508" y="4383606"/>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9102646" y="4575635"/>
            <a:ext cx="2021788"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 150 L</a:t>
            </a:r>
          </a:p>
        </p:txBody>
      </p:sp>
      <p:sp>
        <p:nvSpPr>
          <p:cNvPr id="26" name="TextBox 25">
            <a:extLst>
              <a:ext uri="{FF2B5EF4-FFF2-40B4-BE49-F238E27FC236}">
                <a16:creationId xmlns:a16="http://schemas.microsoft.com/office/drawing/2014/main" id="{70D1B454-E81C-4C56-9DBC-7544D39040BD}"/>
              </a:ext>
            </a:extLst>
          </p:cNvPr>
          <p:cNvSpPr txBox="1"/>
          <p:nvPr/>
        </p:nvSpPr>
        <p:spPr>
          <a:xfrm>
            <a:off x="3725377" y="5143442"/>
            <a:ext cx="2021788"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 150 L</a:t>
            </a:r>
          </a:p>
        </p:txBody>
      </p:sp>
      <p:cxnSp>
        <p:nvCxnSpPr>
          <p:cNvPr id="28" name="Straight Connector 27">
            <a:extLst>
              <a:ext uri="{FF2B5EF4-FFF2-40B4-BE49-F238E27FC236}">
                <a16:creationId xmlns:a16="http://schemas.microsoft.com/office/drawing/2014/main" id="{8BFAC4BE-7438-4AE4-85E8-FDC5088D95A6}"/>
              </a:ext>
            </a:extLst>
          </p:cNvPr>
          <p:cNvCxnSpPr/>
          <p:nvPr/>
        </p:nvCxnSpPr>
        <p:spPr>
          <a:xfrm>
            <a:off x="1562291" y="520610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3C86C95-1743-48F1-A472-DF2D2AC36C2E}"/>
              </a:ext>
            </a:extLst>
          </p:cNvPr>
          <p:cNvCxnSpPr/>
          <p:nvPr/>
        </p:nvCxnSpPr>
        <p:spPr>
          <a:xfrm>
            <a:off x="3000519" y="5513849"/>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0599949-482C-4BC6-82EA-D0EA0875A79E}"/>
              </a:ext>
            </a:extLst>
          </p:cNvPr>
          <p:cNvCxnSpPr/>
          <p:nvPr/>
        </p:nvCxnSpPr>
        <p:spPr>
          <a:xfrm>
            <a:off x="7124127" y="441868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270571" y="5013118"/>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B39168E-F36E-24B9-8B72-4D3B13659AB4}"/>
              </a:ext>
            </a:extLst>
          </p:cNvPr>
          <p:cNvSpPr txBox="1"/>
          <p:nvPr/>
        </p:nvSpPr>
        <p:spPr>
          <a:xfrm rot="20436753">
            <a:off x="3892356" y="4288508"/>
            <a:ext cx="1474865" cy="646331"/>
          </a:xfrm>
          <a:prstGeom prst="rect">
            <a:avLst/>
          </a:prstGeom>
          <a:solidFill>
            <a:schemeClr val="bg1"/>
          </a:solidFill>
        </p:spPr>
        <p:txBody>
          <a:bodyPr wrap="square" rtlCol="0">
            <a:spAutoFit/>
          </a:bodyPr>
          <a:lstStyle/>
          <a:p>
            <a:r>
              <a:rPr lang="en-US">
                <a:solidFill>
                  <a:srgbClr val="000000"/>
                </a:solidFill>
              </a:rPr>
              <a:t>Units lined up to cancel out</a:t>
            </a:r>
          </a:p>
        </p:txBody>
      </p:sp>
      <p:sp>
        <p:nvSpPr>
          <p:cNvPr id="8" name="Arrow: Down 7">
            <a:extLst>
              <a:ext uri="{FF2B5EF4-FFF2-40B4-BE49-F238E27FC236}">
                <a16:creationId xmlns:a16="http://schemas.microsoft.com/office/drawing/2014/main" id="{840639AB-E801-6AC2-2FEF-3FE702DE22DB}"/>
              </a:ext>
            </a:extLst>
          </p:cNvPr>
          <p:cNvSpPr/>
          <p:nvPr/>
        </p:nvSpPr>
        <p:spPr>
          <a:xfrm rot="2417404">
            <a:off x="3743339" y="4988852"/>
            <a:ext cx="416355" cy="34311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686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7" grpId="0"/>
      <p:bldP spid="19" grpId="0"/>
      <p:bldP spid="18" grpId="0"/>
      <p:bldP spid="25" grpId="0"/>
      <p:bldP spid="2"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text, stationary, envelope&#10;&#10;Description automatically generated">
            <a:extLst>
              <a:ext uri="{FF2B5EF4-FFF2-40B4-BE49-F238E27FC236}">
                <a16:creationId xmlns:a16="http://schemas.microsoft.com/office/drawing/2014/main" id="{0B660A9A-B176-D832-A2DC-D3E9F2F5105E}"/>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543913"/>
            <a:ext cx="10515600" cy="1885088"/>
          </a:xfrm>
        </p:spPr>
        <p:txBody>
          <a:bodyPr>
            <a:normAutofit/>
          </a:bodyPr>
          <a:lstStyle/>
          <a:p>
            <a:pPr marL="0" indent="0">
              <a:buNone/>
            </a:pPr>
            <a:r>
              <a:rPr lang="en-US" sz="3600"/>
              <a:t>Your well runs for 11.25 hours/day. How many minutes does it run in a day?</a:t>
            </a:r>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97697" y="372027"/>
            <a:ext cx="10515600" cy="1325563"/>
          </a:xfrm>
        </p:spPr>
        <p:txBody>
          <a:bodyPr>
            <a:normAutofit/>
          </a:bodyPr>
          <a:lstStyle/>
          <a:p>
            <a:r>
              <a:rPr lang="en-US" sz="5400"/>
              <a:t>Time Unit Conversion</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30"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5AE9C8AD-B6BF-40F7-A44E-81E0255BD0A7}"/>
              </a:ext>
            </a:extLst>
          </p:cNvPr>
          <p:cNvSpPr txBox="1"/>
          <p:nvPr/>
        </p:nvSpPr>
        <p:spPr>
          <a:xfrm>
            <a:off x="6047370" y="4824544"/>
            <a:ext cx="3168065"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1 day        1 h</a:t>
            </a:r>
            <a:endParaRPr lang="en-US" sz="3200" baseline="30000">
              <a:latin typeface="Cambria Math" panose="02040503050406030204" pitchFamily="18" charset="0"/>
              <a:ea typeface="Cambria Math" panose="02040503050406030204" pitchFamily="18" charset="0"/>
            </a:endParaRP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a:off x="6488105" y="4866078"/>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323571" y="4315709"/>
            <a:ext cx="3515802"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11.25 h	  60 min</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7765508" y="4383606"/>
            <a:ext cx="0" cy="1066034"/>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A56EAE0-23AE-4F46-9269-B53FB5D25CFC}"/>
                  </a:ext>
                </a:extLst>
              </p:cNvPr>
              <p:cNvSpPr txBox="1"/>
              <p:nvPr/>
            </p:nvSpPr>
            <p:spPr>
              <a:xfrm>
                <a:off x="9126506" y="4315677"/>
                <a:ext cx="2178664" cy="1056636"/>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a:t>
                </a:r>
                <a14:m>
                  <m:oMath xmlns:m="http://schemas.openxmlformats.org/officeDocument/2006/math">
                    <m:f>
                      <m:fPr>
                        <m:ctrlPr>
                          <a:rPr lang="en-US" sz="4000" i="1" smtClean="0">
                            <a:latin typeface="Cambria Math" panose="02040503050406030204" pitchFamily="18" charset="0"/>
                            <a:ea typeface="Cambria Math" panose="02040503050406030204" pitchFamily="18" charset="0"/>
                          </a:rPr>
                        </m:ctrlPr>
                      </m:fPr>
                      <m:num>
                        <m:r>
                          <a:rPr lang="en-US" sz="4000" b="0" i="0" smtClean="0">
                            <a:latin typeface="Cambria Math" panose="02040503050406030204" pitchFamily="18" charset="0"/>
                            <a:ea typeface="Cambria Math" panose="02040503050406030204" pitchFamily="18" charset="0"/>
                          </a:rPr>
                          <m:t>675 </m:t>
                        </m:r>
                        <m:r>
                          <m:rPr>
                            <m:sty m:val="p"/>
                          </m:rPr>
                          <a:rPr lang="en-US" sz="4000" b="0" i="0" smtClean="0">
                            <a:latin typeface="Cambria Math" panose="02040503050406030204" pitchFamily="18" charset="0"/>
                            <a:ea typeface="Cambria Math" panose="02040503050406030204" pitchFamily="18" charset="0"/>
                          </a:rPr>
                          <m:t>min</m:t>
                        </m:r>
                      </m:num>
                      <m:den>
                        <m:r>
                          <a:rPr lang="en-US" sz="4000" b="0" i="0" smtClean="0">
                            <a:latin typeface="Cambria Math" panose="02040503050406030204" pitchFamily="18" charset="0"/>
                            <a:ea typeface="Cambria Math" panose="02040503050406030204" pitchFamily="18" charset="0"/>
                          </a:rPr>
                          <m:t>1 </m:t>
                        </m:r>
                        <m:r>
                          <m:rPr>
                            <m:sty m:val="p"/>
                          </m:rPr>
                          <a:rPr lang="en-US" sz="4000" b="0" i="0" smtClean="0">
                            <a:latin typeface="Cambria Math" panose="02040503050406030204" pitchFamily="18" charset="0"/>
                            <a:ea typeface="Cambria Math" panose="02040503050406030204" pitchFamily="18" charset="0"/>
                          </a:rPr>
                          <m:t>day</m:t>
                        </m:r>
                      </m:den>
                    </m:f>
                  </m:oMath>
                </a14:m>
                <a:endParaRPr lang="en-US" sz="3200">
                  <a:latin typeface="Cambria Math" panose="02040503050406030204" pitchFamily="18" charset="0"/>
                  <a:ea typeface="Cambria Math" panose="02040503050406030204" pitchFamily="18" charset="0"/>
                </a:endParaRPr>
              </a:p>
            </p:txBody>
          </p:sp>
        </mc:Choice>
        <mc:Fallback xmlns="">
          <p:sp>
            <p:nvSpPr>
              <p:cNvPr id="25" name="TextBox 24">
                <a:extLst>
                  <a:ext uri="{FF2B5EF4-FFF2-40B4-BE49-F238E27FC236}">
                    <a16:creationId xmlns:a16="http://schemas.microsoft.com/office/drawing/2014/main" id="{DA56EAE0-23AE-4F46-9269-B53FB5D25CFC}"/>
                  </a:ext>
                </a:extLst>
              </p:cNvPr>
              <p:cNvSpPr txBox="1">
                <a:spLocks noRot="1" noChangeAspect="1" noMove="1" noResize="1" noEditPoints="1" noAdjustHandles="1" noChangeArrowheads="1" noChangeShapeType="1" noTextEdit="1"/>
              </p:cNvSpPr>
              <p:nvPr/>
            </p:nvSpPr>
            <p:spPr>
              <a:xfrm>
                <a:off x="9126506" y="4315677"/>
                <a:ext cx="2178664" cy="1056636"/>
              </a:xfrm>
              <a:prstGeom prst="rect">
                <a:avLst/>
              </a:prstGeom>
              <a:blipFill>
                <a:blip r:embed="rId3"/>
                <a:stretch>
                  <a:fillRect l="-6983"/>
                </a:stretch>
              </a:blipFill>
            </p:spPr>
            <p:txBody>
              <a:bodyPr/>
              <a:lstStyle/>
              <a:p>
                <a:r>
                  <a:rPr lang="en-US">
                    <a:noFill/>
                  </a:rPr>
                  <a:t> </a:t>
                </a:r>
              </a:p>
            </p:txBody>
          </p:sp>
        </mc:Fallback>
      </mc:AlternateContent>
      <p:cxnSp>
        <p:nvCxnSpPr>
          <p:cNvPr id="30" name="Straight Connector 29">
            <a:extLst>
              <a:ext uri="{FF2B5EF4-FFF2-40B4-BE49-F238E27FC236}">
                <a16:creationId xmlns:a16="http://schemas.microsoft.com/office/drawing/2014/main" id="{80599949-482C-4BC6-82EA-D0EA0875A79E}"/>
              </a:ext>
            </a:extLst>
          </p:cNvPr>
          <p:cNvCxnSpPr/>
          <p:nvPr/>
        </p:nvCxnSpPr>
        <p:spPr>
          <a:xfrm>
            <a:off x="7364893" y="4446136"/>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437226" y="496189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886830" y="3908511"/>
            <a:ext cx="4208146" cy="1885088"/>
          </a:xfrm>
          <a:prstGeom prst="rect">
            <a:avLst/>
          </a:prstGeom>
        </p:spPr>
        <p:txBody>
          <a:bodyPr vert="horz" lIns="91440" tIns="45720" rIns="91440" bIns="45720" rtlCol="0">
            <a:normAutofit fontScale="850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buFont typeface="Arial" panose="020B0604020202020204" pitchFamily="34" charset="0"/>
              <a:buAutoNum type="alphaUcPeriod"/>
            </a:pPr>
            <a:r>
              <a:rPr lang="en-US" sz="3600"/>
              <a:t>5 minutes</a:t>
            </a:r>
          </a:p>
          <a:p>
            <a:pPr marL="742950" indent="-742950">
              <a:buFont typeface="Arial" panose="020B0604020202020204" pitchFamily="34" charset="0"/>
              <a:buAutoNum type="alphaUcPeriod"/>
            </a:pPr>
            <a:r>
              <a:rPr lang="en-US" sz="3600"/>
              <a:t>270 minutes</a:t>
            </a:r>
          </a:p>
          <a:p>
            <a:pPr marL="742950" indent="-742950">
              <a:buFont typeface="Arial" panose="020B0604020202020204" pitchFamily="34" charset="0"/>
              <a:buAutoNum type="alphaUcPeriod"/>
            </a:pPr>
            <a:r>
              <a:rPr lang="en-US" sz="3600"/>
              <a:t>675 minutes</a:t>
            </a:r>
          </a:p>
          <a:p>
            <a:pPr marL="742950" indent="-742950">
              <a:buFont typeface="Arial" panose="020B0604020202020204" pitchFamily="34" charset="0"/>
              <a:buAutoNum type="alphaUcPeriod"/>
            </a:pPr>
            <a:r>
              <a:rPr lang="en-US" sz="3600"/>
              <a:t>16,200 minutes</a:t>
            </a:r>
          </a:p>
          <a:p>
            <a:pPr marL="742950" indent="-742950">
              <a:buFont typeface="Arial" panose="020B0604020202020204" pitchFamily="34" charset="0"/>
              <a:buAutoNum type="alphaUcPeriod"/>
            </a:pPr>
            <a:endParaRPr lang="en-US" sz="3600"/>
          </a:p>
          <a:p>
            <a:pPr marL="742950" indent="-742950">
              <a:buFont typeface="Arial" panose="020B0604020202020204" pitchFamily="34" charset="0"/>
              <a:buAutoNum type="alphaUcPeriod"/>
            </a:pPr>
            <a:endParaRPr lang="en-US" sz="3600"/>
          </a:p>
          <a:p>
            <a:pPr marL="0" indent="0">
              <a:buFont typeface="Arial" panose="020B0604020202020204" pitchFamily="34" charset="0"/>
              <a:buNone/>
            </a:pPr>
            <a:endParaRPr lang="en-US" sz="3600"/>
          </a:p>
        </p:txBody>
      </p:sp>
      <p:sp>
        <p:nvSpPr>
          <p:cNvPr id="2" name="Oval 1">
            <a:extLst>
              <a:ext uri="{FF2B5EF4-FFF2-40B4-BE49-F238E27FC236}">
                <a16:creationId xmlns:a16="http://schemas.microsoft.com/office/drawing/2014/main" id="{03BE2694-57DC-4A62-BCD7-7B65DF4A343D}"/>
              </a:ext>
            </a:extLst>
          </p:cNvPr>
          <p:cNvSpPr/>
          <p:nvPr/>
        </p:nvSpPr>
        <p:spPr>
          <a:xfrm>
            <a:off x="717115" y="4724867"/>
            <a:ext cx="3360372"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069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9" grpId="0"/>
      <p:bldP spid="18" grpId="0"/>
      <p:bldP spid="25" grpId="0"/>
      <p:bldP spid="23" grpId="0"/>
      <p:bldP spid="2" grpId="0" animBg="1"/>
    </p:bldLst>
  </p:timing>
</p:sld>
</file>

<file path=ppt/slides/slide8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text, stationary, envelope&#10;&#10;Description automatically generated">
            <a:extLst>
              <a:ext uri="{FF2B5EF4-FFF2-40B4-BE49-F238E27FC236}">
                <a16:creationId xmlns:a16="http://schemas.microsoft.com/office/drawing/2014/main" id="{076E6831-6E86-B960-F104-146CF7D9B3A0}"/>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543913"/>
            <a:ext cx="10515600" cy="1885088"/>
          </a:xfrm>
        </p:spPr>
        <p:txBody>
          <a:bodyPr>
            <a:normAutofit/>
          </a:bodyPr>
          <a:lstStyle/>
          <a:p>
            <a:pPr marL="0" indent="0">
              <a:buNone/>
            </a:pPr>
            <a:r>
              <a:rPr lang="en-US" sz="3600"/>
              <a:t>You are trying to determine the volume of 1,000 feet of 8-inch pipe. The first thing you want to do is make your units match. How many feet in diameter is the 8” pipe?</a:t>
            </a:r>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97697" y="372027"/>
            <a:ext cx="10515600" cy="1325563"/>
          </a:xfrm>
        </p:spPr>
        <p:txBody>
          <a:bodyPr>
            <a:normAutofit/>
          </a:bodyPr>
          <a:lstStyle/>
          <a:p>
            <a:r>
              <a:rPr lang="en-US" sz="5400"/>
              <a:t>Length Unit Conversion</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30"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5AE9C8AD-B6BF-40F7-A44E-81E0255BD0A7}"/>
              </a:ext>
            </a:extLst>
          </p:cNvPr>
          <p:cNvSpPr txBox="1"/>
          <p:nvPr/>
        </p:nvSpPr>
        <p:spPr>
          <a:xfrm>
            <a:off x="6047370" y="4824544"/>
            <a:ext cx="3360949"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1           12 in</a:t>
            </a:r>
            <a:endParaRPr lang="en-US" sz="3200" baseline="30000">
              <a:latin typeface="Cambria Math" panose="02040503050406030204" pitchFamily="18" charset="0"/>
              <a:ea typeface="Cambria Math" panose="02040503050406030204" pitchFamily="18" charset="0"/>
            </a:endParaRP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a:off x="6488105" y="4866078"/>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754888" y="4281303"/>
            <a:ext cx="3515802"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8 in     1 foot</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7898163" y="4369344"/>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9102646" y="4575635"/>
            <a:ext cx="2122672"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0.67 feet</a:t>
            </a:r>
          </a:p>
        </p:txBody>
      </p:sp>
      <p:cxnSp>
        <p:nvCxnSpPr>
          <p:cNvPr id="30" name="Straight Connector 29">
            <a:extLst>
              <a:ext uri="{FF2B5EF4-FFF2-40B4-BE49-F238E27FC236}">
                <a16:creationId xmlns:a16="http://schemas.microsoft.com/office/drawing/2014/main" id="{80599949-482C-4BC6-82EA-D0EA0875A79E}"/>
              </a:ext>
            </a:extLst>
          </p:cNvPr>
          <p:cNvCxnSpPr>
            <a:cxnSpLocks/>
          </p:cNvCxnSpPr>
          <p:nvPr/>
        </p:nvCxnSpPr>
        <p:spPr>
          <a:xfrm>
            <a:off x="7171161" y="4437837"/>
            <a:ext cx="339246" cy="31650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590203" y="4944866"/>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886830" y="3908511"/>
            <a:ext cx="4208146" cy="1885088"/>
          </a:xfrm>
          <a:prstGeom prst="rect">
            <a:avLst/>
          </a:prstGeom>
        </p:spPr>
        <p:txBody>
          <a:bodyPr vert="horz" lIns="91440" tIns="45720" rIns="91440" bIns="45720" rtlCol="0">
            <a:normAutofit fontScale="850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buFont typeface="Arial" panose="020B0604020202020204" pitchFamily="34" charset="0"/>
              <a:buAutoNum type="alphaUcPeriod"/>
            </a:pPr>
            <a:r>
              <a:rPr lang="en-US" sz="3600"/>
              <a:t>0.67 feet</a:t>
            </a:r>
          </a:p>
          <a:p>
            <a:pPr marL="742950" indent="-742950">
              <a:buFont typeface="Arial" panose="020B0604020202020204" pitchFamily="34" charset="0"/>
              <a:buAutoNum type="alphaUcPeriod"/>
            </a:pPr>
            <a:r>
              <a:rPr lang="en-US" sz="3600"/>
              <a:t>0.75 feet</a:t>
            </a:r>
          </a:p>
          <a:p>
            <a:pPr marL="742950" indent="-742950">
              <a:buFont typeface="Arial" panose="020B0604020202020204" pitchFamily="34" charset="0"/>
              <a:buAutoNum type="alphaUcPeriod"/>
            </a:pPr>
            <a:r>
              <a:rPr lang="en-US" sz="3600"/>
              <a:t>9.6 feet</a:t>
            </a:r>
          </a:p>
          <a:p>
            <a:pPr marL="742950" indent="-742950">
              <a:buFont typeface="Arial" panose="020B0604020202020204" pitchFamily="34" charset="0"/>
              <a:buAutoNum type="alphaUcPeriod"/>
            </a:pPr>
            <a:r>
              <a:rPr lang="en-US" sz="3600"/>
              <a:t>96 feet</a:t>
            </a:r>
          </a:p>
          <a:p>
            <a:pPr marL="742950" indent="-742950">
              <a:buFont typeface="Arial" panose="020B0604020202020204" pitchFamily="34" charset="0"/>
              <a:buAutoNum type="alphaUcPeriod"/>
            </a:pPr>
            <a:endParaRPr lang="en-US" sz="3600"/>
          </a:p>
          <a:p>
            <a:pPr marL="742950" indent="-742950">
              <a:buFont typeface="Arial" panose="020B0604020202020204" pitchFamily="34" charset="0"/>
              <a:buAutoNum type="alphaUcPeriod"/>
            </a:pPr>
            <a:endParaRPr lang="en-US" sz="3600"/>
          </a:p>
          <a:p>
            <a:pPr marL="0" indent="0">
              <a:buFont typeface="Arial" panose="020B0604020202020204" pitchFamily="34" charset="0"/>
              <a:buNone/>
            </a:pPr>
            <a:endParaRPr lang="en-US" sz="3600"/>
          </a:p>
        </p:txBody>
      </p:sp>
      <p:sp>
        <p:nvSpPr>
          <p:cNvPr id="2" name="Oval 1">
            <a:extLst>
              <a:ext uri="{FF2B5EF4-FFF2-40B4-BE49-F238E27FC236}">
                <a16:creationId xmlns:a16="http://schemas.microsoft.com/office/drawing/2014/main" id="{03BE2694-57DC-4A62-BCD7-7B65DF4A343D}"/>
              </a:ext>
            </a:extLst>
          </p:cNvPr>
          <p:cNvSpPr/>
          <p:nvPr/>
        </p:nvSpPr>
        <p:spPr>
          <a:xfrm>
            <a:off x="575343" y="3774913"/>
            <a:ext cx="3360372"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629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9" grpId="0"/>
      <p:bldP spid="18" grpId="0"/>
      <p:bldP spid="25" grpId="0"/>
      <p:bldP spid="23" grpId="0"/>
      <p:bldP spid="2"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13" name="Picture 12" descr="A picture containing text, stationary, envelope&#10;&#10;Description automatically generated">
            <a:extLst>
              <a:ext uri="{FF2B5EF4-FFF2-40B4-BE49-F238E27FC236}">
                <a16:creationId xmlns:a16="http://schemas.microsoft.com/office/drawing/2014/main" id="{BAE72BF5-CD63-F09D-4F7C-A8A6ADE51C1F}"/>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543913"/>
            <a:ext cx="10515600" cy="1885088"/>
          </a:xfrm>
        </p:spPr>
        <p:txBody>
          <a:bodyPr>
            <a:normAutofit/>
          </a:bodyPr>
          <a:lstStyle/>
          <a:p>
            <a:pPr marL="0" indent="0">
              <a:buNone/>
            </a:pPr>
            <a:r>
              <a:rPr lang="en-US" sz="3600"/>
              <a:t>Your storage tank holds 212,000 gallons of water, how many million gallons (MG) of water is in the tank?</a:t>
            </a:r>
          </a:p>
          <a:p>
            <a:pPr marL="0" indent="0">
              <a:buNone/>
            </a:pPr>
            <a:endParaRPr lang="en-US" sz="3600"/>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97697" y="372027"/>
            <a:ext cx="10515600" cy="1325563"/>
          </a:xfrm>
        </p:spPr>
        <p:txBody>
          <a:bodyPr>
            <a:normAutofit/>
          </a:bodyPr>
          <a:lstStyle/>
          <a:p>
            <a:r>
              <a:rPr lang="en-US" sz="5400"/>
              <a:t>Volume Unit Conversion #1</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29" y="3551827"/>
            <a:ext cx="5835439"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5AE9C8AD-B6BF-40F7-A44E-81E0255BD0A7}"/>
              </a:ext>
            </a:extLst>
          </p:cNvPr>
          <p:cNvSpPr txBox="1"/>
          <p:nvPr/>
        </p:nvSpPr>
        <p:spPr>
          <a:xfrm>
            <a:off x="7476061" y="4853228"/>
            <a:ext cx="4907504"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1	      1,000,000 gals</a:t>
            </a:r>
            <a:endParaRPr lang="en-US" sz="3200" baseline="30000">
              <a:latin typeface="Cambria Math" panose="02040503050406030204" pitchFamily="18" charset="0"/>
              <a:ea typeface="Cambria Math" panose="02040503050406030204" pitchFamily="18" charset="0"/>
            </a:endParaRP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flipV="1">
            <a:off x="6488105" y="4851055"/>
            <a:ext cx="4996269"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423811" y="4264108"/>
            <a:ext cx="4234664"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212,000 gals	         1 MG</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8803589" y="4333061"/>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8212981" y="5501211"/>
            <a:ext cx="2624088"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0.212 MG</a:t>
            </a:r>
          </a:p>
        </p:txBody>
      </p:sp>
      <p:cxnSp>
        <p:nvCxnSpPr>
          <p:cNvPr id="30" name="Straight Connector 29">
            <a:extLst>
              <a:ext uri="{FF2B5EF4-FFF2-40B4-BE49-F238E27FC236}">
                <a16:creationId xmlns:a16="http://schemas.microsoft.com/office/drawing/2014/main" id="{80599949-482C-4BC6-82EA-D0EA0875A79E}"/>
              </a:ext>
            </a:extLst>
          </p:cNvPr>
          <p:cNvCxnSpPr/>
          <p:nvPr/>
        </p:nvCxnSpPr>
        <p:spPr>
          <a:xfrm>
            <a:off x="8098833" y="4411441"/>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10909885" y="4994553"/>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886830" y="3908511"/>
            <a:ext cx="3244052" cy="1885088"/>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buFont typeface="Arial" panose="020B0604020202020204" pitchFamily="34" charset="0"/>
              <a:buAutoNum type="alphaUcPeriod"/>
            </a:pPr>
            <a:r>
              <a:rPr lang="en-US" sz="3600"/>
              <a:t>0.00212 MG</a:t>
            </a:r>
          </a:p>
          <a:p>
            <a:pPr marL="742950" indent="-742950">
              <a:buFont typeface="Arial" panose="020B0604020202020204" pitchFamily="34" charset="0"/>
              <a:buAutoNum type="alphaUcPeriod"/>
            </a:pPr>
            <a:r>
              <a:rPr lang="en-US" sz="3600"/>
              <a:t>0.0212 MG</a:t>
            </a:r>
          </a:p>
          <a:p>
            <a:pPr marL="742950" indent="-742950">
              <a:buFont typeface="Arial" panose="020B0604020202020204" pitchFamily="34" charset="0"/>
              <a:buAutoNum type="alphaUcPeriod"/>
            </a:pPr>
            <a:r>
              <a:rPr lang="en-US" sz="3600"/>
              <a:t>0.212 MG</a:t>
            </a:r>
          </a:p>
          <a:p>
            <a:pPr marL="742950" indent="-742950">
              <a:buFont typeface="Arial" panose="020B0604020202020204" pitchFamily="34" charset="0"/>
              <a:buAutoNum type="alphaUcPeriod"/>
            </a:pPr>
            <a:r>
              <a:rPr lang="en-US" sz="3600"/>
              <a:t>2.12 MG</a:t>
            </a:r>
          </a:p>
          <a:p>
            <a:pPr marL="742950" indent="-742950">
              <a:buFont typeface="Arial" panose="020B0604020202020204" pitchFamily="34" charset="0"/>
              <a:buAutoNum type="alphaUcPeriod"/>
            </a:pPr>
            <a:endParaRPr lang="en-US" sz="3600"/>
          </a:p>
          <a:p>
            <a:pPr marL="742950" indent="-742950">
              <a:buFont typeface="Arial" panose="020B0604020202020204" pitchFamily="34" charset="0"/>
              <a:buAutoNum type="alphaUcPeriod"/>
            </a:pPr>
            <a:endParaRPr lang="en-US" sz="3600"/>
          </a:p>
          <a:p>
            <a:pPr marL="0" indent="0">
              <a:buFont typeface="Arial" panose="020B0604020202020204" pitchFamily="34" charset="0"/>
              <a:buNone/>
            </a:pPr>
            <a:endParaRPr lang="en-US" sz="3600"/>
          </a:p>
        </p:txBody>
      </p:sp>
      <p:sp>
        <p:nvSpPr>
          <p:cNvPr id="2" name="Oval 1">
            <a:extLst>
              <a:ext uri="{FF2B5EF4-FFF2-40B4-BE49-F238E27FC236}">
                <a16:creationId xmlns:a16="http://schemas.microsoft.com/office/drawing/2014/main" id="{03BE2694-57DC-4A62-BCD7-7B65DF4A343D}"/>
              </a:ext>
            </a:extLst>
          </p:cNvPr>
          <p:cNvSpPr/>
          <p:nvPr/>
        </p:nvSpPr>
        <p:spPr>
          <a:xfrm>
            <a:off x="775785" y="4771811"/>
            <a:ext cx="3081840"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070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9" grpId="0"/>
      <p:bldP spid="18" grpId="0"/>
      <p:bldP spid="25" grpId="0"/>
      <p:bldP spid="23" grpId="0"/>
      <p:bldP spid="2" grpId="0" animBg="1"/>
    </p:bldLst>
  </p:timing>
</p:sld>
</file>

<file path=ppt/slides/slide8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text, stationary, envelope&#10;&#10;Description automatically generated">
            <a:extLst>
              <a:ext uri="{FF2B5EF4-FFF2-40B4-BE49-F238E27FC236}">
                <a16:creationId xmlns:a16="http://schemas.microsoft.com/office/drawing/2014/main" id="{1CF5C0A1-28C0-3FE2-EAEC-8097B7C61625}"/>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543913"/>
            <a:ext cx="10515600" cy="1885088"/>
          </a:xfrm>
        </p:spPr>
        <p:txBody>
          <a:bodyPr>
            <a:normAutofit lnSpcReduction="10000"/>
          </a:bodyPr>
          <a:lstStyle/>
          <a:p>
            <a:pPr marL="0" indent="0">
              <a:buNone/>
            </a:pPr>
            <a:r>
              <a:rPr lang="en-US" sz="3600"/>
              <a:t>To figure out the volume of your clarifier, you measure it with your tape measure and determine it holds 46 cubic feet of water. How many gallons does your clarifier hold?</a:t>
            </a:r>
          </a:p>
          <a:p>
            <a:pPr marL="0" indent="0">
              <a:buNone/>
            </a:pPr>
            <a:endParaRPr lang="en-US" sz="3600"/>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97697" y="372027"/>
            <a:ext cx="10515600" cy="1325563"/>
          </a:xfrm>
        </p:spPr>
        <p:txBody>
          <a:bodyPr>
            <a:normAutofit/>
          </a:bodyPr>
          <a:lstStyle/>
          <a:p>
            <a:r>
              <a:rPr lang="en-US" sz="5400"/>
              <a:t>Volume Unit Conversion #2</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30"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5AE9C8AD-B6BF-40F7-A44E-81E0255BD0A7}"/>
              </a:ext>
            </a:extLst>
          </p:cNvPr>
          <p:cNvSpPr txBox="1"/>
          <p:nvPr/>
        </p:nvSpPr>
        <p:spPr>
          <a:xfrm>
            <a:off x="6488105" y="4851055"/>
            <a:ext cx="2931594"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1		1 ft</a:t>
            </a:r>
            <a:r>
              <a:rPr lang="en-US" sz="3200" baseline="30000">
                <a:latin typeface="Cambria Math" panose="02040503050406030204" pitchFamily="18" charset="0"/>
                <a:ea typeface="Cambria Math" panose="02040503050406030204" pitchFamily="18" charset="0"/>
              </a:rPr>
              <a:t>3</a:t>
            </a: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a:off x="6488105" y="4866078"/>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488105" y="4285898"/>
            <a:ext cx="2931594"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46 ft</a:t>
            </a:r>
            <a:r>
              <a:rPr lang="en-US" sz="3200" baseline="30000">
                <a:latin typeface="Cambria Math" panose="02040503050406030204" pitchFamily="18" charset="0"/>
                <a:ea typeface="Cambria Math" panose="02040503050406030204" pitchFamily="18" charset="0"/>
              </a:rPr>
              <a:t>3</a:t>
            </a:r>
            <a:r>
              <a:rPr lang="en-US" sz="3200">
                <a:latin typeface="Cambria Math" panose="02040503050406030204" pitchFamily="18" charset="0"/>
                <a:ea typeface="Cambria Math" panose="02040503050406030204" pitchFamily="18" charset="0"/>
              </a:rPr>
              <a:t>	7.48 gal</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7765508" y="4383606"/>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9102646" y="4575635"/>
            <a:ext cx="2021788"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344 gal</a:t>
            </a:r>
          </a:p>
        </p:txBody>
      </p:sp>
      <p:cxnSp>
        <p:nvCxnSpPr>
          <p:cNvPr id="30" name="Straight Connector 29">
            <a:extLst>
              <a:ext uri="{FF2B5EF4-FFF2-40B4-BE49-F238E27FC236}">
                <a16:creationId xmlns:a16="http://schemas.microsoft.com/office/drawing/2014/main" id="{80599949-482C-4BC6-82EA-D0EA0875A79E}"/>
              </a:ext>
            </a:extLst>
          </p:cNvPr>
          <p:cNvCxnSpPr/>
          <p:nvPr/>
        </p:nvCxnSpPr>
        <p:spPr>
          <a:xfrm>
            <a:off x="7124127" y="441868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270571" y="5013118"/>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886830" y="3908511"/>
            <a:ext cx="3244052" cy="1885088"/>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buFont typeface="Arial" panose="020B0604020202020204" pitchFamily="34" charset="0"/>
              <a:buAutoNum type="alphaUcPeriod"/>
            </a:pPr>
            <a:r>
              <a:rPr lang="en-US" sz="3600"/>
              <a:t>6.1 gal</a:t>
            </a:r>
          </a:p>
          <a:p>
            <a:pPr marL="742950" indent="-742950">
              <a:buFont typeface="Arial" panose="020B0604020202020204" pitchFamily="34" charset="0"/>
              <a:buAutoNum type="alphaUcPeriod"/>
            </a:pPr>
            <a:r>
              <a:rPr lang="en-US" sz="3600"/>
              <a:t>53 gal</a:t>
            </a:r>
          </a:p>
          <a:p>
            <a:pPr marL="742950" indent="-742950">
              <a:buFont typeface="Arial" panose="020B0604020202020204" pitchFamily="34" charset="0"/>
              <a:buAutoNum type="alphaUcPeriod"/>
            </a:pPr>
            <a:r>
              <a:rPr lang="en-US" sz="3600"/>
              <a:t>344 gal</a:t>
            </a:r>
          </a:p>
          <a:p>
            <a:pPr marL="742950" indent="-742950">
              <a:buFont typeface="Arial" panose="020B0604020202020204" pitchFamily="34" charset="0"/>
              <a:buAutoNum type="alphaUcPeriod"/>
            </a:pPr>
            <a:r>
              <a:rPr lang="en-US" sz="3600"/>
              <a:t>466 gal</a:t>
            </a:r>
          </a:p>
          <a:p>
            <a:pPr marL="742950" indent="-742950">
              <a:buFont typeface="Arial" panose="020B0604020202020204" pitchFamily="34" charset="0"/>
              <a:buAutoNum type="alphaUcPeriod"/>
            </a:pPr>
            <a:endParaRPr lang="en-US" sz="3600"/>
          </a:p>
          <a:p>
            <a:pPr marL="742950" indent="-742950">
              <a:buFont typeface="Arial" panose="020B0604020202020204" pitchFamily="34" charset="0"/>
              <a:buAutoNum type="alphaUcPeriod"/>
            </a:pPr>
            <a:endParaRPr lang="en-US" sz="3600"/>
          </a:p>
          <a:p>
            <a:pPr marL="0" indent="0">
              <a:buFont typeface="Arial" panose="020B0604020202020204" pitchFamily="34" charset="0"/>
              <a:buNone/>
            </a:pPr>
            <a:endParaRPr lang="en-US" sz="3600"/>
          </a:p>
        </p:txBody>
      </p:sp>
      <p:sp>
        <p:nvSpPr>
          <p:cNvPr id="2" name="Oval 1">
            <a:extLst>
              <a:ext uri="{FF2B5EF4-FFF2-40B4-BE49-F238E27FC236}">
                <a16:creationId xmlns:a16="http://schemas.microsoft.com/office/drawing/2014/main" id="{03BE2694-57DC-4A62-BCD7-7B65DF4A343D}"/>
              </a:ext>
            </a:extLst>
          </p:cNvPr>
          <p:cNvSpPr/>
          <p:nvPr/>
        </p:nvSpPr>
        <p:spPr>
          <a:xfrm>
            <a:off x="707626" y="4783985"/>
            <a:ext cx="2688060"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681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9" grpId="0"/>
      <p:bldP spid="18" grpId="0"/>
      <p:bldP spid="25" grpId="0"/>
      <p:bldP spid="23" grpId="0"/>
      <p:bldP spid="2"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text, stationary, envelope&#10;&#10;Description automatically generated">
            <a:extLst>
              <a:ext uri="{FF2B5EF4-FFF2-40B4-BE49-F238E27FC236}">
                <a16:creationId xmlns:a16="http://schemas.microsoft.com/office/drawing/2014/main" id="{3F5CDE18-8F61-DC05-3E71-467EF5B88E20}"/>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543913"/>
            <a:ext cx="10515600" cy="1885088"/>
          </a:xfrm>
        </p:spPr>
        <p:txBody>
          <a:bodyPr>
            <a:normAutofit lnSpcReduction="10000"/>
          </a:bodyPr>
          <a:lstStyle/>
          <a:p>
            <a:pPr marL="0" indent="0">
              <a:buNone/>
            </a:pPr>
            <a:r>
              <a:rPr lang="en-US" sz="3600"/>
              <a:t>Your storage tank is 40’ in diameter with 36’ of water in it. You calculated the total volume of water in the tank as 45,216 ft</a:t>
            </a:r>
            <a:r>
              <a:rPr lang="en-US" sz="3600" baseline="30000"/>
              <a:t>3</a:t>
            </a:r>
            <a:r>
              <a:rPr lang="en-US" sz="3600"/>
              <a:t>. How many gallons of water are in the tank?</a:t>
            </a:r>
          </a:p>
          <a:p>
            <a:pPr marL="0" indent="0">
              <a:buNone/>
            </a:pPr>
            <a:endParaRPr lang="en-US" sz="3600"/>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97697" y="372027"/>
            <a:ext cx="10515600" cy="1325563"/>
          </a:xfrm>
        </p:spPr>
        <p:txBody>
          <a:bodyPr>
            <a:normAutofit/>
          </a:bodyPr>
          <a:lstStyle/>
          <a:p>
            <a:r>
              <a:rPr lang="en-US" sz="5400"/>
              <a:t>Volume Unit Conversion #3</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30"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5AE9C8AD-B6BF-40F7-A44E-81E0255BD0A7}"/>
              </a:ext>
            </a:extLst>
          </p:cNvPr>
          <p:cNvSpPr txBox="1"/>
          <p:nvPr/>
        </p:nvSpPr>
        <p:spPr>
          <a:xfrm>
            <a:off x="6488105" y="4851055"/>
            <a:ext cx="2931594"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1	       	 1 ft</a:t>
            </a:r>
            <a:r>
              <a:rPr lang="en-US" sz="3200" baseline="30000">
                <a:latin typeface="Cambria Math" panose="02040503050406030204" pitchFamily="18" charset="0"/>
                <a:ea typeface="Cambria Math" panose="02040503050406030204" pitchFamily="18" charset="0"/>
              </a:rPr>
              <a:t>3</a:t>
            </a: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a:off x="6488105" y="4866078"/>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434089" y="4323339"/>
            <a:ext cx="3672964"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45,216 ft</a:t>
            </a:r>
            <a:r>
              <a:rPr lang="en-US" sz="3200" baseline="30000">
                <a:latin typeface="Cambria Math" panose="02040503050406030204" pitchFamily="18" charset="0"/>
                <a:ea typeface="Cambria Math" panose="02040503050406030204" pitchFamily="18" charset="0"/>
              </a:rPr>
              <a:t>3</a:t>
            </a:r>
            <a:r>
              <a:rPr lang="en-US" sz="3200">
                <a:latin typeface="Cambria Math" panose="02040503050406030204" pitchFamily="18" charset="0"/>
                <a:ea typeface="Cambria Math" panose="02040503050406030204" pitchFamily="18" charset="0"/>
              </a:rPr>
              <a:t>	 7.48 gal</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8334864" y="4367435"/>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7287970" y="5564777"/>
            <a:ext cx="3239266"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338,216  gal</a:t>
            </a:r>
          </a:p>
        </p:txBody>
      </p:sp>
      <p:cxnSp>
        <p:nvCxnSpPr>
          <p:cNvPr id="30" name="Straight Connector 29">
            <a:extLst>
              <a:ext uri="{FF2B5EF4-FFF2-40B4-BE49-F238E27FC236}">
                <a16:creationId xmlns:a16="http://schemas.microsoft.com/office/drawing/2014/main" id="{80599949-482C-4BC6-82EA-D0EA0875A79E}"/>
              </a:ext>
            </a:extLst>
          </p:cNvPr>
          <p:cNvCxnSpPr/>
          <p:nvPr/>
        </p:nvCxnSpPr>
        <p:spPr>
          <a:xfrm>
            <a:off x="7737553" y="4403665"/>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610205" y="4942325"/>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886830" y="3908511"/>
            <a:ext cx="3244052" cy="1885088"/>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buFont typeface="Arial" panose="020B0604020202020204" pitchFamily="34" charset="0"/>
              <a:buAutoNum type="alphaUcPeriod"/>
            </a:pPr>
            <a:r>
              <a:rPr lang="en-US" sz="3600"/>
              <a:t>6,044 gal</a:t>
            </a:r>
          </a:p>
          <a:p>
            <a:pPr marL="742950" indent="-742950">
              <a:buFont typeface="Arial" panose="020B0604020202020204" pitchFamily="34" charset="0"/>
              <a:buAutoNum type="alphaUcPeriod"/>
            </a:pPr>
            <a:r>
              <a:rPr lang="en-US" sz="3600"/>
              <a:t>60,440 gal</a:t>
            </a:r>
          </a:p>
          <a:p>
            <a:pPr marL="742950" indent="-742950">
              <a:buFont typeface="Arial" panose="020B0604020202020204" pitchFamily="34" charset="0"/>
              <a:buAutoNum type="alphaUcPeriod"/>
            </a:pPr>
            <a:r>
              <a:rPr lang="en-US" sz="3600"/>
              <a:t>121,414 gal</a:t>
            </a:r>
          </a:p>
          <a:p>
            <a:pPr marL="742950" indent="-742950">
              <a:buFont typeface="Arial" panose="020B0604020202020204" pitchFamily="34" charset="0"/>
              <a:buAutoNum type="alphaUcPeriod"/>
            </a:pPr>
            <a:r>
              <a:rPr lang="en-US" sz="3600"/>
              <a:t>338,216 gal</a:t>
            </a:r>
          </a:p>
          <a:p>
            <a:pPr marL="742950" indent="-742950">
              <a:buFont typeface="Arial" panose="020B0604020202020204" pitchFamily="34" charset="0"/>
              <a:buAutoNum type="alphaUcPeriod"/>
            </a:pPr>
            <a:endParaRPr lang="en-US" sz="3600"/>
          </a:p>
          <a:p>
            <a:pPr marL="742950" indent="-742950">
              <a:buFont typeface="Arial" panose="020B0604020202020204" pitchFamily="34" charset="0"/>
              <a:buAutoNum type="alphaUcPeriod"/>
            </a:pPr>
            <a:endParaRPr lang="en-US" sz="3600"/>
          </a:p>
          <a:p>
            <a:pPr marL="0" indent="0">
              <a:buFont typeface="Arial" panose="020B0604020202020204" pitchFamily="34" charset="0"/>
              <a:buNone/>
            </a:pPr>
            <a:endParaRPr lang="en-US" sz="3600"/>
          </a:p>
        </p:txBody>
      </p:sp>
      <p:sp>
        <p:nvSpPr>
          <p:cNvPr id="2" name="Oval 1">
            <a:extLst>
              <a:ext uri="{FF2B5EF4-FFF2-40B4-BE49-F238E27FC236}">
                <a16:creationId xmlns:a16="http://schemas.microsoft.com/office/drawing/2014/main" id="{03BE2694-57DC-4A62-BCD7-7B65DF4A343D}"/>
              </a:ext>
            </a:extLst>
          </p:cNvPr>
          <p:cNvSpPr/>
          <p:nvPr/>
        </p:nvSpPr>
        <p:spPr>
          <a:xfrm>
            <a:off x="736200" y="5238974"/>
            <a:ext cx="3394681"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438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9" grpId="0"/>
      <p:bldP spid="18" grpId="0"/>
      <p:bldP spid="25" grpId="0"/>
      <p:bldP spid="23" grpId="0"/>
      <p:bldP spid="2" grpId="0" animBg="1"/>
    </p:bldLst>
  </p:timing>
</p:sld>
</file>

<file path=ppt/slides/slide8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12" name="Picture 11" descr="A picture containing text, stationary, envelope&#10;&#10;Description automatically generated">
            <a:extLst>
              <a:ext uri="{FF2B5EF4-FFF2-40B4-BE49-F238E27FC236}">
                <a16:creationId xmlns:a16="http://schemas.microsoft.com/office/drawing/2014/main" id="{A041F1A1-7252-32B7-2D98-136DE4266450}"/>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384278" y="4328322"/>
            <a:ext cx="5040688" cy="2326988"/>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543913"/>
            <a:ext cx="10515600" cy="1612523"/>
          </a:xfrm>
        </p:spPr>
        <p:txBody>
          <a:bodyPr>
            <a:normAutofit/>
          </a:bodyPr>
          <a:lstStyle/>
          <a:p>
            <a:pPr marL="0" indent="0">
              <a:buNone/>
            </a:pPr>
            <a:r>
              <a:rPr lang="en-US" sz="3600"/>
              <a:t>You dig a trench for a new pipeline and remove 6,800 ft</a:t>
            </a:r>
            <a:r>
              <a:rPr lang="en-US" sz="3600" baseline="30000"/>
              <a:t>3</a:t>
            </a:r>
            <a:r>
              <a:rPr lang="en-US" sz="3600"/>
              <a:t> of soil. To replace the soil removed, how many cubic yards (yd3) of fill do you need to order?</a:t>
            </a:r>
          </a:p>
          <a:p>
            <a:pPr marL="0" indent="0">
              <a:buNone/>
            </a:pPr>
            <a:endParaRPr lang="en-US" sz="3600"/>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97697" y="372027"/>
            <a:ext cx="10515600" cy="1325563"/>
          </a:xfrm>
        </p:spPr>
        <p:txBody>
          <a:bodyPr>
            <a:normAutofit/>
          </a:bodyPr>
          <a:lstStyle/>
          <a:p>
            <a:r>
              <a:rPr lang="en-US" sz="5400"/>
              <a:t>Volume Unit Conversion #4</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5913564" y="4328322"/>
            <a:ext cx="5899733" cy="2326988"/>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5AE9C8AD-B6BF-40F7-A44E-81E0255BD0A7}"/>
              </a:ext>
            </a:extLst>
          </p:cNvPr>
          <p:cNvSpPr txBox="1"/>
          <p:nvPr/>
        </p:nvSpPr>
        <p:spPr>
          <a:xfrm>
            <a:off x="6591237" y="5576729"/>
            <a:ext cx="3053579"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1		     27 ft</a:t>
            </a:r>
            <a:r>
              <a:rPr lang="en-US" sz="3200" baseline="30000">
                <a:latin typeface="Cambria Math" panose="02040503050406030204" pitchFamily="18" charset="0"/>
                <a:ea typeface="Cambria Math" panose="02040503050406030204" pitchFamily="18" charset="0"/>
              </a:rPr>
              <a:t>3</a:t>
            </a: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flipV="1">
            <a:off x="6494767" y="5599569"/>
            <a:ext cx="2951698" cy="6563"/>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378722" y="5021699"/>
            <a:ext cx="5257800"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6,800 ft</a:t>
            </a:r>
            <a:r>
              <a:rPr lang="en-US" sz="3200" baseline="30000">
                <a:latin typeface="Cambria Math" panose="02040503050406030204" pitchFamily="18" charset="0"/>
                <a:ea typeface="Cambria Math" panose="02040503050406030204" pitchFamily="18" charset="0"/>
              </a:rPr>
              <a:t>3 </a:t>
            </a:r>
            <a:r>
              <a:rPr lang="en-US" sz="3200">
                <a:latin typeface="Cambria Math" panose="02040503050406030204" pitchFamily="18" charset="0"/>
                <a:ea typeface="Cambria Math" panose="02040503050406030204" pitchFamily="18" charset="0"/>
              </a:rPr>
              <a:t>	   1 yd</a:t>
            </a:r>
            <a:r>
              <a:rPr lang="en-US" sz="3200" baseline="30000">
                <a:latin typeface="Cambria Math" panose="02040503050406030204" pitchFamily="18" charset="0"/>
                <a:ea typeface="Cambria Math" panose="02040503050406030204" pitchFamily="18" charset="0"/>
              </a:rPr>
              <a:t>3 </a:t>
            </a:r>
            <a:endParaRPr lang="en-US" sz="3200">
              <a:latin typeface="Cambria Math" panose="02040503050406030204" pitchFamily="18" charset="0"/>
              <a:ea typeface="Cambria Math" panose="02040503050406030204" pitchFamily="18" charset="0"/>
            </a:endParaRP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8313337" y="5066552"/>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9443710" y="5261415"/>
            <a:ext cx="2021788" cy="584775"/>
          </a:xfrm>
          <a:prstGeom prst="rect">
            <a:avLst/>
          </a:prstGeom>
          <a:noFill/>
        </p:spPr>
        <p:txBody>
          <a:bodyPr wrap="square" rtlCol="0">
            <a:spAutoFit/>
          </a:bodyPr>
          <a:lstStyle/>
          <a:p>
            <a:r>
              <a:rPr lang="en-US" sz="3200">
                <a:latin typeface="Cambria Math" panose="02040503050406030204" pitchFamily="18" charset="0"/>
                <a:ea typeface="Cambria Math" panose="02040503050406030204" pitchFamily="18" charset="0"/>
              </a:rPr>
              <a:t>= 252 yd</a:t>
            </a:r>
            <a:r>
              <a:rPr lang="en-US" sz="3200" baseline="30000">
                <a:latin typeface="Cambria Math" panose="02040503050406030204" pitchFamily="18" charset="0"/>
                <a:ea typeface="Cambria Math" panose="02040503050406030204" pitchFamily="18" charset="0"/>
              </a:rPr>
              <a:t>3</a:t>
            </a:r>
          </a:p>
        </p:txBody>
      </p:sp>
      <p:cxnSp>
        <p:nvCxnSpPr>
          <p:cNvPr id="30" name="Straight Connector 29">
            <a:extLst>
              <a:ext uri="{FF2B5EF4-FFF2-40B4-BE49-F238E27FC236}">
                <a16:creationId xmlns:a16="http://schemas.microsoft.com/office/drawing/2014/main" id="{80599949-482C-4BC6-82EA-D0EA0875A79E}"/>
              </a:ext>
            </a:extLst>
          </p:cNvPr>
          <p:cNvCxnSpPr/>
          <p:nvPr/>
        </p:nvCxnSpPr>
        <p:spPr>
          <a:xfrm>
            <a:off x="7481642" y="5106318"/>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955802" y="5660046"/>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1338034" y="4631720"/>
            <a:ext cx="3244052" cy="1885088"/>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buFont typeface="Arial" panose="020B0604020202020204" pitchFamily="34" charset="0"/>
              <a:buAutoNum type="alphaUcPeriod"/>
            </a:pPr>
            <a:r>
              <a:rPr lang="en-US" sz="3200"/>
              <a:t>10 yd</a:t>
            </a:r>
            <a:r>
              <a:rPr lang="en-US" sz="3200" baseline="30000"/>
              <a:t>3</a:t>
            </a:r>
          </a:p>
          <a:p>
            <a:pPr marL="742950" indent="-742950">
              <a:buFont typeface="Arial" panose="020B0604020202020204" pitchFamily="34" charset="0"/>
              <a:buAutoNum type="alphaUcPeriod"/>
            </a:pPr>
            <a:r>
              <a:rPr lang="en-US" sz="3200"/>
              <a:t>252 yd</a:t>
            </a:r>
            <a:r>
              <a:rPr lang="en-US" sz="3200" baseline="30000"/>
              <a:t>3</a:t>
            </a:r>
          </a:p>
          <a:p>
            <a:pPr marL="742950" indent="-742950">
              <a:buFont typeface="Arial" panose="020B0604020202020204" pitchFamily="34" charset="0"/>
              <a:buAutoNum type="alphaUcPeriod"/>
            </a:pPr>
            <a:r>
              <a:rPr lang="en-US" sz="3200"/>
              <a:t>2,267 yd</a:t>
            </a:r>
            <a:r>
              <a:rPr lang="en-US" sz="3200" baseline="30000"/>
              <a:t>3</a:t>
            </a:r>
          </a:p>
          <a:p>
            <a:pPr marL="742950" indent="-742950">
              <a:buFont typeface="Arial" panose="020B0604020202020204" pitchFamily="34" charset="0"/>
              <a:buAutoNum type="alphaUcPeriod"/>
            </a:pPr>
            <a:r>
              <a:rPr lang="en-US" sz="3200"/>
              <a:t>183,600 yd</a:t>
            </a:r>
            <a:r>
              <a:rPr lang="en-US" sz="3200" baseline="30000"/>
              <a:t>3</a:t>
            </a:r>
          </a:p>
          <a:p>
            <a:pPr marL="742950" indent="-742950">
              <a:buFont typeface="Arial" panose="020B0604020202020204" pitchFamily="34" charset="0"/>
              <a:buAutoNum type="alphaUcPeriod"/>
            </a:pPr>
            <a:endParaRPr lang="en-US" sz="3200"/>
          </a:p>
          <a:p>
            <a:pPr marL="742950" indent="-742950">
              <a:buFont typeface="Arial" panose="020B0604020202020204" pitchFamily="34" charset="0"/>
              <a:buAutoNum type="alphaUcPeriod"/>
            </a:pPr>
            <a:endParaRPr lang="en-US" sz="3200"/>
          </a:p>
          <a:p>
            <a:pPr marL="0" indent="0">
              <a:buFont typeface="Arial" panose="020B0604020202020204" pitchFamily="34" charset="0"/>
              <a:buNone/>
            </a:pPr>
            <a:endParaRPr lang="en-US" sz="3200"/>
          </a:p>
        </p:txBody>
      </p:sp>
      <p:sp>
        <p:nvSpPr>
          <p:cNvPr id="2" name="Oval 1">
            <a:extLst>
              <a:ext uri="{FF2B5EF4-FFF2-40B4-BE49-F238E27FC236}">
                <a16:creationId xmlns:a16="http://schemas.microsoft.com/office/drawing/2014/main" id="{03BE2694-57DC-4A62-BCD7-7B65DF4A343D}"/>
              </a:ext>
            </a:extLst>
          </p:cNvPr>
          <p:cNvSpPr/>
          <p:nvPr/>
        </p:nvSpPr>
        <p:spPr>
          <a:xfrm>
            <a:off x="1063667" y="4950119"/>
            <a:ext cx="2688060"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Star: 24 Points 9">
            <a:extLst>
              <a:ext uri="{FF2B5EF4-FFF2-40B4-BE49-F238E27FC236}">
                <a16:creationId xmlns:a16="http://schemas.microsoft.com/office/drawing/2014/main" id="{0AFCD4E4-1B10-A28A-321C-E54963925F0B}"/>
              </a:ext>
            </a:extLst>
          </p:cNvPr>
          <p:cNvSpPr/>
          <p:nvPr/>
        </p:nvSpPr>
        <p:spPr>
          <a:xfrm>
            <a:off x="10265335" y="56713"/>
            <a:ext cx="1839007" cy="1499636"/>
          </a:xfrm>
          <a:prstGeom prst="star24">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Not on Formula Sheet</a:t>
            </a:r>
          </a:p>
        </p:txBody>
      </p:sp>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2E4D3ED7-50D1-8D1C-19A9-94D81097C87B}"/>
                  </a:ext>
                </a:extLst>
              </p:cNvPr>
              <p:cNvSpPr/>
              <p:nvPr/>
            </p:nvSpPr>
            <p:spPr>
              <a:xfrm>
                <a:off x="1847851" y="3068510"/>
                <a:ext cx="8417484" cy="1175378"/>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2400">
                    <a:solidFill>
                      <a:schemeClr val="tx1"/>
                    </a:solidFill>
                  </a:rPr>
                  <a:t>1 ft x 1 ft x 1 ft = 1 </a:t>
                </a:r>
                <a14:m>
                  <m:oMath xmlns:m="http://schemas.openxmlformats.org/officeDocument/2006/math">
                    <m:sSup>
                      <m:sSupPr>
                        <m:ctrlPr>
                          <a:rPr lang="en-US" sz="2400" i="1" smtClean="0">
                            <a:solidFill>
                              <a:schemeClr val="tx1"/>
                            </a:solidFill>
                            <a:latin typeface="Cambria Math" panose="02040503050406030204" pitchFamily="18" charset="0"/>
                          </a:rPr>
                        </m:ctrlPr>
                      </m:sSupPr>
                      <m:e>
                        <m:r>
                          <m:rPr>
                            <m:sty m:val="p"/>
                          </m:rPr>
                          <a:rPr lang="en-US" sz="2400" b="0" i="0" smtClean="0">
                            <a:solidFill>
                              <a:schemeClr val="tx1"/>
                            </a:solidFill>
                            <a:latin typeface="Cambria Math" panose="02040503050406030204" pitchFamily="18" charset="0"/>
                          </a:rPr>
                          <m:t>ft</m:t>
                        </m:r>
                      </m:e>
                      <m:sup>
                        <m:r>
                          <a:rPr lang="en-US" sz="2400" b="0" i="0" smtClean="0">
                            <a:solidFill>
                              <a:schemeClr val="tx1"/>
                            </a:solidFill>
                            <a:latin typeface="Cambria Math" panose="02040503050406030204" pitchFamily="18" charset="0"/>
                          </a:rPr>
                          <m:t>3</m:t>
                        </m:r>
                      </m:sup>
                    </m:sSup>
                  </m:oMath>
                </a14:m>
                <a:r>
                  <a:rPr lang="en-US" sz="2400">
                    <a:solidFill>
                      <a:schemeClr val="tx1"/>
                    </a:solidFill>
                  </a:rPr>
                  <a:t>	1 yd x 1 yd x 1 yd = 1 </a:t>
                </a:r>
                <a14:m>
                  <m:oMath xmlns:m="http://schemas.openxmlformats.org/officeDocument/2006/math">
                    <m:sSup>
                      <m:sSupPr>
                        <m:ctrlPr>
                          <a:rPr lang="en-US" sz="2400" i="1" smtClean="0">
                            <a:solidFill>
                              <a:schemeClr val="tx1"/>
                            </a:solidFill>
                            <a:latin typeface="Cambria Math" panose="02040503050406030204" pitchFamily="18" charset="0"/>
                          </a:rPr>
                        </m:ctrlPr>
                      </m:sSupPr>
                      <m:e>
                        <m:r>
                          <m:rPr>
                            <m:sty m:val="p"/>
                          </m:rPr>
                          <a:rPr lang="en-US" sz="2400" b="0" i="0" smtClean="0">
                            <a:solidFill>
                              <a:schemeClr val="tx1"/>
                            </a:solidFill>
                            <a:latin typeface="Cambria Math" panose="02040503050406030204" pitchFamily="18" charset="0"/>
                          </a:rPr>
                          <m:t>yd</m:t>
                        </m:r>
                      </m:e>
                      <m:sup>
                        <m:r>
                          <a:rPr lang="en-US" sz="2400" b="0" i="0" smtClean="0">
                            <a:solidFill>
                              <a:schemeClr val="tx1"/>
                            </a:solidFill>
                            <a:latin typeface="Cambria Math" panose="02040503050406030204" pitchFamily="18" charset="0"/>
                          </a:rPr>
                          <m:t>3</m:t>
                        </m:r>
                      </m:sup>
                    </m:sSup>
                  </m:oMath>
                </a14:m>
                <a:r>
                  <a:rPr lang="en-US" sz="2400">
                    <a:solidFill>
                      <a:schemeClr val="tx1"/>
                    </a:solidFill>
                  </a:rPr>
                  <a:t>	1 yd = 3 ft</a:t>
                </a:r>
              </a:p>
              <a:p>
                <a:pPr algn="ctr"/>
                <a:r>
                  <a:rPr lang="en-US" sz="2400">
                    <a:solidFill>
                      <a:schemeClr val="tx1"/>
                    </a:solidFill>
                  </a:rPr>
                  <a:t>3 ft x 3 ft x 3ft = 27 </a:t>
                </a:r>
                <a14:m>
                  <m:oMath xmlns:m="http://schemas.openxmlformats.org/officeDocument/2006/math">
                    <m:sSup>
                      <m:sSupPr>
                        <m:ctrlPr>
                          <a:rPr lang="en-US" sz="2400" i="1" smtClean="0">
                            <a:solidFill>
                              <a:schemeClr val="tx1"/>
                            </a:solidFill>
                            <a:latin typeface="Cambria Math" panose="02040503050406030204" pitchFamily="18" charset="0"/>
                          </a:rPr>
                        </m:ctrlPr>
                      </m:sSupPr>
                      <m:e>
                        <m:r>
                          <m:rPr>
                            <m:sty m:val="p"/>
                          </m:rPr>
                          <a:rPr lang="en-US" sz="2400" b="0" i="0" smtClean="0">
                            <a:solidFill>
                              <a:schemeClr val="tx1"/>
                            </a:solidFill>
                            <a:latin typeface="Cambria Math" panose="02040503050406030204" pitchFamily="18" charset="0"/>
                          </a:rPr>
                          <m:t>ft</m:t>
                        </m:r>
                      </m:e>
                      <m:sup>
                        <m:r>
                          <a:rPr lang="en-US" sz="2400" b="0" i="0" smtClean="0">
                            <a:solidFill>
                              <a:schemeClr val="tx1"/>
                            </a:solidFill>
                            <a:latin typeface="Cambria Math" panose="02040503050406030204" pitchFamily="18" charset="0"/>
                          </a:rPr>
                          <m:t>3</m:t>
                        </m:r>
                      </m:sup>
                    </m:sSup>
                  </m:oMath>
                </a14:m>
                <a:r>
                  <a:rPr lang="en-US" sz="2400">
                    <a:solidFill>
                      <a:schemeClr val="tx1"/>
                    </a:solidFill>
                  </a:rPr>
                  <a:t>= 1 </a:t>
                </a:r>
                <a14:m>
                  <m:oMath xmlns:m="http://schemas.openxmlformats.org/officeDocument/2006/math">
                    <m:sSup>
                      <m:sSupPr>
                        <m:ctrlPr>
                          <a:rPr lang="en-US" sz="2400" i="1" smtClean="0">
                            <a:solidFill>
                              <a:schemeClr val="tx1"/>
                            </a:solidFill>
                            <a:latin typeface="Cambria Math" panose="02040503050406030204" pitchFamily="18" charset="0"/>
                          </a:rPr>
                        </m:ctrlPr>
                      </m:sSupPr>
                      <m:e>
                        <m:r>
                          <m:rPr>
                            <m:sty m:val="p"/>
                          </m:rPr>
                          <a:rPr lang="en-US" sz="2400" b="0" i="0" smtClean="0">
                            <a:solidFill>
                              <a:schemeClr val="tx1"/>
                            </a:solidFill>
                            <a:latin typeface="Cambria Math" panose="02040503050406030204" pitchFamily="18" charset="0"/>
                          </a:rPr>
                          <m:t>yd</m:t>
                        </m:r>
                      </m:e>
                      <m:sup>
                        <m:r>
                          <a:rPr lang="en-US" sz="2400" b="0" i="0" smtClean="0">
                            <a:solidFill>
                              <a:schemeClr val="tx1"/>
                            </a:solidFill>
                            <a:latin typeface="Cambria Math" panose="02040503050406030204" pitchFamily="18" charset="0"/>
                          </a:rPr>
                          <m:t>3</m:t>
                        </m:r>
                      </m:sup>
                    </m:sSup>
                  </m:oMath>
                </a14:m>
                <a:endParaRPr lang="en-US" sz="2400">
                  <a:solidFill>
                    <a:schemeClr val="tx1"/>
                  </a:solidFill>
                </a:endParaRPr>
              </a:p>
            </p:txBody>
          </p:sp>
        </mc:Choice>
        <mc:Fallback xmlns="">
          <p:sp>
            <p:nvSpPr>
              <p:cNvPr id="7" name="Rectangle: Rounded Corners 6">
                <a:extLst>
                  <a:ext uri="{FF2B5EF4-FFF2-40B4-BE49-F238E27FC236}">
                    <a16:creationId xmlns:a16="http://schemas.microsoft.com/office/drawing/2014/main" id="{2E4D3ED7-50D1-8D1C-19A9-94D81097C87B}"/>
                  </a:ext>
                </a:extLst>
              </p:cNvPr>
              <p:cNvSpPr>
                <a:spLocks noRot="1" noChangeAspect="1" noMove="1" noResize="1" noEditPoints="1" noAdjustHandles="1" noChangeArrowheads="1" noChangeShapeType="1" noTextEdit="1"/>
              </p:cNvSpPr>
              <p:nvPr/>
            </p:nvSpPr>
            <p:spPr>
              <a:xfrm>
                <a:off x="1847851" y="3068510"/>
                <a:ext cx="8417484" cy="1175378"/>
              </a:xfrm>
              <a:prstGeom prst="roundRect">
                <a:avLst/>
              </a:prstGeom>
              <a:blipFill>
                <a:blip r:embed="rId3"/>
                <a:stretch>
                  <a:fillRect b="-3077"/>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424546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0"/>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9" grpId="0"/>
      <p:bldP spid="18" grpId="0"/>
      <p:bldP spid="25" grpId="0"/>
      <p:bldP spid="23" grpId="0"/>
      <p:bldP spid="2" grpId="0" animBg="1"/>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a rubik's cube">
            <a:extLst>
              <a:ext uri="{FF2B5EF4-FFF2-40B4-BE49-F238E27FC236}">
                <a16:creationId xmlns:a16="http://schemas.microsoft.com/office/drawing/2014/main" id="{73FC10EC-383A-E75D-9883-F71F52C38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6299" y="2970403"/>
            <a:ext cx="1977152" cy="1977152"/>
          </a:xfrm>
          <a:prstGeom prst="rect">
            <a:avLst/>
          </a:prstGeom>
        </p:spPr>
      </p:pic>
      <p:sp>
        <p:nvSpPr>
          <p:cNvPr id="2" name="Title 1">
            <a:extLst>
              <a:ext uri="{FF2B5EF4-FFF2-40B4-BE49-F238E27FC236}">
                <a16:creationId xmlns:a16="http://schemas.microsoft.com/office/drawing/2014/main" id="{EE3284EE-BBBA-4236-BE99-3B9417899B4A}"/>
              </a:ext>
            </a:extLst>
          </p:cNvPr>
          <p:cNvSpPr>
            <a:spLocks noGrp="1"/>
          </p:cNvSpPr>
          <p:nvPr>
            <p:ph type="title"/>
          </p:nvPr>
        </p:nvSpPr>
        <p:spPr>
          <a:xfrm>
            <a:off x="3564435" y="0"/>
            <a:ext cx="4785935" cy="601918"/>
          </a:xfrm>
        </p:spPr>
        <p:txBody>
          <a:bodyPr>
            <a:normAutofit fontScale="90000"/>
          </a:bodyPr>
          <a:lstStyle/>
          <a:p>
            <a:r>
              <a:rPr lang="en-US"/>
              <a:t>Volume Unit Practice:</a:t>
            </a:r>
          </a:p>
        </p:txBody>
      </p:sp>
      <p:sp>
        <p:nvSpPr>
          <p:cNvPr id="5" name="Title 1">
            <a:extLst>
              <a:ext uri="{FF2B5EF4-FFF2-40B4-BE49-F238E27FC236}">
                <a16:creationId xmlns:a16="http://schemas.microsoft.com/office/drawing/2014/main" id="{E3D3E459-7054-496B-BA7F-72B8EE5504FB}"/>
              </a:ext>
            </a:extLst>
          </p:cNvPr>
          <p:cNvSpPr txBox="1">
            <a:spLocks/>
          </p:cNvSpPr>
          <p:nvPr/>
        </p:nvSpPr>
        <p:spPr>
          <a:xfrm>
            <a:off x="353683" y="727666"/>
            <a:ext cx="9583693" cy="58135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0" i="0" u="none" strike="noStrike" kern="1200" cap="none" spc="-50" normalizeH="0" baseline="0" noProof="0">
                <a:ln>
                  <a:noFill/>
                </a:ln>
                <a:solidFill>
                  <a:prstClr val="black">
                    <a:lumMod val="75000"/>
                    <a:lumOff val="25000"/>
                  </a:prstClr>
                </a:solidFill>
                <a:effectLst/>
                <a:uLnTx/>
                <a:uFillTx/>
                <a:latin typeface="Calibri Light" panose="020F0302020204030204"/>
                <a:ea typeface="+mj-ea"/>
                <a:cs typeface="+mj-cs"/>
              </a:rPr>
              <a:t>How many cubic yards is 720 cubic feet?</a:t>
            </a:r>
          </a:p>
        </p:txBody>
      </p:sp>
      <p:sp>
        <p:nvSpPr>
          <p:cNvPr id="6" name="Cube 5">
            <a:extLst>
              <a:ext uri="{FF2B5EF4-FFF2-40B4-BE49-F238E27FC236}">
                <a16:creationId xmlns:a16="http://schemas.microsoft.com/office/drawing/2014/main" id="{CD0797F6-CDD5-45E0-9B6B-40853ED4D2C7}"/>
              </a:ext>
            </a:extLst>
          </p:cNvPr>
          <p:cNvSpPr/>
          <p:nvPr/>
        </p:nvSpPr>
        <p:spPr>
          <a:xfrm>
            <a:off x="1199072" y="2061712"/>
            <a:ext cx="6918385" cy="517585"/>
          </a:xfrm>
          <a:prstGeom prst="cube">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3">
            <a:extLst>
              <a:ext uri="{FF2B5EF4-FFF2-40B4-BE49-F238E27FC236}">
                <a16:creationId xmlns:a16="http://schemas.microsoft.com/office/drawing/2014/main" id="{F97200BA-13D3-4DBE-A8AB-6EF535035931}"/>
              </a:ext>
            </a:extLst>
          </p:cNvPr>
          <p:cNvSpPr txBox="1">
            <a:spLocks noChangeArrowheads="1"/>
          </p:cNvSpPr>
          <p:nvPr/>
        </p:nvSpPr>
        <p:spPr>
          <a:xfrm>
            <a:off x="3651081" y="2488776"/>
            <a:ext cx="1584059" cy="34653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L = 60 ft</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p>
        </p:txBody>
      </p:sp>
      <p:sp>
        <p:nvSpPr>
          <p:cNvPr id="8" name="Rectangle 3">
            <a:extLst>
              <a:ext uri="{FF2B5EF4-FFF2-40B4-BE49-F238E27FC236}">
                <a16:creationId xmlns:a16="http://schemas.microsoft.com/office/drawing/2014/main" id="{B2C60579-FBE8-489C-A88F-190F12A70FCE}"/>
              </a:ext>
            </a:extLst>
          </p:cNvPr>
          <p:cNvSpPr txBox="1">
            <a:spLocks noChangeArrowheads="1"/>
          </p:cNvSpPr>
          <p:nvPr/>
        </p:nvSpPr>
        <p:spPr>
          <a:xfrm>
            <a:off x="8144623" y="2079718"/>
            <a:ext cx="1584059" cy="34653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 4 ft</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p>
        </p:txBody>
      </p:sp>
      <p:sp>
        <p:nvSpPr>
          <p:cNvPr id="9" name="Rectangle 3">
            <a:extLst>
              <a:ext uri="{FF2B5EF4-FFF2-40B4-BE49-F238E27FC236}">
                <a16:creationId xmlns:a16="http://schemas.microsoft.com/office/drawing/2014/main" id="{5547995E-C0D5-4EB0-9BF3-C3D14B9FC710}"/>
              </a:ext>
            </a:extLst>
          </p:cNvPr>
          <p:cNvSpPr txBox="1">
            <a:spLocks noChangeArrowheads="1"/>
          </p:cNvSpPr>
          <p:nvPr/>
        </p:nvSpPr>
        <p:spPr>
          <a:xfrm>
            <a:off x="137384" y="1821533"/>
            <a:ext cx="1584059" cy="34653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W = 3 ft</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p>
        </p:txBody>
      </p:sp>
      <p:cxnSp>
        <p:nvCxnSpPr>
          <p:cNvPr id="11" name="Straight Arrow Connector 10">
            <a:extLst>
              <a:ext uri="{FF2B5EF4-FFF2-40B4-BE49-F238E27FC236}">
                <a16:creationId xmlns:a16="http://schemas.microsoft.com/office/drawing/2014/main" id="{74B41594-B2B8-4310-A388-ED931879D5DF}"/>
              </a:ext>
            </a:extLst>
          </p:cNvPr>
          <p:cNvCxnSpPr/>
          <p:nvPr/>
        </p:nvCxnSpPr>
        <p:spPr>
          <a:xfrm flipH="1">
            <a:off x="1131335" y="2030047"/>
            <a:ext cx="135473" cy="138024"/>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Rectangle 3">
            <a:extLst>
              <a:ext uri="{FF2B5EF4-FFF2-40B4-BE49-F238E27FC236}">
                <a16:creationId xmlns:a16="http://schemas.microsoft.com/office/drawing/2014/main" id="{5C33ADE5-4D4A-4070-AA43-25BF05D6FDBB}"/>
              </a:ext>
            </a:extLst>
          </p:cNvPr>
          <p:cNvSpPr txBox="1">
            <a:spLocks noChangeArrowheads="1"/>
          </p:cNvSpPr>
          <p:nvPr/>
        </p:nvSpPr>
        <p:spPr>
          <a:xfrm>
            <a:off x="628179" y="3262378"/>
            <a:ext cx="3239633"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1 yard = 3 feet</a:t>
            </a:r>
          </a:p>
        </p:txBody>
      </p:sp>
      <p:sp>
        <p:nvSpPr>
          <p:cNvPr id="13" name="Rectangle 3">
            <a:extLst>
              <a:ext uri="{FF2B5EF4-FFF2-40B4-BE49-F238E27FC236}">
                <a16:creationId xmlns:a16="http://schemas.microsoft.com/office/drawing/2014/main" id="{AAF4CD81-24FE-434C-9024-5A412B932539}"/>
              </a:ext>
            </a:extLst>
          </p:cNvPr>
          <p:cNvSpPr txBox="1">
            <a:spLocks noChangeArrowheads="1"/>
          </p:cNvSpPr>
          <p:nvPr/>
        </p:nvSpPr>
        <p:spPr>
          <a:xfrm>
            <a:off x="628178" y="3673604"/>
            <a:ext cx="3239633"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1 yd</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 27 ft</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p:txBody>
      </p:sp>
      <p:sp>
        <p:nvSpPr>
          <p:cNvPr id="15" name="Rectangle 3">
            <a:extLst>
              <a:ext uri="{FF2B5EF4-FFF2-40B4-BE49-F238E27FC236}">
                <a16:creationId xmlns:a16="http://schemas.microsoft.com/office/drawing/2014/main" id="{3A496DB7-11ED-44EF-A7CB-78E81392A5A5}"/>
              </a:ext>
            </a:extLst>
          </p:cNvPr>
          <p:cNvSpPr txBox="1">
            <a:spLocks noChangeArrowheads="1"/>
          </p:cNvSpPr>
          <p:nvPr/>
        </p:nvSpPr>
        <p:spPr>
          <a:xfrm>
            <a:off x="6096000" y="3134780"/>
            <a:ext cx="2109703" cy="2501963"/>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27 yd</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240 yd</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2160 yd</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19,440 yd</a:t>
            </a:r>
            <a:r>
              <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p:txBody>
      </p:sp>
      <p:pic>
        <p:nvPicPr>
          <p:cNvPr id="26" name="Picture 2" descr="Poll Images, Stock Photos &amp; Vectors | Shutterstock">
            <a:extLst>
              <a:ext uri="{FF2B5EF4-FFF2-40B4-BE49-F238E27FC236}">
                <a16:creationId xmlns:a16="http://schemas.microsoft.com/office/drawing/2014/main" id="{CF47BD54-D3C9-4E7A-A175-BAE698102B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95" t="17789" r="13798" b="28025"/>
          <a:stretch/>
        </p:blipFill>
        <p:spPr bwMode="auto">
          <a:xfrm>
            <a:off x="10332588" y="300959"/>
            <a:ext cx="1759790" cy="10322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9F418EE4-DEA9-A04A-8F4D-E2B50648528F}"/>
              </a:ext>
            </a:extLst>
          </p:cNvPr>
          <p:cNvSpPr txBox="1"/>
          <p:nvPr/>
        </p:nvSpPr>
        <p:spPr>
          <a:xfrm>
            <a:off x="8621950" y="3262378"/>
            <a:ext cx="2965077" cy="1815882"/>
          </a:xfrm>
          <a:prstGeom prst="rect">
            <a:avLst/>
          </a:prstGeom>
          <a:solidFill>
            <a:schemeClr val="accent2">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You could now convert to dump truck loads if you wanted</a:t>
            </a:r>
          </a:p>
        </p:txBody>
      </p:sp>
      <p:sp>
        <p:nvSpPr>
          <p:cNvPr id="27" name="Oval 26">
            <a:extLst>
              <a:ext uri="{FF2B5EF4-FFF2-40B4-BE49-F238E27FC236}">
                <a16:creationId xmlns:a16="http://schemas.microsoft.com/office/drawing/2014/main" id="{8A1A6BBC-75E3-3244-0083-08EECB398487}"/>
              </a:ext>
            </a:extLst>
          </p:cNvPr>
          <p:cNvSpPr/>
          <p:nvPr/>
        </p:nvSpPr>
        <p:spPr>
          <a:xfrm>
            <a:off x="5873748" y="2921388"/>
            <a:ext cx="2043953" cy="73286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47CD28E1-F401-6476-7521-E534D9DDC8F9}"/>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3</a:t>
            </a:r>
          </a:p>
        </p:txBody>
      </p:sp>
      <p:cxnSp>
        <p:nvCxnSpPr>
          <p:cNvPr id="18" name="Straight Connector 17">
            <a:extLst>
              <a:ext uri="{FF2B5EF4-FFF2-40B4-BE49-F238E27FC236}">
                <a16:creationId xmlns:a16="http://schemas.microsoft.com/office/drawing/2014/main" id="{41381693-EBF9-AAE4-1BB7-D5D6B92A5694}"/>
              </a:ext>
            </a:extLst>
          </p:cNvPr>
          <p:cNvCxnSpPr>
            <a:cxnSpLocks/>
          </p:cNvCxnSpPr>
          <p:nvPr/>
        </p:nvCxnSpPr>
        <p:spPr>
          <a:xfrm>
            <a:off x="1748051" y="5097182"/>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00D61C9-FBFD-AD45-170C-C017799E604C}"/>
              </a:ext>
            </a:extLst>
          </p:cNvPr>
          <p:cNvCxnSpPr>
            <a:cxnSpLocks/>
          </p:cNvCxnSpPr>
          <p:nvPr/>
        </p:nvCxnSpPr>
        <p:spPr>
          <a:xfrm>
            <a:off x="2825445" y="5631031"/>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3">
            <a:extLst>
              <a:ext uri="{FF2B5EF4-FFF2-40B4-BE49-F238E27FC236}">
                <a16:creationId xmlns:a16="http://schemas.microsoft.com/office/drawing/2014/main" id="{54B8C846-8FE3-EA06-75AB-63E3942DF7BA}"/>
              </a:ext>
            </a:extLst>
          </p:cNvPr>
          <p:cNvSpPr txBox="1">
            <a:spLocks noChangeArrowheads="1"/>
          </p:cNvSpPr>
          <p:nvPr/>
        </p:nvSpPr>
        <p:spPr>
          <a:xfrm>
            <a:off x="3650038" y="5268946"/>
            <a:ext cx="1807222"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32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 26.7 yd</a:t>
            </a:r>
            <a:r>
              <a:rPr kumimoji="0" lang="en-US" altLang="en-US" sz="32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3</a:t>
            </a:r>
          </a:p>
        </p:txBody>
      </p:sp>
      <p:sp>
        <p:nvSpPr>
          <p:cNvPr id="3" name="TextBox 2">
            <a:extLst>
              <a:ext uri="{FF2B5EF4-FFF2-40B4-BE49-F238E27FC236}">
                <a16:creationId xmlns:a16="http://schemas.microsoft.com/office/drawing/2014/main" id="{B57D0725-42E7-509D-473F-0D8978A7BF58}"/>
              </a:ext>
            </a:extLst>
          </p:cNvPr>
          <p:cNvSpPr txBox="1"/>
          <p:nvPr/>
        </p:nvSpPr>
        <p:spPr>
          <a:xfrm>
            <a:off x="8621950" y="3262378"/>
            <a:ext cx="2965077" cy="2246769"/>
          </a:xfrm>
          <a:prstGeom prst="rect">
            <a:avLst/>
          </a:prstGeom>
          <a:solidFill>
            <a:schemeClr val="accent2">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Do you usually buy fill dirt in cubic feet? We need to convert to cubic yards!</a:t>
            </a:r>
          </a:p>
        </p:txBody>
      </p:sp>
      <p:cxnSp>
        <p:nvCxnSpPr>
          <p:cNvPr id="4" name="Straight Connector 3">
            <a:extLst>
              <a:ext uri="{FF2B5EF4-FFF2-40B4-BE49-F238E27FC236}">
                <a16:creationId xmlns:a16="http://schemas.microsoft.com/office/drawing/2014/main" id="{2FBA8AFB-053D-393D-0632-495DC4200E94}"/>
              </a:ext>
            </a:extLst>
          </p:cNvPr>
          <p:cNvCxnSpPr>
            <a:cxnSpLocks/>
          </p:cNvCxnSpPr>
          <p:nvPr/>
        </p:nvCxnSpPr>
        <p:spPr>
          <a:xfrm>
            <a:off x="981583" y="5534064"/>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69DEF0FA-9805-7F9E-1576-76617A5C7E37}"/>
              </a:ext>
            </a:extLst>
          </p:cNvPr>
          <p:cNvCxnSpPr>
            <a:cxnSpLocks/>
          </p:cNvCxnSpPr>
          <p:nvPr/>
        </p:nvCxnSpPr>
        <p:spPr>
          <a:xfrm>
            <a:off x="2258986" y="5051592"/>
            <a:ext cx="0" cy="1066034"/>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Rectangle 3">
                <a:extLst>
                  <a:ext uri="{FF2B5EF4-FFF2-40B4-BE49-F238E27FC236}">
                    <a16:creationId xmlns:a16="http://schemas.microsoft.com/office/drawing/2014/main" id="{9B566F57-D9C4-C6D8-7581-F5297782C233}"/>
                  </a:ext>
                </a:extLst>
              </p:cNvPr>
              <p:cNvSpPr txBox="1">
                <a:spLocks noChangeArrowheads="1"/>
              </p:cNvSpPr>
              <p:nvPr/>
            </p:nvSpPr>
            <p:spPr>
              <a:xfrm>
                <a:off x="981583" y="5078260"/>
                <a:ext cx="2311423"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buClr>
                    <a:srgbClr val="4472C4"/>
                  </a:buClr>
                  <a:buNone/>
                  <a:defRPr/>
                </a:pPr>
                <a14:m>
                  <m:oMathPara xmlns:m="http://schemas.openxmlformats.org/officeDocument/2006/math">
                    <m:oMathParaPr>
                      <m:jc m:val="centerGroup"/>
                    </m:oMathParaPr>
                    <m:oMath xmlns:m="http://schemas.openxmlformats.org/officeDocument/2006/math">
                      <m:r>
                        <a:rPr kumimoji="0" lang="en-US" alt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720</m:t>
                      </m:r>
                      <m:r>
                        <a:rPr kumimoji="0" lang="en-US" alt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𝑓𝑡</m:t>
                      </m:r>
                      <m:r>
                        <a:rPr kumimoji="0" lang="en-US" altLang="en-US" sz="2800" b="0" i="1" u="none" strike="noStrike" kern="1200" cap="none" spc="0" normalizeH="0" baseline="30000" noProof="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3</m:t>
                      </m:r>
                      <m:r>
                        <a:rPr kumimoji="0" lang="en-US" alt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    </m:t>
                      </m:r>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1</m:t>
                      </m:r>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𝑦𝑑</m:t>
                      </m:r>
                      <m:r>
                        <a:rPr lang="en-US" altLang="en-US" sz="2800" i="1" baseline="30000">
                          <a:solidFill>
                            <a:prstClr val="black"/>
                          </a:solidFill>
                          <a:latin typeface="Cambria Math" panose="02040503050406030204" pitchFamily="18" charset="0"/>
                          <a:ea typeface="Cambria Math" panose="02040503050406030204" pitchFamily="18" charset="0"/>
                          <a:cs typeface="Arial" panose="020B0604020202020204" pitchFamily="34" charset="0"/>
                        </a:rPr>
                        <m:t>3</m:t>
                      </m:r>
                    </m:oMath>
                  </m:oMathPara>
                </a14:m>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Choice>
        <mc:Fallback xmlns="">
          <p:sp>
            <p:nvSpPr>
              <p:cNvPr id="17" name="Rectangle 3">
                <a:extLst>
                  <a:ext uri="{FF2B5EF4-FFF2-40B4-BE49-F238E27FC236}">
                    <a16:creationId xmlns:a16="http://schemas.microsoft.com/office/drawing/2014/main" id="{9B566F57-D9C4-C6D8-7581-F5297782C233}"/>
                  </a:ext>
                </a:extLst>
              </p:cNvPr>
              <p:cNvSpPr txBox="1">
                <a:spLocks noRot="1" noChangeAspect="1" noMove="1" noResize="1" noEditPoints="1" noAdjustHandles="1" noChangeArrowheads="1" noChangeShapeType="1" noTextEdit="1"/>
              </p:cNvSpPr>
              <p:nvPr/>
            </p:nvSpPr>
            <p:spPr>
              <a:xfrm>
                <a:off x="981583" y="5078260"/>
                <a:ext cx="2311423" cy="43644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3">
                <a:extLst>
                  <a:ext uri="{FF2B5EF4-FFF2-40B4-BE49-F238E27FC236}">
                    <a16:creationId xmlns:a16="http://schemas.microsoft.com/office/drawing/2014/main" id="{2FDD3E35-0321-74C8-FF83-476329B5EC8E}"/>
                  </a:ext>
                </a:extLst>
              </p:cNvPr>
              <p:cNvSpPr txBox="1">
                <a:spLocks noChangeArrowheads="1"/>
              </p:cNvSpPr>
              <p:nvPr/>
            </p:nvSpPr>
            <p:spPr>
              <a:xfrm>
                <a:off x="1409828" y="5558015"/>
                <a:ext cx="1807222"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buClr>
                    <a:srgbClr val="4472C4"/>
                  </a:buClr>
                  <a:buNone/>
                  <a:defRPr/>
                </a:pPr>
                <a14:m>
                  <m:oMathPara xmlns:m="http://schemas.openxmlformats.org/officeDocument/2006/math">
                    <m:oMathParaPr>
                      <m:jc m:val="centerGroup"/>
                    </m:oMathParaPr>
                    <m:oMath xmlns:m="http://schemas.openxmlformats.org/officeDocument/2006/math">
                      <m:r>
                        <a:rPr lang="en-US" altLang="en-US" sz="28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1</m:t>
                      </m:r>
                      <m:r>
                        <a:rPr kumimoji="0" lang="en-US" alt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          </m:t>
                      </m:r>
                      <m:r>
                        <a:rPr lang="en-US" altLang="en-US" sz="2800" b="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27</m:t>
                      </m:r>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𝑓𝑡</m:t>
                      </m:r>
                      <m:r>
                        <a:rPr lang="en-US" altLang="en-US" sz="2800" i="1" baseline="30000">
                          <a:solidFill>
                            <a:prstClr val="black"/>
                          </a:solidFill>
                          <a:latin typeface="Cambria Math" panose="02040503050406030204" pitchFamily="18" charset="0"/>
                          <a:ea typeface="Cambria Math" panose="02040503050406030204" pitchFamily="18" charset="0"/>
                          <a:cs typeface="Arial" panose="020B0604020202020204" pitchFamily="34" charset="0"/>
                        </a:rPr>
                        <m:t>3</m:t>
                      </m:r>
                    </m:oMath>
                  </m:oMathPara>
                </a14:m>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Choice>
        <mc:Fallback xmlns="">
          <p:sp>
            <p:nvSpPr>
              <p:cNvPr id="22" name="Rectangle 3">
                <a:extLst>
                  <a:ext uri="{FF2B5EF4-FFF2-40B4-BE49-F238E27FC236}">
                    <a16:creationId xmlns:a16="http://schemas.microsoft.com/office/drawing/2014/main" id="{2FDD3E35-0321-74C8-FF83-476329B5EC8E}"/>
                  </a:ext>
                </a:extLst>
              </p:cNvPr>
              <p:cNvSpPr txBox="1">
                <a:spLocks noRot="1" noChangeAspect="1" noMove="1" noResize="1" noEditPoints="1" noAdjustHandles="1" noChangeArrowheads="1" noChangeShapeType="1" noTextEdit="1"/>
              </p:cNvSpPr>
              <p:nvPr/>
            </p:nvSpPr>
            <p:spPr>
              <a:xfrm>
                <a:off x="1409828" y="5558015"/>
                <a:ext cx="1807222" cy="436448"/>
              </a:xfrm>
              <a:prstGeom prst="rect">
                <a:avLst/>
              </a:prstGeom>
              <a:blipFill>
                <a:blip r:embed="rId5"/>
                <a:stretch>
                  <a:fillRect r="-673"/>
                </a:stretch>
              </a:blipFill>
            </p:spPr>
            <p:txBody>
              <a:bodyPr/>
              <a:lstStyle/>
              <a:p>
                <a:r>
                  <a:rPr lang="en-US">
                    <a:noFill/>
                  </a:rPr>
                  <a:t> </a:t>
                </a:r>
              </a:p>
            </p:txBody>
          </p:sp>
        </mc:Fallback>
      </mc:AlternateContent>
    </p:spTree>
    <p:extLst>
      <p:ext uri="{BB962C8B-B14F-4D97-AF65-F5344CB8AC3E}">
        <p14:creationId xmlns:p14="http://schemas.microsoft.com/office/powerpoint/2010/main" val="282648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animBg="1"/>
      <p:bldP spid="20" grpId="0" animBg="1"/>
      <p:bldP spid="27" grpId="0" animBg="1"/>
      <p:bldP spid="21" grpId="0"/>
      <p:bldP spid="3" grpId="0" animBg="1"/>
      <p:bldP spid="17" grpId="0"/>
      <p:bldP spid="22" grpId="0"/>
    </p:bldLst>
  </p:timing>
</p:sld>
</file>

<file path=ppt/slides/slide8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17DED4D8-9228-5008-A3B5-3BA89462459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3D57ED2-A849-2834-C9CF-0C6E844FCA50}"/>
              </a:ext>
            </a:extLst>
          </p:cNvPr>
          <p:cNvSpPr txBox="1">
            <a:spLocks/>
          </p:cNvSpPr>
          <p:nvPr/>
        </p:nvSpPr>
        <p:spPr>
          <a:xfrm>
            <a:off x="612370" y="97925"/>
            <a:ext cx="6723947" cy="1107045"/>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VOLUME OF A CYLINDER</a:t>
            </a:r>
          </a:p>
        </p:txBody>
      </p:sp>
      <p:sp>
        <p:nvSpPr>
          <p:cNvPr id="12" name="TextBox 11">
            <a:extLst>
              <a:ext uri="{FF2B5EF4-FFF2-40B4-BE49-F238E27FC236}">
                <a16:creationId xmlns:a16="http://schemas.microsoft.com/office/drawing/2014/main" id="{1BCDDC72-6154-3B22-D964-9BCE96D6414B}"/>
              </a:ext>
            </a:extLst>
          </p:cNvPr>
          <p:cNvSpPr txBox="1"/>
          <p:nvPr/>
        </p:nvSpPr>
        <p:spPr>
          <a:xfrm>
            <a:off x="3716380" y="1887217"/>
            <a:ext cx="1514015"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Diameter</a:t>
            </a:r>
            <a:b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20 ft</a:t>
            </a:r>
          </a:p>
        </p:txBody>
      </p:sp>
      <p:sp>
        <p:nvSpPr>
          <p:cNvPr id="16" name="TextBox 15">
            <a:extLst>
              <a:ext uri="{FF2B5EF4-FFF2-40B4-BE49-F238E27FC236}">
                <a16:creationId xmlns:a16="http://schemas.microsoft.com/office/drawing/2014/main" id="{5882F12A-2540-159F-C85F-450E1FB9B591}"/>
              </a:ext>
            </a:extLst>
          </p:cNvPr>
          <p:cNvSpPr txBox="1"/>
          <p:nvPr/>
        </p:nvSpPr>
        <p:spPr>
          <a:xfrm>
            <a:off x="408628" y="3887560"/>
            <a:ext cx="105294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Height</a:t>
            </a:r>
            <a:b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32 ft</a:t>
            </a:r>
          </a:p>
        </p:txBody>
      </p:sp>
      <p:sp>
        <p:nvSpPr>
          <p:cNvPr id="17" name="TextBox 16">
            <a:extLst>
              <a:ext uri="{FF2B5EF4-FFF2-40B4-BE49-F238E27FC236}">
                <a16:creationId xmlns:a16="http://schemas.microsoft.com/office/drawing/2014/main" id="{EB4B7BDD-DF27-14FC-2897-60473CD9E1B8}"/>
              </a:ext>
            </a:extLst>
          </p:cNvPr>
          <p:cNvSpPr txBox="1"/>
          <p:nvPr/>
        </p:nvSpPr>
        <p:spPr>
          <a:xfrm>
            <a:off x="6096000" y="1823457"/>
            <a:ext cx="6063562" cy="584775"/>
          </a:xfrm>
          <a:prstGeom prst="rect">
            <a:avLst/>
          </a:prstGeom>
          <a:noFill/>
        </p:spPr>
        <p:txBody>
          <a:bodyPr wrap="square" rtlCol="0">
            <a:spAutoFit/>
          </a:bodyPr>
          <a:lstStyle/>
          <a:p>
            <a:pPr lvl="0">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a:t>
            </a:r>
            <a:r>
              <a:rPr kumimoji="0" lang="el-GR"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r</a:t>
            </a:r>
            <a:r>
              <a:rPr kumimoji="0" lang="en-US" sz="32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2F338D5B-DD4B-41B9-5603-28588070D815}"/>
              </a:ext>
            </a:extLst>
          </p:cNvPr>
          <p:cNvSpPr txBox="1"/>
          <p:nvPr/>
        </p:nvSpPr>
        <p:spPr>
          <a:xfrm>
            <a:off x="6096000" y="2402717"/>
            <a:ext cx="5743074" cy="584775"/>
          </a:xfrm>
          <a:prstGeom prst="rect">
            <a:avLst/>
          </a:prstGeom>
          <a:noFill/>
        </p:spPr>
        <p:txBody>
          <a:bodyPr wrap="square" rtlCol="0">
            <a:spAutoFit/>
          </a:bodyPr>
          <a:lstStyle/>
          <a:p>
            <a:pPr lvl="0">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3.14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(10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32 ft</a:t>
            </a:r>
          </a:p>
        </p:txBody>
      </p:sp>
      <p:sp>
        <p:nvSpPr>
          <p:cNvPr id="30" name="TextBox 29">
            <a:extLst>
              <a:ext uri="{FF2B5EF4-FFF2-40B4-BE49-F238E27FC236}">
                <a16:creationId xmlns:a16="http://schemas.microsoft.com/office/drawing/2014/main" id="{85B59BDF-5761-8915-936F-C4E59631F711}"/>
              </a:ext>
            </a:extLst>
          </p:cNvPr>
          <p:cNvSpPr txBox="1"/>
          <p:nvPr/>
        </p:nvSpPr>
        <p:spPr>
          <a:xfrm>
            <a:off x="6096000" y="2987492"/>
            <a:ext cx="5743074" cy="584775"/>
          </a:xfrm>
          <a:prstGeom prst="rect">
            <a:avLst/>
          </a:prstGeom>
          <a:noFill/>
        </p:spPr>
        <p:txBody>
          <a:bodyPr wrap="square" rtlCol="0">
            <a:spAutoFit/>
          </a:bodyPr>
          <a:lstStyle/>
          <a:p>
            <a:pPr lvl="0">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3.14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100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32 ft</a:t>
            </a:r>
            <a:endPar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BA46926-9CDE-5BAB-061A-8CD77E742041}"/>
              </a:ext>
            </a:extLst>
          </p:cNvPr>
          <p:cNvSpPr txBox="1"/>
          <p:nvPr/>
        </p:nvSpPr>
        <p:spPr>
          <a:xfrm>
            <a:off x="7510298" y="1082411"/>
            <a:ext cx="420892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Aharoni" panose="02010803020104030203" pitchFamily="2" charset="-79"/>
                <a:ea typeface="+mn-ea"/>
                <a:cs typeface="Aharoni" panose="02010803020104030203" pitchFamily="2" charset="-79"/>
              </a:rPr>
              <a:t>Example:</a:t>
            </a:r>
          </a:p>
        </p:txBody>
      </p:sp>
      <p:sp>
        <p:nvSpPr>
          <p:cNvPr id="4" name="TextBox 3">
            <a:extLst>
              <a:ext uri="{FF2B5EF4-FFF2-40B4-BE49-F238E27FC236}">
                <a16:creationId xmlns:a16="http://schemas.microsoft.com/office/drawing/2014/main" id="{68F9191D-20E6-AF08-3245-36819744D477}"/>
              </a:ext>
            </a:extLst>
          </p:cNvPr>
          <p:cNvSpPr txBox="1"/>
          <p:nvPr/>
        </p:nvSpPr>
        <p:spPr>
          <a:xfrm>
            <a:off x="565305" y="979084"/>
            <a:ext cx="4835236"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of a cylinder = </a:t>
            </a:r>
            <a:r>
              <a:rPr kumimoji="0" lang="el-GR"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r</a:t>
            </a:r>
            <a:r>
              <a:rPr kumimoji="0" lang="en-US" sz="24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7B52697-233A-6A85-0F3A-AD9DD2B8DA45}"/>
              </a:ext>
            </a:extLst>
          </p:cNvPr>
          <p:cNvSpPr txBox="1"/>
          <p:nvPr/>
        </p:nvSpPr>
        <p:spPr>
          <a:xfrm>
            <a:off x="553615" y="1361792"/>
            <a:ext cx="548411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of a cylinder = </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0.785 × D</a:t>
            </a:r>
            <a:r>
              <a:rPr kumimoji="0" lang="en-US" sz="24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m3d="http://schemas.microsoft.com/office/drawing/2017/model3d" Requires="am3d">
          <p:graphicFrame>
            <p:nvGraphicFramePr>
              <p:cNvPr id="6" name="3D Model 5" descr="Cylinder">
                <a:extLst>
                  <a:ext uri="{FF2B5EF4-FFF2-40B4-BE49-F238E27FC236}">
                    <a16:creationId xmlns:a16="http://schemas.microsoft.com/office/drawing/2014/main" id="{862D7B8B-3291-11C1-0465-A78DA1203B79}"/>
                  </a:ext>
                </a:extLst>
              </p:cNvPr>
              <p:cNvGraphicFramePr>
                <a:graphicFrameLocks noChangeAspect="1"/>
              </p:cNvGraphicFramePr>
              <p:nvPr/>
            </p:nvGraphicFramePr>
            <p:xfrm>
              <a:off x="1230918" y="2086129"/>
              <a:ext cx="2937670" cy="4568616"/>
            </p:xfrm>
            <a:graphic>
              <a:graphicData uri="http://schemas.microsoft.com/office/drawing/2017/model3d">
                <am3d:model3d r:embed="rId2">
                  <am3d:spPr>
                    <a:xfrm>
                      <a:off x="0" y="0"/>
                      <a:ext cx="2937670" cy="4568616"/>
                    </a:xfrm>
                    <a:prstGeom prst="rect">
                      <a:avLst/>
                    </a:prstGeom>
                  </am3d:spPr>
                  <am3d:camera>
                    <am3d:pos x="0" y="0" z="62782805"/>
                    <am3d:up dx="0" dy="36000000" dz="0"/>
                    <am3d:lookAt x="0" y="0" z="0"/>
                    <am3d:perspective fov="2700000"/>
                  </am3d:camera>
                  <am3d:trans>
                    <am3d:meterPerModelUnit n="7159681" d="1000000"/>
                    <am3d:preTrans dx="22" dy="-18000000" dz="6"/>
                    <am3d:scale>
                      <am3d:sx n="1000000" d="1000000"/>
                      <am3d:sy n="1000000" d="1000000"/>
                      <am3d:sz n="1000000" d="1000000"/>
                    </am3d:scale>
                    <am3d:rot ax="2903009" ay="-2478317" az="-2196794"/>
                    <am3d:postTrans dx="0" dy="0" dz="0"/>
                  </am3d:trans>
                  <am3d:raster rName="Office3DRenderer" rVer="16.0.8326">
                    <am3d:blip r:embed="rId3"/>
                  </am3d:raster>
                  <am3d:objViewport viewportSz="545286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Cylinder">
                <a:extLst>
                  <a:ext uri="{FF2B5EF4-FFF2-40B4-BE49-F238E27FC236}">
                    <a16:creationId xmlns:a16="http://schemas.microsoft.com/office/drawing/2014/main" id="{862D7B8B-3291-11C1-0465-A78DA1203B79}"/>
                  </a:ext>
                </a:extLst>
              </p:cNvPr>
              <p:cNvPicPr>
                <a:picLocks noGrp="1" noRot="1" noChangeAspect="1" noMove="1" noResize="1" noEditPoints="1" noAdjustHandles="1" noChangeArrowheads="1" noChangeShapeType="1" noCrop="1"/>
              </p:cNvPicPr>
              <p:nvPr/>
            </p:nvPicPr>
            <p:blipFill>
              <a:blip r:embed="rId3"/>
              <a:stretch>
                <a:fillRect/>
              </a:stretch>
            </p:blipFill>
            <p:spPr>
              <a:xfrm>
                <a:off x="1230918" y="2086129"/>
                <a:ext cx="2937670" cy="4568616"/>
              </a:xfrm>
              <a:prstGeom prst="rect">
                <a:avLst/>
              </a:prstGeom>
            </p:spPr>
          </p:pic>
        </mc:Fallback>
      </mc:AlternateContent>
      <p:cxnSp>
        <p:nvCxnSpPr>
          <p:cNvPr id="8" name="Straight Connector 7">
            <a:extLst>
              <a:ext uri="{FF2B5EF4-FFF2-40B4-BE49-F238E27FC236}">
                <a16:creationId xmlns:a16="http://schemas.microsoft.com/office/drawing/2014/main" id="{30B24356-E5E8-2C19-83EA-CB5AFC3F4860}"/>
              </a:ext>
            </a:extLst>
          </p:cNvPr>
          <p:cNvCxnSpPr>
            <a:cxnSpLocks/>
          </p:cNvCxnSpPr>
          <p:nvPr/>
        </p:nvCxnSpPr>
        <p:spPr>
          <a:xfrm>
            <a:off x="1297641" y="2554941"/>
            <a:ext cx="2810435"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5977CB5-B457-E7A3-D82A-2905D6FC9028}"/>
              </a:ext>
            </a:extLst>
          </p:cNvPr>
          <p:cNvCxnSpPr>
            <a:cxnSpLocks/>
          </p:cNvCxnSpPr>
          <p:nvPr/>
        </p:nvCxnSpPr>
        <p:spPr>
          <a:xfrm>
            <a:off x="2642347" y="2602006"/>
            <a:ext cx="1465729"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250DC9A6-F7F2-398F-E1AA-D61980CCCDEC}"/>
              </a:ext>
            </a:extLst>
          </p:cNvPr>
          <p:cNvSpPr txBox="1"/>
          <p:nvPr/>
        </p:nvSpPr>
        <p:spPr>
          <a:xfrm>
            <a:off x="3886526" y="2784336"/>
            <a:ext cx="1514015"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Radius</a:t>
            </a:r>
            <a:br>
              <a:rPr kumimoji="0" lang="en-US"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br>
            <a:r>
              <a:rPr kumimoji="0" lang="en-US"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10 ft</a:t>
            </a:r>
          </a:p>
        </p:txBody>
      </p:sp>
      <p:sp>
        <p:nvSpPr>
          <p:cNvPr id="20" name="TextBox 19">
            <a:extLst>
              <a:ext uri="{FF2B5EF4-FFF2-40B4-BE49-F238E27FC236}">
                <a16:creationId xmlns:a16="http://schemas.microsoft.com/office/drawing/2014/main" id="{36D24265-A501-AFB0-994B-E0822F99AE62}"/>
              </a:ext>
            </a:extLst>
          </p:cNvPr>
          <p:cNvSpPr txBox="1"/>
          <p:nvPr/>
        </p:nvSpPr>
        <p:spPr>
          <a:xfrm>
            <a:off x="6096000" y="3502962"/>
            <a:ext cx="574307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Volume = 10,048 ft</a:t>
            </a:r>
            <a:r>
              <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sp>
        <p:nvSpPr>
          <p:cNvPr id="22" name="TextBox 21">
            <a:extLst>
              <a:ext uri="{FF2B5EF4-FFF2-40B4-BE49-F238E27FC236}">
                <a16:creationId xmlns:a16="http://schemas.microsoft.com/office/drawing/2014/main" id="{AC78E42B-57DA-2916-02A4-33C4B260EA33}"/>
              </a:ext>
            </a:extLst>
          </p:cNvPr>
          <p:cNvSpPr txBox="1"/>
          <p:nvPr/>
        </p:nvSpPr>
        <p:spPr>
          <a:xfrm>
            <a:off x="5813727" y="4151527"/>
            <a:ext cx="5743074"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Aharoni" panose="02010803020104030203" pitchFamily="2" charset="-79"/>
                <a:ea typeface="+mn-ea"/>
                <a:cs typeface="Aharoni" panose="02010803020104030203" pitchFamily="2" charset="-79"/>
              </a:rPr>
              <a:t>Convert to gallons:</a:t>
            </a:r>
          </a:p>
        </p:txBody>
      </p:sp>
      <p:pic>
        <p:nvPicPr>
          <p:cNvPr id="25" name="Picture 24">
            <a:extLst>
              <a:ext uri="{FF2B5EF4-FFF2-40B4-BE49-F238E27FC236}">
                <a16:creationId xmlns:a16="http://schemas.microsoft.com/office/drawing/2014/main" id="{68EDB18D-480E-81C8-9E6A-4BBBAEF54ADF}"/>
              </a:ext>
            </a:extLst>
          </p:cNvPr>
          <p:cNvPicPr>
            <a:picLocks noChangeAspect="1"/>
          </p:cNvPicPr>
          <p:nvPr/>
        </p:nvPicPr>
        <p:blipFill>
          <a:blip r:embed="rId4"/>
          <a:stretch>
            <a:fillRect/>
          </a:stretch>
        </p:blipFill>
        <p:spPr>
          <a:xfrm>
            <a:off x="4858686" y="4779368"/>
            <a:ext cx="5583573" cy="392359"/>
          </a:xfrm>
          <a:prstGeom prst="rect">
            <a:avLst/>
          </a:prstGeom>
        </p:spPr>
      </p:pic>
      <p:sp>
        <p:nvSpPr>
          <p:cNvPr id="31" name="TextBox 30">
            <a:extLst>
              <a:ext uri="{FF2B5EF4-FFF2-40B4-BE49-F238E27FC236}">
                <a16:creationId xmlns:a16="http://schemas.microsoft.com/office/drawing/2014/main" id="{A602C096-F3A0-1D9F-19E4-03F71FC929CA}"/>
              </a:ext>
            </a:extLst>
          </p:cNvPr>
          <p:cNvSpPr txBox="1"/>
          <p:nvPr/>
        </p:nvSpPr>
        <p:spPr>
          <a:xfrm>
            <a:off x="9367152" y="5641661"/>
            <a:ext cx="2187381"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75,159</a:t>
            </a:r>
            <a:r>
              <a:rPr kumimoji="0" lang="en-US" sz="3200" b="0" i="0" u="none" strike="noStrike" kern="1200" cap="none" spc="0" normalizeH="0" noProof="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gal</a:t>
            </a:r>
            <a:endPar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A8851CF1-76AD-D12B-7B68-75651C3CB604}"/>
              </a:ext>
            </a:extLst>
          </p:cNvPr>
          <p:cNvSpPr txBox="1"/>
          <p:nvPr/>
        </p:nvSpPr>
        <p:spPr>
          <a:xfrm>
            <a:off x="9418387" y="6123419"/>
            <a:ext cx="3105942"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75,000 gal</a:t>
            </a:r>
            <a:endParaRPr kumimoji="0" lang="en-US" sz="3200" b="0" i="0" u="none" strike="noStrike" kern="1200" cap="none" spc="0" normalizeH="0" baseline="30000" noProof="0">
              <a:ln>
                <a:noFill/>
              </a:ln>
              <a:solidFill>
                <a:prstClr val="black"/>
              </a:solidFill>
              <a:effectLst/>
              <a:uLnTx/>
              <a:uFillTx/>
              <a:latin typeface="Calibri" panose="020F0502020204030204"/>
              <a:ea typeface="+mn-ea"/>
              <a:cs typeface="+mn-cs"/>
            </a:endParaRPr>
          </a:p>
        </p:txBody>
      </p:sp>
      <p:cxnSp>
        <p:nvCxnSpPr>
          <p:cNvPr id="21" name="Straight Connector 20">
            <a:extLst>
              <a:ext uri="{FF2B5EF4-FFF2-40B4-BE49-F238E27FC236}">
                <a16:creationId xmlns:a16="http://schemas.microsoft.com/office/drawing/2014/main" id="{E27B800F-AAA6-BD01-3480-4A4C2BD775D6}"/>
              </a:ext>
            </a:extLst>
          </p:cNvPr>
          <p:cNvCxnSpPr>
            <a:cxnSpLocks/>
          </p:cNvCxnSpPr>
          <p:nvPr/>
        </p:nvCxnSpPr>
        <p:spPr>
          <a:xfrm>
            <a:off x="7437651" y="5499288"/>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6B1937F-45BA-1994-278D-684B9732D8A0}"/>
              </a:ext>
            </a:extLst>
          </p:cNvPr>
          <p:cNvCxnSpPr>
            <a:cxnSpLocks/>
          </p:cNvCxnSpPr>
          <p:nvPr/>
        </p:nvCxnSpPr>
        <p:spPr>
          <a:xfrm>
            <a:off x="8515045" y="6033137"/>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FEEB277-451B-91AF-2765-322ED6B407BA}"/>
              </a:ext>
            </a:extLst>
          </p:cNvPr>
          <p:cNvCxnSpPr>
            <a:cxnSpLocks/>
          </p:cNvCxnSpPr>
          <p:nvPr/>
        </p:nvCxnSpPr>
        <p:spPr>
          <a:xfrm flipV="1">
            <a:off x="6223000" y="5940765"/>
            <a:ext cx="3076508" cy="11242"/>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67850D6A-67F4-AF38-C438-14D65429EC5D}"/>
              </a:ext>
            </a:extLst>
          </p:cNvPr>
          <p:cNvCxnSpPr>
            <a:cxnSpLocks/>
          </p:cNvCxnSpPr>
          <p:nvPr/>
        </p:nvCxnSpPr>
        <p:spPr>
          <a:xfrm>
            <a:off x="7948586" y="5453698"/>
            <a:ext cx="0" cy="1066034"/>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5" name="Rectangle 3">
                <a:extLst>
                  <a:ext uri="{FF2B5EF4-FFF2-40B4-BE49-F238E27FC236}">
                    <a16:creationId xmlns:a16="http://schemas.microsoft.com/office/drawing/2014/main" id="{EABE9DC2-BE9E-F854-D3B3-7F27EE2397FE}"/>
                  </a:ext>
                </a:extLst>
              </p:cNvPr>
              <p:cNvSpPr txBox="1">
                <a:spLocks noChangeArrowheads="1"/>
              </p:cNvSpPr>
              <p:nvPr/>
            </p:nvSpPr>
            <p:spPr>
              <a:xfrm>
                <a:off x="5888997" y="5460137"/>
                <a:ext cx="3771076"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buClr>
                    <a:srgbClr val="4472C4"/>
                  </a:buClr>
                  <a:buNone/>
                  <a:defRPr/>
                </a:pPr>
                <a14:m>
                  <m:oMathPara xmlns:m="http://schemas.openxmlformats.org/officeDocument/2006/math">
                    <m:oMathParaPr>
                      <m:jc m:val="centerGroup"/>
                    </m:oMathParaPr>
                    <m:oMath xmlns:m="http://schemas.openxmlformats.org/officeDocument/2006/math">
                      <m:r>
                        <m:rPr>
                          <m:nor/>
                        </m:rPr>
                        <a:rPr lang="en-US" sz="2800" smtClean="0">
                          <a:solidFill>
                            <a:prstClr val="black"/>
                          </a:solidFill>
                          <a:latin typeface="Cambria Math" panose="02040503050406030204" pitchFamily="18" charset="0"/>
                        </a:rPr>
                        <m:t>10,048 </m:t>
                      </m:r>
                      <m:r>
                        <m:rPr>
                          <m:nor/>
                        </m:rPr>
                        <a:rPr lang="en-US" sz="2800" smtClean="0">
                          <a:solidFill>
                            <a:prstClr val="black"/>
                          </a:solidFill>
                          <a:latin typeface="Cambria Math" panose="02040503050406030204" pitchFamily="18" charset="0"/>
                        </a:rPr>
                        <m:t>𝑓𝑡</m:t>
                      </m:r>
                      <m:r>
                        <m:rPr>
                          <m:nor/>
                        </m:rPr>
                        <a:rPr lang="en-US" sz="2800" baseline="30000" smtClean="0">
                          <a:solidFill>
                            <a:prstClr val="black"/>
                          </a:solidFill>
                          <a:latin typeface="Cambria Math" panose="02040503050406030204" pitchFamily="18" charset="0"/>
                        </a:rPr>
                        <m:t>3</m:t>
                      </m:r>
                      <m:r>
                        <a:rPr lang="en-US" altLang="en-US" sz="2800" b="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    7.48 </m:t>
                      </m:r>
                      <m:r>
                        <a:rPr lang="en-US" altLang="en-US" sz="2800" b="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𝑔𝑎𝑙</m:t>
                      </m:r>
                    </m:oMath>
                  </m:oMathPara>
                </a14:m>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Choice>
        <mc:Fallback xmlns="">
          <p:sp>
            <p:nvSpPr>
              <p:cNvPr id="35" name="Rectangle 3">
                <a:extLst>
                  <a:ext uri="{FF2B5EF4-FFF2-40B4-BE49-F238E27FC236}">
                    <a16:creationId xmlns:a16="http://schemas.microsoft.com/office/drawing/2014/main" id="{EABE9DC2-BE9E-F854-D3B3-7F27EE2397FE}"/>
                  </a:ext>
                </a:extLst>
              </p:cNvPr>
              <p:cNvSpPr txBox="1">
                <a:spLocks noRot="1" noChangeAspect="1" noMove="1" noResize="1" noEditPoints="1" noAdjustHandles="1" noChangeArrowheads="1" noChangeShapeType="1" noTextEdit="1"/>
              </p:cNvSpPr>
              <p:nvPr/>
            </p:nvSpPr>
            <p:spPr>
              <a:xfrm>
                <a:off x="5888997" y="5460137"/>
                <a:ext cx="3771076" cy="43644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Rectangle 3">
                <a:extLst>
                  <a:ext uri="{FF2B5EF4-FFF2-40B4-BE49-F238E27FC236}">
                    <a16:creationId xmlns:a16="http://schemas.microsoft.com/office/drawing/2014/main" id="{AA46B027-BF0C-6CE8-F0F4-9D9E39FB6BB9}"/>
                  </a:ext>
                </a:extLst>
              </p:cNvPr>
              <p:cNvSpPr txBox="1">
                <a:spLocks noChangeArrowheads="1"/>
              </p:cNvSpPr>
              <p:nvPr/>
            </p:nvSpPr>
            <p:spPr>
              <a:xfrm>
                <a:off x="6876534" y="6011137"/>
                <a:ext cx="1807222"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buClr>
                    <a:srgbClr val="4472C4"/>
                  </a:buClr>
                  <a:buNone/>
                  <a:defRPr/>
                </a:pPr>
                <a14:m>
                  <m:oMathPara xmlns:m="http://schemas.openxmlformats.org/officeDocument/2006/math">
                    <m:oMathParaPr>
                      <m:jc m:val="centerGroup"/>
                    </m:oMathParaPr>
                    <m:oMath xmlns:m="http://schemas.openxmlformats.org/officeDocument/2006/math">
                      <m:r>
                        <a:rPr lang="en-US" altLang="en-US" sz="28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1</m:t>
                      </m:r>
                      <m:r>
                        <a:rPr lang="en-US" altLang="en-US" sz="2800" b="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    </m:t>
                      </m:r>
                      <m:r>
                        <a:rPr kumimoji="0" lang="en-US" alt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           1 </m:t>
                      </m:r>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𝑓𝑡</m:t>
                      </m:r>
                      <m:r>
                        <a:rPr lang="en-US" altLang="en-US" sz="2800" i="1" baseline="30000">
                          <a:solidFill>
                            <a:prstClr val="black"/>
                          </a:solidFill>
                          <a:latin typeface="Cambria Math" panose="02040503050406030204" pitchFamily="18" charset="0"/>
                          <a:ea typeface="Cambria Math" panose="02040503050406030204" pitchFamily="18" charset="0"/>
                          <a:cs typeface="Arial" panose="020B0604020202020204" pitchFamily="34" charset="0"/>
                        </a:rPr>
                        <m:t>3</m:t>
                      </m:r>
                    </m:oMath>
                  </m:oMathPara>
                </a14:m>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Choice>
        <mc:Fallback xmlns="">
          <p:sp>
            <p:nvSpPr>
              <p:cNvPr id="36" name="Rectangle 3">
                <a:extLst>
                  <a:ext uri="{FF2B5EF4-FFF2-40B4-BE49-F238E27FC236}">
                    <a16:creationId xmlns:a16="http://schemas.microsoft.com/office/drawing/2014/main" id="{AA46B027-BF0C-6CE8-F0F4-9D9E39FB6BB9}"/>
                  </a:ext>
                </a:extLst>
              </p:cNvPr>
              <p:cNvSpPr txBox="1">
                <a:spLocks noRot="1" noChangeAspect="1" noMove="1" noResize="1" noEditPoints="1" noAdjustHandles="1" noChangeArrowheads="1" noChangeShapeType="1" noTextEdit="1"/>
              </p:cNvSpPr>
              <p:nvPr/>
            </p:nvSpPr>
            <p:spPr>
              <a:xfrm>
                <a:off x="6876534" y="6011137"/>
                <a:ext cx="1807222" cy="436448"/>
              </a:xfrm>
              <a:prstGeom prst="rect">
                <a:avLst/>
              </a:prstGeom>
              <a:blipFill>
                <a:blip r:embed="rId6"/>
                <a:stretch>
                  <a:fillRect r="-15825"/>
                </a:stretch>
              </a:blipFill>
            </p:spPr>
            <p:txBody>
              <a:bodyPr/>
              <a:lstStyle/>
              <a:p>
                <a:r>
                  <a:rPr lang="en-US">
                    <a:noFill/>
                  </a:rPr>
                  <a:t> </a:t>
                </a:r>
              </a:p>
            </p:txBody>
          </p:sp>
        </mc:Fallback>
      </mc:AlternateContent>
    </p:spTree>
    <p:extLst>
      <p:ext uri="{BB962C8B-B14F-4D97-AF65-F5344CB8AC3E}">
        <p14:creationId xmlns:p14="http://schemas.microsoft.com/office/powerpoint/2010/main" val="7222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5" grpId="0"/>
      <p:bldP spid="36" grpId="0"/>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706B5-C0C0-507C-9677-B3390FCF2BED}"/>
              </a:ext>
            </a:extLst>
          </p:cNvPr>
          <p:cNvSpPr>
            <a:spLocks noGrp="1"/>
          </p:cNvSpPr>
          <p:nvPr>
            <p:ph type="title"/>
          </p:nvPr>
        </p:nvSpPr>
        <p:spPr/>
        <p:txBody>
          <a:bodyPr>
            <a:normAutofit/>
          </a:bodyPr>
          <a:lstStyle/>
          <a:p>
            <a:r>
              <a:rPr lang="en-US" sz="4300"/>
              <a:t>Multiple Unit Conversion Practice Problem</a:t>
            </a:r>
          </a:p>
        </p:txBody>
      </p:sp>
      <p:sp>
        <p:nvSpPr>
          <p:cNvPr id="4" name="Text Placeholder 3">
            <a:extLst>
              <a:ext uri="{FF2B5EF4-FFF2-40B4-BE49-F238E27FC236}">
                <a16:creationId xmlns:a16="http://schemas.microsoft.com/office/drawing/2014/main" id="{AA1E1A98-BAAD-7F07-10D5-D197EE86DB95}"/>
              </a:ext>
            </a:extLst>
          </p:cNvPr>
          <p:cNvSpPr>
            <a:spLocks noGrp="1"/>
          </p:cNvSpPr>
          <p:nvPr>
            <p:ph type="body" idx="1"/>
          </p:nvPr>
        </p:nvSpPr>
        <p:spPr>
          <a:xfrm>
            <a:off x="838200" y="1505561"/>
            <a:ext cx="10515600" cy="4559959"/>
          </a:xfrm>
          <a:solidFill>
            <a:schemeClr val="bg1">
              <a:alpha val="85000"/>
            </a:schemeClr>
          </a:solidFill>
        </p:spPr>
        <p:txBody>
          <a:bodyPr/>
          <a:lstStyle/>
          <a:p>
            <a:r>
              <a:rPr lang="en-US" sz="1800">
                <a:effectLst/>
                <a:latin typeface="Arial" panose="020B0604020202020204" pitchFamily="34" charset="0"/>
                <a:ea typeface="Aptos" panose="020B0004020202020204" pitchFamily="34" charset="0"/>
              </a:rPr>
              <a:t>A lift pump is rated to pump 245 m</a:t>
            </a:r>
            <a:r>
              <a:rPr lang="en-US" sz="1800" baseline="30000">
                <a:effectLst/>
                <a:latin typeface="Arial" panose="020B0604020202020204" pitchFamily="34" charset="0"/>
                <a:ea typeface="Aptos" panose="020B0004020202020204" pitchFamily="34" charset="0"/>
              </a:rPr>
              <a:t>3</a:t>
            </a:r>
            <a:r>
              <a:rPr lang="en-US" sz="1800">
                <a:effectLst/>
                <a:latin typeface="Arial" panose="020B0604020202020204" pitchFamily="34" charset="0"/>
                <a:ea typeface="Aptos" panose="020B0004020202020204" pitchFamily="34" charset="0"/>
              </a:rPr>
              <a:t>/day of raw influent, how many gallons per minute can this pump manage?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CF3AB6E-0411-CFCB-1707-817A34DE85B1}"/>
                  </a:ext>
                </a:extLst>
              </p:cNvPr>
              <p:cNvSpPr txBox="1"/>
              <p:nvPr/>
            </p:nvSpPr>
            <p:spPr>
              <a:xfrm>
                <a:off x="2212704" y="4734331"/>
                <a:ext cx="1329979" cy="115743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0" smtClean="0">
                          <a:solidFill>
                            <a:srgbClr val="666666"/>
                          </a:solidFill>
                          <a:latin typeface="Cambria Math" panose="02040503050406030204" pitchFamily="18" charset="0"/>
                        </a:rPr>
                        <m:t>245</m:t>
                      </m:r>
                      <m:f>
                        <m:fPr>
                          <m:ctrlPr>
                            <a:rPr lang="en-US" sz="2400" b="0" i="1" smtClean="0">
                              <a:solidFill>
                                <a:srgbClr val="666666"/>
                              </a:solidFill>
                              <a:latin typeface="Cambria Math" panose="02040503050406030204" pitchFamily="18" charset="0"/>
                            </a:rPr>
                          </m:ctrlPr>
                        </m:fPr>
                        <m:num>
                          <m:r>
                            <m:rPr>
                              <m:nor/>
                            </m:rPr>
                            <a:rPr lang="en-US" sz="2400" dirty="0">
                              <a:solidFill>
                                <a:srgbClr val="666666"/>
                              </a:solidFill>
                              <a:latin typeface="Cambria" panose="02040503050406030204" pitchFamily="18" charset="0"/>
                              <a:ea typeface="Cambria" panose="02040503050406030204" pitchFamily="18" charset="0"/>
                            </a:rPr>
                            <m:t>m</m:t>
                          </m:r>
                          <m:r>
                            <m:rPr>
                              <m:nor/>
                            </m:rPr>
                            <a:rPr lang="en-US" sz="2400" baseline="30000" dirty="0">
                              <a:solidFill>
                                <a:srgbClr val="666666"/>
                              </a:solidFill>
                              <a:latin typeface="Cambria" panose="02040503050406030204" pitchFamily="18" charset="0"/>
                              <a:ea typeface="Cambria" panose="02040503050406030204" pitchFamily="18" charset="0"/>
                            </a:rPr>
                            <m:t>3</m:t>
                          </m:r>
                        </m:num>
                        <m:den>
                          <m:r>
                            <m:rPr>
                              <m:sty m:val="p"/>
                            </m:rPr>
                            <a:rPr lang="en-US" sz="2400" b="0" i="0" smtClean="0">
                              <a:solidFill>
                                <a:srgbClr val="666666"/>
                              </a:solidFill>
                              <a:latin typeface="Cambria Math" panose="02040503050406030204" pitchFamily="18" charset="0"/>
                            </a:rPr>
                            <m:t>day</m:t>
                          </m:r>
                        </m:den>
                      </m:f>
                    </m:oMath>
                  </m:oMathPara>
                </a14:m>
                <a:endParaRPr lang="en-US" sz="2400">
                  <a:solidFill>
                    <a:srgbClr val="666666"/>
                  </a:solidFill>
                  <a:latin typeface="Cambria" panose="02040503050406030204" pitchFamily="18" charset="0"/>
                  <a:ea typeface="Cambria" panose="02040503050406030204" pitchFamily="18" charset="0"/>
                </a:endParaRPr>
              </a:p>
              <a:p>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6" name="TextBox 5">
                <a:extLst>
                  <a:ext uri="{FF2B5EF4-FFF2-40B4-BE49-F238E27FC236}">
                    <a16:creationId xmlns:a16="http://schemas.microsoft.com/office/drawing/2014/main" id="{3CF3AB6E-0411-CFCB-1707-817A34DE85B1}"/>
                  </a:ext>
                </a:extLst>
              </p:cNvPr>
              <p:cNvSpPr txBox="1">
                <a:spLocks noRot="1" noChangeAspect="1" noMove="1" noResize="1" noEditPoints="1" noAdjustHandles="1" noChangeArrowheads="1" noChangeShapeType="1" noTextEdit="1"/>
              </p:cNvSpPr>
              <p:nvPr/>
            </p:nvSpPr>
            <p:spPr>
              <a:xfrm>
                <a:off x="2212704" y="4734331"/>
                <a:ext cx="1329979" cy="1157433"/>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33F0D7E-66CE-21D1-E238-8BCF4CAF6901}"/>
                  </a:ext>
                </a:extLst>
              </p:cNvPr>
              <p:cNvSpPr txBox="1"/>
              <p:nvPr/>
            </p:nvSpPr>
            <p:spPr>
              <a:xfrm>
                <a:off x="3386523" y="4617398"/>
                <a:ext cx="1635897" cy="9221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400" i="1" smtClean="0">
                              <a:solidFill>
                                <a:srgbClr val="666666"/>
                              </a:solidFill>
                              <a:latin typeface="Cambria Math" panose="02040503050406030204" pitchFamily="18" charset="0"/>
                            </a:rPr>
                          </m:ctrlPr>
                        </m:dPr>
                        <m:e>
                          <m:f>
                            <m:fPr>
                              <m:ctrlPr>
                                <a:rPr lang="en-US" sz="2400" i="1">
                                  <a:solidFill>
                                    <a:srgbClr val="666666"/>
                                  </a:solidFill>
                                  <a:latin typeface="Cambria Math" panose="02040503050406030204" pitchFamily="18" charset="0"/>
                                </a:rPr>
                              </m:ctrlPr>
                            </m:fPr>
                            <m:num>
                              <m:r>
                                <a:rPr lang="en-US" sz="2400" b="0" i="0" smtClean="0">
                                  <a:solidFill>
                                    <a:srgbClr val="666666"/>
                                  </a:solidFill>
                                  <a:latin typeface="Cambria Math" panose="02040503050406030204" pitchFamily="18" charset="0"/>
                                </a:rPr>
                                <m:t>1000 </m:t>
                              </m:r>
                              <m:r>
                                <m:rPr>
                                  <m:sty m:val="p"/>
                                </m:rPr>
                                <a:rPr lang="en-US" sz="2400" b="0" i="0" smtClean="0">
                                  <a:solidFill>
                                    <a:srgbClr val="666666"/>
                                  </a:solidFill>
                                  <a:latin typeface="Cambria Math" panose="02040503050406030204" pitchFamily="18" charset="0"/>
                                </a:rPr>
                                <m:t>L</m:t>
                              </m:r>
                            </m:num>
                            <m:den>
                              <m:r>
                                <m:rPr>
                                  <m:nor/>
                                </m:rPr>
                                <a:rPr lang="en-US" sz="2400" dirty="0">
                                  <a:solidFill>
                                    <a:srgbClr val="666666"/>
                                  </a:solidFill>
                                  <a:latin typeface="Cambria" panose="02040503050406030204" pitchFamily="18" charset="0"/>
                                  <a:ea typeface="Cambria" panose="02040503050406030204" pitchFamily="18" charset="0"/>
                                </a:rPr>
                                <m:t>m</m:t>
                              </m:r>
                              <m:r>
                                <m:rPr>
                                  <m:nor/>
                                </m:rPr>
                                <a:rPr lang="en-US" sz="2400" baseline="30000" dirty="0">
                                  <a:solidFill>
                                    <a:srgbClr val="666666"/>
                                  </a:solidFill>
                                  <a:latin typeface="Cambria" panose="02040503050406030204" pitchFamily="18" charset="0"/>
                                  <a:ea typeface="Cambria" panose="02040503050406030204" pitchFamily="18" charset="0"/>
                                </a:rPr>
                                <m:t>3</m:t>
                              </m:r>
                            </m:den>
                          </m:f>
                          <m:r>
                            <m:rPr>
                              <m:nor/>
                            </m:rPr>
                            <a:rPr lang="en-US" sz="2400" dirty="0">
                              <a:solidFill>
                                <a:srgbClr val="666666"/>
                              </a:solidFill>
                              <a:latin typeface="Cambria" panose="02040503050406030204" pitchFamily="18" charset="0"/>
                              <a:ea typeface="Cambria" panose="02040503050406030204" pitchFamily="18" charset="0"/>
                            </a:rPr>
                            <m:t> </m:t>
                          </m:r>
                        </m:e>
                      </m:d>
                    </m:oMath>
                  </m:oMathPara>
                </a14:m>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7" name="TextBox 6">
                <a:extLst>
                  <a:ext uri="{FF2B5EF4-FFF2-40B4-BE49-F238E27FC236}">
                    <a16:creationId xmlns:a16="http://schemas.microsoft.com/office/drawing/2014/main" id="{E33F0D7E-66CE-21D1-E238-8BCF4CAF6901}"/>
                  </a:ext>
                </a:extLst>
              </p:cNvPr>
              <p:cNvSpPr txBox="1">
                <a:spLocks noRot="1" noChangeAspect="1" noMove="1" noResize="1" noEditPoints="1" noAdjustHandles="1" noChangeArrowheads="1" noChangeShapeType="1" noTextEdit="1"/>
              </p:cNvSpPr>
              <p:nvPr/>
            </p:nvSpPr>
            <p:spPr>
              <a:xfrm>
                <a:off x="3386523" y="4617398"/>
                <a:ext cx="1635897" cy="92217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3C68E8F-765C-359B-619C-9F1FCB01F421}"/>
                  </a:ext>
                </a:extLst>
              </p:cNvPr>
              <p:cNvSpPr txBox="1"/>
              <p:nvPr/>
            </p:nvSpPr>
            <p:spPr>
              <a:xfrm>
                <a:off x="4829952" y="4617398"/>
                <a:ext cx="1698414" cy="9221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400" i="1" smtClean="0">
                              <a:solidFill>
                                <a:srgbClr val="666666"/>
                              </a:solidFill>
                              <a:latin typeface="Cambria Math" panose="02040503050406030204" pitchFamily="18" charset="0"/>
                            </a:rPr>
                          </m:ctrlPr>
                        </m:dPr>
                        <m:e>
                          <m:f>
                            <m:fPr>
                              <m:ctrlPr>
                                <a:rPr lang="en-US" sz="2400" i="1" smtClean="0">
                                  <a:solidFill>
                                    <a:srgbClr val="666666"/>
                                  </a:solidFill>
                                  <a:latin typeface="Cambria Math" panose="02040503050406030204" pitchFamily="18" charset="0"/>
                                </a:rPr>
                              </m:ctrlPr>
                            </m:fPr>
                            <m:num>
                              <m:r>
                                <m:rPr>
                                  <m:sty m:val="p"/>
                                </m:rPr>
                                <a:rPr lang="en-US" sz="2400" b="0" i="0" smtClean="0">
                                  <a:solidFill>
                                    <a:srgbClr val="666666"/>
                                  </a:solidFill>
                                  <a:latin typeface="Cambria Math" panose="02040503050406030204" pitchFamily="18" charset="0"/>
                                </a:rPr>
                                <m:t>gal</m:t>
                              </m:r>
                            </m:num>
                            <m:den>
                              <m:r>
                                <a:rPr lang="en-US" sz="2400" b="0" i="0" smtClean="0">
                                  <a:solidFill>
                                    <a:srgbClr val="666666"/>
                                  </a:solidFill>
                                  <a:latin typeface="Cambria Math" panose="02040503050406030204" pitchFamily="18" charset="0"/>
                                </a:rPr>
                                <m:t>3.785 </m:t>
                              </m:r>
                              <m:r>
                                <m:rPr>
                                  <m:sty m:val="p"/>
                                </m:rPr>
                                <a:rPr lang="en-US" sz="2400" b="0" i="0" smtClean="0">
                                  <a:solidFill>
                                    <a:srgbClr val="666666"/>
                                  </a:solidFill>
                                  <a:latin typeface="Cambria Math" panose="02040503050406030204" pitchFamily="18" charset="0"/>
                                </a:rPr>
                                <m:t>L</m:t>
                              </m:r>
                            </m:den>
                          </m:f>
                          <m:r>
                            <m:rPr>
                              <m:nor/>
                            </m:rPr>
                            <a:rPr lang="en-US" sz="2400" dirty="0">
                              <a:solidFill>
                                <a:srgbClr val="666666"/>
                              </a:solidFill>
                              <a:latin typeface="Cambria" panose="02040503050406030204" pitchFamily="18" charset="0"/>
                              <a:ea typeface="Cambria" panose="02040503050406030204" pitchFamily="18" charset="0"/>
                            </a:rPr>
                            <m:t> </m:t>
                          </m:r>
                        </m:e>
                      </m:d>
                    </m:oMath>
                  </m:oMathPara>
                </a14:m>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8" name="TextBox 7">
                <a:extLst>
                  <a:ext uri="{FF2B5EF4-FFF2-40B4-BE49-F238E27FC236}">
                    <a16:creationId xmlns:a16="http://schemas.microsoft.com/office/drawing/2014/main" id="{13C68E8F-765C-359B-619C-9F1FCB01F421}"/>
                  </a:ext>
                </a:extLst>
              </p:cNvPr>
              <p:cNvSpPr txBox="1">
                <a:spLocks noRot="1" noChangeAspect="1" noMove="1" noResize="1" noEditPoints="1" noAdjustHandles="1" noChangeArrowheads="1" noChangeShapeType="1" noTextEdit="1"/>
              </p:cNvSpPr>
              <p:nvPr/>
            </p:nvSpPr>
            <p:spPr>
              <a:xfrm>
                <a:off x="4829952" y="4617398"/>
                <a:ext cx="1698414" cy="922176"/>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5D003B7-CF62-F2E4-0349-0E9B2880FBF9}"/>
                  </a:ext>
                </a:extLst>
              </p:cNvPr>
              <p:cNvSpPr txBox="1"/>
              <p:nvPr/>
            </p:nvSpPr>
            <p:spPr>
              <a:xfrm>
                <a:off x="6329991" y="4617398"/>
                <a:ext cx="1927644" cy="9221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400" i="1" smtClean="0">
                              <a:solidFill>
                                <a:srgbClr val="666666"/>
                              </a:solidFill>
                              <a:latin typeface="Cambria Math" panose="02040503050406030204" pitchFamily="18" charset="0"/>
                            </a:rPr>
                          </m:ctrlPr>
                        </m:dPr>
                        <m:e>
                          <m:f>
                            <m:fPr>
                              <m:ctrlPr>
                                <a:rPr lang="en-US" sz="2400" i="1" smtClean="0">
                                  <a:solidFill>
                                    <a:srgbClr val="666666"/>
                                  </a:solidFill>
                                  <a:latin typeface="Cambria Math" panose="02040503050406030204" pitchFamily="18" charset="0"/>
                                </a:rPr>
                              </m:ctrlPr>
                            </m:fPr>
                            <m:num>
                              <m:r>
                                <m:rPr>
                                  <m:sty m:val="p"/>
                                </m:rPr>
                                <a:rPr lang="en-US" sz="2400" b="0" i="0" smtClean="0">
                                  <a:solidFill>
                                    <a:srgbClr val="666666"/>
                                  </a:solidFill>
                                  <a:latin typeface="Cambria Math" panose="02040503050406030204" pitchFamily="18" charset="0"/>
                                </a:rPr>
                                <m:t>day</m:t>
                              </m:r>
                            </m:num>
                            <m:den>
                              <m:r>
                                <a:rPr lang="en-US" sz="2400" b="0" i="0" smtClean="0">
                                  <a:solidFill>
                                    <a:srgbClr val="666666"/>
                                  </a:solidFill>
                                  <a:latin typeface="Cambria Math" panose="02040503050406030204" pitchFamily="18" charset="0"/>
                                </a:rPr>
                                <m:t>1,440 </m:t>
                              </m:r>
                              <m:r>
                                <m:rPr>
                                  <m:sty m:val="p"/>
                                </m:rPr>
                                <a:rPr lang="en-US" sz="2400" b="0" i="0" smtClean="0">
                                  <a:solidFill>
                                    <a:srgbClr val="666666"/>
                                  </a:solidFill>
                                  <a:latin typeface="Cambria Math" panose="02040503050406030204" pitchFamily="18" charset="0"/>
                                </a:rPr>
                                <m:t>min</m:t>
                              </m:r>
                            </m:den>
                          </m:f>
                        </m:e>
                      </m:d>
                    </m:oMath>
                  </m:oMathPara>
                </a14:m>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9" name="TextBox 8">
                <a:extLst>
                  <a:ext uri="{FF2B5EF4-FFF2-40B4-BE49-F238E27FC236}">
                    <a16:creationId xmlns:a16="http://schemas.microsoft.com/office/drawing/2014/main" id="{D5D003B7-CF62-F2E4-0349-0E9B2880FBF9}"/>
                  </a:ext>
                </a:extLst>
              </p:cNvPr>
              <p:cNvSpPr txBox="1">
                <a:spLocks noRot="1" noChangeAspect="1" noMove="1" noResize="1" noEditPoints="1" noAdjustHandles="1" noChangeArrowheads="1" noChangeShapeType="1" noTextEdit="1"/>
              </p:cNvSpPr>
              <p:nvPr/>
            </p:nvSpPr>
            <p:spPr>
              <a:xfrm>
                <a:off x="6329991" y="4617398"/>
                <a:ext cx="1927644" cy="922176"/>
              </a:xfrm>
              <a:prstGeom prst="rect">
                <a:avLst/>
              </a:prstGeom>
              <a:blipFill>
                <a:blip r:embed="rId5"/>
                <a:stretch>
                  <a:fillRect/>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6460BC2D-8809-86F7-6E49-B56756C71661}"/>
              </a:ext>
            </a:extLst>
          </p:cNvPr>
          <p:cNvSpPr txBox="1"/>
          <p:nvPr/>
        </p:nvSpPr>
        <p:spPr>
          <a:xfrm>
            <a:off x="8132492" y="4835793"/>
            <a:ext cx="1641796" cy="461665"/>
          </a:xfrm>
          <a:prstGeom prst="rect">
            <a:avLst/>
          </a:prstGeom>
          <a:noFill/>
        </p:spPr>
        <p:txBody>
          <a:bodyPr wrap="none" rtlCol="0">
            <a:spAutoFit/>
          </a:bodyPr>
          <a:lstStyle/>
          <a:p>
            <a:r>
              <a:rPr lang="en-US" sz="2400">
                <a:solidFill>
                  <a:srgbClr val="666666"/>
                </a:solidFill>
                <a:latin typeface="Cambria" panose="02040503050406030204" pitchFamily="18" charset="0"/>
                <a:ea typeface="Cambria" panose="02040503050406030204" pitchFamily="18" charset="0"/>
              </a:rPr>
              <a:t>= 45.0 </a:t>
            </a:r>
            <a:r>
              <a:rPr lang="en-US" sz="2400" err="1">
                <a:solidFill>
                  <a:srgbClr val="666666"/>
                </a:solidFill>
                <a:latin typeface="Cambria" panose="02040503050406030204" pitchFamily="18" charset="0"/>
                <a:ea typeface="Cambria" panose="02040503050406030204" pitchFamily="18" charset="0"/>
              </a:rPr>
              <a:t>gpm</a:t>
            </a:r>
            <a:endParaRPr lang="en-US" sz="2400">
              <a:solidFill>
                <a:srgbClr val="666666"/>
              </a:solidFill>
              <a:latin typeface="Cambria" panose="02040503050406030204" pitchFamily="18" charset="0"/>
              <a:ea typeface="Cambria" panose="02040503050406030204" pitchFamily="18" charset="0"/>
            </a:endParaRPr>
          </a:p>
        </p:txBody>
      </p:sp>
      <p:cxnSp>
        <p:nvCxnSpPr>
          <p:cNvPr id="11" name="Straight Connector 10">
            <a:extLst>
              <a:ext uri="{FF2B5EF4-FFF2-40B4-BE49-F238E27FC236}">
                <a16:creationId xmlns:a16="http://schemas.microsoft.com/office/drawing/2014/main" id="{30464D1A-4F05-89CA-9618-9EC8D8404093}"/>
              </a:ext>
            </a:extLst>
          </p:cNvPr>
          <p:cNvCxnSpPr/>
          <p:nvPr/>
        </p:nvCxnSpPr>
        <p:spPr>
          <a:xfrm>
            <a:off x="2976462" y="4678698"/>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1513AB-9CFB-061D-26BD-8934F23F4EA3}"/>
              </a:ext>
            </a:extLst>
          </p:cNvPr>
          <p:cNvCxnSpPr/>
          <p:nvPr/>
        </p:nvCxnSpPr>
        <p:spPr>
          <a:xfrm>
            <a:off x="3903230" y="5100540"/>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214862F-1710-793A-A830-91CC359B3482}"/>
              </a:ext>
            </a:extLst>
          </p:cNvPr>
          <p:cNvCxnSpPr/>
          <p:nvPr/>
        </p:nvCxnSpPr>
        <p:spPr>
          <a:xfrm>
            <a:off x="4359642" y="4653472"/>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C54AFC3-78A2-D69A-9854-670A6BAAF63F}"/>
              </a:ext>
            </a:extLst>
          </p:cNvPr>
          <p:cNvCxnSpPr/>
          <p:nvPr/>
        </p:nvCxnSpPr>
        <p:spPr>
          <a:xfrm>
            <a:off x="5859355" y="5084951"/>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DCBEE10-42FA-BF95-2D31-D6A108FA3D99}"/>
              </a:ext>
            </a:extLst>
          </p:cNvPr>
          <p:cNvCxnSpPr/>
          <p:nvPr/>
        </p:nvCxnSpPr>
        <p:spPr>
          <a:xfrm>
            <a:off x="3003567" y="5084951"/>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D947DF5-8D76-A331-D7C8-AF0DF5A798A2}"/>
              </a:ext>
            </a:extLst>
          </p:cNvPr>
          <p:cNvCxnSpPr/>
          <p:nvPr/>
        </p:nvCxnSpPr>
        <p:spPr>
          <a:xfrm>
            <a:off x="7098940" y="4595699"/>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3">
            <a:extLst>
              <a:ext uri="{FF2B5EF4-FFF2-40B4-BE49-F238E27FC236}">
                <a16:creationId xmlns:a16="http://schemas.microsoft.com/office/drawing/2014/main" id="{D25F7736-D3AD-7F66-DE1C-0720741BA6D5}"/>
              </a:ext>
            </a:extLst>
          </p:cNvPr>
          <p:cNvSpPr txBox="1">
            <a:spLocks noChangeArrowheads="1"/>
          </p:cNvSpPr>
          <p:nvPr/>
        </p:nvSpPr>
        <p:spPr>
          <a:xfrm>
            <a:off x="8387114" y="3185065"/>
            <a:ext cx="2044147"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defTabSz="457200">
              <a:lnSpc>
                <a:spcPct val="100000"/>
              </a:lnSpc>
              <a:spcBef>
                <a:spcPts val="0"/>
              </a:spcBef>
              <a:spcAft>
                <a:spcPts val="0"/>
              </a:spcAft>
              <a:buClrTx/>
              <a:buSzTx/>
              <a:buNone/>
            </a:pPr>
            <a:r>
              <a:rPr lang="en-US" sz="2400">
                <a:solidFill>
                  <a:srgbClr val="666666"/>
                </a:solidFill>
                <a:latin typeface="Cambria" panose="02040503050406030204" pitchFamily="18" charset="0"/>
                <a:ea typeface="Cambria" panose="02040503050406030204" pitchFamily="18" charset="0"/>
              </a:rPr>
              <a:t>= 45.0 </a:t>
            </a:r>
            <a:r>
              <a:rPr lang="en-US" sz="2400" err="1">
                <a:solidFill>
                  <a:srgbClr val="666666"/>
                </a:solidFill>
                <a:latin typeface="Cambria" panose="02040503050406030204" pitchFamily="18" charset="0"/>
                <a:ea typeface="Cambria" panose="02040503050406030204" pitchFamily="18" charset="0"/>
              </a:rPr>
              <a:t>gpm</a:t>
            </a:r>
            <a:endParaRPr lang="en-US" sz="2400">
              <a:solidFill>
                <a:srgbClr val="666666"/>
              </a:solidFill>
              <a:latin typeface="Cambria" panose="02040503050406030204" pitchFamily="18" charset="0"/>
              <a:ea typeface="Cambria" panose="02040503050406030204" pitchFamily="18" charset="0"/>
            </a:endParaRPr>
          </a:p>
        </p:txBody>
      </p:sp>
      <p:cxnSp>
        <p:nvCxnSpPr>
          <p:cNvPr id="18" name="Straight Connector 17">
            <a:extLst>
              <a:ext uri="{FF2B5EF4-FFF2-40B4-BE49-F238E27FC236}">
                <a16:creationId xmlns:a16="http://schemas.microsoft.com/office/drawing/2014/main" id="{E6F26FC5-A728-7775-C23C-ED5ACD0B3FC6}"/>
              </a:ext>
            </a:extLst>
          </p:cNvPr>
          <p:cNvCxnSpPr>
            <a:cxnSpLocks/>
          </p:cNvCxnSpPr>
          <p:nvPr/>
        </p:nvCxnSpPr>
        <p:spPr>
          <a:xfrm>
            <a:off x="1866846" y="3432559"/>
            <a:ext cx="6400800"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23EE9878-DA3E-85B1-A5C7-94D1900B863E}"/>
              </a:ext>
            </a:extLst>
          </p:cNvPr>
          <p:cNvCxnSpPr>
            <a:cxnSpLocks/>
          </p:cNvCxnSpPr>
          <p:nvPr/>
        </p:nvCxnSpPr>
        <p:spPr>
          <a:xfrm>
            <a:off x="3144250" y="2950087"/>
            <a:ext cx="0" cy="1066034"/>
          </a:xfrm>
          <a:prstGeom prst="line">
            <a:avLst/>
          </a:prstGeom>
          <a:ln w="38100"/>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402BAD80-E214-24DF-AF35-17839B487D54}"/>
              </a:ext>
            </a:extLst>
          </p:cNvPr>
          <p:cNvCxnSpPr>
            <a:cxnSpLocks/>
          </p:cNvCxnSpPr>
          <p:nvPr/>
        </p:nvCxnSpPr>
        <p:spPr>
          <a:xfrm>
            <a:off x="4679592" y="2976755"/>
            <a:ext cx="0" cy="1066034"/>
          </a:xfrm>
          <a:prstGeom prst="line">
            <a:avLst/>
          </a:prstGeom>
          <a:ln w="38100"/>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BFDA13B-E440-8E92-42A4-BEC4B584D6E3}"/>
              </a:ext>
            </a:extLst>
          </p:cNvPr>
          <p:cNvCxnSpPr>
            <a:cxnSpLocks/>
          </p:cNvCxnSpPr>
          <p:nvPr/>
        </p:nvCxnSpPr>
        <p:spPr>
          <a:xfrm>
            <a:off x="6408150" y="2976755"/>
            <a:ext cx="0" cy="1066034"/>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301BF05-CB23-E1C7-89CF-24EEBF011B75}"/>
                  </a:ext>
                </a:extLst>
              </p:cNvPr>
              <p:cNvSpPr txBox="1"/>
              <p:nvPr/>
            </p:nvSpPr>
            <p:spPr>
              <a:xfrm>
                <a:off x="1774964" y="2966625"/>
                <a:ext cx="136928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0" smtClean="0">
                          <a:solidFill>
                            <a:srgbClr val="666666"/>
                          </a:solidFill>
                          <a:latin typeface="Cambria Math" panose="02040503050406030204" pitchFamily="18" charset="0"/>
                        </a:rPr>
                        <m:t>245</m:t>
                      </m:r>
                      <m:r>
                        <m:rPr>
                          <m:nor/>
                        </m:rPr>
                        <a:rPr lang="en-US" sz="2400" b="0" i="0" smtClean="0">
                          <a:solidFill>
                            <a:srgbClr val="666666"/>
                          </a:solidFill>
                          <a:latin typeface="Cambria Math" panose="02040503050406030204" pitchFamily="18" charset="0"/>
                        </a:rPr>
                        <m:t> </m:t>
                      </m:r>
                      <m:r>
                        <m:rPr>
                          <m:nor/>
                        </m:rPr>
                        <a:rPr lang="en-US" sz="2400" dirty="0">
                          <a:solidFill>
                            <a:srgbClr val="666666"/>
                          </a:solidFill>
                          <a:latin typeface="Cambria" panose="02040503050406030204" pitchFamily="18" charset="0"/>
                          <a:ea typeface="Cambria" panose="02040503050406030204" pitchFamily="18" charset="0"/>
                        </a:rPr>
                        <m:t>m</m:t>
                      </m:r>
                      <m:r>
                        <m:rPr>
                          <m:nor/>
                        </m:rPr>
                        <a:rPr lang="en-US" sz="2400" baseline="30000" dirty="0">
                          <a:solidFill>
                            <a:srgbClr val="666666"/>
                          </a:solidFill>
                          <a:latin typeface="Cambria" panose="02040503050406030204" pitchFamily="18" charset="0"/>
                          <a:ea typeface="Cambria" panose="02040503050406030204" pitchFamily="18" charset="0"/>
                        </a:rPr>
                        <m:t>3</m:t>
                      </m:r>
                    </m:oMath>
                  </m:oMathPara>
                </a14:m>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25" name="TextBox 24">
                <a:extLst>
                  <a:ext uri="{FF2B5EF4-FFF2-40B4-BE49-F238E27FC236}">
                    <a16:creationId xmlns:a16="http://schemas.microsoft.com/office/drawing/2014/main" id="{A301BF05-CB23-E1C7-89CF-24EEBF011B75}"/>
                  </a:ext>
                </a:extLst>
              </p:cNvPr>
              <p:cNvSpPr txBox="1">
                <a:spLocks noRot="1" noChangeAspect="1" noMove="1" noResize="1" noEditPoints="1" noAdjustHandles="1" noChangeArrowheads="1" noChangeShapeType="1" noTextEdit="1"/>
              </p:cNvSpPr>
              <p:nvPr/>
            </p:nvSpPr>
            <p:spPr>
              <a:xfrm>
                <a:off x="1774964" y="2966625"/>
                <a:ext cx="1369280" cy="461665"/>
              </a:xfrm>
              <a:prstGeom prst="rect">
                <a:avLst/>
              </a:prstGeom>
              <a:blipFill>
                <a:blip r:embed="rId6"/>
                <a:stretch>
                  <a:fillRect/>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53CAA462-2009-EF9A-7E13-2A0EFEDE4584}"/>
              </a:ext>
            </a:extLst>
          </p:cNvPr>
          <p:cNvSpPr txBox="1"/>
          <p:nvPr/>
        </p:nvSpPr>
        <p:spPr>
          <a:xfrm>
            <a:off x="2177679" y="3428290"/>
            <a:ext cx="708313" cy="461665"/>
          </a:xfrm>
          <a:prstGeom prst="rect">
            <a:avLst/>
          </a:prstGeom>
          <a:noFill/>
        </p:spPr>
        <p:txBody>
          <a:bodyPr wrap="square" rtlCol="0">
            <a:spAutoFit/>
          </a:bodyPr>
          <a:lstStyle/>
          <a:p>
            <a:r>
              <a:rPr lang="en-US" sz="2400">
                <a:solidFill>
                  <a:srgbClr val="666666"/>
                </a:solidFill>
                <a:latin typeface="Cambria" panose="02040503050406030204" pitchFamily="18" charset="0"/>
                <a:ea typeface="Cambria" panose="02040503050406030204" pitchFamily="18" charset="0"/>
              </a:rPr>
              <a:t>day</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256769F-6CB0-8934-1F38-32DB75EFFA92}"/>
                  </a:ext>
                </a:extLst>
              </p:cNvPr>
              <p:cNvSpPr txBox="1"/>
              <p:nvPr/>
            </p:nvSpPr>
            <p:spPr>
              <a:xfrm>
                <a:off x="3307283" y="2994248"/>
                <a:ext cx="136928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0" smtClean="0">
                          <a:solidFill>
                            <a:srgbClr val="666666"/>
                          </a:solidFill>
                          <a:latin typeface="Cambria Math" panose="02040503050406030204" pitchFamily="18" charset="0"/>
                        </a:rPr>
                        <m:t>1000 </m:t>
                      </m:r>
                      <m:r>
                        <m:rPr>
                          <m:sty m:val="p"/>
                        </m:rPr>
                        <a:rPr lang="en-US" sz="2400" b="0" i="0" smtClean="0">
                          <a:solidFill>
                            <a:srgbClr val="666666"/>
                          </a:solidFill>
                          <a:latin typeface="Cambria Math" panose="02040503050406030204" pitchFamily="18" charset="0"/>
                        </a:rPr>
                        <m:t>L</m:t>
                      </m:r>
                    </m:oMath>
                  </m:oMathPara>
                </a14:m>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27" name="TextBox 26">
                <a:extLst>
                  <a:ext uri="{FF2B5EF4-FFF2-40B4-BE49-F238E27FC236}">
                    <a16:creationId xmlns:a16="http://schemas.microsoft.com/office/drawing/2014/main" id="{A256769F-6CB0-8934-1F38-32DB75EFFA92}"/>
                  </a:ext>
                </a:extLst>
              </p:cNvPr>
              <p:cNvSpPr txBox="1">
                <a:spLocks noRot="1" noChangeAspect="1" noMove="1" noResize="1" noEditPoints="1" noAdjustHandles="1" noChangeArrowheads="1" noChangeShapeType="1" noTextEdit="1"/>
              </p:cNvSpPr>
              <p:nvPr/>
            </p:nvSpPr>
            <p:spPr>
              <a:xfrm>
                <a:off x="3307283" y="2994248"/>
                <a:ext cx="1369280" cy="46166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0C95A29-0B8A-40B5-FB15-53990727DBAA}"/>
                  </a:ext>
                </a:extLst>
              </p:cNvPr>
              <p:cNvSpPr txBox="1"/>
              <p:nvPr/>
            </p:nvSpPr>
            <p:spPr>
              <a:xfrm>
                <a:off x="3615608" y="3428290"/>
                <a:ext cx="70831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nor/>
                        </m:rPr>
                        <a:rPr lang="en-US" sz="2400" dirty="0">
                          <a:solidFill>
                            <a:srgbClr val="666666"/>
                          </a:solidFill>
                          <a:latin typeface="Cambria" panose="02040503050406030204" pitchFamily="18" charset="0"/>
                          <a:ea typeface="Cambria" panose="02040503050406030204" pitchFamily="18" charset="0"/>
                        </a:rPr>
                        <m:t>m</m:t>
                      </m:r>
                      <m:r>
                        <m:rPr>
                          <m:nor/>
                        </m:rPr>
                        <a:rPr lang="en-US" sz="2400" baseline="30000" dirty="0">
                          <a:solidFill>
                            <a:srgbClr val="666666"/>
                          </a:solidFill>
                          <a:latin typeface="Cambria" panose="02040503050406030204" pitchFamily="18" charset="0"/>
                          <a:ea typeface="Cambria" panose="02040503050406030204" pitchFamily="18" charset="0"/>
                        </a:rPr>
                        <m:t>3</m:t>
                      </m:r>
                    </m:oMath>
                  </m:oMathPara>
                </a14:m>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28" name="TextBox 27">
                <a:extLst>
                  <a:ext uri="{FF2B5EF4-FFF2-40B4-BE49-F238E27FC236}">
                    <a16:creationId xmlns:a16="http://schemas.microsoft.com/office/drawing/2014/main" id="{80C95A29-0B8A-40B5-FB15-53990727DBAA}"/>
                  </a:ext>
                </a:extLst>
              </p:cNvPr>
              <p:cNvSpPr txBox="1">
                <a:spLocks noRot="1" noChangeAspect="1" noMove="1" noResize="1" noEditPoints="1" noAdjustHandles="1" noChangeArrowheads="1" noChangeShapeType="1" noTextEdit="1"/>
              </p:cNvSpPr>
              <p:nvPr/>
            </p:nvSpPr>
            <p:spPr>
              <a:xfrm>
                <a:off x="3615608" y="3428290"/>
                <a:ext cx="708313" cy="46166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4800C2D-D3C0-032E-3775-66438570EF3F}"/>
                  </a:ext>
                </a:extLst>
              </p:cNvPr>
              <p:cNvSpPr txBox="1"/>
              <p:nvPr/>
            </p:nvSpPr>
            <p:spPr>
              <a:xfrm>
                <a:off x="4891714" y="2966145"/>
                <a:ext cx="136928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rgbClr val="666666"/>
                          </a:solidFill>
                          <a:latin typeface="Cambria Math" panose="02040503050406030204" pitchFamily="18" charset="0"/>
                        </a:rPr>
                        <m:t>gal</m:t>
                      </m:r>
                    </m:oMath>
                  </m:oMathPara>
                </a14:m>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29" name="TextBox 28">
                <a:extLst>
                  <a:ext uri="{FF2B5EF4-FFF2-40B4-BE49-F238E27FC236}">
                    <a16:creationId xmlns:a16="http://schemas.microsoft.com/office/drawing/2014/main" id="{94800C2D-D3C0-032E-3775-66438570EF3F}"/>
                  </a:ext>
                </a:extLst>
              </p:cNvPr>
              <p:cNvSpPr txBox="1">
                <a:spLocks noRot="1" noChangeAspect="1" noMove="1" noResize="1" noEditPoints="1" noAdjustHandles="1" noChangeArrowheads="1" noChangeShapeType="1" noTextEdit="1"/>
              </p:cNvSpPr>
              <p:nvPr/>
            </p:nvSpPr>
            <p:spPr>
              <a:xfrm>
                <a:off x="4891714" y="2966145"/>
                <a:ext cx="1369280" cy="461665"/>
              </a:xfrm>
              <a:prstGeom prst="rect">
                <a:avLst/>
              </a:prstGeom>
              <a:blipFill>
                <a:blip r:embed="rId9"/>
                <a:stretch>
                  <a:fillRect b="-2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56B620E3-D24C-B18A-D66E-29934AB60495}"/>
                  </a:ext>
                </a:extLst>
              </p:cNvPr>
              <p:cNvSpPr txBox="1"/>
              <p:nvPr/>
            </p:nvSpPr>
            <p:spPr>
              <a:xfrm>
                <a:off x="5022420" y="3448971"/>
                <a:ext cx="1223987" cy="461665"/>
              </a:xfrm>
              <a:prstGeom prst="rect">
                <a:avLst/>
              </a:prstGeom>
              <a:noFill/>
            </p:spPr>
            <p:txBody>
              <a:bodyPr wrap="square" rtlCol="0">
                <a:spAutoFit/>
              </a:bodyPr>
              <a:lstStyle/>
              <a:p>
                <a:r>
                  <a:rPr lang="en-US" sz="2400" b="0">
                    <a:solidFill>
                      <a:srgbClr val="666666"/>
                    </a:solidFill>
                    <a:ea typeface="Cambria" panose="02040503050406030204" pitchFamily="18" charset="0"/>
                  </a:rPr>
                  <a:t>3.785 </a:t>
                </a:r>
                <a14:m>
                  <m:oMath xmlns:m="http://schemas.openxmlformats.org/officeDocument/2006/math">
                    <m:r>
                      <m:rPr>
                        <m:nor/>
                      </m:rPr>
                      <a:rPr lang="en-US" sz="2400" b="0" i="0" dirty="0" smtClean="0">
                        <a:solidFill>
                          <a:srgbClr val="666666"/>
                        </a:solidFill>
                        <a:latin typeface="Cambria" panose="02040503050406030204" pitchFamily="18" charset="0"/>
                        <a:ea typeface="Cambria" panose="02040503050406030204" pitchFamily="18" charset="0"/>
                      </a:rPr>
                      <m:t>L</m:t>
                    </m:r>
                  </m:oMath>
                </a14:m>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30" name="TextBox 29">
                <a:extLst>
                  <a:ext uri="{FF2B5EF4-FFF2-40B4-BE49-F238E27FC236}">
                    <a16:creationId xmlns:a16="http://schemas.microsoft.com/office/drawing/2014/main" id="{56B620E3-D24C-B18A-D66E-29934AB60495}"/>
                  </a:ext>
                </a:extLst>
              </p:cNvPr>
              <p:cNvSpPr txBox="1">
                <a:spLocks noRot="1" noChangeAspect="1" noMove="1" noResize="1" noEditPoints="1" noAdjustHandles="1" noChangeArrowheads="1" noChangeShapeType="1" noTextEdit="1"/>
              </p:cNvSpPr>
              <p:nvPr/>
            </p:nvSpPr>
            <p:spPr>
              <a:xfrm>
                <a:off x="5022420" y="3448971"/>
                <a:ext cx="1223987" cy="461665"/>
              </a:xfrm>
              <a:prstGeom prst="rect">
                <a:avLst/>
              </a:prstGeom>
              <a:blipFill>
                <a:blip r:embed="rId10"/>
                <a:stretch>
                  <a:fillRect l="-7960"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DF32FFC-115A-5C76-ED27-285443F88883}"/>
                  </a:ext>
                </a:extLst>
              </p:cNvPr>
              <p:cNvSpPr txBox="1"/>
              <p:nvPr/>
            </p:nvSpPr>
            <p:spPr>
              <a:xfrm>
                <a:off x="6732124" y="2954233"/>
                <a:ext cx="136928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rgbClr val="666666"/>
                          </a:solidFill>
                          <a:latin typeface="Cambria Math" panose="02040503050406030204" pitchFamily="18" charset="0"/>
                        </a:rPr>
                        <m:t>day</m:t>
                      </m:r>
                    </m:oMath>
                  </m:oMathPara>
                </a14:m>
                <a:endParaRPr lang="en-US" sz="2400">
                  <a:solidFill>
                    <a:srgbClr val="666666"/>
                  </a:solidFill>
                  <a:latin typeface="Cambria" panose="02040503050406030204" pitchFamily="18" charset="0"/>
                  <a:ea typeface="Cambria" panose="02040503050406030204" pitchFamily="18" charset="0"/>
                </a:endParaRPr>
              </a:p>
            </p:txBody>
          </p:sp>
        </mc:Choice>
        <mc:Fallback xmlns="">
          <p:sp>
            <p:nvSpPr>
              <p:cNvPr id="31" name="TextBox 30">
                <a:extLst>
                  <a:ext uri="{FF2B5EF4-FFF2-40B4-BE49-F238E27FC236}">
                    <a16:creationId xmlns:a16="http://schemas.microsoft.com/office/drawing/2014/main" id="{FDF32FFC-115A-5C76-ED27-285443F88883}"/>
                  </a:ext>
                </a:extLst>
              </p:cNvPr>
              <p:cNvSpPr txBox="1">
                <a:spLocks noRot="1" noChangeAspect="1" noMove="1" noResize="1" noEditPoints="1" noAdjustHandles="1" noChangeArrowheads="1" noChangeShapeType="1" noTextEdit="1"/>
              </p:cNvSpPr>
              <p:nvPr/>
            </p:nvSpPr>
            <p:spPr>
              <a:xfrm>
                <a:off x="6732124" y="2954233"/>
                <a:ext cx="1369280" cy="461665"/>
              </a:xfrm>
              <a:prstGeom prst="rect">
                <a:avLst/>
              </a:prstGeom>
              <a:blipFill>
                <a:blip r:embed="rId11"/>
                <a:stretch>
                  <a:fillRect b="-21333"/>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9EB2F3B7-6A6B-E365-F043-F1D145624101}"/>
              </a:ext>
            </a:extLst>
          </p:cNvPr>
          <p:cNvSpPr txBox="1"/>
          <p:nvPr/>
        </p:nvSpPr>
        <p:spPr>
          <a:xfrm>
            <a:off x="6688977" y="3474549"/>
            <a:ext cx="1496698" cy="461665"/>
          </a:xfrm>
          <a:prstGeom prst="rect">
            <a:avLst/>
          </a:prstGeom>
          <a:noFill/>
        </p:spPr>
        <p:txBody>
          <a:bodyPr wrap="square" rtlCol="0">
            <a:spAutoFit/>
          </a:bodyPr>
          <a:lstStyle/>
          <a:p>
            <a:r>
              <a:rPr lang="en-US" sz="2400" b="0">
                <a:solidFill>
                  <a:srgbClr val="666666"/>
                </a:solidFill>
                <a:ea typeface="Cambria" panose="02040503050406030204" pitchFamily="18" charset="0"/>
              </a:rPr>
              <a:t>1,440 min</a:t>
            </a:r>
            <a:endParaRPr lang="en-US" sz="2400">
              <a:solidFill>
                <a:srgbClr val="666666"/>
              </a:solidFill>
              <a:latin typeface="Cambria" panose="02040503050406030204" pitchFamily="18" charset="0"/>
              <a:ea typeface="Cambria" panose="02040503050406030204" pitchFamily="18" charset="0"/>
            </a:endParaRPr>
          </a:p>
        </p:txBody>
      </p:sp>
      <p:cxnSp>
        <p:nvCxnSpPr>
          <p:cNvPr id="33" name="Straight Connector 32">
            <a:extLst>
              <a:ext uri="{FF2B5EF4-FFF2-40B4-BE49-F238E27FC236}">
                <a16:creationId xmlns:a16="http://schemas.microsoft.com/office/drawing/2014/main" id="{A12F0F2E-6C87-233E-9A6B-663A095FA8BA}"/>
              </a:ext>
            </a:extLst>
          </p:cNvPr>
          <p:cNvCxnSpPr/>
          <p:nvPr/>
        </p:nvCxnSpPr>
        <p:spPr>
          <a:xfrm>
            <a:off x="2571801" y="2962974"/>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0C48E15-679B-6F35-9924-90DEE2C94F8F}"/>
              </a:ext>
            </a:extLst>
          </p:cNvPr>
          <p:cNvCxnSpPr/>
          <p:nvPr/>
        </p:nvCxnSpPr>
        <p:spPr>
          <a:xfrm>
            <a:off x="3774466" y="3437491"/>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1AB828B-AEB0-26B3-8052-D2E0246D0F06}"/>
              </a:ext>
            </a:extLst>
          </p:cNvPr>
          <p:cNvCxnSpPr/>
          <p:nvPr/>
        </p:nvCxnSpPr>
        <p:spPr>
          <a:xfrm>
            <a:off x="4195552" y="3076100"/>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70D2C1F-681B-04DA-3014-F1FFFFC4DABC}"/>
              </a:ext>
            </a:extLst>
          </p:cNvPr>
          <p:cNvCxnSpPr/>
          <p:nvPr/>
        </p:nvCxnSpPr>
        <p:spPr>
          <a:xfrm>
            <a:off x="5804364" y="3536088"/>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2BD664A-11AC-85E1-AF5E-25B9FD502DF8}"/>
              </a:ext>
            </a:extLst>
          </p:cNvPr>
          <p:cNvCxnSpPr/>
          <p:nvPr/>
        </p:nvCxnSpPr>
        <p:spPr>
          <a:xfrm>
            <a:off x="2386280" y="3484230"/>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EF288F2-1542-75E1-7CA2-73D3DA9D3A0E}"/>
              </a:ext>
            </a:extLst>
          </p:cNvPr>
          <p:cNvCxnSpPr/>
          <p:nvPr/>
        </p:nvCxnSpPr>
        <p:spPr>
          <a:xfrm>
            <a:off x="7209484" y="3035172"/>
            <a:ext cx="336884" cy="425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318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8"/>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7" grpId="0"/>
      <p:bldP spid="25" grpId="0"/>
      <p:bldP spid="26" grpId="0"/>
      <p:bldP spid="27" grpId="0"/>
      <p:bldP spid="28" grpId="0"/>
      <p:bldP spid="29" grpId="0"/>
      <p:bldP spid="30" grpId="0"/>
      <p:bldP spid="31" grpId="0"/>
      <p:bldP spid="32" grpId="0"/>
    </p:bld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5D8609B-7E62-713D-402A-30AC8A36746C}"/>
            </a:ext>
          </a:extLst>
        </p:cNvPr>
        <p:cNvGrpSpPr/>
        <p:nvPr/>
      </p:nvGrpSpPr>
      <p:grpSpPr>
        <a:xfrm>
          <a:off x="0" y="0"/>
          <a:ext cx="0" cy="0"/>
          <a:chOff x="0" y="0"/>
          <a:chExt cx="0" cy="0"/>
        </a:xfrm>
      </p:grpSpPr>
      <p:sp>
        <p:nvSpPr>
          <p:cNvPr id="49154" name="Rectangle 2">
            <a:extLst>
              <a:ext uri="{FF2B5EF4-FFF2-40B4-BE49-F238E27FC236}">
                <a16:creationId xmlns:a16="http://schemas.microsoft.com/office/drawing/2014/main" id="{ACC7959E-D233-C8E7-DD52-EA877A0258F3}"/>
              </a:ext>
            </a:extLst>
          </p:cNvPr>
          <p:cNvSpPr>
            <a:spLocks noGrp="1" noChangeArrowheads="1"/>
          </p:cNvSpPr>
          <p:nvPr>
            <p:ph type="title"/>
          </p:nvPr>
        </p:nvSpPr>
        <p:spPr>
          <a:xfrm>
            <a:off x="794931" y="410894"/>
            <a:ext cx="7057479" cy="1143000"/>
          </a:xfrm>
          <a:solidFill>
            <a:schemeClr val="accent1"/>
          </a:solidFill>
        </p:spPr>
        <p:txBody>
          <a:bodyPr>
            <a:noAutofit/>
          </a:bodyPr>
          <a:lstStyle/>
          <a:p>
            <a:pPr eaLnBrk="1" hangingPunct="1"/>
            <a:r>
              <a:rPr lang="en-US" altLang="en-US" sz="4800">
                <a:solidFill>
                  <a:schemeClr val="bg1"/>
                </a:solidFill>
              </a:rPr>
              <a:t>Davidson Pie Wheel</a:t>
            </a:r>
          </a:p>
        </p:txBody>
      </p:sp>
      <p:sp>
        <p:nvSpPr>
          <p:cNvPr id="4" name="Content Placeholder 3">
            <a:extLst>
              <a:ext uri="{FF2B5EF4-FFF2-40B4-BE49-F238E27FC236}">
                <a16:creationId xmlns:a16="http://schemas.microsoft.com/office/drawing/2014/main" id="{5CB579F9-34B2-D63E-14F3-01173A9A7225}"/>
              </a:ext>
            </a:extLst>
          </p:cNvPr>
          <p:cNvSpPr>
            <a:spLocks noGrp="1"/>
          </p:cNvSpPr>
          <p:nvPr>
            <p:ph sz="half" idx="1"/>
          </p:nvPr>
        </p:nvSpPr>
        <p:spPr>
          <a:xfrm>
            <a:off x="838200" y="1553894"/>
            <a:ext cx="7014210" cy="4623069"/>
          </a:xfrm>
        </p:spPr>
        <p:txBody>
          <a:bodyPr>
            <a:normAutofit fontScale="92500" lnSpcReduction="10000"/>
          </a:bodyPr>
          <a:lstStyle/>
          <a:p>
            <a:r>
              <a:rPr lang="en-US"/>
              <a:t>Many wastewater and water certification tests or classes provide this visual tool to simplify complex equations</a:t>
            </a:r>
          </a:p>
          <a:p>
            <a:r>
              <a:rPr lang="en-US"/>
              <a:t>The pie wheel is divided into sections that represent the variables used for different wastewater and water equations</a:t>
            </a:r>
          </a:p>
          <a:p>
            <a:r>
              <a:rPr lang="en-US"/>
              <a:t>The variables on the bottom of the pie wheel are multiplied to calculate the value of the variable in the top half of the pie wheel</a:t>
            </a:r>
          </a:p>
          <a:p>
            <a:r>
              <a:rPr lang="en-US"/>
              <a:t>Interchangeably dividing the value at the top of the pie by any of the variable in the bottom half will result in value for the other variables or product of the variable in the bottom half</a:t>
            </a:r>
          </a:p>
        </p:txBody>
      </p:sp>
      <p:sp>
        <p:nvSpPr>
          <p:cNvPr id="10" name="Oval 9">
            <a:extLst>
              <a:ext uri="{FF2B5EF4-FFF2-40B4-BE49-F238E27FC236}">
                <a16:creationId xmlns:a16="http://schemas.microsoft.com/office/drawing/2014/main" id="{728DDC33-7EA3-6AC5-A845-1275B00C70AF}"/>
              </a:ext>
            </a:extLst>
          </p:cNvPr>
          <p:cNvSpPr/>
          <p:nvPr/>
        </p:nvSpPr>
        <p:spPr>
          <a:xfrm>
            <a:off x="8382438" y="410894"/>
            <a:ext cx="2743200" cy="274320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EA5ABE5-FC8D-45AA-6D1D-CBBF4D92184B}"/>
              </a:ext>
            </a:extLst>
          </p:cNvPr>
          <p:cNvCxnSpPr>
            <a:stCxn id="10" idx="2"/>
            <a:endCxn id="10" idx="6"/>
          </p:cNvCxnSpPr>
          <p:nvPr/>
        </p:nvCxnSpPr>
        <p:spPr>
          <a:xfrm>
            <a:off x="8382438" y="1782494"/>
            <a:ext cx="274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F5BE9E2-9B9C-957E-29C4-9B846475741F}"/>
              </a:ext>
            </a:extLst>
          </p:cNvPr>
          <p:cNvCxnSpPr/>
          <p:nvPr/>
        </p:nvCxnSpPr>
        <p:spPr>
          <a:xfrm flipH="1">
            <a:off x="9215604" y="1782494"/>
            <a:ext cx="538434"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1D9BB97-98F1-36CB-90DE-9AB5C8BC3F26}"/>
              </a:ext>
            </a:extLst>
          </p:cNvPr>
          <p:cNvCxnSpPr>
            <a:cxnSpLocks/>
          </p:cNvCxnSpPr>
          <p:nvPr/>
        </p:nvCxnSpPr>
        <p:spPr>
          <a:xfrm>
            <a:off x="9754038" y="1782494"/>
            <a:ext cx="627426"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74284EF-886E-9568-5076-7224E66D71E5}"/>
              </a:ext>
            </a:extLst>
          </p:cNvPr>
          <p:cNvSpPr txBox="1"/>
          <p:nvPr/>
        </p:nvSpPr>
        <p:spPr>
          <a:xfrm>
            <a:off x="9094281" y="747002"/>
            <a:ext cx="1307719" cy="830997"/>
          </a:xfrm>
          <a:prstGeom prst="rect">
            <a:avLst/>
          </a:prstGeom>
          <a:noFill/>
        </p:spPr>
        <p:txBody>
          <a:bodyPr wrap="square" rtlCol="0">
            <a:spAutoFit/>
          </a:bodyPr>
          <a:lstStyle/>
          <a:p>
            <a:pPr algn="ctr"/>
            <a:r>
              <a:rPr lang="en-US" sz="2400"/>
              <a:t>Area of a Triangle</a:t>
            </a:r>
          </a:p>
        </p:txBody>
      </p:sp>
      <p:sp>
        <p:nvSpPr>
          <p:cNvPr id="15" name="TextBox 14">
            <a:extLst>
              <a:ext uri="{FF2B5EF4-FFF2-40B4-BE49-F238E27FC236}">
                <a16:creationId xmlns:a16="http://schemas.microsoft.com/office/drawing/2014/main" id="{F863CA03-1332-CAA5-641F-E5664D82D17F}"/>
              </a:ext>
            </a:extLst>
          </p:cNvPr>
          <p:cNvSpPr txBox="1"/>
          <p:nvPr/>
        </p:nvSpPr>
        <p:spPr>
          <a:xfrm>
            <a:off x="8563351" y="1986990"/>
            <a:ext cx="768159" cy="461665"/>
          </a:xfrm>
          <a:prstGeom prst="rect">
            <a:avLst/>
          </a:prstGeom>
          <a:noFill/>
        </p:spPr>
        <p:txBody>
          <a:bodyPr wrap="none" rtlCol="0">
            <a:spAutoFit/>
          </a:bodyPr>
          <a:lstStyle/>
          <a:p>
            <a:r>
              <a:rPr lang="en-US" sz="2400"/>
              <a:t>base</a:t>
            </a:r>
          </a:p>
        </p:txBody>
      </p:sp>
      <p:sp>
        <p:nvSpPr>
          <p:cNvPr id="16" name="TextBox 15">
            <a:extLst>
              <a:ext uri="{FF2B5EF4-FFF2-40B4-BE49-F238E27FC236}">
                <a16:creationId xmlns:a16="http://schemas.microsoft.com/office/drawing/2014/main" id="{7C801754-4CA2-50AF-18B3-70291E788830}"/>
              </a:ext>
            </a:extLst>
          </p:cNvPr>
          <p:cNvSpPr txBox="1"/>
          <p:nvPr/>
        </p:nvSpPr>
        <p:spPr>
          <a:xfrm>
            <a:off x="9302746" y="2591892"/>
            <a:ext cx="976870" cy="461665"/>
          </a:xfrm>
          <a:prstGeom prst="rect">
            <a:avLst/>
          </a:prstGeom>
          <a:noFill/>
        </p:spPr>
        <p:txBody>
          <a:bodyPr wrap="none" rtlCol="0">
            <a:spAutoFit/>
          </a:bodyPr>
          <a:lstStyle/>
          <a:p>
            <a:r>
              <a:rPr lang="en-US" sz="2400"/>
              <a:t>height</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D8EB810-3E53-9EAC-3E60-832314CF36BE}"/>
                  </a:ext>
                </a:extLst>
              </p:cNvPr>
              <p:cNvSpPr txBox="1"/>
              <p:nvPr/>
            </p:nvSpPr>
            <p:spPr>
              <a:xfrm>
                <a:off x="10258271" y="1934901"/>
                <a:ext cx="584198" cy="45249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type m:val="skw"/>
                          <m:ctrlPr>
                            <a:rPr lang="en-US"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oMath>
                  </m:oMathPara>
                </a14:m>
                <a:endParaRPr lang="en-US"/>
              </a:p>
            </p:txBody>
          </p:sp>
        </mc:Choice>
        <mc:Fallback xmlns="">
          <p:sp>
            <p:nvSpPr>
              <p:cNvPr id="17" name="TextBox 16">
                <a:extLst>
                  <a:ext uri="{FF2B5EF4-FFF2-40B4-BE49-F238E27FC236}">
                    <a16:creationId xmlns:a16="http://schemas.microsoft.com/office/drawing/2014/main" id="{7D8EB810-3E53-9EAC-3E60-832314CF36BE}"/>
                  </a:ext>
                </a:extLst>
              </p:cNvPr>
              <p:cNvSpPr txBox="1">
                <a:spLocks noRot="1" noChangeAspect="1" noMove="1" noResize="1" noEditPoints="1" noAdjustHandles="1" noChangeArrowheads="1" noChangeShapeType="1" noTextEdit="1"/>
              </p:cNvSpPr>
              <p:nvPr/>
            </p:nvSpPr>
            <p:spPr>
              <a:xfrm>
                <a:off x="10258271" y="1934901"/>
                <a:ext cx="584198" cy="452496"/>
              </a:xfrm>
              <a:prstGeom prst="rect">
                <a:avLst/>
              </a:prstGeom>
              <a:blipFill>
                <a:blip r:embed="rId3"/>
                <a:stretch>
                  <a:fillRect l="-51042" t="-118667" r="-97917" b="-184000"/>
                </a:stretch>
              </a:blipFill>
            </p:spPr>
            <p:txBody>
              <a:bodyPr/>
              <a:lstStyle/>
              <a:p>
                <a:r>
                  <a:rPr lang="en-US">
                    <a:noFill/>
                  </a:rPr>
                  <a:t> </a:t>
                </a:r>
              </a:p>
            </p:txBody>
          </p:sp>
        </mc:Fallback>
      </mc:AlternateContent>
      <p:sp>
        <p:nvSpPr>
          <p:cNvPr id="18" name="Oval 17">
            <a:extLst>
              <a:ext uri="{FF2B5EF4-FFF2-40B4-BE49-F238E27FC236}">
                <a16:creationId xmlns:a16="http://schemas.microsoft.com/office/drawing/2014/main" id="{49AC7A34-1A11-7B77-6C34-711DB31DC352}"/>
              </a:ext>
            </a:extLst>
          </p:cNvPr>
          <p:cNvSpPr/>
          <p:nvPr/>
        </p:nvSpPr>
        <p:spPr>
          <a:xfrm>
            <a:off x="8382438" y="3384552"/>
            <a:ext cx="2743200" cy="274320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03A0ED83-1EA2-09CC-2ACF-66B99B0BE55F}"/>
              </a:ext>
            </a:extLst>
          </p:cNvPr>
          <p:cNvCxnSpPr>
            <a:stCxn id="18" idx="2"/>
            <a:endCxn id="18" idx="6"/>
          </p:cNvCxnSpPr>
          <p:nvPr/>
        </p:nvCxnSpPr>
        <p:spPr>
          <a:xfrm>
            <a:off x="8382438" y="4756152"/>
            <a:ext cx="274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0F5A8D1-58C0-7594-6002-7526B100141E}"/>
              </a:ext>
            </a:extLst>
          </p:cNvPr>
          <p:cNvCxnSpPr/>
          <p:nvPr/>
        </p:nvCxnSpPr>
        <p:spPr>
          <a:xfrm flipH="1">
            <a:off x="9215604" y="4756152"/>
            <a:ext cx="538434"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7D095B5-68EC-8C0B-47D8-E3E3B088FF77}"/>
              </a:ext>
            </a:extLst>
          </p:cNvPr>
          <p:cNvCxnSpPr>
            <a:cxnSpLocks/>
          </p:cNvCxnSpPr>
          <p:nvPr/>
        </p:nvCxnSpPr>
        <p:spPr>
          <a:xfrm>
            <a:off x="9754038" y="4756152"/>
            <a:ext cx="627426"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CFF0DEA-4DD5-3864-13B8-A1A4A92993EC}"/>
              </a:ext>
            </a:extLst>
          </p:cNvPr>
          <p:cNvSpPr txBox="1"/>
          <p:nvPr/>
        </p:nvSpPr>
        <p:spPr>
          <a:xfrm>
            <a:off x="9035991" y="3653925"/>
            <a:ext cx="1424301" cy="830997"/>
          </a:xfrm>
          <a:prstGeom prst="rect">
            <a:avLst/>
          </a:prstGeom>
          <a:noFill/>
        </p:spPr>
        <p:txBody>
          <a:bodyPr wrap="none" rtlCol="0">
            <a:spAutoFit/>
          </a:bodyPr>
          <a:lstStyle/>
          <a:p>
            <a:pPr algn="ctr"/>
            <a:r>
              <a:rPr lang="en-US" sz="2400"/>
              <a:t>Feed Rate</a:t>
            </a:r>
          </a:p>
          <a:p>
            <a:pPr algn="ctr"/>
            <a:r>
              <a:rPr lang="en-US" sz="2400"/>
              <a:t>(lbs./day)</a:t>
            </a:r>
          </a:p>
        </p:txBody>
      </p:sp>
      <p:sp>
        <p:nvSpPr>
          <p:cNvPr id="23" name="TextBox 22">
            <a:extLst>
              <a:ext uri="{FF2B5EF4-FFF2-40B4-BE49-F238E27FC236}">
                <a16:creationId xmlns:a16="http://schemas.microsoft.com/office/drawing/2014/main" id="{932BA1FD-E7C5-6F25-E75D-5B3021710C8B}"/>
              </a:ext>
            </a:extLst>
          </p:cNvPr>
          <p:cNvSpPr txBox="1"/>
          <p:nvPr/>
        </p:nvSpPr>
        <p:spPr>
          <a:xfrm>
            <a:off x="8501551" y="4713522"/>
            <a:ext cx="1016625" cy="830997"/>
          </a:xfrm>
          <a:prstGeom prst="rect">
            <a:avLst/>
          </a:prstGeom>
          <a:noFill/>
        </p:spPr>
        <p:txBody>
          <a:bodyPr wrap="none" rtlCol="0">
            <a:spAutoFit/>
          </a:bodyPr>
          <a:lstStyle/>
          <a:p>
            <a:pPr algn="ctr"/>
            <a:r>
              <a:rPr lang="en-US" sz="2400"/>
              <a:t>Flow</a:t>
            </a:r>
          </a:p>
          <a:p>
            <a:pPr algn="ctr"/>
            <a:r>
              <a:rPr lang="en-US" sz="2400"/>
              <a:t>(MGD)</a:t>
            </a:r>
          </a:p>
        </p:txBody>
      </p:sp>
      <p:sp>
        <p:nvSpPr>
          <p:cNvPr id="24" name="TextBox 23">
            <a:extLst>
              <a:ext uri="{FF2B5EF4-FFF2-40B4-BE49-F238E27FC236}">
                <a16:creationId xmlns:a16="http://schemas.microsoft.com/office/drawing/2014/main" id="{B89CA0EC-D382-EADB-FD76-5F02E4F38E86}"/>
              </a:ext>
            </a:extLst>
          </p:cNvPr>
          <p:cNvSpPr txBox="1"/>
          <p:nvPr/>
        </p:nvSpPr>
        <p:spPr>
          <a:xfrm>
            <a:off x="9281394" y="5283821"/>
            <a:ext cx="1019574" cy="830997"/>
          </a:xfrm>
          <a:prstGeom prst="rect">
            <a:avLst/>
          </a:prstGeom>
          <a:noFill/>
        </p:spPr>
        <p:txBody>
          <a:bodyPr wrap="none" rtlCol="0">
            <a:spAutoFit/>
          </a:bodyPr>
          <a:lstStyle/>
          <a:p>
            <a:pPr algn="ctr"/>
            <a:r>
              <a:rPr lang="en-US" sz="2400"/>
              <a:t>Dose</a:t>
            </a:r>
          </a:p>
          <a:p>
            <a:pPr algn="ctr"/>
            <a:r>
              <a:rPr lang="en-US" sz="2400"/>
              <a:t>(mg/L)</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E3F25013-DD8D-6BF8-0B37-E28DCF26A005}"/>
                  </a:ext>
                </a:extLst>
              </p:cNvPr>
              <p:cNvSpPr txBox="1"/>
              <p:nvPr/>
            </p:nvSpPr>
            <p:spPr>
              <a:xfrm>
                <a:off x="10035988" y="4740987"/>
                <a:ext cx="1001684" cy="707886"/>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sz="2000" i="1" dirty="0" smtClean="0">
                          <a:latin typeface="Cambria Math" panose="02040503050406030204" pitchFamily="18" charset="0"/>
                        </a:rPr>
                        <m:t>8</m:t>
                      </m:r>
                      <m:r>
                        <a:rPr lang="en-US" sz="2000" b="0" i="1" dirty="0" smtClean="0">
                          <a:latin typeface="Cambria Math" panose="02040503050406030204" pitchFamily="18" charset="0"/>
                        </a:rPr>
                        <m:t>.34</m:t>
                      </m:r>
                    </m:oMath>
                  </m:oMathPara>
                </a14:m>
                <a:endParaRPr lang="en-US" sz="2000" b="0">
                  <a:latin typeface="Cambria" panose="02040503050406030204" pitchFamily="18" charset="0"/>
                  <a:ea typeface="Cambria" panose="02040503050406030204" pitchFamily="18" charset="0"/>
                </a:endParaRPr>
              </a:p>
              <a:p>
                <a:r>
                  <a:rPr lang="en-US" sz="2000">
                    <a:latin typeface="Cambria" panose="02040503050406030204" pitchFamily="18" charset="0"/>
                    <a:ea typeface="Cambria" panose="02040503050406030204" pitchFamily="18" charset="0"/>
                  </a:rPr>
                  <a:t>lbs./gal</a:t>
                </a:r>
              </a:p>
            </p:txBody>
          </p:sp>
        </mc:Choice>
        <mc:Fallback xmlns="">
          <p:sp>
            <p:nvSpPr>
              <p:cNvPr id="25" name="TextBox 24">
                <a:extLst>
                  <a:ext uri="{FF2B5EF4-FFF2-40B4-BE49-F238E27FC236}">
                    <a16:creationId xmlns:a16="http://schemas.microsoft.com/office/drawing/2014/main" id="{E3F25013-DD8D-6BF8-0B37-E28DCF26A005}"/>
                  </a:ext>
                </a:extLst>
              </p:cNvPr>
              <p:cNvSpPr txBox="1">
                <a:spLocks noRot="1" noChangeAspect="1" noMove="1" noResize="1" noEditPoints="1" noAdjustHandles="1" noChangeArrowheads="1" noChangeShapeType="1" noTextEdit="1"/>
              </p:cNvSpPr>
              <p:nvPr/>
            </p:nvSpPr>
            <p:spPr>
              <a:xfrm>
                <a:off x="10035988" y="4740987"/>
                <a:ext cx="1001684" cy="707886"/>
              </a:xfrm>
              <a:prstGeom prst="rect">
                <a:avLst/>
              </a:prstGeom>
              <a:blipFill>
                <a:blip r:embed="rId4"/>
                <a:stretch>
                  <a:fillRect l="-6061" r="-6667" b="-14655"/>
                </a:stretch>
              </a:blipFill>
            </p:spPr>
            <p:txBody>
              <a:bodyPr/>
              <a:lstStyle/>
              <a:p>
                <a:r>
                  <a:rPr lang="en-US">
                    <a:noFill/>
                  </a:rPr>
                  <a:t> </a:t>
                </a:r>
              </a:p>
            </p:txBody>
          </p:sp>
        </mc:Fallback>
      </mc:AlternateContent>
    </p:spTree>
    <p:extLst>
      <p:ext uri="{BB962C8B-B14F-4D97-AF65-F5344CB8AC3E}">
        <p14:creationId xmlns:p14="http://schemas.microsoft.com/office/powerpoint/2010/main" val="16204904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1A3D8C1-0570-702E-C122-CB1973FC7C14}"/>
            </a:ext>
          </a:extLst>
        </p:cNvPr>
        <p:cNvGrpSpPr/>
        <p:nvPr/>
      </p:nvGrpSpPr>
      <p:grpSpPr>
        <a:xfrm>
          <a:off x="0" y="0"/>
          <a:ext cx="0" cy="0"/>
          <a:chOff x="0" y="0"/>
          <a:chExt cx="0" cy="0"/>
        </a:xfrm>
      </p:grpSpPr>
      <p:sp>
        <p:nvSpPr>
          <p:cNvPr id="49154" name="Rectangle 2">
            <a:extLst>
              <a:ext uri="{FF2B5EF4-FFF2-40B4-BE49-F238E27FC236}">
                <a16:creationId xmlns:a16="http://schemas.microsoft.com/office/drawing/2014/main" id="{DC1A8A29-E274-44EF-8945-AE6E24654262}"/>
              </a:ext>
            </a:extLst>
          </p:cNvPr>
          <p:cNvSpPr>
            <a:spLocks noGrp="1" noChangeArrowheads="1"/>
          </p:cNvSpPr>
          <p:nvPr>
            <p:ph type="title"/>
          </p:nvPr>
        </p:nvSpPr>
        <p:spPr/>
        <p:txBody>
          <a:bodyPr>
            <a:noAutofit/>
          </a:bodyPr>
          <a:lstStyle/>
          <a:p>
            <a:pPr eaLnBrk="1" hangingPunct="1"/>
            <a:r>
              <a:rPr lang="en-US" altLang="en-US" sz="4800"/>
              <a:t>Davidson Pie Wheel Example 1</a:t>
            </a:r>
          </a:p>
        </p:txBody>
      </p:sp>
      <p:sp>
        <p:nvSpPr>
          <p:cNvPr id="4" name="Content Placeholder 3">
            <a:extLst>
              <a:ext uri="{FF2B5EF4-FFF2-40B4-BE49-F238E27FC236}">
                <a16:creationId xmlns:a16="http://schemas.microsoft.com/office/drawing/2014/main" id="{C390E76F-42C6-69C9-6169-851FEF5C1ED4}"/>
              </a:ext>
            </a:extLst>
          </p:cNvPr>
          <p:cNvSpPr>
            <a:spLocks noGrp="1"/>
          </p:cNvSpPr>
          <p:nvPr>
            <p:ph idx="1"/>
          </p:nvPr>
        </p:nvSpPr>
        <p:spPr>
          <a:xfrm>
            <a:off x="834071" y="1981200"/>
            <a:ext cx="10515600" cy="4202432"/>
          </a:xfrm>
        </p:spPr>
        <p:txBody>
          <a:bodyPr>
            <a:normAutofit/>
          </a:bodyPr>
          <a:lstStyle/>
          <a:p>
            <a:pPr marL="0" indent="0">
              <a:buNone/>
            </a:pPr>
            <a:r>
              <a:rPr lang="en-US"/>
              <a:t>Calculate the are of a triangle that was measured to have a base of 10 inches and a height of 6 inches.</a:t>
            </a:r>
          </a:p>
        </p:txBody>
      </p:sp>
      <p:sp>
        <p:nvSpPr>
          <p:cNvPr id="3" name="Oval 2">
            <a:extLst>
              <a:ext uri="{FF2B5EF4-FFF2-40B4-BE49-F238E27FC236}">
                <a16:creationId xmlns:a16="http://schemas.microsoft.com/office/drawing/2014/main" id="{1DD35151-2A80-9929-9ECF-16BCAE108BF5}"/>
              </a:ext>
            </a:extLst>
          </p:cNvPr>
          <p:cNvSpPr/>
          <p:nvPr/>
        </p:nvSpPr>
        <p:spPr>
          <a:xfrm>
            <a:off x="4603385" y="3122875"/>
            <a:ext cx="2743200" cy="274320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1485D9C-D905-D9AC-4B9E-A87CCF93C1BC}"/>
              </a:ext>
            </a:extLst>
          </p:cNvPr>
          <p:cNvCxnSpPr>
            <a:stCxn id="3" idx="2"/>
            <a:endCxn id="3" idx="6"/>
          </p:cNvCxnSpPr>
          <p:nvPr/>
        </p:nvCxnSpPr>
        <p:spPr>
          <a:xfrm>
            <a:off x="4603385" y="4494475"/>
            <a:ext cx="274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E147A31-2A52-DC69-C1E0-B8D3B8803D12}"/>
              </a:ext>
            </a:extLst>
          </p:cNvPr>
          <p:cNvCxnSpPr/>
          <p:nvPr/>
        </p:nvCxnSpPr>
        <p:spPr>
          <a:xfrm flipH="1">
            <a:off x="5436551" y="4494475"/>
            <a:ext cx="538434"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B95DC10-A32B-BCAD-7234-13D7DE6D075C}"/>
              </a:ext>
            </a:extLst>
          </p:cNvPr>
          <p:cNvCxnSpPr>
            <a:cxnSpLocks/>
          </p:cNvCxnSpPr>
          <p:nvPr/>
        </p:nvCxnSpPr>
        <p:spPr>
          <a:xfrm>
            <a:off x="5974985" y="4494475"/>
            <a:ext cx="627426"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8A6CFF1-ADB1-6C27-11EE-393B8322DDB2}"/>
              </a:ext>
            </a:extLst>
          </p:cNvPr>
          <p:cNvSpPr txBox="1"/>
          <p:nvPr/>
        </p:nvSpPr>
        <p:spPr>
          <a:xfrm>
            <a:off x="4832304" y="4646882"/>
            <a:ext cx="797013" cy="461665"/>
          </a:xfrm>
          <a:prstGeom prst="rect">
            <a:avLst/>
          </a:prstGeom>
          <a:noFill/>
        </p:spPr>
        <p:txBody>
          <a:bodyPr wrap="none" rtlCol="0">
            <a:spAutoFit/>
          </a:bodyPr>
          <a:lstStyle/>
          <a:p>
            <a:r>
              <a:rPr lang="en-US" sz="2400"/>
              <a:t>10 in</a:t>
            </a:r>
          </a:p>
        </p:txBody>
      </p:sp>
      <p:sp>
        <p:nvSpPr>
          <p:cNvPr id="20" name="TextBox 19">
            <a:extLst>
              <a:ext uri="{FF2B5EF4-FFF2-40B4-BE49-F238E27FC236}">
                <a16:creationId xmlns:a16="http://schemas.microsoft.com/office/drawing/2014/main" id="{10CEE148-A81E-A39B-1F94-ADCDEAC2F330}"/>
              </a:ext>
            </a:extLst>
          </p:cNvPr>
          <p:cNvSpPr txBox="1"/>
          <p:nvPr/>
        </p:nvSpPr>
        <p:spPr>
          <a:xfrm>
            <a:off x="5647176" y="5108547"/>
            <a:ext cx="641522" cy="461665"/>
          </a:xfrm>
          <a:prstGeom prst="rect">
            <a:avLst/>
          </a:prstGeom>
          <a:noFill/>
        </p:spPr>
        <p:txBody>
          <a:bodyPr wrap="none" rtlCol="0">
            <a:spAutoFit/>
          </a:bodyPr>
          <a:lstStyle/>
          <a:p>
            <a:r>
              <a:rPr lang="en-US" sz="2400"/>
              <a:t>6 in</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A525ADC-598A-2442-87EE-8684B450BDB9}"/>
                  </a:ext>
                </a:extLst>
              </p:cNvPr>
              <p:cNvSpPr txBox="1"/>
              <p:nvPr/>
            </p:nvSpPr>
            <p:spPr>
              <a:xfrm>
                <a:off x="6479218" y="4646882"/>
                <a:ext cx="584198" cy="45249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type m:val="skw"/>
                          <m:ctrlPr>
                            <a:rPr lang="en-US"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oMath>
                  </m:oMathPara>
                </a14:m>
                <a:endParaRPr lang="en-US"/>
              </a:p>
            </p:txBody>
          </p:sp>
        </mc:Choice>
        <mc:Fallback xmlns="">
          <p:sp>
            <p:nvSpPr>
              <p:cNvPr id="21" name="TextBox 20">
                <a:extLst>
                  <a:ext uri="{FF2B5EF4-FFF2-40B4-BE49-F238E27FC236}">
                    <a16:creationId xmlns:a16="http://schemas.microsoft.com/office/drawing/2014/main" id="{1A525ADC-598A-2442-87EE-8684B450BDB9}"/>
                  </a:ext>
                </a:extLst>
              </p:cNvPr>
              <p:cNvSpPr txBox="1">
                <a:spLocks noRot="1" noChangeAspect="1" noMove="1" noResize="1" noEditPoints="1" noAdjustHandles="1" noChangeArrowheads="1" noChangeShapeType="1" noTextEdit="1"/>
              </p:cNvSpPr>
              <p:nvPr/>
            </p:nvSpPr>
            <p:spPr>
              <a:xfrm>
                <a:off x="6479218" y="4646882"/>
                <a:ext cx="584198" cy="452496"/>
              </a:xfrm>
              <a:prstGeom prst="rect">
                <a:avLst/>
              </a:prstGeom>
              <a:blipFill>
                <a:blip r:embed="rId3"/>
                <a:stretch>
                  <a:fillRect l="-51042" t="-118667" r="-97917" b="-18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CACEF78-3DDE-8E5B-6186-2907E2D8DEAC}"/>
                  </a:ext>
                </a:extLst>
              </p:cNvPr>
              <p:cNvSpPr txBox="1"/>
              <p:nvPr/>
            </p:nvSpPr>
            <p:spPr>
              <a:xfrm>
                <a:off x="8007982" y="3500549"/>
                <a:ext cx="3337560" cy="19992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3200" smtClean="0">
                          <a:latin typeface="Cambria Math" panose="02040503050406030204" pitchFamily="18" charset="0"/>
                        </a:rPr>
                        <m:t>Area</m:t>
                      </m:r>
                      <m:r>
                        <a:rPr lang="en-US" sz="3200" smtClean="0">
                          <a:latin typeface="Cambria Math" panose="02040503050406030204" pitchFamily="18" charset="0"/>
                        </a:rPr>
                        <m:t> </m:t>
                      </m:r>
                      <m:r>
                        <m:rPr>
                          <m:sty m:val="p"/>
                        </m:rPr>
                        <a:rPr lang="en-US" sz="3200" smtClean="0">
                          <a:latin typeface="Cambria Math" panose="02040503050406030204" pitchFamily="18" charset="0"/>
                        </a:rPr>
                        <m:t>of</m:t>
                      </m:r>
                      <m:r>
                        <a:rPr lang="en-US" sz="3200" smtClean="0">
                          <a:latin typeface="Cambria Math" panose="02040503050406030204" pitchFamily="18" charset="0"/>
                        </a:rPr>
                        <m:t> </m:t>
                      </m:r>
                      <m:r>
                        <m:rPr>
                          <m:sty m:val="p"/>
                        </m:rPr>
                        <a:rPr lang="en-US" sz="3200" smtClean="0">
                          <a:latin typeface="Cambria Math" panose="02040503050406030204" pitchFamily="18" charset="0"/>
                        </a:rPr>
                        <m:t>a</m:t>
                      </m:r>
                      <m:r>
                        <a:rPr lang="en-US" sz="3200" smtClean="0">
                          <a:latin typeface="Cambria Math" panose="02040503050406030204" pitchFamily="18" charset="0"/>
                        </a:rPr>
                        <m:t> </m:t>
                      </m:r>
                      <m:r>
                        <m:rPr>
                          <m:sty m:val="p"/>
                        </m:rPr>
                        <a:rPr lang="en-US" sz="3200" smtClean="0">
                          <a:latin typeface="Cambria Math" panose="02040503050406030204" pitchFamily="18" charset="0"/>
                        </a:rPr>
                        <m:t>Triangle</m:t>
                      </m:r>
                    </m:oMath>
                  </m:oMathPara>
                </a14:m>
                <a:endParaRPr lang="en-US" sz="3200" b="0" i="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b="0" i="0" smtClean="0">
                          <a:latin typeface="Cambria Math" panose="02040503050406030204" pitchFamily="18" charset="0"/>
                          <a:ea typeface="Cambria Math" panose="02040503050406030204" pitchFamily="18" charset="0"/>
                        </a:rPr>
                        <m:t>=10 </m:t>
                      </m:r>
                      <m:r>
                        <m:rPr>
                          <m:sty m:val="p"/>
                        </m:rPr>
                        <a:rPr lang="en-US" sz="3200" b="0" i="0" smtClean="0">
                          <a:latin typeface="Cambria Math" panose="02040503050406030204" pitchFamily="18" charset="0"/>
                          <a:ea typeface="Cambria Math" panose="02040503050406030204" pitchFamily="18" charset="0"/>
                        </a:rPr>
                        <m:t>in</m:t>
                      </m:r>
                      <m:r>
                        <a:rPr lang="en-US" sz="3200" b="0" i="0" smtClean="0">
                          <a:latin typeface="Cambria Math" panose="02040503050406030204" pitchFamily="18" charset="0"/>
                          <a:ea typeface="Cambria Math" panose="02040503050406030204" pitchFamily="18" charset="0"/>
                        </a:rPr>
                        <m:t>×6 </m:t>
                      </m:r>
                      <m:r>
                        <m:rPr>
                          <m:sty m:val="p"/>
                        </m:rPr>
                        <a:rPr lang="en-US" sz="3200" b="0" i="0" smtClean="0">
                          <a:latin typeface="Cambria Math" panose="02040503050406030204" pitchFamily="18" charset="0"/>
                          <a:ea typeface="Cambria Math" panose="02040503050406030204" pitchFamily="18" charset="0"/>
                        </a:rPr>
                        <m:t>in</m:t>
                      </m:r>
                      <m:r>
                        <a:rPr lang="en-US" sz="3200" b="0" i="0" smtClean="0">
                          <a:latin typeface="Cambria Math" panose="02040503050406030204" pitchFamily="18" charset="0"/>
                          <a:ea typeface="Cambria Math" panose="02040503050406030204" pitchFamily="18" charset="0"/>
                        </a:rPr>
                        <m:t>×</m:t>
                      </m:r>
                      <m:f>
                        <m:fPr>
                          <m:ctrlPr>
                            <a:rPr lang="en-US" sz="3200" b="0" i="1" smtClean="0">
                              <a:latin typeface="Cambria Math" panose="02040503050406030204" pitchFamily="18" charset="0"/>
                              <a:ea typeface="Cambria Math" panose="02040503050406030204" pitchFamily="18" charset="0"/>
                            </a:rPr>
                          </m:ctrlPr>
                        </m:fPr>
                        <m:num>
                          <m:r>
                            <a:rPr lang="en-US" sz="3200" b="0" i="0" smtClean="0">
                              <a:latin typeface="Cambria Math" panose="02040503050406030204" pitchFamily="18" charset="0"/>
                              <a:ea typeface="Cambria Math" panose="02040503050406030204" pitchFamily="18" charset="0"/>
                            </a:rPr>
                            <m:t>1</m:t>
                          </m:r>
                        </m:num>
                        <m:den>
                          <m:r>
                            <a:rPr lang="en-US" sz="3200" b="0" i="0" smtClean="0">
                              <a:latin typeface="Cambria Math" panose="02040503050406030204" pitchFamily="18" charset="0"/>
                              <a:ea typeface="Cambria Math" panose="02040503050406030204" pitchFamily="18" charset="0"/>
                            </a:rPr>
                            <m:t>2</m:t>
                          </m:r>
                        </m:den>
                      </m:f>
                    </m:oMath>
                  </m:oMathPara>
                </a14:m>
                <a:endParaRPr lang="en-US" sz="3200" b="0">
                  <a:latin typeface="Cambria"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ea typeface="Cambria" panose="02040503050406030204" pitchFamily="18" charset="0"/>
                        </a:rPr>
                        <m:t>=</m:t>
                      </m:r>
                      <m:r>
                        <a:rPr lang="en-US" sz="3200">
                          <a:latin typeface="Cambria Math" panose="02040503050406030204" pitchFamily="18" charset="0"/>
                          <a:ea typeface="Cambria Math" panose="02040503050406030204" pitchFamily="18" charset="0"/>
                        </a:rPr>
                        <m:t>30 </m:t>
                      </m:r>
                      <m:sSup>
                        <m:sSupPr>
                          <m:ctrlPr>
                            <a:rPr lang="en-US" sz="3200" i="1">
                              <a:latin typeface="Cambria Math" panose="02040503050406030204" pitchFamily="18" charset="0"/>
                              <a:ea typeface="Cambria Math" panose="02040503050406030204" pitchFamily="18" charset="0"/>
                            </a:rPr>
                          </m:ctrlPr>
                        </m:sSupPr>
                        <m:e>
                          <m:r>
                            <m:rPr>
                              <m:sty m:val="p"/>
                            </m:rPr>
                            <a:rPr lang="en-US" sz="3200">
                              <a:latin typeface="Cambria Math" panose="02040503050406030204" pitchFamily="18" charset="0"/>
                              <a:ea typeface="Cambria Math" panose="02040503050406030204" pitchFamily="18" charset="0"/>
                            </a:rPr>
                            <m:t>in</m:t>
                          </m:r>
                        </m:e>
                        <m:sup>
                          <m:r>
                            <a:rPr lang="en-US" sz="3200">
                              <a:latin typeface="Cambria Math" panose="02040503050406030204" pitchFamily="18" charset="0"/>
                              <a:ea typeface="Cambria Math" panose="02040503050406030204" pitchFamily="18" charset="0"/>
                            </a:rPr>
                            <m:t>2</m:t>
                          </m:r>
                        </m:sup>
                      </m:sSup>
                    </m:oMath>
                  </m:oMathPara>
                </a14:m>
                <a:endParaRPr lang="en-US" sz="3200">
                  <a:latin typeface="Cambria" panose="02040503050406030204" pitchFamily="18" charset="0"/>
                  <a:ea typeface="Cambria" panose="02040503050406030204" pitchFamily="18" charset="0"/>
                </a:endParaRPr>
              </a:p>
            </p:txBody>
          </p:sp>
        </mc:Choice>
        <mc:Fallback xmlns="">
          <p:sp>
            <p:nvSpPr>
              <p:cNvPr id="24" name="TextBox 23">
                <a:extLst>
                  <a:ext uri="{FF2B5EF4-FFF2-40B4-BE49-F238E27FC236}">
                    <a16:creationId xmlns:a16="http://schemas.microsoft.com/office/drawing/2014/main" id="{9CACEF78-3DDE-8E5B-6186-2907E2D8DEAC}"/>
                  </a:ext>
                </a:extLst>
              </p:cNvPr>
              <p:cNvSpPr txBox="1">
                <a:spLocks noRot="1" noChangeAspect="1" noMove="1" noResize="1" noEditPoints="1" noAdjustHandles="1" noChangeArrowheads="1" noChangeShapeType="1" noTextEdit="1"/>
              </p:cNvSpPr>
              <p:nvPr/>
            </p:nvSpPr>
            <p:spPr>
              <a:xfrm>
                <a:off x="8007982" y="3500549"/>
                <a:ext cx="3337560" cy="1999202"/>
              </a:xfrm>
              <a:prstGeom prst="rect">
                <a:avLst/>
              </a:prstGeom>
              <a:blipFill>
                <a:blip r:embed="rId4"/>
                <a:stretch>
                  <a:fillRect/>
                </a:stretch>
              </a:blipFill>
            </p:spPr>
            <p:txBody>
              <a:bodyPr/>
              <a:lstStyle/>
              <a:p>
                <a:r>
                  <a:rPr lang="en-US">
                    <a:noFill/>
                  </a:rPr>
                  <a:t> </a:t>
                </a:r>
              </a:p>
            </p:txBody>
          </p:sp>
        </mc:Fallback>
      </mc:AlternateContent>
      <p:sp>
        <p:nvSpPr>
          <p:cNvPr id="25" name="Oval 24">
            <a:extLst>
              <a:ext uri="{FF2B5EF4-FFF2-40B4-BE49-F238E27FC236}">
                <a16:creationId xmlns:a16="http://schemas.microsoft.com/office/drawing/2014/main" id="{5F390BF7-32D2-211C-6E34-7D69B6EEE73C}"/>
              </a:ext>
            </a:extLst>
          </p:cNvPr>
          <p:cNvSpPr/>
          <p:nvPr/>
        </p:nvSpPr>
        <p:spPr>
          <a:xfrm>
            <a:off x="834071" y="3122875"/>
            <a:ext cx="2743200" cy="274320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F3183614-4CA4-6205-E466-1414EE19EE76}"/>
              </a:ext>
            </a:extLst>
          </p:cNvPr>
          <p:cNvCxnSpPr>
            <a:stCxn id="25" idx="2"/>
            <a:endCxn id="25" idx="6"/>
          </p:cNvCxnSpPr>
          <p:nvPr/>
        </p:nvCxnSpPr>
        <p:spPr>
          <a:xfrm>
            <a:off x="834071" y="4494475"/>
            <a:ext cx="274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0FC92AF-91FA-535E-5491-287C9584C789}"/>
              </a:ext>
            </a:extLst>
          </p:cNvPr>
          <p:cNvCxnSpPr/>
          <p:nvPr/>
        </p:nvCxnSpPr>
        <p:spPr>
          <a:xfrm flipH="1">
            <a:off x="1667237" y="4494475"/>
            <a:ext cx="538434"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2094D6A-425F-78FF-81A6-81E99EF97863}"/>
              </a:ext>
            </a:extLst>
          </p:cNvPr>
          <p:cNvCxnSpPr>
            <a:cxnSpLocks/>
          </p:cNvCxnSpPr>
          <p:nvPr/>
        </p:nvCxnSpPr>
        <p:spPr>
          <a:xfrm>
            <a:off x="2205671" y="4494475"/>
            <a:ext cx="627426"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0F05C8A-2B7D-F580-0B96-01D6F8960D56}"/>
              </a:ext>
            </a:extLst>
          </p:cNvPr>
          <p:cNvSpPr txBox="1"/>
          <p:nvPr/>
        </p:nvSpPr>
        <p:spPr>
          <a:xfrm>
            <a:off x="1293754" y="4718610"/>
            <a:ext cx="346570" cy="461665"/>
          </a:xfrm>
          <a:prstGeom prst="rect">
            <a:avLst/>
          </a:prstGeom>
          <a:noFill/>
        </p:spPr>
        <p:txBody>
          <a:bodyPr wrap="none" rtlCol="0">
            <a:spAutoFit/>
          </a:bodyPr>
          <a:lstStyle/>
          <a:p>
            <a:r>
              <a:rPr lang="en-US" sz="2400"/>
              <a:t>b</a:t>
            </a:r>
          </a:p>
        </p:txBody>
      </p:sp>
      <p:sp>
        <p:nvSpPr>
          <p:cNvPr id="31" name="TextBox 30">
            <a:extLst>
              <a:ext uri="{FF2B5EF4-FFF2-40B4-BE49-F238E27FC236}">
                <a16:creationId xmlns:a16="http://schemas.microsoft.com/office/drawing/2014/main" id="{C6C35A80-02E9-40A2-6043-2290A893AC58}"/>
              </a:ext>
            </a:extLst>
          </p:cNvPr>
          <p:cNvSpPr txBox="1"/>
          <p:nvPr/>
        </p:nvSpPr>
        <p:spPr>
          <a:xfrm>
            <a:off x="2026490" y="5108547"/>
            <a:ext cx="346570" cy="461665"/>
          </a:xfrm>
          <a:prstGeom prst="rect">
            <a:avLst/>
          </a:prstGeom>
          <a:noFill/>
        </p:spPr>
        <p:txBody>
          <a:bodyPr wrap="none" rtlCol="0">
            <a:spAutoFit/>
          </a:bodyPr>
          <a:lstStyle/>
          <a:p>
            <a:r>
              <a:rPr lang="en-US" sz="2400"/>
              <a:t>h</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B5B60F3E-F532-1F68-97CA-55A3A50826CD}"/>
                  </a:ext>
                </a:extLst>
              </p:cNvPr>
              <p:cNvSpPr txBox="1"/>
              <p:nvPr/>
            </p:nvSpPr>
            <p:spPr>
              <a:xfrm>
                <a:off x="2709904" y="4646882"/>
                <a:ext cx="584198" cy="45249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type m:val="skw"/>
                          <m:ctrlPr>
                            <a:rPr lang="en-US"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oMath>
                  </m:oMathPara>
                </a14:m>
                <a:endParaRPr lang="en-US"/>
              </a:p>
            </p:txBody>
          </p:sp>
        </mc:Choice>
        <mc:Fallback xmlns="">
          <p:sp>
            <p:nvSpPr>
              <p:cNvPr id="32" name="TextBox 31">
                <a:extLst>
                  <a:ext uri="{FF2B5EF4-FFF2-40B4-BE49-F238E27FC236}">
                    <a16:creationId xmlns:a16="http://schemas.microsoft.com/office/drawing/2014/main" id="{B5B60F3E-F532-1F68-97CA-55A3A50826CD}"/>
                  </a:ext>
                </a:extLst>
              </p:cNvPr>
              <p:cNvSpPr txBox="1">
                <a:spLocks noRot="1" noChangeAspect="1" noMove="1" noResize="1" noEditPoints="1" noAdjustHandles="1" noChangeArrowheads="1" noChangeShapeType="1" noTextEdit="1"/>
              </p:cNvSpPr>
              <p:nvPr/>
            </p:nvSpPr>
            <p:spPr>
              <a:xfrm>
                <a:off x="2709904" y="4646882"/>
                <a:ext cx="584198" cy="452496"/>
              </a:xfrm>
              <a:prstGeom prst="rect">
                <a:avLst/>
              </a:prstGeom>
              <a:blipFill>
                <a:blip r:embed="rId3"/>
                <a:stretch>
                  <a:fillRect l="-51579" t="-118667" r="-100000" b="-184000"/>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0FA68212-39BB-BEC2-2287-99D51EE5E523}"/>
              </a:ext>
            </a:extLst>
          </p:cNvPr>
          <p:cNvSpPr txBox="1"/>
          <p:nvPr/>
        </p:nvSpPr>
        <p:spPr>
          <a:xfrm>
            <a:off x="1545915" y="3464686"/>
            <a:ext cx="1307719" cy="830997"/>
          </a:xfrm>
          <a:prstGeom prst="rect">
            <a:avLst/>
          </a:prstGeom>
          <a:noFill/>
        </p:spPr>
        <p:txBody>
          <a:bodyPr wrap="square" rtlCol="0">
            <a:spAutoFit/>
          </a:bodyPr>
          <a:lstStyle/>
          <a:p>
            <a:pPr algn="ctr"/>
            <a:r>
              <a:rPr lang="en-US" sz="2400"/>
              <a:t>Area of a Triangle</a:t>
            </a:r>
          </a:p>
        </p:txBody>
      </p:sp>
      <p:sp>
        <p:nvSpPr>
          <p:cNvPr id="34" name="TextBox 33">
            <a:extLst>
              <a:ext uri="{FF2B5EF4-FFF2-40B4-BE49-F238E27FC236}">
                <a16:creationId xmlns:a16="http://schemas.microsoft.com/office/drawing/2014/main" id="{007B135A-B99C-2AC5-A883-9875F95EA86C}"/>
              </a:ext>
            </a:extLst>
          </p:cNvPr>
          <p:cNvSpPr txBox="1"/>
          <p:nvPr/>
        </p:nvSpPr>
        <p:spPr>
          <a:xfrm>
            <a:off x="5321125" y="3464685"/>
            <a:ext cx="1307719" cy="830997"/>
          </a:xfrm>
          <a:prstGeom prst="rect">
            <a:avLst/>
          </a:prstGeom>
          <a:noFill/>
        </p:spPr>
        <p:txBody>
          <a:bodyPr wrap="square" rtlCol="0">
            <a:spAutoFit/>
          </a:bodyPr>
          <a:lstStyle/>
          <a:p>
            <a:pPr algn="ctr"/>
            <a:r>
              <a:rPr lang="en-US" sz="2400"/>
              <a:t>Area of a Triangle</a:t>
            </a:r>
          </a:p>
        </p:txBody>
      </p:sp>
    </p:spTree>
    <p:extLst>
      <p:ext uri="{BB962C8B-B14F-4D97-AF65-F5344CB8AC3E}">
        <p14:creationId xmlns:p14="http://schemas.microsoft.com/office/powerpoint/2010/main" val="149724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0" grpId="0"/>
      <p:bldP spid="21" grpId="0"/>
      <p:bldP spid="34" grpId="0"/>
    </p:bld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63804FB-482A-9464-306F-2369A1FE7EEB}"/>
            </a:ext>
          </a:extLst>
        </p:cNvPr>
        <p:cNvGrpSpPr/>
        <p:nvPr/>
      </p:nvGrpSpPr>
      <p:grpSpPr>
        <a:xfrm>
          <a:off x="0" y="0"/>
          <a:ext cx="0" cy="0"/>
          <a:chOff x="0" y="0"/>
          <a:chExt cx="0" cy="0"/>
        </a:xfrm>
      </p:grpSpPr>
      <p:sp>
        <p:nvSpPr>
          <p:cNvPr id="49154" name="Rectangle 2">
            <a:extLst>
              <a:ext uri="{FF2B5EF4-FFF2-40B4-BE49-F238E27FC236}">
                <a16:creationId xmlns:a16="http://schemas.microsoft.com/office/drawing/2014/main" id="{28A9A83A-529B-C535-6099-68C6C0B0867F}"/>
              </a:ext>
            </a:extLst>
          </p:cNvPr>
          <p:cNvSpPr>
            <a:spLocks noGrp="1" noChangeArrowheads="1"/>
          </p:cNvSpPr>
          <p:nvPr>
            <p:ph type="title"/>
          </p:nvPr>
        </p:nvSpPr>
        <p:spPr/>
        <p:txBody>
          <a:bodyPr>
            <a:noAutofit/>
          </a:bodyPr>
          <a:lstStyle/>
          <a:p>
            <a:pPr eaLnBrk="1" hangingPunct="1"/>
            <a:r>
              <a:rPr lang="en-US" altLang="en-US" sz="4800"/>
              <a:t>Davidson Pie Wheel Example 2</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497302B5-538B-6769-2852-E3C1FCE3EF50}"/>
                  </a:ext>
                </a:extLst>
              </p:cNvPr>
              <p:cNvSpPr>
                <a:spLocks noGrp="1"/>
              </p:cNvSpPr>
              <p:nvPr>
                <p:ph idx="1"/>
              </p:nvPr>
            </p:nvSpPr>
            <p:spPr>
              <a:xfrm>
                <a:off x="842329" y="1325563"/>
                <a:ext cx="10515600" cy="2157337"/>
              </a:xfrm>
              <a:solidFill>
                <a:schemeClr val="bg1">
                  <a:alpha val="85000"/>
                </a:schemeClr>
              </a:solidFill>
            </p:spPr>
            <p:txBody>
              <a:bodyPr>
                <a:normAutofit/>
              </a:bodyPr>
              <a:lstStyle/>
              <a:p>
                <a:pPr marL="0" indent="0">
                  <a:buNone/>
                </a:pPr>
                <a:r>
                  <a:rPr lang="en-US"/>
                  <a:t>To achieve the proper detention time an activated sludge plant is required to have a rectangular sludge basin with a volume of 168 </a:t>
                </a:r>
                <a14:m>
                  <m:oMath xmlns:m="http://schemas.openxmlformats.org/officeDocument/2006/math">
                    <m:sSup>
                      <m:sSupPr>
                        <m:ctrlPr>
                          <a:rPr lang="en-US" i="1" smtClean="0">
                            <a:latin typeface="Cambria Math" panose="02040503050406030204" pitchFamily="18" charset="0"/>
                          </a:rPr>
                        </m:ctrlPr>
                      </m:sSupPr>
                      <m:e>
                        <m:r>
                          <m:rPr>
                            <m:sty m:val="p"/>
                          </m:rPr>
                          <a:rPr lang="en-US" b="0" i="1" smtClean="0">
                            <a:latin typeface="Cambria Math" panose="02040503050406030204" pitchFamily="18" charset="0"/>
                          </a:rPr>
                          <m:t>ft</m:t>
                        </m:r>
                      </m:e>
                      <m:sup>
                        <m:r>
                          <a:rPr lang="en-US" b="0" smtClean="0">
                            <a:latin typeface="Cambria Math" panose="02040503050406030204" pitchFamily="18" charset="0"/>
                          </a:rPr>
                          <m:t>3</m:t>
                        </m:r>
                      </m:sup>
                    </m:sSup>
                    <m:r>
                      <a:rPr lang="en-US" b="0" i="1" smtClean="0">
                        <a:latin typeface="Cambria Math" panose="02040503050406030204" pitchFamily="18" charset="0"/>
                      </a:rPr>
                      <m:t>.</m:t>
                    </m:r>
                  </m:oMath>
                </a14:m>
                <a:r>
                  <a:rPr lang="en-US"/>
                  <a:t> It has been determined that the space available to house the tank has a length of 7 ft and a width of 8 ft. What height is needed to provide the desired tank volume?</a:t>
                </a:r>
              </a:p>
            </p:txBody>
          </p:sp>
        </mc:Choice>
        <mc:Fallback xmlns="">
          <p:sp>
            <p:nvSpPr>
              <p:cNvPr id="4" name="Content Placeholder 3">
                <a:extLst>
                  <a:ext uri="{FF2B5EF4-FFF2-40B4-BE49-F238E27FC236}">
                    <a16:creationId xmlns:a16="http://schemas.microsoft.com/office/drawing/2014/main" id="{497302B5-538B-6769-2852-E3C1FCE3EF50}"/>
                  </a:ext>
                </a:extLst>
              </p:cNvPr>
              <p:cNvSpPr>
                <a:spLocks noGrp="1" noRot="1" noChangeAspect="1" noMove="1" noResize="1" noEditPoints="1" noAdjustHandles="1" noChangeArrowheads="1" noChangeShapeType="1" noTextEdit="1"/>
              </p:cNvSpPr>
              <p:nvPr>
                <p:ph idx="1"/>
              </p:nvPr>
            </p:nvSpPr>
            <p:spPr>
              <a:xfrm>
                <a:off x="842329" y="1325563"/>
                <a:ext cx="10515600" cy="2157337"/>
              </a:xfrm>
              <a:blipFill>
                <a:blip r:embed="rId2"/>
                <a:stretch>
                  <a:fillRect l="-1159" t="-4802" r="-1101" b="-1130"/>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1348D063-A544-CEE0-FD9C-911AF1462290}"/>
              </a:ext>
            </a:extLst>
          </p:cNvPr>
          <p:cNvSpPr/>
          <p:nvPr/>
        </p:nvSpPr>
        <p:spPr>
          <a:xfrm>
            <a:off x="4603385" y="3576545"/>
            <a:ext cx="2743200" cy="274320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D6E2948-F24C-636A-FF9F-A3FAB3D5CF2E}"/>
              </a:ext>
            </a:extLst>
          </p:cNvPr>
          <p:cNvCxnSpPr>
            <a:stCxn id="3" idx="2"/>
            <a:endCxn id="3" idx="6"/>
          </p:cNvCxnSpPr>
          <p:nvPr/>
        </p:nvCxnSpPr>
        <p:spPr>
          <a:xfrm>
            <a:off x="4603385" y="4948145"/>
            <a:ext cx="274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C1D5EB9-5117-CCAA-FEC3-2A9483FA3A11}"/>
              </a:ext>
            </a:extLst>
          </p:cNvPr>
          <p:cNvCxnSpPr/>
          <p:nvPr/>
        </p:nvCxnSpPr>
        <p:spPr>
          <a:xfrm flipH="1">
            <a:off x="5436551" y="4948145"/>
            <a:ext cx="538434"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ACA03F4-3C35-4B6A-D839-3D8B6638C7AD}"/>
              </a:ext>
            </a:extLst>
          </p:cNvPr>
          <p:cNvCxnSpPr>
            <a:cxnSpLocks/>
          </p:cNvCxnSpPr>
          <p:nvPr/>
        </p:nvCxnSpPr>
        <p:spPr>
          <a:xfrm>
            <a:off x="5974985" y="4948145"/>
            <a:ext cx="627426"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6CD289C-FF3F-B7AD-D25E-65C79C323918}"/>
              </a:ext>
            </a:extLst>
          </p:cNvPr>
          <p:cNvSpPr txBox="1"/>
          <p:nvPr/>
        </p:nvSpPr>
        <p:spPr>
          <a:xfrm>
            <a:off x="4832304" y="5100552"/>
            <a:ext cx="606256" cy="461665"/>
          </a:xfrm>
          <a:prstGeom prst="rect">
            <a:avLst/>
          </a:prstGeom>
          <a:noFill/>
        </p:spPr>
        <p:txBody>
          <a:bodyPr wrap="none" rtlCol="0">
            <a:spAutoFit/>
          </a:bodyPr>
          <a:lstStyle/>
          <a:p>
            <a:r>
              <a:rPr lang="en-US" sz="2400"/>
              <a:t>7 ft</a:t>
            </a:r>
          </a:p>
        </p:txBody>
      </p:sp>
      <p:sp>
        <p:nvSpPr>
          <p:cNvPr id="20" name="TextBox 19">
            <a:extLst>
              <a:ext uri="{FF2B5EF4-FFF2-40B4-BE49-F238E27FC236}">
                <a16:creationId xmlns:a16="http://schemas.microsoft.com/office/drawing/2014/main" id="{9043AA8E-1A5F-2F8F-B555-0F9DF5B7E80C}"/>
              </a:ext>
            </a:extLst>
          </p:cNvPr>
          <p:cNvSpPr txBox="1"/>
          <p:nvPr/>
        </p:nvSpPr>
        <p:spPr>
          <a:xfrm>
            <a:off x="5705768" y="5627248"/>
            <a:ext cx="606256" cy="461665"/>
          </a:xfrm>
          <a:prstGeom prst="rect">
            <a:avLst/>
          </a:prstGeom>
          <a:noFill/>
        </p:spPr>
        <p:txBody>
          <a:bodyPr wrap="none" rtlCol="0">
            <a:spAutoFit/>
          </a:bodyPr>
          <a:lstStyle/>
          <a:p>
            <a:r>
              <a:rPr lang="en-US" sz="2400"/>
              <a:t>8 ft</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121E22C-453F-675E-929A-181270E05EB4}"/>
                  </a:ext>
                </a:extLst>
              </p:cNvPr>
              <p:cNvSpPr txBox="1"/>
              <p:nvPr/>
            </p:nvSpPr>
            <p:spPr>
              <a:xfrm>
                <a:off x="8054275" y="3429000"/>
                <a:ext cx="2575560" cy="2865977"/>
              </a:xfrm>
              <a:prstGeom prst="rect">
                <a:avLst/>
              </a:prstGeom>
              <a:noFill/>
            </p:spPr>
            <p:txBody>
              <a:bodyPr wrap="square" rtlCol="0">
                <a:spAutoFit/>
              </a:bodyPr>
              <a:lstStyle/>
              <a:p>
                <a:pPr>
                  <a:lnSpc>
                    <a:spcPct val="150000"/>
                  </a:lnSpc>
                </a:pPr>
                <a14:m>
                  <m:oMathPara xmlns:m="http://schemas.openxmlformats.org/officeDocument/2006/math">
                    <m:oMathParaPr>
                      <m:jc m:val="centerGroup"/>
                    </m:oMathParaPr>
                    <m:oMath xmlns:m="http://schemas.openxmlformats.org/officeDocument/2006/math">
                      <m:r>
                        <m:rPr>
                          <m:sty m:val="p"/>
                        </m:rPr>
                        <a:rPr lang="en-US" sz="3600" i="0" smtClean="0">
                          <a:latin typeface="Cambria Math" panose="02040503050406030204" pitchFamily="18" charset="0"/>
                        </a:rPr>
                        <m:t>T</m:t>
                      </m:r>
                      <m:r>
                        <m:rPr>
                          <m:sty m:val="p"/>
                        </m:rPr>
                        <a:rPr lang="en-US" sz="3600" b="0" i="0" smtClean="0">
                          <a:latin typeface="Cambria Math" panose="02040503050406030204" pitchFamily="18" charset="0"/>
                        </a:rPr>
                        <m:t>ank</m:t>
                      </m:r>
                      <m:r>
                        <a:rPr lang="en-US" sz="3600" b="0" i="0" smtClean="0">
                          <a:latin typeface="Cambria Math" panose="02040503050406030204" pitchFamily="18" charset="0"/>
                        </a:rPr>
                        <m:t> </m:t>
                      </m:r>
                      <m:r>
                        <m:rPr>
                          <m:sty m:val="p"/>
                        </m:rPr>
                        <a:rPr lang="en-US" sz="3600" b="0" i="0" smtClean="0">
                          <a:latin typeface="Cambria Math" panose="02040503050406030204" pitchFamily="18" charset="0"/>
                        </a:rPr>
                        <m:t>Height</m:t>
                      </m:r>
                    </m:oMath>
                  </m:oMathPara>
                </a14:m>
                <a:endParaRPr lang="en-US" sz="3600" b="0" i="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600" i="1" smtClean="0">
                          <a:latin typeface="Cambria Math" panose="02040503050406030204" pitchFamily="18" charset="0"/>
                          <a:ea typeface="Cambria Math" panose="02040503050406030204" pitchFamily="18" charset="0"/>
                        </a:rPr>
                        <m:t>=</m:t>
                      </m:r>
                      <m:f>
                        <m:fPr>
                          <m:ctrlPr>
                            <a:rPr lang="en-US" sz="3600" i="1">
                              <a:latin typeface="Cambria Math" panose="02040503050406030204" pitchFamily="18" charset="0"/>
                              <a:ea typeface="Cambria Math" panose="02040503050406030204" pitchFamily="18" charset="0"/>
                            </a:rPr>
                          </m:ctrlPr>
                        </m:fPr>
                        <m:num>
                          <m:r>
                            <m:rPr>
                              <m:nor/>
                            </m:rPr>
                            <a:rPr lang="en-US" sz="3600" dirty="0"/>
                            <m:t>168 </m:t>
                          </m:r>
                          <m:sSup>
                            <m:sSupPr>
                              <m:ctrlPr>
                                <a:rPr lang="en-US" sz="3600" i="1">
                                  <a:latin typeface="Cambria Math" panose="02040503050406030204" pitchFamily="18" charset="0"/>
                                </a:rPr>
                              </m:ctrlPr>
                            </m:sSupPr>
                            <m:e>
                              <m:r>
                                <m:rPr>
                                  <m:sty m:val="p"/>
                                </m:rPr>
                                <a:rPr lang="en-US" sz="3600">
                                  <a:latin typeface="Cambria Math" panose="02040503050406030204" pitchFamily="18" charset="0"/>
                                </a:rPr>
                                <m:t>ft</m:t>
                              </m:r>
                            </m:e>
                            <m:sup>
                              <m:r>
                                <a:rPr lang="en-US" sz="3600">
                                  <a:latin typeface="Cambria Math" panose="02040503050406030204" pitchFamily="18" charset="0"/>
                                </a:rPr>
                                <m:t>3</m:t>
                              </m:r>
                            </m:sup>
                          </m:sSup>
                          <m:r>
                            <m:rPr>
                              <m:nor/>
                            </m:rPr>
                            <a:rPr lang="en-US" sz="3600" dirty="0"/>
                            <m:t> </m:t>
                          </m:r>
                        </m:num>
                        <m:den>
                          <m:r>
                            <a:rPr lang="en-US" sz="3600">
                              <a:latin typeface="Cambria Math" panose="02040503050406030204" pitchFamily="18" charset="0"/>
                              <a:ea typeface="Cambria Math" panose="02040503050406030204" pitchFamily="18" charset="0"/>
                            </a:rPr>
                            <m:t>7 </m:t>
                          </m:r>
                          <m:r>
                            <m:rPr>
                              <m:sty m:val="p"/>
                            </m:rPr>
                            <a:rPr lang="en-US" sz="3600">
                              <a:latin typeface="Cambria Math" panose="02040503050406030204" pitchFamily="18" charset="0"/>
                              <a:ea typeface="Cambria Math" panose="02040503050406030204" pitchFamily="18" charset="0"/>
                            </a:rPr>
                            <m:t>ft</m:t>
                          </m:r>
                          <m:r>
                            <a:rPr lang="en-US" sz="3600">
                              <a:latin typeface="Cambria Math" panose="02040503050406030204" pitchFamily="18" charset="0"/>
                              <a:ea typeface="Cambria Math" panose="02040503050406030204" pitchFamily="18" charset="0"/>
                            </a:rPr>
                            <m:t> ×8 </m:t>
                          </m:r>
                          <m:r>
                            <m:rPr>
                              <m:sty m:val="p"/>
                            </m:rPr>
                            <a:rPr lang="en-US" sz="3600">
                              <a:latin typeface="Cambria Math" panose="02040503050406030204" pitchFamily="18" charset="0"/>
                              <a:ea typeface="Cambria Math" panose="02040503050406030204" pitchFamily="18" charset="0"/>
                            </a:rPr>
                            <m:t>ft</m:t>
                          </m:r>
                        </m:den>
                      </m:f>
                      <m:r>
                        <a:rPr lang="en-US" sz="3600" i="1">
                          <a:latin typeface="Cambria Math" panose="02040503050406030204" pitchFamily="18" charset="0"/>
                          <a:ea typeface="Cambria Math" panose="02040503050406030204" pitchFamily="18" charset="0"/>
                        </a:rPr>
                        <m:t> </m:t>
                      </m:r>
                    </m:oMath>
                  </m:oMathPara>
                </a14:m>
                <a:endParaRPr lang="en-US" sz="3600">
                  <a:latin typeface="Cambria" panose="02040503050406030204" pitchFamily="18" charset="0"/>
                  <a:ea typeface="Cambria" panose="02040503050406030204" pitchFamily="18" charset="0"/>
                </a:endParaRPr>
              </a:p>
              <a:p>
                <a:pPr>
                  <a:lnSpc>
                    <a:spcPct val="150000"/>
                  </a:lnSpc>
                </a:pPr>
                <a14:m>
                  <m:oMathPara xmlns:m="http://schemas.openxmlformats.org/officeDocument/2006/math">
                    <m:oMathParaPr>
                      <m:jc m:val="center"/>
                    </m:oMathParaPr>
                    <m:oMath xmlns:m="http://schemas.openxmlformats.org/officeDocument/2006/math">
                      <m:r>
                        <a:rPr lang="en-US" sz="3600" i="0" smtClean="0">
                          <a:latin typeface="Cambria Math" panose="02040503050406030204" pitchFamily="18" charset="0"/>
                          <a:ea typeface="Cambria Math" panose="02040503050406030204" pitchFamily="18" charset="0"/>
                        </a:rPr>
                        <m:t>=</m:t>
                      </m:r>
                      <m:r>
                        <a:rPr lang="en-US" sz="3600" b="0" i="0" smtClean="0">
                          <a:latin typeface="Cambria Math" panose="02040503050406030204" pitchFamily="18" charset="0"/>
                          <a:ea typeface="Cambria Math" panose="02040503050406030204" pitchFamily="18" charset="0"/>
                        </a:rPr>
                        <m:t>3 </m:t>
                      </m:r>
                      <m:r>
                        <m:rPr>
                          <m:sty m:val="p"/>
                        </m:rPr>
                        <a:rPr lang="en-US" sz="3600" b="0" i="0" smtClean="0">
                          <a:latin typeface="Cambria Math" panose="02040503050406030204" pitchFamily="18" charset="0"/>
                          <a:ea typeface="Cambria Math" panose="02040503050406030204" pitchFamily="18" charset="0"/>
                        </a:rPr>
                        <m:t>ft</m:t>
                      </m:r>
                    </m:oMath>
                  </m:oMathPara>
                </a14:m>
                <a:endParaRPr lang="en-US" sz="3600">
                  <a:latin typeface="Cambria" panose="02040503050406030204" pitchFamily="18" charset="0"/>
                  <a:ea typeface="Cambria" panose="02040503050406030204" pitchFamily="18" charset="0"/>
                </a:endParaRPr>
              </a:p>
            </p:txBody>
          </p:sp>
        </mc:Choice>
        <mc:Fallback xmlns="">
          <p:sp>
            <p:nvSpPr>
              <p:cNvPr id="24" name="TextBox 23">
                <a:extLst>
                  <a:ext uri="{FF2B5EF4-FFF2-40B4-BE49-F238E27FC236}">
                    <a16:creationId xmlns:a16="http://schemas.microsoft.com/office/drawing/2014/main" id="{3121E22C-453F-675E-929A-181270E05EB4}"/>
                  </a:ext>
                </a:extLst>
              </p:cNvPr>
              <p:cNvSpPr txBox="1">
                <a:spLocks noRot="1" noChangeAspect="1" noMove="1" noResize="1" noEditPoints="1" noAdjustHandles="1" noChangeArrowheads="1" noChangeShapeType="1" noTextEdit="1"/>
              </p:cNvSpPr>
              <p:nvPr/>
            </p:nvSpPr>
            <p:spPr>
              <a:xfrm>
                <a:off x="8054275" y="3429000"/>
                <a:ext cx="2575560" cy="2865977"/>
              </a:xfrm>
              <a:prstGeom prst="rect">
                <a:avLst/>
              </a:prstGeom>
              <a:blipFill>
                <a:blip r:embed="rId3"/>
                <a:stretch>
                  <a:fillRect/>
                </a:stretch>
              </a:blipFill>
            </p:spPr>
            <p:txBody>
              <a:bodyPr/>
              <a:lstStyle/>
              <a:p>
                <a:r>
                  <a:rPr lang="en-US">
                    <a:noFill/>
                  </a:rPr>
                  <a:t> </a:t>
                </a:r>
              </a:p>
            </p:txBody>
          </p:sp>
        </mc:Fallback>
      </mc:AlternateContent>
      <p:sp>
        <p:nvSpPr>
          <p:cNvPr id="25" name="Oval 24">
            <a:extLst>
              <a:ext uri="{FF2B5EF4-FFF2-40B4-BE49-F238E27FC236}">
                <a16:creationId xmlns:a16="http://schemas.microsoft.com/office/drawing/2014/main" id="{8B8F5649-729F-5F4F-396F-0E41C4FA4A45}"/>
              </a:ext>
            </a:extLst>
          </p:cNvPr>
          <p:cNvSpPr/>
          <p:nvPr/>
        </p:nvSpPr>
        <p:spPr>
          <a:xfrm>
            <a:off x="834071" y="3576545"/>
            <a:ext cx="2743200" cy="274320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C50C1329-1659-0BEF-921B-199F0998237A}"/>
              </a:ext>
            </a:extLst>
          </p:cNvPr>
          <p:cNvCxnSpPr>
            <a:stCxn id="25" idx="2"/>
            <a:endCxn id="25" idx="6"/>
          </p:cNvCxnSpPr>
          <p:nvPr/>
        </p:nvCxnSpPr>
        <p:spPr>
          <a:xfrm>
            <a:off x="834071" y="4948145"/>
            <a:ext cx="274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42F123-57D3-3F8A-2CA0-41E1BB4B9E5E}"/>
              </a:ext>
            </a:extLst>
          </p:cNvPr>
          <p:cNvCxnSpPr/>
          <p:nvPr/>
        </p:nvCxnSpPr>
        <p:spPr>
          <a:xfrm flipH="1">
            <a:off x="1667237" y="4948145"/>
            <a:ext cx="538434"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B71389D-3B17-C1C8-E4AF-EEDB4D48874F}"/>
              </a:ext>
            </a:extLst>
          </p:cNvPr>
          <p:cNvCxnSpPr>
            <a:cxnSpLocks/>
          </p:cNvCxnSpPr>
          <p:nvPr/>
        </p:nvCxnSpPr>
        <p:spPr>
          <a:xfrm>
            <a:off x="2205671" y="4948145"/>
            <a:ext cx="627426"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386A428-F60B-68CC-36E0-78A8E846C077}"/>
                  </a:ext>
                </a:extLst>
              </p:cNvPr>
              <p:cNvSpPr txBox="1"/>
              <p:nvPr/>
            </p:nvSpPr>
            <p:spPr>
              <a:xfrm>
                <a:off x="4937966" y="3986596"/>
                <a:ext cx="2283517" cy="646331"/>
              </a:xfrm>
              <a:prstGeom prst="rect">
                <a:avLst/>
              </a:prstGeom>
              <a:noFill/>
            </p:spPr>
            <p:txBody>
              <a:bodyPr wrap="square" rtlCol="0">
                <a:spAutoFit/>
              </a:bodyPr>
              <a:lstStyle/>
              <a:p>
                <a:pPr algn="ctr"/>
                <a:r>
                  <a:rPr lang="en-US" sz="3600"/>
                  <a:t>168 </a:t>
                </a:r>
                <a14:m>
                  <m:oMath xmlns:m="http://schemas.openxmlformats.org/officeDocument/2006/math">
                    <m:sSup>
                      <m:sSupPr>
                        <m:ctrlPr>
                          <a:rPr lang="en-US" sz="3600" i="1" smtClean="0">
                            <a:latin typeface="Cambria Math" panose="02040503050406030204" pitchFamily="18" charset="0"/>
                          </a:rPr>
                        </m:ctrlPr>
                      </m:sSupPr>
                      <m:e>
                        <m:r>
                          <m:rPr>
                            <m:sty m:val="p"/>
                          </m:rPr>
                          <a:rPr lang="en-US" sz="3600" b="0" i="1" smtClean="0">
                            <a:latin typeface="Cambria Math" panose="02040503050406030204" pitchFamily="18" charset="0"/>
                          </a:rPr>
                          <m:t>ft</m:t>
                        </m:r>
                      </m:e>
                      <m:sup>
                        <m:r>
                          <a:rPr lang="en-US" sz="3600" b="0" smtClean="0">
                            <a:latin typeface="Cambria Math" panose="02040503050406030204" pitchFamily="18" charset="0"/>
                          </a:rPr>
                          <m:t>3</m:t>
                        </m:r>
                      </m:sup>
                    </m:sSup>
                  </m:oMath>
                </a14:m>
                <a:endParaRPr lang="en-US" sz="2400"/>
              </a:p>
            </p:txBody>
          </p:sp>
        </mc:Choice>
        <mc:Fallback xmlns="">
          <p:sp>
            <p:nvSpPr>
              <p:cNvPr id="29" name="TextBox 28">
                <a:extLst>
                  <a:ext uri="{FF2B5EF4-FFF2-40B4-BE49-F238E27FC236}">
                    <a16:creationId xmlns:a16="http://schemas.microsoft.com/office/drawing/2014/main" id="{D386A428-F60B-68CC-36E0-78A8E846C077}"/>
                  </a:ext>
                </a:extLst>
              </p:cNvPr>
              <p:cNvSpPr txBox="1">
                <a:spLocks noRot="1" noChangeAspect="1" noMove="1" noResize="1" noEditPoints="1" noAdjustHandles="1" noChangeArrowheads="1" noChangeShapeType="1" noTextEdit="1"/>
              </p:cNvSpPr>
              <p:nvPr/>
            </p:nvSpPr>
            <p:spPr>
              <a:xfrm>
                <a:off x="4937966" y="3986596"/>
                <a:ext cx="2283517" cy="646331"/>
              </a:xfrm>
              <a:prstGeom prst="rect">
                <a:avLst/>
              </a:prstGeom>
              <a:blipFill>
                <a:blip r:embed="rId4"/>
                <a:stretch>
                  <a:fillRect t="-14151" b="-35849"/>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32E2E6A2-E4AE-675C-5E0B-04D1635E0380}"/>
              </a:ext>
            </a:extLst>
          </p:cNvPr>
          <p:cNvSpPr txBox="1"/>
          <p:nvPr/>
        </p:nvSpPr>
        <p:spPr>
          <a:xfrm>
            <a:off x="1293754" y="5172280"/>
            <a:ext cx="255198" cy="461665"/>
          </a:xfrm>
          <a:prstGeom prst="rect">
            <a:avLst/>
          </a:prstGeom>
          <a:noFill/>
        </p:spPr>
        <p:txBody>
          <a:bodyPr wrap="none" rtlCol="0">
            <a:spAutoFit/>
          </a:bodyPr>
          <a:lstStyle/>
          <a:p>
            <a:r>
              <a:rPr lang="en-US" sz="2400"/>
              <a:t>l</a:t>
            </a:r>
          </a:p>
        </p:txBody>
      </p:sp>
      <p:sp>
        <p:nvSpPr>
          <p:cNvPr id="31" name="TextBox 30">
            <a:extLst>
              <a:ext uri="{FF2B5EF4-FFF2-40B4-BE49-F238E27FC236}">
                <a16:creationId xmlns:a16="http://schemas.microsoft.com/office/drawing/2014/main" id="{761759BA-5FE0-E394-549E-D609426FC92D}"/>
              </a:ext>
            </a:extLst>
          </p:cNvPr>
          <p:cNvSpPr txBox="1"/>
          <p:nvPr/>
        </p:nvSpPr>
        <p:spPr>
          <a:xfrm>
            <a:off x="2026490" y="5562217"/>
            <a:ext cx="404278" cy="461665"/>
          </a:xfrm>
          <a:prstGeom prst="rect">
            <a:avLst/>
          </a:prstGeom>
          <a:noFill/>
        </p:spPr>
        <p:txBody>
          <a:bodyPr wrap="none" rtlCol="0">
            <a:spAutoFit/>
          </a:bodyPr>
          <a:lstStyle/>
          <a:p>
            <a:r>
              <a:rPr lang="en-US" sz="2400"/>
              <a:t>w</a:t>
            </a:r>
          </a:p>
        </p:txBody>
      </p:sp>
      <p:sp>
        <p:nvSpPr>
          <p:cNvPr id="32" name="TextBox 31">
            <a:extLst>
              <a:ext uri="{FF2B5EF4-FFF2-40B4-BE49-F238E27FC236}">
                <a16:creationId xmlns:a16="http://schemas.microsoft.com/office/drawing/2014/main" id="{4661BBA5-3132-5436-8B96-723EE4D0FF5F}"/>
              </a:ext>
            </a:extLst>
          </p:cNvPr>
          <p:cNvSpPr txBox="1"/>
          <p:nvPr/>
        </p:nvSpPr>
        <p:spPr>
          <a:xfrm>
            <a:off x="2761716" y="5109507"/>
            <a:ext cx="346570" cy="461665"/>
          </a:xfrm>
          <a:prstGeom prst="rect">
            <a:avLst/>
          </a:prstGeom>
          <a:noFill/>
        </p:spPr>
        <p:txBody>
          <a:bodyPr wrap="none" rtlCol="0">
            <a:spAutoFit/>
          </a:bodyPr>
          <a:lstStyle/>
          <a:p>
            <a:r>
              <a:rPr lang="en-US" sz="2400"/>
              <a:t>h</a:t>
            </a:r>
          </a:p>
        </p:txBody>
      </p:sp>
      <p:sp>
        <p:nvSpPr>
          <p:cNvPr id="5" name="TextBox 4">
            <a:extLst>
              <a:ext uri="{FF2B5EF4-FFF2-40B4-BE49-F238E27FC236}">
                <a16:creationId xmlns:a16="http://schemas.microsoft.com/office/drawing/2014/main" id="{787D1221-38DD-D868-A6F3-06D6AD35E7DF}"/>
              </a:ext>
            </a:extLst>
          </p:cNvPr>
          <p:cNvSpPr txBox="1"/>
          <p:nvPr/>
        </p:nvSpPr>
        <p:spPr>
          <a:xfrm>
            <a:off x="6583650" y="5109507"/>
            <a:ext cx="346570" cy="461665"/>
          </a:xfrm>
          <a:prstGeom prst="rect">
            <a:avLst/>
          </a:prstGeom>
          <a:noFill/>
        </p:spPr>
        <p:txBody>
          <a:bodyPr wrap="none" rtlCol="0">
            <a:spAutoFit/>
          </a:bodyPr>
          <a:lstStyle/>
          <a:p>
            <a:r>
              <a:rPr lang="en-US" sz="2400"/>
              <a:t>h</a:t>
            </a:r>
          </a:p>
        </p:txBody>
      </p:sp>
      <p:sp>
        <p:nvSpPr>
          <p:cNvPr id="7" name="TextBox 6">
            <a:extLst>
              <a:ext uri="{FF2B5EF4-FFF2-40B4-BE49-F238E27FC236}">
                <a16:creationId xmlns:a16="http://schemas.microsoft.com/office/drawing/2014/main" id="{05E8E6E8-76F3-9182-9A4D-A740261AEAEC}"/>
              </a:ext>
            </a:extLst>
          </p:cNvPr>
          <p:cNvSpPr txBox="1"/>
          <p:nvPr/>
        </p:nvSpPr>
        <p:spPr>
          <a:xfrm>
            <a:off x="1063912" y="3760935"/>
            <a:ext cx="2283517" cy="1228142"/>
          </a:xfrm>
          <a:prstGeom prst="rect">
            <a:avLst/>
          </a:prstGeom>
          <a:noFill/>
        </p:spPr>
        <p:txBody>
          <a:bodyPr wrap="square" rtlCol="0">
            <a:spAutoFit/>
          </a:bodyPr>
          <a:lstStyle/>
          <a:p>
            <a:pPr algn="ctr"/>
            <a:r>
              <a:rPr lang="en-US" sz="2400"/>
              <a:t>Volume of a Rectangular Tank</a:t>
            </a:r>
          </a:p>
        </p:txBody>
      </p:sp>
    </p:spTree>
    <p:extLst>
      <p:ext uri="{BB962C8B-B14F-4D97-AF65-F5344CB8AC3E}">
        <p14:creationId xmlns:p14="http://schemas.microsoft.com/office/powerpoint/2010/main" val="253562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0" grpId="0"/>
      <p:bldP spid="29" grpId="0"/>
      <p:bldP spid="5" grpId="0"/>
    </p:bld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578EFAF-D3BD-57F9-B9AA-72F01DCE983B}"/>
            </a:ext>
          </a:extLst>
        </p:cNvPr>
        <p:cNvGrpSpPr/>
        <p:nvPr/>
      </p:nvGrpSpPr>
      <p:grpSpPr>
        <a:xfrm>
          <a:off x="0" y="0"/>
          <a:ext cx="0" cy="0"/>
          <a:chOff x="0" y="0"/>
          <a:chExt cx="0" cy="0"/>
        </a:xfrm>
      </p:grpSpPr>
      <p:sp>
        <p:nvSpPr>
          <p:cNvPr id="49154" name="Rectangle 2">
            <a:extLst>
              <a:ext uri="{FF2B5EF4-FFF2-40B4-BE49-F238E27FC236}">
                <a16:creationId xmlns:a16="http://schemas.microsoft.com/office/drawing/2014/main" id="{47661131-8365-FEC0-645F-919CC797FDCA}"/>
              </a:ext>
            </a:extLst>
          </p:cNvPr>
          <p:cNvSpPr>
            <a:spLocks noGrp="1" noChangeArrowheads="1"/>
          </p:cNvSpPr>
          <p:nvPr>
            <p:ph type="title"/>
          </p:nvPr>
        </p:nvSpPr>
        <p:spPr/>
        <p:txBody>
          <a:bodyPr>
            <a:noAutofit/>
          </a:bodyPr>
          <a:lstStyle/>
          <a:p>
            <a:pPr eaLnBrk="1" hangingPunct="1"/>
            <a:r>
              <a:rPr lang="en-US" altLang="en-US" sz="4800"/>
              <a:t>Davidson Pie Wheel Practice</a:t>
            </a:r>
          </a:p>
        </p:txBody>
      </p:sp>
      <p:sp>
        <p:nvSpPr>
          <p:cNvPr id="4" name="Content Placeholder 3">
            <a:extLst>
              <a:ext uri="{FF2B5EF4-FFF2-40B4-BE49-F238E27FC236}">
                <a16:creationId xmlns:a16="http://schemas.microsoft.com/office/drawing/2014/main" id="{C80A718F-0050-B953-3BD9-AF895FF6485E}"/>
              </a:ext>
            </a:extLst>
          </p:cNvPr>
          <p:cNvSpPr>
            <a:spLocks noGrp="1"/>
          </p:cNvSpPr>
          <p:nvPr>
            <p:ph idx="1"/>
          </p:nvPr>
        </p:nvSpPr>
        <p:spPr>
          <a:xfrm>
            <a:off x="838200" y="1252901"/>
            <a:ext cx="10515600" cy="2095262"/>
          </a:xfrm>
          <a:solidFill>
            <a:schemeClr val="bg1">
              <a:alpha val="85000"/>
            </a:schemeClr>
          </a:solidFill>
        </p:spPr>
        <p:txBody>
          <a:bodyPr>
            <a:normAutofit/>
          </a:bodyPr>
          <a:lstStyle/>
          <a:p>
            <a:pPr marL="0" indent="0">
              <a:buNone/>
            </a:pPr>
            <a:r>
              <a:rPr lang="en-US"/>
              <a:t>A wastewater treatment plant (WWTP) requires a chlorine dosage of 12 mg/L to properly disinfect the wastewater before discharging. The WWTP has a daily flow of .125 MGD. Calculate the needed chlorine feed rate for the chlorinator with 100% pure chlorine to achieve the required chlorine dosage.</a:t>
            </a:r>
          </a:p>
        </p:txBody>
      </p:sp>
      <p:sp>
        <p:nvSpPr>
          <p:cNvPr id="39" name="Oval 38">
            <a:extLst>
              <a:ext uri="{FF2B5EF4-FFF2-40B4-BE49-F238E27FC236}">
                <a16:creationId xmlns:a16="http://schemas.microsoft.com/office/drawing/2014/main" id="{F22C8D7F-E0E4-56F9-FCD6-4FE349308710}"/>
              </a:ext>
            </a:extLst>
          </p:cNvPr>
          <p:cNvSpPr/>
          <p:nvPr/>
        </p:nvSpPr>
        <p:spPr>
          <a:xfrm>
            <a:off x="1985616" y="3509838"/>
            <a:ext cx="2743200" cy="274320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9F9EEAA1-42DB-9D16-B3C9-C771B1360CDF}"/>
              </a:ext>
            </a:extLst>
          </p:cNvPr>
          <p:cNvCxnSpPr>
            <a:stCxn id="39" idx="2"/>
            <a:endCxn id="39" idx="6"/>
          </p:cNvCxnSpPr>
          <p:nvPr/>
        </p:nvCxnSpPr>
        <p:spPr>
          <a:xfrm>
            <a:off x="1985616" y="4881438"/>
            <a:ext cx="274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224AD13-B305-B591-E0D7-C6DA69A62DA8}"/>
              </a:ext>
            </a:extLst>
          </p:cNvPr>
          <p:cNvCxnSpPr/>
          <p:nvPr/>
        </p:nvCxnSpPr>
        <p:spPr>
          <a:xfrm flipH="1">
            <a:off x="2818782" y="4881438"/>
            <a:ext cx="538434"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66DCD70-08BE-7D8C-DDF8-ED8D7902E5F3}"/>
              </a:ext>
            </a:extLst>
          </p:cNvPr>
          <p:cNvCxnSpPr>
            <a:cxnSpLocks/>
          </p:cNvCxnSpPr>
          <p:nvPr/>
        </p:nvCxnSpPr>
        <p:spPr>
          <a:xfrm>
            <a:off x="3357216" y="4881438"/>
            <a:ext cx="627426"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D875677-978F-1CF1-0536-B5786DD28385}"/>
              </a:ext>
            </a:extLst>
          </p:cNvPr>
          <p:cNvSpPr txBox="1"/>
          <p:nvPr/>
        </p:nvSpPr>
        <p:spPr>
          <a:xfrm>
            <a:off x="2639169" y="3779211"/>
            <a:ext cx="1424301" cy="830997"/>
          </a:xfrm>
          <a:prstGeom prst="rect">
            <a:avLst/>
          </a:prstGeom>
          <a:noFill/>
        </p:spPr>
        <p:txBody>
          <a:bodyPr wrap="none" rtlCol="0">
            <a:spAutoFit/>
          </a:bodyPr>
          <a:lstStyle/>
          <a:p>
            <a:pPr algn="ctr"/>
            <a:r>
              <a:rPr lang="en-US" sz="2400"/>
              <a:t>Feed Rate</a:t>
            </a:r>
          </a:p>
          <a:p>
            <a:pPr algn="ctr"/>
            <a:r>
              <a:rPr lang="en-US" sz="2400"/>
              <a:t>(lbs./day)</a:t>
            </a:r>
          </a:p>
        </p:txBody>
      </p:sp>
      <p:sp>
        <p:nvSpPr>
          <p:cNvPr id="44" name="TextBox 43">
            <a:extLst>
              <a:ext uri="{FF2B5EF4-FFF2-40B4-BE49-F238E27FC236}">
                <a16:creationId xmlns:a16="http://schemas.microsoft.com/office/drawing/2014/main" id="{80881F2C-88BC-E3E2-8C6E-DC1198A94A90}"/>
              </a:ext>
            </a:extLst>
          </p:cNvPr>
          <p:cNvSpPr txBox="1"/>
          <p:nvPr/>
        </p:nvSpPr>
        <p:spPr>
          <a:xfrm>
            <a:off x="2104729" y="4838808"/>
            <a:ext cx="1016625" cy="830997"/>
          </a:xfrm>
          <a:prstGeom prst="rect">
            <a:avLst/>
          </a:prstGeom>
          <a:noFill/>
        </p:spPr>
        <p:txBody>
          <a:bodyPr wrap="none" rtlCol="0">
            <a:spAutoFit/>
          </a:bodyPr>
          <a:lstStyle/>
          <a:p>
            <a:pPr algn="ctr"/>
            <a:r>
              <a:rPr lang="en-US" sz="2400"/>
              <a:t>Flow</a:t>
            </a:r>
          </a:p>
          <a:p>
            <a:pPr algn="ctr"/>
            <a:r>
              <a:rPr lang="en-US" sz="2400"/>
              <a:t>(MGD)</a:t>
            </a:r>
          </a:p>
        </p:txBody>
      </p:sp>
      <p:sp>
        <p:nvSpPr>
          <p:cNvPr id="45" name="TextBox 44">
            <a:extLst>
              <a:ext uri="{FF2B5EF4-FFF2-40B4-BE49-F238E27FC236}">
                <a16:creationId xmlns:a16="http://schemas.microsoft.com/office/drawing/2014/main" id="{60591A6A-A06E-4452-E3F0-A3D6ED734B52}"/>
              </a:ext>
            </a:extLst>
          </p:cNvPr>
          <p:cNvSpPr txBox="1"/>
          <p:nvPr/>
        </p:nvSpPr>
        <p:spPr>
          <a:xfrm>
            <a:off x="2884572" y="5382464"/>
            <a:ext cx="1019574" cy="830997"/>
          </a:xfrm>
          <a:prstGeom prst="rect">
            <a:avLst/>
          </a:prstGeom>
          <a:noFill/>
        </p:spPr>
        <p:txBody>
          <a:bodyPr wrap="none" rtlCol="0">
            <a:spAutoFit/>
          </a:bodyPr>
          <a:lstStyle/>
          <a:p>
            <a:pPr algn="ctr"/>
            <a:r>
              <a:rPr lang="en-US" sz="2400"/>
              <a:t>Dose</a:t>
            </a:r>
          </a:p>
          <a:p>
            <a:pPr algn="ctr"/>
            <a:r>
              <a:rPr lang="en-US" sz="2400"/>
              <a:t>(mg/L)</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D4B7CEC6-AC53-73F3-57D0-3701763F26E8}"/>
                  </a:ext>
                </a:extLst>
              </p:cNvPr>
              <p:cNvSpPr txBox="1"/>
              <p:nvPr/>
            </p:nvSpPr>
            <p:spPr>
              <a:xfrm>
                <a:off x="3639166" y="4866273"/>
                <a:ext cx="1001684" cy="707886"/>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sz="2000" i="1" dirty="0" smtClean="0">
                          <a:latin typeface="Cambria Math" panose="02040503050406030204" pitchFamily="18" charset="0"/>
                        </a:rPr>
                        <m:t>8</m:t>
                      </m:r>
                      <m:r>
                        <a:rPr lang="en-US" sz="2000" b="0" i="1" dirty="0" smtClean="0">
                          <a:latin typeface="Cambria Math" panose="02040503050406030204" pitchFamily="18" charset="0"/>
                        </a:rPr>
                        <m:t>.34</m:t>
                      </m:r>
                    </m:oMath>
                  </m:oMathPara>
                </a14:m>
                <a:endParaRPr lang="en-US" sz="2000" b="0">
                  <a:latin typeface="Cambria" panose="02040503050406030204" pitchFamily="18" charset="0"/>
                  <a:ea typeface="Cambria" panose="02040503050406030204" pitchFamily="18" charset="0"/>
                </a:endParaRPr>
              </a:p>
              <a:p>
                <a:r>
                  <a:rPr lang="en-US" sz="2000">
                    <a:latin typeface="Cambria" panose="02040503050406030204" pitchFamily="18" charset="0"/>
                    <a:ea typeface="Cambria" panose="02040503050406030204" pitchFamily="18" charset="0"/>
                  </a:rPr>
                  <a:t>lbs./gal</a:t>
                </a:r>
              </a:p>
            </p:txBody>
          </p:sp>
        </mc:Choice>
        <mc:Fallback xmlns="">
          <p:sp>
            <p:nvSpPr>
              <p:cNvPr id="46" name="TextBox 45">
                <a:extLst>
                  <a:ext uri="{FF2B5EF4-FFF2-40B4-BE49-F238E27FC236}">
                    <a16:creationId xmlns:a16="http://schemas.microsoft.com/office/drawing/2014/main" id="{D4B7CEC6-AC53-73F3-57D0-3701763F26E8}"/>
                  </a:ext>
                </a:extLst>
              </p:cNvPr>
              <p:cNvSpPr txBox="1">
                <a:spLocks noRot="1" noChangeAspect="1" noMove="1" noResize="1" noEditPoints="1" noAdjustHandles="1" noChangeArrowheads="1" noChangeShapeType="1" noTextEdit="1"/>
              </p:cNvSpPr>
              <p:nvPr/>
            </p:nvSpPr>
            <p:spPr>
              <a:xfrm>
                <a:off x="3639166" y="4866273"/>
                <a:ext cx="1001684" cy="707886"/>
              </a:xfrm>
              <a:prstGeom prst="rect">
                <a:avLst/>
              </a:prstGeom>
              <a:blipFill>
                <a:blip r:embed="rId2"/>
                <a:stretch>
                  <a:fillRect l="-6707" r="-6707" b="-14655"/>
                </a:stretch>
              </a:blipFill>
            </p:spPr>
            <p:txBody>
              <a:bodyPr/>
              <a:lstStyle/>
              <a:p>
                <a:r>
                  <a:rPr lang="en-US">
                    <a:noFill/>
                  </a:rPr>
                  <a:t> </a:t>
                </a:r>
              </a:p>
            </p:txBody>
          </p:sp>
        </mc:Fallback>
      </mc:AlternateContent>
      <p:sp>
        <p:nvSpPr>
          <p:cNvPr id="47" name="Rectangle: Rounded Corners 46">
            <a:extLst>
              <a:ext uri="{FF2B5EF4-FFF2-40B4-BE49-F238E27FC236}">
                <a16:creationId xmlns:a16="http://schemas.microsoft.com/office/drawing/2014/main" id="{7D46A90A-1EE1-CF3F-3363-4A0B9C91FE7B}"/>
              </a:ext>
            </a:extLst>
          </p:cNvPr>
          <p:cNvSpPr/>
          <p:nvPr/>
        </p:nvSpPr>
        <p:spPr>
          <a:xfrm>
            <a:off x="5691455" y="3509838"/>
            <a:ext cx="504068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ontent Placeholder 2">
            <a:extLst>
              <a:ext uri="{FF2B5EF4-FFF2-40B4-BE49-F238E27FC236}">
                <a16:creationId xmlns:a16="http://schemas.microsoft.com/office/drawing/2014/main" id="{B5D5F6B4-40E7-29E5-8D1E-D72B41AD7DB6}"/>
              </a:ext>
            </a:extLst>
          </p:cNvPr>
          <p:cNvSpPr txBox="1">
            <a:spLocks/>
          </p:cNvSpPr>
          <p:nvPr/>
        </p:nvSpPr>
        <p:spPr>
          <a:xfrm>
            <a:off x="5962942" y="3866522"/>
            <a:ext cx="3244052" cy="1885088"/>
          </a:xfrm>
          <a:prstGeom prst="rect">
            <a:avLst/>
          </a:prstGeom>
        </p:spPr>
        <p:txBody>
          <a:bodyPr vert="horz" lIns="91440" tIns="45720" rIns="91440" bIns="45720" rtlCol="0">
            <a:normAutofit fontScale="850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buFont typeface="Arial" panose="020B0604020202020204" pitchFamily="34" charset="0"/>
              <a:buAutoNum type="alphaUcPeriod"/>
            </a:pPr>
            <a:r>
              <a:rPr lang="en-US" sz="3600"/>
              <a:t>436 lbs./day</a:t>
            </a:r>
            <a:endParaRPr lang="en-US" sz="3600" baseline="30000"/>
          </a:p>
          <a:p>
            <a:pPr marL="742950" indent="-742950">
              <a:buFont typeface="Arial" panose="020B0604020202020204" pitchFamily="34" charset="0"/>
              <a:buAutoNum type="alphaUcPeriod"/>
            </a:pPr>
            <a:r>
              <a:rPr lang="en-US" sz="3600"/>
              <a:t>12.51 lbs./day</a:t>
            </a:r>
            <a:endParaRPr lang="en-US" sz="3600" baseline="30000"/>
          </a:p>
          <a:p>
            <a:pPr marL="742950" indent="-742950">
              <a:buFont typeface="Arial" panose="020B0604020202020204" pitchFamily="34" charset="0"/>
              <a:buAutoNum type="alphaUcPeriod"/>
            </a:pPr>
            <a:r>
              <a:rPr lang="en-US" sz="3600"/>
              <a:t>2,267 </a:t>
            </a:r>
            <a:r>
              <a:rPr lang="en-US" sz="3600" err="1"/>
              <a:t>gpm</a:t>
            </a:r>
            <a:endParaRPr lang="en-US" sz="3600" baseline="30000"/>
          </a:p>
          <a:p>
            <a:pPr marL="742950" indent="-742950">
              <a:buFont typeface="Arial" panose="020B0604020202020204" pitchFamily="34" charset="0"/>
              <a:buAutoNum type="alphaUcPeriod"/>
            </a:pPr>
            <a:r>
              <a:rPr lang="en-US" sz="3600"/>
              <a:t>18 mg/L</a:t>
            </a:r>
            <a:endParaRPr lang="en-US" sz="3600" baseline="30000"/>
          </a:p>
          <a:p>
            <a:pPr marL="742950" indent="-742950">
              <a:buFont typeface="Arial" panose="020B0604020202020204" pitchFamily="34" charset="0"/>
              <a:buAutoNum type="alphaUcPeriod"/>
            </a:pPr>
            <a:endParaRPr lang="en-US" sz="3600"/>
          </a:p>
          <a:p>
            <a:pPr marL="742950" indent="-742950">
              <a:buFont typeface="Arial" panose="020B0604020202020204" pitchFamily="34" charset="0"/>
              <a:buAutoNum type="alphaUcPeriod"/>
            </a:pPr>
            <a:endParaRPr lang="en-US" sz="3600"/>
          </a:p>
          <a:p>
            <a:pPr marL="0" indent="0">
              <a:buFont typeface="Arial" panose="020B0604020202020204" pitchFamily="34" charset="0"/>
              <a:buNone/>
            </a:pPr>
            <a:endParaRPr lang="en-US" sz="3600"/>
          </a:p>
        </p:txBody>
      </p:sp>
      <p:sp>
        <p:nvSpPr>
          <p:cNvPr id="49" name="Oval 48">
            <a:extLst>
              <a:ext uri="{FF2B5EF4-FFF2-40B4-BE49-F238E27FC236}">
                <a16:creationId xmlns:a16="http://schemas.microsoft.com/office/drawing/2014/main" id="{439E3598-A3A1-384E-F421-E17E58A2EFBA}"/>
              </a:ext>
            </a:extLst>
          </p:cNvPr>
          <p:cNvSpPr/>
          <p:nvPr/>
        </p:nvSpPr>
        <p:spPr>
          <a:xfrm>
            <a:off x="5881926" y="4207730"/>
            <a:ext cx="3325067"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273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49" grpId="0" animBg="1"/>
    </p:bld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A4C555C-A48B-B649-DA4A-08CDE3757023}"/>
            </a:ext>
          </a:extLst>
        </p:cNvPr>
        <p:cNvGrpSpPr/>
        <p:nvPr/>
      </p:nvGrpSpPr>
      <p:grpSpPr>
        <a:xfrm>
          <a:off x="0" y="0"/>
          <a:ext cx="0" cy="0"/>
          <a:chOff x="0" y="0"/>
          <a:chExt cx="0" cy="0"/>
        </a:xfrm>
      </p:grpSpPr>
      <p:sp>
        <p:nvSpPr>
          <p:cNvPr id="49154" name="Rectangle 2">
            <a:extLst>
              <a:ext uri="{FF2B5EF4-FFF2-40B4-BE49-F238E27FC236}">
                <a16:creationId xmlns:a16="http://schemas.microsoft.com/office/drawing/2014/main" id="{8D3E4861-C8CA-977A-A769-BC74287A16A9}"/>
              </a:ext>
            </a:extLst>
          </p:cNvPr>
          <p:cNvSpPr>
            <a:spLocks noGrp="1" noChangeArrowheads="1"/>
          </p:cNvSpPr>
          <p:nvPr>
            <p:ph type="title"/>
          </p:nvPr>
        </p:nvSpPr>
        <p:spPr/>
        <p:txBody>
          <a:bodyPr>
            <a:noAutofit/>
          </a:bodyPr>
          <a:lstStyle/>
          <a:p>
            <a:pPr eaLnBrk="1" hangingPunct="1"/>
            <a:r>
              <a:rPr lang="en-US" altLang="en-US" sz="4800"/>
              <a:t>Davidson Pie Wheel Practice</a:t>
            </a:r>
          </a:p>
        </p:txBody>
      </p:sp>
      <p:sp>
        <p:nvSpPr>
          <p:cNvPr id="4" name="Content Placeholder 3">
            <a:extLst>
              <a:ext uri="{FF2B5EF4-FFF2-40B4-BE49-F238E27FC236}">
                <a16:creationId xmlns:a16="http://schemas.microsoft.com/office/drawing/2014/main" id="{610D5A49-51D8-8115-73EC-D5CB89D34C7D}"/>
              </a:ext>
            </a:extLst>
          </p:cNvPr>
          <p:cNvSpPr>
            <a:spLocks noGrp="1"/>
          </p:cNvSpPr>
          <p:nvPr>
            <p:ph idx="1"/>
          </p:nvPr>
        </p:nvSpPr>
        <p:spPr>
          <a:xfrm>
            <a:off x="838200" y="1095378"/>
            <a:ext cx="10515600" cy="2159316"/>
          </a:xfrm>
          <a:solidFill>
            <a:schemeClr val="bg1">
              <a:alpha val="85000"/>
            </a:schemeClr>
          </a:solidFill>
        </p:spPr>
        <p:txBody>
          <a:bodyPr>
            <a:normAutofit/>
          </a:bodyPr>
          <a:lstStyle/>
          <a:p>
            <a:pPr marL="0" indent="0">
              <a:buNone/>
            </a:pPr>
            <a:r>
              <a:rPr lang="en-US"/>
              <a:t>A wastewater treatment plant (WWTP) requires a chlorine dosage of 12 mg/L to properly disinfect the wastewater before discharging. The WWTP has a daily flow of 0.125 MGD. Calculate the needed chlorine feed rate for the chlorinator with 100% pure chlorine to achieve the required chlorine dosage.</a:t>
            </a:r>
          </a:p>
        </p:txBody>
      </p:sp>
      <p:sp>
        <p:nvSpPr>
          <p:cNvPr id="3" name="Oval 2">
            <a:extLst>
              <a:ext uri="{FF2B5EF4-FFF2-40B4-BE49-F238E27FC236}">
                <a16:creationId xmlns:a16="http://schemas.microsoft.com/office/drawing/2014/main" id="{2F7145D5-B6FF-0D2F-5F1A-AD09AB9ABD7E}"/>
              </a:ext>
            </a:extLst>
          </p:cNvPr>
          <p:cNvSpPr/>
          <p:nvPr/>
        </p:nvSpPr>
        <p:spPr>
          <a:xfrm>
            <a:off x="3824210" y="3387768"/>
            <a:ext cx="2743200" cy="274320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CAD8BF0-FC2D-CE99-3244-E0DCB59BF670}"/>
                  </a:ext>
                </a:extLst>
              </p:cNvPr>
              <p:cNvSpPr txBox="1"/>
              <p:nvPr/>
            </p:nvSpPr>
            <p:spPr>
              <a:xfrm>
                <a:off x="6669581" y="3672306"/>
                <a:ext cx="5649419" cy="1980927"/>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m:rPr>
                          <m:sty m:val="p"/>
                        </m:rPr>
                        <a:rPr lang="en-US" sz="2400" b="0" i="0" smtClean="0">
                          <a:latin typeface="Cambria Math" panose="02040503050406030204" pitchFamily="18" charset="0"/>
                          <a:ea typeface="Cambria Math" panose="02040503050406030204" pitchFamily="18" charset="0"/>
                        </a:rPr>
                        <m:t>Feed</m:t>
                      </m:r>
                      <m:r>
                        <a:rPr lang="en-US" sz="2400" b="0" i="0" smtClean="0">
                          <a:latin typeface="Cambria Math" panose="02040503050406030204" pitchFamily="18" charset="0"/>
                          <a:ea typeface="Cambria Math" panose="02040503050406030204" pitchFamily="18" charset="0"/>
                        </a:rPr>
                        <m:t> </m:t>
                      </m:r>
                      <m:r>
                        <m:rPr>
                          <m:sty m:val="p"/>
                        </m:rPr>
                        <a:rPr lang="en-US" sz="2400" b="0" i="0" smtClean="0">
                          <a:latin typeface="Cambria Math" panose="02040503050406030204" pitchFamily="18" charset="0"/>
                          <a:ea typeface="Cambria Math" panose="02040503050406030204" pitchFamily="18" charset="0"/>
                        </a:rPr>
                        <m:t>Rate</m:t>
                      </m:r>
                      <m:r>
                        <a:rPr lang="en-US" sz="2400" b="0" i="0" smtClean="0">
                          <a:latin typeface="Cambria Math" panose="02040503050406030204" pitchFamily="18" charset="0"/>
                          <a:ea typeface="Cambria Math" panose="02040503050406030204" pitchFamily="18" charset="0"/>
                        </a:rPr>
                        <m:t>=0.125 </m:t>
                      </m:r>
                      <m:r>
                        <m:rPr>
                          <m:sty m:val="p"/>
                        </m:rPr>
                        <a:rPr lang="en-US" sz="2400" b="0" i="0" smtClean="0">
                          <a:latin typeface="Cambria Math" panose="02040503050406030204" pitchFamily="18" charset="0"/>
                          <a:ea typeface="Cambria Math" panose="02040503050406030204" pitchFamily="18" charset="0"/>
                        </a:rPr>
                        <m:t>MGD</m:t>
                      </m:r>
                      <m:r>
                        <a:rPr lang="en-US" sz="2400" b="0" i="0" smtClean="0">
                          <a:latin typeface="Cambria Math" panose="02040503050406030204" pitchFamily="18" charset="0"/>
                          <a:ea typeface="Cambria Math" panose="02040503050406030204" pitchFamily="18" charset="0"/>
                        </a:rPr>
                        <m:t>×12 </m:t>
                      </m:r>
                      <m:r>
                        <m:rPr>
                          <m:sty m:val="p"/>
                        </m:rPr>
                        <a:rPr lang="en-US" sz="2400" b="0" i="0" smtClean="0">
                          <a:latin typeface="Cambria Math" panose="02040503050406030204" pitchFamily="18" charset="0"/>
                          <a:ea typeface="Cambria Math" panose="02040503050406030204" pitchFamily="18" charset="0"/>
                        </a:rPr>
                        <m:t>mg</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L</m:t>
                      </m:r>
                      <m:r>
                        <a:rPr lang="en-US" sz="2400" b="0" i="0" smtClean="0">
                          <a:latin typeface="Cambria Math" panose="02040503050406030204" pitchFamily="18" charset="0"/>
                          <a:ea typeface="Cambria Math" panose="02040503050406030204" pitchFamily="18" charset="0"/>
                        </a:rPr>
                        <m:t>×8.34 </m:t>
                      </m:r>
                      <m:r>
                        <m:rPr>
                          <m:sty m:val="p"/>
                        </m:rPr>
                        <a:rPr lang="en-US" sz="2400" b="0" i="0" smtClean="0">
                          <a:latin typeface="Cambria Math" panose="02040503050406030204" pitchFamily="18" charset="0"/>
                          <a:ea typeface="Cambria Math" panose="02040503050406030204" pitchFamily="18" charset="0"/>
                        </a:rPr>
                        <m:t>lbs</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gal</m:t>
                      </m:r>
                    </m:oMath>
                  </m:oMathPara>
                </a14:m>
                <a:endParaRPr lang="en-US" sz="2400" b="0">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
                    </m:oMathParaPr>
                    <m:oMath xmlns:m="http://schemas.openxmlformats.org/officeDocument/2006/math">
                      <m:r>
                        <a:rPr lang="en-US" sz="2400" smtClean="0">
                          <a:latin typeface="Cambria Math" panose="02040503050406030204" pitchFamily="18" charset="0"/>
                          <a:ea typeface="Cambria Math" panose="02040503050406030204" pitchFamily="18" charset="0"/>
                        </a:rPr>
                        <m:t>=</m:t>
                      </m:r>
                      <m:r>
                        <a:rPr lang="en-US" sz="2400">
                          <a:latin typeface="Cambria Math" panose="02040503050406030204" pitchFamily="18" charset="0"/>
                          <a:ea typeface="Cambria Math" panose="02040503050406030204" pitchFamily="18" charset="0"/>
                        </a:rPr>
                        <m:t>0.125</m:t>
                      </m:r>
                      <m:f>
                        <m:fPr>
                          <m:ctrlPr>
                            <a:rPr lang="en-US" sz="2400" i="1">
                              <a:latin typeface="Cambria Math" panose="02040503050406030204" pitchFamily="18" charset="0"/>
                              <a:ea typeface="Cambria Math" panose="02040503050406030204" pitchFamily="18" charset="0"/>
                            </a:rPr>
                          </m:ctrlPr>
                        </m:fPr>
                        <m:num>
                          <m:r>
                            <m:rPr>
                              <m:sty m:val="p"/>
                            </m:rPr>
                            <a:rPr lang="en-US" sz="2400">
                              <a:latin typeface="Cambria Math" panose="02040503050406030204" pitchFamily="18" charset="0"/>
                              <a:ea typeface="Cambria Math" panose="02040503050406030204" pitchFamily="18" charset="0"/>
                            </a:rPr>
                            <m:t>M</m:t>
                          </m:r>
                          <m:r>
                            <m:rPr>
                              <m:sty m:val="p"/>
                            </m:rPr>
                            <a:rPr lang="en-US" sz="2400" b="0" i="0" smtClean="0">
                              <a:latin typeface="Cambria Math" panose="02040503050406030204" pitchFamily="18" charset="0"/>
                              <a:ea typeface="Cambria Math" panose="02040503050406030204" pitchFamily="18" charset="0"/>
                            </a:rPr>
                            <m:t>g</m:t>
                          </m:r>
                          <m:r>
                            <m:rPr>
                              <m:sty m:val="p"/>
                            </m:rPr>
                            <a:rPr lang="en-US" sz="2400">
                              <a:latin typeface="Cambria Math" panose="02040503050406030204" pitchFamily="18" charset="0"/>
                              <a:ea typeface="Cambria Math" panose="02040503050406030204" pitchFamily="18" charset="0"/>
                            </a:rPr>
                            <m:t>al</m:t>
                          </m:r>
                        </m:num>
                        <m:den>
                          <m:r>
                            <m:rPr>
                              <m:sty m:val="p"/>
                            </m:rPr>
                            <a:rPr lang="en-US" sz="2400">
                              <a:latin typeface="Cambria Math" panose="02040503050406030204" pitchFamily="18" charset="0"/>
                              <a:ea typeface="Cambria Math" panose="02040503050406030204" pitchFamily="18" charset="0"/>
                            </a:rPr>
                            <m:t>day</m:t>
                          </m:r>
                        </m:den>
                      </m:f>
                      <m:r>
                        <a:rPr lang="en-US" sz="2400" i="1" smtClean="0">
                          <a:latin typeface="Cambria Math" panose="02040503050406030204" pitchFamily="18" charset="0"/>
                          <a:ea typeface="Cambria Math" panose="02040503050406030204" pitchFamily="18" charset="0"/>
                        </a:rPr>
                        <m:t>×</m:t>
                      </m:r>
                      <m:r>
                        <a:rPr lang="en-US" sz="2400">
                          <a:latin typeface="Cambria Math" panose="02040503050406030204" pitchFamily="18" charset="0"/>
                          <a:ea typeface="Cambria Math" panose="02040503050406030204" pitchFamily="18" charset="0"/>
                        </a:rPr>
                        <m:t>12 </m:t>
                      </m:r>
                      <m:r>
                        <m:rPr>
                          <m:sty m:val="p"/>
                        </m:rPr>
                        <a:rPr lang="en-US" sz="2400">
                          <a:latin typeface="Cambria Math" panose="02040503050406030204" pitchFamily="18" charset="0"/>
                          <a:ea typeface="Cambria Math" panose="02040503050406030204" pitchFamily="18" charset="0"/>
                        </a:rPr>
                        <m:t>mg</m:t>
                      </m:r>
                      <m:r>
                        <a:rPr lang="en-US" sz="2400">
                          <a:latin typeface="Cambria Math" panose="02040503050406030204" pitchFamily="18" charset="0"/>
                          <a:ea typeface="Cambria Math" panose="02040503050406030204" pitchFamily="18" charset="0"/>
                        </a:rPr>
                        <m:t>/</m:t>
                      </m:r>
                      <m:r>
                        <m:rPr>
                          <m:sty m:val="p"/>
                        </m:rPr>
                        <a:rPr lang="en-US" sz="2400">
                          <a:latin typeface="Cambria Math" panose="02040503050406030204" pitchFamily="18" charset="0"/>
                          <a:ea typeface="Cambria Math" panose="02040503050406030204" pitchFamily="18" charset="0"/>
                        </a:rPr>
                        <m:t>L</m:t>
                      </m:r>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8.43</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𝑙𝑏𝑠</m:t>
                          </m:r>
                          <m:r>
                            <a:rPr lang="en-US" sz="2400" b="0" i="1" smtClean="0">
                              <a:latin typeface="Cambria Math" panose="02040503050406030204" pitchFamily="18" charset="0"/>
                              <a:ea typeface="Cambria Math" panose="02040503050406030204" pitchFamily="18" charset="0"/>
                            </a:rPr>
                            <m:t>.</m:t>
                          </m:r>
                        </m:num>
                        <m:den>
                          <m:r>
                            <a:rPr lang="en-US" sz="2400" b="0" i="1" smtClean="0">
                              <a:latin typeface="Cambria Math" panose="02040503050406030204" pitchFamily="18" charset="0"/>
                              <a:ea typeface="Cambria Math" panose="02040503050406030204" pitchFamily="18" charset="0"/>
                            </a:rPr>
                            <m:t>𝑔𝑎𝑙</m:t>
                          </m:r>
                        </m:den>
                      </m:f>
                    </m:oMath>
                  </m:oMathPara>
                </a14:m>
                <a:endParaRPr lang="en-US" sz="2400" b="0">
                  <a:latin typeface="Cambria Math" panose="02040503050406030204" pitchFamily="18" charset="0"/>
                  <a:ea typeface="Cambria Math" panose="02040503050406030204" pitchFamily="18" charset="0"/>
                </a:endParaRPr>
              </a:p>
              <a:p>
                <a:pPr algn="ctr"/>
                <a14:m>
                  <m:oMath xmlns:m="http://schemas.openxmlformats.org/officeDocument/2006/math">
                    <m:r>
                      <a:rPr lang="en-US" sz="2400" b="0" i="0" smtClean="0">
                        <a:latin typeface="Cambria Math" panose="02040503050406030204" pitchFamily="18" charset="0"/>
                        <a:ea typeface="Cambria Math" panose="02040503050406030204" pitchFamily="18" charset="0"/>
                      </a:rPr>
                      <m:t>=</m:t>
                    </m:r>
                  </m:oMath>
                </a14:m>
                <a:r>
                  <a:rPr lang="en-US" sz="2400"/>
                  <a:t>12.51 lbs./day</a:t>
                </a:r>
              </a:p>
            </p:txBody>
          </p:sp>
        </mc:Choice>
        <mc:Fallback xmlns="">
          <p:sp>
            <p:nvSpPr>
              <p:cNvPr id="24" name="TextBox 23">
                <a:extLst>
                  <a:ext uri="{FF2B5EF4-FFF2-40B4-BE49-F238E27FC236}">
                    <a16:creationId xmlns:a16="http://schemas.microsoft.com/office/drawing/2014/main" id="{7CAD8BF0-FC2D-CE99-3244-E0DCB59BF670}"/>
                  </a:ext>
                </a:extLst>
              </p:cNvPr>
              <p:cNvSpPr txBox="1">
                <a:spLocks noRot="1" noChangeAspect="1" noMove="1" noResize="1" noEditPoints="1" noAdjustHandles="1" noChangeArrowheads="1" noChangeShapeType="1" noTextEdit="1"/>
              </p:cNvSpPr>
              <p:nvPr/>
            </p:nvSpPr>
            <p:spPr>
              <a:xfrm>
                <a:off x="6669581" y="3672306"/>
                <a:ext cx="5649419" cy="1980927"/>
              </a:xfrm>
              <a:prstGeom prst="rect">
                <a:avLst/>
              </a:prstGeom>
              <a:blipFill>
                <a:blip r:embed="rId3"/>
                <a:stretch>
                  <a:fillRect b="-4923"/>
                </a:stretch>
              </a:blipFill>
            </p:spPr>
            <p:txBody>
              <a:bodyPr/>
              <a:lstStyle/>
              <a:p>
                <a:r>
                  <a:rPr lang="en-US">
                    <a:noFill/>
                  </a:rPr>
                  <a:t> </a:t>
                </a:r>
              </a:p>
            </p:txBody>
          </p:sp>
        </mc:Fallback>
      </mc:AlternateContent>
      <p:sp>
        <p:nvSpPr>
          <p:cNvPr id="39" name="Oval 38">
            <a:extLst>
              <a:ext uri="{FF2B5EF4-FFF2-40B4-BE49-F238E27FC236}">
                <a16:creationId xmlns:a16="http://schemas.microsoft.com/office/drawing/2014/main" id="{13C94DC4-3BD3-6A5E-DB1A-7F284523E6D1}"/>
              </a:ext>
            </a:extLst>
          </p:cNvPr>
          <p:cNvSpPr/>
          <p:nvPr/>
        </p:nvSpPr>
        <p:spPr>
          <a:xfrm>
            <a:off x="799060" y="3382984"/>
            <a:ext cx="2743200" cy="274320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6FF8C306-3F0C-22D1-66CB-9CBCD1745513}"/>
              </a:ext>
            </a:extLst>
          </p:cNvPr>
          <p:cNvCxnSpPr>
            <a:stCxn id="39" idx="2"/>
            <a:endCxn id="39" idx="6"/>
          </p:cNvCxnSpPr>
          <p:nvPr/>
        </p:nvCxnSpPr>
        <p:spPr>
          <a:xfrm>
            <a:off x="799060" y="4754584"/>
            <a:ext cx="274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30AC0FB-4F76-A87F-6F0A-2D09834860D8}"/>
              </a:ext>
            </a:extLst>
          </p:cNvPr>
          <p:cNvCxnSpPr/>
          <p:nvPr/>
        </p:nvCxnSpPr>
        <p:spPr>
          <a:xfrm flipH="1">
            <a:off x="1632226" y="4754584"/>
            <a:ext cx="538434"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28DB514-CDE5-E20F-1039-8E228DF57E18}"/>
              </a:ext>
            </a:extLst>
          </p:cNvPr>
          <p:cNvCxnSpPr>
            <a:cxnSpLocks/>
          </p:cNvCxnSpPr>
          <p:nvPr/>
        </p:nvCxnSpPr>
        <p:spPr>
          <a:xfrm>
            <a:off x="2170660" y="4754584"/>
            <a:ext cx="627426"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AB5A829-4943-479C-4456-9D90D0304271}"/>
              </a:ext>
            </a:extLst>
          </p:cNvPr>
          <p:cNvSpPr txBox="1"/>
          <p:nvPr/>
        </p:nvSpPr>
        <p:spPr>
          <a:xfrm>
            <a:off x="1452613" y="3652357"/>
            <a:ext cx="1424301" cy="830997"/>
          </a:xfrm>
          <a:prstGeom prst="rect">
            <a:avLst/>
          </a:prstGeom>
          <a:noFill/>
        </p:spPr>
        <p:txBody>
          <a:bodyPr wrap="none" rtlCol="0">
            <a:spAutoFit/>
          </a:bodyPr>
          <a:lstStyle/>
          <a:p>
            <a:pPr algn="ctr"/>
            <a:r>
              <a:rPr lang="en-US" sz="2400"/>
              <a:t>Feed Rate</a:t>
            </a:r>
          </a:p>
          <a:p>
            <a:pPr algn="ctr"/>
            <a:r>
              <a:rPr lang="en-US" sz="2400"/>
              <a:t>(lbs./day)</a:t>
            </a:r>
          </a:p>
        </p:txBody>
      </p:sp>
      <p:sp>
        <p:nvSpPr>
          <p:cNvPr id="44" name="TextBox 43">
            <a:extLst>
              <a:ext uri="{FF2B5EF4-FFF2-40B4-BE49-F238E27FC236}">
                <a16:creationId xmlns:a16="http://schemas.microsoft.com/office/drawing/2014/main" id="{607B51BC-1E02-1621-3F22-D6E7B7CEF308}"/>
              </a:ext>
            </a:extLst>
          </p:cNvPr>
          <p:cNvSpPr txBox="1"/>
          <p:nvPr/>
        </p:nvSpPr>
        <p:spPr>
          <a:xfrm>
            <a:off x="918173" y="4711954"/>
            <a:ext cx="1016625" cy="830997"/>
          </a:xfrm>
          <a:prstGeom prst="rect">
            <a:avLst/>
          </a:prstGeom>
          <a:noFill/>
        </p:spPr>
        <p:txBody>
          <a:bodyPr wrap="none" rtlCol="0">
            <a:spAutoFit/>
          </a:bodyPr>
          <a:lstStyle/>
          <a:p>
            <a:pPr algn="ctr"/>
            <a:r>
              <a:rPr lang="en-US" sz="2400"/>
              <a:t>Flow</a:t>
            </a:r>
          </a:p>
          <a:p>
            <a:pPr algn="ctr"/>
            <a:r>
              <a:rPr lang="en-US" sz="2400"/>
              <a:t>(MGD)</a:t>
            </a:r>
          </a:p>
        </p:txBody>
      </p:sp>
      <p:sp>
        <p:nvSpPr>
          <p:cNvPr id="45" name="TextBox 44">
            <a:extLst>
              <a:ext uri="{FF2B5EF4-FFF2-40B4-BE49-F238E27FC236}">
                <a16:creationId xmlns:a16="http://schemas.microsoft.com/office/drawing/2014/main" id="{B194FE5C-4265-4358-ADB3-8F77CFF52018}"/>
              </a:ext>
            </a:extLst>
          </p:cNvPr>
          <p:cNvSpPr txBox="1"/>
          <p:nvPr/>
        </p:nvSpPr>
        <p:spPr>
          <a:xfrm>
            <a:off x="1698016" y="5255610"/>
            <a:ext cx="1019574" cy="830997"/>
          </a:xfrm>
          <a:prstGeom prst="rect">
            <a:avLst/>
          </a:prstGeom>
          <a:noFill/>
        </p:spPr>
        <p:txBody>
          <a:bodyPr wrap="none" rtlCol="0">
            <a:spAutoFit/>
          </a:bodyPr>
          <a:lstStyle/>
          <a:p>
            <a:pPr algn="ctr"/>
            <a:r>
              <a:rPr lang="en-US" sz="2400"/>
              <a:t>Dose</a:t>
            </a:r>
          </a:p>
          <a:p>
            <a:pPr algn="ctr"/>
            <a:r>
              <a:rPr lang="en-US" sz="2400"/>
              <a:t>(mg/L)</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2429D087-99FF-87D3-0952-E781CBF2BB5F}"/>
                  </a:ext>
                </a:extLst>
              </p:cNvPr>
              <p:cNvSpPr txBox="1"/>
              <p:nvPr/>
            </p:nvSpPr>
            <p:spPr>
              <a:xfrm>
                <a:off x="2452610" y="4739419"/>
                <a:ext cx="1001684" cy="707886"/>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sz="2000" i="1" dirty="0" smtClean="0">
                          <a:latin typeface="Cambria Math" panose="02040503050406030204" pitchFamily="18" charset="0"/>
                        </a:rPr>
                        <m:t>8</m:t>
                      </m:r>
                      <m:r>
                        <a:rPr lang="en-US" sz="2000" b="0" i="1" dirty="0" smtClean="0">
                          <a:latin typeface="Cambria Math" panose="02040503050406030204" pitchFamily="18" charset="0"/>
                        </a:rPr>
                        <m:t>.34</m:t>
                      </m:r>
                    </m:oMath>
                  </m:oMathPara>
                </a14:m>
                <a:endParaRPr lang="en-US" sz="2000" b="0">
                  <a:latin typeface="Cambria" panose="02040503050406030204" pitchFamily="18" charset="0"/>
                  <a:ea typeface="Cambria" panose="02040503050406030204" pitchFamily="18" charset="0"/>
                </a:endParaRPr>
              </a:p>
              <a:p>
                <a:r>
                  <a:rPr lang="en-US" sz="2000">
                    <a:latin typeface="Cambria" panose="02040503050406030204" pitchFamily="18" charset="0"/>
                    <a:ea typeface="Cambria" panose="02040503050406030204" pitchFamily="18" charset="0"/>
                  </a:rPr>
                  <a:t>lbs./gal</a:t>
                </a:r>
              </a:p>
            </p:txBody>
          </p:sp>
        </mc:Choice>
        <mc:Fallback xmlns="">
          <p:sp>
            <p:nvSpPr>
              <p:cNvPr id="46" name="TextBox 45">
                <a:extLst>
                  <a:ext uri="{FF2B5EF4-FFF2-40B4-BE49-F238E27FC236}">
                    <a16:creationId xmlns:a16="http://schemas.microsoft.com/office/drawing/2014/main" id="{2429D087-99FF-87D3-0952-E781CBF2BB5F}"/>
                  </a:ext>
                </a:extLst>
              </p:cNvPr>
              <p:cNvSpPr txBox="1">
                <a:spLocks noRot="1" noChangeAspect="1" noMove="1" noResize="1" noEditPoints="1" noAdjustHandles="1" noChangeArrowheads="1" noChangeShapeType="1" noTextEdit="1"/>
              </p:cNvSpPr>
              <p:nvPr/>
            </p:nvSpPr>
            <p:spPr>
              <a:xfrm>
                <a:off x="2452610" y="4739419"/>
                <a:ext cx="1001684" cy="707886"/>
              </a:xfrm>
              <a:prstGeom prst="rect">
                <a:avLst/>
              </a:prstGeom>
              <a:blipFill>
                <a:blip r:embed="rId4"/>
                <a:stretch>
                  <a:fillRect l="-6061" r="-6667" b="-13675"/>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D6AA4601-A1FA-C1E4-FF0A-BDB42E680AFC}"/>
              </a:ext>
            </a:extLst>
          </p:cNvPr>
          <p:cNvCxnSpPr/>
          <p:nvPr/>
        </p:nvCxnSpPr>
        <p:spPr>
          <a:xfrm>
            <a:off x="3806591" y="4774533"/>
            <a:ext cx="2743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352DB37-FCD8-9BB4-5A45-BF456A6518FC}"/>
              </a:ext>
            </a:extLst>
          </p:cNvPr>
          <p:cNvCxnSpPr/>
          <p:nvPr/>
        </p:nvCxnSpPr>
        <p:spPr>
          <a:xfrm flipH="1">
            <a:off x="4639757" y="4774533"/>
            <a:ext cx="538434"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099BEA4-2436-3312-0A77-B4C0F0DE6196}"/>
              </a:ext>
            </a:extLst>
          </p:cNvPr>
          <p:cNvCxnSpPr>
            <a:cxnSpLocks/>
          </p:cNvCxnSpPr>
          <p:nvPr/>
        </p:nvCxnSpPr>
        <p:spPr>
          <a:xfrm>
            <a:off x="5178191" y="4774533"/>
            <a:ext cx="627426" cy="122814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700D3EA-51E7-DD72-4263-6C1CFC030704}"/>
              </a:ext>
            </a:extLst>
          </p:cNvPr>
          <p:cNvSpPr txBox="1"/>
          <p:nvPr/>
        </p:nvSpPr>
        <p:spPr>
          <a:xfrm>
            <a:off x="4460144" y="3672306"/>
            <a:ext cx="1424301" cy="830997"/>
          </a:xfrm>
          <a:prstGeom prst="rect">
            <a:avLst/>
          </a:prstGeom>
          <a:noFill/>
        </p:spPr>
        <p:txBody>
          <a:bodyPr wrap="none" rtlCol="0">
            <a:spAutoFit/>
          </a:bodyPr>
          <a:lstStyle/>
          <a:p>
            <a:pPr algn="ctr"/>
            <a:r>
              <a:rPr lang="en-US" sz="2400"/>
              <a:t>Feed Rate</a:t>
            </a:r>
          </a:p>
          <a:p>
            <a:pPr algn="ctr"/>
            <a:r>
              <a:rPr lang="en-US" sz="2400"/>
              <a:t>(lbs./day)</a:t>
            </a:r>
          </a:p>
        </p:txBody>
      </p:sp>
      <p:sp>
        <p:nvSpPr>
          <p:cNvPr id="12" name="TextBox 11">
            <a:extLst>
              <a:ext uri="{FF2B5EF4-FFF2-40B4-BE49-F238E27FC236}">
                <a16:creationId xmlns:a16="http://schemas.microsoft.com/office/drawing/2014/main" id="{42DDABA7-F2BD-EA08-E344-D0E6F6F9B234}"/>
              </a:ext>
            </a:extLst>
          </p:cNvPr>
          <p:cNvSpPr txBox="1"/>
          <p:nvPr/>
        </p:nvSpPr>
        <p:spPr>
          <a:xfrm>
            <a:off x="3926381" y="4756183"/>
            <a:ext cx="1001684" cy="830997"/>
          </a:xfrm>
          <a:prstGeom prst="rect">
            <a:avLst/>
          </a:prstGeom>
          <a:noFill/>
        </p:spPr>
        <p:txBody>
          <a:bodyPr wrap="square" rtlCol="0">
            <a:spAutoFit/>
          </a:bodyPr>
          <a:lstStyle/>
          <a:p>
            <a:pPr algn="ctr"/>
            <a:r>
              <a:rPr lang="en-US" sz="2400"/>
              <a:t>0.125 MGD</a:t>
            </a:r>
          </a:p>
        </p:txBody>
      </p:sp>
      <p:sp>
        <p:nvSpPr>
          <p:cNvPr id="13" name="TextBox 12">
            <a:extLst>
              <a:ext uri="{FF2B5EF4-FFF2-40B4-BE49-F238E27FC236}">
                <a16:creationId xmlns:a16="http://schemas.microsoft.com/office/drawing/2014/main" id="{257C704A-89BB-40D1-8001-AB7A6493AADF}"/>
              </a:ext>
            </a:extLst>
          </p:cNvPr>
          <p:cNvSpPr txBox="1"/>
          <p:nvPr/>
        </p:nvSpPr>
        <p:spPr>
          <a:xfrm>
            <a:off x="4798521" y="5275559"/>
            <a:ext cx="833625" cy="830997"/>
          </a:xfrm>
          <a:prstGeom prst="rect">
            <a:avLst/>
          </a:prstGeom>
          <a:noFill/>
        </p:spPr>
        <p:txBody>
          <a:bodyPr wrap="none" rtlCol="0">
            <a:spAutoFit/>
          </a:bodyPr>
          <a:lstStyle/>
          <a:p>
            <a:pPr algn="ctr"/>
            <a:r>
              <a:rPr lang="en-US" sz="2400"/>
              <a:t>12</a:t>
            </a:r>
          </a:p>
          <a:p>
            <a:pPr algn="ctr"/>
            <a:r>
              <a:rPr lang="en-US" sz="2400"/>
              <a:t>mg/L</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3BC8AF6-B657-BD43-3396-9C00DD2ACBA1}"/>
                  </a:ext>
                </a:extLst>
              </p:cNvPr>
              <p:cNvSpPr txBox="1"/>
              <p:nvPr/>
            </p:nvSpPr>
            <p:spPr>
              <a:xfrm>
                <a:off x="5460141" y="4759368"/>
                <a:ext cx="1001684" cy="707886"/>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sz="2000" i="1" dirty="0" smtClean="0">
                          <a:latin typeface="Cambria Math" panose="02040503050406030204" pitchFamily="18" charset="0"/>
                        </a:rPr>
                        <m:t>8</m:t>
                      </m:r>
                      <m:r>
                        <a:rPr lang="en-US" sz="2000" b="0" i="1" dirty="0" smtClean="0">
                          <a:latin typeface="Cambria Math" panose="02040503050406030204" pitchFamily="18" charset="0"/>
                        </a:rPr>
                        <m:t>.34</m:t>
                      </m:r>
                    </m:oMath>
                  </m:oMathPara>
                </a14:m>
                <a:endParaRPr lang="en-US" sz="2000" b="0">
                  <a:latin typeface="Cambria" panose="02040503050406030204" pitchFamily="18" charset="0"/>
                  <a:ea typeface="Cambria" panose="02040503050406030204" pitchFamily="18" charset="0"/>
                </a:endParaRPr>
              </a:p>
              <a:p>
                <a:r>
                  <a:rPr lang="en-US" sz="2000">
                    <a:latin typeface="Cambria" panose="02040503050406030204" pitchFamily="18" charset="0"/>
                    <a:ea typeface="Cambria" panose="02040503050406030204" pitchFamily="18" charset="0"/>
                  </a:rPr>
                  <a:t>lbs./gal</a:t>
                </a:r>
              </a:p>
            </p:txBody>
          </p:sp>
        </mc:Choice>
        <mc:Fallback xmlns="">
          <p:sp>
            <p:nvSpPr>
              <p:cNvPr id="14" name="TextBox 13">
                <a:extLst>
                  <a:ext uri="{FF2B5EF4-FFF2-40B4-BE49-F238E27FC236}">
                    <a16:creationId xmlns:a16="http://schemas.microsoft.com/office/drawing/2014/main" id="{D3BC8AF6-B657-BD43-3396-9C00DD2ACBA1}"/>
                  </a:ext>
                </a:extLst>
              </p:cNvPr>
              <p:cNvSpPr txBox="1">
                <a:spLocks noRot="1" noChangeAspect="1" noMove="1" noResize="1" noEditPoints="1" noAdjustHandles="1" noChangeArrowheads="1" noChangeShapeType="1" noTextEdit="1"/>
              </p:cNvSpPr>
              <p:nvPr/>
            </p:nvSpPr>
            <p:spPr>
              <a:xfrm>
                <a:off x="5460141" y="4759368"/>
                <a:ext cx="1001684" cy="707886"/>
              </a:xfrm>
              <a:prstGeom prst="rect">
                <a:avLst/>
              </a:prstGeom>
              <a:blipFill>
                <a:blip r:embed="rId5"/>
                <a:stretch>
                  <a:fillRect l="-6707" r="-6707" b="-14655"/>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AF590E0B-A29E-C2EF-E08D-5292F599440F}"/>
              </a:ext>
            </a:extLst>
          </p:cNvPr>
          <p:cNvCxnSpPr/>
          <p:nvPr/>
        </p:nvCxnSpPr>
        <p:spPr>
          <a:xfrm>
            <a:off x="8255000" y="4483354"/>
            <a:ext cx="254000" cy="25606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168D392-D9B4-FA29-B93B-69B582C3785B}"/>
              </a:ext>
            </a:extLst>
          </p:cNvPr>
          <p:cNvCxnSpPr>
            <a:cxnSpLocks/>
          </p:cNvCxnSpPr>
          <p:nvPr/>
        </p:nvCxnSpPr>
        <p:spPr>
          <a:xfrm>
            <a:off x="9646690" y="4763702"/>
            <a:ext cx="749300" cy="138779"/>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1737A8A-B8CF-9C5C-2E13-5B3C838A4A37}"/>
              </a:ext>
            </a:extLst>
          </p:cNvPr>
          <p:cNvCxnSpPr/>
          <p:nvPr/>
        </p:nvCxnSpPr>
        <p:spPr>
          <a:xfrm>
            <a:off x="8610600" y="4497853"/>
            <a:ext cx="254000" cy="25606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99182A9-92F1-4CD1-9654-A36D41A99341}"/>
              </a:ext>
            </a:extLst>
          </p:cNvPr>
          <p:cNvCxnSpPr/>
          <p:nvPr/>
        </p:nvCxnSpPr>
        <p:spPr>
          <a:xfrm>
            <a:off x="11392940" y="4916819"/>
            <a:ext cx="254000" cy="25606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531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2" grpId="0"/>
      <p:bldP spid="13" grpId="0"/>
      <p:bldP spid="14" grpId="0"/>
    </p:bld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899C6B-393A-75D8-9C1F-C5DC8702DA12}"/>
            </a:ext>
          </a:extLst>
        </p:cNvPr>
        <p:cNvGrpSpPr/>
        <p:nvPr/>
      </p:nvGrpSpPr>
      <p:grpSpPr>
        <a:xfrm>
          <a:off x="0" y="0"/>
          <a:ext cx="0" cy="0"/>
          <a:chOff x="0" y="0"/>
          <a:chExt cx="0" cy="0"/>
        </a:xfrm>
      </p:grpSpPr>
      <p:sp>
        <p:nvSpPr>
          <p:cNvPr id="49154" name="Rectangle 2">
            <a:extLst>
              <a:ext uri="{FF2B5EF4-FFF2-40B4-BE49-F238E27FC236}">
                <a16:creationId xmlns:a16="http://schemas.microsoft.com/office/drawing/2014/main" id="{8A31CEDC-D455-1324-CEFD-39E0F132C66A}"/>
              </a:ext>
            </a:extLst>
          </p:cNvPr>
          <p:cNvSpPr>
            <a:spLocks noGrp="1" noChangeArrowheads="1"/>
          </p:cNvSpPr>
          <p:nvPr>
            <p:ph type="title"/>
          </p:nvPr>
        </p:nvSpPr>
        <p:spPr/>
        <p:txBody>
          <a:bodyPr>
            <a:noAutofit/>
          </a:bodyPr>
          <a:lstStyle/>
          <a:p>
            <a:pPr eaLnBrk="1" hangingPunct="1"/>
            <a:r>
              <a:rPr lang="en-US" altLang="en-US" sz="4800"/>
              <a:t>Benefits of Conversion Factors and Davidson Pie Wheels </a:t>
            </a:r>
          </a:p>
        </p:txBody>
      </p:sp>
      <p:sp>
        <p:nvSpPr>
          <p:cNvPr id="6" name="Content Placeholder 5">
            <a:extLst>
              <a:ext uri="{FF2B5EF4-FFF2-40B4-BE49-F238E27FC236}">
                <a16:creationId xmlns:a16="http://schemas.microsoft.com/office/drawing/2014/main" id="{924ACC2E-5165-B900-F02D-777BF077A5FE}"/>
              </a:ext>
            </a:extLst>
          </p:cNvPr>
          <p:cNvSpPr>
            <a:spLocks noGrp="1"/>
          </p:cNvSpPr>
          <p:nvPr>
            <p:ph sz="half" idx="4294967295"/>
          </p:nvPr>
        </p:nvSpPr>
        <p:spPr>
          <a:xfrm>
            <a:off x="1743074" y="1825625"/>
            <a:ext cx="8772525" cy="4351338"/>
          </a:xfrm>
          <a:solidFill>
            <a:srgbClr val="75C4E5"/>
          </a:solidFill>
        </p:spPr>
        <p:txBody>
          <a:bodyPr/>
          <a:lstStyle/>
          <a:p>
            <a:pPr marL="0" indent="0">
              <a:buNone/>
            </a:pPr>
            <a:r>
              <a:rPr lang="en-US" u="sng">
                <a:solidFill>
                  <a:srgbClr val="000000"/>
                </a:solidFill>
              </a:rPr>
              <a:t>Conversion Factors</a:t>
            </a:r>
          </a:p>
          <a:p>
            <a:r>
              <a:rPr lang="en-US">
                <a:solidFill>
                  <a:srgbClr val="000000"/>
                </a:solidFill>
              </a:rPr>
              <a:t>Simplifies complex equations</a:t>
            </a:r>
          </a:p>
          <a:p>
            <a:r>
              <a:rPr lang="en-US">
                <a:solidFill>
                  <a:srgbClr val="000000"/>
                </a:solidFill>
              </a:rPr>
              <a:t>Reduces calculation errors by cancelling out units and verifying results have the correct units</a:t>
            </a:r>
          </a:p>
          <a:p>
            <a:pPr marL="0" indent="0">
              <a:buNone/>
            </a:pPr>
            <a:r>
              <a:rPr lang="en-US" u="sng">
                <a:solidFill>
                  <a:srgbClr val="000000"/>
                </a:solidFill>
              </a:rPr>
              <a:t>Davidson Pie Wheels</a:t>
            </a:r>
          </a:p>
          <a:p>
            <a:r>
              <a:rPr lang="en-US">
                <a:solidFill>
                  <a:srgbClr val="000000"/>
                </a:solidFill>
              </a:rPr>
              <a:t>Simplifies complex equations</a:t>
            </a:r>
          </a:p>
          <a:p>
            <a:r>
              <a:rPr lang="en-US">
                <a:solidFill>
                  <a:srgbClr val="000000"/>
                </a:solidFill>
              </a:rPr>
              <a:t>Increases efficiency of calculations</a:t>
            </a:r>
          </a:p>
          <a:p>
            <a:r>
              <a:rPr lang="en-US">
                <a:solidFill>
                  <a:srgbClr val="000000"/>
                </a:solidFill>
              </a:rPr>
              <a:t>Provides additional tool to ensure accuracy</a:t>
            </a:r>
          </a:p>
          <a:p>
            <a:endParaRPr lang="en-US">
              <a:solidFill>
                <a:srgbClr val="000000"/>
              </a:solidFill>
            </a:endParaRPr>
          </a:p>
        </p:txBody>
      </p:sp>
    </p:spTree>
    <p:extLst>
      <p:ext uri="{BB962C8B-B14F-4D97-AF65-F5344CB8AC3E}">
        <p14:creationId xmlns:p14="http://schemas.microsoft.com/office/powerpoint/2010/main" val="36238101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65A26E8-79E5-51BB-FCBD-3D9B33A3292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B1E1BC9-7A40-451C-7325-837FA97C1895}"/>
              </a:ext>
            </a:extLst>
          </p:cNvPr>
          <p:cNvSpPr>
            <a:spLocks noGrp="1"/>
          </p:cNvSpPr>
          <p:nvPr>
            <p:ph type="title"/>
          </p:nvPr>
        </p:nvSpPr>
        <p:spPr>
          <a:xfrm>
            <a:off x="838200" y="1063625"/>
            <a:ext cx="10515600" cy="1325563"/>
          </a:xfrm>
        </p:spPr>
        <p:txBody>
          <a:bodyPr>
            <a:normAutofit/>
          </a:bodyPr>
          <a:lstStyle/>
          <a:p>
            <a:r>
              <a:rPr lang="en-US" sz="6600"/>
              <a:t>Velocity and Flow Rates</a:t>
            </a:r>
          </a:p>
        </p:txBody>
      </p:sp>
    </p:spTree>
    <p:extLst>
      <p:ext uri="{BB962C8B-B14F-4D97-AF65-F5344CB8AC3E}">
        <p14:creationId xmlns:p14="http://schemas.microsoft.com/office/powerpoint/2010/main" val="27321177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8DCE774-A09F-48BA-9AE0-D6F8C01FCA4D}"/>
              </a:ext>
            </a:extLst>
          </p:cNvPr>
          <p:cNvSpPr>
            <a:spLocks noGrp="1"/>
          </p:cNvSpPr>
          <p:nvPr>
            <p:ph type="title"/>
          </p:nvPr>
        </p:nvSpPr>
        <p:spPr>
          <a:xfrm>
            <a:off x="435784" y="71716"/>
            <a:ext cx="6735894" cy="747819"/>
          </a:xfrm>
        </p:spPr>
        <p:txBody>
          <a:bodyPr>
            <a:noAutofit/>
          </a:bodyPr>
          <a:lstStyle/>
          <a:p>
            <a:r>
              <a:rPr lang="en-US" b="1"/>
              <a:t>Velocity vs Flow rates</a:t>
            </a:r>
          </a:p>
        </p:txBody>
      </p:sp>
      <p:sp>
        <p:nvSpPr>
          <p:cNvPr id="6" name="TextBox 5">
            <a:extLst>
              <a:ext uri="{FF2B5EF4-FFF2-40B4-BE49-F238E27FC236}">
                <a16:creationId xmlns:a16="http://schemas.microsoft.com/office/drawing/2014/main" id="{340A4857-A60B-4F9C-A208-26477214A3CE}"/>
              </a:ext>
            </a:extLst>
          </p:cNvPr>
          <p:cNvSpPr txBox="1"/>
          <p:nvPr/>
        </p:nvSpPr>
        <p:spPr>
          <a:xfrm>
            <a:off x="8025976" y="5279134"/>
            <a:ext cx="4140219" cy="1077218"/>
          </a:xfrm>
          <a:prstGeom prst="rect">
            <a:avLst/>
          </a:prstGeom>
          <a:solidFill>
            <a:srgbClr val="92D050"/>
          </a:solidFill>
          <a:ln>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Velocity = ft/sec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Flow = </a:t>
            </a: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ft</a:t>
            </a:r>
            <a:r>
              <a:rPr kumimoji="0" lang="en-US" sz="3200" b="0" i="0" u="none" strike="noStrike" kern="1200" cap="none" spc="0" normalizeH="0" baseline="30000" noProof="0">
                <a:ln>
                  <a:noFill/>
                </a:ln>
                <a:solidFill>
                  <a:prstClr val="black"/>
                </a:solidFill>
                <a:effectLst/>
                <a:uLnTx/>
                <a:uFillTx/>
                <a:latin typeface="Times New Roman" panose="02020603050405020304" pitchFamily="18" charset="0"/>
                <a:ea typeface="Times New Roman" panose="02020603050405020304" pitchFamily="18" charset="0"/>
                <a:cs typeface="+mn-cs"/>
              </a:rPr>
              <a:t>3</a:t>
            </a: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/sec</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2" descr="How to Calculate Water Flow Through a Pipe Based on Pressure">
            <a:extLst>
              <a:ext uri="{FF2B5EF4-FFF2-40B4-BE49-F238E27FC236}">
                <a16:creationId xmlns:a16="http://schemas.microsoft.com/office/drawing/2014/main" id="{F1B13738-6130-4041-981C-E4847CD566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1421" y="0"/>
            <a:ext cx="2980580" cy="1983441"/>
          </a:xfrm>
          <a:prstGeom prst="rect">
            <a:avLst/>
          </a:prstGeom>
          <a:noFill/>
          <a:extLst>
            <a:ext uri="{909E8E84-426E-40DD-AFC4-6F175D3DCCD1}">
              <a14:hiddenFill xmlns:a14="http://schemas.microsoft.com/office/drawing/2010/main">
                <a:solidFill>
                  <a:srgbClr val="FFFFFF"/>
                </a:solidFill>
              </a14:hiddenFill>
            </a:ext>
          </a:extLst>
        </p:spPr>
      </p:pic>
      <p:sp useBgFill="1">
        <p:nvSpPr>
          <p:cNvPr id="8" name="Title 4">
            <a:extLst>
              <a:ext uri="{FF2B5EF4-FFF2-40B4-BE49-F238E27FC236}">
                <a16:creationId xmlns:a16="http://schemas.microsoft.com/office/drawing/2014/main" id="{E447843F-0D23-447D-B8C1-06836CBF8322}"/>
              </a:ext>
            </a:extLst>
          </p:cNvPr>
          <p:cNvSpPr txBox="1">
            <a:spLocks/>
          </p:cNvSpPr>
          <p:nvPr/>
        </p:nvSpPr>
        <p:spPr>
          <a:xfrm>
            <a:off x="318483" y="819535"/>
            <a:ext cx="7299275" cy="2246769"/>
          </a:xfrm>
          <a:prstGeom prst="rect">
            <a:avLst/>
          </a:prstGeom>
        </p:spPr>
        <p:txBody>
          <a:bodyPr vert="horz" wrap="square" lIns="91440" tIns="45720" rIns="91440" bIns="45720" rtlCol="0" anchor="b">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Velocity</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How fast water flows through a pipe in a given time; How far something travels in a given amount of time.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 Feet per second (ft/s)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Meters per sec (m/s)</a:t>
            </a:r>
          </a:p>
        </p:txBody>
      </p:sp>
      <p:sp>
        <p:nvSpPr>
          <p:cNvPr id="9" name="Title 4">
            <a:extLst>
              <a:ext uri="{FF2B5EF4-FFF2-40B4-BE49-F238E27FC236}">
                <a16:creationId xmlns:a16="http://schemas.microsoft.com/office/drawing/2014/main" id="{D0BA91EF-4D6D-4D00-88BC-F68C2E7364FF}"/>
              </a:ext>
            </a:extLst>
          </p:cNvPr>
          <p:cNvSpPr txBox="1">
            <a:spLocks/>
          </p:cNvSpPr>
          <p:nvPr/>
        </p:nvSpPr>
        <p:spPr>
          <a:xfrm>
            <a:off x="318483" y="3914707"/>
            <a:ext cx="8802800" cy="2246769"/>
          </a:xfrm>
          <a:prstGeom prst="rect">
            <a:avLst/>
          </a:prstGeom>
          <a:noFill/>
        </p:spPr>
        <p:txBody>
          <a:bodyPr vert="horz" wrap="square" lIns="91440" tIns="45720" rIns="91440" bIns="45720" rtlCol="0" anchor="b">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33CC"/>
                </a:solidFill>
                <a:effectLst/>
                <a:uLnTx/>
                <a:uFillTx/>
                <a:latin typeface="Arial" panose="020B0604020202020204" pitchFamily="34" charset="0"/>
                <a:ea typeface="+mj-ea"/>
                <a:cs typeface="Arial" panose="020B0604020202020204" pitchFamily="34" charset="0"/>
              </a:rPr>
              <a:t>Flow</a:t>
            </a:r>
            <a:r>
              <a:rPr kumimoji="0" lang="en-US"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Volume of water flowing through a pipe in a given time. AM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 Gallons per minute (</a:t>
            </a:r>
            <a:r>
              <a:rPr kumimoji="0" lang="en-US" sz="2800" b="0" i="0" u="none" strike="noStrike" kern="1200" cap="none" spc="0" normalizeH="0" baseline="0" noProof="0" err="1">
                <a:ln>
                  <a:noFill/>
                </a:ln>
                <a:solidFill>
                  <a:prstClr val="black"/>
                </a:solidFill>
                <a:effectLst/>
                <a:uLnTx/>
                <a:uFillTx/>
                <a:latin typeface="Arial" panose="020B0604020202020204" pitchFamily="34" charset="0"/>
                <a:ea typeface="+mj-ea"/>
                <a:cs typeface="Arial" panose="020B0604020202020204" pitchFamily="34" charset="0"/>
              </a:rPr>
              <a:t>gpm</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 Cubic feet per second (ft</a:t>
            </a:r>
            <a:r>
              <a:rPr kumimoji="0" lang="en-US" sz="2800" b="0" i="0" u="none" strike="noStrike" kern="1200" cap="none" spc="0" normalizeH="0" baseline="30000" noProof="0">
                <a:ln>
                  <a:noFill/>
                </a:ln>
                <a:solidFill>
                  <a:prstClr val="black"/>
                </a:solidFill>
                <a:effectLst/>
                <a:uLnTx/>
                <a:uFillTx/>
                <a:latin typeface="Arial" panose="020B0604020202020204" pitchFamily="34" charset="0"/>
                <a:ea typeface="+mj-ea"/>
                <a:cs typeface="Arial" panose="020B0604020202020204" pitchFamily="34" charset="0"/>
              </a:rPr>
              <a:t>3</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/sec)</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 Million gallons per day (MGD)</a:t>
            </a:r>
          </a:p>
        </p:txBody>
      </p:sp>
      <p:pic>
        <p:nvPicPr>
          <p:cNvPr id="3" name="Picture 2">
            <a:extLst>
              <a:ext uri="{FF2B5EF4-FFF2-40B4-BE49-F238E27FC236}">
                <a16:creationId xmlns:a16="http://schemas.microsoft.com/office/drawing/2014/main" id="{3D974914-4525-37A2-F160-40F517223E2E}"/>
              </a:ext>
            </a:extLst>
          </p:cNvPr>
          <p:cNvPicPr>
            <a:picLocks noChangeAspect="1"/>
          </p:cNvPicPr>
          <p:nvPr/>
        </p:nvPicPr>
        <p:blipFill>
          <a:blip r:embed="rId3"/>
          <a:stretch>
            <a:fillRect/>
          </a:stretch>
        </p:blipFill>
        <p:spPr>
          <a:xfrm>
            <a:off x="318483" y="6181179"/>
            <a:ext cx="6853195" cy="640852"/>
          </a:xfrm>
          <a:prstGeom prst="rect">
            <a:avLst/>
          </a:prstGeom>
        </p:spPr>
      </p:pic>
      <p:pic>
        <p:nvPicPr>
          <p:cNvPr id="11" name="Picture 10">
            <a:extLst>
              <a:ext uri="{FF2B5EF4-FFF2-40B4-BE49-F238E27FC236}">
                <a16:creationId xmlns:a16="http://schemas.microsoft.com/office/drawing/2014/main" id="{8F855985-1FBE-14DA-9D9D-F336AD546B88}"/>
              </a:ext>
            </a:extLst>
          </p:cNvPr>
          <p:cNvPicPr>
            <a:picLocks noChangeAspect="1"/>
          </p:cNvPicPr>
          <p:nvPr/>
        </p:nvPicPr>
        <p:blipFill>
          <a:blip r:embed="rId4"/>
          <a:stretch>
            <a:fillRect/>
          </a:stretch>
        </p:blipFill>
        <p:spPr>
          <a:xfrm>
            <a:off x="5682856" y="2011517"/>
            <a:ext cx="4699394" cy="1903190"/>
          </a:xfrm>
          <a:prstGeom prst="rect">
            <a:avLst/>
          </a:prstGeom>
        </p:spPr>
      </p:pic>
    </p:spTree>
    <p:extLst>
      <p:ext uri="{BB962C8B-B14F-4D97-AF65-F5344CB8AC3E}">
        <p14:creationId xmlns:p14="http://schemas.microsoft.com/office/powerpoint/2010/main" val="142238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0A13C-60EB-4660-931C-808C6401E57B}"/>
              </a:ext>
            </a:extLst>
          </p:cNvPr>
          <p:cNvSpPr>
            <a:spLocks noGrp="1"/>
          </p:cNvSpPr>
          <p:nvPr>
            <p:ph type="title"/>
          </p:nvPr>
        </p:nvSpPr>
        <p:spPr>
          <a:xfrm>
            <a:off x="1290180" y="247773"/>
            <a:ext cx="2424294" cy="385642"/>
          </a:xfrm>
        </p:spPr>
        <p:txBody>
          <a:bodyPr>
            <a:noAutofit/>
          </a:bodyPr>
          <a:lstStyle/>
          <a:p>
            <a:pPr marL="342900" marR="0" lvl="0" indent="-342900">
              <a:spcBef>
                <a:spcPts val="0"/>
              </a:spcBef>
              <a:spcAft>
                <a:spcPts val="0"/>
              </a:spcAft>
              <a:tabLst>
                <a:tab pos="457200" algn="l"/>
              </a:tabLst>
            </a:pPr>
            <a:r>
              <a:rPr lang="en-US" sz="4800">
                <a:effectLst/>
                <a:latin typeface="+mn-lt"/>
                <a:ea typeface="Times New Roman" panose="02020603050405020304" pitchFamily="18" charset="0"/>
              </a:rPr>
              <a:t> Velocity</a:t>
            </a:r>
            <a:endParaRPr lang="en-US" sz="4800">
              <a:latin typeface="+mn-lt"/>
            </a:endParaRPr>
          </a:p>
        </p:txBody>
      </p:sp>
      <p:sp>
        <p:nvSpPr>
          <p:cNvPr id="8" name="TextBox 7">
            <a:extLst>
              <a:ext uri="{FF2B5EF4-FFF2-40B4-BE49-F238E27FC236}">
                <a16:creationId xmlns:a16="http://schemas.microsoft.com/office/drawing/2014/main" id="{2B1AF976-FF86-44EA-8E22-B4DB287E144B}"/>
              </a:ext>
            </a:extLst>
          </p:cNvPr>
          <p:cNvSpPr txBox="1"/>
          <p:nvPr/>
        </p:nvSpPr>
        <p:spPr>
          <a:xfrm>
            <a:off x="878793" y="774837"/>
            <a:ext cx="8211419" cy="243143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You put a rubber ducky at the beginning of a pipe that is 520 feet long. It comes out the end in 142 seconds. How fast is water flowing through your pipe?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(assuming water is flowing the same speed as the ducky) </a:t>
            </a:r>
          </a:p>
        </p:txBody>
      </p:sp>
      <p:sp>
        <p:nvSpPr>
          <p:cNvPr id="6" name="TextBox 5">
            <a:extLst>
              <a:ext uri="{FF2B5EF4-FFF2-40B4-BE49-F238E27FC236}">
                <a16:creationId xmlns:a16="http://schemas.microsoft.com/office/drawing/2014/main" id="{360382AE-7888-D3AA-3A28-6FD31052D2A3}"/>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5</a:t>
            </a:r>
          </a:p>
        </p:txBody>
      </p:sp>
      <p:sp>
        <p:nvSpPr>
          <p:cNvPr id="7" name="Rectangle 3">
            <a:extLst>
              <a:ext uri="{FF2B5EF4-FFF2-40B4-BE49-F238E27FC236}">
                <a16:creationId xmlns:a16="http://schemas.microsoft.com/office/drawing/2014/main" id="{76B492E6-0501-CB15-78CD-BC1E30AE2178}"/>
              </a:ext>
            </a:extLst>
          </p:cNvPr>
          <p:cNvSpPr txBox="1">
            <a:spLocks noChangeArrowheads="1"/>
          </p:cNvSpPr>
          <p:nvPr/>
        </p:nvSpPr>
        <p:spPr>
          <a:xfrm>
            <a:off x="9284438" y="2770079"/>
            <a:ext cx="2582591" cy="2501963"/>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378 ft/sec</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73,840 ft/sec</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0.28 ft/sec</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3.7 ft/sec</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9" name="Oval 8">
            <a:extLst>
              <a:ext uri="{FF2B5EF4-FFF2-40B4-BE49-F238E27FC236}">
                <a16:creationId xmlns:a16="http://schemas.microsoft.com/office/drawing/2014/main" id="{F0D707C3-CA65-E4E3-2E8D-99E4C947A81C}"/>
              </a:ext>
            </a:extLst>
          </p:cNvPr>
          <p:cNvSpPr/>
          <p:nvPr/>
        </p:nvSpPr>
        <p:spPr>
          <a:xfrm>
            <a:off x="9204477" y="4314046"/>
            <a:ext cx="2043953" cy="73286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065A8CCF-70F1-35C4-9B5F-7A7A891E00DB}"/>
              </a:ext>
            </a:extLst>
          </p:cNvPr>
          <p:cNvPicPr>
            <a:picLocks noChangeAspect="1"/>
          </p:cNvPicPr>
          <p:nvPr/>
        </p:nvPicPr>
        <p:blipFill>
          <a:blip r:embed="rId2"/>
          <a:stretch>
            <a:fillRect/>
          </a:stretch>
        </p:blipFill>
        <p:spPr>
          <a:xfrm>
            <a:off x="5123375" y="3737185"/>
            <a:ext cx="3720312" cy="1534857"/>
          </a:xfrm>
          <a:prstGeom prst="rect">
            <a:avLst/>
          </a:prstGeom>
        </p:spPr>
      </p:pic>
      <p:sp>
        <p:nvSpPr>
          <p:cNvPr id="11" name="TextBox 10">
            <a:extLst>
              <a:ext uri="{FF2B5EF4-FFF2-40B4-BE49-F238E27FC236}">
                <a16:creationId xmlns:a16="http://schemas.microsoft.com/office/drawing/2014/main" id="{F7F95896-7C83-3C70-F272-08C1CABCFA31}"/>
              </a:ext>
            </a:extLst>
          </p:cNvPr>
          <p:cNvSpPr txBox="1"/>
          <p:nvPr/>
        </p:nvSpPr>
        <p:spPr>
          <a:xfrm>
            <a:off x="486337" y="3653672"/>
            <a:ext cx="510091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V = distance / time</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52DA78D-2712-808B-B665-B7FA9EED632F}"/>
                  </a:ext>
                </a:extLst>
              </p:cNvPr>
              <p:cNvSpPr txBox="1"/>
              <p:nvPr/>
            </p:nvSpPr>
            <p:spPr>
              <a:xfrm>
                <a:off x="486335" y="4348080"/>
                <a:ext cx="2582591" cy="1076705"/>
              </a:xfrm>
              <a:prstGeom prst="rect">
                <a:avLst/>
              </a:prstGeom>
              <a:noFill/>
            </p:spPr>
            <p:txBody>
              <a:bodyPr wrap="square" rtlCol="0">
                <a:spAutoFit/>
              </a:bodyPr>
              <a:lstStyle/>
              <a:p>
                <a:pPr lvl="0">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V = </a:t>
                </a:r>
                <a14:m>
                  <m:oMath xmlns:m="http://schemas.openxmlformats.org/officeDocument/2006/math">
                    <m:f>
                      <m:f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m:rPr>
                            <m:nor/>
                          </m:rPr>
                          <a:rPr lang="en-US" sz="4000" dirty="0">
                            <a:solidFill>
                              <a:prstClr val="black"/>
                            </a:solidFill>
                          </a:rPr>
                          <m:t>520 </m:t>
                        </m:r>
                        <m:r>
                          <m:rPr>
                            <m:nor/>
                          </m:rPr>
                          <a:rPr lang="en-US" sz="4000" dirty="0">
                            <a:solidFill>
                              <a:prstClr val="black"/>
                            </a:solidFill>
                          </a:rPr>
                          <m:t>ft</m:t>
                        </m:r>
                      </m:num>
                      <m:den>
                        <m:r>
                          <m:rPr>
                            <m:nor/>
                          </m:rPr>
                          <a:rPr lang="en-US" sz="4000" dirty="0">
                            <a:solidFill>
                              <a:prstClr val="black"/>
                            </a:solidFill>
                          </a:rPr>
                          <m:t>142 </m:t>
                        </m:r>
                        <m:r>
                          <m:rPr>
                            <m:nor/>
                          </m:rPr>
                          <a:rPr lang="en-US" sz="4000" dirty="0">
                            <a:solidFill>
                              <a:prstClr val="black"/>
                            </a:solidFill>
                          </a:rPr>
                          <m:t>sec</m:t>
                        </m:r>
                      </m:den>
                    </m:f>
                  </m:oMath>
                </a14:m>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xmlns="">
          <p:sp>
            <p:nvSpPr>
              <p:cNvPr id="13" name="TextBox 12">
                <a:extLst>
                  <a:ext uri="{FF2B5EF4-FFF2-40B4-BE49-F238E27FC236}">
                    <a16:creationId xmlns:a16="http://schemas.microsoft.com/office/drawing/2014/main" id="{652DA78D-2712-808B-B665-B7FA9EED632F}"/>
                  </a:ext>
                </a:extLst>
              </p:cNvPr>
              <p:cNvSpPr txBox="1">
                <a:spLocks noRot="1" noChangeAspect="1" noMove="1" noResize="1" noEditPoints="1" noAdjustHandles="1" noChangeArrowheads="1" noChangeShapeType="1" noTextEdit="1"/>
              </p:cNvSpPr>
              <p:nvPr/>
            </p:nvSpPr>
            <p:spPr>
              <a:xfrm>
                <a:off x="486335" y="4348080"/>
                <a:ext cx="2582591" cy="1076705"/>
              </a:xfrm>
              <a:prstGeom prst="rect">
                <a:avLst/>
              </a:prstGeom>
              <a:blipFill>
                <a:blip r:embed="rId3"/>
                <a:stretch>
                  <a:fillRect l="-8511" b="-11864"/>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1203D34B-A335-3A60-4430-030F879A2F79}"/>
              </a:ext>
            </a:extLst>
          </p:cNvPr>
          <p:cNvSpPr txBox="1"/>
          <p:nvPr/>
        </p:nvSpPr>
        <p:spPr>
          <a:xfrm>
            <a:off x="486335" y="5535224"/>
            <a:ext cx="2929965"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V = 3.7 ft/sec</a:t>
            </a:r>
          </a:p>
        </p:txBody>
      </p:sp>
      <p:pic>
        <p:nvPicPr>
          <p:cNvPr id="3" name="Picture 2">
            <a:extLst>
              <a:ext uri="{FF2B5EF4-FFF2-40B4-BE49-F238E27FC236}">
                <a16:creationId xmlns:a16="http://schemas.microsoft.com/office/drawing/2014/main" id="{199EAAFD-FE91-D8B0-CE35-4895176B1603}"/>
              </a:ext>
            </a:extLst>
          </p:cNvPr>
          <p:cNvPicPr>
            <a:picLocks noChangeAspect="1"/>
          </p:cNvPicPr>
          <p:nvPr/>
        </p:nvPicPr>
        <p:blipFill>
          <a:blip r:embed="rId4"/>
          <a:stretch>
            <a:fillRect/>
          </a:stretch>
        </p:blipFill>
        <p:spPr>
          <a:xfrm>
            <a:off x="9507071" y="-16606"/>
            <a:ext cx="2684929" cy="1794021"/>
          </a:xfrm>
          <a:prstGeom prst="rect">
            <a:avLst/>
          </a:prstGeom>
        </p:spPr>
      </p:pic>
    </p:spTree>
    <p:extLst>
      <p:ext uri="{BB962C8B-B14F-4D97-AF65-F5344CB8AC3E}">
        <p14:creationId xmlns:p14="http://schemas.microsoft.com/office/powerpoint/2010/main" val="134398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3" grpId="0"/>
      <p:bldP spid="14" grpId="0"/>
    </p:bldLst>
  </p:timing>
</p:sld>
</file>

<file path=ppt/slides/slide9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8DCE774-A09F-48BA-9AE0-D6F8C01FCA4D}"/>
              </a:ext>
            </a:extLst>
          </p:cNvPr>
          <p:cNvSpPr>
            <a:spLocks noGrp="1"/>
          </p:cNvSpPr>
          <p:nvPr>
            <p:ph type="title"/>
          </p:nvPr>
        </p:nvSpPr>
        <p:spPr>
          <a:xfrm>
            <a:off x="435784" y="71716"/>
            <a:ext cx="6735894" cy="747819"/>
          </a:xfrm>
        </p:spPr>
        <p:txBody>
          <a:bodyPr>
            <a:noAutofit/>
          </a:bodyPr>
          <a:lstStyle/>
          <a:p>
            <a:r>
              <a:rPr lang="en-US" b="1"/>
              <a:t>Velocity vs Flow rates</a:t>
            </a:r>
          </a:p>
        </p:txBody>
      </p:sp>
      <p:sp>
        <p:nvSpPr>
          <p:cNvPr id="6" name="TextBox 5">
            <a:extLst>
              <a:ext uri="{FF2B5EF4-FFF2-40B4-BE49-F238E27FC236}">
                <a16:creationId xmlns:a16="http://schemas.microsoft.com/office/drawing/2014/main" id="{340A4857-A60B-4F9C-A208-26477214A3CE}"/>
              </a:ext>
            </a:extLst>
          </p:cNvPr>
          <p:cNvSpPr txBox="1"/>
          <p:nvPr/>
        </p:nvSpPr>
        <p:spPr>
          <a:xfrm>
            <a:off x="8025976" y="5279134"/>
            <a:ext cx="4140219" cy="1077218"/>
          </a:xfrm>
          <a:prstGeom prst="rect">
            <a:avLst/>
          </a:prstGeom>
          <a:solidFill>
            <a:srgbClr val="92D050"/>
          </a:solidFill>
          <a:ln>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Velocity = ft/sec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Flow = </a:t>
            </a: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ft</a:t>
            </a:r>
            <a:r>
              <a:rPr kumimoji="0" lang="en-US" sz="3200" b="0" i="0" u="none" strike="noStrike" kern="1200" cap="none" spc="0" normalizeH="0" baseline="30000" noProof="0">
                <a:ln>
                  <a:noFill/>
                </a:ln>
                <a:solidFill>
                  <a:prstClr val="black"/>
                </a:solidFill>
                <a:effectLst/>
                <a:uLnTx/>
                <a:uFillTx/>
                <a:latin typeface="Times New Roman" panose="02020603050405020304" pitchFamily="18" charset="0"/>
                <a:ea typeface="Times New Roman" panose="02020603050405020304" pitchFamily="18" charset="0"/>
                <a:cs typeface="+mn-cs"/>
              </a:rPr>
              <a:t>3</a:t>
            </a: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/sec</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2" descr="How to Calculate Water Flow Through a Pipe Based on Pressure">
            <a:extLst>
              <a:ext uri="{FF2B5EF4-FFF2-40B4-BE49-F238E27FC236}">
                <a16:creationId xmlns:a16="http://schemas.microsoft.com/office/drawing/2014/main" id="{F1B13738-6130-4041-981C-E4847CD566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1421" y="0"/>
            <a:ext cx="2980580" cy="1983441"/>
          </a:xfrm>
          <a:prstGeom prst="rect">
            <a:avLst/>
          </a:prstGeom>
          <a:noFill/>
          <a:extLst>
            <a:ext uri="{909E8E84-426E-40DD-AFC4-6F175D3DCCD1}">
              <a14:hiddenFill xmlns:a14="http://schemas.microsoft.com/office/drawing/2010/main">
                <a:solidFill>
                  <a:srgbClr val="FFFFFF"/>
                </a:solidFill>
              </a14:hiddenFill>
            </a:ext>
          </a:extLst>
        </p:spPr>
      </p:pic>
      <p:sp useBgFill="1">
        <p:nvSpPr>
          <p:cNvPr id="8" name="Title 4">
            <a:extLst>
              <a:ext uri="{FF2B5EF4-FFF2-40B4-BE49-F238E27FC236}">
                <a16:creationId xmlns:a16="http://schemas.microsoft.com/office/drawing/2014/main" id="{E447843F-0D23-447D-B8C1-06836CBF8322}"/>
              </a:ext>
            </a:extLst>
          </p:cNvPr>
          <p:cNvSpPr txBox="1">
            <a:spLocks/>
          </p:cNvSpPr>
          <p:nvPr/>
        </p:nvSpPr>
        <p:spPr>
          <a:xfrm>
            <a:off x="318483" y="819535"/>
            <a:ext cx="7299275" cy="2246769"/>
          </a:xfrm>
          <a:prstGeom prst="rect">
            <a:avLst/>
          </a:prstGeom>
        </p:spPr>
        <p:txBody>
          <a:bodyPr vert="horz" wrap="square" lIns="91440" tIns="45720" rIns="91440" bIns="45720" rtlCol="0" anchor="b">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Velocity</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How fast water flows through a pipe in a given time; distance travelled per unit of time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 Feet per second (ft/s)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Meters per sec (m/s)</a:t>
            </a:r>
          </a:p>
        </p:txBody>
      </p:sp>
      <p:sp>
        <p:nvSpPr>
          <p:cNvPr id="9" name="Title 4">
            <a:extLst>
              <a:ext uri="{FF2B5EF4-FFF2-40B4-BE49-F238E27FC236}">
                <a16:creationId xmlns:a16="http://schemas.microsoft.com/office/drawing/2014/main" id="{D0BA91EF-4D6D-4D00-88BC-F68C2E7364FF}"/>
              </a:ext>
            </a:extLst>
          </p:cNvPr>
          <p:cNvSpPr txBox="1">
            <a:spLocks/>
          </p:cNvSpPr>
          <p:nvPr/>
        </p:nvSpPr>
        <p:spPr>
          <a:xfrm>
            <a:off x="318483" y="3914707"/>
            <a:ext cx="8802800" cy="2246769"/>
          </a:xfrm>
          <a:prstGeom prst="rect">
            <a:avLst/>
          </a:prstGeom>
          <a:noFill/>
        </p:spPr>
        <p:txBody>
          <a:bodyPr vert="horz" wrap="square" lIns="91440" tIns="45720" rIns="91440" bIns="45720" rtlCol="0" anchor="b">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33CC"/>
                </a:solidFill>
                <a:effectLst/>
                <a:uLnTx/>
                <a:uFillTx/>
                <a:latin typeface="Arial" panose="020B0604020202020204" pitchFamily="34" charset="0"/>
                <a:ea typeface="+mj-ea"/>
                <a:cs typeface="Arial" panose="020B0604020202020204" pitchFamily="34" charset="0"/>
              </a:rPr>
              <a:t>Flow</a:t>
            </a:r>
            <a:r>
              <a:rPr kumimoji="0" lang="en-US"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Volume of water flowing through a pipe in a given time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 Gallons per minute (</a:t>
            </a:r>
            <a:r>
              <a:rPr kumimoji="0" lang="en-US" sz="2800" b="0" i="0" u="none" strike="noStrike" kern="1200" cap="none" spc="0" normalizeH="0" baseline="0" noProof="0" err="1">
                <a:ln>
                  <a:noFill/>
                </a:ln>
                <a:solidFill>
                  <a:prstClr val="black"/>
                </a:solidFill>
                <a:effectLst/>
                <a:uLnTx/>
                <a:uFillTx/>
                <a:latin typeface="Arial" panose="020B0604020202020204" pitchFamily="34" charset="0"/>
                <a:ea typeface="+mj-ea"/>
                <a:cs typeface="Arial" panose="020B0604020202020204" pitchFamily="34" charset="0"/>
              </a:rPr>
              <a:t>gpm</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 Cubic feet per second (ft</a:t>
            </a:r>
            <a:r>
              <a:rPr kumimoji="0" lang="en-US" sz="2800" b="0" i="0" u="none" strike="noStrike" kern="1200" cap="none" spc="0" normalizeH="0" baseline="30000" noProof="0">
                <a:ln>
                  <a:noFill/>
                </a:ln>
                <a:solidFill>
                  <a:prstClr val="black"/>
                </a:solidFill>
                <a:effectLst/>
                <a:uLnTx/>
                <a:uFillTx/>
                <a:latin typeface="Arial" panose="020B0604020202020204" pitchFamily="34" charset="0"/>
                <a:ea typeface="+mj-ea"/>
                <a:cs typeface="Arial" panose="020B0604020202020204" pitchFamily="34" charset="0"/>
              </a:rPr>
              <a:t>3</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/sec)</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 Million gallons per day (MGD)</a:t>
            </a:r>
          </a:p>
        </p:txBody>
      </p:sp>
      <p:pic>
        <p:nvPicPr>
          <p:cNvPr id="3" name="Picture 2">
            <a:extLst>
              <a:ext uri="{FF2B5EF4-FFF2-40B4-BE49-F238E27FC236}">
                <a16:creationId xmlns:a16="http://schemas.microsoft.com/office/drawing/2014/main" id="{3D974914-4525-37A2-F160-40F517223E2E}"/>
              </a:ext>
            </a:extLst>
          </p:cNvPr>
          <p:cNvPicPr>
            <a:picLocks noChangeAspect="1"/>
          </p:cNvPicPr>
          <p:nvPr/>
        </p:nvPicPr>
        <p:blipFill>
          <a:blip r:embed="rId3"/>
          <a:stretch>
            <a:fillRect/>
          </a:stretch>
        </p:blipFill>
        <p:spPr>
          <a:xfrm>
            <a:off x="318483" y="6181179"/>
            <a:ext cx="6853195" cy="640852"/>
          </a:xfrm>
          <a:prstGeom prst="rect">
            <a:avLst/>
          </a:prstGeom>
        </p:spPr>
      </p:pic>
      <p:pic>
        <p:nvPicPr>
          <p:cNvPr id="11" name="Picture 10">
            <a:extLst>
              <a:ext uri="{FF2B5EF4-FFF2-40B4-BE49-F238E27FC236}">
                <a16:creationId xmlns:a16="http://schemas.microsoft.com/office/drawing/2014/main" id="{8F855985-1FBE-14DA-9D9D-F336AD546B88}"/>
              </a:ext>
            </a:extLst>
          </p:cNvPr>
          <p:cNvPicPr>
            <a:picLocks noChangeAspect="1"/>
          </p:cNvPicPr>
          <p:nvPr/>
        </p:nvPicPr>
        <p:blipFill>
          <a:blip r:embed="rId4"/>
          <a:stretch>
            <a:fillRect/>
          </a:stretch>
        </p:blipFill>
        <p:spPr>
          <a:xfrm>
            <a:off x="5209968" y="2011517"/>
            <a:ext cx="4613108" cy="1903190"/>
          </a:xfrm>
          <a:prstGeom prst="rect">
            <a:avLst/>
          </a:prstGeom>
        </p:spPr>
      </p:pic>
    </p:spTree>
    <p:extLst>
      <p:ext uri="{BB962C8B-B14F-4D97-AF65-F5344CB8AC3E}">
        <p14:creationId xmlns:p14="http://schemas.microsoft.com/office/powerpoint/2010/main" val="40192608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0A13C-60EB-4660-931C-808C6401E57B}"/>
              </a:ext>
            </a:extLst>
          </p:cNvPr>
          <p:cNvSpPr>
            <a:spLocks noGrp="1"/>
          </p:cNvSpPr>
          <p:nvPr>
            <p:ph type="title"/>
          </p:nvPr>
        </p:nvSpPr>
        <p:spPr>
          <a:xfrm>
            <a:off x="1290180" y="247773"/>
            <a:ext cx="2424294" cy="385642"/>
          </a:xfrm>
        </p:spPr>
        <p:txBody>
          <a:bodyPr>
            <a:noAutofit/>
          </a:bodyPr>
          <a:lstStyle/>
          <a:p>
            <a:pPr marL="342900" marR="0" lvl="0" indent="-342900">
              <a:spcBef>
                <a:spcPts val="0"/>
              </a:spcBef>
              <a:spcAft>
                <a:spcPts val="0"/>
              </a:spcAft>
              <a:tabLst>
                <a:tab pos="457200" algn="l"/>
              </a:tabLst>
            </a:pPr>
            <a:r>
              <a:rPr lang="en-US" sz="4800">
                <a:effectLst/>
                <a:latin typeface="+mn-lt"/>
                <a:ea typeface="Times New Roman" panose="02020603050405020304" pitchFamily="18" charset="0"/>
              </a:rPr>
              <a:t> Flow</a:t>
            </a:r>
            <a:endParaRPr lang="en-US" sz="4800">
              <a:latin typeface="+mn-lt"/>
            </a:endParaRPr>
          </a:p>
        </p:txBody>
      </p:sp>
      <p:sp>
        <p:nvSpPr>
          <p:cNvPr id="8" name="TextBox 7">
            <a:extLst>
              <a:ext uri="{FF2B5EF4-FFF2-40B4-BE49-F238E27FC236}">
                <a16:creationId xmlns:a16="http://schemas.microsoft.com/office/drawing/2014/main" id="{2B1AF976-FF86-44EA-8E22-B4DB287E144B}"/>
              </a:ext>
            </a:extLst>
          </p:cNvPr>
          <p:cNvSpPr txBox="1"/>
          <p:nvPr/>
        </p:nvSpPr>
        <p:spPr>
          <a:xfrm>
            <a:off x="739831" y="808011"/>
            <a:ext cx="8544607" cy="255454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Your flow meter for your lift station pump</a:t>
            </a:r>
            <a:r>
              <a:rPr lang="en-US" sz="3200">
                <a:solidFill>
                  <a:prstClr val="black"/>
                </a:solidFill>
                <a:latin typeface="Calibri" panose="020F0502020204030204"/>
              </a:rPr>
              <a:t> is</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broken, but you want to figure out the pump's capacity. You open up the blow off and fill up 5-gallon buckets. You fill up 8 buckets in one minute. What is the capacity of your pump in GPM?</a:t>
            </a:r>
          </a:p>
        </p:txBody>
      </p:sp>
      <p:sp>
        <p:nvSpPr>
          <p:cNvPr id="6" name="TextBox 5">
            <a:extLst>
              <a:ext uri="{FF2B5EF4-FFF2-40B4-BE49-F238E27FC236}">
                <a16:creationId xmlns:a16="http://schemas.microsoft.com/office/drawing/2014/main" id="{360382AE-7888-D3AA-3A28-6FD31052D2A3}"/>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7</a:t>
            </a:r>
          </a:p>
        </p:txBody>
      </p:sp>
      <p:sp>
        <p:nvSpPr>
          <p:cNvPr id="7" name="Rectangle 3">
            <a:extLst>
              <a:ext uri="{FF2B5EF4-FFF2-40B4-BE49-F238E27FC236}">
                <a16:creationId xmlns:a16="http://schemas.microsoft.com/office/drawing/2014/main" id="{76B492E6-0501-CB15-78CD-BC1E30AE2178}"/>
              </a:ext>
            </a:extLst>
          </p:cNvPr>
          <p:cNvSpPr txBox="1">
            <a:spLocks noChangeArrowheads="1"/>
          </p:cNvSpPr>
          <p:nvPr/>
        </p:nvSpPr>
        <p:spPr>
          <a:xfrm>
            <a:off x="9284438" y="2770079"/>
            <a:ext cx="2582591" cy="2501963"/>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13 gal/min</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40 gal/min</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400 gal/min</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130 gal/min</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9" name="Oval 8">
            <a:extLst>
              <a:ext uri="{FF2B5EF4-FFF2-40B4-BE49-F238E27FC236}">
                <a16:creationId xmlns:a16="http://schemas.microsoft.com/office/drawing/2014/main" id="{F0D707C3-CA65-E4E3-2E8D-99E4C947A81C}"/>
              </a:ext>
            </a:extLst>
          </p:cNvPr>
          <p:cNvSpPr/>
          <p:nvPr/>
        </p:nvSpPr>
        <p:spPr>
          <a:xfrm>
            <a:off x="9284438" y="3204664"/>
            <a:ext cx="2043953" cy="73286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7F95896-7C83-3C70-F272-08C1CABCFA31}"/>
              </a:ext>
            </a:extLst>
          </p:cNvPr>
          <p:cNvSpPr txBox="1"/>
          <p:nvPr/>
        </p:nvSpPr>
        <p:spPr>
          <a:xfrm>
            <a:off x="486337" y="3653672"/>
            <a:ext cx="510091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Flow = volume / time</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52DA78D-2712-808B-B665-B7FA9EED632F}"/>
                  </a:ext>
                </a:extLst>
              </p:cNvPr>
              <p:cNvSpPr txBox="1"/>
              <p:nvPr/>
            </p:nvSpPr>
            <p:spPr>
              <a:xfrm>
                <a:off x="307082" y="4361558"/>
                <a:ext cx="6485965" cy="1297919"/>
              </a:xfrm>
              <a:prstGeom prst="rect">
                <a:avLst/>
              </a:prstGeom>
              <a:noFill/>
            </p:spPr>
            <p:txBody>
              <a:bodyPr wrap="square" rtlCol="0">
                <a:spAutoFit/>
              </a:bodyPr>
              <a:lstStyle/>
              <a:p>
                <a:pPr>
                  <a:defRPr/>
                </a:pPr>
                <a14:m>
                  <m:oMathPara xmlns:m="http://schemas.openxmlformats.org/officeDocument/2006/math">
                    <m:oMathParaPr>
                      <m:jc m:val="centerGroup"/>
                    </m:oMathParaPr>
                    <m:oMath xmlns:m="http://schemas.openxmlformats.org/officeDocument/2006/math">
                      <m:r>
                        <m:rPr>
                          <m:nor/>
                        </m:rPr>
                        <a:rPr lang="en-US" sz="4000" dirty="0" smtClean="0">
                          <a:solidFill>
                            <a:prstClr val="black"/>
                          </a:solidFill>
                        </a:rPr>
                        <m:t>Flow</m:t>
                      </m:r>
                      <m:r>
                        <m:rPr>
                          <m:nor/>
                        </m:rPr>
                        <a:rPr lang="en-US" sz="4000" dirty="0" smtClean="0">
                          <a:solidFill>
                            <a:prstClr val="black"/>
                          </a:solidFill>
                        </a:rPr>
                        <m:t> = </m:t>
                      </m:r>
                      <m:f>
                        <m:fPr>
                          <m:ctrlPr>
                            <a:rPr lang="en-US" sz="4000" i="1" dirty="0" smtClean="0">
                              <a:solidFill>
                                <a:prstClr val="black"/>
                              </a:solidFill>
                              <a:latin typeface="Cambria Math" panose="02040503050406030204" pitchFamily="18" charset="0"/>
                            </a:rPr>
                          </m:ctrlPr>
                        </m:fPr>
                        <m:num>
                          <m:r>
                            <m:rPr>
                              <m:nor/>
                            </m:rPr>
                            <a:rPr lang="en-US" sz="4000" dirty="0">
                              <a:solidFill>
                                <a:prstClr val="black"/>
                              </a:solidFill>
                            </a:rPr>
                            <m:t>5 </m:t>
                          </m:r>
                          <m:r>
                            <m:rPr>
                              <m:nor/>
                            </m:rPr>
                            <a:rPr lang="en-US" sz="4000" dirty="0">
                              <a:solidFill>
                                <a:prstClr val="black"/>
                              </a:solidFill>
                            </a:rPr>
                            <m:t>gal</m:t>
                          </m:r>
                        </m:num>
                        <m:den>
                          <m:r>
                            <m:rPr>
                              <m:sty m:val="p"/>
                            </m:rPr>
                            <a:rPr lang="en-US" sz="4000" b="0" i="0" dirty="0" smtClean="0">
                              <a:solidFill>
                                <a:prstClr val="black"/>
                              </a:solidFill>
                              <a:latin typeface="Cambria Math" panose="02040503050406030204" pitchFamily="18" charset="0"/>
                            </a:rPr>
                            <m:t>Bucket</m:t>
                          </m:r>
                        </m:den>
                      </m:f>
                      <m:r>
                        <a:rPr lang="en-US" sz="4000" b="0" i="1" dirty="0" smtClean="0">
                          <a:solidFill>
                            <a:prstClr val="black"/>
                          </a:solidFill>
                          <a:latin typeface="Cambria Math" panose="02040503050406030204" pitchFamily="18" charset="0"/>
                        </a:rPr>
                        <m:t>      </m:t>
                      </m:r>
                      <m:f>
                        <m:fPr>
                          <m:ctrlPr>
                            <a:rPr lang="en-US" sz="4000" i="1" dirty="0" smtClean="0">
                              <a:solidFill>
                                <a:prstClr val="black"/>
                              </a:solidFill>
                              <a:latin typeface="Cambria Math" panose="02040503050406030204" pitchFamily="18" charset="0"/>
                            </a:rPr>
                          </m:ctrlPr>
                        </m:fPr>
                        <m:num>
                          <m:r>
                            <a:rPr lang="en-US" sz="4000" b="0" i="0" dirty="0" smtClean="0">
                              <a:solidFill>
                                <a:prstClr val="black"/>
                              </a:solidFill>
                              <a:latin typeface="Cambria Math" panose="02040503050406030204" pitchFamily="18" charset="0"/>
                            </a:rPr>
                            <m:t>8 </m:t>
                          </m:r>
                          <m:r>
                            <m:rPr>
                              <m:sty m:val="p"/>
                            </m:rPr>
                            <a:rPr lang="en-US" sz="4000" b="0" i="0" dirty="0" smtClean="0">
                              <a:solidFill>
                                <a:prstClr val="black"/>
                              </a:solidFill>
                              <a:latin typeface="Cambria Math" panose="02040503050406030204" pitchFamily="18" charset="0"/>
                            </a:rPr>
                            <m:t>Buckets</m:t>
                          </m:r>
                        </m:num>
                        <m:den>
                          <m:r>
                            <m:rPr>
                              <m:sty m:val="p"/>
                            </m:rPr>
                            <a:rPr lang="en-US" sz="4000" b="0" i="0" dirty="0" smtClean="0">
                              <a:solidFill>
                                <a:prstClr val="black"/>
                              </a:solidFill>
                              <a:latin typeface="Cambria Math" panose="02040503050406030204" pitchFamily="18" charset="0"/>
                            </a:rPr>
                            <m:t>min</m:t>
                          </m:r>
                        </m:den>
                      </m:f>
                    </m:oMath>
                  </m:oMathPara>
                </a14:m>
                <a:endParaRPr lang="en-US" sz="4000">
                  <a:solidFill>
                    <a:prstClr val="black"/>
                  </a:solidFill>
                </a:endParaRPr>
              </a:p>
            </p:txBody>
          </p:sp>
        </mc:Choice>
        <mc:Fallback xmlns="">
          <p:sp>
            <p:nvSpPr>
              <p:cNvPr id="13" name="TextBox 12">
                <a:extLst>
                  <a:ext uri="{FF2B5EF4-FFF2-40B4-BE49-F238E27FC236}">
                    <a16:creationId xmlns:a16="http://schemas.microsoft.com/office/drawing/2014/main" id="{652DA78D-2712-808B-B665-B7FA9EED632F}"/>
                  </a:ext>
                </a:extLst>
              </p:cNvPr>
              <p:cNvSpPr txBox="1">
                <a:spLocks noRot="1" noChangeAspect="1" noMove="1" noResize="1" noEditPoints="1" noAdjustHandles="1" noChangeArrowheads="1" noChangeShapeType="1" noTextEdit="1"/>
              </p:cNvSpPr>
              <p:nvPr/>
            </p:nvSpPr>
            <p:spPr>
              <a:xfrm>
                <a:off x="307082" y="4361558"/>
                <a:ext cx="6485965" cy="1297919"/>
              </a:xfrm>
              <a:prstGeom prst="rect">
                <a:avLst/>
              </a:prstGeom>
              <a:blipFill>
                <a:blip r:embed="rId2"/>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1203D34B-A335-3A60-4430-030F879A2F79}"/>
              </a:ext>
            </a:extLst>
          </p:cNvPr>
          <p:cNvSpPr txBox="1"/>
          <p:nvPr/>
        </p:nvSpPr>
        <p:spPr>
          <a:xfrm>
            <a:off x="486334" y="5696046"/>
            <a:ext cx="510091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Flow = 40 gal / minute</a:t>
            </a:r>
          </a:p>
        </p:txBody>
      </p:sp>
      <p:pic>
        <p:nvPicPr>
          <p:cNvPr id="15" name="Graphic 14" descr="Paint with solid fill">
            <a:extLst>
              <a:ext uri="{FF2B5EF4-FFF2-40B4-BE49-F238E27FC236}">
                <a16:creationId xmlns:a16="http://schemas.microsoft.com/office/drawing/2014/main" id="{ABC235C9-7CD0-572A-DC36-836E6D9FCDB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53382" y="136523"/>
            <a:ext cx="1725706" cy="1725706"/>
          </a:xfrm>
          <a:prstGeom prst="rect">
            <a:avLst/>
          </a:prstGeom>
        </p:spPr>
      </p:pic>
      <p:sp>
        <p:nvSpPr>
          <p:cNvPr id="16" name="TextBox 15">
            <a:extLst>
              <a:ext uri="{FF2B5EF4-FFF2-40B4-BE49-F238E27FC236}">
                <a16:creationId xmlns:a16="http://schemas.microsoft.com/office/drawing/2014/main" id="{C7477EAD-0687-DD03-7BAE-E8A123485569}"/>
              </a:ext>
            </a:extLst>
          </p:cNvPr>
          <p:cNvSpPr txBox="1"/>
          <p:nvPr/>
        </p:nvSpPr>
        <p:spPr>
          <a:xfrm>
            <a:off x="10771790" y="1091306"/>
            <a:ext cx="95327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5 gallon</a:t>
            </a:r>
          </a:p>
        </p:txBody>
      </p:sp>
      <p:cxnSp>
        <p:nvCxnSpPr>
          <p:cNvPr id="3" name="Straight Connector 2">
            <a:extLst>
              <a:ext uri="{FF2B5EF4-FFF2-40B4-BE49-F238E27FC236}">
                <a16:creationId xmlns:a16="http://schemas.microsoft.com/office/drawing/2014/main" id="{22DCD7BD-CB5B-F52D-F844-F0294F4FD305}"/>
              </a:ext>
            </a:extLst>
          </p:cNvPr>
          <p:cNvCxnSpPr>
            <a:cxnSpLocks/>
          </p:cNvCxnSpPr>
          <p:nvPr/>
        </p:nvCxnSpPr>
        <p:spPr>
          <a:xfrm flipH="1">
            <a:off x="4807317" y="4487860"/>
            <a:ext cx="1568083" cy="36094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5E09948-7AA1-41CA-957C-2D5A14459B24}"/>
              </a:ext>
            </a:extLst>
          </p:cNvPr>
          <p:cNvCxnSpPr>
            <a:cxnSpLocks/>
          </p:cNvCxnSpPr>
          <p:nvPr/>
        </p:nvCxnSpPr>
        <p:spPr>
          <a:xfrm flipH="1">
            <a:off x="2196574" y="5272042"/>
            <a:ext cx="1517900" cy="38743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FE4777F-88EF-07D5-E55D-669F220DBA25}"/>
              </a:ext>
            </a:extLst>
          </p:cNvPr>
          <p:cNvCxnSpPr>
            <a:cxnSpLocks/>
          </p:cNvCxnSpPr>
          <p:nvPr/>
        </p:nvCxnSpPr>
        <p:spPr>
          <a:xfrm>
            <a:off x="4031676" y="4487860"/>
            <a:ext cx="0" cy="117161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76ACA45-0D0B-07B6-4125-47CE47367680}"/>
              </a:ext>
            </a:extLst>
          </p:cNvPr>
          <p:cNvCxnSpPr>
            <a:cxnSpLocks/>
          </p:cNvCxnSpPr>
          <p:nvPr/>
        </p:nvCxnSpPr>
        <p:spPr>
          <a:xfrm>
            <a:off x="2076971" y="5066084"/>
            <a:ext cx="4433557"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545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3" grpId="0"/>
      <p:bldP spid="14" grpId="0"/>
    </p:bldLst>
  </p:timing>
</p:sld>
</file>

<file path=ppt/slides/slide10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0A13C-60EB-4660-931C-808C6401E57B}"/>
              </a:ext>
            </a:extLst>
          </p:cNvPr>
          <p:cNvSpPr>
            <a:spLocks noGrp="1"/>
          </p:cNvSpPr>
          <p:nvPr>
            <p:ph type="title"/>
          </p:nvPr>
        </p:nvSpPr>
        <p:spPr>
          <a:xfrm>
            <a:off x="674929" y="91520"/>
            <a:ext cx="3487470" cy="385642"/>
          </a:xfrm>
        </p:spPr>
        <p:txBody>
          <a:bodyPr>
            <a:noAutofit/>
          </a:bodyPr>
          <a:lstStyle/>
          <a:p>
            <a:pPr marL="342900" marR="0" lvl="0" indent="-342900">
              <a:spcBef>
                <a:spcPts val="0"/>
              </a:spcBef>
              <a:spcAft>
                <a:spcPts val="0"/>
              </a:spcAft>
              <a:tabLst>
                <a:tab pos="457200" algn="l"/>
              </a:tabLst>
            </a:pPr>
            <a:r>
              <a:rPr lang="en-US" sz="2000">
                <a:effectLst/>
                <a:latin typeface="+mn-lt"/>
                <a:ea typeface="Times New Roman" panose="02020603050405020304" pitchFamily="18" charset="0"/>
              </a:rPr>
              <a:t> </a:t>
            </a:r>
            <a:r>
              <a:rPr lang="en-US">
                <a:effectLst/>
                <a:latin typeface="+mn-lt"/>
                <a:ea typeface="Times New Roman" panose="02020603050405020304" pitchFamily="18" charset="0"/>
              </a:rPr>
              <a:t>Flow</a:t>
            </a:r>
            <a:endParaRPr lang="en-US" sz="4800">
              <a:solidFill>
                <a:srgbClr val="0033CC"/>
              </a:solidFill>
              <a:latin typeface="+mn-lt"/>
            </a:endParaRPr>
          </a:p>
        </p:txBody>
      </p:sp>
      <p:sp>
        <p:nvSpPr>
          <p:cNvPr id="8" name="TextBox 7">
            <a:extLst>
              <a:ext uri="{FF2B5EF4-FFF2-40B4-BE49-F238E27FC236}">
                <a16:creationId xmlns:a16="http://schemas.microsoft.com/office/drawing/2014/main" id="{2B1AF976-FF86-44EA-8E22-B4DB287E144B}"/>
              </a:ext>
            </a:extLst>
          </p:cNvPr>
          <p:cNvSpPr txBox="1"/>
          <p:nvPr/>
        </p:nvSpPr>
        <p:spPr>
          <a:xfrm>
            <a:off x="-20120" y="454994"/>
            <a:ext cx="9593030"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What is the flow in </a:t>
            </a:r>
            <a:r>
              <a:rPr kumimoji="0" lang="en-US" sz="2800" b="0" i="0" u="none" strike="noStrike" kern="1200" cap="none" spc="0" normalizeH="0" baseline="0" noProof="0" err="1">
                <a:ln>
                  <a:noFill/>
                </a:ln>
                <a:solidFill>
                  <a:prstClr val="black"/>
                </a:solidFill>
                <a:effectLst/>
                <a:uLnTx/>
                <a:uFillTx/>
                <a:latin typeface="Calibri" panose="020F0502020204030204"/>
                <a:ea typeface="Times New Roman" panose="02020603050405020304" pitchFamily="18" charset="0"/>
                <a:cs typeface="+mn-cs"/>
              </a:rPr>
              <a:t>gpm</a:t>
            </a: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 in an 18-inch diameter line when your rubber ducky is moving through it at a velocity of 2.5 ft/sec?</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4664EE5-CE5D-4431-9077-7B9C095FDDDF}"/>
              </a:ext>
            </a:extLst>
          </p:cNvPr>
          <p:cNvSpPr txBox="1"/>
          <p:nvPr/>
        </p:nvSpPr>
        <p:spPr>
          <a:xfrm>
            <a:off x="3635704" y="1732699"/>
            <a:ext cx="444094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Velocity x Area</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FF0BAE9F-0246-49C7-93F0-FB6BD9F1CEFD}"/>
              </a:ext>
            </a:extLst>
          </p:cNvPr>
          <p:cNvSpPr txBox="1"/>
          <p:nvPr/>
        </p:nvSpPr>
        <p:spPr>
          <a:xfrm>
            <a:off x="4284993" y="4720366"/>
            <a:ext cx="168430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4.4</a:t>
            </a:r>
            <a:r>
              <a:rPr lang="en-US" sz="2800">
                <a:solidFill>
                  <a:prstClr val="black"/>
                </a:solidFill>
                <a:latin typeface="Calibri" panose="020F0502020204030204"/>
                <a:ea typeface="Times New Roman" panose="02020603050405020304" pitchFamily="18" charset="0"/>
              </a:rPr>
              <a:t>2</a:t>
            </a: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 ft</a:t>
            </a:r>
            <a:r>
              <a:rPr kumimoji="0" lang="en-US" sz="28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3</a:t>
            </a:r>
            <a:endParaRPr kumimoji="0" lang="en-US" sz="2800" b="0" i="0" u="none" strike="noStrike" kern="1200" cap="none" spc="0" normalizeH="0" baseline="0" noProof="0">
              <a:ln>
                <a:noFill/>
              </a:ln>
              <a:solidFill>
                <a:prstClr val="black"/>
              </a:solidFill>
              <a:effectLst/>
              <a:uLnTx/>
              <a:uFillTx/>
              <a:latin typeface="Calibri" panose="020F0502020204030204"/>
              <a:cs typeface="+mn-cs"/>
            </a:endParaRPr>
          </a:p>
        </p:txBody>
      </p:sp>
      <p:sp>
        <p:nvSpPr>
          <p:cNvPr id="16" name="TextBox 15">
            <a:extLst>
              <a:ext uri="{FF2B5EF4-FFF2-40B4-BE49-F238E27FC236}">
                <a16:creationId xmlns:a16="http://schemas.microsoft.com/office/drawing/2014/main" id="{DAA0B02C-D33C-4EE0-9E2A-A89548F80B21}"/>
              </a:ext>
            </a:extLst>
          </p:cNvPr>
          <p:cNvSpPr txBox="1"/>
          <p:nvPr/>
        </p:nvSpPr>
        <p:spPr>
          <a:xfrm>
            <a:off x="3639832" y="2128358"/>
            <a:ext cx="359995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2.5 ft/sec x 1.77 ft</a:t>
            </a:r>
            <a:r>
              <a:rPr kumimoji="0" lang="en-US" sz="24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2</a:t>
            </a:r>
          </a:p>
        </p:txBody>
      </p:sp>
      <p:sp>
        <p:nvSpPr>
          <p:cNvPr id="19" name="TextBox 18">
            <a:extLst>
              <a:ext uri="{FF2B5EF4-FFF2-40B4-BE49-F238E27FC236}">
                <a16:creationId xmlns:a16="http://schemas.microsoft.com/office/drawing/2014/main" id="{5E6CC189-108F-48C1-AEF3-11D7497B07FF}"/>
              </a:ext>
            </a:extLst>
          </p:cNvPr>
          <p:cNvSpPr txBox="1"/>
          <p:nvPr/>
        </p:nvSpPr>
        <p:spPr>
          <a:xfrm>
            <a:off x="4114777" y="3142314"/>
            <a:ext cx="2517590" cy="923330"/>
          </a:xfrm>
          <a:prstGeom prst="rect">
            <a:avLst/>
          </a:prstGeom>
          <a:solidFill>
            <a:srgbClr val="BFD9F1"/>
          </a:solidFill>
          <a:ln>
            <a:solidFill>
              <a:schemeClr val="tx1"/>
            </a:solidFill>
          </a:ln>
        </p:spPr>
        <p:txBody>
          <a:bodyPr wrap="square">
            <a:spAutoFit/>
          </a:bodyPr>
          <a:lstStyle/>
          <a:p>
            <a:pPr marL="285115"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Conver</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s</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io</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n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fa</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c</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t</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ors: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endParaRPr>
          </a:p>
          <a:p>
            <a:pPr marL="27432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7.4</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8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ga</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l</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lon</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s = 1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ft</a:t>
            </a:r>
            <a:r>
              <a:rPr kumimoji="0" lang="en-US" sz="1800" b="0" i="0" u="none" strike="noStrike" kern="1200" cap="none" spc="0" normalizeH="0" baseline="23148" noProof="0">
                <a:ln>
                  <a:noFill/>
                </a:ln>
                <a:solidFill>
                  <a:prstClr val="black"/>
                </a:solidFill>
                <a:effectLst/>
                <a:uLnTx/>
                <a:uFillTx/>
                <a:latin typeface="Calibri" panose="020F0502020204030204"/>
                <a:ea typeface="+mn-ea"/>
                <a:cs typeface="Arial"/>
              </a:rPr>
              <a:t>3</a:t>
            </a:r>
          </a:p>
          <a:p>
            <a:pPr marL="27432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60 secs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 1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min</a:t>
            </a:r>
            <a:endParaRPr kumimoji="0" lang="en-US" sz="1800" b="0" i="0" u="none" strike="noStrike" kern="1200" cap="none" spc="0" normalizeH="0" baseline="23148" noProof="0">
              <a:ln>
                <a:noFill/>
              </a:ln>
              <a:solidFill>
                <a:prstClr val="black"/>
              </a:solidFill>
              <a:effectLst/>
              <a:uLnTx/>
              <a:uFillTx/>
              <a:latin typeface="Calibri" panose="020F0502020204030204"/>
              <a:ea typeface="+mn-ea"/>
              <a:cs typeface="Arial"/>
            </a:endParaRPr>
          </a:p>
        </p:txBody>
      </p:sp>
      <p:cxnSp>
        <p:nvCxnSpPr>
          <p:cNvPr id="21" name="Straight Connector 20">
            <a:extLst>
              <a:ext uri="{FF2B5EF4-FFF2-40B4-BE49-F238E27FC236}">
                <a16:creationId xmlns:a16="http://schemas.microsoft.com/office/drawing/2014/main" id="{47DC20E7-C4FA-41B1-98E6-3C5F9A1BD88C}"/>
              </a:ext>
            </a:extLst>
          </p:cNvPr>
          <p:cNvCxnSpPr>
            <a:cxnSpLocks/>
          </p:cNvCxnSpPr>
          <p:nvPr/>
        </p:nvCxnSpPr>
        <p:spPr>
          <a:xfrm>
            <a:off x="5620120" y="4799152"/>
            <a:ext cx="0" cy="92528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8701FC9-217B-4866-8C69-2D78E682770B}"/>
              </a:ext>
            </a:extLst>
          </p:cNvPr>
          <p:cNvSpPr txBox="1"/>
          <p:nvPr/>
        </p:nvSpPr>
        <p:spPr>
          <a:xfrm>
            <a:off x="333465" y="2468738"/>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18”</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id="{BCAE8D8D-49AD-43E1-BC88-FAC951469EAC}"/>
              </a:ext>
            </a:extLst>
          </p:cNvPr>
          <p:cNvCxnSpPr>
            <a:cxnSpLocks/>
          </p:cNvCxnSpPr>
          <p:nvPr/>
        </p:nvCxnSpPr>
        <p:spPr>
          <a:xfrm>
            <a:off x="7528560" y="4731170"/>
            <a:ext cx="0" cy="92528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95432D5-9D12-440D-AB7A-140BACF815E2}"/>
              </a:ext>
            </a:extLst>
          </p:cNvPr>
          <p:cNvCxnSpPr>
            <a:cxnSpLocks/>
          </p:cNvCxnSpPr>
          <p:nvPr/>
        </p:nvCxnSpPr>
        <p:spPr>
          <a:xfrm>
            <a:off x="4114777" y="5217613"/>
            <a:ext cx="473223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9D0FEEF-768E-437E-B85A-176C654F26D9}"/>
              </a:ext>
            </a:extLst>
          </p:cNvPr>
          <p:cNvSpPr txBox="1"/>
          <p:nvPr/>
        </p:nvSpPr>
        <p:spPr>
          <a:xfrm>
            <a:off x="4546053" y="5177166"/>
            <a:ext cx="96178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sec</a:t>
            </a:r>
          </a:p>
        </p:txBody>
      </p:sp>
      <p:sp>
        <p:nvSpPr>
          <p:cNvPr id="29" name="TextBox 28">
            <a:extLst>
              <a:ext uri="{FF2B5EF4-FFF2-40B4-BE49-F238E27FC236}">
                <a16:creationId xmlns:a16="http://schemas.microsoft.com/office/drawing/2014/main" id="{C820C69E-DA94-4AFC-BD63-B57E5EC503B9}"/>
              </a:ext>
            </a:extLst>
          </p:cNvPr>
          <p:cNvSpPr txBox="1"/>
          <p:nvPr/>
        </p:nvSpPr>
        <p:spPr>
          <a:xfrm>
            <a:off x="7640269" y="4681927"/>
            <a:ext cx="117423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60 sec</a:t>
            </a:r>
          </a:p>
        </p:txBody>
      </p:sp>
      <p:sp>
        <p:nvSpPr>
          <p:cNvPr id="30" name="TextBox 29">
            <a:extLst>
              <a:ext uri="{FF2B5EF4-FFF2-40B4-BE49-F238E27FC236}">
                <a16:creationId xmlns:a16="http://schemas.microsoft.com/office/drawing/2014/main" id="{3CFC10CA-363C-44F2-BD3D-FC622E03439A}"/>
              </a:ext>
            </a:extLst>
          </p:cNvPr>
          <p:cNvSpPr txBox="1"/>
          <p:nvPr/>
        </p:nvSpPr>
        <p:spPr>
          <a:xfrm>
            <a:off x="7709524" y="5133236"/>
            <a:ext cx="1032948"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 min</a:t>
            </a:r>
          </a:p>
        </p:txBody>
      </p:sp>
      <p:sp>
        <p:nvSpPr>
          <p:cNvPr id="31" name="TextBox 30">
            <a:extLst>
              <a:ext uri="{FF2B5EF4-FFF2-40B4-BE49-F238E27FC236}">
                <a16:creationId xmlns:a16="http://schemas.microsoft.com/office/drawing/2014/main" id="{8198B757-9C3F-45C8-B762-984B1755BDCD}"/>
              </a:ext>
            </a:extLst>
          </p:cNvPr>
          <p:cNvSpPr txBox="1"/>
          <p:nvPr/>
        </p:nvSpPr>
        <p:spPr>
          <a:xfrm>
            <a:off x="5831445" y="4702212"/>
            <a:ext cx="165721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7.48 gals</a:t>
            </a:r>
          </a:p>
        </p:txBody>
      </p:sp>
      <p:sp>
        <p:nvSpPr>
          <p:cNvPr id="32" name="TextBox 31">
            <a:extLst>
              <a:ext uri="{FF2B5EF4-FFF2-40B4-BE49-F238E27FC236}">
                <a16:creationId xmlns:a16="http://schemas.microsoft.com/office/drawing/2014/main" id="{E1D12C92-B1AB-4D30-84D7-F3D33EFF19D1}"/>
              </a:ext>
            </a:extLst>
          </p:cNvPr>
          <p:cNvSpPr txBox="1"/>
          <p:nvPr/>
        </p:nvSpPr>
        <p:spPr>
          <a:xfrm>
            <a:off x="6288676" y="5201218"/>
            <a:ext cx="96178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cxnSp>
        <p:nvCxnSpPr>
          <p:cNvPr id="34" name="Straight Connector 33">
            <a:extLst>
              <a:ext uri="{FF2B5EF4-FFF2-40B4-BE49-F238E27FC236}">
                <a16:creationId xmlns:a16="http://schemas.microsoft.com/office/drawing/2014/main" id="{58B22328-B958-4A01-999C-1E533D26D607}"/>
              </a:ext>
            </a:extLst>
          </p:cNvPr>
          <p:cNvCxnSpPr/>
          <p:nvPr/>
        </p:nvCxnSpPr>
        <p:spPr>
          <a:xfrm flipH="1">
            <a:off x="5091529" y="4809626"/>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AA89FB3-0BA5-4CF1-93EF-3F7B27C20DCC}"/>
              </a:ext>
            </a:extLst>
          </p:cNvPr>
          <p:cNvCxnSpPr/>
          <p:nvPr/>
        </p:nvCxnSpPr>
        <p:spPr>
          <a:xfrm flipH="1">
            <a:off x="6644608" y="5278806"/>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C401688-59E5-4565-818C-EDA28B076331}"/>
              </a:ext>
            </a:extLst>
          </p:cNvPr>
          <p:cNvCxnSpPr/>
          <p:nvPr/>
        </p:nvCxnSpPr>
        <p:spPr>
          <a:xfrm flipH="1">
            <a:off x="8202663" y="4781046"/>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DFEA59-BFD8-47DC-AA47-178E9EFFC73C}"/>
              </a:ext>
            </a:extLst>
          </p:cNvPr>
          <p:cNvCxnSpPr/>
          <p:nvPr/>
        </p:nvCxnSpPr>
        <p:spPr>
          <a:xfrm flipH="1">
            <a:off x="4671078" y="5312038"/>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3662BC6-8FA1-4A80-BE58-D21DE2FEB14A}"/>
              </a:ext>
            </a:extLst>
          </p:cNvPr>
          <p:cNvSpPr txBox="1"/>
          <p:nvPr/>
        </p:nvSpPr>
        <p:spPr>
          <a:xfrm>
            <a:off x="8995464" y="4867480"/>
            <a:ext cx="2708126" cy="646331"/>
          </a:xfrm>
          <a:prstGeom prst="rect">
            <a:avLst/>
          </a:prstGeom>
          <a:solidFill>
            <a:srgbClr val="FFC0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=198</a:t>
            </a:r>
            <a:r>
              <a:rPr lang="en-US" sz="3600">
                <a:solidFill>
                  <a:prstClr val="black"/>
                </a:solidFill>
                <a:latin typeface="Calibri" panose="020F0502020204030204"/>
              </a:rPr>
              <a:t>4</a:t>
            </a: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0" noProof="0" err="1">
                <a:ln>
                  <a:noFill/>
                </a:ln>
                <a:solidFill>
                  <a:prstClr val="black"/>
                </a:solidFill>
                <a:effectLst/>
                <a:uLnTx/>
                <a:uFillTx/>
                <a:latin typeface="Calibri" panose="020F0502020204030204"/>
                <a:ea typeface="+mn-ea"/>
                <a:cs typeface="+mn-cs"/>
              </a:rPr>
              <a:t>gpm</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B194A769-236D-99E6-7404-0EA506C9867F}"/>
              </a:ext>
            </a:extLst>
          </p:cNvPr>
          <p:cNvGrpSpPr/>
          <p:nvPr/>
        </p:nvGrpSpPr>
        <p:grpSpPr>
          <a:xfrm>
            <a:off x="333465" y="1672825"/>
            <a:ext cx="3160757" cy="585222"/>
            <a:chOff x="265678" y="2617111"/>
            <a:chExt cx="3160757" cy="585222"/>
          </a:xfrm>
        </p:grpSpPr>
        <p:sp>
          <p:nvSpPr>
            <p:cNvPr id="40" name="Flowchart: Direct Access Storage 39">
              <a:extLst>
                <a:ext uri="{FF2B5EF4-FFF2-40B4-BE49-F238E27FC236}">
                  <a16:creationId xmlns:a16="http://schemas.microsoft.com/office/drawing/2014/main" id="{61248FB7-4344-44E9-A22E-52341523E789}"/>
                </a:ext>
              </a:extLst>
            </p:cNvPr>
            <p:cNvSpPr/>
            <p:nvPr/>
          </p:nvSpPr>
          <p:spPr>
            <a:xfrm>
              <a:off x="265678" y="2617111"/>
              <a:ext cx="2667881" cy="585222"/>
            </a:xfrm>
            <a:prstGeom prst="flowChartMagneticDru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63FCE64B-7870-49E4-8690-B081169250E6}"/>
                </a:ext>
              </a:extLst>
            </p:cNvPr>
            <p:cNvSpPr txBox="1"/>
            <p:nvPr/>
          </p:nvSpPr>
          <p:spPr>
            <a:xfrm>
              <a:off x="702802" y="2735559"/>
              <a:ext cx="17936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V = 2.5 ft/sec</a:t>
              </a:r>
            </a:p>
          </p:txBody>
        </p:sp>
        <p:cxnSp>
          <p:nvCxnSpPr>
            <p:cNvPr id="43" name="Straight Arrow Connector 42">
              <a:extLst>
                <a:ext uri="{FF2B5EF4-FFF2-40B4-BE49-F238E27FC236}">
                  <a16:creationId xmlns:a16="http://schemas.microsoft.com/office/drawing/2014/main" id="{98259B88-6BDF-40A7-8BFF-1234E92A7258}"/>
                </a:ext>
              </a:extLst>
            </p:cNvPr>
            <p:cNvCxnSpPr/>
            <p:nvPr/>
          </p:nvCxnSpPr>
          <p:spPr>
            <a:xfrm>
              <a:off x="557245" y="2794577"/>
              <a:ext cx="1380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5349D4C-A768-4419-9E06-D9A78A28E64E}"/>
                </a:ext>
              </a:extLst>
            </p:cNvPr>
            <p:cNvCxnSpPr/>
            <p:nvPr/>
          </p:nvCxnSpPr>
          <p:spPr>
            <a:xfrm>
              <a:off x="562138" y="3043692"/>
              <a:ext cx="1380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B09DBF4-9D85-4204-B9C3-3E7124879A74}"/>
                </a:ext>
              </a:extLst>
            </p:cNvPr>
            <p:cNvCxnSpPr/>
            <p:nvPr/>
          </p:nvCxnSpPr>
          <p:spPr>
            <a:xfrm>
              <a:off x="2555061" y="2617111"/>
              <a:ext cx="0" cy="58522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07F6659-1987-45E6-B194-BFF8F5630481}"/>
                </a:ext>
              </a:extLst>
            </p:cNvPr>
            <p:cNvSpPr txBox="1"/>
            <p:nvPr/>
          </p:nvSpPr>
          <p:spPr>
            <a:xfrm>
              <a:off x="2555061" y="2740961"/>
              <a:ext cx="871374"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 18”</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9" name="TextBox 48">
            <a:extLst>
              <a:ext uri="{FF2B5EF4-FFF2-40B4-BE49-F238E27FC236}">
                <a16:creationId xmlns:a16="http://schemas.microsoft.com/office/drawing/2014/main" id="{60EA4A05-7F48-4D91-AD9D-DD4F1BFA7A0D}"/>
              </a:ext>
            </a:extLst>
          </p:cNvPr>
          <p:cNvSpPr txBox="1"/>
          <p:nvPr/>
        </p:nvSpPr>
        <p:spPr>
          <a:xfrm>
            <a:off x="3634403" y="2607237"/>
            <a:ext cx="2666432" cy="461665"/>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4.42 ft</a:t>
            </a:r>
            <a:r>
              <a:rPr kumimoji="0" lang="en-US" sz="24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3</a:t>
            </a: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/sec</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462A58C6-899D-4CBB-BA1D-D5D334E31DA3}"/>
              </a:ext>
            </a:extLst>
          </p:cNvPr>
          <p:cNvSpPr txBox="1"/>
          <p:nvPr/>
        </p:nvSpPr>
        <p:spPr>
          <a:xfrm>
            <a:off x="333465" y="2968946"/>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18”/12 = 1.5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object 14">
            <a:extLst>
              <a:ext uri="{FF2B5EF4-FFF2-40B4-BE49-F238E27FC236}">
                <a16:creationId xmlns:a16="http://schemas.microsoft.com/office/drawing/2014/main" id="{DDEF67A0-4AFF-452E-98C3-DC3EBDAAAFF8}"/>
              </a:ext>
            </a:extLst>
          </p:cNvPr>
          <p:cNvSpPr/>
          <p:nvPr/>
        </p:nvSpPr>
        <p:spPr>
          <a:xfrm flipH="1">
            <a:off x="3469686" y="1781151"/>
            <a:ext cx="49073" cy="4431427"/>
          </a:xfrm>
          <a:custGeom>
            <a:avLst/>
            <a:gdLst/>
            <a:ahLst/>
            <a:cxnLst/>
            <a:rect l="l" t="t" r="r" b="b"/>
            <a:pathLst>
              <a:path h="1866900">
                <a:moveTo>
                  <a:pt x="0" y="0"/>
                </a:moveTo>
                <a:lnTo>
                  <a:pt x="0" y="1866900"/>
                </a:lnTo>
              </a:path>
            </a:pathLst>
          </a:custGeom>
          <a:ln w="31750">
            <a:solidFill>
              <a:srgbClr val="000000"/>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1D40067-CC80-157B-5DA0-6C5DCDD1D115}"/>
              </a:ext>
            </a:extLst>
          </p:cNvPr>
          <p:cNvPicPr>
            <a:picLocks noChangeAspect="1"/>
          </p:cNvPicPr>
          <p:nvPr/>
        </p:nvPicPr>
        <p:blipFill>
          <a:blip r:embed="rId2"/>
          <a:stretch>
            <a:fillRect/>
          </a:stretch>
        </p:blipFill>
        <p:spPr>
          <a:xfrm>
            <a:off x="154803" y="6096488"/>
            <a:ext cx="6853195" cy="640852"/>
          </a:xfrm>
          <a:prstGeom prst="rect">
            <a:avLst/>
          </a:prstGeom>
        </p:spPr>
      </p:pic>
      <p:pic>
        <p:nvPicPr>
          <p:cNvPr id="5" name="Picture 4">
            <a:extLst>
              <a:ext uri="{FF2B5EF4-FFF2-40B4-BE49-F238E27FC236}">
                <a16:creationId xmlns:a16="http://schemas.microsoft.com/office/drawing/2014/main" id="{978F935C-2C34-1DF6-5806-1ABD0814702C}"/>
              </a:ext>
            </a:extLst>
          </p:cNvPr>
          <p:cNvPicPr>
            <a:picLocks noChangeAspect="1"/>
          </p:cNvPicPr>
          <p:nvPr/>
        </p:nvPicPr>
        <p:blipFill>
          <a:blip r:embed="rId3"/>
          <a:stretch>
            <a:fillRect/>
          </a:stretch>
        </p:blipFill>
        <p:spPr>
          <a:xfrm>
            <a:off x="7162119" y="6017138"/>
            <a:ext cx="3296729" cy="735840"/>
          </a:xfrm>
          <a:prstGeom prst="rect">
            <a:avLst/>
          </a:prstGeom>
        </p:spPr>
      </p:pic>
      <p:sp>
        <p:nvSpPr>
          <p:cNvPr id="7" name="TextBox 6">
            <a:extLst>
              <a:ext uri="{FF2B5EF4-FFF2-40B4-BE49-F238E27FC236}">
                <a16:creationId xmlns:a16="http://schemas.microsoft.com/office/drawing/2014/main" id="{BB737AC9-13FC-194C-D522-B630C57DF5F8}"/>
              </a:ext>
            </a:extLst>
          </p:cNvPr>
          <p:cNvSpPr txBox="1"/>
          <p:nvPr/>
        </p:nvSpPr>
        <p:spPr>
          <a:xfrm>
            <a:off x="7528561" y="1883398"/>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r</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9" name="TextBox 8">
            <a:extLst>
              <a:ext uri="{FF2B5EF4-FFF2-40B4-BE49-F238E27FC236}">
                <a16:creationId xmlns:a16="http://schemas.microsoft.com/office/drawing/2014/main" id="{F9EF2862-5993-7FC9-274F-22127C1330B2}"/>
              </a:ext>
            </a:extLst>
          </p:cNvPr>
          <p:cNvSpPr txBox="1"/>
          <p:nvPr/>
        </p:nvSpPr>
        <p:spPr>
          <a:xfrm>
            <a:off x="7528561" y="2425553"/>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(0.75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1" name="TextBox 10">
            <a:extLst>
              <a:ext uri="{FF2B5EF4-FFF2-40B4-BE49-F238E27FC236}">
                <a16:creationId xmlns:a16="http://schemas.microsoft.com/office/drawing/2014/main" id="{5784E9B7-8558-5EBA-A82F-EF0ABB58652C}"/>
              </a:ext>
            </a:extLst>
          </p:cNvPr>
          <p:cNvSpPr txBox="1"/>
          <p:nvPr/>
        </p:nvSpPr>
        <p:spPr>
          <a:xfrm>
            <a:off x="7528561" y="2961220"/>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0.56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3" name="TextBox 12">
            <a:extLst>
              <a:ext uri="{FF2B5EF4-FFF2-40B4-BE49-F238E27FC236}">
                <a16:creationId xmlns:a16="http://schemas.microsoft.com/office/drawing/2014/main" id="{3A728C0C-30EF-73D0-E2C1-27F0CD4A1E15}"/>
              </a:ext>
            </a:extLst>
          </p:cNvPr>
          <p:cNvSpPr txBox="1"/>
          <p:nvPr/>
        </p:nvSpPr>
        <p:spPr>
          <a:xfrm>
            <a:off x="7528560" y="3462130"/>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1.77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5" name="TextBox 14">
            <a:extLst>
              <a:ext uri="{FF2B5EF4-FFF2-40B4-BE49-F238E27FC236}">
                <a16:creationId xmlns:a16="http://schemas.microsoft.com/office/drawing/2014/main" id="{264C3B9C-9623-4173-5282-2736417B976A}"/>
              </a:ext>
            </a:extLst>
          </p:cNvPr>
          <p:cNvSpPr txBox="1"/>
          <p:nvPr/>
        </p:nvSpPr>
        <p:spPr>
          <a:xfrm>
            <a:off x="333464" y="3532278"/>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Radius = 1.5 ft/2 = 0.75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E239908-4620-7F0A-B200-C52A31945E51}"/>
              </a:ext>
            </a:extLst>
          </p:cNvPr>
          <p:cNvPicPr>
            <a:picLocks noChangeAspect="1"/>
          </p:cNvPicPr>
          <p:nvPr/>
        </p:nvPicPr>
        <p:blipFill>
          <a:blip r:embed="rId4"/>
          <a:stretch>
            <a:fillRect/>
          </a:stretch>
        </p:blipFill>
        <p:spPr>
          <a:xfrm>
            <a:off x="9507071" y="-16606"/>
            <a:ext cx="2684929" cy="1794021"/>
          </a:xfrm>
          <a:prstGeom prst="rect">
            <a:avLst/>
          </a:prstGeom>
        </p:spPr>
      </p:pic>
      <p:pic>
        <p:nvPicPr>
          <p:cNvPr id="25" name="Graphic 24" descr="Rubber duck with solid fill">
            <a:extLst>
              <a:ext uri="{FF2B5EF4-FFF2-40B4-BE49-F238E27FC236}">
                <a16:creationId xmlns:a16="http://schemas.microsoft.com/office/drawing/2014/main" id="{00C3C680-B59F-D59D-EF4C-85C86F88DA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289" y="1481720"/>
            <a:ext cx="878549" cy="878549"/>
          </a:xfrm>
          <a:prstGeom prst="rect">
            <a:avLst/>
          </a:prstGeom>
        </p:spPr>
      </p:pic>
    </p:spTree>
    <p:extLst>
      <p:ext uri="{BB962C8B-B14F-4D97-AF65-F5344CB8AC3E}">
        <p14:creationId xmlns:p14="http://schemas.microsoft.com/office/powerpoint/2010/main" val="46013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fill="hold"/>
                                        <p:tgtEl>
                                          <p:spTgt spid="38"/>
                                        </p:tgtEl>
                                        <p:attrNameLst>
                                          <p:attrName>ppt_x</p:attrName>
                                        </p:attrNameLst>
                                      </p:cBhvr>
                                      <p:tavLst>
                                        <p:tav tm="0">
                                          <p:val>
                                            <p:strVal val="#ppt_x"/>
                                          </p:val>
                                        </p:tav>
                                        <p:tav tm="100000">
                                          <p:val>
                                            <p:strVal val="#ppt_x"/>
                                          </p:val>
                                        </p:tav>
                                      </p:tavLst>
                                    </p:anim>
                                    <p:anim calcmode="lin" valueType="num">
                                      <p:cBhvr additive="base">
                                        <p:cTn id="7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9" grpId="0" animBg="1"/>
      <p:bldP spid="28" grpId="0"/>
      <p:bldP spid="29" grpId="0"/>
      <p:bldP spid="30" grpId="0"/>
      <p:bldP spid="31" grpId="0"/>
      <p:bldP spid="32" grpId="0"/>
      <p:bldP spid="38" grpId="0" animBg="1"/>
      <p:bldP spid="49" grpId="0" animBg="1"/>
      <p:bldP spid="7" grpId="0"/>
      <p:bldP spid="9" grpId="0"/>
      <p:bldP spid="11" grpId="0"/>
      <p:bldP spid="13" grpId="0"/>
    </p:bldLst>
  </p:timing>
</p:sld>
</file>

<file path=ppt/slides/slide10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0A13C-60EB-4660-931C-808C6401E57B}"/>
              </a:ext>
            </a:extLst>
          </p:cNvPr>
          <p:cNvSpPr>
            <a:spLocks noGrp="1"/>
          </p:cNvSpPr>
          <p:nvPr>
            <p:ph type="title"/>
          </p:nvPr>
        </p:nvSpPr>
        <p:spPr>
          <a:xfrm>
            <a:off x="674929" y="91520"/>
            <a:ext cx="3487470" cy="385642"/>
          </a:xfrm>
        </p:spPr>
        <p:txBody>
          <a:bodyPr>
            <a:noAutofit/>
          </a:bodyPr>
          <a:lstStyle/>
          <a:p>
            <a:pPr marL="342900" marR="0" lvl="0" indent="-342900">
              <a:spcBef>
                <a:spcPts val="0"/>
              </a:spcBef>
              <a:spcAft>
                <a:spcPts val="0"/>
              </a:spcAft>
              <a:tabLst>
                <a:tab pos="457200" algn="l"/>
              </a:tabLst>
            </a:pPr>
            <a:r>
              <a:rPr lang="en-US" sz="2000">
                <a:effectLst/>
                <a:latin typeface="+mn-lt"/>
                <a:ea typeface="Times New Roman" panose="02020603050405020304" pitchFamily="18" charset="0"/>
              </a:rPr>
              <a:t> </a:t>
            </a:r>
            <a:r>
              <a:rPr lang="en-US">
                <a:effectLst/>
                <a:latin typeface="+mn-lt"/>
                <a:ea typeface="Times New Roman" panose="02020603050405020304" pitchFamily="18" charset="0"/>
              </a:rPr>
              <a:t>Flow</a:t>
            </a:r>
            <a:endParaRPr lang="en-US" sz="4800">
              <a:solidFill>
                <a:srgbClr val="0033CC"/>
              </a:solidFill>
              <a:latin typeface="+mn-lt"/>
            </a:endParaRPr>
          </a:p>
        </p:txBody>
      </p:sp>
      <p:sp>
        <p:nvSpPr>
          <p:cNvPr id="8" name="TextBox 7">
            <a:extLst>
              <a:ext uri="{FF2B5EF4-FFF2-40B4-BE49-F238E27FC236}">
                <a16:creationId xmlns:a16="http://schemas.microsoft.com/office/drawing/2014/main" id="{2B1AF976-FF86-44EA-8E22-B4DB287E144B}"/>
              </a:ext>
            </a:extLst>
          </p:cNvPr>
          <p:cNvSpPr txBox="1"/>
          <p:nvPr/>
        </p:nvSpPr>
        <p:spPr>
          <a:xfrm>
            <a:off x="369411" y="623009"/>
            <a:ext cx="9190373"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What is the flow in </a:t>
            </a:r>
            <a:r>
              <a:rPr kumimoji="0" lang="en-US" sz="2800" b="0" i="0" u="none" strike="noStrike" kern="1200" cap="none" spc="0" normalizeH="0" baseline="0" noProof="0" err="1">
                <a:ln>
                  <a:noFill/>
                </a:ln>
                <a:solidFill>
                  <a:prstClr val="black"/>
                </a:solidFill>
                <a:effectLst/>
                <a:uLnTx/>
                <a:uFillTx/>
                <a:latin typeface="Calibri" panose="020F0502020204030204"/>
                <a:ea typeface="Times New Roman" panose="02020603050405020304" pitchFamily="18" charset="0"/>
                <a:cs typeface="+mn-cs"/>
              </a:rPr>
              <a:t>gpm</a:t>
            </a: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 in a 12-inch diameter line when your rubber ducky is moving through it at a velocity of 1.1 ft/sec?</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4664EE5-CE5D-4431-9077-7B9C095FDDDF}"/>
              </a:ext>
            </a:extLst>
          </p:cNvPr>
          <p:cNvSpPr txBox="1"/>
          <p:nvPr/>
        </p:nvSpPr>
        <p:spPr>
          <a:xfrm>
            <a:off x="3635704" y="1732699"/>
            <a:ext cx="444094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Velocity x Area</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FF0BAE9F-0246-49C7-93F0-FB6BD9F1CEFD}"/>
              </a:ext>
            </a:extLst>
          </p:cNvPr>
          <p:cNvSpPr txBox="1"/>
          <p:nvPr/>
        </p:nvSpPr>
        <p:spPr>
          <a:xfrm>
            <a:off x="3576167" y="4742284"/>
            <a:ext cx="162592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0.864 ft</a:t>
            </a:r>
            <a:r>
              <a:rPr kumimoji="0" lang="en-US" sz="28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3</a:t>
            </a:r>
            <a:endParaRPr kumimoji="0" lang="en-US" sz="2800" b="0" i="0" u="none" strike="noStrike" kern="1200" cap="none" spc="0" normalizeH="0" baseline="0" noProof="0">
              <a:ln>
                <a:noFill/>
              </a:ln>
              <a:solidFill>
                <a:prstClr val="black"/>
              </a:solidFill>
              <a:effectLst/>
              <a:uLnTx/>
              <a:uFillTx/>
              <a:latin typeface="Calibri" panose="020F0502020204030204"/>
              <a:cs typeface="+mn-cs"/>
            </a:endParaRPr>
          </a:p>
        </p:txBody>
      </p:sp>
      <p:sp>
        <p:nvSpPr>
          <p:cNvPr id="16" name="TextBox 15">
            <a:extLst>
              <a:ext uri="{FF2B5EF4-FFF2-40B4-BE49-F238E27FC236}">
                <a16:creationId xmlns:a16="http://schemas.microsoft.com/office/drawing/2014/main" id="{DAA0B02C-D33C-4EE0-9E2A-A89548F80B21}"/>
              </a:ext>
            </a:extLst>
          </p:cNvPr>
          <p:cNvSpPr txBox="1"/>
          <p:nvPr/>
        </p:nvSpPr>
        <p:spPr>
          <a:xfrm>
            <a:off x="3639832" y="2128358"/>
            <a:ext cx="359995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1.1 ft/sec x 0.785 ft</a:t>
            </a:r>
            <a:r>
              <a:rPr kumimoji="0" lang="en-US" sz="24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2</a:t>
            </a:r>
          </a:p>
        </p:txBody>
      </p:sp>
      <p:sp>
        <p:nvSpPr>
          <p:cNvPr id="19" name="TextBox 18">
            <a:extLst>
              <a:ext uri="{FF2B5EF4-FFF2-40B4-BE49-F238E27FC236}">
                <a16:creationId xmlns:a16="http://schemas.microsoft.com/office/drawing/2014/main" id="{5E6CC189-108F-48C1-AEF3-11D7497B07FF}"/>
              </a:ext>
            </a:extLst>
          </p:cNvPr>
          <p:cNvSpPr txBox="1"/>
          <p:nvPr/>
        </p:nvSpPr>
        <p:spPr>
          <a:xfrm>
            <a:off x="4114777" y="3142314"/>
            <a:ext cx="2517590" cy="923330"/>
          </a:xfrm>
          <a:prstGeom prst="rect">
            <a:avLst/>
          </a:prstGeom>
          <a:solidFill>
            <a:srgbClr val="BFD9F1"/>
          </a:solidFill>
          <a:ln>
            <a:solidFill>
              <a:schemeClr val="tx1"/>
            </a:solidFill>
          </a:ln>
        </p:spPr>
        <p:txBody>
          <a:bodyPr wrap="square">
            <a:spAutoFit/>
          </a:bodyPr>
          <a:lstStyle/>
          <a:p>
            <a:pPr marL="285115"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Conver</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s</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io</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n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fa</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c</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t</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ors: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endParaRPr>
          </a:p>
          <a:p>
            <a:pPr marL="27432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7.4</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8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ga</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l</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lon</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s = 1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ft</a:t>
            </a:r>
            <a:r>
              <a:rPr kumimoji="0" lang="en-US" sz="1800" b="0" i="0" u="none" strike="noStrike" kern="1200" cap="none" spc="0" normalizeH="0" baseline="23148" noProof="0">
                <a:ln>
                  <a:noFill/>
                </a:ln>
                <a:solidFill>
                  <a:prstClr val="black"/>
                </a:solidFill>
                <a:effectLst/>
                <a:uLnTx/>
                <a:uFillTx/>
                <a:latin typeface="Calibri" panose="020F0502020204030204"/>
                <a:ea typeface="+mn-ea"/>
                <a:cs typeface="Arial"/>
              </a:rPr>
              <a:t>3</a:t>
            </a:r>
          </a:p>
          <a:p>
            <a:pPr marL="27432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60 secs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 1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min</a:t>
            </a:r>
            <a:endParaRPr kumimoji="0" lang="en-US" sz="1800" b="0" i="0" u="none" strike="noStrike" kern="1200" cap="none" spc="0" normalizeH="0" baseline="23148" noProof="0">
              <a:ln>
                <a:noFill/>
              </a:ln>
              <a:solidFill>
                <a:prstClr val="black"/>
              </a:solidFill>
              <a:effectLst/>
              <a:uLnTx/>
              <a:uFillTx/>
              <a:latin typeface="Calibri" panose="020F0502020204030204"/>
              <a:ea typeface="+mn-ea"/>
              <a:cs typeface="Arial"/>
            </a:endParaRPr>
          </a:p>
        </p:txBody>
      </p:sp>
      <p:cxnSp>
        <p:nvCxnSpPr>
          <p:cNvPr id="21" name="Straight Connector 20">
            <a:extLst>
              <a:ext uri="{FF2B5EF4-FFF2-40B4-BE49-F238E27FC236}">
                <a16:creationId xmlns:a16="http://schemas.microsoft.com/office/drawing/2014/main" id="{47DC20E7-C4FA-41B1-98E6-3C5F9A1BD88C}"/>
              </a:ext>
            </a:extLst>
          </p:cNvPr>
          <p:cNvCxnSpPr>
            <a:cxnSpLocks/>
          </p:cNvCxnSpPr>
          <p:nvPr/>
        </p:nvCxnSpPr>
        <p:spPr>
          <a:xfrm>
            <a:off x="5032979" y="4754970"/>
            <a:ext cx="0" cy="92528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8701FC9-217B-4866-8C69-2D78E682770B}"/>
              </a:ext>
            </a:extLst>
          </p:cNvPr>
          <p:cNvSpPr txBox="1"/>
          <p:nvPr/>
        </p:nvSpPr>
        <p:spPr>
          <a:xfrm>
            <a:off x="333465" y="2468738"/>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12”</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id="{BCAE8D8D-49AD-43E1-BC88-FAC951469EAC}"/>
              </a:ext>
            </a:extLst>
          </p:cNvPr>
          <p:cNvCxnSpPr>
            <a:cxnSpLocks/>
          </p:cNvCxnSpPr>
          <p:nvPr/>
        </p:nvCxnSpPr>
        <p:spPr>
          <a:xfrm>
            <a:off x="6583429" y="4754970"/>
            <a:ext cx="0" cy="92528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95432D5-9D12-440D-AB7A-140BACF815E2}"/>
              </a:ext>
            </a:extLst>
          </p:cNvPr>
          <p:cNvCxnSpPr>
            <a:cxnSpLocks/>
          </p:cNvCxnSpPr>
          <p:nvPr/>
        </p:nvCxnSpPr>
        <p:spPr>
          <a:xfrm>
            <a:off x="3634929" y="5217613"/>
            <a:ext cx="4134255" cy="933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9D0FEEF-768E-437E-B85A-176C654F26D9}"/>
              </a:ext>
            </a:extLst>
          </p:cNvPr>
          <p:cNvSpPr txBox="1"/>
          <p:nvPr/>
        </p:nvSpPr>
        <p:spPr>
          <a:xfrm>
            <a:off x="3992795" y="5184432"/>
            <a:ext cx="65267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sec</a:t>
            </a:r>
          </a:p>
        </p:txBody>
      </p:sp>
      <p:sp>
        <p:nvSpPr>
          <p:cNvPr id="29" name="TextBox 28">
            <a:extLst>
              <a:ext uri="{FF2B5EF4-FFF2-40B4-BE49-F238E27FC236}">
                <a16:creationId xmlns:a16="http://schemas.microsoft.com/office/drawing/2014/main" id="{C820C69E-DA94-4AFC-BD63-B57E5EC503B9}"/>
              </a:ext>
            </a:extLst>
          </p:cNvPr>
          <p:cNvSpPr txBox="1"/>
          <p:nvPr/>
        </p:nvSpPr>
        <p:spPr>
          <a:xfrm>
            <a:off x="6632367" y="4720920"/>
            <a:ext cx="1109997"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60 sec</a:t>
            </a:r>
          </a:p>
        </p:txBody>
      </p:sp>
      <p:sp>
        <p:nvSpPr>
          <p:cNvPr id="30" name="TextBox 29">
            <a:extLst>
              <a:ext uri="{FF2B5EF4-FFF2-40B4-BE49-F238E27FC236}">
                <a16:creationId xmlns:a16="http://schemas.microsoft.com/office/drawing/2014/main" id="{3CFC10CA-363C-44F2-BD3D-FC622E03439A}"/>
              </a:ext>
            </a:extLst>
          </p:cNvPr>
          <p:cNvSpPr txBox="1"/>
          <p:nvPr/>
        </p:nvSpPr>
        <p:spPr>
          <a:xfrm>
            <a:off x="6770714" y="5190646"/>
            <a:ext cx="99847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 min</a:t>
            </a:r>
          </a:p>
        </p:txBody>
      </p:sp>
      <p:sp>
        <p:nvSpPr>
          <p:cNvPr id="31" name="TextBox 30">
            <a:extLst>
              <a:ext uri="{FF2B5EF4-FFF2-40B4-BE49-F238E27FC236}">
                <a16:creationId xmlns:a16="http://schemas.microsoft.com/office/drawing/2014/main" id="{8198B757-9C3F-45C8-B762-984B1755BDCD}"/>
              </a:ext>
            </a:extLst>
          </p:cNvPr>
          <p:cNvSpPr txBox="1"/>
          <p:nvPr/>
        </p:nvSpPr>
        <p:spPr>
          <a:xfrm>
            <a:off x="5090388" y="4726739"/>
            <a:ext cx="153157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7.48 gals</a:t>
            </a:r>
          </a:p>
        </p:txBody>
      </p:sp>
      <p:sp>
        <p:nvSpPr>
          <p:cNvPr id="32" name="TextBox 31">
            <a:extLst>
              <a:ext uri="{FF2B5EF4-FFF2-40B4-BE49-F238E27FC236}">
                <a16:creationId xmlns:a16="http://schemas.microsoft.com/office/drawing/2014/main" id="{E1D12C92-B1AB-4D30-84D7-F3D33EFF19D1}"/>
              </a:ext>
            </a:extLst>
          </p:cNvPr>
          <p:cNvSpPr txBox="1"/>
          <p:nvPr/>
        </p:nvSpPr>
        <p:spPr>
          <a:xfrm>
            <a:off x="5412613" y="5217630"/>
            <a:ext cx="84859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cxnSp>
        <p:nvCxnSpPr>
          <p:cNvPr id="34" name="Straight Connector 33">
            <a:extLst>
              <a:ext uri="{FF2B5EF4-FFF2-40B4-BE49-F238E27FC236}">
                <a16:creationId xmlns:a16="http://schemas.microsoft.com/office/drawing/2014/main" id="{58B22328-B958-4A01-999C-1E533D26D607}"/>
              </a:ext>
            </a:extLst>
          </p:cNvPr>
          <p:cNvCxnSpPr/>
          <p:nvPr/>
        </p:nvCxnSpPr>
        <p:spPr>
          <a:xfrm flipH="1">
            <a:off x="4541554" y="4788153"/>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AA89FB3-0BA5-4CF1-93EF-3F7B27C20DCC}"/>
              </a:ext>
            </a:extLst>
          </p:cNvPr>
          <p:cNvCxnSpPr/>
          <p:nvPr/>
        </p:nvCxnSpPr>
        <p:spPr>
          <a:xfrm flipH="1">
            <a:off x="5766799" y="5256653"/>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C401688-59E5-4565-818C-EDA28B076331}"/>
              </a:ext>
            </a:extLst>
          </p:cNvPr>
          <p:cNvCxnSpPr/>
          <p:nvPr/>
        </p:nvCxnSpPr>
        <p:spPr>
          <a:xfrm flipH="1">
            <a:off x="7239790" y="4786401"/>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DFEA59-BFD8-47DC-AA47-178E9EFFC73C}"/>
              </a:ext>
            </a:extLst>
          </p:cNvPr>
          <p:cNvCxnSpPr/>
          <p:nvPr/>
        </p:nvCxnSpPr>
        <p:spPr>
          <a:xfrm flipH="1">
            <a:off x="4135707" y="5308572"/>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3662BC6-8FA1-4A80-BE58-D21DE2FEB14A}"/>
              </a:ext>
            </a:extLst>
          </p:cNvPr>
          <p:cNvSpPr txBox="1"/>
          <p:nvPr/>
        </p:nvSpPr>
        <p:spPr>
          <a:xfrm>
            <a:off x="7764914" y="4878035"/>
            <a:ext cx="225681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 388 </a:t>
            </a:r>
            <a:r>
              <a:rPr kumimoji="0" lang="en-US" sz="3600" b="0" i="0" u="none" strike="noStrike" kern="1200" cap="none" spc="0" normalizeH="0" baseline="0" noProof="0" err="1">
                <a:ln>
                  <a:noFill/>
                </a:ln>
                <a:solidFill>
                  <a:prstClr val="black"/>
                </a:solidFill>
                <a:effectLst/>
                <a:uLnTx/>
                <a:uFillTx/>
                <a:latin typeface="Calibri" panose="020F0502020204030204"/>
                <a:ea typeface="+mn-ea"/>
                <a:cs typeface="+mn-cs"/>
              </a:rPr>
              <a:t>gpm</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B194A769-236D-99E6-7404-0EA506C9867F}"/>
              </a:ext>
            </a:extLst>
          </p:cNvPr>
          <p:cNvGrpSpPr/>
          <p:nvPr/>
        </p:nvGrpSpPr>
        <p:grpSpPr>
          <a:xfrm>
            <a:off x="333465" y="1672825"/>
            <a:ext cx="3160757" cy="585222"/>
            <a:chOff x="265678" y="2617111"/>
            <a:chExt cx="3160757" cy="585222"/>
          </a:xfrm>
        </p:grpSpPr>
        <p:sp>
          <p:nvSpPr>
            <p:cNvPr id="40" name="Flowchart: Direct Access Storage 39">
              <a:extLst>
                <a:ext uri="{FF2B5EF4-FFF2-40B4-BE49-F238E27FC236}">
                  <a16:creationId xmlns:a16="http://schemas.microsoft.com/office/drawing/2014/main" id="{61248FB7-4344-44E9-A22E-52341523E789}"/>
                </a:ext>
              </a:extLst>
            </p:cNvPr>
            <p:cNvSpPr/>
            <p:nvPr/>
          </p:nvSpPr>
          <p:spPr>
            <a:xfrm>
              <a:off x="265678" y="2617111"/>
              <a:ext cx="2667881" cy="585222"/>
            </a:xfrm>
            <a:prstGeom prst="flowChartMagneticDru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63FCE64B-7870-49E4-8690-B081169250E6}"/>
                </a:ext>
              </a:extLst>
            </p:cNvPr>
            <p:cNvSpPr txBox="1"/>
            <p:nvPr/>
          </p:nvSpPr>
          <p:spPr>
            <a:xfrm>
              <a:off x="702802" y="2735559"/>
              <a:ext cx="17936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V = 1.1 ft/sec</a:t>
              </a:r>
            </a:p>
          </p:txBody>
        </p:sp>
        <p:cxnSp>
          <p:nvCxnSpPr>
            <p:cNvPr id="43" name="Straight Arrow Connector 42">
              <a:extLst>
                <a:ext uri="{FF2B5EF4-FFF2-40B4-BE49-F238E27FC236}">
                  <a16:creationId xmlns:a16="http://schemas.microsoft.com/office/drawing/2014/main" id="{98259B88-6BDF-40A7-8BFF-1234E92A7258}"/>
                </a:ext>
              </a:extLst>
            </p:cNvPr>
            <p:cNvCxnSpPr/>
            <p:nvPr/>
          </p:nvCxnSpPr>
          <p:spPr>
            <a:xfrm>
              <a:off x="557245" y="2794577"/>
              <a:ext cx="1380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5349D4C-A768-4419-9E06-D9A78A28E64E}"/>
                </a:ext>
              </a:extLst>
            </p:cNvPr>
            <p:cNvCxnSpPr/>
            <p:nvPr/>
          </p:nvCxnSpPr>
          <p:spPr>
            <a:xfrm>
              <a:off x="562138" y="3043692"/>
              <a:ext cx="1380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B09DBF4-9D85-4204-B9C3-3E7124879A74}"/>
                </a:ext>
              </a:extLst>
            </p:cNvPr>
            <p:cNvCxnSpPr/>
            <p:nvPr/>
          </p:nvCxnSpPr>
          <p:spPr>
            <a:xfrm>
              <a:off x="2555061" y="2617111"/>
              <a:ext cx="0" cy="58522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07F6659-1987-45E6-B194-BFF8F5630481}"/>
                </a:ext>
              </a:extLst>
            </p:cNvPr>
            <p:cNvSpPr txBox="1"/>
            <p:nvPr/>
          </p:nvSpPr>
          <p:spPr>
            <a:xfrm>
              <a:off x="2555061" y="2740961"/>
              <a:ext cx="871374"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 12”</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9" name="TextBox 48">
            <a:extLst>
              <a:ext uri="{FF2B5EF4-FFF2-40B4-BE49-F238E27FC236}">
                <a16:creationId xmlns:a16="http://schemas.microsoft.com/office/drawing/2014/main" id="{60EA4A05-7F48-4D91-AD9D-DD4F1BFA7A0D}"/>
              </a:ext>
            </a:extLst>
          </p:cNvPr>
          <p:cNvSpPr txBox="1"/>
          <p:nvPr/>
        </p:nvSpPr>
        <p:spPr>
          <a:xfrm>
            <a:off x="3634403" y="2607237"/>
            <a:ext cx="2666432" cy="461665"/>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0.864 ft</a:t>
            </a:r>
            <a:r>
              <a:rPr kumimoji="0" lang="en-US" sz="24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3</a:t>
            </a: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/sec</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462A58C6-899D-4CBB-BA1D-D5D334E31DA3}"/>
              </a:ext>
            </a:extLst>
          </p:cNvPr>
          <p:cNvSpPr txBox="1"/>
          <p:nvPr/>
        </p:nvSpPr>
        <p:spPr>
          <a:xfrm>
            <a:off x="333465" y="2968946"/>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12”/12 = 1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object 14">
            <a:extLst>
              <a:ext uri="{FF2B5EF4-FFF2-40B4-BE49-F238E27FC236}">
                <a16:creationId xmlns:a16="http://schemas.microsoft.com/office/drawing/2014/main" id="{DDEF67A0-4AFF-452E-98C3-DC3EBDAAAFF8}"/>
              </a:ext>
            </a:extLst>
          </p:cNvPr>
          <p:cNvSpPr/>
          <p:nvPr/>
        </p:nvSpPr>
        <p:spPr>
          <a:xfrm flipH="1">
            <a:off x="3469686" y="1781151"/>
            <a:ext cx="49073" cy="4431427"/>
          </a:xfrm>
          <a:custGeom>
            <a:avLst/>
            <a:gdLst/>
            <a:ahLst/>
            <a:cxnLst/>
            <a:rect l="l" t="t" r="r" b="b"/>
            <a:pathLst>
              <a:path h="1866900">
                <a:moveTo>
                  <a:pt x="0" y="0"/>
                </a:moveTo>
                <a:lnTo>
                  <a:pt x="0" y="1866900"/>
                </a:lnTo>
              </a:path>
            </a:pathLst>
          </a:custGeom>
          <a:ln w="31750">
            <a:solidFill>
              <a:srgbClr val="000000"/>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1D40067-CC80-157B-5DA0-6C5DCDD1D115}"/>
              </a:ext>
            </a:extLst>
          </p:cNvPr>
          <p:cNvPicPr>
            <a:picLocks noChangeAspect="1"/>
          </p:cNvPicPr>
          <p:nvPr/>
        </p:nvPicPr>
        <p:blipFill>
          <a:blip r:embed="rId2"/>
          <a:stretch>
            <a:fillRect/>
          </a:stretch>
        </p:blipFill>
        <p:spPr>
          <a:xfrm>
            <a:off x="154803" y="6096488"/>
            <a:ext cx="6853195" cy="640852"/>
          </a:xfrm>
          <a:prstGeom prst="rect">
            <a:avLst/>
          </a:prstGeom>
        </p:spPr>
      </p:pic>
      <p:pic>
        <p:nvPicPr>
          <p:cNvPr id="5" name="Picture 4">
            <a:extLst>
              <a:ext uri="{FF2B5EF4-FFF2-40B4-BE49-F238E27FC236}">
                <a16:creationId xmlns:a16="http://schemas.microsoft.com/office/drawing/2014/main" id="{978F935C-2C34-1DF6-5806-1ABD0814702C}"/>
              </a:ext>
            </a:extLst>
          </p:cNvPr>
          <p:cNvPicPr>
            <a:picLocks noChangeAspect="1"/>
          </p:cNvPicPr>
          <p:nvPr/>
        </p:nvPicPr>
        <p:blipFill>
          <a:blip r:embed="rId3"/>
          <a:stretch>
            <a:fillRect/>
          </a:stretch>
        </p:blipFill>
        <p:spPr>
          <a:xfrm>
            <a:off x="7162119" y="6017138"/>
            <a:ext cx="3296729" cy="735840"/>
          </a:xfrm>
          <a:prstGeom prst="rect">
            <a:avLst/>
          </a:prstGeom>
        </p:spPr>
      </p:pic>
      <p:sp>
        <p:nvSpPr>
          <p:cNvPr id="7" name="TextBox 6">
            <a:extLst>
              <a:ext uri="{FF2B5EF4-FFF2-40B4-BE49-F238E27FC236}">
                <a16:creationId xmlns:a16="http://schemas.microsoft.com/office/drawing/2014/main" id="{BB737AC9-13FC-194C-D522-B630C57DF5F8}"/>
              </a:ext>
            </a:extLst>
          </p:cNvPr>
          <p:cNvSpPr txBox="1"/>
          <p:nvPr/>
        </p:nvSpPr>
        <p:spPr>
          <a:xfrm>
            <a:off x="7528561" y="1883398"/>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r</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9" name="TextBox 8">
            <a:extLst>
              <a:ext uri="{FF2B5EF4-FFF2-40B4-BE49-F238E27FC236}">
                <a16:creationId xmlns:a16="http://schemas.microsoft.com/office/drawing/2014/main" id="{F9EF2862-5993-7FC9-274F-22127C1330B2}"/>
              </a:ext>
            </a:extLst>
          </p:cNvPr>
          <p:cNvSpPr txBox="1"/>
          <p:nvPr/>
        </p:nvSpPr>
        <p:spPr>
          <a:xfrm>
            <a:off x="7528561" y="2425553"/>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(0.5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1" name="TextBox 10">
            <a:extLst>
              <a:ext uri="{FF2B5EF4-FFF2-40B4-BE49-F238E27FC236}">
                <a16:creationId xmlns:a16="http://schemas.microsoft.com/office/drawing/2014/main" id="{5784E9B7-8558-5EBA-A82F-EF0ABB58652C}"/>
              </a:ext>
            </a:extLst>
          </p:cNvPr>
          <p:cNvSpPr txBox="1"/>
          <p:nvPr/>
        </p:nvSpPr>
        <p:spPr>
          <a:xfrm>
            <a:off x="7528561" y="2961220"/>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0.25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3" name="TextBox 12">
            <a:extLst>
              <a:ext uri="{FF2B5EF4-FFF2-40B4-BE49-F238E27FC236}">
                <a16:creationId xmlns:a16="http://schemas.microsoft.com/office/drawing/2014/main" id="{3A728C0C-30EF-73D0-E2C1-27F0CD4A1E15}"/>
              </a:ext>
            </a:extLst>
          </p:cNvPr>
          <p:cNvSpPr txBox="1"/>
          <p:nvPr/>
        </p:nvSpPr>
        <p:spPr>
          <a:xfrm>
            <a:off x="7528560" y="3462130"/>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0.785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5" name="TextBox 14">
            <a:extLst>
              <a:ext uri="{FF2B5EF4-FFF2-40B4-BE49-F238E27FC236}">
                <a16:creationId xmlns:a16="http://schemas.microsoft.com/office/drawing/2014/main" id="{264C3B9C-9623-4173-5282-2736417B976A}"/>
              </a:ext>
            </a:extLst>
          </p:cNvPr>
          <p:cNvSpPr txBox="1"/>
          <p:nvPr/>
        </p:nvSpPr>
        <p:spPr>
          <a:xfrm>
            <a:off x="333464" y="3532278"/>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Radius = 1 ft/2 = 0.5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E239908-4620-7F0A-B200-C52A31945E51}"/>
              </a:ext>
            </a:extLst>
          </p:cNvPr>
          <p:cNvPicPr>
            <a:picLocks noChangeAspect="1"/>
          </p:cNvPicPr>
          <p:nvPr/>
        </p:nvPicPr>
        <p:blipFill>
          <a:blip r:embed="rId4"/>
          <a:stretch>
            <a:fillRect/>
          </a:stretch>
        </p:blipFill>
        <p:spPr>
          <a:xfrm>
            <a:off x="9507071" y="-16606"/>
            <a:ext cx="2684929" cy="1794021"/>
          </a:xfrm>
          <a:prstGeom prst="rect">
            <a:avLst/>
          </a:prstGeom>
        </p:spPr>
      </p:pic>
      <p:pic>
        <p:nvPicPr>
          <p:cNvPr id="25" name="Graphic 24" descr="Rubber duck with solid fill">
            <a:extLst>
              <a:ext uri="{FF2B5EF4-FFF2-40B4-BE49-F238E27FC236}">
                <a16:creationId xmlns:a16="http://schemas.microsoft.com/office/drawing/2014/main" id="{00C3C680-B59F-D59D-EF4C-85C86F88DA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289" y="1481720"/>
            <a:ext cx="878549" cy="878549"/>
          </a:xfrm>
          <a:prstGeom prst="rect">
            <a:avLst/>
          </a:prstGeom>
        </p:spPr>
      </p:pic>
      <p:sp>
        <p:nvSpPr>
          <p:cNvPr id="18" name="Rectangle 3">
            <a:extLst>
              <a:ext uri="{FF2B5EF4-FFF2-40B4-BE49-F238E27FC236}">
                <a16:creationId xmlns:a16="http://schemas.microsoft.com/office/drawing/2014/main" id="{6C4F663B-72EE-FA97-7276-B755278CC5B8}"/>
              </a:ext>
            </a:extLst>
          </p:cNvPr>
          <p:cNvSpPr txBox="1">
            <a:spLocks noChangeArrowheads="1"/>
          </p:cNvSpPr>
          <p:nvPr/>
        </p:nvSpPr>
        <p:spPr>
          <a:xfrm>
            <a:off x="9954486" y="3728817"/>
            <a:ext cx="2207746" cy="2009191"/>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388 gal/min</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9,293 gal/min</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775 gal/min</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1984 gal/min</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20" name="Oval 19">
            <a:extLst>
              <a:ext uri="{FF2B5EF4-FFF2-40B4-BE49-F238E27FC236}">
                <a16:creationId xmlns:a16="http://schemas.microsoft.com/office/drawing/2014/main" id="{79FA6F52-E470-1C52-EFD2-0C3CF2D9AEDA}"/>
              </a:ext>
            </a:extLst>
          </p:cNvPr>
          <p:cNvSpPr/>
          <p:nvPr/>
        </p:nvSpPr>
        <p:spPr>
          <a:xfrm>
            <a:off x="9865107" y="3627320"/>
            <a:ext cx="2152721" cy="588524"/>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71A10C7A-10C7-A773-1BE7-26B2E6DAD1E9}"/>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8</a:t>
            </a:r>
          </a:p>
        </p:txBody>
      </p:sp>
    </p:spTree>
    <p:extLst>
      <p:ext uri="{BB962C8B-B14F-4D97-AF65-F5344CB8AC3E}">
        <p14:creationId xmlns:p14="http://schemas.microsoft.com/office/powerpoint/2010/main" val="208320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fill="hold"/>
                                        <p:tgtEl>
                                          <p:spTgt spid="38"/>
                                        </p:tgtEl>
                                        <p:attrNameLst>
                                          <p:attrName>ppt_x</p:attrName>
                                        </p:attrNameLst>
                                      </p:cBhvr>
                                      <p:tavLst>
                                        <p:tav tm="0">
                                          <p:val>
                                            <p:strVal val="#ppt_x"/>
                                          </p:val>
                                        </p:tav>
                                        <p:tav tm="100000">
                                          <p:val>
                                            <p:strVal val="#ppt_x"/>
                                          </p:val>
                                        </p:tav>
                                      </p:tavLst>
                                    </p:anim>
                                    <p:anim calcmode="lin" valueType="num">
                                      <p:cBhvr additive="base">
                                        <p:cTn id="8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9" grpId="0" animBg="1"/>
      <p:bldP spid="23" grpId="0" animBg="1"/>
      <p:bldP spid="28" grpId="0"/>
      <p:bldP spid="29" grpId="0"/>
      <p:bldP spid="30" grpId="0"/>
      <p:bldP spid="31" grpId="0"/>
      <p:bldP spid="32" grpId="0"/>
      <p:bldP spid="38" grpId="0" animBg="1"/>
      <p:bldP spid="49" grpId="0" animBg="1"/>
      <p:bldP spid="50" grpId="0" animBg="1"/>
      <p:bldP spid="7" grpId="0"/>
      <p:bldP spid="9" grpId="0"/>
      <p:bldP spid="11" grpId="0"/>
      <p:bldP spid="13" grpId="0"/>
      <p:bldP spid="15" grpId="0" animBg="1"/>
      <p:bldP spid="20" grpId="0" animBg="1"/>
    </p:bldLst>
  </p:timing>
</p:sld>
</file>

<file path=ppt/slides/slide10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54FFCA83-04C2-41B0-B70B-F77EB65F5D32}"/>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1364" b="1364"/>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A796CCB-9FB7-4BC6-8F9D-8BA58C6B67C9}"/>
              </a:ext>
            </a:extLst>
          </p:cNvPr>
          <p:cNvSpPr>
            <a:spLocks noGrp="1"/>
          </p:cNvSpPr>
          <p:nvPr>
            <p:ph type="title"/>
          </p:nvPr>
        </p:nvSpPr>
        <p:spPr/>
        <p:txBody>
          <a:bodyPr/>
          <a:lstStyle/>
          <a:p>
            <a:r>
              <a:rPr lang="en-US"/>
              <a:t>Detention Time</a:t>
            </a:r>
          </a:p>
        </p:txBody>
      </p:sp>
    </p:spTree>
    <p:extLst>
      <p:ext uri="{BB962C8B-B14F-4D97-AF65-F5344CB8AC3E}">
        <p14:creationId xmlns:p14="http://schemas.microsoft.com/office/powerpoint/2010/main" val="35291517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3317F-55D6-4F15-BC0E-061768E18BAA}"/>
              </a:ext>
            </a:extLst>
          </p:cNvPr>
          <p:cNvSpPr>
            <a:spLocks noGrp="1"/>
          </p:cNvSpPr>
          <p:nvPr>
            <p:ph type="title"/>
          </p:nvPr>
        </p:nvSpPr>
        <p:spPr/>
        <p:txBody>
          <a:bodyPr/>
          <a:lstStyle/>
          <a:p>
            <a:r>
              <a:rPr lang="en-US"/>
              <a:t>Detention Time</a:t>
            </a:r>
          </a:p>
        </p:txBody>
      </p:sp>
      <p:sp>
        <p:nvSpPr>
          <p:cNvPr id="3" name="Content Placeholder 2">
            <a:extLst>
              <a:ext uri="{FF2B5EF4-FFF2-40B4-BE49-F238E27FC236}">
                <a16:creationId xmlns:a16="http://schemas.microsoft.com/office/drawing/2014/main" id="{D84A5522-B044-44B6-9BF9-B60A7D51405B}"/>
              </a:ext>
            </a:extLst>
          </p:cNvPr>
          <p:cNvSpPr>
            <a:spLocks noGrp="1"/>
          </p:cNvSpPr>
          <p:nvPr>
            <p:ph idx="1"/>
          </p:nvPr>
        </p:nvSpPr>
        <p:spPr>
          <a:xfrm>
            <a:off x="838199" y="1543613"/>
            <a:ext cx="10945305" cy="1097037"/>
          </a:xfrm>
        </p:spPr>
        <p:txBody>
          <a:bodyPr>
            <a:normAutofit/>
          </a:bodyPr>
          <a:lstStyle/>
          <a:p>
            <a:r>
              <a:rPr lang="en-US" sz="3200"/>
              <a:t>The time water stays </a:t>
            </a:r>
            <a:r>
              <a:rPr lang="en-US" sz="3200" u="sng"/>
              <a:t>in a given </a:t>
            </a:r>
            <a:r>
              <a:rPr lang="en-US" sz="3200"/>
              <a:t>reservoir or treatment process.</a:t>
            </a:r>
          </a:p>
          <a:p>
            <a:pPr marL="0" indent="0">
              <a:buNone/>
            </a:pPr>
            <a:endParaRPr lang="en-US" sz="3200"/>
          </a:p>
        </p:txBody>
      </p:sp>
      <p:pic>
        <p:nvPicPr>
          <p:cNvPr id="4" name="Picture 2" descr="Image result for floc basin">
            <a:extLst>
              <a:ext uri="{FF2B5EF4-FFF2-40B4-BE49-F238E27FC236}">
                <a16:creationId xmlns:a16="http://schemas.microsoft.com/office/drawing/2014/main" id="{16FD7BEE-D431-43C3-9827-D0CD3438D06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22379" y="2235718"/>
            <a:ext cx="7089917" cy="33813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9FD3282-F475-47C1-8945-DEDC92F6692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75052" y="5695467"/>
            <a:ext cx="9307962" cy="933251"/>
          </a:xfrm>
          <a:prstGeom prst="rect">
            <a:avLst/>
          </a:prstGeom>
          <a:solidFill>
            <a:schemeClr val="bg1"/>
          </a:solidFill>
          <a:ln w="38100">
            <a:solidFill>
              <a:schemeClr val="accent1"/>
            </a:solidFill>
          </a:ln>
        </p:spPr>
      </p:pic>
      <p:pic>
        <p:nvPicPr>
          <p:cNvPr id="9" name="Picture 8" descr="A large white boat in a muddy area&#10;&#10;Description automatically generated with medium confidence">
            <a:extLst>
              <a:ext uri="{FF2B5EF4-FFF2-40B4-BE49-F238E27FC236}">
                <a16:creationId xmlns:a16="http://schemas.microsoft.com/office/drawing/2014/main" id="{BF8AD67D-86A5-6030-6A22-BAB19152E3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198" y="2307577"/>
            <a:ext cx="4026148" cy="3023118"/>
          </a:xfrm>
          <a:prstGeom prst="rect">
            <a:avLst/>
          </a:prstGeom>
        </p:spPr>
      </p:pic>
    </p:spTree>
    <p:extLst>
      <p:ext uri="{BB962C8B-B14F-4D97-AF65-F5344CB8AC3E}">
        <p14:creationId xmlns:p14="http://schemas.microsoft.com/office/powerpoint/2010/main" val="38920663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B5484E-9DEA-4095-8A98-85A7FC3F0744}"/>
              </a:ext>
            </a:extLst>
          </p:cNvPr>
          <p:cNvPicPr>
            <a:picLocks noChangeAspect="1"/>
          </p:cNvPicPr>
          <p:nvPr/>
        </p:nvPicPr>
        <p:blipFill>
          <a:blip r:embed="rId2"/>
          <a:stretch>
            <a:fillRect/>
          </a:stretch>
        </p:blipFill>
        <p:spPr>
          <a:xfrm>
            <a:off x="438845" y="3817743"/>
            <a:ext cx="11600847" cy="707383"/>
          </a:xfrm>
          <a:prstGeom prst="rect">
            <a:avLst/>
          </a:prstGeom>
          <a:ln w="38100">
            <a:solidFill>
              <a:schemeClr val="accent1"/>
            </a:solidFill>
          </a:ln>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CFAE5F3-A27A-44B0-9DEE-C47A09F8F3A1}"/>
                  </a:ext>
                </a:extLst>
              </p:cNvPr>
              <p:cNvSpPr txBox="1"/>
              <p:nvPr/>
            </p:nvSpPr>
            <p:spPr>
              <a:xfrm>
                <a:off x="438845" y="4597937"/>
                <a:ext cx="1068786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One</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Clarifier</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=40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 30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 21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=25,200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f</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t</m:t>
                          </m:r>
                        </m:e>
                        <m:sup>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p>
                    </m:oMath>
                  </m:oMathPara>
                </a14:m>
                <a:endParaRPr kumimoji="0" lang="en-US" sz="2800" b="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p:txBody>
          </p:sp>
        </mc:Choice>
        <mc:Fallback xmlns="">
          <p:sp>
            <p:nvSpPr>
              <p:cNvPr id="13" name="TextBox 12">
                <a:extLst>
                  <a:ext uri="{FF2B5EF4-FFF2-40B4-BE49-F238E27FC236}">
                    <a16:creationId xmlns:a16="http://schemas.microsoft.com/office/drawing/2014/main" id="{3CFAE5F3-A27A-44B0-9DEE-C47A09F8F3A1}"/>
                  </a:ext>
                </a:extLst>
              </p:cNvPr>
              <p:cNvSpPr txBox="1">
                <a:spLocks noRot="1" noChangeAspect="1" noMove="1" noResize="1" noEditPoints="1" noAdjustHandles="1" noChangeArrowheads="1" noChangeShapeType="1" noTextEdit="1"/>
              </p:cNvSpPr>
              <p:nvPr/>
            </p:nvSpPr>
            <p:spPr>
              <a:xfrm>
                <a:off x="438845" y="4597937"/>
                <a:ext cx="10687864"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A486904-74F2-4539-9BCB-02D410FB2976}"/>
                  </a:ext>
                </a:extLst>
              </p:cNvPr>
              <p:cNvSpPr txBox="1"/>
              <p:nvPr/>
            </p:nvSpPr>
            <p:spPr>
              <a:xfrm>
                <a:off x="434553" y="5127126"/>
                <a:ext cx="7627842" cy="956929"/>
              </a:xfrm>
              <a:prstGeom prst="rect">
                <a:avLst/>
              </a:prstGeom>
              <a:noFill/>
            </p:spPr>
            <p:txBody>
              <a:bodyPr wrap="square" rtlCol="0">
                <a:spAutoFit/>
              </a:bodyPr>
              <a:lstStyle/>
              <a:p>
                <a:pPr lvl="0">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One</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Clarifier</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fPr>
                        <m:num>
                          <m: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25,200 </m:t>
                          </m:r>
                          <m:r>
                            <m:rPr>
                              <m:sty m:val="p"/>
                            </m:rP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f</m:t>
                          </m:r>
                          <m:sSup>
                            <m:sSupPr>
                              <m:ctrlPr>
                                <a:rPr lang="en-US" sz="28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t</m:t>
                              </m:r>
                            </m:e>
                            <m:sup>
                              <m: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3</m:t>
                              </m:r>
                            </m:sup>
                          </m:sSup>
                        </m:num>
                        <m:den>
                          <m: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1</m:t>
                          </m:r>
                        </m:den>
                      </m:f>
                      <m: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       </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7.48 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num>
                        <m:den>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m:t>
                              </m:r>
                            </m:e>
                            <m:sup>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m:t>
                              </m:r>
                            </m:sup>
                          </m:sSup>
                        </m:den>
                      </m:f>
                    </m:oMath>
                  </m:oMathPara>
                </a14:m>
                <a:endParaRPr kumimoji="0" lang="en-US" sz="2800" b="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p:txBody>
          </p:sp>
        </mc:Choice>
        <mc:Fallback xmlns="">
          <p:sp>
            <p:nvSpPr>
              <p:cNvPr id="14" name="TextBox 13">
                <a:extLst>
                  <a:ext uri="{FF2B5EF4-FFF2-40B4-BE49-F238E27FC236}">
                    <a16:creationId xmlns:a16="http://schemas.microsoft.com/office/drawing/2014/main" id="{0A486904-74F2-4539-9BCB-02D410FB2976}"/>
                  </a:ext>
                </a:extLst>
              </p:cNvPr>
              <p:cNvSpPr txBox="1">
                <a:spLocks noRot="1" noChangeAspect="1" noMove="1" noResize="1" noEditPoints="1" noAdjustHandles="1" noChangeArrowheads="1" noChangeShapeType="1" noTextEdit="1"/>
              </p:cNvSpPr>
              <p:nvPr/>
            </p:nvSpPr>
            <p:spPr>
              <a:xfrm>
                <a:off x="434553" y="5127126"/>
                <a:ext cx="7627842" cy="956929"/>
              </a:xfrm>
              <a:prstGeom prst="rect">
                <a:avLst/>
              </a:prstGeom>
              <a:blipFill>
                <a:blip r:embed="rId4"/>
                <a:stretch>
                  <a:fillRect/>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DEC5D57-F04C-44C4-B4B2-E034DB033E6C}"/>
              </a:ext>
            </a:extLst>
          </p:cNvPr>
          <p:cNvCxnSpPr>
            <a:cxnSpLocks/>
          </p:cNvCxnSpPr>
          <p:nvPr/>
        </p:nvCxnSpPr>
        <p:spPr>
          <a:xfrm flipV="1">
            <a:off x="5547778" y="5207454"/>
            <a:ext cx="469997" cy="323239"/>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9D001E3-45D4-44AC-84DB-9D289308268B}"/>
              </a:ext>
            </a:extLst>
          </p:cNvPr>
          <p:cNvCxnSpPr>
            <a:cxnSpLocks/>
          </p:cNvCxnSpPr>
          <p:nvPr/>
        </p:nvCxnSpPr>
        <p:spPr>
          <a:xfrm flipV="1">
            <a:off x="7053875" y="5744173"/>
            <a:ext cx="483222" cy="321191"/>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Content Placeholder 8">
            <a:extLst>
              <a:ext uri="{FF2B5EF4-FFF2-40B4-BE49-F238E27FC236}">
                <a16:creationId xmlns:a16="http://schemas.microsoft.com/office/drawing/2014/main" id="{FC43069B-293A-4649-AB13-F1586C27F4C1}"/>
              </a:ext>
            </a:extLst>
          </p:cNvPr>
          <p:cNvSpPr txBox="1">
            <a:spLocks/>
          </p:cNvSpPr>
          <p:nvPr/>
        </p:nvSpPr>
        <p:spPr>
          <a:xfrm>
            <a:off x="357363" y="3314446"/>
            <a:ext cx="7772648"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lang="en-US" b="1">
                <a:solidFill>
                  <a:srgbClr val="ED7D31"/>
                </a:solidFill>
                <a:latin typeface="Calibri" panose="020F0502020204030204"/>
              </a:rPr>
              <a:t>4</a:t>
            </a:r>
            <a:r>
              <a:rPr kumimoji="0" lang="en-US" sz="2800" b="1" u="none" strike="noStrike" kern="1200" cap="none" spc="0" normalizeH="0" baseline="0" noProof="0">
                <a:ln>
                  <a:noFill/>
                </a:ln>
                <a:solidFill>
                  <a:srgbClr val="ED7D31"/>
                </a:solidFill>
                <a:effectLst/>
                <a:uLnTx/>
                <a:uFillTx/>
                <a:latin typeface="Calibri" panose="020F0502020204030204"/>
              </a:rPr>
              <a:t> Clarifiers = 40’ x 30’ x 21‘</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F817794-309B-484A-BC41-6821A5D43B15}"/>
                  </a:ext>
                </a:extLst>
              </p:cNvPr>
              <p:cNvSpPr txBox="1"/>
              <p:nvPr/>
            </p:nvSpPr>
            <p:spPr>
              <a:xfrm>
                <a:off x="434551" y="6136547"/>
                <a:ext cx="1218454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4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Clarifiers</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=188,496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gals</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 4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Clarifiers</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𝟕𝟓𝟑</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𝟗𝟖𝟒</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𝐠𝐚𝐥</m:t>
                      </m:r>
                    </m:oMath>
                  </m:oMathPara>
                </a14:m>
                <a:endParaRPr kumimoji="0" lang="en-US" sz="2800" b="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DF817794-309B-484A-BC41-6821A5D43B15}"/>
                  </a:ext>
                </a:extLst>
              </p:cNvPr>
              <p:cNvSpPr txBox="1">
                <a:spLocks noRot="1" noChangeAspect="1" noMove="1" noResize="1" noEditPoints="1" noAdjustHandles="1" noChangeArrowheads="1" noChangeShapeType="1" noTextEdit="1"/>
              </p:cNvSpPr>
              <p:nvPr/>
            </p:nvSpPr>
            <p:spPr>
              <a:xfrm>
                <a:off x="434551" y="6136547"/>
                <a:ext cx="12184547" cy="523220"/>
              </a:xfrm>
              <a:prstGeom prst="rect">
                <a:avLst/>
              </a:prstGeom>
              <a:blipFill>
                <a:blip r:embed="rId5"/>
                <a:stretch>
                  <a:fillRect/>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F79BE62A-E217-CEC8-5FD4-FBD9D21FA0C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685522" y="2853386"/>
            <a:ext cx="5354170" cy="536829"/>
          </a:xfrm>
          <a:prstGeom prst="rect">
            <a:avLst/>
          </a:prstGeom>
          <a:solidFill>
            <a:schemeClr val="bg1"/>
          </a:solidFill>
          <a:ln w="38100">
            <a:solidFill>
              <a:schemeClr val="accent1"/>
            </a:solidFill>
          </a:ln>
        </p:spPr>
      </p:pic>
      <p:sp>
        <p:nvSpPr>
          <p:cNvPr id="17" name="Title 1">
            <a:extLst>
              <a:ext uri="{FF2B5EF4-FFF2-40B4-BE49-F238E27FC236}">
                <a16:creationId xmlns:a16="http://schemas.microsoft.com/office/drawing/2014/main" id="{E34717B6-A76C-2757-7DB2-D8BC6C8066A6}"/>
              </a:ext>
            </a:extLst>
          </p:cNvPr>
          <p:cNvSpPr txBox="1">
            <a:spLocks/>
          </p:cNvSpPr>
          <p:nvPr/>
        </p:nvSpPr>
        <p:spPr>
          <a:xfrm>
            <a:off x="838200" y="1279525"/>
            <a:ext cx="10739284" cy="132556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t>Find the detention time in hours for the following WWTP:</a:t>
            </a:r>
            <a:br>
              <a:rPr lang="en-US" sz="3200"/>
            </a:br>
            <a:r>
              <a:rPr lang="en-US" sz="3200"/>
              <a:t>•	4 rectangular clarifiers each 40.0 ft long, 30.0 ft wide, and with an average water depth of 21.00 ft.</a:t>
            </a:r>
            <a:br>
              <a:rPr lang="en-US" sz="3200"/>
            </a:br>
            <a:r>
              <a:rPr lang="en-US" sz="3200"/>
              <a:t>•	1 oxidation ditch 295 ft long, 80.0 ft wide, and with a water depth of 11.0 ft.</a:t>
            </a:r>
            <a:br>
              <a:rPr lang="en-US" sz="3200"/>
            </a:br>
            <a:r>
              <a:rPr lang="en-US" sz="3200"/>
              <a:t>•	Flow is 3.50 MGD</a:t>
            </a:r>
            <a:br>
              <a:rPr lang="en-US" sz="3200"/>
            </a:br>
            <a:endParaRPr lang="en-US" sz="3200"/>
          </a:p>
        </p:txBody>
      </p:sp>
      <p:cxnSp>
        <p:nvCxnSpPr>
          <p:cNvPr id="6" name="Straight Connector 5">
            <a:extLst>
              <a:ext uri="{FF2B5EF4-FFF2-40B4-BE49-F238E27FC236}">
                <a16:creationId xmlns:a16="http://schemas.microsoft.com/office/drawing/2014/main" id="{8147249F-D7FB-9ED9-3EB9-0F6B2202FAD6}"/>
              </a:ext>
            </a:extLst>
          </p:cNvPr>
          <p:cNvCxnSpPr/>
          <p:nvPr/>
        </p:nvCxnSpPr>
        <p:spPr>
          <a:xfrm>
            <a:off x="2333625" y="809625"/>
            <a:ext cx="390564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6C2444D-D908-FF38-BC2E-D8B8EE7D4BDD}"/>
              </a:ext>
            </a:extLst>
          </p:cNvPr>
          <p:cNvCxnSpPr/>
          <p:nvPr/>
        </p:nvCxnSpPr>
        <p:spPr>
          <a:xfrm>
            <a:off x="1649746" y="1279525"/>
            <a:ext cx="390564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C2DC114-426D-823D-70F4-5CC681DDAD57}"/>
              </a:ext>
            </a:extLst>
          </p:cNvPr>
          <p:cNvCxnSpPr>
            <a:cxnSpLocks/>
          </p:cNvCxnSpPr>
          <p:nvPr/>
        </p:nvCxnSpPr>
        <p:spPr>
          <a:xfrm>
            <a:off x="6467475" y="1279525"/>
            <a:ext cx="398184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BFCA2C5-2B99-18F1-70F5-5F35ECBD5450}"/>
              </a:ext>
            </a:extLst>
          </p:cNvPr>
          <p:cNvCxnSpPr>
            <a:cxnSpLocks/>
          </p:cNvCxnSpPr>
          <p:nvPr/>
        </p:nvCxnSpPr>
        <p:spPr>
          <a:xfrm>
            <a:off x="4619625" y="1676400"/>
            <a:ext cx="280035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0F34596-2B41-721A-651B-A273A3E89134}"/>
              </a:ext>
            </a:extLst>
          </p:cNvPr>
          <p:cNvCxnSpPr>
            <a:cxnSpLocks/>
          </p:cNvCxnSpPr>
          <p:nvPr/>
        </p:nvCxnSpPr>
        <p:spPr>
          <a:xfrm flipH="1">
            <a:off x="9489989" y="2628598"/>
            <a:ext cx="215485" cy="28504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1DC3F97-5EE9-1DA9-8C46-4F9F193EC72C}"/>
                  </a:ext>
                </a:extLst>
              </p:cNvPr>
              <p:cNvSpPr txBox="1"/>
              <p:nvPr/>
            </p:nvSpPr>
            <p:spPr>
              <a:xfrm>
                <a:off x="7728822" y="5353644"/>
                <a:ext cx="2725386"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=188,496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oMath>
                  </m:oMathPara>
                </a14:m>
                <a:endParaRPr lang="en-US"/>
              </a:p>
            </p:txBody>
          </p:sp>
        </mc:Choice>
        <mc:Fallback xmlns="">
          <p:sp>
            <p:nvSpPr>
              <p:cNvPr id="22" name="TextBox 21">
                <a:extLst>
                  <a:ext uri="{FF2B5EF4-FFF2-40B4-BE49-F238E27FC236}">
                    <a16:creationId xmlns:a16="http://schemas.microsoft.com/office/drawing/2014/main" id="{11DC3F97-5EE9-1DA9-8C46-4F9F193EC72C}"/>
                  </a:ext>
                </a:extLst>
              </p:cNvPr>
              <p:cNvSpPr txBox="1">
                <a:spLocks noRot="1" noChangeAspect="1" noMove="1" noResize="1" noEditPoints="1" noAdjustHandles="1" noChangeArrowheads="1" noChangeShapeType="1" noTextEdit="1"/>
              </p:cNvSpPr>
              <p:nvPr/>
            </p:nvSpPr>
            <p:spPr>
              <a:xfrm>
                <a:off x="7728822" y="5353644"/>
                <a:ext cx="2725386" cy="523220"/>
              </a:xfrm>
              <a:prstGeom prst="rect">
                <a:avLst/>
              </a:prstGeom>
              <a:blipFill>
                <a:blip r:embed="rId7"/>
                <a:stretch>
                  <a:fillRect/>
                </a:stretch>
              </a:blipFill>
            </p:spPr>
            <p:txBody>
              <a:bodyPr/>
              <a:lstStyle/>
              <a:p>
                <a:r>
                  <a:rPr lang="en-US">
                    <a:noFill/>
                  </a:rPr>
                  <a:t> </a:t>
                </a:r>
              </a:p>
            </p:txBody>
          </p:sp>
        </mc:Fallback>
      </mc:AlternateContent>
      <p:cxnSp>
        <p:nvCxnSpPr>
          <p:cNvPr id="18" name="Straight Connector 17">
            <a:extLst>
              <a:ext uri="{FF2B5EF4-FFF2-40B4-BE49-F238E27FC236}">
                <a16:creationId xmlns:a16="http://schemas.microsoft.com/office/drawing/2014/main" id="{ABA94D0E-DD2A-BC6A-5B3C-97227F14CC7F}"/>
              </a:ext>
            </a:extLst>
          </p:cNvPr>
          <p:cNvCxnSpPr>
            <a:cxnSpLocks/>
          </p:cNvCxnSpPr>
          <p:nvPr/>
        </p:nvCxnSpPr>
        <p:spPr>
          <a:xfrm>
            <a:off x="6341190" y="5172891"/>
            <a:ext cx="0" cy="9866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40D606B-4E79-2B9D-DDD9-27A78D612048}"/>
              </a:ext>
            </a:extLst>
          </p:cNvPr>
          <p:cNvCxnSpPr>
            <a:cxnSpLocks/>
          </p:cNvCxnSpPr>
          <p:nvPr/>
        </p:nvCxnSpPr>
        <p:spPr>
          <a:xfrm>
            <a:off x="4506663" y="5682651"/>
            <a:ext cx="3367627"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73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0"/>
                                        </p:tgtEl>
                                        <p:attrNameLst>
                                          <p:attrName>style.visibility</p:attrName>
                                        </p:attrNameLst>
                                      </p:cBhvr>
                                      <p:to>
                                        <p:strVal val="hidden"/>
                                      </p:to>
                                    </p:set>
                                  </p:childTnLst>
                                </p:cTn>
                              </p:par>
                              <p:par>
                                <p:cTn id="29" presetID="2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par>
                                <p:cTn id="46" presetID="22" presetClass="entr" presetSubtype="4"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0" grpId="0"/>
      <p:bldP spid="11" grpId="0"/>
      <p:bldP spid="22" grpId="0"/>
    </p:bldLst>
  </p:timing>
</p:sld>
</file>

<file path=ppt/slides/slide10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84A3-8311-4712-87A6-A8325E09475F}"/>
              </a:ext>
            </a:extLst>
          </p:cNvPr>
          <p:cNvSpPr>
            <a:spLocks noGrp="1"/>
          </p:cNvSpPr>
          <p:nvPr>
            <p:ph type="title"/>
          </p:nvPr>
        </p:nvSpPr>
        <p:spPr>
          <a:xfrm>
            <a:off x="838200" y="1279525"/>
            <a:ext cx="10739284" cy="1325563"/>
          </a:xfrm>
        </p:spPr>
        <p:txBody>
          <a:bodyPr>
            <a:noAutofit/>
          </a:bodyPr>
          <a:lstStyle/>
          <a:p>
            <a:r>
              <a:rPr lang="en-US" sz="3200"/>
              <a:t>Find the detention time in hours for the following WWTP:</a:t>
            </a:r>
            <a:br>
              <a:rPr lang="en-US" sz="3200"/>
            </a:br>
            <a:r>
              <a:rPr lang="en-US" sz="3200"/>
              <a:t>•	4 rectangular clarifiers each 40.0 ft long, 30.0 ft wide, and with an average water depth of 21.00 ft.</a:t>
            </a:r>
            <a:br>
              <a:rPr lang="en-US" sz="3200"/>
            </a:br>
            <a:r>
              <a:rPr lang="en-US" sz="3200"/>
              <a:t>•	1 oxidation ditch 295 ft long, 80.0 ft wide, and with a water depth of 11.0 ft.</a:t>
            </a:r>
            <a:br>
              <a:rPr lang="en-US" sz="3200"/>
            </a:br>
            <a:r>
              <a:rPr lang="en-US" sz="3200"/>
              <a:t>•	Flow is 3.50 MGD</a:t>
            </a:r>
            <a:br>
              <a:rPr lang="en-US" sz="3200"/>
            </a:br>
            <a:endParaRPr lang="en-US" sz="3200"/>
          </a:p>
        </p:txBody>
      </p:sp>
      <p:sp>
        <p:nvSpPr>
          <p:cNvPr id="9" name="Content Placeholder 8">
            <a:extLst>
              <a:ext uri="{FF2B5EF4-FFF2-40B4-BE49-F238E27FC236}">
                <a16:creationId xmlns:a16="http://schemas.microsoft.com/office/drawing/2014/main" id="{9714F756-030E-417E-9669-27485E4D0000}"/>
              </a:ext>
            </a:extLst>
          </p:cNvPr>
          <p:cNvSpPr txBox="1">
            <a:spLocks/>
          </p:cNvSpPr>
          <p:nvPr/>
        </p:nvSpPr>
        <p:spPr>
          <a:xfrm>
            <a:off x="438845" y="3429000"/>
            <a:ext cx="7772648"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u="none" strike="noStrike" kern="1200" cap="none" spc="0" normalizeH="0" baseline="0" noProof="0">
                <a:ln>
                  <a:noFill/>
                </a:ln>
                <a:solidFill>
                  <a:srgbClr val="ED7D31"/>
                </a:solidFill>
                <a:effectLst/>
                <a:uLnTx/>
                <a:uFillTx/>
                <a:latin typeface="Calibri" panose="020F0502020204030204"/>
              </a:rPr>
              <a:t>1 </a:t>
            </a:r>
            <a:r>
              <a:rPr lang="en-US" b="1">
                <a:solidFill>
                  <a:srgbClr val="ED7D31"/>
                </a:solidFill>
                <a:latin typeface="Calibri" panose="020F0502020204030204"/>
              </a:rPr>
              <a:t>Oxidation Ditch</a:t>
            </a:r>
            <a:r>
              <a:rPr kumimoji="0" lang="en-US" sz="2800" b="1" u="none" strike="noStrike" kern="1200" cap="none" spc="0" normalizeH="0" baseline="0" noProof="0">
                <a:ln>
                  <a:noFill/>
                </a:ln>
                <a:solidFill>
                  <a:srgbClr val="ED7D31"/>
                </a:solidFill>
                <a:effectLst/>
                <a:uLnTx/>
                <a:uFillTx/>
                <a:latin typeface="Calibri" panose="020F0502020204030204"/>
              </a:rPr>
              <a:t> = 295’ x 80’ x 11‘</a:t>
            </a:r>
          </a:p>
        </p:txBody>
      </p:sp>
      <p:pic>
        <p:nvPicPr>
          <p:cNvPr id="3" name="Picture 2">
            <a:extLst>
              <a:ext uri="{FF2B5EF4-FFF2-40B4-BE49-F238E27FC236}">
                <a16:creationId xmlns:a16="http://schemas.microsoft.com/office/drawing/2014/main" id="{B4B5484E-9DEA-4095-8A98-85A7FC3F0744}"/>
              </a:ext>
            </a:extLst>
          </p:cNvPr>
          <p:cNvPicPr>
            <a:picLocks noChangeAspect="1"/>
          </p:cNvPicPr>
          <p:nvPr/>
        </p:nvPicPr>
        <p:blipFill>
          <a:blip r:embed="rId3"/>
          <a:stretch>
            <a:fillRect/>
          </a:stretch>
        </p:blipFill>
        <p:spPr>
          <a:xfrm>
            <a:off x="438845" y="3899221"/>
            <a:ext cx="11600847" cy="707383"/>
          </a:xfrm>
          <a:prstGeom prst="rect">
            <a:avLst/>
          </a:prstGeom>
          <a:ln w="38100">
            <a:solidFill>
              <a:schemeClr val="accent1"/>
            </a:solidFill>
          </a:ln>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CFAE5F3-A27A-44B0-9DEE-C47A09F8F3A1}"/>
                  </a:ext>
                </a:extLst>
              </p:cNvPr>
              <p:cNvSpPr txBox="1"/>
              <p:nvPr/>
            </p:nvSpPr>
            <p:spPr>
              <a:xfrm>
                <a:off x="438845" y="4815215"/>
                <a:ext cx="1068786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Oxidation</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Ditch</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=295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×80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×11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=259,600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f</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t</m:t>
                          </m:r>
                        </m:e>
                        <m:sup>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p>
                    </m:oMath>
                  </m:oMathPara>
                </a14:m>
                <a:endParaRPr kumimoji="0" lang="en-US" sz="2800" b="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p:txBody>
          </p:sp>
        </mc:Choice>
        <mc:Fallback xmlns="">
          <p:sp>
            <p:nvSpPr>
              <p:cNvPr id="13" name="TextBox 12">
                <a:extLst>
                  <a:ext uri="{FF2B5EF4-FFF2-40B4-BE49-F238E27FC236}">
                    <a16:creationId xmlns:a16="http://schemas.microsoft.com/office/drawing/2014/main" id="{3CFAE5F3-A27A-44B0-9DEE-C47A09F8F3A1}"/>
                  </a:ext>
                </a:extLst>
              </p:cNvPr>
              <p:cNvSpPr txBox="1">
                <a:spLocks noRot="1" noChangeAspect="1" noMove="1" noResize="1" noEditPoints="1" noAdjustHandles="1" noChangeArrowheads="1" noChangeShapeType="1" noTextEdit="1"/>
              </p:cNvSpPr>
              <p:nvPr/>
            </p:nvSpPr>
            <p:spPr>
              <a:xfrm>
                <a:off x="438845" y="4815215"/>
                <a:ext cx="10687864"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A486904-74F2-4539-9BCB-02D410FB2976}"/>
                  </a:ext>
                </a:extLst>
              </p:cNvPr>
              <p:cNvSpPr txBox="1"/>
              <p:nvPr/>
            </p:nvSpPr>
            <p:spPr>
              <a:xfrm>
                <a:off x="153909" y="5407781"/>
                <a:ext cx="8671353" cy="956929"/>
              </a:xfrm>
              <a:prstGeom prst="rect">
                <a:avLst/>
              </a:prstGeom>
              <a:noFill/>
            </p:spPr>
            <p:txBody>
              <a:bodyPr wrap="square" rtlCol="0">
                <a:spAutoFit/>
              </a:bodyPr>
              <a:lstStyle/>
              <a:p>
                <a:pPr lvl="0">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Oxidation</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Ditch</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e>
                      </m:d>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fPr>
                        <m:num>
                          <m: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259,600 </m:t>
                          </m:r>
                          <m:r>
                            <m:rPr>
                              <m:sty m:val="p"/>
                            </m:rP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f</m:t>
                          </m:r>
                          <m:sSup>
                            <m:sSupPr>
                              <m:ctrlPr>
                                <a:rPr lang="en-US" sz="28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t</m:t>
                              </m:r>
                            </m:e>
                            <m:sup>
                              <m: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3</m:t>
                              </m:r>
                            </m:sup>
                          </m:sSup>
                        </m:num>
                        <m:den>
                          <m: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1</m:t>
                          </m:r>
                        </m:den>
                      </m:f>
                      <m: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        </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7.48 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num>
                        <m:den>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m:t>
                              </m:r>
                            </m:e>
                            <m:sup>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m:t>
                              </m:r>
                            </m:sup>
                          </m:sSup>
                        </m:den>
                      </m:f>
                    </m:oMath>
                  </m:oMathPara>
                </a14:m>
                <a:endParaRPr kumimoji="0" lang="en-US" sz="2800" b="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p:txBody>
          </p:sp>
        </mc:Choice>
        <mc:Fallback xmlns="">
          <p:sp>
            <p:nvSpPr>
              <p:cNvPr id="14" name="TextBox 13">
                <a:extLst>
                  <a:ext uri="{FF2B5EF4-FFF2-40B4-BE49-F238E27FC236}">
                    <a16:creationId xmlns:a16="http://schemas.microsoft.com/office/drawing/2014/main" id="{0A486904-74F2-4539-9BCB-02D410FB2976}"/>
                  </a:ext>
                </a:extLst>
              </p:cNvPr>
              <p:cNvSpPr txBox="1">
                <a:spLocks noRot="1" noChangeAspect="1" noMove="1" noResize="1" noEditPoints="1" noAdjustHandles="1" noChangeArrowheads="1" noChangeShapeType="1" noTextEdit="1"/>
              </p:cNvSpPr>
              <p:nvPr/>
            </p:nvSpPr>
            <p:spPr>
              <a:xfrm>
                <a:off x="153909" y="5407781"/>
                <a:ext cx="8671353" cy="956929"/>
              </a:xfrm>
              <a:prstGeom prst="rect">
                <a:avLst/>
              </a:prstGeom>
              <a:blipFill>
                <a:blip r:embed="rId5"/>
                <a:stretch>
                  <a:fillRect/>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DEC5D57-F04C-44C4-B4B2-E034DB033E6C}"/>
              </a:ext>
            </a:extLst>
          </p:cNvPr>
          <p:cNvCxnSpPr>
            <a:cxnSpLocks/>
          </p:cNvCxnSpPr>
          <p:nvPr/>
        </p:nvCxnSpPr>
        <p:spPr>
          <a:xfrm flipV="1">
            <a:off x="6173169" y="5476230"/>
            <a:ext cx="489561" cy="31752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9D001E3-45D4-44AC-84DB-9D289308268B}"/>
              </a:ext>
            </a:extLst>
          </p:cNvPr>
          <p:cNvCxnSpPr>
            <a:cxnSpLocks/>
          </p:cNvCxnSpPr>
          <p:nvPr/>
        </p:nvCxnSpPr>
        <p:spPr>
          <a:xfrm flipV="1">
            <a:off x="7710965" y="6024699"/>
            <a:ext cx="500528" cy="340011"/>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D236B0C-39A5-0BB5-3367-0718650535B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685522" y="2853386"/>
            <a:ext cx="5354170" cy="536829"/>
          </a:xfrm>
          <a:prstGeom prst="rect">
            <a:avLst/>
          </a:prstGeom>
          <a:solidFill>
            <a:schemeClr val="bg1"/>
          </a:solidFill>
          <a:ln w="38100">
            <a:solidFill>
              <a:schemeClr val="accent1"/>
            </a:solidFill>
          </a:ln>
        </p:spPr>
      </p:pic>
      <p:cxnSp>
        <p:nvCxnSpPr>
          <p:cNvPr id="6" name="Straight Connector 5">
            <a:extLst>
              <a:ext uri="{FF2B5EF4-FFF2-40B4-BE49-F238E27FC236}">
                <a16:creationId xmlns:a16="http://schemas.microsoft.com/office/drawing/2014/main" id="{FA5ED4DF-8C0D-D728-A13D-2B9CAB3BD186}"/>
              </a:ext>
            </a:extLst>
          </p:cNvPr>
          <p:cNvCxnSpPr>
            <a:cxnSpLocks/>
          </p:cNvCxnSpPr>
          <p:nvPr/>
        </p:nvCxnSpPr>
        <p:spPr>
          <a:xfrm>
            <a:off x="4607007" y="2158299"/>
            <a:ext cx="398184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34EDD65-BD99-E7AE-904F-70AA82C8A78A}"/>
              </a:ext>
            </a:extLst>
          </p:cNvPr>
          <p:cNvCxnSpPr>
            <a:cxnSpLocks/>
          </p:cNvCxnSpPr>
          <p:nvPr/>
        </p:nvCxnSpPr>
        <p:spPr>
          <a:xfrm>
            <a:off x="1942976" y="2605088"/>
            <a:ext cx="254589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8FE9AE7-48A8-30C3-8E4E-8C69CD101499}"/>
                  </a:ext>
                </a:extLst>
              </p:cNvPr>
              <p:cNvSpPr txBox="1"/>
              <p:nvPr/>
            </p:nvSpPr>
            <p:spPr>
              <a:xfrm>
                <a:off x="8458200" y="5639416"/>
                <a:ext cx="2609082"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=1,942,000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oMath>
                  </m:oMathPara>
                </a14:m>
                <a:endParaRPr lang="en-US"/>
              </a:p>
            </p:txBody>
          </p:sp>
        </mc:Choice>
        <mc:Fallback xmlns="">
          <p:sp>
            <p:nvSpPr>
              <p:cNvPr id="10" name="TextBox 9">
                <a:extLst>
                  <a:ext uri="{FF2B5EF4-FFF2-40B4-BE49-F238E27FC236}">
                    <a16:creationId xmlns:a16="http://schemas.microsoft.com/office/drawing/2014/main" id="{E8FE9AE7-48A8-30C3-8E4E-8C69CD101499}"/>
                  </a:ext>
                </a:extLst>
              </p:cNvPr>
              <p:cNvSpPr txBox="1">
                <a:spLocks noRot="1" noChangeAspect="1" noMove="1" noResize="1" noEditPoints="1" noAdjustHandles="1" noChangeArrowheads="1" noChangeShapeType="1" noTextEdit="1"/>
              </p:cNvSpPr>
              <p:nvPr/>
            </p:nvSpPr>
            <p:spPr>
              <a:xfrm>
                <a:off x="8458200" y="5639416"/>
                <a:ext cx="2609082" cy="523220"/>
              </a:xfrm>
              <a:prstGeom prst="rect">
                <a:avLst/>
              </a:prstGeom>
              <a:blipFill>
                <a:blip r:embed="rId7"/>
                <a:stretch>
                  <a:fillRect/>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0B88C413-0BBC-421C-DA4F-F4CB67EC1BE7}"/>
              </a:ext>
            </a:extLst>
          </p:cNvPr>
          <p:cNvCxnSpPr>
            <a:cxnSpLocks/>
          </p:cNvCxnSpPr>
          <p:nvPr/>
        </p:nvCxnSpPr>
        <p:spPr>
          <a:xfrm>
            <a:off x="7026484" y="5470724"/>
            <a:ext cx="0" cy="9866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03BA32C-78B4-DC74-630B-9C860208AB9C}"/>
              </a:ext>
            </a:extLst>
          </p:cNvPr>
          <p:cNvCxnSpPr>
            <a:cxnSpLocks/>
          </p:cNvCxnSpPr>
          <p:nvPr/>
        </p:nvCxnSpPr>
        <p:spPr>
          <a:xfrm>
            <a:off x="4864159" y="5964072"/>
            <a:ext cx="364272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07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par>
                                <p:cTn id="26" presetID="22" presetClass="entr" presetSubtype="4"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10" grpId="0"/>
    </p:bldLst>
  </p:timing>
</p:sld>
</file>

<file path=ppt/slides/slide10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FC43069B-293A-4649-AB13-F1586C27F4C1}"/>
              </a:ext>
            </a:extLst>
          </p:cNvPr>
          <p:cNvSpPr txBox="1">
            <a:spLocks/>
          </p:cNvSpPr>
          <p:nvPr/>
        </p:nvSpPr>
        <p:spPr>
          <a:xfrm>
            <a:off x="366417" y="3429000"/>
            <a:ext cx="6085183"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u="none" strike="noStrike" kern="1200" cap="none" spc="0" normalizeH="0" baseline="0" noProof="0">
                <a:ln>
                  <a:noFill/>
                </a:ln>
                <a:solidFill>
                  <a:srgbClr val="ED7D31"/>
                </a:solidFill>
                <a:effectLst/>
                <a:uLnTx/>
                <a:uFillTx/>
                <a:latin typeface="Calibri" panose="020F0502020204030204"/>
              </a:rPr>
              <a:t>Vol of </a:t>
            </a:r>
            <a:r>
              <a:rPr lang="en-US" b="1">
                <a:solidFill>
                  <a:srgbClr val="ED7D31"/>
                </a:solidFill>
                <a:latin typeface="Calibri" panose="020F0502020204030204"/>
              </a:rPr>
              <a:t>Oxidation Ditch</a:t>
            </a:r>
            <a:r>
              <a:rPr kumimoji="0" lang="en-US" sz="2800" b="1" u="none" strike="noStrike" kern="1200" cap="none" spc="0" normalizeH="0" baseline="0" noProof="0">
                <a:ln>
                  <a:noFill/>
                </a:ln>
                <a:solidFill>
                  <a:srgbClr val="ED7D31"/>
                </a:solidFill>
                <a:effectLst/>
                <a:uLnTx/>
                <a:uFillTx/>
                <a:latin typeface="Calibri" panose="020F0502020204030204"/>
              </a:rPr>
              <a:t> = 1,942,000 gals</a:t>
            </a:r>
          </a:p>
        </p:txBody>
      </p:sp>
      <p:sp>
        <p:nvSpPr>
          <p:cNvPr id="17" name="Content Placeholder 8">
            <a:extLst>
              <a:ext uri="{FF2B5EF4-FFF2-40B4-BE49-F238E27FC236}">
                <a16:creationId xmlns:a16="http://schemas.microsoft.com/office/drawing/2014/main" id="{D19D347A-6E8E-4DFC-A5FB-E51931C94570}"/>
              </a:ext>
            </a:extLst>
          </p:cNvPr>
          <p:cNvSpPr txBox="1">
            <a:spLocks/>
          </p:cNvSpPr>
          <p:nvPr/>
        </p:nvSpPr>
        <p:spPr>
          <a:xfrm>
            <a:off x="6660827" y="3429000"/>
            <a:ext cx="5005557"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u="none" strike="noStrike" kern="1200" cap="none" spc="0" normalizeH="0" baseline="0" noProof="0">
                <a:ln>
                  <a:noFill/>
                </a:ln>
                <a:solidFill>
                  <a:srgbClr val="ED7D31"/>
                </a:solidFill>
                <a:effectLst/>
                <a:uLnTx/>
                <a:uFillTx/>
                <a:latin typeface="Calibri" panose="020F0502020204030204"/>
              </a:rPr>
              <a:t>Vol of </a:t>
            </a:r>
            <a:r>
              <a:rPr lang="en-US" b="1">
                <a:solidFill>
                  <a:srgbClr val="ED7D31"/>
                </a:solidFill>
                <a:latin typeface="Calibri" panose="020F0502020204030204"/>
              </a:rPr>
              <a:t>Clarifiers</a:t>
            </a:r>
            <a:r>
              <a:rPr kumimoji="0" lang="en-US" sz="2800" b="1" u="none" strike="noStrike" kern="1200" cap="none" spc="0" normalizeH="0" baseline="0" noProof="0">
                <a:ln>
                  <a:noFill/>
                </a:ln>
                <a:solidFill>
                  <a:srgbClr val="ED7D31"/>
                </a:solidFill>
                <a:effectLst/>
                <a:uLnTx/>
                <a:uFillTx/>
                <a:latin typeface="Calibri" panose="020F0502020204030204"/>
              </a:rPr>
              <a:t> = 753,984 gals</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3977AD4-CE3D-41BF-AA9C-89B49488A8E0}"/>
                  </a:ext>
                </a:extLst>
              </p:cNvPr>
              <p:cNvSpPr txBox="1"/>
              <p:nvPr/>
            </p:nvSpPr>
            <p:spPr>
              <a:xfrm>
                <a:off x="885199" y="4205886"/>
                <a:ext cx="10197329" cy="523220"/>
              </a:xfrm>
              <a:prstGeom prst="rect">
                <a:avLst/>
              </a:prstGeom>
              <a:noFill/>
            </p:spPr>
            <p:txBody>
              <a:bodyPr wrap="square" rtlCol="0">
                <a:spAutoFit/>
              </a:bodyPr>
              <a:lstStyle/>
              <a:p>
                <a:pPr lvl="0">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WWTP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=1,942,000 </m:t>
                      </m:r>
                      <m:r>
                        <m:rPr>
                          <m:sty m:val="p"/>
                        </m:rP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gal</m:t>
                      </m:r>
                      <m: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+753,984 </m:t>
                      </m:r>
                      <m:r>
                        <m:rPr>
                          <m:sty m:val="p"/>
                        </m:rP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gal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=2,695,984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oMath>
                  </m:oMathPara>
                </a14:m>
                <a:endParaRPr kumimoji="0" lang="en-US" sz="2800" b="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p:txBody>
          </p:sp>
        </mc:Choice>
        <mc:Fallback xmlns="">
          <p:sp>
            <p:nvSpPr>
              <p:cNvPr id="18" name="TextBox 17">
                <a:extLst>
                  <a:ext uri="{FF2B5EF4-FFF2-40B4-BE49-F238E27FC236}">
                    <a16:creationId xmlns:a16="http://schemas.microsoft.com/office/drawing/2014/main" id="{23977AD4-CE3D-41BF-AA9C-89B49488A8E0}"/>
                  </a:ext>
                </a:extLst>
              </p:cNvPr>
              <p:cNvSpPr txBox="1">
                <a:spLocks noRot="1" noChangeAspect="1" noMove="1" noResize="1" noEditPoints="1" noAdjustHandles="1" noChangeArrowheads="1" noChangeShapeType="1" noTextEdit="1"/>
              </p:cNvSpPr>
              <p:nvPr/>
            </p:nvSpPr>
            <p:spPr>
              <a:xfrm>
                <a:off x="885199" y="4205886"/>
                <a:ext cx="10197329" cy="523220"/>
              </a:xfrm>
              <a:prstGeom prst="rect">
                <a:avLst/>
              </a:prstGeom>
              <a:blipFill>
                <a:blip r:embed="rId2"/>
                <a:stretch>
                  <a:fillRect/>
                </a:stretch>
              </a:blipFill>
            </p:spPr>
            <p:txBody>
              <a:bodyPr/>
              <a:lstStyle/>
              <a:p>
                <a:r>
                  <a:rPr lang="en-US">
                    <a:noFill/>
                  </a:rPr>
                  <a:t> </a:t>
                </a:r>
              </a:p>
            </p:txBody>
          </p:sp>
        </mc:Fallback>
      </mc:AlternateContent>
      <p:sp>
        <p:nvSpPr>
          <p:cNvPr id="6" name="Title 1">
            <a:extLst>
              <a:ext uri="{FF2B5EF4-FFF2-40B4-BE49-F238E27FC236}">
                <a16:creationId xmlns:a16="http://schemas.microsoft.com/office/drawing/2014/main" id="{73B0F9C5-3A69-7A2F-149F-B0B4530D75BD}"/>
              </a:ext>
            </a:extLst>
          </p:cNvPr>
          <p:cNvSpPr txBox="1">
            <a:spLocks/>
          </p:cNvSpPr>
          <p:nvPr/>
        </p:nvSpPr>
        <p:spPr>
          <a:xfrm>
            <a:off x="838200" y="1279525"/>
            <a:ext cx="10739284" cy="132556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t>Find the detention time in hours for the following WWTP:</a:t>
            </a:r>
            <a:br>
              <a:rPr lang="en-US" sz="3200"/>
            </a:br>
            <a:r>
              <a:rPr lang="en-US" sz="3200"/>
              <a:t>•	4 rectangular clarifiers each 40.0 ft long, 30.0 ft wide, and with an average water depth of 21.00 ft.</a:t>
            </a:r>
            <a:br>
              <a:rPr lang="en-US" sz="3200"/>
            </a:br>
            <a:r>
              <a:rPr lang="en-US" sz="3200"/>
              <a:t>•	1 oxidation ditch 295 ft long, 80.0 ft wide, and with a water depth of 11.0 ft.</a:t>
            </a:r>
            <a:br>
              <a:rPr lang="en-US" sz="3200"/>
            </a:br>
            <a:r>
              <a:rPr lang="en-US" sz="3200"/>
              <a:t>•	Flow is 3.50 MGD</a:t>
            </a:r>
            <a:br>
              <a:rPr lang="en-US" sz="3200"/>
            </a:br>
            <a:endParaRPr lang="en-US" sz="320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7E832A-2296-CEF7-D495-F4FF3F5838F2}"/>
                  </a:ext>
                </a:extLst>
              </p:cNvPr>
              <p:cNvSpPr txBox="1"/>
              <p:nvPr/>
            </p:nvSpPr>
            <p:spPr>
              <a:xfrm>
                <a:off x="729316" y="5091353"/>
                <a:ext cx="3565751" cy="523220"/>
              </a:xfrm>
              <a:prstGeom prst="rect">
                <a:avLst/>
              </a:prstGeom>
              <a:noFill/>
            </p:spPr>
            <p:txBody>
              <a:bodyPr wrap="square" rtlCol="0">
                <a:spAutoFit/>
              </a:bodyPr>
              <a:lstStyle/>
              <a:p>
                <a:pPr lvl="0">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WWTP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kumimoji="0" lang="en-US" sz="2800" b="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p:txBody>
          </p:sp>
        </mc:Choice>
        <mc:Fallback xmlns="">
          <p:sp>
            <p:nvSpPr>
              <p:cNvPr id="2" name="TextBox 1">
                <a:extLst>
                  <a:ext uri="{FF2B5EF4-FFF2-40B4-BE49-F238E27FC236}">
                    <a16:creationId xmlns:a16="http://schemas.microsoft.com/office/drawing/2014/main" id="{6D7E832A-2296-CEF7-D495-F4FF3F5838F2}"/>
                  </a:ext>
                </a:extLst>
              </p:cNvPr>
              <p:cNvSpPr txBox="1">
                <a:spLocks noRot="1" noChangeAspect="1" noMove="1" noResize="1" noEditPoints="1" noAdjustHandles="1" noChangeArrowheads="1" noChangeShapeType="1" noTextEdit="1"/>
              </p:cNvSpPr>
              <p:nvPr/>
            </p:nvSpPr>
            <p:spPr>
              <a:xfrm>
                <a:off x="729316" y="5091353"/>
                <a:ext cx="3565751"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548C47C-6799-17A7-FDD6-2B916AC002E9}"/>
                  </a:ext>
                </a:extLst>
              </p:cNvPr>
              <p:cNvSpPr txBox="1"/>
              <p:nvPr/>
            </p:nvSpPr>
            <p:spPr>
              <a:xfrm>
                <a:off x="4059936" y="4877122"/>
                <a:ext cx="4700838" cy="9861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latin typeface="Cambria Math" panose="02040503050406030204" pitchFamily="18" charset="0"/>
                            </a:rPr>
                          </m:ctrlPr>
                        </m:fPr>
                        <m:num>
                          <m: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2,695,984 </m:t>
                          </m:r>
                          <m:r>
                            <m:rPr>
                              <m:sty m:val="p"/>
                            </m:rPr>
                            <a:rPr lang="en-US" sz="28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gal</m:t>
                          </m:r>
                          <m:r>
                            <m:rPr>
                              <m:nor/>
                            </m:rPr>
                            <a:rPr lang="en-US" sz="2800" dirty="0"/>
                            <m:t> </m:t>
                          </m:r>
                        </m:num>
                        <m:den>
                          <m:r>
                            <a:rPr lang="en-US" sz="2800" b="0" i="0" smtClean="0">
                              <a:latin typeface="Cambria Math" panose="02040503050406030204" pitchFamily="18" charset="0"/>
                            </a:rPr>
                            <m:t>1</m:t>
                          </m:r>
                        </m:den>
                      </m:f>
                      <m:r>
                        <a:rPr lang="en-US" sz="2800" b="0" i="0" smtClean="0">
                          <a:latin typeface="Cambria Math" panose="02040503050406030204" pitchFamily="18" charset="0"/>
                        </a:rPr>
                        <m:t>  </m:t>
                      </m:r>
                      <m:f>
                        <m:fPr>
                          <m:ctrlPr>
                            <a:rPr lang="en-US" sz="2800" i="1">
                              <a:latin typeface="Cambria Math" panose="02040503050406030204" pitchFamily="18" charset="0"/>
                            </a:rPr>
                          </m:ctrlPr>
                        </m:fPr>
                        <m:num>
                          <m: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1 </m:t>
                          </m:r>
                          <m:r>
                            <m:rPr>
                              <m:sty m:val="p"/>
                            </m:rP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MG</m:t>
                          </m:r>
                        </m:num>
                        <m:den>
                          <m:r>
                            <a:rPr lang="en-US" sz="2800" i="0">
                              <a:latin typeface="Cambria Math" panose="02040503050406030204" pitchFamily="18" charset="0"/>
                            </a:rPr>
                            <m:t>1</m:t>
                          </m:r>
                          <m:r>
                            <a:rPr lang="en-US" sz="2800" b="0" i="0" smtClean="0">
                              <a:latin typeface="Cambria Math" panose="02040503050406030204" pitchFamily="18" charset="0"/>
                            </a:rPr>
                            <m:t>,000,000 </m:t>
                          </m:r>
                          <m:r>
                            <m:rPr>
                              <m:sty m:val="p"/>
                            </m:rPr>
                            <a:rPr lang="en-US" sz="2800" b="0" i="0" smtClean="0">
                              <a:latin typeface="Cambria Math" panose="02040503050406030204" pitchFamily="18" charset="0"/>
                            </a:rPr>
                            <m:t>gal</m:t>
                          </m:r>
                        </m:den>
                      </m:f>
                    </m:oMath>
                  </m:oMathPara>
                </a14:m>
                <a:endParaRPr lang="en-US" sz="2800"/>
              </a:p>
            </p:txBody>
          </p:sp>
        </mc:Choice>
        <mc:Fallback xmlns="">
          <p:sp>
            <p:nvSpPr>
              <p:cNvPr id="3" name="TextBox 2">
                <a:extLst>
                  <a:ext uri="{FF2B5EF4-FFF2-40B4-BE49-F238E27FC236}">
                    <a16:creationId xmlns:a16="http://schemas.microsoft.com/office/drawing/2014/main" id="{F548C47C-6799-17A7-FDD6-2B916AC002E9}"/>
                  </a:ext>
                </a:extLst>
              </p:cNvPr>
              <p:cNvSpPr txBox="1">
                <a:spLocks noRot="1" noChangeAspect="1" noMove="1" noResize="1" noEditPoints="1" noAdjustHandles="1" noChangeArrowheads="1" noChangeShapeType="1" noTextEdit="1"/>
              </p:cNvSpPr>
              <p:nvPr/>
            </p:nvSpPr>
            <p:spPr>
              <a:xfrm>
                <a:off x="4059936" y="4877122"/>
                <a:ext cx="4700838" cy="98610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6AB96F4-5D8A-D1AD-A32D-0C9CDEA02037}"/>
                  </a:ext>
                </a:extLst>
              </p:cNvPr>
              <p:cNvSpPr txBox="1"/>
              <p:nvPr/>
            </p:nvSpPr>
            <p:spPr>
              <a:xfrm>
                <a:off x="8631936" y="5091353"/>
                <a:ext cx="2609082"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=2.695984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m:t>
                      </m:r>
                    </m:oMath>
                  </m:oMathPara>
                </a14:m>
                <a:endParaRPr lang="en-US"/>
              </a:p>
            </p:txBody>
          </p:sp>
        </mc:Choice>
        <mc:Fallback xmlns="">
          <p:sp>
            <p:nvSpPr>
              <p:cNvPr id="4" name="TextBox 3">
                <a:extLst>
                  <a:ext uri="{FF2B5EF4-FFF2-40B4-BE49-F238E27FC236}">
                    <a16:creationId xmlns:a16="http://schemas.microsoft.com/office/drawing/2014/main" id="{86AB96F4-5D8A-D1AD-A32D-0C9CDEA02037}"/>
                  </a:ext>
                </a:extLst>
              </p:cNvPr>
              <p:cNvSpPr txBox="1">
                <a:spLocks noRot="1" noChangeAspect="1" noMove="1" noResize="1" noEditPoints="1" noAdjustHandles="1" noChangeArrowheads="1" noChangeShapeType="1" noTextEdit="1"/>
              </p:cNvSpPr>
              <p:nvPr/>
            </p:nvSpPr>
            <p:spPr>
              <a:xfrm>
                <a:off x="8631936" y="5091353"/>
                <a:ext cx="2609082" cy="523220"/>
              </a:xfrm>
              <a:prstGeom prst="rect">
                <a:avLst/>
              </a:prstGeom>
              <a:blipFill>
                <a:blip r:embed="rId5"/>
                <a:stretch>
                  <a:fillRect/>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E6126EDB-9AEB-BAC7-5EAE-9A9E21DD34A0}"/>
              </a:ext>
            </a:extLst>
          </p:cNvPr>
          <p:cNvCxnSpPr>
            <a:cxnSpLocks/>
          </p:cNvCxnSpPr>
          <p:nvPr/>
        </p:nvCxnSpPr>
        <p:spPr>
          <a:xfrm>
            <a:off x="6368116" y="4885508"/>
            <a:ext cx="0" cy="9866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56EA669-284D-98B0-8A69-2B7E3ACD101B}"/>
              </a:ext>
            </a:extLst>
          </p:cNvPr>
          <p:cNvCxnSpPr>
            <a:cxnSpLocks/>
          </p:cNvCxnSpPr>
          <p:nvPr/>
        </p:nvCxnSpPr>
        <p:spPr>
          <a:xfrm>
            <a:off x="4205791" y="5378856"/>
            <a:ext cx="4426145" cy="0"/>
          </a:xfrm>
          <a:prstGeom prst="line">
            <a:avLst/>
          </a:prstGeom>
          <a:ln w="571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9472BFA-1419-299F-879D-A623E3BB2693}"/>
                  </a:ext>
                </a:extLst>
              </p:cNvPr>
              <p:cNvSpPr txBox="1"/>
              <p:nvPr/>
            </p:nvSpPr>
            <p:spPr>
              <a:xfrm>
                <a:off x="8588143" y="5614573"/>
                <a:ext cx="2609082"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2.70 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m:t>
                      </m:r>
                    </m:oMath>
                  </m:oMathPara>
                </a14:m>
                <a:endParaRPr lang="en-US"/>
              </a:p>
            </p:txBody>
          </p:sp>
        </mc:Choice>
        <mc:Fallback xmlns="">
          <p:sp>
            <p:nvSpPr>
              <p:cNvPr id="12" name="TextBox 11">
                <a:extLst>
                  <a:ext uri="{FF2B5EF4-FFF2-40B4-BE49-F238E27FC236}">
                    <a16:creationId xmlns:a16="http://schemas.microsoft.com/office/drawing/2014/main" id="{19472BFA-1419-299F-879D-A623E3BB2693}"/>
                  </a:ext>
                </a:extLst>
              </p:cNvPr>
              <p:cNvSpPr txBox="1">
                <a:spLocks noRot="1" noChangeAspect="1" noMove="1" noResize="1" noEditPoints="1" noAdjustHandles="1" noChangeArrowheads="1" noChangeShapeType="1" noTextEdit="1"/>
              </p:cNvSpPr>
              <p:nvPr/>
            </p:nvSpPr>
            <p:spPr>
              <a:xfrm>
                <a:off x="8588143" y="5614573"/>
                <a:ext cx="2609082" cy="523220"/>
              </a:xfrm>
              <a:prstGeom prst="rect">
                <a:avLst/>
              </a:prstGeom>
              <a:blipFill>
                <a:blip r:embed="rId6"/>
                <a:stretch>
                  <a:fillRect/>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9E93AAF3-789D-3078-85DA-C8345A3DCCAE}"/>
              </a:ext>
            </a:extLst>
          </p:cNvPr>
          <p:cNvCxnSpPr>
            <a:cxnSpLocks/>
          </p:cNvCxnSpPr>
          <p:nvPr/>
        </p:nvCxnSpPr>
        <p:spPr>
          <a:xfrm flipV="1">
            <a:off x="5851219" y="4932589"/>
            <a:ext cx="489561" cy="31752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FD3122A-C6F4-E7FD-E68B-DBE6C5AE5F11}"/>
              </a:ext>
            </a:extLst>
          </p:cNvPr>
          <p:cNvCxnSpPr>
            <a:cxnSpLocks/>
          </p:cNvCxnSpPr>
          <p:nvPr/>
        </p:nvCxnSpPr>
        <p:spPr>
          <a:xfrm flipV="1">
            <a:off x="8131408" y="5464217"/>
            <a:ext cx="500528" cy="340011"/>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46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P spid="4" grpId="0"/>
      <p:bldP spid="12" grpId="0"/>
    </p:bldLst>
  </p:timing>
</p:sld>
</file>

<file path=ppt/slides/slide10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FC43069B-293A-4649-AB13-F1586C27F4C1}"/>
              </a:ext>
            </a:extLst>
          </p:cNvPr>
          <p:cNvSpPr txBox="1">
            <a:spLocks/>
          </p:cNvSpPr>
          <p:nvPr/>
        </p:nvSpPr>
        <p:spPr>
          <a:xfrm>
            <a:off x="7055825" y="2441049"/>
            <a:ext cx="5403869" cy="79843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u="none" strike="noStrike" kern="1200" cap="none" spc="0" normalizeH="0" baseline="0" noProof="0">
                <a:ln>
                  <a:noFill/>
                </a:ln>
                <a:solidFill>
                  <a:srgbClr val="ED7D31"/>
                </a:solidFill>
                <a:effectLst/>
                <a:uLnTx/>
                <a:uFillTx/>
                <a:latin typeface="Calibri" panose="020F0502020204030204"/>
              </a:rPr>
              <a:t>Vol of </a:t>
            </a:r>
            <a:r>
              <a:rPr lang="en-US" b="1">
                <a:solidFill>
                  <a:srgbClr val="ED7D31"/>
                </a:solidFill>
                <a:latin typeface="Calibri" panose="020F0502020204030204"/>
              </a:rPr>
              <a:t>WWTP</a:t>
            </a:r>
            <a:r>
              <a:rPr kumimoji="0" lang="en-US" sz="2800" b="1" u="none" strike="noStrike" kern="1200" cap="none" spc="0" normalizeH="0" baseline="0" noProof="0">
                <a:ln>
                  <a:noFill/>
                </a:ln>
                <a:solidFill>
                  <a:srgbClr val="ED7D31"/>
                </a:solidFill>
                <a:effectLst/>
                <a:uLnTx/>
                <a:uFillTx/>
                <a:latin typeface="Calibri" panose="020F0502020204030204"/>
              </a:rPr>
              <a:t> = V = 2.7 MG</a:t>
            </a:r>
            <a:endParaRPr lang="en-US" b="1">
              <a:solidFill>
                <a:srgbClr val="ED7D31"/>
              </a:solidFill>
              <a:latin typeface="Calibri" panose="020F0502020204030204"/>
            </a:endParaRPr>
          </a:p>
          <a:p>
            <a:pPr>
              <a:buFont typeface="Wingdings" panose="05000000000000000000" pitchFamily="2" charset="2"/>
              <a:buChar char="§"/>
              <a:defRPr/>
            </a:pPr>
            <a:r>
              <a:rPr kumimoji="0" lang="en-US" sz="2800" b="1" u="none" strike="noStrike" kern="1200" cap="none" spc="0" normalizeH="0" baseline="0" noProof="0">
                <a:ln>
                  <a:noFill/>
                </a:ln>
                <a:solidFill>
                  <a:srgbClr val="ED7D31"/>
                </a:solidFill>
                <a:effectLst/>
                <a:uLnTx/>
                <a:uFillTx/>
                <a:latin typeface="Calibri" panose="020F0502020204030204"/>
              </a:rPr>
              <a:t>Flow = Q = 3.5 MGD</a:t>
            </a:r>
          </a:p>
        </p:txBody>
      </p:sp>
      <p:pic>
        <p:nvPicPr>
          <p:cNvPr id="6" name="Picture 5">
            <a:extLst>
              <a:ext uri="{FF2B5EF4-FFF2-40B4-BE49-F238E27FC236}">
                <a16:creationId xmlns:a16="http://schemas.microsoft.com/office/drawing/2014/main" id="{C853B7B7-399B-4536-99E5-8E33B57B37C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42019" y="3319662"/>
            <a:ext cx="9307962" cy="933251"/>
          </a:xfrm>
          <a:prstGeom prst="rect">
            <a:avLst/>
          </a:prstGeom>
          <a:solidFill>
            <a:schemeClr val="bg1"/>
          </a:solidFill>
          <a:ln w="38100">
            <a:solidFill>
              <a:schemeClr val="accent1"/>
            </a:solidFill>
          </a:ln>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A41C189-8EEC-4B0C-A56D-EF3B77DC439E}"/>
                  </a:ext>
                </a:extLst>
              </p:cNvPr>
              <p:cNvSpPr txBox="1"/>
              <p:nvPr/>
            </p:nvSpPr>
            <p:spPr>
              <a:xfrm>
                <a:off x="529354" y="4264391"/>
                <a:ext cx="6290546" cy="9659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sz="280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W</m:t>
                      </m:r>
                      <m:r>
                        <m:rPr>
                          <m:sty m:val="p"/>
                        </m:rP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WTP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Detention</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Time</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m:t>
                          </m:r>
                        </m:num>
                        <m:den>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Q</m:t>
                          </m:r>
                        </m:den>
                      </m:f>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2.7 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m:t>
                          </m:r>
                        </m:num>
                        <m:den>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3.5 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MGD</m:t>
                          </m:r>
                        </m:den>
                      </m:f>
                    </m:oMath>
                  </m:oMathPara>
                </a14:m>
                <a:endParaRPr kumimoji="0" lang="en-US" sz="2800" b="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2A41C189-8EEC-4B0C-A56D-EF3B77DC439E}"/>
                  </a:ext>
                </a:extLst>
              </p:cNvPr>
              <p:cNvSpPr txBox="1">
                <a:spLocks noRot="1" noChangeAspect="1" noMove="1" noResize="1" noEditPoints="1" noAdjustHandles="1" noChangeArrowheads="1" noChangeShapeType="1" noTextEdit="1"/>
              </p:cNvSpPr>
              <p:nvPr/>
            </p:nvSpPr>
            <p:spPr>
              <a:xfrm>
                <a:off x="529354" y="4264391"/>
                <a:ext cx="6290546" cy="96597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F5E94C2-1A2F-4D46-BC39-DD723F582D1D}"/>
                  </a:ext>
                </a:extLst>
              </p:cNvPr>
              <p:cNvSpPr txBox="1"/>
              <p:nvPr/>
            </p:nvSpPr>
            <p:spPr>
              <a:xfrm>
                <a:off x="529354" y="5129826"/>
                <a:ext cx="7329261" cy="983987"/>
              </a:xfrm>
              <a:prstGeom prst="rect">
                <a:avLst/>
              </a:prstGeom>
              <a:noFill/>
            </p:spPr>
            <p:txBody>
              <a:bodyPr wrap="square" rtlCol="0">
                <a:spAutoFit/>
              </a:bodyPr>
              <a:lstStyle/>
              <a:p>
                <a:pPr lvl="0">
                  <a:defRPr/>
                </a:pPr>
                <a14:m>
                  <m:oMathPara xmlns:m="http://schemas.openxmlformats.org/officeDocument/2006/math">
                    <m:oMathParaPr>
                      <m:jc m:val="left"/>
                    </m:oMathParaPr>
                    <m:oMath xmlns:m="http://schemas.openxmlformats.org/officeDocument/2006/math">
                      <m:r>
                        <m:rPr>
                          <m:sty m:val="p"/>
                        </m:rPr>
                        <a:rPr lang="en-US" sz="280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W</m:t>
                      </m:r>
                      <m:r>
                        <m:rPr>
                          <m:sty m:val="p"/>
                        </m:rP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WTP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Detention</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Time</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0.77 </m:t>
                          </m:r>
                          <m:r>
                            <m:rPr>
                              <m:sty m:val="p"/>
                            </m:rP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days</m:t>
                          </m:r>
                        </m:num>
                        <m:den>
                          <m: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1</m:t>
                          </m:r>
                        </m:den>
                      </m:f>
                      <m:r>
                        <a:rPr lang="en-US" sz="2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    </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24 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hour</m:t>
                          </m:r>
                        </m:num>
                        <m:den>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day</m:t>
                          </m:r>
                        </m:den>
                      </m:f>
                    </m:oMath>
                  </m:oMathPara>
                </a14:m>
                <a:endParaRPr kumimoji="0" lang="en-US" sz="2800" b="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p:txBody>
          </p:sp>
        </mc:Choice>
        <mc:Fallback xmlns="">
          <p:sp>
            <p:nvSpPr>
              <p:cNvPr id="8" name="TextBox 7">
                <a:extLst>
                  <a:ext uri="{FF2B5EF4-FFF2-40B4-BE49-F238E27FC236}">
                    <a16:creationId xmlns:a16="http://schemas.microsoft.com/office/drawing/2014/main" id="{9F5E94C2-1A2F-4D46-BC39-DD723F582D1D}"/>
                  </a:ext>
                </a:extLst>
              </p:cNvPr>
              <p:cNvSpPr txBox="1">
                <a:spLocks noRot="1" noChangeAspect="1" noMove="1" noResize="1" noEditPoints="1" noAdjustHandles="1" noChangeArrowheads="1" noChangeShapeType="1" noTextEdit="1"/>
              </p:cNvSpPr>
              <p:nvPr/>
            </p:nvSpPr>
            <p:spPr>
              <a:xfrm>
                <a:off x="529354" y="5129826"/>
                <a:ext cx="7329261" cy="983987"/>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0C07F9CF-1D92-4805-94C9-DCF0038EB8B4}"/>
              </a:ext>
            </a:extLst>
          </p:cNvPr>
          <p:cNvSpPr txBox="1"/>
          <p:nvPr/>
        </p:nvSpPr>
        <p:spPr>
          <a:xfrm>
            <a:off x="240224" y="6160853"/>
            <a:ext cx="11711551" cy="646331"/>
          </a:xfrm>
          <a:prstGeom prst="rect">
            <a:avLst/>
          </a:prstGeom>
          <a:solidFill>
            <a:schemeClr val="accent5">
              <a:lumMod val="20000"/>
              <a:lumOff val="80000"/>
            </a:schemeClr>
          </a:solidFill>
          <a:ln w="38100">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a:t>18.5 hours </a:t>
            </a:r>
            <a:r>
              <a:rPr kumimoji="0" lang="en-US" sz="3200" b="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a:t>is the detention time for </a:t>
            </a:r>
            <a:r>
              <a:rPr lang="en-US" sz="3200">
                <a:solidFill>
                  <a:prstClr val="black"/>
                </a:solidFill>
                <a:latin typeface="Cambria Math" panose="02040503050406030204" pitchFamily="18" charset="0"/>
                <a:ea typeface="Cambria Math" panose="02040503050406030204" pitchFamily="18" charset="0"/>
              </a:rPr>
              <a:t>treatment in the WWTP</a:t>
            </a:r>
            <a:r>
              <a:rPr kumimoji="0" lang="en-US" sz="3200" b="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a:t>.</a:t>
            </a:r>
          </a:p>
        </p:txBody>
      </p:sp>
      <p:cxnSp>
        <p:nvCxnSpPr>
          <p:cNvPr id="11" name="Straight Connector 10">
            <a:extLst>
              <a:ext uri="{FF2B5EF4-FFF2-40B4-BE49-F238E27FC236}">
                <a16:creationId xmlns:a16="http://schemas.microsoft.com/office/drawing/2014/main" id="{64B67106-FA0A-4A75-B5D0-B869B93F30CA}"/>
              </a:ext>
            </a:extLst>
          </p:cNvPr>
          <p:cNvCxnSpPr>
            <a:cxnSpLocks/>
          </p:cNvCxnSpPr>
          <p:nvPr/>
        </p:nvCxnSpPr>
        <p:spPr>
          <a:xfrm flipV="1">
            <a:off x="5346848" y="5306725"/>
            <a:ext cx="749151" cy="185475"/>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17218C-AD25-4AF3-806C-1F0BC0C35507}"/>
              </a:ext>
            </a:extLst>
          </p:cNvPr>
          <p:cNvCxnSpPr>
            <a:cxnSpLocks/>
          </p:cNvCxnSpPr>
          <p:nvPr/>
        </p:nvCxnSpPr>
        <p:spPr>
          <a:xfrm flipV="1">
            <a:off x="6667438" y="5774935"/>
            <a:ext cx="689871" cy="21698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FE340AE-9699-2974-433D-62C5A1571594}"/>
              </a:ext>
            </a:extLst>
          </p:cNvPr>
          <p:cNvSpPr txBox="1">
            <a:spLocks/>
          </p:cNvSpPr>
          <p:nvPr/>
        </p:nvSpPr>
        <p:spPr>
          <a:xfrm>
            <a:off x="838200" y="1279525"/>
            <a:ext cx="10739284" cy="132556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t>Find the detention time in hours for the following WWTP:</a:t>
            </a:r>
            <a:br>
              <a:rPr lang="en-US" sz="3200"/>
            </a:br>
            <a:r>
              <a:rPr lang="en-US" sz="3200"/>
              <a:t>•	4 rectangular clarifiers each 40.0 ft long, 30.0 ft wide, and with an average water depth of 21.00 ft.</a:t>
            </a:r>
            <a:br>
              <a:rPr lang="en-US" sz="3200"/>
            </a:br>
            <a:r>
              <a:rPr lang="en-US" sz="3200"/>
              <a:t>•	1 oxidation ditch 295 ft long, 80.0 ft wide, and with a water depth of 11.0 ft.</a:t>
            </a:r>
            <a:br>
              <a:rPr lang="en-US" sz="3200"/>
            </a:br>
            <a:r>
              <a:rPr lang="en-US" sz="3200"/>
              <a:t>•	Flow is 3.50 MGD</a:t>
            </a:r>
            <a:br>
              <a:rPr lang="en-US" sz="3200"/>
            </a:br>
            <a:endParaRPr lang="en-US" sz="320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49C38DC-938B-45F6-4F35-40444A709849}"/>
                  </a:ext>
                </a:extLst>
              </p:cNvPr>
              <p:cNvSpPr txBox="1"/>
              <p:nvPr/>
            </p:nvSpPr>
            <p:spPr>
              <a:xfrm>
                <a:off x="6400800" y="4485364"/>
                <a:ext cx="2607546"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=0.77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days</m:t>
                      </m:r>
                    </m:oMath>
                  </m:oMathPara>
                </a14:m>
                <a:endParaRPr lang="en-US"/>
              </a:p>
            </p:txBody>
          </p:sp>
        </mc:Choice>
        <mc:Fallback xmlns="">
          <p:sp>
            <p:nvSpPr>
              <p:cNvPr id="2" name="TextBox 1">
                <a:extLst>
                  <a:ext uri="{FF2B5EF4-FFF2-40B4-BE49-F238E27FC236}">
                    <a16:creationId xmlns:a16="http://schemas.microsoft.com/office/drawing/2014/main" id="{A49C38DC-938B-45F6-4F35-40444A709849}"/>
                  </a:ext>
                </a:extLst>
              </p:cNvPr>
              <p:cNvSpPr txBox="1">
                <a:spLocks noRot="1" noChangeAspect="1" noMove="1" noResize="1" noEditPoints="1" noAdjustHandles="1" noChangeArrowheads="1" noChangeShapeType="1" noTextEdit="1"/>
              </p:cNvSpPr>
              <p:nvPr/>
            </p:nvSpPr>
            <p:spPr>
              <a:xfrm>
                <a:off x="6400800" y="4485364"/>
                <a:ext cx="2607546"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DB44CA1-6F0B-5633-42E8-95C3D656DD9A}"/>
                  </a:ext>
                </a:extLst>
              </p:cNvPr>
              <p:cNvSpPr txBox="1"/>
              <p:nvPr/>
            </p:nvSpPr>
            <p:spPr>
              <a:xfrm>
                <a:off x="7543005" y="5360209"/>
                <a:ext cx="272034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𝟏𝟖</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𝟓</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𝐡𝐨𝐮𝐫𝐬</m:t>
                      </m:r>
                    </m:oMath>
                  </m:oMathPara>
                </a14:m>
                <a:endParaRPr lang="en-US"/>
              </a:p>
            </p:txBody>
          </p:sp>
        </mc:Choice>
        <mc:Fallback xmlns="">
          <p:sp>
            <p:nvSpPr>
              <p:cNvPr id="15" name="TextBox 14">
                <a:extLst>
                  <a:ext uri="{FF2B5EF4-FFF2-40B4-BE49-F238E27FC236}">
                    <a16:creationId xmlns:a16="http://schemas.microsoft.com/office/drawing/2014/main" id="{8DB44CA1-6F0B-5633-42E8-95C3D656DD9A}"/>
                  </a:ext>
                </a:extLst>
              </p:cNvPr>
              <p:cNvSpPr txBox="1">
                <a:spLocks noRot="1" noChangeAspect="1" noMove="1" noResize="1" noEditPoints="1" noAdjustHandles="1" noChangeArrowheads="1" noChangeShapeType="1" noTextEdit="1"/>
              </p:cNvSpPr>
              <p:nvPr/>
            </p:nvSpPr>
            <p:spPr>
              <a:xfrm>
                <a:off x="7543005" y="5360209"/>
                <a:ext cx="2720340" cy="523220"/>
              </a:xfrm>
              <a:prstGeom prst="rect">
                <a:avLst/>
              </a:prstGeom>
              <a:blipFill>
                <a:blip r:embed="rId6"/>
                <a:stretch>
                  <a:fillRect/>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E0FE2452-5EBF-0DF5-65FC-F57C23C00657}"/>
              </a:ext>
            </a:extLst>
          </p:cNvPr>
          <p:cNvCxnSpPr>
            <a:cxnSpLocks/>
          </p:cNvCxnSpPr>
          <p:nvPr/>
        </p:nvCxnSpPr>
        <p:spPr>
          <a:xfrm>
            <a:off x="6327179" y="5151116"/>
            <a:ext cx="0" cy="92572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145AC6C2-4B1A-1089-2503-EFE9C0D7AE72}"/>
              </a:ext>
            </a:extLst>
          </p:cNvPr>
          <p:cNvCxnSpPr>
            <a:cxnSpLocks/>
          </p:cNvCxnSpPr>
          <p:nvPr/>
        </p:nvCxnSpPr>
        <p:spPr>
          <a:xfrm flipV="1">
            <a:off x="4572000" y="5644465"/>
            <a:ext cx="3176887" cy="87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94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4"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2" grpId="0"/>
      <p:bldP spid="15" grpId="0"/>
    </p:bldLst>
  </p:timing>
</p:sld>
</file>

<file path=ppt/slides/slide10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A6FB3-F8A5-4502-946A-02E598552516}"/>
              </a:ext>
            </a:extLst>
          </p:cNvPr>
          <p:cNvSpPr>
            <a:spLocks noGrp="1"/>
          </p:cNvSpPr>
          <p:nvPr>
            <p:ph type="title"/>
          </p:nvPr>
        </p:nvSpPr>
        <p:spPr>
          <a:xfrm>
            <a:off x="337696" y="74580"/>
            <a:ext cx="11516608" cy="1690690"/>
          </a:xfrm>
        </p:spPr>
        <p:txBody>
          <a:bodyPr>
            <a:noAutofit/>
          </a:bodyPr>
          <a:lstStyle/>
          <a:p>
            <a:r>
              <a:rPr lang="en-US" sz="3200"/>
              <a:t>Your secondary clarifier is 40 ft in diameter and 25 ft deep. Your max daily flow is 1.2 MGD. To determine if your clarifier meets the recommended detention time, you need to calculate the detention time of the clarifier in hours.</a:t>
            </a:r>
          </a:p>
        </p:txBody>
      </p:sp>
      <p:grpSp>
        <p:nvGrpSpPr>
          <p:cNvPr id="19" name="Group 18">
            <a:extLst>
              <a:ext uri="{FF2B5EF4-FFF2-40B4-BE49-F238E27FC236}">
                <a16:creationId xmlns:a16="http://schemas.microsoft.com/office/drawing/2014/main" id="{E68BBBC7-BDDE-4EA8-9FB9-EB894B757EA8}"/>
              </a:ext>
            </a:extLst>
          </p:cNvPr>
          <p:cNvGrpSpPr/>
          <p:nvPr/>
        </p:nvGrpSpPr>
        <p:grpSpPr>
          <a:xfrm>
            <a:off x="307082" y="2457188"/>
            <a:ext cx="3236785" cy="1844027"/>
            <a:chOff x="0" y="2134489"/>
            <a:chExt cx="3236785" cy="1844027"/>
          </a:xfrm>
        </p:grpSpPr>
        <p:sp>
          <p:nvSpPr>
            <p:cNvPr id="5" name="Flowchart: Magnetic Disk 4">
              <a:extLst>
                <a:ext uri="{FF2B5EF4-FFF2-40B4-BE49-F238E27FC236}">
                  <a16:creationId xmlns:a16="http://schemas.microsoft.com/office/drawing/2014/main" id="{5A024C94-4410-426D-8142-C723B8D2CE99}"/>
                </a:ext>
              </a:extLst>
            </p:cNvPr>
            <p:cNvSpPr/>
            <p:nvPr/>
          </p:nvSpPr>
          <p:spPr bwMode="auto">
            <a:xfrm>
              <a:off x="1011495" y="2489372"/>
              <a:ext cx="2225290" cy="1489144"/>
            </a:xfrm>
            <a:prstGeom prst="flowChartMagneticDisk">
              <a:avLst/>
            </a:prstGeom>
            <a:solidFill>
              <a:schemeClr val="accent1"/>
            </a:solidFill>
            <a:ln w="38100" cap="flat" cmpd="sng" algn="ctr">
              <a:solidFill>
                <a:schemeClr val="accent5">
                  <a:lumMod val="20000"/>
                  <a:lumOff val="8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6" name="Straight Arrow Connector 5">
              <a:extLst>
                <a:ext uri="{FF2B5EF4-FFF2-40B4-BE49-F238E27FC236}">
                  <a16:creationId xmlns:a16="http://schemas.microsoft.com/office/drawing/2014/main" id="{8AFF9FF5-C766-4CDE-B454-4911573AB50F}"/>
                </a:ext>
              </a:extLst>
            </p:cNvPr>
            <p:cNvCxnSpPr/>
            <p:nvPr/>
          </p:nvCxnSpPr>
          <p:spPr bwMode="auto">
            <a:xfrm>
              <a:off x="1011495" y="2737563"/>
              <a:ext cx="2225290" cy="0"/>
            </a:xfrm>
            <a:prstGeom prst="straightConnector1">
              <a:avLst/>
            </a:prstGeom>
            <a:solidFill>
              <a:schemeClr val="accent1"/>
            </a:solidFill>
            <a:ln w="76200" cap="flat" cmpd="sng" algn="ctr">
              <a:solidFill>
                <a:schemeClr val="bg1"/>
              </a:solidFill>
              <a:prstDash val="solid"/>
              <a:round/>
              <a:headEnd type="triangle"/>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 name="Straight Arrow Connector 6">
              <a:extLst>
                <a:ext uri="{FF2B5EF4-FFF2-40B4-BE49-F238E27FC236}">
                  <a16:creationId xmlns:a16="http://schemas.microsoft.com/office/drawing/2014/main" id="{169D32DC-92A8-4BB1-ACDD-A5C28AB693CD}"/>
                </a:ext>
              </a:extLst>
            </p:cNvPr>
            <p:cNvCxnSpPr/>
            <p:nvPr/>
          </p:nvCxnSpPr>
          <p:spPr bwMode="auto">
            <a:xfrm>
              <a:off x="809196" y="2737563"/>
              <a:ext cx="0" cy="992762"/>
            </a:xfrm>
            <a:prstGeom prst="straightConnector1">
              <a:avLst/>
            </a:prstGeom>
            <a:solidFill>
              <a:schemeClr val="accent1"/>
            </a:solidFill>
            <a:ln w="76200" cap="flat" cmpd="sng" algn="ctr">
              <a:solidFill>
                <a:schemeClr val="tx1"/>
              </a:solidFill>
              <a:prstDash val="solid"/>
              <a:round/>
              <a:headEnd type="triangle"/>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AA347118-0A73-419B-9B80-81C5A9E4F2EE}"/>
                </a:ext>
              </a:extLst>
            </p:cNvPr>
            <p:cNvSpPr txBox="1"/>
            <p:nvPr/>
          </p:nvSpPr>
          <p:spPr>
            <a:xfrm>
              <a:off x="1726109" y="2134489"/>
              <a:ext cx="809196" cy="461665"/>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40ft</a:t>
              </a:r>
            </a:p>
          </p:txBody>
        </p:sp>
        <p:sp>
          <p:nvSpPr>
            <p:cNvPr id="9" name="TextBox 8">
              <a:extLst>
                <a:ext uri="{FF2B5EF4-FFF2-40B4-BE49-F238E27FC236}">
                  <a16:creationId xmlns:a16="http://schemas.microsoft.com/office/drawing/2014/main" id="{510CBE02-5803-4510-A10E-347E244ED9A2}"/>
                </a:ext>
              </a:extLst>
            </p:cNvPr>
            <p:cNvSpPr txBox="1"/>
            <p:nvPr/>
          </p:nvSpPr>
          <p:spPr>
            <a:xfrm>
              <a:off x="0" y="2977015"/>
              <a:ext cx="809196" cy="461665"/>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Arial" panose="020B0604020202020204" pitchFamily="34" charset="0"/>
                </a:rPr>
                <a:t>25ft</a:t>
              </a:r>
            </a:p>
          </p:txBody>
        </p:sp>
      </p:grpSp>
      <p:pic>
        <p:nvPicPr>
          <p:cNvPr id="18" name="Picture 17">
            <a:extLst>
              <a:ext uri="{FF2B5EF4-FFF2-40B4-BE49-F238E27FC236}">
                <a16:creationId xmlns:a16="http://schemas.microsoft.com/office/drawing/2014/main" id="{CB1DD113-BBE0-4CE2-AF03-3BF32F95055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371220" y="2096195"/>
            <a:ext cx="6861333" cy="687943"/>
          </a:xfrm>
          <a:prstGeom prst="rect">
            <a:avLst/>
          </a:prstGeom>
          <a:solidFill>
            <a:schemeClr val="bg1"/>
          </a:solidFill>
          <a:ln w="38100">
            <a:solidFill>
              <a:schemeClr val="accent1"/>
            </a:solidFill>
          </a:ln>
        </p:spPr>
      </p:pic>
      <p:sp>
        <p:nvSpPr>
          <p:cNvPr id="13" name="TextBox 12">
            <a:extLst>
              <a:ext uri="{FF2B5EF4-FFF2-40B4-BE49-F238E27FC236}">
                <a16:creationId xmlns:a16="http://schemas.microsoft.com/office/drawing/2014/main" id="{9DE118D3-34CF-08EB-73A2-A45B4CFB939E}"/>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9</a:t>
            </a:r>
          </a:p>
        </p:txBody>
      </p:sp>
      <p:sp>
        <p:nvSpPr>
          <p:cNvPr id="29" name="TextBox 28">
            <a:extLst>
              <a:ext uri="{FF2B5EF4-FFF2-40B4-BE49-F238E27FC236}">
                <a16:creationId xmlns:a16="http://schemas.microsoft.com/office/drawing/2014/main" id="{F7F0EC5A-3F89-7017-FBB4-05D7DB43BF6E}"/>
              </a:ext>
            </a:extLst>
          </p:cNvPr>
          <p:cNvSpPr txBox="1"/>
          <p:nvPr/>
        </p:nvSpPr>
        <p:spPr>
          <a:xfrm>
            <a:off x="716590" y="4344405"/>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40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1FB9CFCD-095D-2E37-2528-8B3DC5D6C118}"/>
              </a:ext>
            </a:extLst>
          </p:cNvPr>
          <p:cNvSpPr txBox="1"/>
          <p:nvPr/>
        </p:nvSpPr>
        <p:spPr>
          <a:xfrm>
            <a:off x="716590" y="4713737"/>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Radius = 40 ft/2 = 20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Rectangle 3">
            <a:extLst>
              <a:ext uri="{FF2B5EF4-FFF2-40B4-BE49-F238E27FC236}">
                <a16:creationId xmlns:a16="http://schemas.microsoft.com/office/drawing/2014/main" id="{A365132D-1722-8423-A1E7-3CDE2F142717}"/>
              </a:ext>
            </a:extLst>
          </p:cNvPr>
          <p:cNvSpPr txBox="1">
            <a:spLocks noChangeArrowheads="1"/>
          </p:cNvSpPr>
          <p:nvPr/>
        </p:nvSpPr>
        <p:spPr>
          <a:xfrm>
            <a:off x="9421462" y="3525777"/>
            <a:ext cx="2206074" cy="2501963"/>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1 day</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a:t>
            </a:r>
            <a:r>
              <a:rPr lang="en-US" altLang="en-US" sz="2400">
                <a:solidFill>
                  <a:prstClr val="black"/>
                </a:solidFill>
                <a:latin typeface="Calibri" panose="020F0502020204030204"/>
                <a:ea typeface="Cambria Math" panose="02040503050406030204" pitchFamily="18" charset="0"/>
                <a:cs typeface="Arial" panose="020B0604020202020204" pitchFamily="34" charset="0"/>
              </a:rPr>
              <a:t>4.7</a:t>
            </a: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hours</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a:t>
            </a:r>
            <a:r>
              <a:rPr lang="en-US" altLang="en-US" sz="2400">
                <a:solidFill>
                  <a:prstClr val="black"/>
                </a:solidFill>
                <a:latin typeface="Calibri" panose="020F0502020204030204"/>
                <a:ea typeface="Cambria Math" panose="02040503050406030204" pitchFamily="18" charset="0"/>
                <a:cs typeface="Arial" panose="020B0604020202020204" pitchFamily="34" charset="0"/>
              </a:rPr>
              <a:t>.20</a:t>
            </a: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days</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a:t>
            </a:r>
            <a:r>
              <a:rPr lang="en-US" altLang="en-US" sz="2400">
                <a:solidFill>
                  <a:prstClr val="black"/>
                </a:solidFill>
                <a:latin typeface="Calibri" panose="020F0502020204030204"/>
                <a:ea typeface="Cambria Math" panose="02040503050406030204" pitchFamily="18" charset="0"/>
                <a:cs typeface="Arial" panose="020B0604020202020204" pitchFamily="34" charset="0"/>
              </a:rPr>
              <a:t>.20</a:t>
            </a: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hours</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32" name="Oval 31">
            <a:extLst>
              <a:ext uri="{FF2B5EF4-FFF2-40B4-BE49-F238E27FC236}">
                <a16:creationId xmlns:a16="http://schemas.microsoft.com/office/drawing/2014/main" id="{D0FB2FE2-66AC-2663-26F9-70C5C36C5FEB}"/>
              </a:ext>
            </a:extLst>
          </p:cNvPr>
          <p:cNvSpPr/>
          <p:nvPr/>
        </p:nvSpPr>
        <p:spPr>
          <a:xfrm>
            <a:off x="9338962" y="3873828"/>
            <a:ext cx="2043953" cy="73286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3" name="Rectangle 3">
                <a:extLst>
                  <a:ext uri="{FF2B5EF4-FFF2-40B4-BE49-F238E27FC236}">
                    <a16:creationId xmlns:a16="http://schemas.microsoft.com/office/drawing/2014/main" id="{1C5E7E36-B315-41FE-6532-D432E67985B7}"/>
                  </a:ext>
                </a:extLst>
              </p:cNvPr>
              <p:cNvSpPr txBox="1">
                <a:spLocks noChangeArrowheads="1"/>
              </p:cNvSpPr>
              <p:nvPr/>
            </p:nvSpPr>
            <p:spPr>
              <a:xfrm>
                <a:off x="3755215" y="4763040"/>
                <a:ext cx="2691235" cy="608279"/>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buClr>
                    <a:srgbClr val="4472C4"/>
                  </a:buClr>
                  <a:buNone/>
                  <a:defRPr/>
                </a:pPr>
                <a14:m>
                  <m:oMath xmlns:m="http://schemas.openxmlformats.org/officeDocument/2006/math">
                    <m:f>
                      <m:fPr>
                        <m:ctrlP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fPr>
                      <m:num>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31,400 </m:t>
                        </m:r>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𝑓𝑡</m:t>
                        </m:r>
                        <m:r>
                          <a:rPr lang="en-US" altLang="en-US" sz="2800" i="1" baseline="30000">
                            <a:solidFill>
                              <a:prstClr val="black"/>
                            </a:solidFill>
                            <a:latin typeface="Cambria Math" panose="02040503050406030204" pitchFamily="18" charset="0"/>
                            <a:ea typeface="Cambria Math" panose="02040503050406030204" pitchFamily="18" charset="0"/>
                            <a:cs typeface="Arial" panose="020B0604020202020204" pitchFamily="34" charset="0"/>
                          </a:rPr>
                          <m:t>3</m:t>
                        </m:r>
                      </m:num>
                      <m:den>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 1 </m:t>
                        </m:r>
                      </m:den>
                    </m:f>
                  </m:oMath>
                </a14:m>
                <a:r>
                  <a:rPr lang="en-US" altLang="en-US" sz="2800">
                    <a:solidFill>
                      <a:prstClr val="black"/>
                    </a:solidFill>
                    <a:ea typeface="Cambria Math" panose="02040503050406030204" pitchFamily="18" charset="0"/>
                    <a:cs typeface="Arial" panose="020B0604020202020204" pitchFamily="34" charset="0"/>
                  </a:rPr>
                  <a:t>   </a:t>
                </a:r>
                <a14:m>
                  <m:oMath xmlns:m="http://schemas.openxmlformats.org/officeDocument/2006/math">
                    <m:f>
                      <m:fPr>
                        <m:ctrlP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fPr>
                      <m:num>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7.48 </m:t>
                        </m:r>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𝑔𝑎𝑙</m:t>
                        </m:r>
                      </m:num>
                      <m:den>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 1 </m:t>
                        </m:r>
                        <m:r>
                          <a:rPr lang="en-US" altLang="en-US" sz="2800" i="1">
                            <a:solidFill>
                              <a:prstClr val="black"/>
                            </a:solidFill>
                            <a:latin typeface="Cambria Math" panose="02040503050406030204" pitchFamily="18" charset="0"/>
                            <a:ea typeface="Cambria Math" panose="02040503050406030204" pitchFamily="18" charset="0"/>
                            <a:cs typeface="Arial" panose="020B0604020202020204" pitchFamily="34" charset="0"/>
                          </a:rPr>
                          <m:t>𝑓𝑡</m:t>
                        </m:r>
                        <m:r>
                          <a:rPr lang="en-US" altLang="en-US" sz="2800" i="1" baseline="30000">
                            <a:solidFill>
                              <a:prstClr val="black"/>
                            </a:solidFill>
                            <a:latin typeface="Cambria Math" panose="02040503050406030204" pitchFamily="18" charset="0"/>
                            <a:ea typeface="Cambria Math" panose="02040503050406030204" pitchFamily="18" charset="0"/>
                            <a:cs typeface="Arial" panose="020B0604020202020204" pitchFamily="34" charset="0"/>
                          </a:rPr>
                          <m:t>3</m:t>
                        </m:r>
                      </m:den>
                    </m:f>
                  </m:oMath>
                </a14:m>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Choice>
        <mc:Fallback xmlns="">
          <p:sp>
            <p:nvSpPr>
              <p:cNvPr id="33" name="Rectangle 3">
                <a:extLst>
                  <a:ext uri="{FF2B5EF4-FFF2-40B4-BE49-F238E27FC236}">
                    <a16:creationId xmlns:a16="http://schemas.microsoft.com/office/drawing/2014/main" id="{1C5E7E36-B315-41FE-6532-D432E67985B7}"/>
                  </a:ext>
                </a:extLst>
              </p:cNvPr>
              <p:cNvSpPr txBox="1">
                <a:spLocks noRot="1" noChangeAspect="1" noMove="1" noResize="1" noEditPoints="1" noAdjustHandles="1" noChangeArrowheads="1" noChangeShapeType="1" noTextEdit="1"/>
              </p:cNvSpPr>
              <p:nvPr/>
            </p:nvSpPr>
            <p:spPr>
              <a:xfrm>
                <a:off x="3755215" y="4763040"/>
                <a:ext cx="2691235" cy="608279"/>
              </a:xfrm>
              <a:prstGeom prst="rect">
                <a:avLst/>
              </a:prstGeom>
              <a:blipFill>
                <a:blip r:embed="rId4"/>
                <a:stretch>
                  <a:fillRect b="-9000"/>
                </a:stretch>
              </a:blipFill>
            </p:spPr>
            <p:txBody>
              <a:bodyPr/>
              <a:lstStyle/>
              <a:p>
                <a:r>
                  <a:rPr lang="en-US">
                    <a:noFill/>
                  </a:rPr>
                  <a:t> </a:t>
                </a:r>
              </a:p>
            </p:txBody>
          </p:sp>
        </mc:Fallback>
      </mc:AlternateContent>
      <p:cxnSp>
        <p:nvCxnSpPr>
          <p:cNvPr id="34" name="Straight Connector 33">
            <a:extLst>
              <a:ext uri="{FF2B5EF4-FFF2-40B4-BE49-F238E27FC236}">
                <a16:creationId xmlns:a16="http://schemas.microsoft.com/office/drawing/2014/main" id="{9CA37FAE-7E44-6AD6-FA44-BAD7861BC654}"/>
              </a:ext>
            </a:extLst>
          </p:cNvPr>
          <p:cNvCxnSpPr>
            <a:cxnSpLocks/>
          </p:cNvCxnSpPr>
          <p:nvPr/>
        </p:nvCxnSpPr>
        <p:spPr>
          <a:xfrm>
            <a:off x="4673052" y="4691730"/>
            <a:ext cx="236487" cy="35352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E6ECC71-0386-9F50-0BC4-0101EBB5CB75}"/>
              </a:ext>
            </a:extLst>
          </p:cNvPr>
          <p:cNvCxnSpPr>
            <a:cxnSpLocks/>
          </p:cNvCxnSpPr>
          <p:nvPr/>
        </p:nvCxnSpPr>
        <p:spPr>
          <a:xfrm>
            <a:off x="5759116" y="5151773"/>
            <a:ext cx="278508" cy="2670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Rectangle 3">
            <a:extLst>
              <a:ext uri="{FF2B5EF4-FFF2-40B4-BE49-F238E27FC236}">
                <a16:creationId xmlns:a16="http://schemas.microsoft.com/office/drawing/2014/main" id="{CD0057ED-FF95-2B0E-D194-CCD38B30A46F}"/>
              </a:ext>
            </a:extLst>
          </p:cNvPr>
          <p:cNvSpPr txBox="1">
            <a:spLocks noChangeArrowheads="1"/>
          </p:cNvSpPr>
          <p:nvPr/>
        </p:nvSpPr>
        <p:spPr>
          <a:xfrm>
            <a:off x="6223908" y="4891572"/>
            <a:ext cx="3239633"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 234,872 gal</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37" name="TextBox 36">
            <a:extLst>
              <a:ext uri="{FF2B5EF4-FFF2-40B4-BE49-F238E27FC236}">
                <a16:creationId xmlns:a16="http://schemas.microsoft.com/office/drawing/2014/main" id="{8A75E98A-D423-2A50-9F19-CCDC6A6FA3CA}"/>
              </a:ext>
            </a:extLst>
          </p:cNvPr>
          <p:cNvSpPr txBox="1"/>
          <p:nvPr/>
        </p:nvSpPr>
        <p:spPr>
          <a:xfrm>
            <a:off x="3720467" y="2829429"/>
            <a:ext cx="606356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 </a:t>
            </a:r>
            <a:r>
              <a:rPr kumimoji="0" lang="el-GR"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r</a:t>
            </a:r>
            <a:r>
              <a:rPr kumimoji="0" lang="en-US" sz="24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B4C46765-F0BD-18CA-DACA-2558D895BB87}"/>
              </a:ext>
            </a:extLst>
          </p:cNvPr>
          <p:cNvSpPr txBox="1"/>
          <p:nvPr/>
        </p:nvSpPr>
        <p:spPr>
          <a:xfrm>
            <a:off x="3724947" y="3224377"/>
            <a:ext cx="574307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 3.14 * (20 ft)</a:t>
            </a:r>
            <a:r>
              <a:rPr kumimoji="0" lang="en-US" sz="24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 25 ft</a:t>
            </a:r>
          </a:p>
        </p:txBody>
      </p:sp>
      <p:sp>
        <p:nvSpPr>
          <p:cNvPr id="39" name="TextBox 38">
            <a:extLst>
              <a:ext uri="{FF2B5EF4-FFF2-40B4-BE49-F238E27FC236}">
                <a16:creationId xmlns:a16="http://schemas.microsoft.com/office/drawing/2014/main" id="{709758F0-3756-DDD6-A903-C28BDD65DF14}"/>
              </a:ext>
            </a:extLst>
          </p:cNvPr>
          <p:cNvSpPr txBox="1"/>
          <p:nvPr/>
        </p:nvSpPr>
        <p:spPr>
          <a:xfrm>
            <a:off x="3720467" y="3584274"/>
            <a:ext cx="574307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 3.14 * 400 ft</a:t>
            </a:r>
            <a:r>
              <a:rPr kumimoji="0" lang="en-US" sz="24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 25 ft</a:t>
            </a:r>
            <a:endParaRPr kumimoji="0" lang="en-US" sz="2400" b="0" i="0" u="none" strike="noStrike" kern="1200" cap="none" spc="0" normalizeH="0" baseline="30000" noProof="0">
              <a:ln>
                <a:noFill/>
              </a:ln>
              <a:solidFill>
                <a:prstClr val="black"/>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F0A5617E-A92A-3A9D-93B9-D9A7CF36749F}"/>
              </a:ext>
            </a:extLst>
          </p:cNvPr>
          <p:cNvSpPr txBox="1"/>
          <p:nvPr/>
        </p:nvSpPr>
        <p:spPr>
          <a:xfrm>
            <a:off x="3720467" y="3966302"/>
            <a:ext cx="574307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 31,400 ft</a:t>
            </a:r>
            <a:r>
              <a:rPr kumimoji="0" lang="en-US" sz="24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sp>
        <p:nvSpPr>
          <p:cNvPr id="46" name="Rectangle 3">
            <a:extLst>
              <a:ext uri="{FF2B5EF4-FFF2-40B4-BE49-F238E27FC236}">
                <a16:creationId xmlns:a16="http://schemas.microsoft.com/office/drawing/2014/main" id="{0B9F6485-B00C-DD08-1D16-D43B1344A4CA}"/>
              </a:ext>
            </a:extLst>
          </p:cNvPr>
          <p:cNvSpPr txBox="1">
            <a:spLocks noChangeArrowheads="1"/>
          </p:cNvSpPr>
          <p:nvPr/>
        </p:nvSpPr>
        <p:spPr>
          <a:xfrm>
            <a:off x="6992388" y="5855310"/>
            <a:ext cx="1366557"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lang="en-US" altLang="en-US" sz="2400">
                <a:solidFill>
                  <a:prstClr val="black"/>
                </a:solidFill>
                <a:latin typeface="Calibri" panose="020F0502020204030204"/>
                <a:ea typeface="Cambria Math" panose="02040503050406030204" pitchFamily="18" charset="0"/>
                <a:cs typeface="Arial" panose="020B0604020202020204" pitchFamily="34" charset="0"/>
              </a:rPr>
              <a:t>=4.7 hours</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10" name="Rectangle 3">
                <a:extLst>
                  <a:ext uri="{FF2B5EF4-FFF2-40B4-BE49-F238E27FC236}">
                    <a16:creationId xmlns:a16="http://schemas.microsoft.com/office/drawing/2014/main" id="{3FC5E488-0AA5-34B5-73E0-60B4A75EA72F}"/>
                  </a:ext>
                </a:extLst>
              </p:cNvPr>
              <p:cNvSpPr txBox="1">
                <a:spLocks noChangeArrowheads="1"/>
              </p:cNvSpPr>
              <p:nvPr/>
            </p:nvSpPr>
            <p:spPr>
              <a:xfrm>
                <a:off x="1492531" y="5706391"/>
                <a:ext cx="5354691" cy="899897"/>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buClr>
                    <a:srgbClr val="4472C4"/>
                  </a:buClr>
                  <a:buNone/>
                  <a:defRPr/>
                </a:pPr>
                <a14:m>
                  <m:oMath xmlns:m="http://schemas.openxmlformats.org/officeDocument/2006/math">
                    <m:f>
                      <m:fPr>
                        <m:ctrlPr>
                          <a:rPr lang="en-US" altLang="en-US" sz="32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ctrlPr>
                      </m:fPr>
                      <m:num>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234,872 </m:t>
                        </m:r>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𝑔𝑎𝑙</m:t>
                        </m:r>
                      </m:num>
                      <m:den>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1.2 </m:t>
                        </m:r>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𝑀𝐺𝐷</m:t>
                        </m:r>
                      </m:den>
                    </m:f>
                    <m:r>
                      <a:rPr lang="en-US" altLang="en-US" sz="3200" b="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  </m:t>
                    </m:r>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 </m:t>
                    </m:r>
                    <m:f>
                      <m:fPr>
                        <m:ctrlP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fPr>
                      <m:num>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𝑀𝐺</m:t>
                        </m:r>
                      </m:num>
                      <m:den>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1,000,000 </m:t>
                        </m:r>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𝑔𝑎𝑙</m:t>
                        </m:r>
                      </m:den>
                    </m:f>
                  </m:oMath>
                </a14:m>
                <a:r>
                  <a:rPr lang="en-US" altLang="en-US" sz="3200">
                    <a:solidFill>
                      <a:prstClr val="black"/>
                    </a:solidFill>
                    <a:ea typeface="Cambria Math" panose="02040503050406030204" pitchFamily="18" charset="0"/>
                    <a:cs typeface="Arial" panose="020B0604020202020204" pitchFamily="34" charset="0"/>
                  </a:rPr>
                  <a:t> </a:t>
                </a:r>
                <a14:m>
                  <m:oMath xmlns:m="http://schemas.openxmlformats.org/officeDocument/2006/math">
                    <m:r>
                      <a:rPr lang="en-US" altLang="en-US" sz="3200" b="0" i="0" smtClean="0">
                        <a:solidFill>
                          <a:prstClr val="black"/>
                        </a:solidFill>
                        <a:latin typeface="Cambria Math" panose="02040503050406030204" pitchFamily="18" charset="0"/>
                        <a:ea typeface="Cambria Math" panose="02040503050406030204" pitchFamily="18" charset="0"/>
                        <a:cs typeface="Arial" panose="020B0604020202020204" pitchFamily="34" charset="0"/>
                      </a:rPr>
                      <m:t> </m:t>
                    </m:r>
                    <m:f>
                      <m:fPr>
                        <m:ctrlP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ctrlPr>
                      </m:fPr>
                      <m:num>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24 </m:t>
                        </m:r>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h𝑜𝑢𝑟𝑠</m:t>
                        </m:r>
                      </m:num>
                      <m:den>
                        <m:r>
                          <a:rPr lang="en-US" altLang="en-US" sz="3200" i="1">
                            <a:solidFill>
                              <a:prstClr val="black"/>
                            </a:solidFill>
                            <a:latin typeface="Cambria Math" panose="02040503050406030204" pitchFamily="18" charset="0"/>
                            <a:ea typeface="Cambria Math" panose="02040503050406030204" pitchFamily="18" charset="0"/>
                            <a:cs typeface="Arial" panose="020B0604020202020204" pitchFamily="34" charset="0"/>
                          </a:rPr>
                          <m:t>𝑑𝑎𝑦</m:t>
                        </m:r>
                      </m:den>
                    </m:f>
                  </m:oMath>
                </a14:m>
                <a:endParaRPr kumimoji="0" lang="en-US" altLang="en-US" sz="32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Choice>
        <mc:Fallback xmlns="">
          <p:sp>
            <p:nvSpPr>
              <p:cNvPr id="10" name="Rectangle 3">
                <a:extLst>
                  <a:ext uri="{FF2B5EF4-FFF2-40B4-BE49-F238E27FC236}">
                    <a16:creationId xmlns:a16="http://schemas.microsoft.com/office/drawing/2014/main" id="{3FC5E488-0AA5-34B5-73E0-60B4A75EA72F}"/>
                  </a:ext>
                </a:extLst>
              </p:cNvPr>
              <p:cNvSpPr txBox="1">
                <a:spLocks noRot="1" noChangeAspect="1" noMove="1" noResize="1" noEditPoints="1" noAdjustHandles="1" noChangeArrowheads="1" noChangeShapeType="1" noTextEdit="1"/>
              </p:cNvSpPr>
              <p:nvPr/>
            </p:nvSpPr>
            <p:spPr>
              <a:xfrm>
                <a:off x="1492531" y="5706391"/>
                <a:ext cx="5354691" cy="899897"/>
              </a:xfrm>
              <a:prstGeom prst="rect">
                <a:avLst/>
              </a:prstGeom>
              <a:blipFill>
                <a:blip r:embed="rId5"/>
                <a:stretch>
                  <a:fillRect l="-114"/>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3FFE952E-26F8-FEA6-7D6D-3DAD3B14D58F}"/>
              </a:ext>
            </a:extLst>
          </p:cNvPr>
          <p:cNvCxnSpPr>
            <a:cxnSpLocks/>
          </p:cNvCxnSpPr>
          <p:nvPr/>
        </p:nvCxnSpPr>
        <p:spPr>
          <a:xfrm>
            <a:off x="2692116" y="5749160"/>
            <a:ext cx="415244" cy="20896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8ECD96-3CB0-1E64-B3E2-60EAEB17A306}"/>
              </a:ext>
            </a:extLst>
          </p:cNvPr>
          <p:cNvCxnSpPr>
            <a:cxnSpLocks/>
          </p:cNvCxnSpPr>
          <p:nvPr/>
        </p:nvCxnSpPr>
        <p:spPr>
          <a:xfrm>
            <a:off x="4903542" y="6184738"/>
            <a:ext cx="423100" cy="23182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E55723-9060-E4E9-B2B5-455FEE82A754}"/>
              </a:ext>
            </a:extLst>
          </p:cNvPr>
          <p:cNvCxnSpPr>
            <a:cxnSpLocks/>
          </p:cNvCxnSpPr>
          <p:nvPr/>
        </p:nvCxnSpPr>
        <p:spPr>
          <a:xfrm>
            <a:off x="2269347" y="6148558"/>
            <a:ext cx="362365" cy="2472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1B171D-EBA8-30D6-6933-F725432D9270}"/>
              </a:ext>
            </a:extLst>
          </p:cNvPr>
          <p:cNvCxnSpPr>
            <a:cxnSpLocks/>
            <a:stCxn id="10" idx="0"/>
          </p:cNvCxnSpPr>
          <p:nvPr/>
        </p:nvCxnSpPr>
        <p:spPr>
          <a:xfrm>
            <a:off x="4169877" y="5706391"/>
            <a:ext cx="467375" cy="2730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7C47CC-A9F7-B38D-62FF-1B0E091AE9E3}"/>
              </a:ext>
            </a:extLst>
          </p:cNvPr>
          <p:cNvCxnSpPr>
            <a:cxnSpLocks/>
          </p:cNvCxnSpPr>
          <p:nvPr/>
        </p:nvCxnSpPr>
        <p:spPr>
          <a:xfrm>
            <a:off x="2685438" y="6168617"/>
            <a:ext cx="150522" cy="2271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1462295-9F2E-3EDA-BCD7-14047DE70C03}"/>
              </a:ext>
            </a:extLst>
          </p:cNvPr>
          <p:cNvCxnSpPr>
            <a:cxnSpLocks/>
          </p:cNvCxnSpPr>
          <p:nvPr/>
        </p:nvCxnSpPr>
        <p:spPr>
          <a:xfrm>
            <a:off x="5898370" y="6193306"/>
            <a:ext cx="548080" cy="2232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C2CF41E-22ED-3369-8166-DA446DDF2070}"/>
              </a:ext>
            </a:extLst>
          </p:cNvPr>
          <p:cNvCxnSpPr/>
          <p:nvPr/>
        </p:nvCxnSpPr>
        <p:spPr>
          <a:xfrm>
            <a:off x="2842387" y="1304925"/>
            <a:ext cx="256781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CCB4B03-65F1-5FE9-C836-435325C834CE}"/>
              </a:ext>
            </a:extLst>
          </p:cNvPr>
          <p:cNvSpPr txBox="1"/>
          <p:nvPr/>
        </p:nvSpPr>
        <p:spPr>
          <a:xfrm>
            <a:off x="8545998" y="6262423"/>
            <a:ext cx="3054554" cy="369332"/>
          </a:xfrm>
          <a:prstGeom prst="rect">
            <a:avLst/>
          </a:prstGeom>
          <a:noFill/>
          <a:ln w="38100">
            <a:solidFill>
              <a:srgbClr val="FF0000"/>
            </a:solidFill>
          </a:ln>
        </p:spPr>
        <p:txBody>
          <a:bodyPr wrap="none" rtlCol="0">
            <a:spAutoFit/>
          </a:bodyPr>
          <a:lstStyle/>
          <a:p>
            <a:r>
              <a:rPr lang="en-US"/>
              <a:t>&gt; 2-3 recommended design DT</a:t>
            </a:r>
          </a:p>
        </p:txBody>
      </p:sp>
      <p:cxnSp>
        <p:nvCxnSpPr>
          <p:cNvPr id="3" name="Straight Connector 2">
            <a:extLst>
              <a:ext uri="{FF2B5EF4-FFF2-40B4-BE49-F238E27FC236}">
                <a16:creationId xmlns:a16="http://schemas.microsoft.com/office/drawing/2014/main" id="{FB31B14D-6F42-8825-AFBB-2E81922DB2E2}"/>
              </a:ext>
            </a:extLst>
          </p:cNvPr>
          <p:cNvCxnSpPr>
            <a:cxnSpLocks/>
          </p:cNvCxnSpPr>
          <p:nvPr/>
        </p:nvCxnSpPr>
        <p:spPr>
          <a:xfrm flipV="1">
            <a:off x="1318577" y="6060614"/>
            <a:ext cx="5577840" cy="12920"/>
          </a:xfrm>
          <a:prstGeom prst="line">
            <a:avLst/>
          </a:prstGeom>
          <a:ln w="57150">
            <a:solidFill>
              <a:srgbClr val="00B0F0"/>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8769DE5A-4B04-AFF4-C883-5F34A2E97563}"/>
              </a:ext>
            </a:extLst>
          </p:cNvPr>
          <p:cNvCxnSpPr>
            <a:cxnSpLocks/>
          </p:cNvCxnSpPr>
          <p:nvPr/>
        </p:nvCxnSpPr>
        <p:spPr>
          <a:xfrm>
            <a:off x="3400794" y="5527597"/>
            <a:ext cx="0" cy="1066034"/>
          </a:xfrm>
          <a:prstGeom prst="line">
            <a:avLst/>
          </a:prstGeom>
          <a:ln w="38100">
            <a:solidFill>
              <a:srgbClr val="00B0F0"/>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6A86B819-B7FF-5A09-66FC-9716127AF86C}"/>
              </a:ext>
            </a:extLst>
          </p:cNvPr>
          <p:cNvCxnSpPr>
            <a:cxnSpLocks/>
          </p:cNvCxnSpPr>
          <p:nvPr/>
        </p:nvCxnSpPr>
        <p:spPr>
          <a:xfrm>
            <a:off x="5410200" y="5527597"/>
            <a:ext cx="0" cy="1066034"/>
          </a:xfrm>
          <a:prstGeom prst="line">
            <a:avLst/>
          </a:prstGeom>
          <a:ln w="38100">
            <a:solidFill>
              <a:srgbClr val="00B0F0"/>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2844D63C-D06A-7534-7017-04CBBAD72639}"/>
              </a:ext>
            </a:extLst>
          </p:cNvPr>
          <p:cNvCxnSpPr>
            <a:cxnSpLocks/>
          </p:cNvCxnSpPr>
          <p:nvPr/>
        </p:nvCxnSpPr>
        <p:spPr>
          <a:xfrm>
            <a:off x="5055609" y="4713737"/>
            <a:ext cx="0" cy="73033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3278B93-0E19-C900-3631-9FB9A37D0FAC}"/>
              </a:ext>
            </a:extLst>
          </p:cNvPr>
          <p:cNvCxnSpPr>
            <a:cxnSpLocks/>
            <a:endCxn id="36" idx="1"/>
          </p:cNvCxnSpPr>
          <p:nvPr/>
        </p:nvCxnSpPr>
        <p:spPr>
          <a:xfrm>
            <a:off x="3719530" y="5103333"/>
            <a:ext cx="2504378" cy="6463"/>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70B67334-236D-D58D-5558-45B9756F77B3}"/>
              </a:ext>
            </a:extLst>
          </p:cNvPr>
          <p:cNvCxnSpPr>
            <a:cxnSpLocks/>
          </p:cNvCxnSpPr>
          <p:nvPr/>
        </p:nvCxnSpPr>
        <p:spPr>
          <a:xfrm>
            <a:off x="946727" y="5706391"/>
            <a:ext cx="1731062" cy="58668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5FA94A93-F02B-5D56-98AB-19F5F6851F13}"/>
                  </a:ext>
                </a:extLst>
              </p:cNvPr>
              <p:cNvSpPr txBox="1"/>
              <p:nvPr/>
            </p:nvSpPr>
            <p:spPr>
              <a:xfrm>
                <a:off x="218978" y="5418860"/>
                <a:ext cx="657224" cy="533864"/>
              </a:xfrm>
              <a:prstGeom prst="rect">
                <a:avLst/>
              </a:prstGeom>
              <a:noFill/>
              <a:ln w="28575">
                <a:solidFill>
                  <a:srgbClr val="FF0000"/>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𝑑𝑎𝑦</m:t>
                          </m:r>
                        </m:den>
                      </m:f>
                    </m:oMath>
                  </m:oMathPara>
                </a14:m>
                <a:endParaRPr lang="en-US" sz="1400"/>
              </a:p>
            </p:txBody>
          </p:sp>
        </mc:Choice>
        <mc:Fallback xmlns="">
          <p:sp>
            <p:nvSpPr>
              <p:cNvPr id="66" name="TextBox 65">
                <a:extLst>
                  <a:ext uri="{FF2B5EF4-FFF2-40B4-BE49-F238E27FC236}">
                    <a16:creationId xmlns:a16="http://schemas.microsoft.com/office/drawing/2014/main" id="{5FA94A93-F02B-5D56-98AB-19F5F6851F13}"/>
                  </a:ext>
                </a:extLst>
              </p:cNvPr>
              <p:cNvSpPr txBox="1">
                <a:spLocks noRot="1" noChangeAspect="1" noMove="1" noResize="1" noEditPoints="1" noAdjustHandles="1" noChangeArrowheads="1" noChangeShapeType="1" noTextEdit="1"/>
              </p:cNvSpPr>
              <p:nvPr/>
            </p:nvSpPr>
            <p:spPr>
              <a:xfrm>
                <a:off x="218978" y="5418860"/>
                <a:ext cx="657224" cy="533864"/>
              </a:xfrm>
              <a:prstGeom prst="rect">
                <a:avLst/>
              </a:prstGeom>
              <a:blipFill>
                <a:blip r:embed="rId6"/>
                <a:stretch>
                  <a:fillRect b="-2174"/>
                </a:stretch>
              </a:blipFill>
              <a:ln w="28575">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361477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6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7"/>
                                        </p:tgtEl>
                                        <p:attrNameLst>
                                          <p:attrName>style.visibility</p:attrName>
                                        </p:attrNameLst>
                                      </p:cBhvr>
                                      <p:to>
                                        <p:strVal val="visible"/>
                                      </p:to>
                                    </p:set>
                                  </p:childTnLst>
                                </p:cTn>
                              </p:par>
                              <p:par>
                                <p:cTn id="77" presetID="1" presetClass="exit" presetSubtype="0" fill="hold" grpId="1" nodeType="withEffect">
                                  <p:stCondLst>
                                    <p:cond delay="0"/>
                                  </p:stCondLst>
                                  <p:childTnLst>
                                    <p:set>
                                      <p:cBhvr>
                                        <p:cTn id="78" dur="1" fill="hold">
                                          <p:stCondLst>
                                            <p:cond delay="0"/>
                                          </p:stCondLst>
                                        </p:cTn>
                                        <p:tgtEl>
                                          <p:spTgt spid="66"/>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64"/>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6" grpId="0"/>
      <p:bldP spid="37" grpId="0"/>
      <p:bldP spid="38" grpId="0"/>
      <p:bldP spid="39" grpId="0"/>
      <p:bldP spid="40" grpId="0"/>
      <p:bldP spid="46" grpId="0"/>
      <p:bldP spid="10" grpId="0"/>
      <p:bldP spid="22" grpId="0" animBg="1"/>
      <p:bldP spid="66" grpId="0" animBg="1"/>
      <p:bldP spid="66" grpId="1" animBg="1"/>
    </p:bldLst>
  </p:timing>
  <p:extLst>
    <p:ext uri="{6950BFC3-D8DA-4A85-94F7-54DA5524770B}">
      <p188:commentRel xmlns:p188="http://schemas.microsoft.com/office/powerpoint/2018/8/main" r:id="rId2"/>
    </p:ext>
  </p:extLst>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9B60F-C7A5-3FD7-5BCE-2D1332C24E4A}"/>
              </a:ext>
            </a:extLst>
          </p:cNvPr>
          <p:cNvSpPr>
            <a:spLocks noGrp="1"/>
          </p:cNvSpPr>
          <p:nvPr>
            <p:ph type="title"/>
          </p:nvPr>
        </p:nvSpPr>
        <p:spPr/>
        <p:txBody>
          <a:bodyPr/>
          <a:lstStyle/>
          <a:p>
            <a:r>
              <a:rPr lang="en-US"/>
              <a:t>Detention Time Practice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39E3D5-33DA-FB07-98C1-90AFE3CE5162}"/>
                  </a:ext>
                </a:extLst>
              </p:cNvPr>
              <p:cNvSpPr>
                <a:spLocks noGrp="1"/>
              </p:cNvSpPr>
              <p:nvPr>
                <p:ph idx="1"/>
              </p:nvPr>
            </p:nvSpPr>
            <p:spPr>
              <a:xfrm>
                <a:off x="838200" y="1190625"/>
                <a:ext cx="10515600" cy="5143499"/>
              </a:xfrm>
              <a:solidFill>
                <a:schemeClr val="bg1">
                  <a:alpha val="85000"/>
                </a:schemeClr>
              </a:solidFill>
            </p:spPr>
            <p:txBody>
              <a:bodyPr>
                <a:normAutofit/>
              </a:bodyPr>
              <a:lstStyle/>
              <a:p>
                <a:pPr marL="0" marR="0">
                  <a:lnSpc>
                    <a:spcPct val="115000"/>
                  </a:lnSpc>
                  <a:buNone/>
                </a:pPr>
                <a:r>
                  <a:rPr lang="en-US" sz="2400" kern="100">
                    <a:effectLst/>
                    <a:latin typeface="Arial" panose="020B0604020202020204" pitchFamily="34" charset="0"/>
                    <a:ea typeface="Aptos" panose="020B0004020202020204" pitchFamily="34" charset="0"/>
                    <a:cs typeface="Times New Roman" panose="02020603050405020304" pitchFamily="18" charset="0"/>
                  </a:rPr>
                  <a:t>A circular clarifier is being designed to accommodate an average flow of 76,250 gpd. To accommodate the space restrictions of the plant the diameter of the clarifier must not exceed 13 feet. What must the designed depth be to achieve a detention time of 2.5 hours?</a:t>
                </a:r>
              </a:p>
              <a:p>
                <a:pPr marL="0" marR="0">
                  <a:lnSpc>
                    <a:spcPct val="115000"/>
                  </a:lnSpc>
                  <a:spcAft>
                    <a:spcPts val="800"/>
                  </a:spcAft>
                  <a:buNone/>
                </a:pPr>
                <a14:m>
                  <m:oMathPara xmlns:m="http://schemas.openxmlformats.org/officeDocument/2006/math">
                    <m:oMathParaPr>
                      <m:jc m:val="centerGroup"/>
                    </m:oMathParaPr>
                    <m:oMath xmlns:m="http://schemas.openxmlformats.org/officeDocument/2006/math">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𝐷𝑇</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f>
                        <m:fPr>
                          <m:ctrlP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ctrlPr>
                        </m:fPr>
                        <m:num>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𝑉</m:t>
                          </m:r>
                        </m:num>
                        <m:den>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𝑄</m:t>
                          </m:r>
                        </m:den>
                      </m:f>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𝑉</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𝐷𝑇</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𝑄</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f>
                        <m:fPr>
                          <m:ctrlPr>
                            <a:rPr lang="en-US" sz="2000" i="1" kern="100" smtClean="0">
                              <a:latin typeface="Cambria Math" panose="02040503050406030204" pitchFamily="18" charset="0"/>
                              <a:cs typeface="Times New Roman" panose="02020603050405020304" pitchFamily="18" charset="0"/>
                            </a:rPr>
                          </m:ctrlPr>
                        </m:fPr>
                        <m:num>
                          <m:r>
                            <a:rPr lang="en-US" sz="2000" b="0" i="1" kern="100" smtClean="0">
                              <a:latin typeface="Cambria Math" panose="02040503050406030204" pitchFamily="18" charset="0"/>
                              <a:cs typeface="Times New Roman" panose="02020603050405020304" pitchFamily="18" charset="0"/>
                            </a:rPr>
                            <m:t>2.5 </m:t>
                          </m:r>
                          <m:r>
                            <a:rPr lang="en-US" sz="2000" b="0" i="1" kern="100" smtClean="0">
                              <a:latin typeface="Cambria Math" panose="02040503050406030204" pitchFamily="18" charset="0"/>
                              <a:cs typeface="Times New Roman" panose="02020603050405020304" pitchFamily="18" charset="0"/>
                            </a:rPr>
                            <m:t>h𝑜𝑢𝑟</m:t>
                          </m:r>
                        </m:num>
                        <m:den>
                          <m:r>
                            <a:rPr lang="en-US" sz="2000" b="0" i="1" kern="100" smtClean="0">
                              <a:latin typeface="Cambria Math" panose="02040503050406030204" pitchFamily="18" charset="0"/>
                              <a:cs typeface="Times New Roman" panose="02020603050405020304" pitchFamily="18" charset="0"/>
                            </a:rPr>
                            <m:t>1</m:t>
                          </m:r>
                        </m:den>
                      </m:f>
                      <m:r>
                        <a:rPr lang="en-US" sz="2000" b="0" i="1" kern="100" smtClean="0">
                          <a:latin typeface="Cambria Math" panose="02040503050406030204" pitchFamily="18" charset="0"/>
                          <a:cs typeface="Times New Roman" panose="02020603050405020304" pitchFamily="18" charset="0"/>
                        </a:rPr>
                        <m:t>  </m:t>
                      </m:r>
                      <m:f>
                        <m:fPr>
                          <m:ctrlPr>
                            <a:rPr lang="en-US" sz="2000" i="1" kern="100">
                              <a:latin typeface="Cambria Math" panose="02040503050406030204" pitchFamily="18" charset="0"/>
                              <a:cs typeface="Times New Roman" panose="02020603050405020304" pitchFamily="18" charset="0"/>
                            </a:rPr>
                          </m:ctrlPr>
                        </m:fPr>
                        <m:num>
                          <m:r>
                            <a:rPr lang="en-US" sz="2000" i="1" kern="100">
                              <a:latin typeface="Cambria Math" panose="02040503050406030204" pitchFamily="18" charset="0"/>
                              <a:cs typeface="Times New Roman" panose="02020603050405020304" pitchFamily="18" charset="0"/>
                            </a:rPr>
                            <m:t>𝑑𝑎𝑦</m:t>
                          </m:r>
                        </m:num>
                        <m:den>
                          <m:r>
                            <a:rPr lang="en-US" sz="2000" i="1" kern="100">
                              <a:latin typeface="Cambria Math" panose="02040503050406030204" pitchFamily="18" charset="0"/>
                              <a:cs typeface="Times New Roman" panose="02020603050405020304" pitchFamily="18" charset="0"/>
                            </a:rPr>
                            <m:t>24 </m:t>
                          </m:r>
                          <m:r>
                            <a:rPr lang="en-US" sz="2000" i="1" kern="100">
                              <a:latin typeface="Cambria Math" panose="02040503050406030204" pitchFamily="18" charset="0"/>
                              <a:cs typeface="Times New Roman" panose="02020603050405020304" pitchFamily="18" charset="0"/>
                            </a:rPr>
                            <m:t>h𝑜𝑢𝑟</m:t>
                          </m:r>
                        </m:den>
                      </m:f>
                      <m:r>
                        <a:rPr lang="en-US" sz="2000" b="0" i="1" kern="100" smtClean="0">
                          <a:latin typeface="Cambria Math" panose="02040503050406030204" pitchFamily="18" charset="0"/>
                          <a:cs typeface="Times New Roman" panose="02020603050405020304" pitchFamily="18" charset="0"/>
                        </a:rPr>
                        <m:t>  </m:t>
                      </m:r>
                      <m:f>
                        <m:fPr>
                          <m:ctrlPr>
                            <a:rPr lang="en-US" sz="2000" i="1" kern="100">
                              <a:latin typeface="Cambria Math" panose="02040503050406030204" pitchFamily="18" charset="0"/>
                              <a:cs typeface="Times New Roman" panose="02020603050405020304" pitchFamily="18" charset="0"/>
                            </a:rPr>
                          </m:ctrlPr>
                        </m:fPr>
                        <m:num>
                          <m:r>
                            <a:rPr lang="en-US" sz="2000" i="1" kern="100">
                              <a:latin typeface="Cambria Math" panose="02040503050406030204" pitchFamily="18" charset="0"/>
                              <a:cs typeface="Times New Roman" panose="02020603050405020304" pitchFamily="18" charset="0"/>
                            </a:rPr>
                            <m:t>76,250 </m:t>
                          </m:r>
                          <m:r>
                            <a:rPr lang="en-US" sz="2000" i="1" kern="100">
                              <a:latin typeface="Cambria Math" panose="02040503050406030204" pitchFamily="18" charset="0"/>
                              <a:cs typeface="Times New Roman" panose="02020603050405020304" pitchFamily="18" charset="0"/>
                            </a:rPr>
                            <m:t>𝑔𝑎𝑙</m:t>
                          </m:r>
                        </m:num>
                        <m:den>
                          <m:r>
                            <a:rPr lang="en-US" sz="2000" b="0" i="1" kern="100" smtClean="0">
                              <a:latin typeface="Cambria Math" panose="02040503050406030204" pitchFamily="18" charset="0"/>
                              <a:cs typeface="Times New Roman" panose="02020603050405020304" pitchFamily="18" charset="0"/>
                            </a:rPr>
                            <m:t>𝑑𝑎𝑦</m:t>
                          </m:r>
                        </m:den>
                      </m:f>
                      <m:r>
                        <a:rPr lang="en-US" sz="2000" b="0" i="1" kern="100" smtClean="0">
                          <a:latin typeface="Cambria Math" panose="02040503050406030204" pitchFamily="18" charset="0"/>
                          <a:cs typeface="Times New Roman" panose="02020603050405020304" pitchFamily="18" charset="0"/>
                        </a:rPr>
                        <m:t>  </m:t>
                      </m:r>
                      <m:f>
                        <m:fPr>
                          <m:ctrlPr>
                            <a:rPr lang="en-US" sz="2000" i="1" kern="100">
                              <a:latin typeface="Cambria Math" panose="02040503050406030204" pitchFamily="18" charset="0"/>
                              <a:cs typeface="Times New Roman" panose="02020603050405020304" pitchFamily="18" charset="0"/>
                            </a:rPr>
                          </m:ctrlPr>
                        </m:fPr>
                        <m:num>
                          <m:sSup>
                            <m:sSupPr>
                              <m:ctrlPr>
                                <a:rPr lang="en-US" sz="2000" i="1" kern="100">
                                  <a:latin typeface="Cambria Math" panose="02040503050406030204" pitchFamily="18" charset="0"/>
                                  <a:cs typeface="Times New Roman" panose="02020603050405020304" pitchFamily="18" charset="0"/>
                                </a:rPr>
                              </m:ctrlPr>
                            </m:sSupPr>
                            <m:e>
                              <m:r>
                                <a:rPr lang="en-US" sz="2000" i="1" kern="100">
                                  <a:latin typeface="Cambria Math" panose="02040503050406030204" pitchFamily="18" charset="0"/>
                                  <a:cs typeface="Times New Roman" panose="02020603050405020304" pitchFamily="18" charset="0"/>
                                </a:rPr>
                                <m:t>𝑓𝑡</m:t>
                              </m:r>
                            </m:e>
                            <m:sup>
                              <m:r>
                                <a:rPr lang="en-US" sz="2000" i="1" kern="100">
                                  <a:latin typeface="Cambria Math" panose="02040503050406030204" pitchFamily="18" charset="0"/>
                                  <a:cs typeface="Times New Roman" panose="02020603050405020304" pitchFamily="18" charset="0"/>
                                </a:rPr>
                                <m:t>3</m:t>
                              </m:r>
                            </m:sup>
                          </m:sSup>
                        </m:num>
                        <m:den>
                          <m:r>
                            <a:rPr lang="en-US" sz="2000" i="1" kern="100">
                              <a:latin typeface="Cambria Math" panose="02040503050406030204" pitchFamily="18" charset="0"/>
                              <a:cs typeface="Times New Roman" panose="02020603050405020304" pitchFamily="18" charset="0"/>
                            </a:rPr>
                            <m:t>7.48 </m:t>
                          </m:r>
                          <m:r>
                            <a:rPr lang="en-US" sz="2000" i="1" kern="100">
                              <a:latin typeface="Cambria Math" panose="02040503050406030204" pitchFamily="18" charset="0"/>
                              <a:cs typeface="Times New Roman" panose="02020603050405020304" pitchFamily="18" charset="0"/>
                            </a:rPr>
                            <m:t>𝑔𝑎𝑙</m:t>
                          </m:r>
                        </m:den>
                      </m:f>
                      <m:r>
                        <a:rPr lang="en-US" sz="2000" b="0" i="1" kern="100" smtClean="0">
                          <a:latin typeface="Cambria Math" panose="02040503050406030204" pitchFamily="18" charset="0"/>
                          <a:cs typeface="Times New Roman" panose="02020603050405020304" pitchFamily="18" charset="0"/>
                        </a:rPr>
                        <m:t>                         </m:t>
                      </m:r>
                    </m:oMath>
                  </m:oMathPara>
                </a14:m>
                <a:endParaRPr lang="en-US" sz="2000" b="0" kern="100">
                  <a:effectLst/>
                  <a:latin typeface="Arial" panose="020B06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14:m>
                  <m:oMathPara xmlns:m="http://schemas.openxmlformats.org/officeDocument/2006/math">
                    <m:oMathParaPr>
                      <m:jc m:val="centerGroup"/>
                    </m:oMathParaPr>
                    <m:oMath xmlns:m="http://schemas.openxmlformats.org/officeDocument/2006/math">
                      <m:r>
                        <a:rPr lang="en-US" sz="2400" b="0" i="1" kern="100" smtClean="0">
                          <a:effectLst/>
                          <a:latin typeface="Cambria Math" panose="02040503050406030204" pitchFamily="18" charset="0"/>
                          <a:ea typeface="Aptos" panose="020B0004020202020204" pitchFamily="34" charset="0"/>
                          <a:cs typeface="Times New Roman" panose="02020603050405020304" pitchFamily="18" charset="0"/>
                        </a:rPr>
                        <m:t>𝑉</m:t>
                      </m:r>
                      <m:r>
                        <a:rPr lang="en-US" sz="2400" b="0" i="1" kern="100" smtClean="0">
                          <a:effectLst/>
                          <a:latin typeface="Cambria Math" panose="02040503050406030204" pitchFamily="18" charset="0"/>
                          <a:ea typeface="Aptos" panose="020B0004020202020204" pitchFamily="34" charset="0"/>
                          <a:cs typeface="Times New Roman" panose="02020603050405020304" pitchFamily="18" charset="0"/>
                        </a:rPr>
                        <m:t>=</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𝑟</m:t>
                          </m:r>
                        </m:e>
                        <m:sup>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2</m:t>
                          </m:r>
                        </m:sup>
                      </m:sSup>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h</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h</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𝑉</m:t>
                          </m:r>
                        </m:num>
                        <m:den>
                          <m:r>
                            <a:rPr lang="en-US" sz="2400" i="1" kern="100">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en-US" sz="2400" i="1" kern="100">
                                  <a:latin typeface="Cambria Math" panose="02040503050406030204" pitchFamily="18" charset="0"/>
                                  <a:ea typeface="Cambria Math" panose="02040503050406030204" pitchFamily="18" charset="0"/>
                                  <a:cs typeface="Times New Roman" panose="02020603050405020304" pitchFamily="18" charset="0"/>
                                </a:rPr>
                              </m:ctrlPr>
                            </m:sSupPr>
                            <m:e>
                              <m:r>
                                <a:rPr lang="en-US" sz="2400" i="1" kern="100">
                                  <a:latin typeface="Cambria Math" panose="02040503050406030204" pitchFamily="18" charset="0"/>
                                  <a:ea typeface="Cambria Math" panose="02040503050406030204" pitchFamily="18" charset="0"/>
                                  <a:cs typeface="Times New Roman" panose="02020603050405020304" pitchFamily="18" charset="0"/>
                                </a:rPr>
                                <m:t>𝑟</m:t>
                              </m:r>
                            </m:e>
                            <m:sup>
                              <m:r>
                                <a:rPr lang="en-US" sz="2400" i="1" kern="10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400" i="1" kern="100">
                              <a:latin typeface="Cambria Math" panose="02040503050406030204" pitchFamily="18" charset="0"/>
                              <a:cs typeface="Times New Roman" panose="02020603050405020304" pitchFamily="18" charset="0"/>
                            </a:rPr>
                            <m:t>1062</m:t>
                          </m:r>
                          <m:sSup>
                            <m:sSupPr>
                              <m:ctrlPr>
                                <a:rPr lang="en-US" sz="2400" i="1" kern="100">
                                  <a:latin typeface="Cambria Math" panose="02040503050406030204" pitchFamily="18" charset="0"/>
                                  <a:cs typeface="Times New Roman" panose="02020603050405020304" pitchFamily="18" charset="0"/>
                                </a:rPr>
                              </m:ctrlPr>
                            </m:sSupPr>
                            <m:e>
                              <m:r>
                                <a:rPr lang="en-US" sz="2400" i="1" kern="100">
                                  <a:latin typeface="Cambria Math" panose="02040503050406030204" pitchFamily="18" charset="0"/>
                                  <a:cs typeface="Times New Roman" panose="02020603050405020304" pitchFamily="18" charset="0"/>
                                </a:rPr>
                                <m:t>𝑓𝑡</m:t>
                              </m:r>
                            </m:e>
                            <m:sup>
                              <m:r>
                                <a:rPr lang="en-US" sz="2400" i="1" kern="100">
                                  <a:latin typeface="Cambria Math" panose="02040503050406030204" pitchFamily="18" charset="0"/>
                                  <a:cs typeface="Times New Roman" panose="02020603050405020304" pitchFamily="18" charset="0"/>
                                </a:rPr>
                                <m:t>3</m:t>
                              </m:r>
                            </m:sup>
                          </m:sSup>
                        </m:num>
                        <m:den>
                          <m:r>
                            <a:rPr lang="en-US" sz="2400" i="1" kern="100">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en-US" sz="2400" i="1" kern="100">
                                  <a:latin typeface="Cambria Math" panose="02040503050406030204" pitchFamily="18" charset="0"/>
                                  <a:ea typeface="Cambria Math" panose="02040503050406030204" pitchFamily="18" charset="0"/>
                                  <a:cs typeface="Times New Roman" panose="02020603050405020304" pitchFamily="18" charset="0"/>
                                </a:rPr>
                              </m:ctrlPr>
                            </m:sSupPr>
                            <m:e>
                              <m:d>
                                <m:dPr>
                                  <m:ctrlPr>
                                    <a:rPr lang="en-US" sz="2400" i="1" kern="100"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sz="2400" b="0" i="1" kern="100" smtClean="0">
                                      <a:latin typeface="Cambria Math" panose="02040503050406030204" pitchFamily="18" charset="0"/>
                                      <a:ea typeface="Cambria Math" panose="02040503050406030204" pitchFamily="18" charset="0"/>
                                      <a:cs typeface="Times New Roman" panose="02020603050405020304" pitchFamily="18" charset="0"/>
                                    </a:rPr>
                                    <m:t>6.5 </m:t>
                                  </m:r>
                                  <m:r>
                                    <a:rPr lang="en-US" sz="2400" b="0" i="1" kern="100" smtClean="0">
                                      <a:latin typeface="Cambria Math" panose="02040503050406030204" pitchFamily="18" charset="0"/>
                                      <a:ea typeface="Cambria Math" panose="02040503050406030204" pitchFamily="18" charset="0"/>
                                      <a:cs typeface="Times New Roman" panose="02020603050405020304" pitchFamily="18" charset="0"/>
                                    </a:rPr>
                                    <m:t>𝑓𝑡</m:t>
                                  </m:r>
                                </m:e>
                              </m:d>
                            </m:e>
                            <m:sup>
                              <m:r>
                                <a:rPr lang="en-US" sz="2400" i="1" kern="10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400" b="0" i="1" kern="10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400" i="1" kern="100">
                              <a:latin typeface="Cambria Math" panose="02040503050406030204" pitchFamily="18" charset="0"/>
                              <a:ea typeface="Cambria Math" panose="02040503050406030204" pitchFamily="18" charset="0"/>
                              <a:cs typeface="Times New Roman" panose="02020603050405020304" pitchFamily="18" charset="0"/>
                            </a:rPr>
                          </m:ctrlPr>
                        </m:fPr>
                        <m:num>
                          <m:r>
                            <a:rPr lang="en-US" sz="2400" i="1" kern="100">
                              <a:latin typeface="Cambria Math" panose="02040503050406030204" pitchFamily="18" charset="0"/>
                              <a:cs typeface="Times New Roman" panose="02020603050405020304" pitchFamily="18" charset="0"/>
                            </a:rPr>
                            <m:t>1062</m:t>
                          </m:r>
                          <m:sSup>
                            <m:sSupPr>
                              <m:ctrlPr>
                                <a:rPr lang="en-US" sz="2400" i="1" kern="100">
                                  <a:latin typeface="Cambria Math" panose="02040503050406030204" pitchFamily="18" charset="0"/>
                                  <a:cs typeface="Times New Roman" panose="02020603050405020304" pitchFamily="18" charset="0"/>
                                </a:rPr>
                              </m:ctrlPr>
                            </m:sSupPr>
                            <m:e>
                              <m:r>
                                <a:rPr lang="en-US" sz="2400" i="1" kern="100">
                                  <a:latin typeface="Cambria Math" panose="02040503050406030204" pitchFamily="18" charset="0"/>
                                  <a:cs typeface="Times New Roman" panose="02020603050405020304" pitchFamily="18" charset="0"/>
                                </a:rPr>
                                <m:t>𝑓𝑡</m:t>
                              </m:r>
                            </m:e>
                            <m:sup>
                              <m:r>
                                <a:rPr lang="en-US" sz="2400" i="1" kern="100">
                                  <a:latin typeface="Cambria Math" panose="02040503050406030204" pitchFamily="18" charset="0"/>
                                  <a:cs typeface="Times New Roman" panose="02020603050405020304" pitchFamily="18" charset="0"/>
                                </a:rPr>
                                <m:t>3</m:t>
                              </m:r>
                            </m:sup>
                          </m:sSup>
                        </m:num>
                        <m:den>
                          <m:r>
                            <a:rPr lang="en-US" sz="2400" b="0" i="1" kern="100" smtClean="0">
                              <a:latin typeface="Cambria Math" panose="02040503050406030204" pitchFamily="18" charset="0"/>
                              <a:cs typeface="Times New Roman" panose="02020603050405020304" pitchFamily="18" charset="0"/>
                            </a:rPr>
                            <m:t>132.665</m:t>
                          </m:r>
                          <m:sSup>
                            <m:sSupPr>
                              <m:ctrlPr>
                                <a:rPr lang="en-US" sz="2400" i="1" kern="100">
                                  <a:latin typeface="Cambria Math" panose="02040503050406030204" pitchFamily="18" charset="0"/>
                                  <a:ea typeface="Cambria Math" panose="02040503050406030204" pitchFamily="18" charset="0"/>
                                  <a:cs typeface="Times New Roman" panose="02020603050405020304" pitchFamily="18" charset="0"/>
                                </a:rPr>
                              </m:ctrlPr>
                            </m:sSupPr>
                            <m:e>
                              <m:r>
                                <a:rPr lang="en-US" sz="2400" b="0" i="1" kern="100" smtClean="0">
                                  <a:latin typeface="Cambria Math" panose="02040503050406030204" pitchFamily="18" charset="0"/>
                                  <a:ea typeface="Cambria Math" panose="02040503050406030204" pitchFamily="18" charset="0"/>
                                  <a:cs typeface="Times New Roman" panose="02020603050405020304" pitchFamily="18" charset="0"/>
                                </a:rPr>
                                <m:t>𝑓𝑡</m:t>
                              </m:r>
                            </m:e>
                            <m:sup>
                              <m:r>
                                <a:rPr lang="en-US" sz="2400" i="1" kern="10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=8.0 </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𝑓𝑡</m:t>
                      </m:r>
                    </m:oMath>
                  </m:oMathPara>
                </a14:m>
                <a:endParaRPr lang="en-US" sz="2400" kern="100">
                  <a:effectLst/>
                  <a:latin typeface="Arial" panose="020B06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2639E3D5-33DA-FB07-98C1-90AFE3CE5162}"/>
                  </a:ext>
                </a:extLst>
              </p:cNvPr>
              <p:cNvSpPr>
                <a:spLocks noGrp="1" noRot="1" noChangeAspect="1" noMove="1" noResize="1" noEditPoints="1" noAdjustHandles="1" noChangeArrowheads="1" noChangeShapeType="1" noTextEdit="1"/>
              </p:cNvSpPr>
              <p:nvPr>
                <p:ph idx="1"/>
              </p:nvPr>
            </p:nvSpPr>
            <p:spPr>
              <a:xfrm>
                <a:off x="838200" y="1190625"/>
                <a:ext cx="10515600" cy="5143499"/>
              </a:xfrm>
              <a:blipFill>
                <a:blip r:embed="rId2"/>
                <a:stretch>
                  <a:fillRect l="-928" t="-474"/>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E0C0C9F3-0DFC-6F07-215E-8A9DF22D6842}"/>
              </a:ext>
            </a:extLst>
          </p:cNvPr>
          <p:cNvCxnSpPr>
            <a:cxnSpLocks/>
          </p:cNvCxnSpPr>
          <p:nvPr/>
        </p:nvCxnSpPr>
        <p:spPr>
          <a:xfrm flipV="1">
            <a:off x="8365046" y="3967748"/>
            <a:ext cx="121226" cy="1432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D248211-266B-0CC3-FCFC-413597481563}"/>
              </a:ext>
            </a:extLst>
          </p:cNvPr>
          <p:cNvCxnSpPr>
            <a:cxnSpLocks/>
          </p:cNvCxnSpPr>
          <p:nvPr/>
        </p:nvCxnSpPr>
        <p:spPr>
          <a:xfrm flipV="1">
            <a:off x="8262566" y="4440990"/>
            <a:ext cx="426025" cy="2394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F0360B5-5CF4-7016-2BD4-F5CF49AEA1C0}"/>
              </a:ext>
            </a:extLst>
          </p:cNvPr>
          <p:cNvCxnSpPr>
            <a:cxnSpLocks/>
          </p:cNvCxnSpPr>
          <p:nvPr/>
        </p:nvCxnSpPr>
        <p:spPr>
          <a:xfrm flipV="1">
            <a:off x="9039977" y="4563436"/>
            <a:ext cx="825917" cy="73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ADE7F04-F0C8-75FB-8A68-82230A7CC3D1}"/>
              </a:ext>
            </a:extLst>
          </p:cNvPr>
          <p:cNvCxnSpPr>
            <a:cxnSpLocks/>
          </p:cNvCxnSpPr>
          <p:nvPr/>
        </p:nvCxnSpPr>
        <p:spPr>
          <a:xfrm>
            <a:off x="5615978" y="3033213"/>
            <a:ext cx="0" cy="666545"/>
          </a:xfrm>
          <a:prstGeom prst="line">
            <a:avLst/>
          </a:prstGeom>
          <a:ln w="571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24CB3A3-7469-E598-4683-BCA54954443F}"/>
              </a:ext>
            </a:extLst>
          </p:cNvPr>
          <p:cNvCxnSpPr>
            <a:cxnSpLocks/>
          </p:cNvCxnSpPr>
          <p:nvPr/>
        </p:nvCxnSpPr>
        <p:spPr>
          <a:xfrm>
            <a:off x="4593389" y="3367360"/>
            <a:ext cx="4446588" cy="0"/>
          </a:xfrm>
          <a:prstGeom prst="line">
            <a:avLst/>
          </a:prstGeom>
          <a:ln w="571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30B346E-0537-97DF-60EB-DF568E19FB76}"/>
              </a:ext>
            </a:extLst>
          </p:cNvPr>
          <p:cNvCxnSpPr>
            <a:cxnSpLocks/>
          </p:cNvCxnSpPr>
          <p:nvPr/>
        </p:nvCxnSpPr>
        <p:spPr>
          <a:xfrm>
            <a:off x="6677431" y="3033213"/>
            <a:ext cx="0" cy="666545"/>
          </a:xfrm>
          <a:prstGeom prst="line">
            <a:avLst/>
          </a:prstGeom>
          <a:ln w="571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1786143-8D62-D0A3-CB3F-F970BBECE9AC}"/>
              </a:ext>
            </a:extLst>
          </p:cNvPr>
          <p:cNvCxnSpPr>
            <a:cxnSpLocks/>
          </p:cNvCxnSpPr>
          <p:nvPr/>
        </p:nvCxnSpPr>
        <p:spPr>
          <a:xfrm>
            <a:off x="8032989" y="3034087"/>
            <a:ext cx="0" cy="666545"/>
          </a:xfrm>
          <a:prstGeom prst="line">
            <a:avLst/>
          </a:prstGeom>
          <a:ln w="571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B7D5AF2-C851-9BFD-BC01-6DE124712169}"/>
              </a:ext>
            </a:extLst>
          </p:cNvPr>
          <p:cNvCxnSpPr>
            <a:cxnSpLocks/>
          </p:cNvCxnSpPr>
          <p:nvPr/>
        </p:nvCxnSpPr>
        <p:spPr>
          <a:xfrm flipV="1">
            <a:off x="4998329" y="3117516"/>
            <a:ext cx="562934" cy="1726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44D5940-14D8-FEC5-296F-A41452969CF9}"/>
              </a:ext>
            </a:extLst>
          </p:cNvPr>
          <p:cNvCxnSpPr>
            <a:cxnSpLocks/>
          </p:cNvCxnSpPr>
          <p:nvPr/>
        </p:nvCxnSpPr>
        <p:spPr>
          <a:xfrm flipV="1">
            <a:off x="6024144" y="3490640"/>
            <a:ext cx="587328" cy="1626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96FC70E-7730-3C0E-24DD-9843DFD195AC}"/>
              </a:ext>
            </a:extLst>
          </p:cNvPr>
          <p:cNvCxnSpPr>
            <a:cxnSpLocks/>
          </p:cNvCxnSpPr>
          <p:nvPr/>
        </p:nvCxnSpPr>
        <p:spPr>
          <a:xfrm flipV="1">
            <a:off x="5911603" y="3117516"/>
            <a:ext cx="503493" cy="1299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C9B5E18-899F-E550-9733-2B87B62CD901}"/>
              </a:ext>
            </a:extLst>
          </p:cNvPr>
          <p:cNvCxnSpPr>
            <a:cxnSpLocks/>
          </p:cNvCxnSpPr>
          <p:nvPr/>
        </p:nvCxnSpPr>
        <p:spPr>
          <a:xfrm flipV="1">
            <a:off x="7115783" y="3487297"/>
            <a:ext cx="472133" cy="13806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B53C733-CA87-C5AC-C248-BD95533B8601}"/>
              </a:ext>
            </a:extLst>
          </p:cNvPr>
          <p:cNvCxnSpPr>
            <a:cxnSpLocks/>
          </p:cNvCxnSpPr>
          <p:nvPr/>
        </p:nvCxnSpPr>
        <p:spPr>
          <a:xfrm flipV="1">
            <a:off x="7599730" y="3124125"/>
            <a:ext cx="386756" cy="1512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115D050-7282-A7AB-D34A-100F7C80D6F4}"/>
              </a:ext>
            </a:extLst>
          </p:cNvPr>
          <p:cNvCxnSpPr>
            <a:cxnSpLocks/>
          </p:cNvCxnSpPr>
          <p:nvPr/>
        </p:nvCxnSpPr>
        <p:spPr>
          <a:xfrm flipV="1">
            <a:off x="8622309" y="3487297"/>
            <a:ext cx="417668" cy="16599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123F384-666F-BE88-5005-A146F07EBE9A}"/>
                  </a:ext>
                </a:extLst>
              </p:cNvPr>
              <p:cNvSpPr txBox="1"/>
              <p:nvPr/>
            </p:nvSpPr>
            <p:spPr>
              <a:xfrm>
                <a:off x="8984988" y="3101521"/>
                <a:ext cx="19545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kern="100" smtClean="0">
                          <a:solidFill>
                            <a:srgbClr val="666666"/>
                          </a:solidFill>
                          <a:latin typeface="Cambria Math" panose="02040503050406030204" pitchFamily="18" charset="0"/>
                          <a:cs typeface="Times New Roman" panose="02020603050405020304" pitchFamily="18" charset="0"/>
                        </a:rPr>
                        <m:t>=1062</m:t>
                      </m:r>
                      <m:sSup>
                        <m:sSupPr>
                          <m:ctrlPr>
                            <a:rPr lang="en-US" sz="2800" i="1" kern="100">
                              <a:solidFill>
                                <a:srgbClr val="666666"/>
                              </a:solidFill>
                              <a:latin typeface="Cambria Math" panose="02040503050406030204" pitchFamily="18" charset="0"/>
                              <a:cs typeface="Times New Roman" panose="02020603050405020304" pitchFamily="18" charset="0"/>
                            </a:rPr>
                          </m:ctrlPr>
                        </m:sSupPr>
                        <m:e>
                          <m:r>
                            <a:rPr lang="en-US" sz="2800" i="1" kern="100">
                              <a:solidFill>
                                <a:srgbClr val="666666"/>
                              </a:solidFill>
                              <a:latin typeface="Cambria Math" panose="02040503050406030204" pitchFamily="18" charset="0"/>
                              <a:cs typeface="Times New Roman" panose="02020603050405020304" pitchFamily="18" charset="0"/>
                            </a:rPr>
                            <m:t>𝑓𝑡</m:t>
                          </m:r>
                        </m:e>
                        <m:sup>
                          <m:r>
                            <a:rPr lang="en-US" sz="2800" i="1" kern="100">
                              <a:solidFill>
                                <a:srgbClr val="666666"/>
                              </a:solidFill>
                              <a:latin typeface="Cambria Math" panose="02040503050406030204" pitchFamily="18" charset="0"/>
                              <a:cs typeface="Times New Roman" panose="02020603050405020304" pitchFamily="18" charset="0"/>
                            </a:rPr>
                            <m:t>3</m:t>
                          </m:r>
                        </m:sup>
                      </m:sSup>
                    </m:oMath>
                  </m:oMathPara>
                </a14:m>
                <a:endParaRPr lang="en-US" sz="2800">
                  <a:solidFill>
                    <a:srgbClr val="666666"/>
                  </a:solidFill>
                </a:endParaRPr>
              </a:p>
            </p:txBody>
          </p:sp>
        </mc:Choice>
        <mc:Fallback xmlns="">
          <p:sp>
            <p:nvSpPr>
              <p:cNvPr id="35" name="TextBox 34">
                <a:extLst>
                  <a:ext uri="{FF2B5EF4-FFF2-40B4-BE49-F238E27FC236}">
                    <a16:creationId xmlns:a16="http://schemas.microsoft.com/office/drawing/2014/main" id="{0123F384-666F-BE88-5005-A146F07EBE9A}"/>
                  </a:ext>
                </a:extLst>
              </p:cNvPr>
              <p:cNvSpPr txBox="1">
                <a:spLocks noRot="1" noChangeAspect="1" noMove="1" noResize="1" noEditPoints="1" noAdjustHandles="1" noChangeArrowheads="1" noChangeShapeType="1" noTextEdit="1"/>
              </p:cNvSpPr>
              <p:nvPr/>
            </p:nvSpPr>
            <p:spPr>
              <a:xfrm>
                <a:off x="8984988" y="3101521"/>
                <a:ext cx="1954574" cy="52322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0849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9D9E3-FDF2-A68B-79BA-FBF965831318}"/>
              </a:ext>
            </a:extLst>
          </p:cNvPr>
          <p:cNvSpPr>
            <a:spLocks noGrp="1"/>
          </p:cNvSpPr>
          <p:nvPr>
            <p:ph type="title"/>
          </p:nvPr>
        </p:nvSpPr>
        <p:spPr>
          <a:xfrm>
            <a:off x="395301" y="-145787"/>
            <a:ext cx="10515600" cy="1325563"/>
          </a:xfrm>
        </p:spPr>
        <p:txBody>
          <a:bodyPr/>
          <a:lstStyle/>
          <a:p>
            <a:r>
              <a:rPr lang="en-US"/>
              <a:t>Practice: Combining all the concepts</a:t>
            </a:r>
          </a:p>
        </p:txBody>
      </p:sp>
      <p:sp>
        <p:nvSpPr>
          <p:cNvPr id="3" name="Content Placeholder 2">
            <a:extLst>
              <a:ext uri="{FF2B5EF4-FFF2-40B4-BE49-F238E27FC236}">
                <a16:creationId xmlns:a16="http://schemas.microsoft.com/office/drawing/2014/main" id="{5EACF85A-614A-0D9D-E378-DC60F1E3A04D}"/>
              </a:ext>
            </a:extLst>
          </p:cNvPr>
          <p:cNvSpPr>
            <a:spLocks noGrp="1"/>
          </p:cNvSpPr>
          <p:nvPr>
            <p:ph idx="1"/>
          </p:nvPr>
        </p:nvSpPr>
        <p:spPr>
          <a:xfrm>
            <a:off x="683559" y="850714"/>
            <a:ext cx="10515600" cy="3001868"/>
          </a:xfrm>
        </p:spPr>
        <p:txBody>
          <a:bodyPr/>
          <a:lstStyle/>
          <a:p>
            <a:pPr marL="0" indent="0">
              <a:buNone/>
            </a:pPr>
            <a:r>
              <a:rPr lang="en-US"/>
              <a:t>Calculate the detention time of wastewater in hours as it flows through a rectangular aeration basin measuring 47 ft x 29 ft x 21 ft and 400 ft of pipe that is 18 inches in diameter. The wastewater velocity flowing through the pipe is 1.75 ft/second.</a:t>
            </a:r>
          </a:p>
          <a:p>
            <a:pPr marL="0" indent="0">
              <a:buNone/>
            </a:pPr>
            <a:r>
              <a:rPr lang="en-US"/>
              <a:t>Tip: use the velocity to calculate flow rate, then use that to calculate detention time</a:t>
            </a:r>
          </a:p>
        </p:txBody>
      </p:sp>
      <p:sp>
        <p:nvSpPr>
          <p:cNvPr id="4" name="Slide Number Placeholder 3">
            <a:extLst>
              <a:ext uri="{FF2B5EF4-FFF2-40B4-BE49-F238E27FC236}">
                <a16:creationId xmlns:a16="http://schemas.microsoft.com/office/drawing/2014/main" id="{71FAC2CC-C340-00CF-5C78-F7FC13C3241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Cube 4">
            <a:extLst>
              <a:ext uri="{FF2B5EF4-FFF2-40B4-BE49-F238E27FC236}">
                <a16:creationId xmlns:a16="http://schemas.microsoft.com/office/drawing/2014/main" id="{C2E3ABD1-62B1-07E7-B199-3889120A4BE0}"/>
              </a:ext>
            </a:extLst>
          </p:cNvPr>
          <p:cNvSpPr/>
          <p:nvPr/>
        </p:nvSpPr>
        <p:spPr>
          <a:xfrm>
            <a:off x="746312" y="4336676"/>
            <a:ext cx="3153335" cy="1963271"/>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3D845BA9-02B4-8E45-FE06-2096BBA20010}"/>
              </a:ext>
            </a:extLst>
          </p:cNvPr>
          <p:cNvGrpSpPr/>
          <p:nvPr/>
        </p:nvGrpSpPr>
        <p:grpSpPr>
          <a:xfrm>
            <a:off x="3408898" y="5370087"/>
            <a:ext cx="2768592" cy="585222"/>
            <a:chOff x="265678" y="2617111"/>
            <a:chExt cx="2768592" cy="585222"/>
          </a:xfrm>
          <a:solidFill>
            <a:schemeClr val="accent1">
              <a:lumMod val="60000"/>
              <a:lumOff val="40000"/>
            </a:schemeClr>
          </a:solidFill>
        </p:grpSpPr>
        <p:sp>
          <p:nvSpPr>
            <p:cNvPr id="7" name="Flowchart: Direct Access Storage 6">
              <a:extLst>
                <a:ext uri="{FF2B5EF4-FFF2-40B4-BE49-F238E27FC236}">
                  <a16:creationId xmlns:a16="http://schemas.microsoft.com/office/drawing/2014/main" id="{87FB5BBC-37D6-BD13-ED56-A93D03B95E23}"/>
                </a:ext>
              </a:extLst>
            </p:cNvPr>
            <p:cNvSpPr/>
            <p:nvPr/>
          </p:nvSpPr>
          <p:spPr>
            <a:xfrm>
              <a:off x="265678" y="2617111"/>
              <a:ext cx="2667881" cy="585222"/>
            </a:xfrm>
            <a:prstGeom prst="flowChartMagneticDrum">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879C8AC-53F5-F99F-0F06-8F5DD381DBFC}"/>
                </a:ext>
              </a:extLst>
            </p:cNvPr>
            <p:cNvSpPr txBox="1"/>
            <p:nvPr/>
          </p:nvSpPr>
          <p:spPr>
            <a:xfrm>
              <a:off x="556122" y="2735559"/>
              <a:ext cx="17936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V = 1.75 ft/sec</a:t>
              </a:r>
            </a:p>
          </p:txBody>
        </p:sp>
        <p:cxnSp>
          <p:nvCxnSpPr>
            <p:cNvPr id="9" name="Straight Arrow Connector 8">
              <a:extLst>
                <a:ext uri="{FF2B5EF4-FFF2-40B4-BE49-F238E27FC236}">
                  <a16:creationId xmlns:a16="http://schemas.microsoft.com/office/drawing/2014/main" id="{4A562D90-8F42-DDE8-5E32-017278D596D5}"/>
                </a:ext>
              </a:extLst>
            </p:cNvPr>
            <p:cNvCxnSpPr/>
            <p:nvPr/>
          </p:nvCxnSpPr>
          <p:spPr>
            <a:xfrm>
              <a:off x="557245" y="2794577"/>
              <a:ext cx="1380392"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ADE12C8-401E-0676-822C-988ACBDFC957}"/>
                </a:ext>
              </a:extLst>
            </p:cNvPr>
            <p:cNvCxnSpPr/>
            <p:nvPr/>
          </p:nvCxnSpPr>
          <p:spPr>
            <a:xfrm>
              <a:off x="562138" y="3043692"/>
              <a:ext cx="1380392"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E4E1F9E-5FFB-FBA7-3ECD-BA443DA42BEE}"/>
                </a:ext>
              </a:extLst>
            </p:cNvPr>
            <p:cNvCxnSpPr/>
            <p:nvPr/>
          </p:nvCxnSpPr>
          <p:spPr>
            <a:xfrm>
              <a:off x="2555061" y="2617111"/>
              <a:ext cx="0" cy="585222"/>
            </a:xfrm>
            <a:prstGeom prst="straightConnector1">
              <a:avLst/>
            </a:prstGeom>
            <a:grpFill/>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F351F03-8066-A04D-BC4A-B71F389C1093}"/>
                </a:ext>
              </a:extLst>
            </p:cNvPr>
            <p:cNvSpPr txBox="1"/>
            <p:nvPr/>
          </p:nvSpPr>
          <p:spPr>
            <a:xfrm>
              <a:off x="2162896" y="2731530"/>
              <a:ext cx="871374"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 18 in</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3" name="TextBox 12">
            <a:extLst>
              <a:ext uri="{FF2B5EF4-FFF2-40B4-BE49-F238E27FC236}">
                <a16:creationId xmlns:a16="http://schemas.microsoft.com/office/drawing/2014/main" id="{E391E1FC-DD70-4ACE-937A-042C04FF20A2}"/>
              </a:ext>
            </a:extLst>
          </p:cNvPr>
          <p:cNvSpPr txBox="1"/>
          <p:nvPr/>
        </p:nvSpPr>
        <p:spPr>
          <a:xfrm>
            <a:off x="4295763" y="5058005"/>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400 ft</a:t>
            </a:r>
          </a:p>
        </p:txBody>
      </p:sp>
      <p:sp>
        <p:nvSpPr>
          <p:cNvPr id="14" name="TextBox 13">
            <a:extLst>
              <a:ext uri="{FF2B5EF4-FFF2-40B4-BE49-F238E27FC236}">
                <a16:creationId xmlns:a16="http://schemas.microsoft.com/office/drawing/2014/main" id="{0F12BF9D-0EEC-59A6-7FD3-42481A12F97A}"/>
              </a:ext>
            </a:extLst>
          </p:cNvPr>
          <p:cNvSpPr txBox="1"/>
          <p:nvPr/>
        </p:nvSpPr>
        <p:spPr>
          <a:xfrm>
            <a:off x="2326790" y="3894912"/>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47</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ft</a:t>
            </a:r>
          </a:p>
        </p:txBody>
      </p:sp>
      <p:sp>
        <p:nvSpPr>
          <p:cNvPr id="15" name="TextBox 14">
            <a:extLst>
              <a:ext uri="{FF2B5EF4-FFF2-40B4-BE49-F238E27FC236}">
                <a16:creationId xmlns:a16="http://schemas.microsoft.com/office/drawing/2014/main" id="{2571064C-3488-21D2-4813-8C87B1EE6489}"/>
              </a:ext>
            </a:extLst>
          </p:cNvPr>
          <p:cNvSpPr txBox="1"/>
          <p:nvPr/>
        </p:nvSpPr>
        <p:spPr>
          <a:xfrm>
            <a:off x="176483" y="5367368"/>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21</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ft</a:t>
            </a:r>
          </a:p>
        </p:txBody>
      </p:sp>
      <p:sp>
        <p:nvSpPr>
          <p:cNvPr id="16" name="TextBox 15">
            <a:extLst>
              <a:ext uri="{FF2B5EF4-FFF2-40B4-BE49-F238E27FC236}">
                <a16:creationId xmlns:a16="http://schemas.microsoft.com/office/drawing/2014/main" id="{52266319-4129-F675-6594-17D48300783E}"/>
              </a:ext>
            </a:extLst>
          </p:cNvPr>
          <p:cNvSpPr txBox="1"/>
          <p:nvPr/>
        </p:nvSpPr>
        <p:spPr>
          <a:xfrm>
            <a:off x="289112" y="4336675"/>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29</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ft</a:t>
            </a:r>
          </a:p>
        </p:txBody>
      </p:sp>
      <p:pic>
        <p:nvPicPr>
          <p:cNvPr id="17" name="Picture 16">
            <a:extLst>
              <a:ext uri="{FF2B5EF4-FFF2-40B4-BE49-F238E27FC236}">
                <a16:creationId xmlns:a16="http://schemas.microsoft.com/office/drawing/2014/main" id="{8B804884-0F72-A4D9-DC79-A7B9C781AF55}"/>
              </a:ext>
            </a:extLst>
          </p:cNvPr>
          <p:cNvPicPr>
            <a:picLocks noChangeAspect="1"/>
          </p:cNvPicPr>
          <p:nvPr/>
        </p:nvPicPr>
        <p:blipFill>
          <a:blip r:embed="rId2"/>
          <a:stretch>
            <a:fillRect/>
          </a:stretch>
        </p:blipFill>
        <p:spPr>
          <a:xfrm>
            <a:off x="5094304" y="3108574"/>
            <a:ext cx="6853195" cy="640852"/>
          </a:xfrm>
          <a:prstGeom prst="rect">
            <a:avLst/>
          </a:prstGeom>
        </p:spPr>
      </p:pic>
      <p:pic>
        <p:nvPicPr>
          <p:cNvPr id="19" name="Picture 18">
            <a:extLst>
              <a:ext uri="{FF2B5EF4-FFF2-40B4-BE49-F238E27FC236}">
                <a16:creationId xmlns:a16="http://schemas.microsoft.com/office/drawing/2014/main" id="{BA37AD4A-07CE-DFCF-E10B-26ED2177D446}"/>
              </a:ext>
            </a:extLst>
          </p:cNvPr>
          <p:cNvPicPr>
            <a:picLocks noChangeAspect="1"/>
          </p:cNvPicPr>
          <p:nvPr/>
        </p:nvPicPr>
        <p:blipFill>
          <a:blip r:embed="rId3"/>
          <a:stretch>
            <a:fillRect/>
          </a:stretch>
        </p:blipFill>
        <p:spPr>
          <a:xfrm>
            <a:off x="6674519" y="4749496"/>
            <a:ext cx="3872162" cy="853396"/>
          </a:xfrm>
          <a:prstGeom prst="rect">
            <a:avLst/>
          </a:prstGeom>
        </p:spPr>
      </p:pic>
      <p:pic>
        <p:nvPicPr>
          <p:cNvPr id="21" name="Picture 20">
            <a:extLst>
              <a:ext uri="{FF2B5EF4-FFF2-40B4-BE49-F238E27FC236}">
                <a16:creationId xmlns:a16="http://schemas.microsoft.com/office/drawing/2014/main" id="{98EECD45-5F53-E4E1-56EB-2ED21E518A08}"/>
              </a:ext>
            </a:extLst>
          </p:cNvPr>
          <p:cNvPicPr>
            <a:picLocks noChangeAspect="1"/>
          </p:cNvPicPr>
          <p:nvPr/>
        </p:nvPicPr>
        <p:blipFill>
          <a:blip r:embed="rId4"/>
          <a:stretch>
            <a:fillRect/>
          </a:stretch>
        </p:blipFill>
        <p:spPr>
          <a:xfrm>
            <a:off x="5094304" y="3820203"/>
            <a:ext cx="6612217" cy="782648"/>
          </a:xfrm>
          <a:prstGeom prst="rect">
            <a:avLst/>
          </a:prstGeom>
        </p:spPr>
      </p:pic>
      <p:pic>
        <p:nvPicPr>
          <p:cNvPr id="23" name="Picture 22">
            <a:extLst>
              <a:ext uri="{FF2B5EF4-FFF2-40B4-BE49-F238E27FC236}">
                <a16:creationId xmlns:a16="http://schemas.microsoft.com/office/drawing/2014/main" id="{D4D97B95-6669-B053-B279-ED4FC4AB6325}"/>
              </a:ext>
            </a:extLst>
          </p:cNvPr>
          <p:cNvPicPr>
            <a:picLocks noChangeAspect="1"/>
          </p:cNvPicPr>
          <p:nvPr/>
        </p:nvPicPr>
        <p:blipFill>
          <a:blip r:embed="rId5"/>
          <a:stretch>
            <a:fillRect/>
          </a:stretch>
        </p:blipFill>
        <p:spPr>
          <a:xfrm>
            <a:off x="6665259" y="5722090"/>
            <a:ext cx="5412441" cy="927352"/>
          </a:xfrm>
          <a:prstGeom prst="rect">
            <a:avLst/>
          </a:prstGeom>
        </p:spPr>
      </p:pic>
      <p:sp>
        <p:nvSpPr>
          <p:cNvPr id="24" name="TextBox 23">
            <a:extLst>
              <a:ext uri="{FF2B5EF4-FFF2-40B4-BE49-F238E27FC236}">
                <a16:creationId xmlns:a16="http://schemas.microsoft.com/office/drawing/2014/main" id="{D12F4DA5-75C1-642E-02EF-31C2F29FA1A3}"/>
              </a:ext>
            </a:extLst>
          </p:cNvPr>
          <p:cNvSpPr txBox="1"/>
          <p:nvPr/>
        </p:nvSpPr>
        <p:spPr>
          <a:xfrm>
            <a:off x="1487232" y="6285827"/>
            <a:ext cx="222555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 drawn to scale</a:t>
            </a:r>
          </a:p>
        </p:txBody>
      </p:sp>
    </p:spTree>
    <p:extLst>
      <p:ext uri="{BB962C8B-B14F-4D97-AF65-F5344CB8AC3E}">
        <p14:creationId xmlns:p14="http://schemas.microsoft.com/office/powerpoint/2010/main" val="36239357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693A9FB6-605B-C888-3491-BBB35096F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F859CD-7E6E-86F9-570A-AF53D32BF1EE}"/>
              </a:ext>
            </a:extLst>
          </p:cNvPr>
          <p:cNvSpPr>
            <a:spLocks noGrp="1"/>
          </p:cNvSpPr>
          <p:nvPr>
            <p:ph type="title"/>
          </p:nvPr>
        </p:nvSpPr>
        <p:spPr>
          <a:xfrm>
            <a:off x="395301" y="-145787"/>
            <a:ext cx="10515600" cy="1325563"/>
          </a:xfrm>
        </p:spPr>
        <p:txBody>
          <a:bodyPr/>
          <a:lstStyle/>
          <a:p>
            <a:r>
              <a:rPr lang="en-US"/>
              <a:t>Practice: Combining all the concepts</a:t>
            </a:r>
          </a:p>
        </p:txBody>
      </p:sp>
      <p:sp>
        <p:nvSpPr>
          <p:cNvPr id="3" name="Content Placeholder 2">
            <a:extLst>
              <a:ext uri="{FF2B5EF4-FFF2-40B4-BE49-F238E27FC236}">
                <a16:creationId xmlns:a16="http://schemas.microsoft.com/office/drawing/2014/main" id="{26874768-DCDF-5222-81A3-553AE1E9CA17}"/>
              </a:ext>
            </a:extLst>
          </p:cNvPr>
          <p:cNvSpPr>
            <a:spLocks noGrp="1"/>
          </p:cNvSpPr>
          <p:nvPr>
            <p:ph idx="1"/>
          </p:nvPr>
        </p:nvSpPr>
        <p:spPr>
          <a:xfrm>
            <a:off x="683559" y="850714"/>
            <a:ext cx="10515600" cy="2578286"/>
          </a:xfrm>
        </p:spPr>
        <p:txBody>
          <a:bodyPr/>
          <a:lstStyle/>
          <a:p>
            <a:pPr marL="0" indent="0">
              <a:buNone/>
            </a:pPr>
            <a:r>
              <a:rPr lang="en-US"/>
              <a:t>Calculate the detention time of wastewater in hours as it flows through a rectangular aeration basin measuring 47 ft x 29 ft x 21 ft and 400 ft of pipe that is 18 inches in diameter. The wastewater velocity flowing through the pipe is 1.75 ft/second.</a:t>
            </a:r>
          </a:p>
          <a:p>
            <a:pPr marL="0" indent="0">
              <a:buNone/>
            </a:pPr>
            <a:r>
              <a:rPr lang="en-US"/>
              <a:t>Tip: use the velocity to calculate flow rate, then use that to calculate detention time</a:t>
            </a:r>
          </a:p>
        </p:txBody>
      </p:sp>
      <p:sp>
        <p:nvSpPr>
          <p:cNvPr id="4" name="Slide Number Placeholder 3">
            <a:extLst>
              <a:ext uri="{FF2B5EF4-FFF2-40B4-BE49-F238E27FC236}">
                <a16:creationId xmlns:a16="http://schemas.microsoft.com/office/drawing/2014/main" id="{F40A5481-D1BD-5297-46AD-3AA99B243EA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a:t>
            </a:fld>
            <a:endParaRPr kumimoji="0" lang="en-US" sz="1200" b="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Cube 4">
            <a:extLst>
              <a:ext uri="{FF2B5EF4-FFF2-40B4-BE49-F238E27FC236}">
                <a16:creationId xmlns:a16="http://schemas.microsoft.com/office/drawing/2014/main" id="{52C4B656-8A1C-5177-8D5B-E2721CC9D5D9}"/>
              </a:ext>
            </a:extLst>
          </p:cNvPr>
          <p:cNvSpPr/>
          <p:nvPr/>
        </p:nvSpPr>
        <p:spPr>
          <a:xfrm>
            <a:off x="746312" y="4336676"/>
            <a:ext cx="3153335" cy="1963271"/>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1ED05749-7AB9-9D63-8188-83E6D22F4420}"/>
              </a:ext>
            </a:extLst>
          </p:cNvPr>
          <p:cNvGrpSpPr/>
          <p:nvPr/>
        </p:nvGrpSpPr>
        <p:grpSpPr>
          <a:xfrm>
            <a:off x="3408898" y="5370087"/>
            <a:ext cx="2768592" cy="585222"/>
            <a:chOff x="265678" y="2617111"/>
            <a:chExt cx="2768592" cy="585222"/>
          </a:xfrm>
          <a:solidFill>
            <a:schemeClr val="accent1">
              <a:lumMod val="60000"/>
              <a:lumOff val="40000"/>
            </a:schemeClr>
          </a:solidFill>
        </p:grpSpPr>
        <p:sp>
          <p:nvSpPr>
            <p:cNvPr id="7" name="Flowchart: Direct Access Storage 6">
              <a:extLst>
                <a:ext uri="{FF2B5EF4-FFF2-40B4-BE49-F238E27FC236}">
                  <a16:creationId xmlns:a16="http://schemas.microsoft.com/office/drawing/2014/main" id="{9228045A-6C21-89ED-1AC0-BAAC9E3F7B70}"/>
                </a:ext>
              </a:extLst>
            </p:cNvPr>
            <p:cNvSpPr/>
            <p:nvPr/>
          </p:nvSpPr>
          <p:spPr>
            <a:xfrm>
              <a:off x="265678" y="2617111"/>
              <a:ext cx="2667881" cy="585222"/>
            </a:xfrm>
            <a:prstGeom prst="flowChartMagneticDrum">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AC0D055-CCF9-718D-29B7-28AA9B29E000}"/>
                </a:ext>
              </a:extLst>
            </p:cNvPr>
            <p:cNvSpPr txBox="1"/>
            <p:nvPr/>
          </p:nvSpPr>
          <p:spPr>
            <a:xfrm>
              <a:off x="556122" y="2735559"/>
              <a:ext cx="17936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prstClr val="black"/>
                  </a:solidFill>
                  <a:effectLst/>
                  <a:uLnTx/>
                  <a:uFillTx/>
                  <a:latin typeface="Calibri" panose="020F0502020204030204"/>
                  <a:ea typeface="+mn-ea"/>
                  <a:cs typeface="+mn-cs"/>
                </a:rPr>
                <a:t>V = 1.75 ft/sec</a:t>
              </a:r>
            </a:p>
          </p:txBody>
        </p:sp>
        <p:cxnSp>
          <p:nvCxnSpPr>
            <p:cNvPr id="9" name="Straight Arrow Connector 8">
              <a:extLst>
                <a:ext uri="{FF2B5EF4-FFF2-40B4-BE49-F238E27FC236}">
                  <a16:creationId xmlns:a16="http://schemas.microsoft.com/office/drawing/2014/main" id="{C38C8E0C-2D75-909A-5AC4-06742D897D1F}"/>
                </a:ext>
              </a:extLst>
            </p:cNvPr>
            <p:cNvCxnSpPr/>
            <p:nvPr/>
          </p:nvCxnSpPr>
          <p:spPr>
            <a:xfrm>
              <a:off x="557245" y="2794577"/>
              <a:ext cx="1380392"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C9DA8C0-2082-7F6D-E052-BFC67878D425}"/>
                </a:ext>
              </a:extLst>
            </p:cNvPr>
            <p:cNvCxnSpPr/>
            <p:nvPr/>
          </p:nvCxnSpPr>
          <p:spPr>
            <a:xfrm>
              <a:off x="562138" y="3043692"/>
              <a:ext cx="1380392"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EC11AC6-1921-CCA1-0260-2062873FDB68}"/>
                </a:ext>
              </a:extLst>
            </p:cNvPr>
            <p:cNvCxnSpPr/>
            <p:nvPr/>
          </p:nvCxnSpPr>
          <p:spPr>
            <a:xfrm>
              <a:off x="2555061" y="2617111"/>
              <a:ext cx="0" cy="585222"/>
            </a:xfrm>
            <a:prstGeom prst="straightConnector1">
              <a:avLst/>
            </a:prstGeom>
            <a:grpFill/>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21B9191-2D59-545F-888E-36725861DF32}"/>
                </a:ext>
              </a:extLst>
            </p:cNvPr>
            <p:cNvSpPr txBox="1"/>
            <p:nvPr/>
          </p:nvSpPr>
          <p:spPr>
            <a:xfrm>
              <a:off x="2162896" y="2731530"/>
              <a:ext cx="871374"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 18 in</a:t>
              </a:r>
              <a:endParaRPr kumimoji="0" lang="en-US" sz="1600" b="0" u="none" strike="noStrike" kern="1200" cap="none" spc="0" normalizeH="0" baseline="0" noProof="0">
                <a:ln>
                  <a:noFill/>
                </a:ln>
                <a:solidFill>
                  <a:prstClr val="black"/>
                </a:solidFill>
                <a:effectLst/>
                <a:uLnTx/>
                <a:uFillTx/>
                <a:latin typeface="Calibri" panose="020F0502020204030204"/>
                <a:cs typeface="+mn-cs"/>
              </a:endParaRPr>
            </a:p>
          </p:txBody>
        </p:sp>
      </p:grpSp>
      <p:sp>
        <p:nvSpPr>
          <p:cNvPr id="13" name="TextBox 12">
            <a:extLst>
              <a:ext uri="{FF2B5EF4-FFF2-40B4-BE49-F238E27FC236}">
                <a16:creationId xmlns:a16="http://schemas.microsoft.com/office/drawing/2014/main" id="{C3E5C3FC-13A8-29B0-36BE-0EFF75E7638B}"/>
              </a:ext>
            </a:extLst>
          </p:cNvPr>
          <p:cNvSpPr txBox="1"/>
          <p:nvPr/>
        </p:nvSpPr>
        <p:spPr>
          <a:xfrm>
            <a:off x="4295763" y="5058005"/>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prstClr val="black"/>
                </a:solidFill>
                <a:effectLst/>
                <a:uLnTx/>
                <a:uFillTx/>
                <a:latin typeface="Calibri" panose="020F0502020204030204"/>
                <a:ea typeface="+mn-ea"/>
                <a:cs typeface="+mn-cs"/>
              </a:rPr>
              <a:t>400 ft</a:t>
            </a:r>
          </a:p>
        </p:txBody>
      </p:sp>
      <p:sp>
        <p:nvSpPr>
          <p:cNvPr id="14" name="TextBox 13">
            <a:extLst>
              <a:ext uri="{FF2B5EF4-FFF2-40B4-BE49-F238E27FC236}">
                <a16:creationId xmlns:a16="http://schemas.microsoft.com/office/drawing/2014/main" id="{BCB6EB6B-A6FE-E189-B2CB-83F825B60F77}"/>
              </a:ext>
            </a:extLst>
          </p:cNvPr>
          <p:cNvSpPr txBox="1"/>
          <p:nvPr/>
        </p:nvSpPr>
        <p:spPr>
          <a:xfrm>
            <a:off x="2326790" y="3894912"/>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47</a:t>
            </a:r>
            <a:r>
              <a:rPr kumimoji="0" lang="en-US" sz="1800" b="0" u="none" strike="noStrike" kern="1200" cap="none" spc="0" normalizeH="0" baseline="0" noProof="0">
                <a:ln>
                  <a:noFill/>
                </a:ln>
                <a:solidFill>
                  <a:prstClr val="black"/>
                </a:solidFill>
                <a:effectLst/>
                <a:uLnTx/>
                <a:uFillTx/>
                <a:latin typeface="Calibri" panose="020F0502020204030204"/>
              </a:rPr>
              <a:t> ft</a:t>
            </a:r>
          </a:p>
        </p:txBody>
      </p:sp>
      <p:sp>
        <p:nvSpPr>
          <p:cNvPr id="15" name="TextBox 14">
            <a:extLst>
              <a:ext uri="{FF2B5EF4-FFF2-40B4-BE49-F238E27FC236}">
                <a16:creationId xmlns:a16="http://schemas.microsoft.com/office/drawing/2014/main" id="{75525D3D-F969-510A-BB31-B997271B6DDD}"/>
              </a:ext>
            </a:extLst>
          </p:cNvPr>
          <p:cNvSpPr txBox="1"/>
          <p:nvPr/>
        </p:nvSpPr>
        <p:spPr>
          <a:xfrm>
            <a:off x="194443" y="5318311"/>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21</a:t>
            </a:r>
            <a:r>
              <a:rPr kumimoji="0" lang="en-US" sz="1800" b="0" u="none" strike="noStrike" kern="1200" cap="none" spc="0" normalizeH="0" baseline="0" noProof="0">
                <a:ln>
                  <a:noFill/>
                </a:ln>
                <a:solidFill>
                  <a:prstClr val="black"/>
                </a:solidFill>
                <a:effectLst/>
                <a:uLnTx/>
                <a:uFillTx/>
                <a:latin typeface="Calibri" panose="020F0502020204030204"/>
              </a:rPr>
              <a:t> ft</a:t>
            </a:r>
          </a:p>
        </p:txBody>
      </p:sp>
      <p:sp>
        <p:nvSpPr>
          <p:cNvPr id="16" name="TextBox 15">
            <a:extLst>
              <a:ext uri="{FF2B5EF4-FFF2-40B4-BE49-F238E27FC236}">
                <a16:creationId xmlns:a16="http://schemas.microsoft.com/office/drawing/2014/main" id="{7A833739-1C68-6E68-2FBF-240F9BE77130}"/>
              </a:ext>
            </a:extLst>
          </p:cNvPr>
          <p:cNvSpPr txBox="1"/>
          <p:nvPr/>
        </p:nvSpPr>
        <p:spPr>
          <a:xfrm>
            <a:off x="289112" y="4310475"/>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29</a:t>
            </a:r>
            <a:r>
              <a:rPr kumimoji="0" lang="en-US" sz="1800" b="0" u="none" strike="noStrike" kern="1200" cap="none" spc="0" normalizeH="0" baseline="0" noProof="0">
                <a:ln>
                  <a:noFill/>
                </a:ln>
                <a:solidFill>
                  <a:prstClr val="black"/>
                </a:solidFill>
                <a:effectLst/>
                <a:uLnTx/>
                <a:uFillTx/>
                <a:latin typeface="Calibri" panose="020F0502020204030204"/>
              </a:rPr>
              <a:t> ft</a:t>
            </a:r>
          </a:p>
        </p:txBody>
      </p:sp>
      <p:sp>
        <p:nvSpPr>
          <p:cNvPr id="24" name="TextBox 23">
            <a:extLst>
              <a:ext uri="{FF2B5EF4-FFF2-40B4-BE49-F238E27FC236}">
                <a16:creationId xmlns:a16="http://schemas.microsoft.com/office/drawing/2014/main" id="{193B220D-58BB-67D4-2AB9-2A51DA259BDD}"/>
              </a:ext>
            </a:extLst>
          </p:cNvPr>
          <p:cNvSpPr txBox="1"/>
          <p:nvPr/>
        </p:nvSpPr>
        <p:spPr>
          <a:xfrm>
            <a:off x="1487232" y="6285827"/>
            <a:ext cx="222555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u="none" strike="noStrike" kern="1200" cap="none" spc="0" normalizeH="0" baseline="0" noProof="0">
                <a:ln>
                  <a:noFill/>
                </a:ln>
                <a:solidFill>
                  <a:prstClr val="black"/>
                </a:solidFill>
                <a:effectLst/>
                <a:uLnTx/>
                <a:uFillTx/>
                <a:latin typeface="Calibri" panose="020F0502020204030204"/>
                <a:ea typeface="+mn-ea"/>
                <a:cs typeface="+mn-cs"/>
              </a:rPr>
              <a:t>*Not drawn to scale</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361F6D86-47EF-E6E1-3FFB-316F513E32C8}"/>
                  </a:ext>
                </a:extLst>
              </p:cNvPr>
              <p:cNvSpPr txBox="1"/>
              <p:nvPr/>
            </p:nvSpPr>
            <p:spPr>
              <a:xfrm>
                <a:off x="6440888" y="4114023"/>
                <a:ext cx="3849900" cy="64812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Q</m:t>
                      </m:r>
                      <m:r>
                        <a:rPr lang="en-US" b="0" i="0" smtClean="0">
                          <a:latin typeface="Cambria Math" panose="02040503050406030204" pitchFamily="18" charset="0"/>
                        </a:rPr>
                        <m:t>=</m:t>
                      </m:r>
                      <m:r>
                        <m:rPr>
                          <m:sty m:val="p"/>
                        </m:rPr>
                        <a:rPr lang="en-US" b="0" i="0" smtClean="0">
                          <a:latin typeface="Cambria Math" panose="02040503050406030204" pitchFamily="18" charset="0"/>
                        </a:rPr>
                        <m:t>A</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V</m:t>
                      </m:r>
                      <m:r>
                        <a:rPr lang="en-US" b="0" i="0"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m:rPr>
                              <m:sty m:val="p"/>
                            </m:rPr>
                            <a:rPr lang="en-US" i="0">
                              <a:latin typeface="Cambria Math" panose="02040503050406030204" pitchFamily="18" charset="0"/>
                              <a:ea typeface="Cambria Math" panose="02040503050406030204" pitchFamily="18" charset="0"/>
                            </a:rPr>
                            <m:t>π</m:t>
                          </m:r>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r>
                                    <a:rPr lang="en-US" i="0">
                                      <a:latin typeface="Cambria Math" panose="02040503050406030204" pitchFamily="18" charset="0"/>
                                      <a:ea typeface="Cambria Math" panose="02040503050406030204" pitchFamily="18" charset="0"/>
                                    </a:rPr>
                                    <m:t>0.75 </m:t>
                                  </m:r>
                                  <m:r>
                                    <m:rPr>
                                      <m:sty m:val="p"/>
                                    </m:rPr>
                                    <a:rPr lang="en-US" i="0">
                                      <a:latin typeface="Cambria Math" panose="02040503050406030204" pitchFamily="18" charset="0"/>
                                      <a:ea typeface="Cambria Math" panose="02040503050406030204" pitchFamily="18" charset="0"/>
                                    </a:rPr>
                                    <m:t>ft</m:t>
                                  </m:r>
                                </m:e>
                              </m:d>
                            </m:e>
                            <m:sup>
                              <m:r>
                                <a:rPr lang="en-US" i="0">
                                  <a:latin typeface="Cambria Math" panose="02040503050406030204" pitchFamily="18" charset="0"/>
                                  <a:ea typeface="Cambria Math" panose="02040503050406030204" pitchFamily="18" charset="0"/>
                                </a:rPr>
                                <m:t>2</m:t>
                              </m:r>
                            </m:sup>
                          </m:sSup>
                        </m:num>
                        <m:den>
                          <m:r>
                            <a:rPr lang="en-US" b="0" i="0" smtClean="0">
                              <a:latin typeface="Cambria Math" panose="02040503050406030204" pitchFamily="18" charset="0"/>
                              <a:ea typeface="Cambria Math" panose="02040503050406030204" pitchFamily="18" charset="0"/>
                            </a:rPr>
                            <m:t>1</m:t>
                          </m:r>
                        </m:den>
                      </m:f>
                      <m:r>
                        <a:rPr lang="en-US" b="0" i="0" smtClean="0">
                          <a:latin typeface="Cambria Math" panose="02040503050406030204" pitchFamily="18" charset="0"/>
                          <a:ea typeface="Cambria Math" panose="02040503050406030204" pitchFamily="18" charset="0"/>
                        </a:rPr>
                        <m:t>          </m:t>
                      </m:r>
                      <m:f>
                        <m:fPr>
                          <m:ctrlPr>
                            <a:rPr lang="en-US" i="1">
                              <a:latin typeface="Cambria Math" panose="02040503050406030204" pitchFamily="18" charset="0"/>
                            </a:rPr>
                          </m:ctrlPr>
                        </m:fPr>
                        <m:num>
                          <m:r>
                            <a:rPr lang="en-US" b="0" i="0" smtClean="0">
                              <a:latin typeface="Cambria Math" panose="02040503050406030204" pitchFamily="18" charset="0"/>
                            </a:rPr>
                            <m:t>1.75 </m:t>
                          </m:r>
                          <m:r>
                            <m:rPr>
                              <m:sty m:val="p"/>
                            </m:rPr>
                            <a:rPr lang="en-US" b="0" i="0" smtClean="0">
                              <a:latin typeface="Cambria Math" panose="02040503050406030204" pitchFamily="18" charset="0"/>
                            </a:rPr>
                            <m:t>ft</m:t>
                          </m:r>
                        </m:num>
                        <m:den>
                          <m:r>
                            <m:rPr>
                              <m:sty m:val="p"/>
                            </m:rPr>
                            <a:rPr lang="en-US" b="0" i="0" smtClean="0">
                              <a:latin typeface="Cambria Math" panose="02040503050406030204" pitchFamily="18" charset="0"/>
                              <a:ea typeface="Cambria Math" panose="02040503050406030204" pitchFamily="18" charset="0"/>
                            </a:rPr>
                            <m:t>s</m:t>
                          </m:r>
                        </m:den>
                      </m:f>
                      <m:r>
                        <a:rPr lang="en-US" b="0" i="0" smtClean="0">
                          <a:latin typeface="Cambria Math" panose="02040503050406030204" pitchFamily="18" charset="0"/>
                          <a:ea typeface="Cambria Math" panose="02040503050406030204" pitchFamily="18" charset="0"/>
                        </a:rPr>
                        <m:t> </m:t>
                      </m:r>
                    </m:oMath>
                  </m:oMathPara>
                </a14:m>
                <a:endParaRPr lang="en-US">
                  <a:ea typeface="Cambria Math" panose="02040503050406030204" pitchFamily="18" charset="0"/>
                </a:endParaRPr>
              </a:p>
            </p:txBody>
          </p:sp>
        </mc:Choice>
        <mc:Fallback xmlns="">
          <p:sp>
            <p:nvSpPr>
              <p:cNvPr id="18" name="TextBox 17">
                <a:extLst>
                  <a:ext uri="{FF2B5EF4-FFF2-40B4-BE49-F238E27FC236}">
                    <a16:creationId xmlns:a16="http://schemas.microsoft.com/office/drawing/2014/main" id="{361F6D86-47EF-E6E1-3FFB-316F513E32C8}"/>
                  </a:ext>
                </a:extLst>
              </p:cNvPr>
              <p:cNvSpPr txBox="1">
                <a:spLocks noRot="1" noChangeAspect="1" noMove="1" noResize="1" noEditPoints="1" noAdjustHandles="1" noChangeArrowheads="1" noChangeShapeType="1" noTextEdit="1"/>
              </p:cNvSpPr>
              <p:nvPr/>
            </p:nvSpPr>
            <p:spPr>
              <a:xfrm>
                <a:off x="6440888" y="4114023"/>
                <a:ext cx="3849900" cy="64812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C48FF76C-2656-7C97-8234-EBF5EEFE372A}"/>
                  </a:ext>
                </a:extLst>
              </p:cNvPr>
              <p:cNvSpPr txBox="1"/>
              <p:nvPr/>
            </p:nvSpPr>
            <p:spPr>
              <a:xfrm>
                <a:off x="7354113" y="3262811"/>
                <a:ext cx="2561919"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r</m:t>
                      </m:r>
                      <m:r>
                        <a:rPr lang="en-US" b="0" i="0" smtClean="0">
                          <a:latin typeface="Cambria Math" panose="02040503050406030204" pitchFamily="18" charset="0"/>
                        </a:rPr>
                        <m:t>=</m:t>
                      </m:r>
                      <m:f>
                        <m:fPr>
                          <m:ctrlPr>
                            <a:rPr lang="en-US" i="1" smtClean="0">
                              <a:latin typeface="Cambria Math" panose="02040503050406030204" pitchFamily="18" charset="0"/>
                            </a:rPr>
                          </m:ctrlPr>
                        </m:fPr>
                        <m:num>
                          <m:r>
                            <a:rPr lang="en-US" b="0" i="0" smtClean="0">
                              <a:latin typeface="Cambria Math" panose="02040503050406030204" pitchFamily="18" charset="0"/>
                            </a:rPr>
                            <m:t>1</m:t>
                          </m:r>
                        </m:num>
                        <m:den>
                          <m:r>
                            <a:rPr lang="en-US" b="0" i="0" smtClean="0">
                              <a:latin typeface="Cambria Math" panose="02040503050406030204" pitchFamily="18" charset="0"/>
                            </a:rPr>
                            <m:t>2</m:t>
                          </m:r>
                        </m:den>
                      </m:f>
                      <m:r>
                        <m:rPr>
                          <m:sty m:val="p"/>
                        </m:rPr>
                        <a:rPr lang="en-US" b="0" i="0" smtClean="0">
                          <a:latin typeface="Cambria Math" panose="02040503050406030204" pitchFamily="18" charset="0"/>
                        </a:rPr>
                        <m:t>D</m:t>
                      </m:r>
                      <m:r>
                        <a:rPr lang="en-US" b="0" i="0" smtClean="0">
                          <a:latin typeface="Cambria Math" panose="02040503050406030204" pitchFamily="18" charset="0"/>
                        </a:rPr>
                        <m:t>=9 </m:t>
                      </m:r>
                      <m:r>
                        <m:rPr>
                          <m:sty m:val="p"/>
                        </m:rPr>
                        <a:rPr lang="en-US" b="0" i="0" smtClean="0">
                          <a:latin typeface="Cambria Math" panose="02040503050406030204" pitchFamily="18" charset="0"/>
                        </a:rPr>
                        <m:t>in</m:t>
                      </m:r>
                      <m:r>
                        <a:rPr lang="en-US" b="0" i="0" smtClean="0">
                          <a:latin typeface="Cambria Math" panose="02040503050406030204" pitchFamily="18" charset="0"/>
                        </a:rPr>
                        <m:t>=0.75 </m:t>
                      </m:r>
                      <m:r>
                        <m:rPr>
                          <m:sty m:val="p"/>
                        </m:rPr>
                        <a:rPr lang="en-US" b="0" i="0" smtClean="0">
                          <a:latin typeface="Cambria Math" panose="02040503050406030204" pitchFamily="18" charset="0"/>
                        </a:rPr>
                        <m:t>ft</m:t>
                      </m:r>
                    </m:oMath>
                  </m:oMathPara>
                </a14:m>
                <a:endParaRPr lang="en-US"/>
              </a:p>
            </p:txBody>
          </p:sp>
        </mc:Choice>
        <mc:Fallback xmlns="">
          <p:sp>
            <p:nvSpPr>
              <p:cNvPr id="20" name="TextBox 19">
                <a:extLst>
                  <a:ext uri="{FF2B5EF4-FFF2-40B4-BE49-F238E27FC236}">
                    <a16:creationId xmlns:a16="http://schemas.microsoft.com/office/drawing/2014/main" id="{C48FF76C-2656-7C97-8234-EBF5EEFE372A}"/>
                  </a:ext>
                </a:extLst>
              </p:cNvPr>
              <p:cNvSpPr txBox="1">
                <a:spLocks noRot="1" noChangeAspect="1" noMove="1" noResize="1" noEditPoints="1" noAdjustHandles="1" noChangeArrowheads="1" noChangeShapeType="1" noTextEdit="1"/>
              </p:cNvSpPr>
              <p:nvPr/>
            </p:nvSpPr>
            <p:spPr>
              <a:xfrm>
                <a:off x="7354113" y="3262811"/>
                <a:ext cx="2561919" cy="610936"/>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125057C-8CCD-B143-BF4B-DB3424DAB2A9}"/>
                  </a:ext>
                </a:extLst>
              </p:cNvPr>
              <p:cNvSpPr txBox="1"/>
              <p:nvPr/>
            </p:nvSpPr>
            <p:spPr>
              <a:xfrm>
                <a:off x="6440888" y="5930615"/>
                <a:ext cx="521352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ea typeface="Cambria Math" panose="02040503050406030204" pitchFamily="18" charset="0"/>
                        </a:rPr>
                        <m:t>V</m:t>
                      </m:r>
                      <m:r>
                        <a:rPr lang="en-US" i="0" smtClean="0">
                          <a:latin typeface="Cambria Math" panose="02040503050406030204" pitchFamily="18" charset="0"/>
                          <a:ea typeface="Cambria Math" panose="02040503050406030204" pitchFamily="18" charset="0"/>
                        </a:rPr>
                        <m:t>=</m:t>
                      </m:r>
                      <m:r>
                        <m:rPr>
                          <m:sty m:val="p"/>
                        </m:rPr>
                        <a:rPr lang="en-US" i="0" smtClean="0">
                          <a:latin typeface="Cambria Math" panose="02040503050406030204" pitchFamily="18" charset="0"/>
                          <a:ea typeface="Cambria Math" panose="02040503050406030204" pitchFamily="18" charset="0"/>
                        </a:rPr>
                        <m:t>L</m:t>
                      </m:r>
                      <m:r>
                        <a:rPr lang="en-US" i="0" smtClean="0">
                          <a:latin typeface="Cambria Math" panose="02040503050406030204" pitchFamily="18" charset="0"/>
                          <a:ea typeface="Cambria Math" panose="02040503050406030204" pitchFamily="18" charset="0"/>
                        </a:rPr>
                        <m:t>×</m:t>
                      </m:r>
                      <m:r>
                        <m:rPr>
                          <m:sty m:val="p"/>
                        </m:rPr>
                        <a:rPr lang="en-US" i="0" smtClean="0">
                          <a:latin typeface="Cambria Math" panose="02040503050406030204" pitchFamily="18" charset="0"/>
                          <a:ea typeface="Cambria Math" panose="02040503050406030204" pitchFamily="18" charset="0"/>
                        </a:rPr>
                        <m:t>W</m:t>
                      </m:r>
                      <m:r>
                        <a:rPr lang="en-US" i="0" smtClean="0">
                          <a:latin typeface="Cambria Math" panose="02040503050406030204" pitchFamily="18" charset="0"/>
                          <a:ea typeface="Cambria Math" panose="02040503050406030204" pitchFamily="18" charset="0"/>
                        </a:rPr>
                        <m:t>×</m:t>
                      </m:r>
                      <m:r>
                        <m:rPr>
                          <m:sty m:val="p"/>
                        </m:rPr>
                        <a:rPr lang="en-US" i="0" smtClean="0">
                          <a:latin typeface="Cambria Math" panose="02040503050406030204" pitchFamily="18" charset="0"/>
                          <a:ea typeface="Cambria Math" panose="02040503050406030204" pitchFamily="18" charset="0"/>
                        </a:rPr>
                        <m:t>H</m:t>
                      </m:r>
                      <m:r>
                        <a:rPr lang="en-US" i="0" smtClean="0">
                          <a:latin typeface="Cambria Math" panose="02040503050406030204" pitchFamily="18" charset="0"/>
                          <a:ea typeface="Cambria Math" panose="02040503050406030204" pitchFamily="18" charset="0"/>
                        </a:rPr>
                        <m:t>=47 </m:t>
                      </m:r>
                      <m:r>
                        <m:rPr>
                          <m:sty m:val="p"/>
                        </m:rPr>
                        <a:rPr lang="en-US" b="0" i="0" smtClean="0">
                          <a:latin typeface="Cambria Math" panose="02040503050406030204" pitchFamily="18" charset="0"/>
                          <a:ea typeface="Cambria Math" panose="02040503050406030204" pitchFamily="18" charset="0"/>
                        </a:rPr>
                        <m:t>ft</m:t>
                      </m:r>
                      <m:r>
                        <a:rPr lang="en-US" i="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29 </m:t>
                      </m:r>
                      <m:r>
                        <m:rPr>
                          <m:sty m:val="p"/>
                        </m:rPr>
                        <a:rPr lang="en-US" b="0" i="0" smtClean="0">
                          <a:latin typeface="Cambria Math" panose="02040503050406030204" pitchFamily="18" charset="0"/>
                          <a:ea typeface="Cambria Math" panose="02040503050406030204" pitchFamily="18" charset="0"/>
                        </a:rPr>
                        <m:t>ft</m:t>
                      </m:r>
                      <m:r>
                        <a:rPr lang="en-US" i="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21 </m:t>
                      </m:r>
                      <m:r>
                        <m:rPr>
                          <m:sty m:val="p"/>
                        </m:rPr>
                        <a:rPr lang="en-US" b="0" i="0" smtClean="0">
                          <a:latin typeface="Cambria Math" panose="02040503050406030204" pitchFamily="18" charset="0"/>
                          <a:ea typeface="Cambria Math" panose="02040503050406030204" pitchFamily="18" charset="0"/>
                        </a:rPr>
                        <m:t>ft</m:t>
                      </m:r>
                      <m:r>
                        <a:rPr lang="en-US" i="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28,623 </m:t>
                      </m:r>
                      <m:sSup>
                        <m:sSupPr>
                          <m:ctrlPr>
                            <a:rPr lang="en-US" i="1" smtClean="0">
                              <a:latin typeface="Cambria Math" panose="02040503050406030204" pitchFamily="18" charset="0"/>
                              <a:ea typeface="Cambria Math" panose="02040503050406030204" pitchFamily="18" charset="0"/>
                            </a:rPr>
                          </m:ctrlPr>
                        </m:sSupPr>
                        <m:e>
                          <m:r>
                            <m:rPr>
                              <m:sty m:val="p"/>
                            </m:rPr>
                            <a:rPr lang="en-US" i="0">
                              <a:latin typeface="Cambria Math" panose="02040503050406030204" pitchFamily="18" charset="0"/>
                              <a:ea typeface="Cambria Math" panose="02040503050406030204" pitchFamily="18" charset="0"/>
                            </a:rPr>
                            <m:t>ft</m:t>
                          </m:r>
                        </m:e>
                        <m:sup>
                          <m:r>
                            <a:rPr lang="en-US" i="0" smtClean="0">
                              <a:latin typeface="Cambria Math" panose="02040503050406030204" pitchFamily="18" charset="0"/>
                              <a:ea typeface="Cambria Math" panose="02040503050406030204" pitchFamily="18" charset="0"/>
                            </a:rPr>
                            <m:t>3</m:t>
                          </m:r>
                        </m:sup>
                      </m:sSup>
                    </m:oMath>
                  </m:oMathPara>
                </a14:m>
                <a:endParaRPr lang="en-US"/>
              </a:p>
            </p:txBody>
          </p:sp>
        </mc:Choice>
        <mc:Fallback xmlns="">
          <p:sp>
            <p:nvSpPr>
              <p:cNvPr id="26" name="TextBox 25">
                <a:extLst>
                  <a:ext uri="{FF2B5EF4-FFF2-40B4-BE49-F238E27FC236}">
                    <a16:creationId xmlns:a16="http://schemas.microsoft.com/office/drawing/2014/main" id="{D125057C-8CCD-B143-BF4B-DB3424DAB2A9}"/>
                  </a:ext>
                </a:extLst>
              </p:cNvPr>
              <p:cNvSpPr txBox="1">
                <a:spLocks noRot="1" noChangeAspect="1" noMove="1" noResize="1" noEditPoints="1" noAdjustHandles="1" noChangeArrowheads="1" noChangeShapeType="1" noTextEdit="1"/>
              </p:cNvSpPr>
              <p:nvPr/>
            </p:nvSpPr>
            <p:spPr>
              <a:xfrm>
                <a:off x="6440888" y="5930615"/>
                <a:ext cx="5213523" cy="369332"/>
              </a:xfrm>
              <a:prstGeom prst="rect">
                <a:avLst/>
              </a:prstGeom>
              <a:blipFill>
                <a:blip r:embed="rId5"/>
                <a:stretch>
                  <a:fillRect/>
                </a:stretch>
              </a:blipFill>
            </p:spPr>
            <p:txBody>
              <a:bodyPr/>
              <a:lstStyle/>
              <a:p>
                <a:r>
                  <a:rPr lang="en-US">
                    <a:noFill/>
                  </a:rPr>
                  <a:t> </a:t>
                </a:r>
              </a:p>
            </p:txBody>
          </p:sp>
        </mc:Fallback>
      </mc:AlternateContent>
      <p:cxnSp>
        <p:nvCxnSpPr>
          <p:cNvPr id="19" name="Straight Connector 18">
            <a:extLst>
              <a:ext uri="{FF2B5EF4-FFF2-40B4-BE49-F238E27FC236}">
                <a16:creationId xmlns:a16="http://schemas.microsoft.com/office/drawing/2014/main" id="{F390AD9E-8D03-47F4-F4C1-912B44985F72}"/>
              </a:ext>
            </a:extLst>
          </p:cNvPr>
          <p:cNvCxnSpPr>
            <a:cxnSpLocks/>
          </p:cNvCxnSpPr>
          <p:nvPr/>
        </p:nvCxnSpPr>
        <p:spPr>
          <a:xfrm>
            <a:off x="7869989" y="4484960"/>
            <a:ext cx="230906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8174B1E-B2FA-1F20-5097-33C7FF5B39D8}"/>
              </a:ext>
            </a:extLst>
          </p:cNvPr>
          <p:cNvCxnSpPr>
            <a:cxnSpLocks/>
          </p:cNvCxnSpPr>
          <p:nvPr/>
        </p:nvCxnSpPr>
        <p:spPr>
          <a:xfrm>
            <a:off x="9179331" y="4151687"/>
            <a:ext cx="0" cy="666545"/>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AD0E19D7-61BE-E488-401E-3E6A83A5F540}"/>
                  </a:ext>
                </a:extLst>
              </p:cNvPr>
              <p:cNvSpPr txBox="1"/>
              <p:nvPr/>
            </p:nvSpPr>
            <p:spPr>
              <a:xfrm>
                <a:off x="6770945" y="4967389"/>
                <a:ext cx="3099887" cy="64812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0"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m:rPr>
                              <m:sty m:val="p"/>
                            </m:rPr>
                            <a:rPr lang="en-US" i="0">
                              <a:latin typeface="Cambria Math" panose="02040503050406030204" pitchFamily="18" charset="0"/>
                              <a:ea typeface="Cambria Math" panose="02040503050406030204" pitchFamily="18" charset="0"/>
                            </a:rPr>
                            <m:t>π</m:t>
                          </m:r>
                          <m:r>
                            <a:rPr lang="en-US" b="0" i="0" smtClean="0">
                              <a:latin typeface="Cambria Math" panose="02040503050406030204" pitchFamily="18" charset="0"/>
                              <a:ea typeface="Cambria Math" panose="02040503050406030204" pitchFamily="18" charset="0"/>
                            </a:rPr>
                            <m:t>(0.5625</m:t>
                          </m:r>
                          <m:sSup>
                            <m:sSupPr>
                              <m:ctrlPr>
                                <a:rPr lang="en-US" i="1">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ft</m:t>
                              </m:r>
                            </m:e>
                            <m:sup>
                              <m:r>
                                <a:rPr lang="en-US" i="0">
                                  <a:latin typeface="Cambria Math" panose="02040503050406030204" pitchFamily="18" charset="0"/>
                                  <a:ea typeface="Cambria Math" panose="02040503050406030204" pitchFamily="18" charset="0"/>
                                </a:rPr>
                                <m:t>2</m:t>
                              </m:r>
                            </m:sup>
                          </m:sSup>
                          <m:r>
                            <a:rPr lang="en-US" b="0" i="0" smtClean="0">
                              <a:latin typeface="Cambria Math" panose="02040503050406030204" pitchFamily="18" charset="0"/>
                              <a:ea typeface="Cambria Math" panose="02040503050406030204" pitchFamily="18" charset="0"/>
                            </a:rPr>
                            <m:t>)</m:t>
                          </m:r>
                        </m:num>
                        <m:den>
                          <m:r>
                            <a:rPr lang="en-US" b="0" i="0" smtClean="0">
                              <a:latin typeface="Cambria Math" panose="02040503050406030204" pitchFamily="18" charset="0"/>
                              <a:ea typeface="Cambria Math" panose="02040503050406030204" pitchFamily="18" charset="0"/>
                            </a:rPr>
                            <m:t>1</m:t>
                          </m:r>
                        </m:den>
                      </m:f>
                      <m:r>
                        <a:rPr lang="en-US" b="0" i="0" smtClean="0">
                          <a:latin typeface="Cambria Math" panose="02040503050406030204" pitchFamily="18" charset="0"/>
                          <a:ea typeface="Cambria Math" panose="02040503050406030204" pitchFamily="18" charset="0"/>
                        </a:rPr>
                        <m:t>          </m:t>
                      </m:r>
                      <m:f>
                        <m:fPr>
                          <m:ctrlPr>
                            <a:rPr lang="en-US" i="1">
                              <a:latin typeface="Cambria Math" panose="02040503050406030204" pitchFamily="18" charset="0"/>
                            </a:rPr>
                          </m:ctrlPr>
                        </m:fPr>
                        <m:num>
                          <m:r>
                            <a:rPr lang="en-US" b="0" i="0" smtClean="0">
                              <a:latin typeface="Cambria Math" panose="02040503050406030204" pitchFamily="18" charset="0"/>
                            </a:rPr>
                            <m:t>1.75 </m:t>
                          </m:r>
                          <m:r>
                            <m:rPr>
                              <m:sty m:val="p"/>
                            </m:rPr>
                            <a:rPr lang="en-US" b="0" i="0" smtClean="0">
                              <a:latin typeface="Cambria Math" panose="02040503050406030204" pitchFamily="18" charset="0"/>
                            </a:rPr>
                            <m:t>ft</m:t>
                          </m:r>
                        </m:num>
                        <m:den>
                          <m:r>
                            <m:rPr>
                              <m:sty m:val="p"/>
                            </m:rPr>
                            <a:rPr lang="en-US" b="0" i="0" smtClean="0">
                              <a:latin typeface="Cambria Math" panose="02040503050406030204" pitchFamily="18" charset="0"/>
                              <a:ea typeface="Cambria Math" panose="02040503050406030204" pitchFamily="18" charset="0"/>
                            </a:rPr>
                            <m:t>s</m:t>
                          </m:r>
                        </m:den>
                      </m:f>
                      <m:r>
                        <a:rPr lang="en-US" b="0" i="0" smtClean="0">
                          <a:latin typeface="Cambria Math" panose="02040503050406030204" pitchFamily="18" charset="0"/>
                          <a:ea typeface="Cambria Math" panose="02040503050406030204" pitchFamily="18" charset="0"/>
                        </a:rPr>
                        <m:t>   </m:t>
                      </m:r>
                    </m:oMath>
                  </m:oMathPara>
                </a14:m>
                <a:endParaRPr lang="en-US">
                  <a:ea typeface="Cambria Math" panose="02040503050406030204" pitchFamily="18" charset="0"/>
                </a:endParaRPr>
              </a:p>
            </p:txBody>
          </p:sp>
        </mc:Choice>
        <mc:Fallback xmlns="">
          <p:sp>
            <p:nvSpPr>
              <p:cNvPr id="31" name="TextBox 30">
                <a:extLst>
                  <a:ext uri="{FF2B5EF4-FFF2-40B4-BE49-F238E27FC236}">
                    <a16:creationId xmlns:a16="http://schemas.microsoft.com/office/drawing/2014/main" id="{AD0E19D7-61BE-E488-401E-3E6A83A5F540}"/>
                  </a:ext>
                </a:extLst>
              </p:cNvPr>
              <p:cNvSpPr txBox="1">
                <a:spLocks noRot="1" noChangeAspect="1" noMove="1" noResize="1" noEditPoints="1" noAdjustHandles="1" noChangeArrowheads="1" noChangeShapeType="1" noTextEdit="1"/>
              </p:cNvSpPr>
              <p:nvPr/>
            </p:nvSpPr>
            <p:spPr>
              <a:xfrm>
                <a:off x="6770945" y="4967389"/>
                <a:ext cx="3099887" cy="648126"/>
              </a:xfrm>
              <a:prstGeom prst="rect">
                <a:avLst/>
              </a:prstGeom>
              <a:blipFill>
                <a:blip r:embed="rId6"/>
                <a:stretch>
                  <a:fillRect/>
                </a:stretch>
              </a:blipFill>
            </p:spPr>
            <p:txBody>
              <a:bodyPr/>
              <a:lstStyle/>
              <a:p>
                <a:r>
                  <a:rPr lang="en-US">
                    <a:noFill/>
                  </a:rPr>
                  <a:t> </a:t>
                </a:r>
              </a:p>
            </p:txBody>
          </p:sp>
        </mc:Fallback>
      </mc:AlternateContent>
      <p:cxnSp>
        <p:nvCxnSpPr>
          <p:cNvPr id="32" name="Straight Connector 31">
            <a:extLst>
              <a:ext uri="{FF2B5EF4-FFF2-40B4-BE49-F238E27FC236}">
                <a16:creationId xmlns:a16="http://schemas.microsoft.com/office/drawing/2014/main" id="{7B02E4CD-28F2-9BF8-A4BB-E1EE9984A9D2}"/>
              </a:ext>
            </a:extLst>
          </p:cNvPr>
          <p:cNvCxnSpPr>
            <a:cxnSpLocks/>
          </p:cNvCxnSpPr>
          <p:nvPr/>
        </p:nvCxnSpPr>
        <p:spPr>
          <a:xfrm>
            <a:off x="7118350" y="5335028"/>
            <a:ext cx="2619672"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89A9E01-6A28-67A0-88F0-094F85E9FFB5}"/>
              </a:ext>
            </a:extLst>
          </p:cNvPr>
          <p:cNvCxnSpPr>
            <a:cxnSpLocks/>
          </p:cNvCxnSpPr>
          <p:nvPr/>
        </p:nvCxnSpPr>
        <p:spPr>
          <a:xfrm>
            <a:off x="8738303" y="5001755"/>
            <a:ext cx="0" cy="666545"/>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B5029CE9-DD52-1B8E-DE19-18A5426A0A77}"/>
                  </a:ext>
                </a:extLst>
              </p:cNvPr>
              <p:cNvSpPr txBox="1"/>
              <p:nvPr/>
            </p:nvSpPr>
            <p:spPr>
              <a:xfrm>
                <a:off x="9638088" y="4944690"/>
                <a:ext cx="1495413" cy="67082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0" smtClean="0">
                          <a:latin typeface="Cambria Math" panose="02040503050406030204" pitchFamily="18" charset="0"/>
                          <a:ea typeface="Cambria Math" panose="02040503050406030204" pitchFamily="18" charset="0"/>
                        </a:rPr>
                        <m:t>=3.093 </m:t>
                      </m:r>
                      <m:f>
                        <m:fPr>
                          <m:ctrlPr>
                            <a:rPr lang="en-US" i="1" smtClean="0">
                              <a:latin typeface="Cambria Math" panose="02040503050406030204" pitchFamily="18" charset="0"/>
                              <a:ea typeface="Cambria Math" panose="02040503050406030204" pitchFamily="18" charset="0"/>
                            </a:rPr>
                          </m:ctrlPr>
                        </m:fPr>
                        <m:num>
                          <m:sSup>
                            <m:sSupPr>
                              <m:ctrlPr>
                                <a:rPr lang="en-US"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ft</m:t>
                              </m:r>
                            </m:e>
                            <m:sup>
                              <m:r>
                                <a:rPr lang="en-US" b="0" i="0" smtClean="0">
                                  <a:latin typeface="Cambria Math" panose="02040503050406030204" pitchFamily="18" charset="0"/>
                                  <a:ea typeface="Cambria Math" panose="02040503050406030204" pitchFamily="18" charset="0"/>
                                </a:rPr>
                                <m:t>3</m:t>
                              </m:r>
                            </m:sup>
                          </m:sSup>
                        </m:num>
                        <m:den>
                          <m:r>
                            <m:rPr>
                              <m:sty m:val="p"/>
                            </m:rPr>
                            <a:rPr lang="en-US" b="0" i="0" smtClean="0">
                              <a:latin typeface="Cambria Math" panose="02040503050406030204" pitchFamily="18" charset="0"/>
                              <a:ea typeface="Cambria Math" panose="02040503050406030204" pitchFamily="18" charset="0"/>
                            </a:rPr>
                            <m:t>s</m:t>
                          </m:r>
                        </m:den>
                      </m:f>
                    </m:oMath>
                  </m:oMathPara>
                </a14:m>
                <a:endParaRPr lang="en-US"/>
              </a:p>
            </p:txBody>
          </p:sp>
        </mc:Choice>
        <mc:Fallback xmlns="">
          <p:sp>
            <p:nvSpPr>
              <p:cNvPr id="36" name="TextBox 35">
                <a:extLst>
                  <a:ext uri="{FF2B5EF4-FFF2-40B4-BE49-F238E27FC236}">
                    <a16:creationId xmlns:a16="http://schemas.microsoft.com/office/drawing/2014/main" id="{B5029CE9-DD52-1B8E-DE19-18A5426A0A77}"/>
                  </a:ext>
                </a:extLst>
              </p:cNvPr>
              <p:cNvSpPr txBox="1">
                <a:spLocks noRot="1" noChangeAspect="1" noMove="1" noResize="1" noEditPoints="1" noAdjustHandles="1" noChangeArrowheads="1" noChangeShapeType="1" noTextEdit="1"/>
              </p:cNvSpPr>
              <p:nvPr/>
            </p:nvSpPr>
            <p:spPr>
              <a:xfrm>
                <a:off x="9638088" y="4944690"/>
                <a:ext cx="1495413" cy="670825"/>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0523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6" grpId="0"/>
      <p:bldP spid="31" grpId="0"/>
      <p:bldP spid="36" grpId="0"/>
    </p:bldLst>
  </p:timing>
</p:sld>
</file>

<file path=ppt/slides/slide1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A65B95E5-3349-1A64-D4EE-580589BFF6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BDB12E-D051-5E82-7DF9-F5CFC628967E}"/>
              </a:ext>
            </a:extLst>
          </p:cNvPr>
          <p:cNvSpPr>
            <a:spLocks noGrp="1"/>
          </p:cNvSpPr>
          <p:nvPr>
            <p:ph type="title"/>
          </p:nvPr>
        </p:nvSpPr>
        <p:spPr>
          <a:xfrm>
            <a:off x="395301" y="-145787"/>
            <a:ext cx="10515600" cy="1325563"/>
          </a:xfrm>
        </p:spPr>
        <p:txBody>
          <a:bodyPr/>
          <a:lstStyle/>
          <a:p>
            <a:r>
              <a:rPr lang="en-US"/>
              <a:t>Practice: Combining all the concepts</a:t>
            </a:r>
          </a:p>
        </p:txBody>
      </p:sp>
      <p:sp>
        <p:nvSpPr>
          <p:cNvPr id="3" name="Content Placeholder 2">
            <a:extLst>
              <a:ext uri="{FF2B5EF4-FFF2-40B4-BE49-F238E27FC236}">
                <a16:creationId xmlns:a16="http://schemas.microsoft.com/office/drawing/2014/main" id="{52F643B1-95AE-DA1A-FFE8-6507D242C95E}"/>
              </a:ext>
            </a:extLst>
          </p:cNvPr>
          <p:cNvSpPr>
            <a:spLocks noGrp="1"/>
          </p:cNvSpPr>
          <p:nvPr>
            <p:ph idx="1"/>
          </p:nvPr>
        </p:nvSpPr>
        <p:spPr>
          <a:xfrm>
            <a:off x="683559" y="850714"/>
            <a:ext cx="10515600" cy="2578286"/>
          </a:xfrm>
        </p:spPr>
        <p:txBody>
          <a:bodyPr/>
          <a:lstStyle/>
          <a:p>
            <a:pPr marL="0" indent="0">
              <a:buNone/>
            </a:pPr>
            <a:r>
              <a:rPr lang="en-US"/>
              <a:t>Calculate the detention time of wastewater in hours as it flows through a rectangular aeration basin measuring 47 ft x 29 ft x 21 ft and 400 ft of pipe that is 18 inches in diameter. The wastewater velocity flowing through the pipe is 1.75 ft/second.</a:t>
            </a:r>
          </a:p>
          <a:p>
            <a:pPr marL="0" indent="0">
              <a:buNone/>
            </a:pPr>
            <a:r>
              <a:rPr lang="en-US"/>
              <a:t>Tip: use the velocity to calculate flow rate, then use that to calculate detention time</a:t>
            </a:r>
          </a:p>
        </p:txBody>
      </p:sp>
      <p:sp>
        <p:nvSpPr>
          <p:cNvPr id="4" name="Slide Number Placeholder 3">
            <a:extLst>
              <a:ext uri="{FF2B5EF4-FFF2-40B4-BE49-F238E27FC236}">
                <a16:creationId xmlns:a16="http://schemas.microsoft.com/office/drawing/2014/main" id="{9B08AE97-C246-366B-25C6-EBD03C7C3B4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Cube 4">
            <a:extLst>
              <a:ext uri="{FF2B5EF4-FFF2-40B4-BE49-F238E27FC236}">
                <a16:creationId xmlns:a16="http://schemas.microsoft.com/office/drawing/2014/main" id="{A66066BE-5114-9EAD-F929-58714B294E98}"/>
              </a:ext>
            </a:extLst>
          </p:cNvPr>
          <p:cNvSpPr/>
          <p:nvPr/>
        </p:nvSpPr>
        <p:spPr>
          <a:xfrm>
            <a:off x="746312" y="4336676"/>
            <a:ext cx="3153335" cy="1963271"/>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2203F972-B5EC-EB3D-1278-FE35D4E353D5}"/>
              </a:ext>
            </a:extLst>
          </p:cNvPr>
          <p:cNvGrpSpPr/>
          <p:nvPr/>
        </p:nvGrpSpPr>
        <p:grpSpPr>
          <a:xfrm>
            <a:off x="3408898" y="5370087"/>
            <a:ext cx="2768592" cy="585222"/>
            <a:chOff x="265678" y="2617111"/>
            <a:chExt cx="2768592" cy="585222"/>
          </a:xfrm>
          <a:solidFill>
            <a:schemeClr val="accent1">
              <a:lumMod val="60000"/>
              <a:lumOff val="40000"/>
            </a:schemeClr>
          </a:solidFill>
        </p:grpSpPr>
        <p:sp>
          <p:nvSpPr>
            <p:cNvPr id="7" name="Flowchart: Direct Access Storage 6">
              <a:extLst>
                <a:ext uri="{FF2B5EF4-FFF2-40B4-BE49-F238E27FC236}">
                  <a16:creationId xmlns:a16="http://schemas.microsoft.com/office/drawing/2014/main" id="{EFED777C-82CE-B55C-B73C-E789116244E5}"/>
                </a:ext>
              </a:extLst>
            </p:cNvPr>
            <p:cNvSpPr/>
            <p:nvPr/>
          </p:nvSpPr>
          <p:spPr>
            <a:xfrm>
              <a:off x="265678" y="2617111"/>
              <a:ext cx="2667881" cy="585222"/>
            </a:xfrm>
            <a:prstGeom prst="flowChartMagneticDrum">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D0E4258-7E40-65E1-9E73-EC8EC92F4BAF}"/>
                </a:ext>
              </a:extLst>
            </p:cNvPr>
            <p:cNvSpPr txBox="1"/>
            <p:nvPr/>
          </p:nvSpPr>
          <p:spPr>
            <a:xfrm>
              <a:off x="556122" y="2735559"/>
              <a:ext cx="17936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V = 1.75 ft/sec</a:t>
              </a:r>
            </a:p>
          </p:txBody>
        </p:sp>
        <p:cxnSp>
          <p:nvCxnSpPr>
            <p:cNvPr id="9" name="Straight Arrow Connector 8">
              <a:extLst>
                <a:ext uri="{FF2B5EF4-FFF2-40B4-BE49-F238E27FC236}">
                  <a16:creationId xmlns:a16="http://schemas.microsoft.com/office/drawing/2014/main" id="{C26DF128-ACC8-E0B5-28D3-7890432817E5}"/>
                </a:ext>
              </a:extLst>
            </p:cNvPr>
            <p:cNvCxnSpPr/>
            <p:nvPr/>
          </p:nvCxnSpPr>
          <p:spPr>
            <a:xfrm>
              <a:off x="557245" y="2794577"/>
              <a:ext cx="1380392"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85DADBC-41CF-422F-F634-B240C7840852}"/>
                </a:ext>
              </a:extLst>
            </p:cNvPr>
            <p:cNvCxnSpPr/>
            <p:nvPr/>
          </p:nvCxnSpPr>
          <p:spPr>
            <a:xfrm>
              <a:off x="562138" y="3043692"/>
              <a:ext cx="1380392"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B60C0CD-DB88-0932-6A83-B6A01B038E0A}"/>
                </a:ext>
              </a:extLst>
            </p:cNvPr>
            <p:cNvCxnSpPr/>
            <p:nvPr/>
          </p:nvCxnSpPr>
          <p:spPr>
            <a:xfrm>
              <a:off x="2555061" y="2617111"/>
              <a:ext cx="0" cy="585222"/>
            </a:xfrm>
            <a:prstGeom prst="straightConnector1">
              <a:avLst/>
            </a:prstGeom>
            <a:grpFill/>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D326276-8981-11E1-3E03-5CA99A52508D}"/>
                </a:ext>
              </a:extLst>
            </p:cNvPr>
            <p:cNvSpPr txBox="1"/>
            <p:nvPr/>
          </p:nvSpPr>
          <p:spPr>
            <a:xfrm>
              <a:off x="2162896" y="2731530"/>
              <a:ext cx="871374"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 18 in</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3" name="TextBox 12">
            <a:extLst>
              <a:ext uri="{FF2B5EF4-FFF2-40B4-BE49-F238E27FC236}">
                <a16:creationId xmlns:a16="http://schemas.microsoft.com/office/drawing/2014/main" id="{9C8031C9-7B3F-FDD6-494D-F9BB12DAE90F}"/>
              </a:ext>
            </a:extLst>
          </p:cNvPr>
          <p:cNvSpPr txBox="1"/>
          <p:nvPr/>
        </p:nvSpPr>
        <p:spPr>
          <a:xfrm>
            <a:off x="4295763" y="5058005"/>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400 ft</a:t>
            </a:r>
          </a:p>
        </p:txBody>
      </p:sp>
      <p:sp>
        <p:nvSpPr>
          <p:cNvPr id="14" name="TextBox 13">
            <a:extLst>
              <a:ext uri="{FF2B5EF4-FFF2-40B4-BE49-F238E27FC236}">
                <a16:creationId xmlns:a16="http://schemas.microsoft.com/office/drawing/2014/main" id="{B73E3D67-4350-FDB8-67C8-39FCB89A2943}"/>
              </a:ext>
            </a:extLst>
          </p:cNvPr>
          <p:cNvSpPr txBox="1"/>
          <p:nvPr/>
        </p:nvSpPr>
        <p:spPr>
          <a:xfrm>
            <a:off x="2326790" y="3894912"/>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47</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ft</a:t>
            </a:r>
          </a:p>
        </p:txBody>
      </p:sp>
      <p:sp>
        <p:nvSpPr>
          <p:cNvPr id="15" name="TextBox 14">
            <a:extLst>
              <a:ext uri="{FF2B5EF4-FFF2-40B4-BE49-F238E27FC236}">
                <a16:creationId xmlns:a16="http://schemas.microsoft.com/office/drawing/2014/main" id="{4ED7C321-1968-DB4B-E4E0-FB1F49BB89F3}"/>
              </a:ext>
            </a:extLst>
          </p:cNvPr>
          <p:cNvSpPr txBox="1"/>
          <p:nvPr/>
        </p:nvSpPr>
        <p:spPr>
          <a:xfrm>
            <a:off x="194443" y="5318311"/>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21</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ft</a:t>
            </a:r>
          </a:p>
        </p:txBody>
      </p:sp>
      <p:sp>
        <p:nvSpPr>
          <p:cNvPr id="16" name="TextBox 15">
            <a:extLst>
              <a:ext uri="{FF2B5EF4-FFF2-40B4-BE49-F238E27FC236}">
                <a16:creationId xmlns:a16="http://schemas.microsoft.com/office/drawing/2014/main" id="{89A261BD-C386-87B7-C857-8B9A01E756BA}"/>
              </a:ext>
            </a:extLst>
          </p:cNvPr>
          <p:cNvSpPr txBox="1"/>
          <p:nvPr/>
        </p:nvSpPr>
        <p:spPr>
          <a:xfrm>
            <a:off x="289112" y="4310475"/>
            <a:ext cx="914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29</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ft</a:t>
            </a:r>
          </a:p>
        </p:txBody>
      </p:sp>
      <p:sp>
        <p:nvSpPr>
          <p:cNvPr id="24" name="TextBox 23">
            <a:extLst>
              <a:ext uri="{FF2B5EF4-FFF2-40B4-BE49-F238E27FC236}">
                <a16:creationId xmlns:a16="http://schemas.microsoft.com/office/drawing/2014/main" id="{C29C10C0-0A81-7DD4-80E6-E30EA0218AC3}"/>
              </a:ext>
            </a:extLst>
          </p:cNvPr>
          <p:cNvSpPr txBox="1"/>
          <p:nvPr/>
        </p:nvSpPr>
        <p:spPr>
          <a:xfrm>
            <a:off x="1487232" y="6285827"/>
            <a:ext cx="222555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 drawn to scale</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BB4AF532-5A5E-64FD-BF49-CF7431A16E32}"/>
                  </a:ext>
                </a:extLst>
              </p:cNvPr>
              <p:cNvSpPr txBox="1"/>
              <p:nvPr/>
            </p:nvSpPr>
            <p:spPr>
              <a:xfrm>
                <a:off x="6817328" y="3327039"/>
                <a:ext cx="1605889"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Q</m:t>
                      </m:r>
                      <m:r>
                        <a:rPr lang="en-US" b="0" i="0" smtClean="0">
                          <a:latin typeface="Cambria Math" panose="02040503050406030204" pitchFamily="18" charset="0"/>
                        </a:rPr>
                        <m:t>=3.093</m:t>
                      </m:r>
                      <m:f>
                        <m:fPr>
                          <m:ctrlPr>
                            <a:rPr lang="en-US" i="1" smtClean="0">
                              <a:latin typeface="Cambria Math" panose="02040503050406030204" pitchFamily="18" charset="0"/>
                              <a:ea typeface="Cambria Math" panose="02040503050406030204" pitchFamily="18" charset="0"/>
                            </a:rPr>
                          </m:ctrlPr>
                        </m:fPr>
                        <m:num>
                          <m:sSup>
                            <m:sSupPr>
                              <m:ctrlPr>
                                <a:rPr lang="en-US" i="1">
                                  <a:latin typeface="Cambria Math" panose="02040503050406030204" pitchFamily="18" charset="0"/>
                                  <a:ea typeface="Cambria Math" panose="02040503050406030204" pitchFamily="18" charset="0"/>
                                </a:rPr>
                              </m:ctrlPr>
                            </m:sSupPr>
                            <m:e>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ft</m:t>
                              </m:r>
                            </m:e>
                            <m:sup>
                              <m:r>
                                <a:rPr lang="en-US">
                                  <a:latin typeface="Cambria Math" panose="02040503050406030204" pitchFamily="18" charset="0"/>
                                  <a:ea typeface="Cambria Math" panose="02040503050406030204" pitchFamily="18" charset="0"/>
                                </a:rPr>
                                <m:t>3</m:t>
                              </m:r>
                            </m:sup>
                          </m:sSup>
                        </m:num>
                        <m:den>
                          <m:r>
                            <a:rPr lang="en-US" b="0" i="1" smtClean="0">
                              <a:latin typeface="Cambria Math" panose="02040503050406030204" pitchFamily="18" charset="0"/>
                              <a:ea typeface="Cambria Math" panose="02040503050406030204" pitchFamily="18" charset="0"/>
                            </a:rPr>
                            <m:t>𝑠</m:t>
                          </m:r>
                        </m:den>
                      </m:f>
                    </m:oMath>
                  </m:oMathPara>
                </a14:m>
                <a:endParaRPr lang="en-US"/>
              </a:p>
            </p:txBody>
          </p:sp>
        </mc:Choice>
        <mc:Fallback xmlns="">
          <p:sp>
            <p:nvSpPr>
              <p:cNvPr id="18" name="TextBox 17">
                <a:extLst>
                  <a:ext uri="{FF2B5EF4-FFF2-40B4-BE49-F238E27FC236}">
                    <a16:creationId xmlns:a16="http://schemas.microsoft.com/office/drawing/2014/main" id="{BB4AF532-5A5E-64FD-BF49-CF7431A16E32}"/>
                  </a:ext>
                </a:extLst>
              </p:cNvPr>
              <p:cNvSpPr txBox="1">
                <a:spLocks noRot="1" noChangeAspect="1" noMove="1" noResize="1" noEditPoints="1" noAdjustHandles="1" noChangeArrowheads="1" noChangeShapeType="1" noTextEdit="1"/>
              </p:cNvSpPr>
              <p:nvPr/>
            </p:nvSpPr>
            <p:spPr>
              <a:xfrm>
                <a:off x="6817328" y="3327039"/>
                <a:ext cx="1605889" cy="64633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E69861A-50BD-8701-67D5-9316A1B35E31}"/>
                  </a:ext>
                </a:extLst>
              </p:cNvPr>
              <p:cNvSpPr txBox="1"/>
              <p:nvPr/>
            </p:nvSpPr>
            <p:spPr>
              <a:xfrm>
                <a:off x="6899044" y="4206067"/>
                <a:ext cx="3423111" cy="867097"/>
              </a:xfrm>
              <a:prstGeom prst="rect">
                <a:avLst/>
              </a:prstGeom>
              <a:noFill/>
            </p:spPr>
            <p:txBody>
              <a:bodyPr wrap="square" rtlCol="0">
                <a:spAutoFit/>
              </a:bodyPr>
              <a:lstStyle/>
              <a:p>
                <a:r>
                  <a:rPr lang="en-US" sz="2400" b="0"/>
                  <a:t>DT</a:t>
                </a:r>
                <a14:m>
                  <m:oMath xmlns:m="http://schemas.openxmlformats.org/officeDocument/2006/math">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m:rPr>
                            <m:sty m:val="p"/>
                          </m:rPr>
                          <a:rPr lang="en-US" sz="2400" b="0" i="0" smtClean="0">
                            <a:latin typeface="Cambria Math" panose="02040503050406030204" pitchFamily="18" charset="0"/>
                          </a:rPr>
                          <m:t>V</m:t>
                        </m:r>
                      </m:num>
                      <m:den>
                        <m:r>
                          <m:rPr>
                            <m:sty m:val="p"/>
                          </m:rPr>
                          <a:rPr lang="en-US" sz="2400" b="0" i="0" smtClean="0">
                            <a:latin typeface="Cambria Math" panose="02040503050406030204" pitchFamily="18" charset="0"/>
                          </a:rPr>
                          <m:t>Q</m:t>
                        </m:r>
                      </m:den>
                    </m:f>
                    <m:r>
                      <a:rPr lang="en-US" sz="2400" b="0" i="0"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0" smtClean="0">
                            <a:latin typeface="Cambria Math" panose="02040503050406030204" pitchFamily="18" charset="0"/>
                            <a:ea typeface="Cambria Math" panose="02040503050406030204" pitchFamily="18" charset="0"/>
                          </a:rPr>
                          <m:t>28,623</m:t>
                        </m:r>
                        <m:r>
                          <a:rPr lang="en-US" sz="2400" i="0">
                            <a:latin typeface="Cambria Math" panose="02040503050406030204" pitchFamily="18" charset="0"/>
                            <a:ea typeface="Cambria Math" panose="02040503050406030204" pitchFamily="18" charset="0"/>
                          </a:rPr>
                          <m:t> </m:t>
                        </m:r>
                        <m:sSup>
                          <m:sSupPr>
                            <m:ctrlPr>
                              <a:rPr lang="en-US" sz="2400" i="1">
                                <a:latin typeface="Cambria Math" panose="02040503050406030204" pitchFamily="18" charset="0"/>
                                <a:ea typeface="Cambria Math" panose="02040503050406030204" pitchFamily="18" charset="0"/>
                              </a:rPr>
                            </m:ctrlPr>
                          </m:sSupPr>
                          <m:e>
                            <m:r>
                              <m:rPr>
                                <m:sty m:val="p"/>
                              </m:rPr>
                              <a:rPr lang="en-US" sz="2400" i="0">
                                <a:latin typeface="Cambria Math" panose="02040503050406030204" pitchFamily="18" charset="0"/>
                                <a:ea typeface="Cambria Math" panose="02040503050406030204" pitchFamily="18" charset="0"/>
                              </a:rPr>
                              <m:t>ft</m:t>
                            </m:r>
                          </m:e>
                          <m:sup>
                            <m:r>
                              <a:rPr lang="en-US" sz="2400" i="0">
                                <a:latin typeface="Cambria Math" panose="02040503050406030204" pitchFamily="18" charset="0"/>
                                <a:ea typeface="Cambria Math" panose="02040503050406030204" pitchFamily="18" charset="0"/>
                              </a:rPr>
                              <m:t>3</m:t>
                            </m:r>
                          </m:sup>
                        </m:sSup>
                      </m:num>
                      <m:den>
                        <m:r>
                          <a:rPr lang="en-US" sz="2400" b="0" i="0" smtClean="0">
                            <a:latin typeface="Cambria Math" panose="02040503050406030204" pitchFamily="18" charset="0"/>
                            <a:ea typeface="Cambria Math" panose="02040503050406030204" pitchFamily="18" charset="0"/>
                          </a:rPr>
                          <m:t>1</m:t>
                        </m:r>
                      </m:den>
                    </m:f>
                    <m:r>
                      <a:rPr lang="en-US" sz="2400" b="0" i="0" smtClean="0">
                        <a:latin typeface="Cambria Math" panose="02040503050406030204" pitchFamily="18" charset="0"/>
                        <a:ea typeface="Cambria Math" panose="02040503050406030204" pitchFamily="18" charset="0"/>
                      </a:rPr>
                      <m:t> </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r>
                          <a:rPr lang="en-US" sz="2400">
                            <a:latin typeface="Cambria Math" panose="02040503050406030204" pitchFamily="18" charset="0"/>
                            <a:ea typeface="Cambria Math" panose="02040503050406030204" pitchFamily="18" charset="0"/>
                          </a:rPr>
                          <m:t>3.093</m:t>
                        </m:r>
                        <m:f>
                          <m:fPr>
                            <m:ctrlPr>
                              <a:rPr lang="en-US" sz="2400" i="1">
                                <a:latin typeface="Cambria Math" panose="02040503050406030204" pitchFamily="18" charset="0"/>
                                <a:ea typeface="Cambria Math" panose="02040503050406030204" pitchFamily="18" charset="0"/>
                              </a:rPr>
                            </m:ctrlPr>
                          </m:fPr>
                          <m:num>
                            <m:sSup>
                              <m:sSupPr>
                                <m:ctrlPr>
                                  <a:rPr lang="en-US" sz="2400" i="1">
                                    <a:latin typeface="Cambria Math" panose="02040503050406030204" pitchFamily="18" charset="0"/>
                                    <a:ea typeface="Cambria Math" panose="02040503050406030204" pitchFamily="18" charset="0"/>
                                  </a:rPr>
                                </m:ctrlPr>
                              </m:sSupPr>
                              <m:e>
                                <m:r>
                                  <a:rPr lang="en-US" sz="2400">
                                    <a:latin typeface="Cambria Math" panose="02040503050406030204" pitchFamily="18" charset="0"/>
                                    <a:ea typeface="Cambria Math" panose="02040503050406030204" pitchFamily="18" charset="0"/>
                                  </a:rPr>
                                  <m:t> </m:t>
                                </m:r>
                                <m:r>
                                  <m:rPr>
                                    <m:sty m:val="p"/>
                                  </m:rPr>
                                  <a:rPr lang="en-US" sz="2400">
                                    <a:latin typeface="Cambria Math" panose="02040503050406030204" pitchFamily="18" charset="0"/>
                                    <a:ea typeface="Cambria Math" panose="02040503050406030204" pitchFamily="18" charset="0"/>
                                  </a:rPr>
                                  <m:t>ft</m:t>
                                </m:r>
                              </m:e>
                              <m:sup>
                                <m:r>
                                  <a:rPr lang="en-US" sz="2400">
                                    <a:latin typeface="Cambria Math" panose="02040503050406030204" pitchFamily="18" charset="0"/>
                                    <a:ea typeface="Cambria Math" panose="02040503050406030204" pitchFamily="18" charset="0"/>
                                  </a:rPr>
                                  <m:t>3</m:t>
                                </m:r>
                              </m:sup>
                            </m:sSup>
                          </m:num>
                          <m:den>
                            <m:r>
                              <a:rPr lang="en-US" sz="2400" i="1">
                                <a:latin typeface="Cambria Math" panose="02040503050406030204" pitchFamily="18" charset="0"/>
                                <a:ea typeface="Cambria Math" panose="02040503050406030204" pitchFamily="18" charset="0"/>
                              </a:rPr>
                              <m:t>𝑠</m:t>
                            </m:r>
                          </m:den>
                        </m:f>
                      </m:den>
                    </m:f>
                  </m:oMath>
                </a14:m>
                <a:endParaRPr lang="en-US" sz="2400"/>
              </a:p>
            </p:txBody>
          </p:sp>
        </mc:Choice>
        <mc:Fallback xmlns="">
          <p:sp>
            <p:nvSpPr>
              <p:cNvPr id="22" name="TextBox 21">
                <a:extLst>
                  <a:ext uri="{FF2B5EF4-FFF2-40B4-BE49-F238E27FC236}">
                    <a16:creationId xmlns:a16="http://schemas.microsoft.com/office/drawing/2014/main" id="{4E69861A-50BD-8701-67D5-9316A1B35E31}"/>
                  </a:ext>
                </a:extLst>
              </p:cNvPr>
              <p:cNvSpPr txBox="1">
                <a:spLocks noRot="1" noChangeAspect="1" noMove="1" noResize="1" noEditPoints="1" noAdjustHandles="1" noChangeArrowheads="1" noChangeShapeType="1" noTextEdit="1"/>
              </p:cNvSpPr>
              <p:nvPr/>
            </p:nvSpPr>
            <p:spPr>
              <a:xfrm>
                <a:off x="6899044" y="4206067"/>
                <a:ext cx="3423111" cy="867097"/>
              </a:xfrm>
              <a:prstGeom prst="rect">
                <a:avLst/>
              </a:prstGeom>
              <a:blipFill>
                <a:blip r:embed="rId4"/>
                <a:stretch>
                  <a:fillRect l="-2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FD17631-95BF-7AF8-1E30-FD82F0B6F379}"/>
                  </a:ext>
                </a:extLst>
              </p:cNvPr>
              <p:cNvSpPr txBox="1"/>
              <p:nvPr/>
            </p:nvSpPr>
            <p:spPr>
              <a:xfrm>
                <a:off x="9173675" y="3477290"/>
                <a:ext cx="173722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ea typeface="Cambria Math" panose="02040503050406030204" pitchFamily="18" charset="0"/>
                        </a:rPr>
                        <m:t>V</m:t>
                      </m:r>
                      <m:r>
                        <a:rPr lang="en-US" i="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28,623 </m:t>
                      </m:r>
                      <m:sSup>
                        <m:sSupPr>
                          <m:ctrlPr>
                            <a:rPr lang="en-US" i="1" smtClean="0">
                              <a:latin typeface="Cambria Math" panose="02040503050406030204" pitchFamily="18" charset="0"/>
                              <a:ea typeface="Cambria Math" panose="02040503050406030204" pitchFamily="18" charset="0"/>
                            </a:rPr>
                          </m:ctrlPr>
                        </m:sSupPr>
                        <m:e>
                          <m:r>
                            <m:rPr>
                              <m:sty m:val="p"/>
                            </m:rPr>
                            <a:rPr lang="en-US" i="0">
                              <a:latin typeface="Cambria Math" panose="02040503050406030204" pitchFamily="18" charset="0"/>
                              <a:ea typeface="Cambria Math" panose="02040503050406030204" pitchFamily="18" charset="0"/>
                            </a:rPr>
                            <m:t>ft</m:t>
                          </m:r>
                        </m:e>
                        <m:sup>
                          <m:r>
                            <a:rPr lang="en-US" i="0" smtClean="0">
                              <a:latin typeface="Cambria Math" panose="02040503050406030204" pitchFamily="18" charset="0"/>
                              <a:ea typeface="Cambria Math" panose="02040503050406030204" pitchFamily="18" charset="0"/>
                            </a:rPr>
                            <m:t>3</m:t>
                          </m:r>
                        </m:sup>
                      </m:sSup>
                    </m:oMath>
                  </m:oMathPara>
                </a14:m>
                <a:endParaRPr lang="en-US"/>
              </a:p>
            </p:txBody>
          </p:sp>
        </mc:Choice>
        <mc:Fallback xmlns="">
          <p:sp>
            <p:nvSpPr>
              <p:cNvPr id="26" name="TextBox 25">
                <a:extLst>
                  <a:ext uri="{FF2B5EF4-FFF2-40B4-BE49-F238E27FC236}">
                    <a16:creationId xmlns:a16="http://schemas.microsoft.com/office/drawing/2014/main" id="{7FD17631-95BF-7AF8-1E30-FD82F0B6F379}"/>
                  </a:ext>
                </a:extLst>
              </p:cNvPr>
              <p:cNvSpPr txBox="1">
                <a:spLocks noRot="1" noChangeAspect="1" noMove="1" noResize="1" noEditPoints="1" noAdjustHandles="1" noChangeArrowheads="1" noChangeShapeType="1" noTextEdit="1"/>
              </p:cNvSpPr>
              <p:nvPr/>
            </p:nvSpPr>
            <p:spPr>
              <a:xfrm>
                <a:off x="9173675" y="3477290"/>
                <a:ext cx="1737226"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543E9B2-9875-226B-422C-3DC31150ECD7}"/>
                  </a:ext>
                </a:extLst>
              </p:cNvPr>
              <p:cNvSpPr txBox="1"/>
              <p:nvPr/>
            </p:nvSpPr>
            <p:spPr>
              <a:xfrm>
                <a:off x="9696408" y="5263644"/>
                <a:ext cx="113699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0" smtClean="0">
                          <a:latin typeface="Cambria Math" panose="02040503050406030204" pitchFamily="18" charset="0"/>
                          <a:ea typeface="Cambria Math" panose="02040503050406030204" pitchFamily="18" charset="0"/>
                        </a:rPr>
                        <m:t>=9,254 </m:t>
                      </m:r>
                      <m:r>
                        <m:rPr>
                          <m:sty m:val="p"/>
                        </m:rPr>
                        <a:rPr lang="en-US" b="0" i="0" smtClean="0">
                          <a:latin typeface="Cambria Math" panose="02040503050406030204" pitchFamily="18" charset="0"/>
                          <a:ea typeface="Cambria Math" panose="02040503050406030204" pitchFamily="18" charset="0"/>
                        </a:rPr>
                        <m:t>s</m:t>
                      </m:r>
                    </m:oMath>
                  </m:oMathPara>
                </a14:m>
                <a:endParaRPr lang="en-US"/>
              </a:p>
            </p:txBody>
          </p:sp>
        </mc:Choice>
        <mc:Fallback xmlns="">
          <p:sp>
            <p:nvSpPr>
              <p:cNvPr id="17" name="TextBox 16">
                <a:extLst>
                  <a:ext uri="{FF2B5EF4-FFF2-40B4-BE49-F238E27FC236}">
                    <a16:creationId xmlns:a16="http://schemas.microsoft.com/office/drawing/2014/main" id="{B543E9B2-9875-226B-422C-3DC31150ECD7}"/>
                  </a:ext>
                </a:extLst>
              </p:cNvPr>
              <p:cNvSpPr txBox="1">
                <a:spLocks noRot="1" noChangeAspect="1" noMove="1" noResize="1" noEditPoints="1" noAdjustHandles="1" noChangeArrowheads="1" noChangeShapeType="1" noTextEdit="1"/>
              </p:cNvSpPr>
              <p:nvPr/>
            </p:nvSpPr>
            <p:spPr>
              <a:xfrm>
                <a:off x="9696408" y="5263644"/>
                <a:ext cx="1136991"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8CFF2DD-5733-F875-5CF1-AB129CFCB5B0}"/>
                  </a:ext>
                </a:extLst>
              </p:cNvPr>
              <p:cNvSpPr txBox="1"/>
              <p:nvPr/>
            </p:nvSpPr>
            <p:spPr>
              <a:xfrm>
                <a:off x="7007639" y="5097355"/>
                <a:ext cx="2470724" cy="6481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0"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0" smtClean="0">
                              <a:latin typeface="Cambria Math" panose="02040503050406030204" pitchFamily="18" charset="0"/>
                              <a:ea typeface="Cambria Math" panose="02040503050406030204" pitchFamily="18" charset="0"/>
                            </a:rPr>
                            <m:t>28,623</m:t>
                          </m:r>
                          <m:r>
                            <a:rPr lang="en-US" i="0">
                              <a:latin typeface="Cambria Math" panose="02040503050406030204" pitchFamily="18" charset="0"/>
                              <a:ea typeface="Cambria Math" panose="02040503050406030204" pitchFamily="18" charset="0"/>
                            </a:rPr>
                            <m:t> </m:t>
                          </m:r>
                          <m:sSup>
                            <m:sSupPr>
                              <m:ctrlPr>
                                <a:rPr lang="en-US" i="1">
                                  <a:latin typeface="Cambria Math" panose="02040503050406030204" pitchFamily="18" charset="0"/>
                                  <a:ea typeface="Cambria Math" panose="02040503050406030204" pitchFamily="18" charset="0"/>
                                </a:rPr>
                              </m:ctrlPr>
                            </m:sSupPr>
                            <m:e>
                              <m:r>
                                <m:rPr>
                                  <m:sty m:val="p"/>
                                </m:rPr>
                                <a:rPr lang="en-US" i="0">
                                  <a:latin typeface="Cambria Math" panose="02040503050406030204" pitchFamily="18" charset="0"/>
                                  <a:ea typeface="Cambria Math" panose="02040503050406030204" pitchFamily="18" charset="0"/>
                                </a:rPr>
                                <m:t>ft</m:t>
                              </m:r>
                            </m:e>
                            <m:sup>
                              <m:r>
                                <a:rPr lang="en-US" i="0">
                                  <a:latin typeface="Cambria Math" panose="02040503050406030204" pitchFamily="18" charset="0"/>
                                  <a:ea typeface="Cambria Math" panose="02040503050406030204" pitchFamily="18" charset="0"/>
                                </a:rPr>
                                <m:t>3</m:t>
                              </m:r>
                            </m:sup>
                          </m:sSup>
                        </m:num>
                        <m:den>
                          <m:r>
                            <a:rPr lang="en-US" b="0" i="0" smtClean="0">
                              <a:latin typeface="Cambria Math" panose="02040503050406030204" pitchFamily="18" charset="0"/>
                              <a:ea typeface="Cambria Math" panose="02040503050406030204" pitchFamily="18" charset="0"/>
                            </a:rPr>
                            <m:t>1</m:t>
                          </m:r>
                        </m:den>
                      </m:f>
                      <m:r>
                        <a:rPr lang="en-US" b="0" i="0" smtClean="0">
                          <a:latin typeface="Cambria Math" panose="02040503050406030204" pitchFamily="18" charset="0"/>
                          <a:ea typeface="Cambria Math" panose="02040503050406030204" pitchFamily="18" charset="0"/>
                        </a:rPr>
                        <m:t> </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𝑠</m:t>
                          </m:r>
                        </m:num>
                        <m:den>
                          <m:r>
                            <a:rPr lang="en-US">
                              <a:latin typeface="Cambria Math" panose="02040503050406030204" pitchFamily="18" charset="0"/>
                              <a:ea typeface="Cambria Math" panose="02040503050406030204" pitchFamily="18" charset="0"/>
                            </a:rPr>
                            <m:t>3.093</m:t>
                          </m:r>
                          <m:sSup>
                            <m:sSupPr>
                              <m:ctrlPr>
                                <a:rPr lang="en-US" i="1">
                                  <a:latin typeface="Cambria Math" panose="02040503050406030204" pitchFamily="18" charset="0"/>
                                  <a:ea typeface="Cambria Math" panose="02040503050406030204" pitchFamily="18" charset="0"/>
                                </a:rPr>
                              </m:ctrlPr>
                            </m:sSupPr>
                            <m:e>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ft</m:t>
                              </m:r>
                            </m:e>
                            <m:sup>
                              <m:r>
                                <a:rPr lang="en-US">
                                  <a:latin typeface="Cambria Math" panose="02040503050406030204" pitchFamily="18" charset="0"/>
                                  <a:ea typeface="Cambria Math" panose="02040503050406030204" pitchFamily="18" charset="0"/>
                                </a:rPr>
                                <m:t>3</m:t>
                              </m:r>
                            </m:sup>
                          </m:sSup>
                        </m:den>
                      </m:f>
                    </m:oMath>
                  </m:oMathPara>
                </a14:m>
                <a:endParaRPr lang="en-US"/>
              </a:p>
            </p:txBody>
          </p:sp>
        </mc:Choice>
        <mc:Fallback xmlns="">
          <p:sp>
            <p:nvSpPr>
              <p:cNvPr id="19" name="TextBox 18">
                <a:extLst>
                  <a:ext uri="{FF2B5EF4-FFF2-40B4-BE49-F238E27FC236}">
                    <a16:creationId xmlns:a16="http://schemas.microsoft.com/office/drawing/2014/main" id="{D8CFF2DD-5733-F875-5CF1-AB129CFCB5B0}"/>
                  </a:ext>
                </a:extLst>
              </p:cNvPr>
              <p:cNvSpPr txBox="1">
                <a:spLocks noRot="1" noChangeAspect="1" noMove="1" noResize="1" noEditPoints="1" noAdjustHandles="1" noChangeArrowheads="1" noChangeShapeType="1" noTextEdit="1"/>
              </p:cNvSpPr>
              <p:nvPr/>
            </p:nvSpPr>
            <p:spPr>
              <a:xfrm>
                <a:off x="7007639" y="5097355"/>
                <a:ext cx="2470724" cy="648126"/>
              </a:xfrm>
              <a:prstGeom prst="rect">
                <a:avLst/>
              </a:prstGeom>
              <a:blipFill>
                <a:blip r:embed="rId7"/>
                <a:stretch>
                  <a:fillRect/>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7C88B3C5-274F-4915-5397-DCCD5C434122}"/>
              </a:ext>
            </a:extLst>
          </p:cNvPr>
          <p:cNvCxnSpPr>
            <a:cxnSpLocks/>
          </p:cNvCxnSpPr>
          <p:nvPr/>
        </p:nvCxnSpPr>
        <p:spPr>
          <a:xfrm>
            <a:off x="8177997" y="4581213"/>
            <a:ext cx="2309061"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157631C-579D-9146-4C5E-8F7799024399}"/>
              </a:ext>
            </a:extLst>
          </p:cNvPr>
          <p:cNvCxnSpPr>
            <a:cxnSpLocks/>
          </p:cNvCxnSpPr>
          <p:nvPr/>
        </p:nvCxnSpPr>
        <p:spPr>
          <a:xfrm>
            <a:off x="9275583" y="4264244"/>
            <a:ext cx="0" cy="66654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70121A0-E933-25E7-4801-27F101BF7703}"/>
              </a:ext>
            </a:extLst>
          </p:cNvPr>
          <p:cNvCxnSpPr>
            <a:cxnSpLocks/>
          </p:cNvCxnSpPr>
          <p:nvPr/>
        </p:nvCxnSpPr>
        <p:spPr>
          <a:xfrm>
            <a:off x="7361238" y="5463855"/>
            <a:ext cx="227111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CE36D52-E672-9F50-B717-69875106FACE}"/>
              </a:ext>
            </a:extLst>
          </p:cNvPr>
          <p:cNvCxnSpPr>
            <a:cxnSpLocks/>
          </p:cNvCxnSpPr>
          <p:nvPr/>
        </p:nvCxnSpPr>
        <p:spPr>
          <a:xfrm>
            <a:off x="8420873" y="5146886"/>
            <a:ext cx="0" cy="66654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2BF1583A-68EE-DCF6-6D91-BBDA6D8729B0}"/>
                  </a:ext>
                </a:extLst>
              </p:cNvPr>
              <p:cNvSpPr txBox="1"/>
              <p:nvPr/>
            </p:nvSpPr>
            <p:spPr>
              <a:xfrm>
                <a:off x="7537604" y="6038655"/>
                <a:ext cx="2949454" cy="6183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0"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0" smtClean="0">
                              <a:latin typeface="Cambria Math" panose="02040503050406030204" pitchFamily="18" charset="0"/>
                              <a:ea typeface="Cambria Math" panose="02040503050406030204" pitchFamily="18" charset="0"/>
                            </a:rPr>
                            <m:t>9,254 </m:t>
                          </m:r>
                          <m:r>
                            <a:rPr lang="en-US" b="0" i="1" smtClean="0">
                              <a:latin typeface="Cambria Math" panose="02040503050406030204" pitchFamily="18" charset="0"/>
                              <a:ea typeface="Cambria Math" panose="02040503050406030204" pitchFamily="18" charset="0"/>
                            </a:rPr>
                            <m:t>𝑠</m:t>
                          </m:r>
                        </m:num>
                        <m:den>
                          <m:r>
                            <a:rPr lang="en-US" b="0" i="0" smtClean="0">
                              <a:latin typeface="Cambria Math" panose="02040503050406030204" pitchFamily="18" charset="0"/>
                              <a:ea typeface="Cambria Math" panose="02040503050406030204" pitchFamily="18" charset="0"/>
                            </a:rPr>
                            <m:t>1</m:t>
                          </m:r>
                        </m:den>
                      </m:f>
                      <m:r>
                        <a:rPr lang="en-US" b="0" i="0" smtClean="0">
                          <a:latin typeface="Cambria Math" panose="02040503050406030204" pitchFamily="18" charset="0"/>
                          <a:ea typeface="Cambria Math" panose="02040503050406030204" pitchFamily="18" charset="0"/>
                        </a:rPr>
                        <m:t> </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h𝑟</m:t>
                          </m:r>
                        </m:num>
                        <m:den>
                          <m:r>
                            <a:rPr lang="en-US" b="0" i="0" smtClean="0">
                              <a:latin typeface="Cambria Math" panose="02040503050406030204" pitchFamily="18" charset="0"/>
                              <a:ea typeface="Cambria Math" panose="02040503050406030204" pitchFamily="18" charset="0"/>
                            </a:rPr>
                            <m:t>3600 </m:t>
                          </m:r>
                          <m:r>
                            <m:rPr>
                              <m:sty m:val="p"/>
                            </m:rPr>
                            <a:rPr lang="en-US" b="0" i="0" smtClean="0">
                              <a:latin typeface="Cambria Math" panose="02040503050406030204" pitchFamily="18" charset="0"/>
                              <a:ea typeface="Cambria Math" panose="02040503050406030204" pitchFamily="18" charset="0"/>
                            </a:rPr>
                            <m:t>s</m:t>
                          </m:r>
                        </m:den>
                      </m:f>
                      <m:r>
                        <a:rPr lang="en-US" dirty="0">
                          <a:latin typeface="Cambria Math" panose="02040503050406030204" pitchFamily="18" charset="0"/>
                        </a:rPr>
                        <m:t>=</m:t>
                      </m:r>
                      <m:r>
                        <a:rPr lang="en-US" b="0" i="0" dirty="0" smtClean="0">
                          <a:latin typeface="Cambria Math" panose="02040503050406030204" pitchFamily="18" charset="0"/>
                        </a:rPr>
                        <m:t>2.57</m:t>
                      </m:r>
                      <m:r>
                        <m:rPr>
                          <m:sty m:val="p"/>
                        </m:rPr>
                        <a:rPr lang="en-US" b="0" i="0" dirty="0" smtClean="0">
                          <a:latin typeface="Cambria Math" panose="02040503050406030204" pitchFamily="18" charset="0"/>
                        </a:rPr>
                        <m:t>hrs</m:t>
                      </m:r>
                    </m:oMath>
                  </m:oMathPara>
                </a14:m>
                <a:endParaRPr lang="en-US"/>
              </a:p>
            </p:txBody>
          </p:sp>
        </mc:Choice>
        <mc:Fallback xmlns="">
          <p:sp>
            <p:nvSpPr>
              <p:cNvPr id="36" name="TextBox 35">
                <a:extLst>
                  <a:ext uri="{FF2B5EF4-FFF2-40B4-BE49-F238E27FC236}">
                    <a16:creationId xmlns:a16="http://schemas.microsoft.com/office/drawing/2014/main" id="{2BF1583A-68EE-DCF6-6D91-BBDA6D8729B0}"/>
                  </a:ext>
                </a:extLst>
              </p:cNvPr>
              <p:cNvSpPr txBox="1">
                <a:spLocks noRot="1" noChangeAspect="1" noMove="1" noResize="1" noEditPoints="1" noAdjustHandles="1" noChangeArrowheads="1" noChangeShapeType="1" noTextEdit="1"/>
              </p:cNvSpPr>
              <p:nvPr/>
            </p:nvSpPr>
            <p:spPr>
              <a:xfrm>
                <a:off x="7537604" y="6038655"/>
                <a:ext cx="2949454" cy="618311"/>
              </a:xfrm>
              <a:prstGeom prst="rect">
                <a:avLst/>
              </a:prstGeom>
              <a:blipFill>
                <a:blip r:embed="rId8"/>
                <a:stretch>
                  <a:fillRect/>
                </a:stretch>
              </a:blipFill>
            </p:spPr>
            <p:txBody>
              <a:bodyPr/>
              <a:lstStyle/>
              <a:p>
                <a:r>
                  <a:rPr lang="en-US">
                    <a:noFill/>
                  </a:rPr>
                  <a:t> </a:t>
                </a:r>
              </a:p>
            </p:txBody>
          </p:sp>
        </mc:Fallback>
      </mc:AlternateContent>
      <p:cxnSp>
        <p:nvCxnSpPr>
          <p:cNvPr id="37" name="Straight Connector 36">
            <a:extLst>
              <a:ext uri="{FF2B5EF4-FFF2-40B4-BE49-F238E27FC236}">
                <a16:creationId xmlns:a16="http://schemas.microsoft.com/office/drawing/2014/main" id="{C4BD6A59-9EDE-2E6A-0519-5112F193B579}"/>
              </a:ext>
            </a:extLst>
          </p:cNvPr>
          <p:cNvCxnSpPr>
            <a:cxnSpLocks/>
          </p:cNvCxnSpPr>
          <p:nvPr/>
        </p:nvCxnSpPr>
        <p:spPr>
          <a:xfrm>
            <a:off x="7827703" y="6386105"/>
            <a:ext cx="1551247"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0C95BEE-CE90-5A71-E7E6-522C4ADDB2F5}"/>
              </a:ext>
            </a:extLst>
          </p:cNvPr>
          <p:cNvCxnSpPr>
            <a:cxnSpLocks/>
          </p:cNvCxnSpPr>
          <p:nvPr/>
        </p:nvCxnSpPr>
        <p:spPr>
          <a:xfrm>
            <a:off x="8617463" y="6038655"/>
            <a:ext cx="0" cy="66654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137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7" grpId="0"/>
      <p:bldP spid="19" grpId="0"/>
      <p:bldP spid="36" grpId="0"/>
    </p:bldLst>
  </p:timing>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FDF71-148B-CCE4-4E00-36F34DB35539}"/>
              </a:ext>
            </a:extLst>
          </p:cNvPr>
          <p:cNvSpPr>
            <a:spLocks noGrp="1"/>
          </p:cNvSpPr>
          <p:nvPr>
            <p:ph type="title"/>
          </p:nvPr>
        </p:nvSpPr>
        <p:spPr/>
        <p:txBody>
          <a:bodyPr/>
          <a:lstStyle/>
          <a:p>
            <a:r>
              <a:rPr lang="en-US"/>
              <a:t>Weir Loading Rate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1A0F230B-FBC5-5D3D-E566-CE915598DF86}"/>
                  </a:ext>
                </a:extLst>
              </p:cNvPr>
              <p:cNvSpPr>
                <a:spLocks noGrp="1"/>
              </p:cNvSpPr>
              <p:nvPr>
                <p:ph idx="1"/>
              </p:nvPr>
            </p:nvSpPr>
            <p:spPr>
              <a:solidFill>
                <a:schemeClr val="bg1">
                  <a:alpha val="85000"/>
                </a:schemeClr>
              </a:solidFill>
            </p:spPr>
            <p:txBody>
              <a:bodyPr>
                <a:normAutofit fontScale="92500"/>
              </a:bodyPr>
              <a:lstStyle/>
              <a:p>
                <a:r>
                  <a:rPr lang="en-US"/>
                  <a:t>Measures the amount of water leaving a settling tank per linear unit of length of weir per day</a:t>
                </a:r>
              </a:p>
              <a:p>
                <a:r>
                  <a:rPr lang="en-US"/>
                  <a:t>Used to ensure weirs are not hydraulically overloaded, efficient sedimentation is occurring and solids do not infiltrate clarifier effluent</a:t>
                </a:r>
              </a:p>
              <a:p>
                <a:pPr marL="342900" indent="-342900">
                  <a:spcAft>
                    <a:spcPts val="1800"/>
                  </a:spcAft>
                  <a:buFont typeface="Arial" panose="020B0604020202020204" pitchFamily="34" charset="0"/>
                  <a:buChar char="•"/>
                </a:pPr>
                <a:r>
                  <a:rPr lang="en-US"/>
                  <a:t>Recommended 10,000-20,000 gpd/ft (124,100-248,200 </a:t>
                </a:r>
                <a:r>
                  <a:rPr lang="en-US" err="1"/>
                  <a:t>Lpd</a:t>
                </a:r>
                <a:r>
                  <a:rPr lang="en-US"/>
                  <a:t>/m)</a:t>
                </a:r>
              </a:p>
              <a:p>
                <a:pPr>
                  <a:spcAft>
                    <a:spcPts val="1800"/>
                  </a:spcAft>
                </a:pPr>
                <a:r>
                  <a:rPr lang="en-US"/>
                  <a:t>Typically correlates with a correct detention time</a:t>
                </a:r>
              </a:p>
              <a:p>
                <a14:m>
                  <m:oMath xmlns:m="http://schemas.openxmlformats.org/officeDocument/2006/math">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𝑊𝑒𝑖𝑟</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𝐿𝑜𝑎𝑑𝑖𝑛𝑔</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𝑅𝑎𝑡𝑒</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𝑜𝑟</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𝑊𝑒𝑖𝑟</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𝑂𝑣𝑒𝑟𝑓𝑙𝑜𝑤</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𝑅𝑎𝑡𝑒</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smtClean="0">
                            <a:effectLst/>
                            <a:latin typeface="Cambria Math" panose="02040503050406030204" pitchFamily="18" charset="0"/>
                            <a:cs typeface="Times New Roman" panose="02020603050405020304" pitchFamily="18" charset="0"/>
                          </a:rPr>
                        </m:ctrlPr>
                      </m:fPr>
                      <m:num>
                        <m:r>
                          <a:rPr lang="en-US" sz="1800" b="0" i="1" kern="100" smtClean="0">
                            <a:effectLst/>
                            <a:latin typeface="Cambria Math" panose="02040503050406030204" pitchFamily="18" charset="0"/>
                            <a:cs typeface="Times New Roman" panose="02020603050405020304" pitchFamily="18" charset="0"/>
                          </a:rPr>
                          <m:t>𝐹𝑙𝑜𝑤</m:t>
                        </m:r>
                        <m:r>
                          <a:rPr lang="en-US" sz="1800" b="0" i="1" kern="100" smtClean="0">
                            <a:effectLst/>
                            <a:latin typeface="Cambria Math" panose="02040503050406030204" pitchFamily="18" charset="0"/>
                            <a:cs typeface="Times New Roman" panose="02020603050405020304" pitchFamily="18" charset="0"/>
                          </a:rPr>
                          <m:t> </m:t>
                        </m:r>
                        <m:r>
                          <a:rPr lang="en-US" sz="1800" b="0" i="1" kern="100" smtClean="0">
                            <a:effectLst/>
                            <a:latin typeface="Cambria Math" panose="02040503050406030204" pitchFamily="18" charset="0"/>
                            <a:cs typeface="Times New Roman" panose="02020603050405020304" pitchFamily="18" charset="0"/>
                          </a:rPr>
                          <m:t>𝑅𝑎𝑡𝑒</m:t>
                        </m:r>
                      </m:num>
                      <m:den>
                        <m:r>
                          <a:rPr lang="en-US" sz="1800" b="0" i="1" kern="100" smtClean="0">
                            <a:effectLst/>
                            <a:latin typeface="Cambria Math" panose="02040503050406030204" pitchFamily="18" charset="0"/>
                            <a:cs typeface="Times New Roman" panose="02020603050405020304" pitchFamily="18" charset="0"/>
                          </a:rPr>
                          <m:t>𝑊𝑒𝑖𝑟</m:t>
                        </m:r>
                        <m:r>
                          <a:rPr lang="en-US" sz="1800" b="0" i="1" kern="100" smtClean="0">
                            <a:effectLst/>
                            <a:latin typeface="Cambria Math" panose="02040503050406030204" pitchFamily="18" charset="0"/>
                            <a:cs typeface="Times New Roman" panose="02020603050405020304" pitchFamily="18" charset="0"/>
                          </a:rPr>
                          <m:t> </m:t>
                        </m:r>
                        <m:r>
                          <a:rPr lang="en-US" sz="1800" b="0" i="1" kern="100" smtClean="0">
                            <a:effectLst/>
                            <a:latin typeface="Cambria Math" panose="02040503050406030204" pitchFamily="18" charset="0"/>
                            <a:cs typeface="Times New Roman" panose="02020603050405020304" pitchFamily="18" charset="0"/>
                          </a:rPr>
                          <m:t>𝐿𝑒𝑛𝑔𝑡h</m:t>
                        </m:r>
                      </m:den>
                    </m:f>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𝑄</m:t>
                        </m:r>
                      </m:num>
                      <m:den>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𝐿</m:t>
                        </m:r>
                      </m:den>
                    </m:f>
                  </m:oMath>
                </a14:m>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250000"/>
                  </a:lnSpc>
                </a:pPr>
                <a:r>
                  <a:rPr lang="en-US" kern="100">
                    <a:latin typeface="Aptos" panose="020B0004020202020204" pitchFamily="34" charset="0"/>
                    <a:ea typeface="Aptos" panose="020B0004020202020204" pitchFamily="34" charset="0"/>
                    <a:cs typeface="Times New Roman" panose="02020603050405020304" pitchFamily="18" charset="0"/>
                  </a:rPr>
                  <a:t>**Use “weir” as indicator that </a:t>
                </a:r>
                <a:r>
                  <a:rPr lang="en-US" u="sng" kern="100">
                    <a:latin typeface="Aptos" panose="020B0004020202020204" pitchFamily="34" charset="0"/>
                    <a:ea typeface="Aptos" panose="020B0004020202020204" pitchFamily="34" charset="0"/>
                    <a:cs typeface="Times New Roman" panose="02020603050405020304" pitchFamily="18" charset="0"/>
                  </a:rPr>
                  <a:t>weir length</a:t>
                </a:r>
                <a:r>
                  <a:rPr lang="en-US" kern="100">
                    <a:latin typeface="Aptos" panose="020B0004020202020204" pitchFamily="34" charset="0"/>
                    <a:ea typeface="Aptos" panose="020B0004020202020204" pitchFamily="34" charset="0"/>
                    <a:cs typeface="Times New Roman" panose="02020603050405020304" pitchFamily="18" charset="0"/>
                  </a:rPr>
                  <a:t> is involved**</a:t>
                </a:r>
                <a:endParaRPr lang="en-US" kern="10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Text Placeholder 2">
                <a:extLst>
                  <a:ext uri="{FF2B5EF4-FFF2-40B4-BE49-F238E27FC236}">
                    <a16:creationId xmlns:a16="http://schemas.microsoft.com/office/drawing/2014/main" id="{1A0F230B-FBC5-5D3D-E566-CE915598DF86}"/>
                  </a:ext>
                </a:extLst>
              </p:cNvPr>
              <p:cNvSpPr>
                <a:spLocks noGrp="1" noRot="1" noChangeAspect="1" noMove="1" noResize="1" noEditPoints="1" noAdjustHandles="1" noChangeArrowheads="1" noChangeShapeType="1" noTextEdit="1"/>
              </p:cNvSpPr>
              <p:nvPr>
                <p:ph idx="1"/>
              </p:nvPr>
            </p:nvSpPr>
            <p:spPr>
              <a:blipFill>
                <a:blip r:embed="rId3"/>
                <a:stretch>
                  <a:fillRect l="-870" t="-2086" r="-58" b="-130"/>
                </a:stretch>
              </a:blipFill>
            </p:spPr>
            <p:txBody>
              <a:bodyPr/>
              <a:lstStyle/>
              <a:p>
                <a:r>
                  <a:rPr lang="en-US">
                    <a:noFill/>
                  </a:rPr>
                  <a:t> </a:t>
                </a:r>
              </a:p>
            </p:txBody>
          </p:sp>
        </mc:Fallback>
      </mc:AlternateContent>
    </p:spTree>
    <p:extLst>
      <p:ext uri="{BB962C8B-B14F-4D97-AF65-F5344CB8AC3E}">
        <p14:creationId xmlns:p14="http://schemas.microsoft.com/office/powerpoint/2010/main" val="113492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81C963A-4015-6D2D-124E-46CBD4AC5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DB560-5D0F-A7FC-357D-0C558F70F40B}"/>
              </a:ext>
            </a:extLst>
          </p:cNvPr>
          <p:cNvSpPr>
            <a:spLocks noGrp="1"/>
          </p:cNvSpPr>
          <p:nvPr>
            <p:ph type="title"/>
          </p:nvPr>
        </p:nvSpPr>
        <p:spPr/>
        <p:txBody>
          <a:bodyPr/>
          <a:lstStyle/>
          <a:p>
            <a:r>
              <a:rPr lang="en-US"/>
              <a:t>Weir Loading Rate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84B7FE8-EE4B-898C-DD44-7260418F893D}"/>
                  </a:ext>
                </a:extLst>
              </p:cNvPr>
              <p:cNvSpPr>
                <a:spLocks noGrp="1"/>
              </p:cNvSpPr>
              <p:nvPr>
                <p:ph idx="1"/>
              </p:nvPr>
            </p:nvSpPr>
            <p:spPr>
              <a:xfrm>
                <a:off x="501706" y="1190625"/>
                <a:ext cx="11041735" cy="5143499"/>
              </a:xfrm>
              <a:solidFill>
                <a:schemeClr val="bg1">
                  <a:alpha val="85000"/>
                </a:schemeClr>
              </a:solidFill>
            </p:spPr>
            <p:txBody>
              <a:bodyPr>
                <a:normAutofit/>
              </a:bodyPr>
              <a:lstStyle/>
              <a:p>
                <a:pPr marL="0" indent="0">
                  <a:buNone/>
                </a:pPr>
                <a:r>
                  <a:rPr lang="en-US" sz="2700"/>
                  <a:t>The flow for a circular clarifier is 1.2 MGD with a 26-foot diameter. What is the weir overflow rate in gallons per foot of weir length per day?</a:t>
                </a:r>
              </a:p>
              <a:p>
                <a:pPr marL="0" indent="0">
                  <a:lnSpc>
                    <a:spcPct val="150000"/>
                  </a:lnSpc>
                  <a:spcBef>
                    <a:spcPts val="1200"/>
                  </a:spcBef>
                  <a:buNone/>
                </a:pPr>
                <a14:m>
                  <m:oMathPara xmlns:m="http://schemas.openxmlformats.org/officeDocument/2006/math">
                    <m:oMathParaPr>
                      <m:jc m:val="centerGroup"/>
                    </m:oMathParaPr>
                    <m:oMath xmlns:m="http://schemas.openxmlformats.org/officeDocument/2006/math">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Weir</m:t>
                      </m:r>
                      <m:r>
                        <a:rPr lang="en-US" sz="1800" i="0" kern="10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Loading</m:t>
                      </m:r>
                      <m:r>
                        <a:rPr lang="en-US" sz="1800" i="0" kern="10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Rate</m:t>
                      </m:r>
                      <m:r>
                        <a:rPr lang="en-US" sz="1800" i="0"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cs typeface="Times New Roman" panose="02020603050405020304" pitchFamily="18" charset="0"/>
                            </a:rPr>
                          </m:ctrlPr>
                        </m:fPr>
                        <m:num>
                          <m:r>
                            <m:rPr>
                              <m:sty m:val="p"/>
                            </m:rPr>
                            <a:rPr lang="en-US" sz="1800" i="0" kern="100">
                              <a:latin typeface="Cambria Math" panose="02040503050406030204" pitchFamily="18" charset="0"/>
                              <a:cs typeface="Times New Roman" panose="02020603050405020304" pitchFamily="18" charset="0"/>
                            </a:rPr>
                            <m:t>Flow</m:t>
                          </m:r>
                          <m:r>
                            <a:rPr lang="en-US" sz="1800" i="0" kern="100">
                              <a:latin typeface="Cambria Math" panose="02040503050406030204" pitchFamily="18" charset="0"/>
                              <a:cs typeface="Times New Roman" panose="02020603050405020304" pitchFamily="18" charset="0"/>
                            </a:rPr>
                            <m:t> </m:t>
                          </m:r>
                          <m:r>
                            <m:rPr>
                              <m:sty m:val="p"/>
                            </m:rPr>
                            <a:rPr lang="en-US" sz="1800" i="0" kern="100">
                              <a:latin typeface="Cambria Math" panose="02040503050406030204" pitchFamily="18" charset="0"/>
                              <a:cs typeface="Times New Roman" panose="02020603050405020304" pitchFamily="18" charset="0"/>
                            </a:rPr>
                            <m:t>Rate</m:t>
                          </m:r>
                        </m:num>
                        <m:den>
                          <m:r>
                            <m:rPr>
                              <m:sty m:val="p"/>
                            </m:rPr>
                            <a:rPr lang="en-US" sz="1800" i="0" kern="100">
                              <a:latin typeface="Cambria Math" panose="02040503050406030204" pitchFamily="18" charset="0"/>
                              <a:cs typeface="Times New Roman" panose="02020603050405020304" pitchFamily="18" charset="0"/>
                            </a:rPr>
                            <m:t>Weir</m:t>
                          </m:r>
                          <m:r>
                            <a:rPr lang="en-US" sz="1800" i="0" kern="100">
                              <a:latin typeface="Cambria Math" panose="02040503050406030204" pitchFamily="18" charset="0"/>
                              <a:cs typeface="Times New Roman" panose="02020603050405020304" pitchFamily="18" charset="0"/>
                            </a:rPr>
                            <m:t> </m:t>
                          </m:r>
                          <m:r>
                            <m:rPr>
                              <m:sty m:val="p"/>
                            </m:rPr>
                            <a:rPr lang="en-US" sz="1800" i="0" kern="100">
                              <a:latin typeface="Cambria Math" panose="02040503050406030204" pitchFamily="18" charset="0"/>
                              <a:cs typeface="Times New Roman" panose="02020603050405020304" pitchFamily="18" charset="0"/>
                            </a:rPr>
                            <m:t>Length</m:t>
                          </m:r>
                        </m:den>
                      </m:f>
                      <m:r>
                        <a:rPr lang="en-US" sz="1800" i="0"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Q</m:t>
                          </m:r>
                        </m:num>
                        <m:den>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L</m:t>
                          </m:r>
                        </m:den>
                      </m:f>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50000"/>
                  </a:lnSpc>
                  <a:spcBef>
                    <a:spcPts val="1200"/>
                  </a:spcBef>
                  <a:spcAft>
                    <a:spcPts val="1800"/>
                  </a:spcAft>
                  <a:buNone/>
                </a:pPr>
                <a14:m>
                  <m:oMathPara xmlns:m="http://schemas.openxmlformats.org/officeDocument/2006/math">
                    <m:oMathParaPr>
                      <m:jc m:val="centerGroup"/>
                    </m:oMathParaPr>
                    <m:oMath xmlns:m="http://schemas.openxmlformats.org/officeDocument/2006/math">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L</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Clarifier</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Circumference</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sz="1800" b="0" i="0" kern="100" smtClean="0">
                          <a:latin typeface="Cambria Math" panose="02040503050406030204" pitchFamily="18" charset="0"/>
                          <a:ea typeface="Cambria Math" panose="02040503050406030204" pitchFamily="18" charset="0"/>
                          <a:cs typeface="Times New Roman" panose="02020603050405020304" pitchFamily="18" charset="0"/>
                        </a:rPr>
                        <m:t>πD</m:t>
                      </m:r>
                      <m:r>
                        <a:rPr lang="en-US" sz="1800" b="0" i="0" kern="100" smtClean="0">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00000"/>
                  </a:lnSpc>
                  <a:spcBef>
                    <a:spcPts val="2400"/>
                  </a:spcBef>
                  <a:buNone/>
                </a:pPr>
                <a14:m>
                  <m:oMathPara xmlns:m="http://schemas.openxmlformats.org/officeDocument/2006/math">
                    <m:oMathParaPr>
                      <m:jc m:val="centerGroup"/>
                    </m:oMathParaPr>
                    <m:oMath xmlns:m="http://schemas.openxmlformats.org/officeDocument/2006/math">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Weir</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Loading</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Rate</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ea typeface="Aptos" panose="020B0004020202020204" pitchFamily="34" charset="0"/>
                              <a:cs typeface="Times New Roman" panose="02020603050405020304" pitchFamily="18" charset="0"/>
                            </a:rPr>
                          </m:ctrlPr>
                        </m:fPr>
                        <m:num>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Q</m:t>
                          </m:r>
                        </m:num>
                        <m:den>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L</m:t>
                          </m:r>
                        </m:den>
                      </m:f>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cs typeface="Times New Roman" panose="02020603050405020304" pitchFamily="18" charset="0"/>
                            </a:rPr>
                          </m:ctrlPr>
                        </m:fPr>
                        <m:num>
                          <m:r>
                            <a:rPr lang="en-US" sz="1800" b="0" i="0" kern="100" smtClean="0">
                              <a:latin typeface="Cambria Math" panose="02040503050406030204" pitchFamily="18" charset="0"/>
                              <a:cs typeface="Times New Roman" panose="02020603050405020304" pitchFamily="18" charset="0"/>
                            </a:rPr>
                            <m:t>1,200,000 </m:t>
                          </m:r>
                          <m:r>
                            <m:rPr>
                              <m:sty m:val="p"/>
                            </m:rPr>
                            <a:rPr lang="en-US" sz="1800" b="0" i="0" kern="100" smtClean="0">
                              <a:latin typeface="Cambria Math" panose="02040503050406030204" pitchFamily="18" charset="0"/>
                              <a:cs typeface="Times New Roman" panose="02020603050405020304" pitchFamily="18" charset="0"/>
                            </a:rPr>
                            <m:t>gpd</m:t>
                          </m:r>
                        </m:num>
                        <m:den>
                          <m:r>
                            <a:rPr lang="en-US" sz="1800" b="0" i="0" kern="100" smtClean="0">
                              <a:latin typeface="Cambria Math" panose="02040503050406030204" pitchFamily="18" charset="0"/>
                              <a:cs typeface="Times New Roman" panose="02020603050405020304" pitchFamily="18" charset="0"/>
                            </a:rPr>
                            <m:t>26</m:t>
                          </m:r>
                          <m:r>
                            <m:rPr>
                              <m:sty m:val="p"/>
                            </m:rPr>
                            <a:rPr lang="en-US" sz="1800" b="0" i="0" kern="100" smtClean="0">
                              <a:latin typeface="Cambria Math" panose="02040503050406030204" pitchFamily="18" charset="0"/>
                              <a:ea typeface="Cambria Math" panose="02040503050406030204" pitchFamily="18" charset="0"/>
                              <a:cs typeface="Times New Roman" panose="02020603050405020304" pitchFamily="18" charset="0"/>
                            </a:rPr>
                            <m:t>π</m:t>
                          </m:r>
                          <m:r>
                            <a:rPr lang="en-US" sz="1800" b="0" i="0" kern="100" smtClean="0">
                              <a:latin typeface="Cambria Math" panose="02040503050406030204" pitchFamily="18" charset="0"/>
                              <a:cs typeface="Times New Roman" panose="02020603050405020304" pitchFamily="18" charset="0"/>
                            </a:rPr>
                            <m:t> </m:t>
                          </m:r>
                          <m:r>
                            <m:rPr>
                              <m:sty m:val="p"/>
                            </m:rPr>
                            <a:rPr lang="en-US" sz="1800" b="0" i="0" kern="100" smtClean="0">
                              <a:latin typeface="Cambria Math" panose="02040503050406030204" pitchFamily="18" charset="0"/>
                              <a:cs typeface="Times New Roman" panose="02020603050405020304" pitchFamily="18" charset="0"/>
                            </a:rPr>
                            <m:t>ft</m:t>
                          </m:r>
                        </m:den>
                      </m:f>
                      <m:r>
                        <a:rPr lang="en-US" sz="1800" b="0" i="0" kern="100" smtClean="0">
                          <a:latin typeface="Cambria Math" panose="02040503050406030204" pitchFamily="18" charset="0"/>
                          <a:cs typeface="Times New Roman" panose="02020603050405020304" pitchFamily="18" charset="0"/>
                        </a:rPr>
                        <m:t> </m:t>
                      </m:r>
                      <m:r>
                        <m:rPr>
                          <m:sty m:val="p"/>
                        </m:rPr>
                        <a:rPr lang="en-US" sz="1800" b="0" i="0" kern="100" smtClean="0">
                          <a:latin typeface="Cambria Math" panose="02040503050406030204" pitchFamily="18" charset="0"/>
                          <a:cs typeface="Times New Roman" panose="02020603050405020304" pitchFamily="18" charset="0"/>
                        </a:rPr>
                        <m:t>or</m:t>
                      </m:r>
                      <m:r>
                        <a:rPr lang="en-US" sz="1800" b="0" i="0" kern="100" smtClean="0">
                          <a:latin typeface="Cambria Math" panose="02040503050406030204" pitchFamily="18" charset="0"/>
                          <a:cs typeface="Times New Roman" panose="02020603050405020304" pitchFamily="18" charset="0"/>
                        </a:rPr>
                        <m:t> </m:t>
                      </m:r>
                      <m:f>
                        <m:fPr>
                          <m:ctrlPr>
                            <a:rPr lang="en-US" sz="1800" b="0" i="1" kern="100" smtClean="0">
                              <a:latin typeface="Cambria Math" panose="02040503050406030204" pitchFamily="18" charset="0"/>
                              <a:cs typeface="Times New Roman" panose="02020603050405020304" pitchFamily="18" charset="0"/>
                            </a:rPr>
                          </m:ctrlPr>
                        </m:fPr>
                        <m:num>
                          <m:r>
                            <a:rPr lang="en-US" sz="1800" kern="100">
                              <a:latin typeface="Cambria Math" panose="02040503050406030204" pitchFamily="18" charset="0"/>
                              <a:cs typeface="Times New Roman" panose="02020603050405020304" pitchFamily="18" charset="0"/>
                            </a:rPr>
                            <m:t>1,200,000 </m:t>
                          </m:r>
                          <m:r>
                            <m:rPr>
                              <m:sty m:val="p"/>
                            </m:rPr>
                            <a:rPr lang="en-US" sz="1800" kern="100">
                              <a:latin typeface="Cambria Math" panose="02040503050406030204" pitchFamily="18" charset="0"/>
                              <a:cs typeface="Times New Roman" panose="02020603050405020304" pitchFamily="18" charset="0"/>
                            </a:rPr>
                            <m:t>gpd</m:t>
                          </m:r>
                        </m:num>
                        <m:den>
                          <m:r>
                            <a:rPr lang="en-US" sz="1800" b="0" i="1" kern="100" smtClean="0">
                              <a:latin typeface="Cambria Math" panose="02040503050406030204" pitchFamily="18" charset="0"/>
                              <a:cs typeface="Times New Roman" panose="02020603050405020304" pitchFamily="18" charset="0"/>
                            </a:rPr>
                            <m:t>81.68 </m:t>
                          </m:r>
                          <m:r>
                            <a:rPr lang="en-US" sz="1800" b="0" i="1" kern="100" smtClean="0">
                              <a:latin typeface="Cambria Math" panose="02040503050406030204" pitchFamily="18" charset="0"/>
                              <a:cs typeface="Times New Roman" panose="02020603050405020304" pitchFamily="18" charset="0"/>
                            </a:rPr>
                            <m:t>𝑓𝑡</m:t>
                          </m:r>
                        </m:den>
                      </m:f>
                      <m:r>
                        <a:rPr lang="en-US" sz="1800" b="0" i="0" kern="100" smtClean="0">
                          <a:latin typeface="Cambria Math" panose="02040503050406030204" pitchFamily="18" charset="0"/>
                          <a:cs typeface="Times New Roman" panose="02020603050405020304" pitchFamily="18" charset="0"/>
                        </a:rPr>
                        <m:t>                                                                                    </m:t>
                      </m:r>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B84B7FE8-EE4B-898C-DD44-7260418F893D}"/>
                  </a:ext>
                </a:extLst>
              </p:cNvPr>
              <p:cNvSpPr>
                <a:spLocks noGrp="1" noRot="1" noChangeAspect="1" noMove="1" noResize="1" noEditPoints="1" noAdjustHandles="1" noChangeArrowheads="1" noChangeShapeType="1" noTextEdit="1"/>
              </p:cNvSpPr>
              <p:nvPr>
                <p:ph idx="1"/>
              </p:nvPr>
            </p:nvSpPr>
            <p:spPr>
              <a:xfrm>
                <a:off x="501706" y="1190625"/>
                <a:ext cx="11041735" cy="5143499"/>
              </a:xfrm>
              <a:blipFill>
                <a:blip r:embed="rId2"/>
                <a:stretch>
                  <a:fillRect l="-1049" t="-1777" r="-1711"/>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93186865-8AD4-42CD-20D1-4E50BFB7DB56}"/>
              </a:ext>
            </a:extLst>
          </p:cNvPr>
          <p:cNvCxnSpPr>
            <a:cxnSpLocks/>
          </p:cNvCxnSpPr>
          <p:nvPr/>
        </p:nvCxnSpPr>
        <p:spPr>
          <a:xfrm>
            <a:off x="4695898" y="2015862"/>
            <a:ext cx="551203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9401761-5723-183E-10CE-1732ED60C54A}"/>
              </a:ext>
            </a:extLst>
          </p:cNvPr>
          <p:cNvCxnSpPr>
            <a:cxnSpLocks/>
          </p:cNvCxnSpPr>
          <p:nvPr/>
        </p:nvCxnSpPr>
        <p:spPr>
          <a:xfrm>
            <a:off x="1497957" y="2015862"/>
            <a:ext cx="270083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B34FFD4-DB5C-E50E-2D3A-7A61F1828B49}"/>
                  </a:ext>
                </a:extLst>
              </p:cNvPr>
              <p:cNvSpPr txBox="1"/>
              <p:nvPr/>
            </p:nvSpPr>
            <p:spPr>
              <a:xfrm>
                <a:off x="6096000" y="2880360"/>
                <a:ext cx="139461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π</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×26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oMath>
                  </m:oMathPara>
                </a14:m>
                <a:endParaRPr lang="en-US"/>
              </a:p>
            </p:txBody>
          </p:sp>
        </mc:Choice>
        <mc:Fallback xmlns="">
          <p:sp>
            <p:nvSpPr>
              <p:cNvPr id="21" name="TextBox 20">
                <a:extLst>
                  <a:ext uri="{FF2B5EF4-FFF2-40B4-BE49-F238E27FC236}">
                    <a16:creationId xmlns:a16="http://schemas.microsoft.com/office/drawing/2014/main" id="{EB34FFD4-DB5C-E50E-2D3A-7A61F1828B49}"/>
                  </a:ext>
                </a:extLst>
              </p:cNvPr>
              <p:cNvSpPr txBox="1">
                <a:spLocks noRot="1" noChangeAspect="1" noMove="1" noResize="1" noEditPoints="1" noAdjustHandles="1" noChangeArrowheads="1" noChangeShapeType="1" noTextEdit="1"/>
              </p:cNvSpPr>
              <p:nvPr/>
            </p:nvSpPr>
            <p:spPr>
              <a:xfrm>
                <a:off x="6096000" y="2880360"/>
                <a:ext cx="1394613" cy="369332"/>
              </a:xfrm>
              <a:prstGeom prst="rect">
                <a:avLst/>
              </a:prstGeom>
              <a:blipFill>
                <a:blip r:embed="rId3"/>
                <a:stretch>
                  <a:fillRect/>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FA444A03-9328-1291-E76F-E38B31B619A1}"/>
              </a:ext>
            </a:extLst>
          </p:cNvPr>
          <p:cNvCxnSpPr>
            <a:cxnSpLocks/>
          </p:cNvCxnSpPr>
          <p:nvPr/>
        </p:nvCxnSpPr>
        <p:spPr>
          <a:xfrm>
            <a:off x="5605539" y="1589530"/>
            <a:ext cx="141402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8B8860F-2AE6-730A-2CB8-CCCCC0F8BAEC}"/>
                  </a:ext>
                </a:extLst>
              </p:cNvPr>
              <p:cNvSpPr txBox="1"/>
              <p:nvPr/>
            </p:nvSpPr>
            <p:spPr>
              <a:xfrm>
                <a:off x="7339703" y="2880360"/>
                <a:ext cx="22822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=81.68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ft</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or</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 26</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π</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oMath>
                  </m:oMathPara>
                </a14:m>
                <a:endParaRPr lang="en-US"/>
              </a:p>
            </p:txBody>
          </p:sp>
        </mc:Choice>
        <mc:Fallback xmlns="">
          <p:sp>
            <p:nvSpPr>
              <p:cNvPr id="28" name="TextBox 27">
                <a:extLst>
                  <a:ext uri="{FF2B5EF4-FFF2-40B4-BE49-F238E27FC236}">
                    <a16:creationId xmlns:a16="http://schemas.microsoft.com/office/drawing/2014/main" id="{A8B8860F-2AE6-730A-2CB8-CCCCC0F8BAEC}"/>
                  </a:ext>
                </a:extLst>
              </p:cNvPr>
              <p:cNvSpPr txBox="1">
                <a:spLocks noRot="1" noChangeAspect="1" noMove="1" noResize="1" noEditPoints="1" noAdjustHandles="1" noChangeArrowheads="1" noChangeShapeType="1" noTextEdit="1"/>
              </p:cNvSpPr>
              <p:nvPr/>
            </p:nvSpPr>
            <p:spPr>
              <a:xfrm>
                <a:off x="7339703" y="2880360"/>
                <a:ext cx="2282219"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6D2A2F85-34F0-E63C-4DE9-0717F3A949B8}"/>
                  </a:ext>
                </a:extLst>
              </p:cNvPr>
              <p:cNvSpPr txBox="1"/>
              <p:nvPr/>
            </p:nvSpPr>
            <p:spPr>
              <a:xfrm>
                <a:off x="6747934" y="3559627"/>
                <a:ext cx="22822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=14,691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gpd</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oMath>
                  </m:oMathPara>
                </a14:m>
                <a:endParaRPr lang="en-US"/>
              </a:p>
            </p:txBody>
          </p:sp>
        </mc:Choice>
        <mc:Fallback xmlns="">
          <p:sp>
            <p:nvSpPr>
              <p:cNvPr id="29" name="TextBox 28">
                <a:extLst>
                  <a:ext uri="{FF2B5EF4-FFF2-40B4-BE49-F238E27FC236}">
                    <a16:creationId xmlns:a16="http://schemas.microsoft.com/office/drawing/2014/main" id="{6D2A2F85-34F0-E63C-4DE9-0717F3A949B8}"/>
                  </a:ext>
                </a:extLst>
              </p:cNvPr>
              <p:cNvSpPr txBox="1">
                <a:spLocks noRot="1" noChangeAspect="1" noMove="1" noResize="1" noEditPoints="1" noAdjustHandles="1" noChangeArrowheads="1" noChangeShapeType="1" noTextEdit="1"/>
              </p:cNvSpPr>
              <p:nvPr/>
            </p:nvSpPr>
            <p:spPr>
              <a:xfrm>
                <a:off x="6747934" y="3559627"/>
                <a:ext cx="2282219" cy="369332"/>
              </a:xfrm>
              <a:prstGeom prst="rect">
                <a:avLst/>
              </a:prstGeom>
              <a:blipFill>
                <a:blip r:embed="rId5"/>
                <a:stretch>
                  <a:fillRect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36BBAA3-F276-FDC1-813C-ED56B2B5A2A5}"/>
                  </a:ext>
                </a:extLst>
              </p:cNvPr>
              <p:cNvSpPr txBox="1"/>
              <p:nvPr/>
            </p:nvSpPr>
            <p:spPr>
              <a:xfrm>
                <a:off x="8790094" y="3559627"/>
                <a:ext cx="206977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=~14,700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gpd</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oMath>
                  </m:oMathPara>
                </a14:m>
                <a:endParaRPr lang="en-US"/>
              </a:p>
            </p:txBody>
          </p:sp>
        </mc:Choice>
        <mc:Fallback xmlns="">
          <p:sp>
            <p:nvSpPr>
              <p:cNvPr id="30" name="TextBox 29">
                <a:extLst>
                  <a:ext uri="{FF2B5EF4-FFF2-40B4-BE49-F238E27FC236}">
                    <a16:creationId xmlns:a16="http://schemas.microsoft.com/office/drawing/2014/main" id="{A36BBAA3-F276-FDC1-813C-ED56B2B5A2A5}"/>
                  </a:ext>
                </a:extLst>
              </p:cNvPr>
              <p:cNvSpPr txBox="1">
                <a:spLocks noRot="1" noChangeAspect="1" noMove="1" noResize="1" noEditPoints="1" noAdjustHandles="1" noChangeArrowheads="1" noChangeShapeType="1" noTextEdit="1"/>
              </p:cNvSpPr>
              <p:nvPr/>
            </p:nvSpPr>
            <p:spPr>
              <a:xfrm>
                <a:off x="8790094" y="3559627"/>
                <a:ext cx="2069776" cy="369332"/>
              </a:xfrm>
              <a:prstGeom prst="rect">
                <a:avLst/>
              </a:prstGeom>
              <a:blipFill>
                <a:blip r:embed="rId6"/>
                <a:stretch>
                  <a:fillRect b="-11475"/>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BD3BF909-4247-7F50-4055-9B9D2839D4D7}"/>
              </a:ext>
            </a:extLst>
          </p:cNvPr>
          <p:cNvCxnSpPr>
            <a:cxnSpLocks/>
          </p:cNvCxnSpPr>
          <p:nvPr/>
        </p:nvCxnSpPr>
        <p:spPr>
          <a:xfrm>
            <a:off x="7964874" y="1585162"/>
            <a:ext cx="272916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93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29" grpId="0"/>
      <p:bldP spid="30" grpId="0"/>
    </p:bldLst>
  </p:timing>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9A79A9E-B7D1-C1BC-8269-EC5D2A6BD4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5B6E77-D52E-34E9-689F-6EE380CDA3DD}"/>
              </a:ext>
            </a:extLst>
          </p:cNvPr>
          <p:cNvSpPr>
            <a:spLocks noGrp="1"/>
          </p:cNvSpPr>
          <p:nvPr>
            <p:ph type="title"/>
          </p:nvPr>
        </p:nvSpPr>
        <p:spPr/>
        <p:txBody>
          <a:bodyPr/>
          <a:lstStyle/>
          <a:p>
            <a:r>
              <a:rPr lang="en-US"/>
              <a:t>Weir Loading Rate Practice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0D54FFC-90DB-981B-1475-C9BA4FE6AE1F}"/>
                  </a:ext>
                </a:extLst>
              </p:cNvPr>
              <p:cNvSpPr>
                <a:spLocks noGrp="1"/>
              </p:cNvSpPr>
              <p:nvPr>
                <p:ph idx="1"/>
              </p:nvPr>
            </p:nvSpPr>
            <p:spPr>
              <a:xfrm>
                <a:off x="838200" y="1190625"/>
                <a:ext cx="10515600" cy="5143499"/>
              </a:xfrm>
              <a:solidFill>
                <a:schemeClr val="bg1">
                  <a:alpha val="85000"/>
                </a:schemeClr>
              </a:solidFill>
            </p:spPr>
            <p:txBody>
              <a:bodyPr>
                <a:normAutofit/>
              </a:bodyPr>
              <a:lstStyle/>
              <a:p>
                <a:pPr marL="0" indent="0">
                  <a:spcBef>
                    <a:spcPts val="2400"/>
                  </a:spcBef>
                  <a:buNone/>
                </a:pPr>
                <a:r>
                  <a:rPr lang="en-US" sz="2400"/>
                  <a:t>A rectangular sedimentation tank with a length of 12 ft, a width of 18 ft, and a depth of 11 ft has a flow of 190,000 gpd. What is the weir overflow rate of this this sedimentation tank if influent enters on one wide side of the tank and effluent exits on the other?</a:t>
                </a:r>
              </a:p>
              <a:p>
                <a:pPr marL="0" indent="0">
                  <a:lnSpc>
                    <a:spcPct val="150000"/>
                  </a:lnSpc>
                  <a:spcBef>
                    <a:spcPts val="1200"/>
                  </a:spcBef>
                  <a:buNone/>
                </a:pPr>
                <a14:m>
                  <m:oMathPara xmlns:m="http://schemas.openxmlformats.org/officeDocument/2006/math">
                    <m:oMathParaPr>
                      <m:jc m:val="centerGroup"/>
                    </m:oMathParaPr>
                    <m:oMath xmlns:m="http://schemas.openxmlformats.org/officeDocument/2006/math">
                      <m:r>
                        <a:rPr lang="en-US" sz="1800" i="1" kern="100">
                          <a:latin typeface="Cambria Math" panose="02040503050406030204" pitchFamily="18" charset="0"/>
                          <a:ea typeface="Times New Roman" panose="02020603050405020304" pitchFamily="18" charset="0"/>
                          <a:cs typeface="Times New Roman" panose="02020603050405020304" pitchFamily="18" charset="0"/>
                        </a:rPr>
                        <m:t>𝑊𝑒𝑖𝑟</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𝐿𝑜𝑎𝑑𝑖𝑛𝑔</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𝑅𝑎𝑡𝑒</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cs typeface="Times New Roman" panose="02020603050405020304" pitchFamily="18" charset="0"/>
                            </a:rPr>
                          </m:ctrlPr>
                        </m:fPr>
                        <m:num>
                          <m:r>
                            <a:rPr lang="en-US" sz="1800" i="1" kern="100">
                              <a:latin typeface="Cambria Math" panose="02040503050406030204" pitchFamily="18" charset="0"/>
                              <a:cs typeface="Times New Roman" panose="02020603050405020304" pitchFamily="18" charset="0"/>
                            </a:rPr>
                            <m:t>𝐹𝑙𝑜𝑤</m:t>
                          </m:r>
                          <m:r>
                            <a:rPr lang="en-US" sz="1800" i="1" kern="100">
                              <a:latin typeface="Cambria Math" panose="02040503050406030204" pitchFamily="18" charset="0"/>
                              <a:cs typeface="Times New Roman" panose="02020603050405020304" pitchFamily="18" charset="0"/>
                            </a:rPr>
                            <m:t> </m:t>
                          </m:r>
                          <m:r>
                            <a:rPr lang="en-US" sz="1800" i="1" kern="100">
                              <a:latin typeface="Cambria Math" panose="02040503050406030204" pitchFamily="18" charset="0"/>
                              <a:cs typeface="Times New Roman" panose="02020603050405020304" pitchFamily="18" charset="0"/>
                            </a:rPr>
                            <m:t>𝑅𝑎𝑡𝑒</m:t>
                          </m:r>
                        </m:num>
                        <m:den>
                          <m:r>
                            <a:rPr lang="en-US" sz="1800" i="1" kern="100">
                              <a:latin typeface="Cambria Math" panose="02040503050406030204" pitchFamily="18" charset="0"/>
                              <a:cs typeface="Times New Roman" panose="02020603050405020304" pitchFamily="18" charset="0"/>
                            </a:rPr>
                            <m:t>𝑊𝑒𝑖𝑟</m:t>
                          </m:r>
                          <m:r>
                            <a:rPr lang="en-US" sz="1800" i="1" kern="100">
                              <a:latin typeface="Cambria Math" panose="02040503050406030204" pitchFamily="18" charset="0"/>
                              <a:cs typeface="Times New Roman" panose="02020603050405020304" pitchFamily="18" charset="0"/>
                            </a:rPr>
                            <m:t> </m:t>
                          </m:r>
                          <m:r>
                            <a:rPr lang="en-US" sz="1800" i="1" kern="100">
                              <a:latin typeface="Cambria Math" panose="02040503050406030204" pitchFamily="18" charset="0"/>
                              <a:cs typeface="Times New Roman" panose="02020603050405020304" pitchFamily="18" charset="0"/>
                            </a:rPr>
                            <m:t>𝐿𝑒𝑛𝑔𝑡h</m:t>
                          </m:r>
                        </m:den>
                      </m:f>
                      <m:r>
                        <a:rPr lang="en-US" sz="1800" i="1"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i="1" kern="100">
                              <a:latin typeface="Cambria Math" panose="02040503050406030204" pitchFamily="18" charset="0"/>
                              <a:ea typeface="Times New Roman" panose="02020603050405020304" pitchFamily="18" charset="0"/>
                              <a:cs typeface="Times New Roman" panose="02020603050405020304" pitchFamily="18" charset="0"/>
                            </a:rPr>
                            <m:t>𝑄</m:t>
                          </m:r>
                        </m:num>
                        <m:den>
                          <m:r>
                            <a:rPr lang="en-US" sz="1800" i="1" kern="100">
                              <a:latin typeface="Cambria Math" panose="02040503050406030204" pitchFamily="18" charset="0"/>
                              <a:ea typeface="Times New Roman" panose="02020603050405020304" pitchFamily="18" charset="0"/>
                              <a:cs typeface="Times New Roman" panose="02020603050405020304" pitchFamily="18" charset="0"/>
                            </a:rPr>
                            <m:t>𝐿</m:t>
                          </m:r>
                        </m:den>
                      </m:f>
                      <m:r>
                        <a:rPr lang="en-US" sz="1800" b="0" i="1" kern="100" smtClean="0">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300000"/>
                  </a:lnSpc>
                  <a:spcBef>
                    <a:spcPts val="1200"/>
                  </a:spcBef>
                  <a:buNone/>
                </a:pPr>
                <a14:m>
                  <m:oMathPara xmlns:m="http://schemas.openxmlformats.org/officeDocument/2006/math">
                    <m:oMathParaPr>
                      <m:jc m:val="centerGroup"/>
                    </m:oMathParaPr>
                    <m:oMath xmlns:m="http://schemas.openxmlformats.org/officeDocument/2006/math">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𝑊𝑒𝑖𝑟</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 </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𝐿𝑜𝑎𝑑𝑖𝑛𝑔</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 </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𝑅𝑎𝑡𝑒</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ea typeface="Aptos" panose="020B0004020202020204" pitchFamily="34" charset="0"/>
                              <a:cs typeface="Times New Roman" panose="02020603050405020304" pitchFamily="18" charset="0"/>
                            </a:rPr>
                          </m:ctrlPr>
                        </m:fPr>
                        <m:num>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𝑄</m:t>
                          </m:r>
                        </m:num>
                        <m:den>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𝐿</m:t>
                          </m:r>
                        </m:den>
                      </m:f>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cs typeface="Times New Roman" panose="02020603050405020304" pitchFamily="18" charset="0"/>
                            </a:rPr>
                          </m:ctrlPr>
                        </m:fPr>
                        <m:num>
                          <m:r>
                            <a:rPr lang="en-US" sz="1800" b="0" i="1" kern="100" smtClean="0">
                              <a:latin typeface="Cambria Math" panose="02040503050406030204" pitchFamily="18" charset="0"/>
                              <a:cs typeface="Times New Roman" panose="02020603050405020304" pitchFamily="18" charset="0"/>
                            </a:rPr>
                            <m:t>190,000 </m:t>
                          </m:r>
                          <m:r>
                            <a:rPr lang="en-US" sz="1800" b="0" i="1" kern="100" smtClean="0">
                              <a:latin typeface="Cambria Math" panose="02040503050406030204" pitchFamily="18" charset="0"/>
                              <a:cs typeface="Times New Roman" panose="02020603050405020304" pitchFamily="18" charset="0"/>
                            </a:rPr>
                            <m:t>𝑔𝑝𝑑</m:t>
                          </m:r>
                        </m:num>
                        <m:den>
                          <m:r>
                            <a:rPr lang="en-US" sz="1800" b="0" i="1" kern="100" smtClean="0">
                              <a:latin typeface="Cambria Math" panose="02040503050406030204" pitchFamily="18" charset="0"/>
                              <a:cs typeface="Times New Roman" panose="02020603050405020304" pitchFamily="18" charset="0"/>
                            </a:rPr>
                            <m:t>18 </m:t>
                          </m:r>
                          <m:r>
                            <a:rPr lang="en-US" sz="1800" b="0" i="1" kern="100" smtClean="0">
                              <a:latin typeface="Cambria Math" panose="02040503050406030204" pitchFamily="18" charset="0"/>
                              <a:cs typeface="Times New Roman" panose="02020603050405020304" pitchFamily="18" charset="0"/>
                            </a:rPr>
                            <m:t>𝑓𝑡</m:t>
                          </m:r>
                        </m:den>
                      </m:f>
                      <m:r>
                        <a:rPr lang="en-US" sz="1800" b="0" i="1" kern="100" smtClean="0">
                          <a:latin typeface="Cambria Math" panose="02040503050406030204" pitchFamily="18" charset="0"/>
                          <a:cs typeface="Times New Roman" panose="02020603050405020304" pitchFamily="18" charset="0"/>
                        </a:rPr>
                        <m:t>                            </m:t>
                      </m:r>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10D54FFC-90DB-981B-1475-C9BA4FE6AE1F}"/>
                  </a:ext>
                </a:extLst>
              </p:cNvPr>
              <p:cNvSpPr>
                <a:spLocks noGrp="1" noRot="1" noChangeAspect="1" noMove="1" noResize="1" noEditPoints="1" noAdjustHandles="1" noChangeArrowheads="1" noChangeShapeType="1" noTextEdit="1"/>
              </p:cNvSpPr>
              <p:nvPr>
                <p:ph idx="1"/>
              </p:nvPr>
            </p:nvSpPr>
            <p:spPr>
              <a:xfrm>
                <a:off x="838200" y="1190625"/>
                <a:ext cx="10515600" cy="5143499"/>
              </a:xfrm>
              <a:blipFill>
                <a:blip r:embed="rId3"/>
                <a:stretch>
                  <a:fillRect l="-928" t="-1540"/>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E8C8288E-88B9-0C6C-9DCF-A0303D8A7BF3}"/>
              </a:ext>
            </a:extLst>
          </p:cNvPr>
          <p:cNvCxnSpPr>
            <a:cxnSpLocks/>
          </p:cNvCxnSpPr>
          <p:nvPr/>
        </p:nvCxnSpPr>
        <p:spPr>
          <a:xfrm>
            <a:off x="8309737" y="1562100"/>
            <a:ext cx="210108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CE06A41-DB8D-EEDE-9A8C-EDC9CFBB378C}"/>
              </a:ext>
            </a:extLst>
          </p:cNvPr>
          <p:cNvSpPr/>
          <p:nvPr/>
        </p:nvSpPr>
        <p:spPr>
          <a:xfrm>
            <a:off x="9707880" y="2732563"/>
            <a:ext cx="1645920" cy="10972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2DE2B267-0D24-2C29-2B91-F383A8232187}"/>
              </a:ext>
            </a:extLst>
          </p:cNvPr>
          <p:cNvCxnSpPr/>
          <p:nvPr/>
        </p:nvCxnSpPr>
        <p:spPr>
          <a:xfrm>
            <a:off x="9707880" y="2616676"/>
            <a:ext cx="1645920"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1B0A8FD-2EA3-13F5-C29C-4EB437D56E79}"/>
              </a:ext>
            </a:extLst>
          </p:cNvPr>
          <p:cNvCxnSpPr/>
          <p:nvPr/>
        </p:nvCxnSpPr>
        <p:spPr>
          <a:xfrm>
            <a:off x="9479280" y="2732563"/>
            <a:ext cx="0" cy="109728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9D0C819-D758-76DA-CB36-02C195C6AEBF}"/>
              </a:ext>
            </a:extLst>
          </p:cNvPr>
          <p:cNvSpPr txBox="1"/>
          <p:nvPr/>
        </p:nvSpPr>
        <p:spPr>
          <a:xfrm>
            <a:off x="10297500" y="2305288"/>
            <a:ext cx="619080" cy="369332"/>
          </a:xfrm>
          <a:prstGeom prst="rect">
            <a:avLst/>
          </a:prstGeom>
          <a:noFill/>
        </p:spPr>
        <p:txBody>
          <a:bodyPr wrap="none" rtlCol="0">
            <a:spAutoFit/>
          </a:bodyPr>
          <a:lstStyle/>
          <a:p>
            <a:r>
              <a:rPr lang="en-US"/>
              <a:t>18 ft</a:t>
            </a:r>
          </a:p>
        </p:txBody>
      </p:sp>
      <p:sp>
        <p:nvSpPr>
          <p:cNvPr id="11" name="TextBox 10">
            <a:extLst>
              <a:ext uri="{FF2B5EF4-FFF2-40B4-BE49-F238E27FC236}">
                <a16:creationId xmlns:a16="http://schemas.microsoft.com/office/drawing/2014/main" id="{591E2D3D-7146-8ABC-D961-4E3365FA8323}"/>
              </a:ext>
            </a:extLst>
          </p:cNvPr>
          <p:cNvSpPr txBox="1"/>
          <p:nvPr/>
        </p:nvSpPr>
        <p:spPr>
          <a:xfrm>
            <a:off x="8860200" y="3059668"/>
            <a:ext cx="619080" cy="369332"/>
          </a:xfrm>
          <a:prstGeom prst="rect">
            <a:avLst/>
          </a:prstGeom>
          <a:noFill/>
        </p:spPr>
        <p:txBody>
          <a:bodyPr wrap="none" rtlCol="0">
            <a:spAutoFit/>
          </a:bodyPr>
          <a:lstStyle/>
          <a:p>
            <a:r>
              <a:rPr lang="en-US"/>
              <a:t>12 ft</a:t>
            </a:r>
          </a:p>
        </p:txBody>
      </p:sp>
      <p:cxnSp>
        <p:nvCxnSpPr>
          <p:cNvPr id="14" name="Straight Arrow Connector 13">
            <a:extLst>
              <a:ext uri="{FF2B5EF4-FFF2-40B4-BE49-F238E27FC236}">
                <a16:creationId xmlns:a16="http://schemas.microsoft.com/office/drawing/2014/main" id="{D09EE64B-F34D-9DAE-9B8F-4B5635826AFF}"/>
              </a:ext>
            </a:extLst>
          </p:cNvPr>
          <p:cNvCxnSpPr>
            <a:cxnSpLocks/>
          </p:cNvCxnSpPr>
          <p:nvPr/>
        </p:nvCxnSpPr>
        <p:spPr>
          <a:xfrm flipV="1">
            <a:off x="10546080" y="3905250"/>
            <a:ext cx="0" cy="304800"/>
          </a:xfrm>
          <a:prstGeom prst="straightConnector1">
            <a:avLst/>
          </a:prstGeom>
          <a:ln w="76200">
            <a:solidFill>
              <a:schemeClr val="tx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01062E2-D9FB-8CA3-B180-A9DEB979F5F3}"/>
              </a:ext>
            </a:extLst>
          </p:cNvPr>
          <p:cNvCxnSpPr>
            <a:cxnSpLocks/>
          </p:cNvCxnSpPr>
          <p:nvPr/>
        </p:nvCxnSpPr>
        <p:spPr>
          <a:xfrm>
            <a:off x="7378192" y="2200275"/>
            <a:ext cx="1849625"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43D03705-E947-34A8-4E37-27FA9DA03766}"/>
                  </a:ext>
                </a:extLst>
              </p:cNvPr>
              <p:cNvSpPr txBox="1"/>
              <p:nvPr/>
            </p:nvSpPr>
            <p:spPr>
              <a:xfrm>
                <a:off x="7315200" y="4343400"/>
                <a:ext cx="191261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=10,556</m:t>
                      </m:r>
                      <m: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𝑔𝑝𝑑</m:t>
                      </m:r>
                      <m: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𝑓𝑡</m:t>
                      </m:r>
                    </m:oMath>
                  </m:oMathPara>
                </a14:m>
                <a:endParaRPr lang="en-US"/>
              </a:p>
            </p:txBody>
          </p:sp>
        </mc:Choice>
        <mc:Fallback xmlns="">
          <p:sp>
            <p:nvSpPr>
              <p:cNvPr id="21" name="TextBox 20">
                <a:extLst>
                  <a:ext uri="{FF2B5EF4-FFF2-40B4-BE49-F238E27FC236}">
                    <a16:creationId xmlns:a16="http://schemas.microsoft.com/office/drawing/2014/main" id="{43D03705-E947-34A8-4E37-27FA9DA03766}"/>
                  </a:ext>
                </a:extLst>
              </p:cNvPr>
              <p:cNvSpPr txBox="1">
                <a:spLocks noRot="1" noChangeAspect="1" noMove="1" noResize="1" noEditPoints="1" noAdjustHandles="1" noChangeArrowheads="1" noChangeShapeType="1" noTextEdit="1"/>
              </p:cNvSpPr>
              <p:nvPr/>
            </p:nvSpPr>
            <p:spPr>
              <a:xfrm>
                <a:off x="7315200" y="4343400"/>
                <a:ext cx="1912617" cy="369332"/>
              </a:xfrm>
              <a:prstGeom prst="rect">
                <a:avLst/>
              </a:prstGeom>
              <a:blipFill>
                <a:blip r:embed="rId4"/>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375553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21" grpId="0"/>
    </p:bldLst>
  </p:timing>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B4511B1-AA07-4DC2-FE5C-AF3A50918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FE5288-20C1-3B9F-C6C0-E4BFF91C7B39}"/>
              </a:ext>
            </a:extLst>
          </p:cNvPr>
          <p:cNvSpPr>
            <a:spLocks noGrp="1"/>
          </p:cNvSpPr>
          <p:nvPr>
            <p:ph type="title"/>
          </p:nvPr>
        </p:nvSpPr>
        <p:spPr/>
        <p:txBody>
          <a:bodyPr/>
          <a:lstStyle/>
          <a:p>
            <a:r>
              <a:rPr lang="en-US"/>
              <a:t>Weir Loading Rate Practice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33AF152-326C-B4DB-21D5-BF0A1F69BA86}"/>
                  </a:ext>
                </a:extLst>
              </p:cNvPr>
              <p:cNvSpPr>
                <a:spLocks noGrp="1"/>
              </p:cNvSpPr>
              <p:nvPr>
                <p:ph idx="1"/>
              </p:nvPr>
            </p:nvSpPr>
            <p:spPr>
              <a:xfrm>
                <a:off x="972840" y="1191842"/>
                <a:ext cx="9932299" cy="5143499"/>
              </a:xfrm>
              <a:solidFill>
                <a:schemeClr val="bg1">
                  <a:alpha val="85000"/>
                </a:schemeClr>
              </a:solidFill>
            </p:spPr>
            <p:txBody>
              <a:bodyPr>
                <a:normAutofit/>
              </a:bodyPr>
              <a:lstStyle/>
              <a:p>
                <a:pPr marL="0" indent="0">
                  <a:spcBef>
                    <a:spcPts val="2400"/>
                  </a:spcBef>
                  <a:buNone/>
                </a:pPr>
                <a:r>
                  <a:rPr lang="en-US" sz="2400"/>
                  <a:t>A circular clarifier that treats an average of 4,000 </a:t>
                </a:r>
                <a14:m>
                  <m:oMath xmlns:m="http://schemas.openxmlformats.org/officeDocument/2006/math">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m</m:t>
                        </m:r>
                      </m:e>
                      <m:sup>
                        <m:r>
                          <a:rPr lang="en-US" sz="2400" b="0" i="0" smtClean="0">
                            <a:latin typeface="Cambria Math" panose="02040503050406030204" pitchFamily="18" charset="0"/>
                          </a:rPr>
                          <m:t>3</m:t>
                        </m:r>
                      </m:sup>
                    </m:sSup>
                  </m:oMath>
                </a14:m>
                <a:r>
                  <a:rPr lang="en-US" sz="2400"/>
                  <a:t> per day of wastewater has a diameter of 11-meters and a depth of 4-meters. What is the weir overflow rate of the clarifier in </a:t>
                </a:r>
                <a:r>
                  <a:rPr lang="en-US" sz="2400" err="1"/>
                  <a:t>Lpd</a:t>
                </a:r>
                <a:r>
                  <a:rPr lang="en-US" sz="2400"/>
                  <a:t>/m?</a:t>
                </a:r>
                <a:endParaRPr lang="en-US" sz="1600" kern="100">
                  <a:latin typeface="Cambria Math" panose="02040503050406030204" pitchFamily="18" charset="0"/>
                  <a:ea typeface="Times New Roman" panose="02020603050405020304" pitchFamily="18" charset="0"/>
                  <a:cs typeface="Times New Roman" panose="02020603050405020304" pitchFamily="18" charset="0"/>
                </a:endParaRPr>
              </a:p>
              <a:p>
                <a:pPr marL="0" indent="0">
                  <a:lnSpc>
                    <a:spcPct val="150000"/>
                  </a:lnSpc>
                  <a:spcBef>
                    <a:spcPts val="2400"/>
                  </a:spcBef>
                  <a:buNone/>
                </a:pPr>
                <a14:m>
                  <m:oMathPara xmlns:m="http://schemas.openxmlformats.org/officeDocument/2006/math">
                    <m:oMathParaPr>
                      <m:jc m:val="centerGroup"/>
                    </m:oMathParaPr>
                    <m:oMath xmlns:m="http://schemas.openxmlformats.org/officeDocument/2006/math">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Weir</m:t>
                      </m:r>
                      <m:r>
                        <a:rPr lang="en-US" sz="1800" i="0" kern="10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Loading</m:t>
                      </m:r>
                      <m:r>
                        <a:rPr lang="en-US" sz="1800" i="0" kern="10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Rate</m:t>
                      </m:r>
                      <m:r>
                        <a:rPr lang="en-US" sz="1800" i="0"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cs typeface="Times New Roman" panose="02020603050405020304" pitchFamily="18" charset="0"/>
                            </a:rPr>
                          </m:ctrlPr>
                        </m:fPr>
                        <m:num>
                          <m:r>
                            <m:rPr>
                              <m:sty m:val="p"/>
                            </m:rPr>
                            <a:rPr lang="en-US" sz="1800" i="0" kern="100">
                              <a:latin typeface="Cambria Math" panose="02040503050406030204" pitchFamily="18" charset="0"/>
                              <a:cs typeface="Times New Roman" panose="02020603050405020304" pitchFamily="18" charset="0"/>
                            </a:rPr>
                            <m:t>Flow</m:t>
                          </m:r>
                          <m:r>
                            <a:rPr lang="en-US" sz="1800" i="0" kern="100">
                              <a:latin typeface="Cambria Math" panose="02040503050406030204" pitchFamily="18" charset="0"/>
                              <a:cs typeface="Times New Roman" panose="02020603050405020304" pitchFamily="18" charset="0"/>
                            </a:rPr>
                            <m:t> </m:t>
                          </m:r>
                          <m:r>
                            <m:rPr>
                              <m:sty m:val="p"/>
                            </m:rPr>
                            <a:rPr lang="en-US" sz="1800" i="0" kern="100">
                              <a:latin typeface="Cambria Math" panose="02040503050406030204" pitchFamily="18" charset="0"/>
                              <a:cs typeface="Times New Roman" panose="02020603050405020304" pitchFamily="18" charset="0"/>
                            </a:rPr>
                            <m:t>Rate</m:t>
                          </m:r>
                        </m:num>
                        <m:den>
                          <m:r>
                            <m:rPr>
                              <m:sty m:val="p"/>
                            </m:rPr>
                            <a:rPr lang="en-US" sz="1800" i="0" kern="100">
                              <a:latin typeface="Cambria Math" panose="02040503050406030204" pitchFamily="18" charset="0"/>
                              <a:cs typeface="Times New Roman" panose="02020603050405020304" pitchFamily="18" charset="0"/>
                            </a:rPr>
                            <m:t>Weir</m:t>
                          </m:r>
                          <m:r>
                            <a:rPr lang="en-US" sz="1800" i="0" kern="100">
                              <a:latin typeface="Cambria Math" panose="02040503050406030204" pitchFamily="18" charset="0"/>
                              <a:cs typeface="Times New Roman" panose="02020603050405020304" pitchFamily="18" charset="0"/>
                            </a:rPr>
                            <m:t> </m:t>
                          </m:r>
                          <m:r>
                            <m:rPr>
                              <m:sty m:val="p"/>
                            </m:rPr>
                            <a:rPr lang="en-US" sz="1800" i="0" kern="100">
                              <a:latin typeface="Cambria Math" panose="02040503050406030204" pitchFamily="18" charset="0"/>
                              <a:cs typeface="Times New Roman" panose="02020603050405020304" pitchFamily="18" charset="0"/>
                            </a:rPr>
                            <m:t>Length</m:t>
                          </m:r>
                        </m:den>
                      </m:f>
                      <m:r>
                        <a:rPr lang="en-US" sz="1800" i="0"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Q</m:t>
                          </m:r>
                        </m:num>
                        <m:den>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L</m:t>
                          </m:r>
                        </m:den>
                      </m:f>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50000"/>
                  </a:lnSpc>
                  <a:spcBef>
                    <a:spcPts val="1200"/>
                  </a:spcBef>
                  <a:buNone/>
                </a:pPr>
                <a14:m>
                  <m:oMathPara xmlns:m="http://schemas.openxmlformats.org/officeDocument/2006/math">
                    <m:oMathParaPr>
                      <m:jc m:val="centerGroup"/>
                    </m:oMathParaPr>
                    <m:oMath xmlns:m="http://schemas.openxmlformats.org/officeDocument/2006/math">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Weir</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Loading</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Rate</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ea typeface="Aptos" panose="020B0004020202020204" pitchFamily="34" charset="0"/>
                              <a:cs typeface="Times New Roman" panose="02020603050405020304" pitchFamily="18" charset="0"/>
                            </a:rPr>
                          </m:ctrlPr>
                        </m:fPr>
                        <m:num>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Q</m:t>
                          </m:r>
                        </m:num>
                        <m:den>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L</m:t>
                          </m:r>
                        </m:den>
                      </m:f>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cs typeface="Times New Roman" panose="02020603050405020304" pitchFamily="18" charset="0"/>
                            </a:rPr>
                          </m:ctrlPr>
                        </m:fPr>
                        <m:num>
                          <m:r>
                            <a:rPr lang="en-US" sz="1800" b="0" i="0" kern="100" smtClean="0">
                              <a:latin typeface="Cambria Math" panose="02040503050406030204" pitchFamily="18" charset="0"/>
                              <a:cs typeface="Times New Roman" panose="02020603050405020304" pitchFamily="18" charset="0"/>
                            </a:rPr>
                            <m:t>4,000 </m:t>
                          </m:r>
                          <m:sSup>
                            <m:sSupPr>
                              <m:ctrlPr>
                                <a:rPr lang="en-US" sz="1800" b="0" i="1" kern="100" smtClean="0">
                                  <a:latin typeface="Cambria Math" panose="02040503050406030204" pitchFamily="18" charset="0"/>
                                  <a:cs typeface="Times New Roman" panose="02020603050405020304" pitchFamily="18" charset="0"/>
                                </a:rPr>
                              </m:ctrlPr>
                            </m:sSupPr>
                            <m:e>
                              <m:r>
                                <m:rPr>
                                  <m:sty m:val="p"/>
                                </m:rPr>
                                <a:rPr lang="en-US" sz="1800" b="0" i="0" kern="100" smtClean="0">
                                  <a:latin typeface="Cambria Math" panose="02040503050406030204" pitchFamily="18" charset="0"/>
                                  <a:cs typeface="Times New Roman" panose="02020603050405020304" pitchFamily="18" charset="0"/>
                                </a:rPr>
                                <m:t>m</m:t>
                              </m:r>
                            </m:e>
                            <m:sup>
                              <m:r>
                                <a:rPr lang="en-US" sz="1800" b="0" i="0" kern="100" smtClean="0">
                                  <a:latin typeface="Cambria Math" panose="02040503050406030204" pitchFamily="18" charset="0"/>
                                  <a:cs typeface="Times New Roman" panose="02020603050405020304" pitchFamily="18" charset="0"/>
                                </a:rPr>
                                <m:t>3</m:t>
                              </m:r>
                            </m:sup>
                          </m:sSup>
                          <m:r>
                            <a:rPr lang="en-US" sz="1800" b="0" i="0" kern="100" smtClean="0">
                              <a:latin typeface="Cambria Math" panose="02040503050406030204" pitchFamily="18" charset="0"/>
                              <a:cs typeface="Times New Roman" panose="02020603050405020304" pitchFamily="18" charset="0"/>
                            </a:rPr>
                            <m:t>/</m:t>
                          </m:r>
                          <m:r>
                            <m:rPr>
                              <m:sty m:val="p"/>
                            </m:rPr>
                            <a:rPr lang="en-US" sz="1800" b="0" i="0" kern="100" smtClean="0">
                              <a:latin typeface="Cambria Math" panose="02040503050406030204" pitchFamily="18" charset="0"/>
                              <a:cs typeface="Times New Roman" panose="02020603050405020304" pitchFamily="18" charset="0"/>
                            </a:rPr>
                            <m:t>day</m:t>
                          </m:r>
                        </m:num>
                        <m:den>
                          <m:r>
                            <a:rPr lang="en-US" sz="1800" b="0" i="0" kern="100" smtClean="0">
                              <a:latin typeface="Cambria Math" panose="02040503050406030204" pitchFamily="18" charset="0"/>
                              <a:cs typeface="Times New Roman" panose="02020603050405020304" pitchFamily="18" charset="0"/>
                            </a:rPr>
                            <m:t>11</m:t>
                          </m:r>
                          <m:r>
                            <m:rPr>
                              <m:sty m:val="p"/>
                            </m:rPr>
                            <a:rPr lang="en-US" sz="1800" b="0" i="0" kern="100" smtClean="0">
                              <a:latin typeface="Cambria Math" panose="02040503050406030204" pitchFamily="18" charset="0"/>
                              <a:ea typeface="Cambria Math" panose="02040503050406030204" pitchFamily="18" charset="0"/>
                              <a:cs typeface="Times New Roman" panose="02020603050405020304" pitchFamily="18" charset="0"/>
                            </a:rPr>
                            <m:t>π</m:t>
                          </m:r>
                          <m:r>
                            <a:rPr lang="en-US" sz="1800" b="0" i="0" kern="100" smtClean="0">
                              <a:latin typeface="Cambria Math" panose="02040503050406030204" pitchFamily="18" charset="0"/>
                              <a:cs typeface="Times New Roman" panose="02020603050405020304" pitchFamily="18" charset="0"/>
                            </a:rPr>
                            <m:t> </m:t>
                          </m:r>
                          <m:r>
                            <m:rPr>
                              <m:sty m:val="p"/>
                            </m:rPr>
                            <a:rPr lang="en-US" sz="1800" b="0" i="0" kern="100" smtClean="0">
                              <a:latin typeface="Cambria Math" panose="02040503050406030204" pitchFamily="18" charset="0"/>
                              <a:cs typeface="Times New Roman" panose="02020603050405020304" pitchFamily="18" charset="0"/>
                            </a:rPr>
                            <m:t>m</m:t>
                          </m:r>
                        </m:den>
                      </m:f>
                      <m:r>
                        <a:rPr lang="en-US" sz="1800" b="0" i="0" kern="100" smtClean="0">
                          <a:latin typeface="Cambria Math" panose="02040503050406030204" pitchFamily="18" charset="0"/>
                          <a:cs typeface="Times New Roman" panose="02020603050405020304" pitchFamily="18" charset="0"/>
                        </a:rPr>
                        <m:t>                                                                                 </m:t>
                      </m:r>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733AF152-326C-B4DB-21D5-BF0A1F69BA86}"/>
                  </a:ext>
                </a:extLst>
              </p:cNvPr>
              <p:cNvSpPr>
                <a:spLocks noGrp="1" noRot="1" noChangeAspect="1" noMove="1" noResize="1" noEditPoints="1" noAdjustHandles="1" noChangeArrowheads="1" noChangeShapeType="1" noTextEdit="1"/>
              </p:cNvSpPr>
              <p:nvPr>
                <p:ph idx="1"/>
              </p:nvPr>
            </p:nvSpPr>
            <p:spPr>
              <a:xfrm>
                <a:off x="972840" y="1191842"/>
                <a:ext cx="9932299" cy="5143499"/>
              </a:xfrm>
              <a:blipFill>
                <a:blip r:embed="rId2"/>
                <a:stretch>
                  <a:fillRect l="-982" t="-1542" r="-491"/>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9CB630A1-FE08-A6DE-994F-9C136265E99E}"/>
              </a:ext>
            </a:extLst>
          </p:cNvPr>
          <p:cNvCxnSpPr>
            <a:cxnSpLocks/>
          </p:cNvCxnSpPr>
          <p:nvPr/>
        </p:nvCxnSpPr>
        <p:spPr>
          <a:xfrm>
            <a:off x="6812406" y="1552912"/>
            <a:ext cx="237278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D8015EB-DB04-EE89-C41B-952C8910F4C7}"/>
              </a:ext>
            </a:extLst>
          </p:cNvPr>
          <p:cNvCxnSpPr>
            <a:cxnSpLocks/>
          </p:cNvCxnSpPr>
          <p:nvPr/>
        </p:nvCxnSpPr>
        <p:spPr>
          <a:xfrm>
            <a:off x="3489826" y="1884686"/>
            <a:ext cx="294334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D973610-3C67-210C-1260-F29F0B9E76AD}"/>
                  </a:ext>
                </a:extLst>
              </p:cNvPr>
              <p:cNvSpPr txBox="1"/>
              <p:nvPr/>
            </p:nvSpPr>
            <p:spPr>
              <a:xfrm>
                <a:off x="5104314" y="4542701"/>
                <a:ext cx="191261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1 </m:t>
                      </m:r>
                      <m:sSup>
                        <m:sSupPr>
                          <m:ctrlPr>
                            <a:rPr lang="en-US" i="1" kern="100">
                              <a:solidFill>
                                <a:srgbClr val="666666"/>
                              </a:solidFill>
                              <a:latin typeface="Cambria Math" panose="02040503050406030204" pitchFamily="18" charset="0"/>
                              <a:cs typeface="Times New Roman" panose="02020603050405020304" pitchFamily="18" charset="0"/>
                            </a:rPr>
                          </m:ctrlPr>
                        </m:sSupPr>
                        <m:e>
                          <m:r>
                            <m:rPr>
                              <m:sty m:val="p"/>
                            </m:rPr>
                            <a:rPr lang="en-US" i="0" kern="100">
                              <a:solidFill>
                                <a:srgbClr val="666666"/>
                              </a:solidFill>
                              <a:latin typeface="Cambria Math" panose="02040503050406030204" pitchFamily="18" charset="0"/>
                              <a:cs typeface="Times New Roman" panose="02020603050405020304" pitchFamily="18" charset="0"/>
                            </a:rPr>
                            <m:t>m</m:t>
                          </m:r>
                        </m:e>
                        <m:sup>
                          <m:r>
                            <a:rPr lang="en-US" i="0" kern="100">
                              <a:solidFill>
                                <a:srgbClr val="666666"/>
                              </a:solidFill>
                              <a:latin typeface="Cambria Math" panose="02040503050406030204" pitchFamily="18" charset="0"/>
                              <a:cs typeface="Times New Roman" panose="02020603050405020304" pitchFamily="18" charset="0"/>
                            </a:rPr>
                            <m:t>3</m:t>
                          </m:r>
                        </m:sup>
                      </m:sSup>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=1000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L</m:t>
                      </m:r>
                    </m:oMath>
                  </m:oMathPara>
                </a14:m>
                <a:endParaRPr lang="en-US"/>
              </a:p>
            </p:txBody>
          </p:sp>
        </mc:Choice>
        <mc:Fallback xmlns="">
          <p:sp>
            <p:nvSpPr>
              <p:cNvPr id="21" name="TextBox 20">
                <a:extLst>
                  <a:ext uri="{FF2B5EF4-FFF2-40B4-BE49-F238E27FC236}">
                    <a16:creationId xmlns:a16="http://schemas.microsoft.com/office/drawing/2014/main" id="{CD973610-3C67-210C-1260-F29F0B9E76AD}"/>
                  </a:ext>
                </a:extLst>
              </p:cNvPr>
              <p:cNvSpPr txBox="1">
                <a:spLocks noRot="1" noChangeAspect="1" noMove="1" noResize="1" noEditPoints="1" noAdjustHandles="1" noChangeArrowheads="1" noChangeShapeType="1" noTextEdit="1"/>
              </p:cNvSpPr>
              <p:nvPr/>
            </p:nvSpPr>
            <p:spPr>
              <a:xfrm>
                <a:off x="5104314" y="4542701"/>
                <a:ext cx="1912617" cy="369332"/>
              </a:xfrm>
              <a:prstGeom prst="rect">
                <a:avLst/>
              </a:prstGeom>
              <a:blipFill>
                <a:blip r:embed="rId3"/>
                <a:stretch>
                  <a:fillRect/>
                </a:stretch>
              </a:blipFill>
            </p:spPr>
            <p:txBody>
              <a:bodyPr/>
              <a:lstStyle/>
              <a:p>
                <a:r>
                  <a:rPr lang="en-US">
                    <a:noFill/>
                  </a:rPr>
                  <a:t> </a:t>
                </a:r>
              </a:p>
            </p:txBody>
          </p:sp>
        </mc:Fallback>
      </mc:AlternateContent>
      <p:cxnSp>
        <p:nvCxnSpPr>
          <p:cNvPr id="20" name="Straight Connector 19">
            <a:extLst>
              <a:ext uri="{FF2B5EF4-FFF2-40B4-BE49-F238E27FC236}">
                <a16:creationId xmlns:a16="http://schemas.microsoft.com/office/drawing/2014/main" id="{81EC88CE-695E-9A9C-99C5-9CAB94781B42}"/>
              </a:ext>
            </a:extLst>
          </p:cNvPr>
          <p:cNvCxnSpPr>
            <a:cxnSpLocks/>
          </p:cNvCxnSpPr>
          <p:nvPr/>
        </p:nvCxnSpPr>
        <p:spPr>
          <a:xfrm>
            <a:off x="1878162" y="2215111"/>
            <a:ext cx="2386341"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C097FBB-4FC9-076B-9E48-0E1BFD25B04C}"/>
              </a:ext>
            </a:extLst>
          </p:cNvPr>
          <p:cNvCxnSpPr>
            <a:cxnSpLocks/>
          </p:cNvCxnSpPr>
          <p:nvPr/>
        </p:nvCxnSpPr>
        <p:spPr>
          <a:xfrm flipV="1">
            <a:off x="6557941" y="2221096"/>
            <a:ext cx="1026879" cy="12729"/>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2602FFB-439D-AA6F-F664-4823751468DC}"/>
                  </a:ext>
                </a:extLst>
              </p:cNvPr>
              <p:cNvSpPr txBox="1"/>
              <p:nvPr/>
            </p:nvSpPr>
            <p:spPr>
              <a:xfrm>
                <a:off x="6910708" y="3265996"/>
                <a:ext cx="1615015" cy="636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f>
                        <m:fPr>
                          <m:ctrlP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ctrlPr>
                        </m:fPr>
                        <m:num>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4,000,000 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Lpd</m:t>
                          </m:r>
                        </m:num>
                        <m:den>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11</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π</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m:t>
                          </m:r>
                        </m:den>
                      </m:f>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or</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 </m:t>
                      </m:r>
                      <m:f>
                        <m:fPr>
                          <m:ctrlP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ctrlPr>
                        </m:fPr>
                        <m:num>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4,000,000 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LPD</m:t>
                          </m:r>
                        </m:num>
                        <m:den>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34.6 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m</m:t>
                          </m:r>
                        </m:den>
                      </m:f>
                    </m:oMath>
                  </m:oMathPara>
                </a14:m>
                <a:endParaRPr lang="en-US"/>
              </a:p>
            </p:txBody>
          </p:sp>
        </mc:Choice>
        <mc:Fallback xmlns="">
          <p:sp>
            <p:nvSpPr>
              <p:cNvPr id="25" name="TextBox 24">
                <a:extLst>
                  <a:ext uri="{FF2B5EF4-FFF2-40B4-BE49-F238E27FC236}">
                    <a16:creationId xmlns:a16="http://schemas.microsoft.com/office/drawing/2014/main" id="{82602FFB-439D-AA6F-F664-4823751468DC}"/>
                  </a:ext>
                </a:extLst>
              </p:cNvPr>
              <p:cNvSpPr txBox="1">
                <a:spLocks noRot="1" noChangeAspect="1" noMove="1" noResize="1" noEditPoints="1" noAdjustHandles="1" noChangeArrowheads="1" noChangeShapeType="1" noTextEdit="1"/>
              </p:cNvSpPr>
              <p:nvPr/>
            </p:nvSpPr>
            <p:spPr>
              <a:xfrm>
                <a:off x="6910708" y="3265996"/>
                <a:ext cx="1615015" cy="636649"/>
              </a:xfrm>
              <a:prstGeom prst="rect">
                <a:avLst/>
              </a:prstGeom>
              <a:blipFill>
                <a:blip r:embed="rId4"/>
                <a:stretch>
                  <a:fillRect r="-1177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5506122-0855-4AB2-44C0-46187F3609F0}"/>
                  </a:ext>
                </a:extLst>
              </p:cNvPr>
              <p:cNvSpPr txBox="1"/>
              <p:nvPr/>
            </p:nvSpPr>
            <p:spPr>
              <a:xfrm>
                <a:off x="4186221" y="4518610"/>
                <a:ext cx="423142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115,749</m:t>
                      </m:r>
                      <m:r>
                        <m:rPr>
                          <m:sty m:val="p"/>
                        </m:rP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Lpd</m:t>
                      </m:r>
                      <m: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m:t>
                      </m:r>
                      <m:r>
                        <m:rPr>
                          <m:sty m:val="p"/>
                        </m:rP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m</m:t>
                      </m:r>
                      <m: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 116,000 </m:t>
                      </m:r>
                      <m:r>
                        <m:rPr>
                          <m:sty m:val="p"/>
                        </m:rP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Lpd</m:t>
                      </m:r>
                      <m: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m:t>
                      </m:r>
                      <m:r>
                        <m:rPr>
                          <m:sty m:val="p"/>
                        </m:rP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m</m:t>
                      </m:r>
                    </m:oMath>
                  </m:oMathPara>
                </a14:m>
                <a:endParaRPr lang="en-US"/>
              </a:p>
            </p:txBody>
          </p:sp>
        </mc:Choice>
        <mc:Fallback xmlns="">
          <p:sp>
            <p:nvSpPr>
              <p:cNvPr id="26" name="TextBox 25">
                <a:extLst>
                  <a:ext uri="{FF2B5EF4-FFF2-40B4-BE49-F238E27FC236}">
                    <a16:creationId xmlns:a16="http://schemas.microsoft.com/office/drawing/2014/main" id="{85506122-0855-4AB2-44C0-46187F3609F0}"/>
                  </a:ext>
                </a:extLst>
              </p:cNvPr>
              <p:cNvSpPr txBox="1">
                <a:spLocks noRot="1" noChangeAspect="1" noMove="1" noResize="1" noEditPoints="1" noAdjustHandles="1" noChangeArrowheads="1" noChangeShapeType="1" noTextEdit="1"/>
              </p:cNvSpPr>
              <p:nvPr/>
            </p:nvSpPr>
            <p:spPr>
              <a:xfrm>
                <a:off x="4186221" y="4518610"/>
                <a:ext cx="4231428" cy="369332"/>
              </a:xfrm>
              <a:prstGeom prst="rect">
                <a:avLst/>
              </a:prstGeom>
              <a:blipFill>
                <a:blip r:embed="rId5"/>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84A0D7-0D9F-8F2A-F7A6-B51198245783}"/>
                  </a:ext>
                </a:extLst>
              </p:cNvPr>
              <p:cNvSpPr txBox="1"/>
              <p:nvPr/>
            </p:nvSpPr>
            <p:spPr>
              <a:xfrm>
                <a:off x="5672810" y="3278042"/>
                <a:ext cx="1615015"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ctrlPr>
                        </m:fPr>
                        <m:num>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1,000 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L</m:t>
                          </m:r>
                        </m:num>
                        <m:den>
                          <m:sSup>
                            <m:sSupPr>
                              <m:ctrlPr>
                                <a:rPr lang="en-US" i="1" kern="100">
                                  <a:solidFill>
                                    <a:srgbClr val="666666"/>
                                  </a:solidFill>
                                  <a:latin typeface="Cambria Math" panose="02040503050406030204" pitchFamily="18" charset="0"/>
                                  <a:cs typeface="Times New Roman" panose="02020603050405020304" pitchFamily="18" charset="0"/>
                                </a:rPr>
                              </m:ctrlPr>
                            </m:sSupPr>
                            <m:e>
                              <m:r>
                                <m:rPr>
                                  <m:sty m:val="p"/>
                                </m:rPr>
                                <a:rPr lang="en-US" i="0" kern="100">
                                  <a:solidFill>
                                    <a:srgbClr val="666666"/>
                                  </a:solidFill>
                                  <a:latin typeface="Cambria Math" panose="02040503050406030204" pitchFamily="18" charset="0"/>
                                  <a:cs typeface="Times New Roman" panose="02020603050405020304" pitchFamily="18" charset="0"/>
                                </a:rPr>
                                <m:t>m</m:t>
                              </m:r>
                            </m:e>
                            <m:sup>
                              <m:r>
                                <a:rPr lang="en-US" i="0" kern="100">
                                  <a:solidFill>
                                    <a:srgbClr val="666666"/>
                                  </a:solidFill>
                                  <a:latin typeface="Cambria Math" panose="02040503050406030204" pitchFamily="18" charset="0"/>
                                  <a:cs typeface="Times New Roman" panose="02020603050405020304" pitchFamily="18" charset="0"/>
                                </a:rPr>
                                <m:t>3</m:t>
                              </m:r>
                            </m:sup>
                          </m:sSup>
                        </m:den>
                      </m:f>
                    </m:oMath>
                  </m:oMathPara>
                </a14:m>
                <a:endParaRPr lang="en-US">
                  <a:solidFill>
                    <a:srgbClr val="666666"/>
                  </a:solidFill>
                </a:endParaRPr>
              </a:p>
            </p:txBody>
          </p:sp>
        </mc:Choice>
        <mc:Fallback xmlns="">
          <p:sp>
            <p:nvSpPr>
              <p:cNvPr id="5" name="TextBox 4">
                <a:extLst>
                  <a:ext uri="{FF2B5EF4-FFF2-40B4-BE49-F238E27FC236}">
                    <a16:creationId xmlns:a16="http://schemas.microsoft.com/office/drawing/2014/main" id="{9984A0D7-0D9F-8F2A-F7A6-B51198245783}"/>
                  </a:ext>
                </a:extLst>
              </p:cNvPr>
              <p:cNvSpPr txBox="1">
                <a:spLocks noRot="1" noChangeAspect="1" noMove="1" noResize="1" noEditPoints="1" noAdjustHandles="1" noChangeArrowheads="1" noChangeShapeType="1" noTextEdit="1"/>
              </p:cNvSpPr>
              <p:nvPr/>
            </p:nvSpPr>
            <p:spPr>
              <a:xfrm>
                <a:off x="5672810" y="3278042"/>
                <a:ext cx="1615015" cy="612732"/>
              </a:xfrm>
              <a:prstGeom prst="rect">
                <a:avLst/>
              </a:prstGeom>
              <a:blipFill>
                <a:blip r:embed="rId6"/>
                <a:stretch>
                  <a:fillRect/>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3D043725-C8D4-C626-839D-EB4DDBCC57F5}"/>
              </a:ext>
            </a:extLst>
          </p:cNvPr>
          <p:cNvCxnSpPr>
            <a:cxnSpLocks/>
          </p:cNvCxnSpPr>
          <p:nvPr/>
        </p:nvCxnSpPr>
        <p:spPr>
          <a:xfrm>
            <a:off x="4541916" y="3617593"/>
            <a:ext cx="2328784"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970A9F-3032-37E7-3E93-B2C6FE92DBE5}"/>
              </a:ext>
            </a:extLst>
          </p:cNvPr>
          <p:cNvCxnSpPr>
            <a:cxnSpLocks/>
          </p:cNvCxnSpPr>
          <p:nvPr/>
        </p:nvCxnSpPr>
        <p:spPr>
          <a:xfrm>
            <a:off x="6033351" y="3281037"/>
            <a:ext cx="0" cy="66654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9562AB2-2DBE-F01F-5861-A1F5BB4A5E2A}"/>
              </a:ext>
            </a:extLst>
          </p:cNvPr>
          <p:cNvCxnSpPr>
            <a:cxnSpLocks/>
          </p:cNvCxnSpPr>
          <p:nvPr/>
        </p:nvCxnSpPr>
        <p:spPr>
          <a:xfrm flipV="1">
            <a:off x="8669867" y="3048000"/>
            <a:ext cx="393700" cy="2300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18E1FC8-B683-0F38-3E21-537A927484B6}"/>
                  </a:ext>
                </a:extLst>
              </p:cNvPr>
              <p:cNvSpPr txBox="1"/>
              <p:nvPr/>
            </p:nvSpPr>
            <p:spPr>
              <a:xfrm>
                <a:off x="9120155" y="2351290"/>
                <a:ext cx="1400737" cy="660052"/>
              </a:xfrm>
              <a:prstGeom prst="rect">
                <a:avLst/>
              </a:prstGeom>
              <a:noFill/>
              <a:ln>
                <a:solidFill>
                  <a:srgbClr val="FF0000"/>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___</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pd</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f>
                        <m:fPr>
                          <m:ctrlP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ctrlPr>
                        </m:fPr>
                        <m:num>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m:t>
                          </m:r>
                        </m:num>
                        <m:den>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day</m:t>
                          </m:r>
                        </m:den>
                      </m:f>
                    </m:oMath>
                  </m:oMathPara>
                </a14:m>
                <a:endParaRPr lang="en-US"/>
              </a:p>
            </p:txBody>
          </p:sp>
        </mc:Choice>
        <mc:Fallback xmlns="">
          <p:sp>
            <p:nvSpPr>
              <p:cNvPr id="12" name="TextBox 11">
                <a:extLst>
                  <a:ext uri="{FF2B5EF4-FFF2-40B4-BE49-F238E27FC236}">
                    <a16:creationId xmlns:a16="http://schemas.microsoft.com/office/drawing/2014/main" id="{318E1FC8-B683-0F38-3E21-537A927484B6}"/>
                  </a:ext>
                </a:extLst>
              </p:cNvPr>
              <p:cNvSpPr txBox="1">
                <a:spLocks noRot="1" noChangeAspect="1" noMove="1" noResize="1" noEditPoints="1" noAdjustHandles="1" noChangeArrowheads="1" noChangeShapeType="1" noTextEdit="1"/>
              </p:cNvSpPr>
              <p:nvPr/>
            </p:nvSpPr>
            <p:spPr>
              <a:xfrm>
                <a:off x="9120155" y="2351290"/>
                <a:ext cx="1400737" cy="660052"/>
              </a:xfrm>
              <a:prstGeom prst="rect">
                <a:avLst/>
              </a:prstGeom>
              <a:blipFill>
                <a:blip r:embed="rId7"/>
                <a:stretch>
                  <a:fillRect/>
                </a:stretch>
              </a:blipFill>
              <a:ln>
                <a:solidFill>
                  <a:srgbClr val="FF0000"/>
                </a:solidFill>
              </a:ln>
            </p:spPr>
            <p:txBody>
              <a:bodyPr/>
              <a:lstStyle/>
              <a:p>
                <a:r>
                  <a:rPr lang="en-US">
                    <a:noFill/>
                  </a:rPr>
                  <a:t> </a:t>
                </a:r>
              </a:p>
            </p:txBody>
          </p:sp>
        </mc:Fallback>
      </mc:AlternateContent>
      <p:cxnSp>
        <p:nvCxnSpPr>
          <p:cNvPr id="14" name="Straight Connector 13">
            <a:extLst>
              <a:ext uri="{FF2B5EF4-FFF2-40B4-BE49-F238E27FC236}">
                <a16:creationId xmlns:a16="http://schemas.microsoft.com/office/drawing/2014/main" id="{93F0F15E-BA53-DE75-4E1D-9AD90AE1E92D}"/>
              </a:ext>
            </a:extLst>
          </p:cNvPr>
          <p:cNvCxnSpPr/>
          <p:nvPr/>
        </p:nvCxnSpPr>
        <p:spPr>
          <a:xfrm flipV="1">
            <a:off x="5175250" y="3314700"/>
            <a:ext cx="314325" cy="215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DAECA0C-5C95-20DE-0350-A54050593BBD}"/>
              </a:ext>
            </a:extLst>
          </p:cNvPr>
          <p:cNvCxnSpPr/>
          <p:nvPr/>
        </p:nvCxnSpPr>
        <p:spPr>
          <a:xfrm flipV="1">
            <a:off x="6337975" y="3674874"/>
            <a:ext cx="314325" cy="215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40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21"/>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5" grpId="0"/>
      <p:bldP spid="26" grpId="0"/>
      <p:bldP spid="5" grpId="0"/>
      <p:bldP spid="12" grpId="0" animBg="1"/>
    </p:bldLst>
  </p:timing>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CB3E885-CCE7-B86E-BFE2-F9781E8FD8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6AF8E1-EE30-8C52-7A9F-9891BDAC21AB}"/>
              </a:ext>
            </a:extLst>
          </p:cNvPr>
          <p:cNvSpPr>
            <a:spLocks noGrp="1"/>
          </p:cNvSpPr>
          <p:nvPr>
            <p:ph type="title"/>
          </p:nvPr>
        </p:nvSpPr>
        <p:spPr/>
        <p:txBody>
          <a:bodyPr/>
          <a:lstStyle/>
          <a:p>
            <a:r>
              <a:rPr lang="en-US"/>
              <a:t>Surface Loading Rate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697FBA7D-20E7-4D34-CA28-DFA81A3633E4}"/>
                  </a:ext>
                </a:extLst>
              </p:cNvPr>
              <p:cNvSpPr>
                <a:spLocks noGrp="1"/>
              </p:cNvSpPr>
              <p:nvPr>
                <p:ph idx="1"/>
              </p:nvPr>
            </p:nvSpPr>
            <p:spPr>
              <a:solidFill>
                <a:schemeClr val="bg1">
                  <a:alpha val="85000"/>
                </a:schemeClr>
              </a:solidFill>
            </p:spPr>
            <p:txBody>
              <a:bodyPr>
                <a:normAutofit/>
              </a:bodyPr>
              <a:lstStyle/>
              <a:p>
                <a:r>
                  <a:rPr lang="en-US"/>
                  <a:t>Measures the amount of water passing over a unit of surface area per day</a:t>
                </a:r>
              </a:p>
              <a:p>
                <a:r>
                  <a:rPr lang="en-US"/>
                  <a:t>Another parameter that indicates clarifiers are not hydraulically overloaded and has a direct relationship to the settleable solids removal efficiency of sedimentation tanks</a:t>
                </a:r>
              </a:p>
              <a:p>
                <a:pPr marL="342900" indent="-342900">
                  <a:spcAft>
                    <a:spcPts val="3000"/>
                  </a:spcAft>
                  <a:buFont typeface="Arial" panose="020B0604020202020204" pitchFamily="34" charset="0"/>
                  <a:buChar char="•"/>
                </a:pPr>
                <a:r>
                  <a:rPr lang="en-US"/>
                  <a:t>Recommended 300-1,200 gpd/</a:t>
                </a:r>
                <a14:m>
                  <m:oMath xmlns:m="http://schemas.openxmlformats.org/officeDocument/2006/math">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ft</m:t>
                        </m:r>
                      </m:e>
                      <m:sup>
                        <m:r>
                          <a:rPr lang="en-US" b="0" i="0" smtClean="0">
                            <a:latin typeface="Cambria Math" panose="02040503050406030204" pitchFamily="18" charset="0"/>
                          </a:rPr>
                          <m:t>2</m:t>
                        </m:r>
                      </m:sup>
                    </m:sSup>
                  </m:oMath>
                </a14:m>
                <a:r>
                  <a:rPr lang="en-US"/>
                  <a:t> (12,160-48,645 </a:t>
                </a:r>
                <a:r>
                  <a:rPr lang="en-US" err="1"/>
                  <a:t>Lpd</a:t>
                </a:r>
                <a:r>
                  <a:rPr lang="en-US"/>
                  <a:t>/</a:t>
                </a:r>
                <a14:m>
                  <m:oMath xmlns:m="http://schemas.openxmlformats.org/officeDocument/2006/math">
                    <m:sSup>
                      <m:sSupPr>
                        <m:ctrlPr>
                          <a:rPr lang="en-US" i="1">
                            <a:latin typeface="Cambria Math" panose="02040503050406030204" pitchFamily="18" charset="0"/>
                          </a:rPr>
                        </m:ctrlPr>
                      </m:sSupPr>
                      <m:e>
                        <m:r>
                          <m:rPr>
                            <m:sty m:val="p"/>
                          </m:rPr>
                          <a:rPr lang="en-US" b="0" i="0" smtClean="0">
                            <a:latin typeface="Cambria Math" panose="02040503050406030204" pitchFamily="18" charset="0"/>
                          </a:rPr>
                          <m:t>m</m:t>
                        </m:r>
                      </m:e>
                      <m:sup>
                        <m:r>
                          <a:rPr lang="en-US" i="0">
                            <a:latin typeface="Cambria Math" panose="02040503050406030204" pitchFamily="18" charset="0"/>
                          </a:rPr>
                          <m:t>2</m:t>
                        </m:r>
                      </m:sup>
                    </m:sSup>
                  </m:oMath>
                </a14:m>
                <a:r>
                  <a:rPr lang="en-US"/>
                  <a:t>)</a:t>
                </a:r>
              </a:p>
              <a:p>
                <a14:m>
                  <m:oMath xmlns:m="http://schemas.openxmlformats.org/officeDocument/2006/math">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𝑆𝑢𝑟𝑓𝑎𝑐𝑒</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𝐿𝑜𝑎𝑑𝑖𝑛𝑔</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𝑅𝑎𝑡𝑒</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smtClean="0">
                            <a:effectLst/>
                            <a:latin typeface="Cambria Math" panose="02040503050406030204" pitchFamily="18" charset="0"/>
                            <a:cs typeface="Times New Roman" panose="02020603050405020304" pitchFamily="18" charset="0"/>
                          </a:rPr>
                        </m:ctrlPr>
                      </m:fPr>
                      <m:num>
                        <m:r>
                          <a:rPr lang="en-US" sz="1800" b="0" i="1" kern="100" smtClean="0">
                            <a:effectLst/>
                            <a:latin typeface="Cambria Math" panose="02040503050406030204" pitchFamily="18" charset="0"/>
                            <a:cs typeface="Times New Roman" panose="02020603050405020304" pitchFamily="18" charset="0"/>
                          </a:rPr>
                          <m:t>𝐹𝑙𝑜𝑤</m:t>
                        </m:r>
                        <m:r>
                          <a:rPr lang="en-US" sz="1800" b="0" i="1" kern="100" smtClean="0">
                            <a:effectLst/>
                            <a:latin typeface="Cambria Math" panose="02040503050406030204" pitchFamily="18" charset="0"/>
                            <a:cs typeface="Times New Roman" panose="02020603050405020304" pitchFamily="18" charset="0"/>
                          </a:rPr>
                          <m:t> </m:t>
                        </m:r>
                        <m:r>
                          <a:rPr lang="en-US" sz="1800" b="0" i="1" kern="100" smtClean="0">
                            <a:effectLst/>
                            <a:latin typeface="Cambria Math" panose="02040503050406030204" pitchFamily="18" charset="0"/>
                            <a:cs typeface="Times New Roman" panose="02020603050405020304" pitchFamily="18" charset="0"/>
                          </a:rPr>
                          <m:t>𝑅𝑎𝑡𝑒</m:t>
                        </m:r>
                      </m:num>
                      <m:den>
                        <m:r>
                          <a:rPr lang="en-US" sz="1800" b="0" i="1" kern="100" smtClean="0">
                            <a:effectLst/>
                            <a:latin typeface="Cambria Math" panose="02040503050406030204" pitchFamily="18" charset="0"/>
                            <a:cs typeface="Times New Roman" panose="02020603050405020304" pitchFamily="18" charset="0"/>
                          </a:rPr>
                          <m:t>𝑆𝑢𝑟𝑓𝑎𝑐𝑒</m:t>
                        </m:r>
                        <m:r>
                          <a:rPr lang="en-US" sz="1800" b="0" i="1" kern="100" smtClean="0">
                            <a:effectLst/>
                            <a:latin typeface="Cambria Math" panose="02040503050406030204" pitchFamily="18" charset="0"/>
                            <a:cs typeface="Times New Roman" panose="02020603050405020304" pitchFamily="18" charset="0"/>
                          </a:rPr>
                          <m:t> </m:t>
                        </m:r>
                        <m:r>
                          <a:rPr lang="en-US" sz="1800" b="0" i="1" kern="100" smtClean="0">
                            <a:effectLst/>
                            <a:latin typeface="Cambria Math" panose="02040503050406030204" pitchFamily="18" charset="0"/>
                            <a:cs typeface="Times New Roman" panose="02020603050405020304" pitchFamily="18" charset="0"/>
                          </a:rPr>
                          <m:t>𝐴𝑟𝑒𝑎</m:t>
                        </m:r>
                      </m:den>
                    </m:f>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𝑄</m:t>
                        </m:r>
                      </m:num>
                      <m:den>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𝐴</m:t>
                        </m:r>
                      </m:den>
                    </m:f>
                  </m:oMath>
                </a14:m>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250000"/>
                  </a:lnSpc>
                </a:pPr>
                <a:r>
                  <a:rPr lang="en-US" sz="2800" kern="100">
                    <a:latin typeface="Aptos" panose="020B0004020202020204" pitchFamily="34" charset="0"/>
                    <a:ea typeface="Aptos" panose="020B0004020202020204" pitchFamily="34" charset="0"/>
                    <a:cs typeface="Times New Roman" panose="02020603050405020304" pitchFamily="18" charset="0"/>
                  </a:rPr>
                  <a:t>**Use “surface” as indicator that </a:t>
                </a:r>
                <a:r>
                  <a:rPr lang="en-US" sz="2800" u="sng" kern="100">
                    <a:latin typeface="Aptos" panose="020B0004020202020204" pitchFamily="34" charset="0"/>
                    <a:ea typeface="Aptos" panose="020B0004020202020204" pitchFamily="34" charset="0"/>
                    <a:cs typeface="Times New Roman" panose="02020603050405020304" pitchFamily="18" charset="0"/>
                  </a:rPr>
                  <a:t>surface area</a:t>
                </a:r>
                <a:r>
                  <a:rPr lang="en-US" sz="2800" kern="100">
                    <a:latin typeface="Aptos" panose="020B0004020202020204" pitchFamily="34" charset="0"/>
                    <a:ea typeface="Aptos" panose="020B0004020202020204" pitchFamily="34" charset="0"/>
                    <a:cs typeface="Times New Roman" panose="02020603050405020304" pitchFamily="18" charset="0"/>
                  </a:rPr>
                  <a:t> is involved**</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Text Placeholder 2">
                <a:extLst>
                  <a:ext uri="{FF2B5EF4-FFF2-40B4-BE49-F238E27FC236}">
                    <a16:creationId xmlns:a16="http://schemas.microsoft.com/office/drawing/2014/main" id="{697FBA7D-20E7-4D34-CA28-DFA81A3633E4}"/>
                  </a:ext>
                </a:extLst>
              </p:cNvPr>
              <p:cNvSpPr>
                <a:spLocks noGrp="1" noRot="1" noChangeAspect="1" noMove="1" noResize="1" noEditPoints="1" noAdjustHandles="1" noChangeArrowheads="1" noChangeShapeType="1" noTextEdit="1"/>
              </p:cNvSpPr>
              <p:nvPr>
                <p:ph idx="1"/>
              </p:nvPr>
            </p:nvSpPr>
            <p:spPr>
              <a:blipFill>
                <a:blip r:embed="rId2"/>
                <a:stretch>
                  <a:fillRect l="-986" t="-2216" r="-638" b="-1304"/>
                </a:stretch>
              </a:blipFill>
            </p:spPr>
            <p:txBody>
              <a:bodyPr/>
              <a:lstStyle/>
              <a:p>
                <a:r>
                  <a:rPr lang="en-US">
                    <a:noFill/>
                  </a:rPr>
                  <a:t> </a:t>
                </a:r>
              </a:p>
            </p:txBody>
          </p:sp>
        </mc:Fallback>
      </mc:AlternateContent>
    </p:spTree>
    <p:extLst>
      <p:ext uri="{BB962C8B-B14F-4D97-AF65-F5344CB8AC3E}">
        <p14:creationId xmlns:p14="http://schemas.microsoft.com/office/powerpoint/2010/main" val="397388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5415420-500C-BF63-441A-B2DF0B53F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F99A0D-7D4D-6BCA-911A-AF640CCAF3F5}"/>
              </a:ext>
            </a:extLst>
          </p:cNvPr>
          <p:cNvSpPr>
            <a:spLocks noGrp="1"/>
          </p:cNvSpPr>
          <p:nvPr>
            <p:ph type="title"/>
          </p:nvPr>
        </p:nvSpPr>
        <p:spPr/>
        <p:txBody>
          <a:bodyPr/>
          <a:lstStyle/>
          <a:p>
            <a:r>
              <a:rPr lang="en-US"/>
              <a:t>Surface Loading Rate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3A0931-41B5-F41E-E912-8BB5D8AA44F9}"/>
                  </a:ext>
                </a:extLst>
              </p:cNvPr>
              <p:cNvSpPr>
                <a:spLocks noGrp="1"/>
              </p:cNvSpPr>
              <p:nvPr>
                <p:ph idx="1"/>
              </p:nvPr>
            </p:nvSpPr>
            <p:spPr>
              <a:xfrm>
                <a:off x="653143" y="1190625"/>
                <a:ext cx="10890298" cy="5143499"/>
              </a:xfrm>
              <a:solidFill>
                <a:schemeClr val="bg1">
                  <a:alpha val="85000"/>
                </a:schemeClr>
              </a:solidFill>
            </p:spPr>
            <p:txBody>
              <a:bodyPr>
                <a:noAutofit/>
              </a:bodyPr>
              <a:lstStyle/>
              <a:p>
                <a:pPr marL="0" indent="0">
                  <a:buNone/>
                </a:pPr>
                <a:r>
                  <a:rPr lang="en-US"/>
                  <a:t>What is the surface loading rate of a circular clarifier with a depth of 8.0 ft, a diameter of 9.0 ft and an effluent flow of 42,000 gpd?</a:t>
                </a:r>
              </a:p>
              <a:p>
                <a:pPr marL="0" indent="0">
                  <a:lnSpc>
                    <a:spcPct val="150000"/>
                  </a:lnSpc>
                  <a:spcBef>
                    <a:spcPts val="1200"/>
                  </a:spcBef>
                  <a:buNone/>
                </a:pPr>
                <a14:m>
                  <m:oMathPara xmlns:m="http://schemas.openxmlformats.org/officeDocument/2006/math">
                    <m:oMathParaPr>
                      <m:jc m:val="centerGroup"/>
                    </m:oMathParaPr>
                    <m:oMath xmlns:m="http://schemas.openxmlformats.org/officeDocument/2006/math">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Surface</m:t>
                      </m:r>
                      <m: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Loading</m:t>
                      </m:r>
                      <m: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Rate</m:t>
                      </m:r>
                      <m:r>
                        <a:rPr lang="en-US" i="0"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kern="100">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i="0" kern="100">
                              <a:latin typeface="Cambria Math" panose="02040503050406030204" pitchFamily="18" charset="0"/>
                              <a:ea typeface="Times New Roman" panose="02020603050405020304" pitchFamily="18" charset="0"/>
                              <a:cs typeface="Times New Roman" panose="02020603050405020304" pitchFamily="18" charset="0"/>
                            </a:rPr>
                            <m:t>Q</m:t>
                          </m:r>
                        </m:num>
                        <m:den>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SA</m:t>
                          </m:r>
                        </m:den>
                      </m:f>
                    </m:oMath>
                  </m:oMathPara>
                </a14:m>
                <a:endParaRPr lang="en-US"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50000"/>
                  </a:lnSpc>
                  <a:spcBef>
                    <a:spcPts val="1200"/>
                  </a:spcBef>
                  <a:spcAft>
                    <a:spcPts val="1800"/>
                  </a:spcAft>
                  <a:buNone/>
                </a:pPr>
                <a14:m>
                  <m:oMathPara xmlns:m="http://schemas.openxmlformats.org/officeDocument/2006/math">
                    <m:oMathParaPr>
                      <m:jc m:val="centerGroup"/>
                    </m:oMathParaPr>
                    <m:oMath xmlns:m="http://schemas.openxmlformats.org/officeDocument/2006/math">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SA</m:t>
                      </m:r>
                      <m:r>
                        <a:rPr lang="en-US"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Area</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of</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a</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Circle</m:t>
                      </m:r>
                      <m:r>
                        <a:rPr lang="en-US"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π</m:t>
                      </m:r>
                      <m:sSup>
                        <m:sSupPr>
                          <m:ctrlPr>
                            <a:rPr lang="en-US" b="0" i="1" kern="100" smtClean="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r</m:t>
                          </m:r>
                        </m:e>
                        <m:sup>
                          <m:r>
                            <a:rPr lang="en-US" b="0" i="0" kern="100"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b="0" i="0" kern="100" smtClean="0">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US"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00000"/>
                  </a:lnSpc>
                  <a:spcBef>
                    <a:spcPts val="2400"/>
                  </a:spcBef>
                  <a:buNone/>
                </a:pPr>
                <a14:m>
                  <m:oMathPara xmlns:m="http://schemas.openxmlformats.org/officeDocument/2006/math">
                    <m:oMathParaPr>
                      <m:jc m:val="centerGroup"/>
                    </m:oMathParaPr>
                    <m:oMath xmlns:m="http://schemas.openxmlformats.org/officeDocument/2006/math">
                      <m:f>
                        <m:fPr>
                          <m:ctrlPr>
                            <a:rPr lang="en-US" b="0" i="1" kern="100" smtClean="0">
                              <a:latin typeface="Cambria Math" panose="02040503050406030204" pitchFamily="18" charset="0"/>
                              <a:ea typeface="Aptos" panose="020B0004020202020204" pitchFamily="34" charset="0"/>
                              <a:cs typeface="Times New Roman" panose="02020603050405020304" pitchFamily="18" charset="0"/>
                            </a:rPr>
                          </m:ctrlPr>
                        </m:fPr>
                        <m:num>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Q</m:t>
                          </m:r>
                        </m:num>
                        <m:den>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SA</m:t>
                          </m:r>
                        </m:den>
                      </m:f>
                      <m:r>
                        <a:rPr lang="en-US" b="0" i="0"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b="0" i="1" kern="100" smtClean="0">
                              <a:latin typeface="Cambria Math" panose="02040503050406030204" pitchFamily="18" charset="0"/>
                              <a:cs typeface="Times New Roman" panose="02020603050405020304" pitchFamily="18" charset="0"/>
                            </a:rPr>
                          </m:ctrlPr>
                        </m:fPr>
                        <m:num>
                          <m:r>
                            <a:rPr lang="en-US" b="0" i="0" kern="100" smtClean="0">
                              <a:latin typeface="Cambria Math" panose="02040503050406030204" pitchFamily="18" charset="0"/>
                              <a:cs typeface="Times New Roman" panose="02020603050405020304" pitchFamily="18" charset="0"/>
                            </a:rPr>
                            <m:t>42,000 </m:t>
                          </m:r>
                          <m:r>
                            <m:rPr>
                              <m:sty m:val="p"/>
                            </m:rPr>
                            <a:rPr lang="en-US" b="0" i="0" kern="100" smtClean="0">
                              <a:latin typeface="Cambria Math" panose="02040503050406030204" pitchFamily="18" charset="0"/>
                              <a:cs typeface="Times New Roman" panose="02020603050405020304" pitchFamily="18" charset="0"/>
                            </a:rPr>
                            <m:t>gpd</m:t>
                          </m:r>
                        </m:num>
                        <m:den>
                          <m:r>
                            <a:rPr lang="en-US" b="0" i="0" kern="100" smtClean="0">
                              <a:latin typeface="Cambria Math" panose="02040503050406030204" pitchFamily="18" charset="0"/>
                              <a:cs typeface="Times New Roman" panose="02020603050405020304" pitchFamily="18" charset="0"/>
                            </a:rPr>
                            <m:t>20.25</m:t>
                          </m:r>
                          <m:r>
                            <m:rPr>
                              <m:sty m:val="p"/>
                            </m:rPr>
                            <a:rPr lang="en-US" i="0" kern="100">
                              <a:latin typeface="Cambria Math" panose="02040503050406030204" pitchFamily="18" charset="0"/>
                              <a:ea typeface="Cambria Math" panose="02040503050406030204" pitchFamily="18" charset="0"/>
                              <a:cs typeface="Times New Roman" panose="02020603050405020304" pitchFamily="18" charset="0"/>
                            </a:rPr>
                            <m:t>π</m:t>
                          </m:r>
                          <m:sSup>
                            <m:sSupPr>
                              <m:ctrlPr>
                                <a:rPr lang="en-US" i="1" kern="10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i="0" kern="100">
                                  <a:latin typeface="Cambria Math" panose="02040503050406030204" pitchFamily="18" charset="0"/>
                                  <a:ea typeface="Cambria Math" panose="02040503050406030204" pitchFamily="18" charset="0"/>
                                  <a:cs typeface="Times New Roman" panose="02020603050405020304" pitchFamily="18" charset="0"/>
                                </a:rPr>
                                <m:t>ft</m:t>
                              </m:r>
                            </m:e>
                            <m:sup>
                              <m:r>
                                <a:rPr lang="en-US" i="0" kern="100">
                                  <a:latin typeface="Cambria Math" panose="02040503050406030204" pitchFamily="18" charset="0"/>
                                  <a:ea typeface="Cambria Math" panose="02040503050406030204" pitchFamily="18" charset="0"/>
                                  <a:cs typeface="Times New Roman" panose="02020603050405020304" pitchFamily="18" charset="0"/>
                                </a:rPr>
                                <m:t>2</m:t>
                              </m:r>
                            </m:sup>
                          </m:sSup>
                        </m:den>
                      </m:f>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or</m:t>
                      </m:r>
                      <m:f>
                        <m:fPr>
                          <m:ctrlPr>
                            <a:rPr lang="en-US" b="0" i="1" kern="10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0" kern="100" smtClean="0">
                              <a:latin typeface="Cambria Math" panose="02040503050406030204" pitchFamily="18" charset="0"/>
                              <a:ea typeface="Cambria Math" panose="02040503050406030204" pitchFamily="18" charset="0"/>
                              <a:cs typeface="Times New Roman" panose="02020603050405020304" pitchFamily="18" charset="0"/>
                            </a:rPr>
                            <m:t>42,000</m:t>
                          </m:r>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gpd</m:t>
                          </m:r>
                        </m:num>
                        <m:den>
                          <m:sSup>
                            <m:sSupPr>
                              <m:ctrlPr>
                                <a:rPr lang="en-US" i="1" kern="100">
                                  <a:latin typeface="Cambria Math" panose="02040503050406030204" pitchFamily="18" charset="0"/>
                                  <a:ea typeface="Cambria Math" panose="02040503050406030204" pitchFamily="18" charset="0"/>
                                  <a:cs typeface="Times New Roman" panose="02020603050405020304" pitchFamily="18" charset="0"/>
                                </a:rPr>
                              </m:ctrlPr>
                            </m:sSupPr>
                            <m:e>
                              <m:r>
                                <a:rPr lang="en-US" b="0" i="0" kern="100" smtClean="0">
                                  <a:latin typeface="Cambria Math" panose="02040503050406030204" pitchFamily="18" charset="0"/>
                                  <a:ea typeface="Cambria Math" panose="02040503050406030204" pitchFamily="18" charset="0"/>
                                  <a:cs typeface="Times New Roman" panose="02020603050405020304" pitchFamily="18" charset="0"/>
                                </a:rPr>
                                <m:t>63.6 </m:t>
                              </m:r>
                              <m:r>
                                <m:rPr>
                                  <m:sty m:val="p"/>
                                </m:rPr>
                                <a:rPr lang="en-US" i="0" kern="100">
                                  <a:latin typeface="Cambria Math" panose="02040503050406030204" pitchFamily="18" charset="0"/>
                                  <a:ea typeface="Cambria Math" panose="02040503050406030204" pitchFamily="18" charset="0"/>
                                  <a:cs typeface="Times New Roman" panose="02020603050405020304" pitchFamily="18" charset="0"/>
                                </a:rPr>
                                <m:t>ft</m:t>
                              </m:r>
                            </m:e>
                            <m:sup>
                              <m:r>
                                <a:rPr lang="en-US" i="0" kern="10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b="0" i="0" kern="100" smtClean="0">
                          <a:latin typeface="Cambria Math" panose="02040503050406030204" pitchFamily="18" charset="0"/>
                          <a:cs typeface="Times New Roman" panose="02020603050405020304" pitchFamily="18" charset="0"/>
                        </a:rPr>
                        <m:t>                               </m:t>
                      </m:r>
                    </m:oMath>
                  </m:oMathPara>
                </a14:m>
                <a:endParaRPr lang="en-US" kern="10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113A0931-41B5-F41E-E912-8BB5D8AA44F9}"/>
                  </a:ext>
                </a:extLst>
              </p:cNvPr>
              <p:cNvSpPr>
                <a:spLocks noGrp="1" noRot="1" noChangeAspect="1" noMove="1" noResize="1" noEditPoints="1" noAdjustHandles="1" noChangeArrowheads="1" noChangeShapeType="1" noTextEdit="1"/>
              </p:cNvSpPr>
              <p:nvPr>
                <p:ph idx="1"/>
              </p:nvPr>
            </p:nvSpPr>
            <p:spPr>
              <a:xfrm>
                <a:off x="653143" y="1190625"/>
                <a:ext cx="10890298" cy="5143499"/>
              </a:xfrm>
              <a:blipFill>
                <a:blip r:embed="rId2"/>
                <a:stretch>
                  <a:fillRect l="-1119" t="-2014" r="-1175"/>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030ED628-6E93-0D59-5147-4F892B73B74E}"/>
              </a:ext>
            </a:extLst>
          </p:cNvPr>
          <p:cNvCxnSpPr>
            <a:cxnSpLocks/>
          </p:cNvCxnSpPr>
          <p:nvPr/>
        </p:nvCxnSpPr>
        <p:spPr>
          <a:xfrm>
            <a:off x="7199453" y="2016002"/>
            <a:ext cx="3191958" cy="1"/>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D5EEF93-2B1A-C8FD-D2AB-E2AB7782DE6F}"/>
              </a:ext>
            </a:extLst>
          </p:cNvPr>
          <p:cNvCxnSpPr>
            <a:cxnSpLocks/>
          </p:cNvCxnSpPr>
          <p:nvPr/>
        </p:nvCxnSpPr>
        <p:spPr>
          <a:xfrm>
            <a:off x="2013995" y="2016002"/>
            <a:ext cx="277792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04E48D1E-6FD1-33F4-6306-C1AE908CC600}"/>
                  </a:ext>
                </a:extLst>
              </p:cNvPr>
              <p:cNvSpPr txBox="1"/>
              <p:nvPr/>
            </p:nvSpPr>
            <p:spPr>
              <a:xfrm>
                <a:off x="5810491" y="3301127"/>
                <a:ext cx="2503273"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𝜋</m:t>
                      </m:r>
                      <m:sSup>
                        <m:sSupPr>
                          <m:ctrlP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d>
                            <m:dPr>
                              <m:ctrlPr>
                                <a:rPr lang="en-US" sz="2800" i="1"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4.5</m:t>
                              </m:r>
                              <m:r>
                                <a:rPr lang="en-US" sz="2800" i="1"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𝑓𝑡</m:t>
                              </m:r>
                            </m:e>
                          </m:d>
                        </m:e>
                        <m:sup>
                          <m: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2</m:t>
                          </m:r>
                        </m:sup>
                      </m:sSup>
                    </m:oMath>
                  </m:oMathPara>
                </a14:m>
                <a:endParaRPr lang="en-US" sz="2800"/>
              </a:p>
            </p:txBody>
          </p:sp>
        </mc:Choice>
        <mc:Fallback xmlns="">
          <p:sp>
            <p:nvSpPr>
              <p:cNvPr id="21" name="TextBox 20">
                <a:extLst>
                  <a:ext uri="{FF2B5EF4-FFF2-40B4-BE49-F238E27FC236}">
                    <a16:creationId xmlns:a16="http://schemas.microsoft.com/office/drawing/2014/main" id="{04E48D1E-6FD1-33F4-6306-C1AE908CC600}"/>
                  </a:ext>
                </a:extLst>
              </p:cNvPr>
              <p:cNvSpPr txBox="1">
                <a:spLocks noRot="1" noChangeAspect="1" noMove="1" noResize="1" noEditPoints="1" noAdjustHandles="1" noChangeArrowheads="1" noChangeShapeType="1" noTextEdit="1"/>
              </p:cNvSpPr>
              <p:nvPr/>
            </p:nvSpPr>
            <p:spPr>
              <a:xfrm>
                <a:off x="5810491" y="3301127"/>
                <a:ext cx="2503273" cy="523220"/>
              </a:xfrm>
              <a:prstGeom prst="rect">
                <a:avLst/>
              </a:prstGeom>
              <a:blipFill>
                <a:blip r:embed="rId3"/>
                <a:stretch>
                  <a:fillRect/>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3BEE4FCA-D5B2-71D8-481D-98D322212C4B}"/>
              </a:ext>
            </a:extLst>
          </p:cNvPr>
          <p:cNvCxnSpPr>
            <a:cxnSpLocks/>
          </p:cNvCxnSpPr>
          <p:nvPr/>
        </p:nvCxnSpPr>
        <p:spPr>
          <a:xfrm>
            <a:off x="6443958" y="1627483"/>
            <a:ext cx="250327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2224BE8-0F86-9ECE-0175-F801F20614FD}"/>
                  </a:ext>
                </a:extLst>
              </p:cNvPr>
              <p:cNvSpPr txBox="1"/>
              <p:nvPr/>
            </p:nvSpPr>
            <p:spPr>
              <a:xfrm>
                <a:off x="8033843" y="3329362"/>
                <a:ext cx="3650718"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=63.6 </m:t>
                      </m:r>
                      <m:sSup>
                        <m:sSupPr>
                          <m:ctrlPr>
                            <a:rPr lang="en-US" sz="2800" i="1"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2800" b="0" i="0"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ft</m:t>
                          </m:r>
                        </m:e>
                        <m:sup>
                          <m:r>
                            <a:rPr lang="en-US" sz="2800" i="0"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0"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or</m:t>
                      </m:r>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 20.25</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π</m:t>
                      </m:r>
                      <m:sSup>
                        <m:sSupPr>
                          <m:ctrlPr>
                            <a:rPr lang="en-US" sz="2800" i="1"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2800" i="0"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ft</m:t>
                          </m:r>
                        </m:e>
                        <m:sup>
                          <m:r>
                            <a:rPr lang="en-US" sz="2800" i="0"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2</m:t>
                          </m:r>
                        </m:sup>
                      </m:sSup>
                    </m:oMath>
                  </m:oMathPara>
                </a14:m>
                <a:endParaRPr lang="en-US" sz="2800"/>
              </a:p>
            </p:txBody>
          </p:sp>
        </mc:Choice>
        <mc:Fallback xmlns="">
          <p:sp>
            <p:nvSpPr>
              <p:cNvPr id="28" name="TextBox 27">
                <a:extLst>
                  <a:ext uri="{FF2B5EF4-FFF2-40B4-BE49-F238E27FC236}">
                    <a16:creationId xmlns:a16="http://schemas.microsoft.com/office/drawing/2014/main" id="{E2224BE8-0F86-9ECE-0175-F801F20614FD}"/>
                  </a:ext>
                </a:extLst>
              </p:cNvPr>
              <p:cNvSpPr txBox="1">
                <a:spLocks noRot="1" noChangeAspect="1" noMove="1" noResize="1" noEditPoints="1" noAdjustHandles="1" noChangeArrowheads="1" noChangeShapeType="1" noTextEdit="1"/>
              </p:cNvSpPr>
              <p:nvPr/>
            </p:nvSpPr>
            <p:spPr>
              <a:xfrm>
                <a:off x="8033843" y="3329362"/>
                <a:ext cx="3650718"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B4EA284-A536-053C-E1EB-B9E3AE7872BF}"/>
                  </a:ext>
                </a:extLst>
              </p:cNvPr>
              <p:cNvSpPr txBox="1"/>
              <p:nvPr/>
            </p:nvSpPr>
            <p:spPr>
              <a:xfrm>
                <a:off x="6892691" y="4280288"/>
                <a:ext cx="3110133"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=660 </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gpd</m:t>
                      </m:r>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sSup>
                        <m:sSupPr>
                          <m:ctrlPr>
                            <a:rPr lang="en-US" sz="2800" i="1"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2800" i="0"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ft</m:t>
                          </m:r>
                        </m:e>
                        <m:sup>
                          <m:r>
                            <a:rPr lang="en-US" sz="2800" i="0"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2</m:t>
                          </m:r>
                        </m:sup>
                      </m:sSup>
                    </m:oMath>
                  </m:oMathPara>
                </a14:m>
                <a:endParaRPr lang="en-US" sz="2800"/>
              </a:p>
            </p:txBody>
          </p:sp>
        </mc:Choice>
        <mc:Fallback xmlns="">
          <p:sp>
            <p:nvSpPr>
              <p:cNvPr id="29" name="TextBox 28">
                <a:extLst>
                  <a:ext uri="{FF2B5EF4-FFF2-40B4-BE49-F238E27FC236}">
                    <a16:creationId xmlns:a16="http://schemas.microsoft.com/office/drawing/2014/main" id="{7B4EA284-A536-053C-E1EB-B9E3AE7872BF}"/>
                  </a:ext>
                </a:extLst>
              </p:cNvPr>
              <p:cNvSpPr txBox="1">
                <a:spLocks noRot="1" noChangeAspect="1" noMove="1" noResize="1" noEditPoints="1" noAdjustHandles="1" noChangeArrowheads="1" noChangeShapeType="1" noTextEdit="1"/>
              </p:cNvSpPr>
              <p:nvPr/>
            </p:nvSpPr>
            <p:spPr>
              <a:xfrm>
                <a:off x="6892691" y="4280288"/>
                <a:ext cx="3110133" cy="523220"/>
              </a:xfrm>
              <a:prstGeom prst="rect">
                <a:avLst/>
              </a:prstGeom>
              <a:blipFill>
                <a:blip r:embed="rId5"/>
                <a:stretch>
                  <a:fillRect/>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0D37D5F1-298E-8E4A-20C5-598A56DDA7A6}"/>
              </a:ext>
            </a:extLst>
          </p:cNvPr>
          <p:cNvCxnSpPr>
            <a:cxnSpLocks/>
          </p:cNvCxnSpPr>
          <p:nvPr/>
        </p:nvCxnSpPr>
        <p:spPr>
          <a:xfrm>
            <a:off x="2617370" y="1627483"/>
            <a:ext cx="3193121"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28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29" grpId="0"/>
    </p:bldLst>
  </p:timing>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E0AD052-EAF9-69E3-71A9-C6E5717334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7C8C5-6BB8-A2A2-0B04-FA0C1068BEC6}"/>
              </a:ext>
            </a:extLst>
          </p:cNvPr>
          <p:cNvSpPr>
            <a:spLocks noGrp="1"/>
          </p:cNvSpPr>
          <p:nvPr>
            <p:ph type="title"/>
          </p:nvPr>
        </p:nvSpPr>
        <p:spPr/>
        <p:txBody>
          <a:bodyPr/>
          <a:lstStyle/>
          <a:p>
            <a:r>
              <a:rPr lang="en-US"/>
              <a:t>Surface Loading Rate Practice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3305FE-A9BA-5180-5205-1F2DC2035BAB}"/>
                  </a:ext>
                </a:extLst>
              </p:cNvPr>
              <p:cNvSpPr>
                <a:spLocks noGrp="1"/>
              </p:cNvSpPr>
              <p:nvPr>
                <p:ph idx="1"/>
              </p:nvPr>
            </p:nvSpPr>
            <p:spPr>
              <a:xfrm>
                <a:off x="653143" y="1190625"/>
                <a:ext cx="10890298" cy="5143499"/>
              </a:xfrm>
              <a:solidFill>
                <a:schemeClr val="bg1">
                  <a:alpha val="85000"/>
                </a:schemeClr>
              </a:solidFill>
            </p:spPr>
            <p:txBody>
              <a:bodyPr>
                <a:noAutofit/>
              </a:bodyPr>
              <a:lstStyle/>
              <a:p>
                <a:pPr marL="0" indent="0">
                  <a:buNone/>
                </a:pPr>
                <a:r>
                  <a:rPr lang="en-US"/>
                  <a:t>What is the surface loading rate of a rectangular clarifier in </a:t>
                </a:r>
                <a:r>
                  <a:rPr lang="en-US" err="1"/>
                  <a:t>Lpd</a:t>
                </a:r>
                <a:r>
                  <a:rPr lang="en-US"/>
                  <a:t>/</a:t>
                </a:r>
                <a14:m>
                  <m:oMath xmlns:m="http://schemas.openxmlformats.org/officeDocument/2006/math">
                    <m:sSup>
                      <m:sSupPr>
                        <m:ctrlPr>
                          <a:rPr lang="en-US" i="1" dirty="0" smtClean="0">
                            <a:latin typeface="Cambria Math" panose="02040503050406030204" pitchFamily="18" charset="0"/>
                          </a:rPr>
                        </m:ctrlPr>
                      </m:sSupPr>
                      <m:e>
                        <m:r>
                          <m:rPr>
                            <m:sty m:val="p"/>
                          </m:rPr>
                          <a:rPr lang="en-US" b="0" i="0" dirty="0" smtClean="0">
                            <a:latin typeface="Cambria Math" panose="02040503050406030204" pitchFamily="18" charset="0"/>
                          </a:rPr>
                          <m:t>m</m:t>
                        </m:r>
                      </m:e>
                      <m:sup>
                        <m:r>
                          <a:rPr lang="en-US" b="0" i="0" dirty="0" smtClean="0">
                            <a:latin typeface="Cambria Math" panose="02040503050406030204" pitchFamily="18" charset="0"/>
                          </a:rPr>
                          <m:t>2</m:t>
                        </m:r>
                      </m:sup>
                    </m:sSup>
                  </m:oMath>
                </a14:m>
                <a:r>
                  <a:rPr lang="en-US"/>
                  <a:t> with a length of 26 m, a width of 9.0 m, and a depth of 14 m. The clarifier treats on average, 10,500 cubic meters of influent per day.</a:t>
                </a:r>
              </a:p>
              <a:p>
                <a:pPr marL="0" indent="0">
                  <a:lnSpc>
                    <a:spcPct val="150000"/>
                  </a:lnSpc>
                  <a:spcBef>
                    <a:spcPts val="1200"/>
                  </a:spcBef>
                  <a:buNone/>
                </a:pPr>
                <a14:m>
                  <m:oMathPara xmlns:m="http://schemas.openxmlformats.org/officeDocument/2006/math">
                    <m:oMathParaPr>
                      <m:jc m:val="centerGroup"/>
                    </m:oMathParaPr>
                    <m:oMath xmlns:m="http://schemas.openxmlformats.org/officeDocument/2006/math">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Surface</m:t>
                      </m:r>
                      <m: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Loading</m:t>
                      </m:r>
                      <m: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Rate</m:t>
                      </m:r>
                      <m:r>
                        <a:rPr lang="en-US" i="0"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kern="100">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i="0" kern="100">
                              <a:latin typeface="Cambria Math" panose="02040503050406030204" pitchFamily="18" charset="0"/>
                              <a:ea typeface="Times New Roman" panose="02020603050405020304" pitchFamily="18" charset="0"/>
                              <a:cs typeface="Times New Roman" panose="02020603050405020304" pitchFamily="18" charset="0"/>
                            </a:rPr>
                            <m:t>Q</m:t>
                          </m:r>
                        </m:num>
                        <m:den>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SA</m:t>
                          </m:r>
                        </m:den>
                      </m:f>
                    </m:oMath>
                  </m:oMathPara>
                </a14:m>
                <a:endParaRPr lang="en-US"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50000"/>
                  </a:lnSpc>
                  <a:spcBef>
                    <a:spcPts val="1200"/>
                  </a:spcBef>
                  <a:spcAft>
                    <a:spcPts val="1800"/>
                  </a:spcAft>
                  <a:buNone/>
                </a:pPr>
                <a14:m>
                  <m:oMathPara xmlns:m="http://schemas.openxmlformats.org/officeDocument/2006/math">
                    <m:oMathParaPr>
                      <m:jc m:val="centerGroup"/>
                    </m:oMathParaPr>
                    <m:oMath xmlns:m="http://schemas.openxmlformats.org/officeDocument/2006/math">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SA</m:t>
                      </m:r>
                      <m:r>
                        <a:rPr lang="en-US"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Area</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of</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a</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rectangle</m:t>
                      </m:r>
                      <m:r>
                        <a:rPr lang="en-US"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L</m:t>
                      </m:r>
                      <m:r>
                        <a:rPr lang="en-US" b="0" i="0" kern="100" smtClean="0">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W</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oMath>
                  </m:oMathPara>
                </a14:m>
                <a:endParaRPr lang="en-US"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00000"/>
                  </a:lnSpc>
                  <a:spcBef>
                    <a:spcPts val="2400"/>
                  </a:spcBef>
                  <a:buNone/>
                </a:pPr>
                <a14:m>
                  <m:oMathPara xmlns:m="http://schemas.openxmlformats.org/officeDocument/2006/math">
                    <m:oMathParaPr>
                      <m:jc m:val="centerGroup"/>
                    </m:oMathParaPr>
                    <m:oMath xmlns:m="http://schemas.openxmlformats.org/officeDocument/2006/math">
                      <m:f>
                        <m:fPr>
                          <m:ctrlPr>
                            <a:rPr lang="en-US" b="0" i="1" kern="100" smtClean="0">
                              <a:latin typeface="Cambria Math" panose="02040503050406030204" pitchFamily="18" charset="0"/>
                              <a:ea typeface="Aptos" panose="020B0004020202020204" pitchFamily="34" charset="0"/>
                              <a:cs typeface="Times New Roman" panose="02020603050405020304" pitchFamily="18" charset="0"/>
                            </a:rPr>
                          </m:ctrlPr>
                        </m:fPr>
                        <m:num>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Q</m:t>
                          </m:r>
                        </m:num>
                        <m:den>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SA</m:t>
                          </m:r>
                        </m:den>
                      </m:f>
                      <m:r>
                        <a:rPr lang="en-US" b="0" i="0"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b="0" i="1" kern="100" smtClean="0">
                              <a:latin typeface="Cambria Math" panose="02040503050406030204" pitchFamily="18" charset="0"/>
                              <a:cs typeface="Times New Roman" panose="02020603050405020304" pitchFamily="18" charset="0"/>
                            </a:rPr>
                          </m:ctrlPr>
                        </m:fPr>
                        <m:num>
                          <m:r>
                            <a:rPr lang="en-US" b="0" i="0" kern="100" smtClean="0">
                              <a:latin typeface="Cambria Math" panose="02040503050406030204" pitchFamily="18" charset="0"/>
                              <a:cs typeface="Times New Roman" panose="02020603050405020304" pitchFamily="18" charset="0"/>
                            </a:rPr>
                            <m:t>10,500 </m:t>
                          </m:r>
                          <m:sSup>
                            <m:sSupPr>
                              <m:ctrlPr>
                                <a:rPr lang="en-US" b="0" i="1" kern="100" smtClean="0">
                                  <a:latin typeface="Cambria Math" panose="02040503050406030204" pitchFamily="18" charset="0"/>
                                  <a:cs typeface="Times New Roman" panose="02020603050405020304" pitchFamily="18" charset="0"/>
                                </a:rPr>
                              </m:ctrlPr>
                            </m:sSupPr>
                            <m:e>
                              <m:r>
                                <m:rPr>
                                  <m:sty m:val="p"/>
                                </m:rPr>
                                <a:rPr lang="en-US" b="0" i="0" kern="100" smtClean="0">
                                  <a:latin typeface="Cambria Math" panose="02040503050406030204" pitchFamily="18" charset="0"/>
                                  <a:cs typeface="Times New Roman" panose="02020603050405020304" pitchFamily="18" charset="0"/>
                                </a:rPr>
                                <m:t>m</m:t>
                              </m:r>
                            </m:e>
                            <m:sup>
                              <m:r>
                                <a:rPr lang="en-US" b="0" i="0" kern="100" smtClean="0">
                                  <a:latin typeface="Cambria Math" panose="02040503050406030204" pitchFamily="18" charset="0"/>
                                  <a:cs typeface="Times New Roman" panose="02020603050405020304" pitchFamily="18" charset="0"/>
                                </a:rPr>
                                <m:t>3</m:t>
                              </m:r>
                            </m:sup>
                          </m:sSup>
                          <m:r>
                            <a:rPr lang="en-US" b="0" i="0" kern="100" smtClean="0">
                              <a:latin typeface="Cambria Math" panose="02040503050406030204" pitchFamily="18" charset="0"/>
                              <a:cs typeface="Times New Roman" panose="02020603050405020304" pitchFamily="18" charset="0"/>
                            </a:rPr>
                            <m:t>/</m:t>
                          </m:r>
                          <m:r>
                            <m:rPr>
                              <m:sty m:val="p"/>
                            </m:rPr>
                            <a:rPr lang="en-US" b="0" i="0" kern="100" smtClean="0">
                              <a:latin typeface="Cambria Math" panose="02040503050406030204" pitchFamily="18" charset="0"/>
                              <a:cs typeface="Times New Roman" panose="02020603050405020304" pitchFamily="18" charset="0"/>
                            </a:rPr>
                            <m:t>day</m:t>
                          </m:r>
                        </m:num>
                        <m:den>
                          <m:r>
                            <a:rPr lang="en-US" b="0" i="0" kern="100" smtClean="0">
                              <a:latin typeface="Cambria Math" panose="02040503050406030204" pitchFamily="18" charset="0"/>
                              <a:cs typeface="Times New Roman" panose="02020603050405020304" pitchFamily="18" charset="0"/>
                            </a:rPr>
                            <m:t>234</m:t>
                          </m:r>
                          <m:sSup>
                            <m:sSupPr>
                              <m:ctrlPr>
                                <a:rPr lang="en-US" i="1" kern="10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m</m:t>
                              </m:r>
                            </m:e>
                            <m:sup>
                              <m:r>
                                <a:rPr lang="en-US" i="0" kern="10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b="0" i="0" kern="100" smtClean="0">
                          <a:latin typeface="Cambria Math" panose="02040503050406030204" pitchFamily="18" charset="0"/>
                          <a:cs typeface="Times New Roman" panose="02020603050405020304" pitchFamily="18" charset="0"/>
                        </a:rPr>
                        <m:t>                                                                                       </m:t>
                      </m:r>
                    </m:oMath>
                  </m:oMathPara>
                </a14:m>
                <a:endParaRPr lang="en-US" kern="10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53305FE-A9BA-5180-5205-1F2DC2035BAB}"/>
                  </a:ext>
                </a:extLst>
              </p:cNvPr>
              <p:cNvSpPr>
                <a:spLocks noGrp="1" noRot="1" noChangeAspect="1" noMove="1" noResize="1" noEditPoints="1" noAdjustHandles="1" noChangeArrowheads="1" noChangeShapeType="1" noTextEdit="1"/>
              </p:cNvSpPr>
              <p:nvPr>
                <p:ph idx="1"/>
              </p:nvPr>
            </p:nvSpPr>
            <p:spPr>
              <a:xfrm>
                <a:off x="653143" y="1190625"/>
                <a:ext cx="10890298" cy="5143499"/>
              </a:xfrm>
              <a:blipFill>
                <a:blip r:embed="rId3"/>
                <a:stretch>
                  <a:fillRect l="-1119" t="-2014"/>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7B155A43-9737-E3FE-9E5A-DC5136CF049A}"/>
              </a:ext>
            </a:extLst>
          </p:cNvPr>
          <p:cNvCxnSpPr>
            <a:cxnSpLocks/>
          </p:cNvCxnSpPr>
          <p:nvPr/>
        </p:nvCxnSpPr>
        <p:spPr>
          <a:xfrm>
            <a:off x="4912086" y="2363725"/>
            <a:ext cx="61819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9C76362-6E15-F62D-A7D8-BBAFE23E1D65}"/>
              </a:ext>
            </a:extLst>
          </p:cNvPr>
          <p:cNvCxnSpPr>
            <a:cxnSpLocks/>
          </p:cNvCxnSpPr>
          <p:nvPr/>
        </p:nvCxnSpPr>
        <p:spPr>
          <a:xfrm>
            <a:off x="1666853" y="1984248"/>
            <a:ext cx="509415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7924BC8-B129-E1A4-323E-603ABA5A74B5}"/>
                  </a:ext>
                </a:extLst>
              </p:cNvPr>
              <p:cNvSpPr txBox="1"/>
              <p:nvPr/>
            </p:nvSpPr>
            <p:spPr>
              <a:xfrm>
                <a:off x="6598195" y="3677465"/>
                <a:ext cx="242462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=26 </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m:t>
                      </m:r>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×9</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m:t>
                      </m:r>
                    </m:oMath>
                  </m:oMathPara>
                </a14:m>
                <a:endParaRPr lang="en-US" sz="2800"/>
              </a:p>
            </p:txBody>
          </p:sp>
        </mc:Choice>
        <mc:Fallback xmlns="">
          <p:sp>
            <p:nvSpPr>
              <p:cNvPr id="21" name="TextBox 20">
                <a:extLst>
                  <a:ext uri="{FF2B5EF4-FFF2-40B4-BE49-F238E27FC236}">
                    <a16:creationId xmlns:a16="http://schemas.microsoft.com/office/drawing/2014/main" id="{D7924BC8-B129-E1A4-323E-603ABA5A74B5}"/>
                  </a:ext>
                </a:extLst>
              </p:cNvPr>
              <p:cNvSpPr txBox="1">
                <a:spLocks noRot="1" noChangeAspect="1" noMove="1" noResize="1" noEditPoints="1" noAdjustHandles="1" noChangeArrowheads="1" noChangeShapeType="1" noTextEdit="1"/>
              </p:cNvSpPr>
              <p:nvPr/>
            </p:nvSpPr>
            <p:spPr>
              <a:xfrm>
                <a:off x="6598195" y="3677465"/>
                <a:ext cx="2424620" cy="523220"/>
              </a:xfrm>
              <a:prstGeom prst="rect">
                <a:avLst/>
              </a:prstGeom>
              <a:blipFill>
                <a:blip r:embed="rId4"/>
                <a:stretch>
                  <a:fillRect/>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B2923004-C4DA-A91C-4EFE-935F8672D043}"/>
              </a:ext>
            </a:extLst>
          </p:cNvPr>
          <p:cNvCxnSpPr>
            <a:cxnSpLocks/>
          </p:cNvCxnSpPr>
          <p:nvPr/>
        </p:nvCxnSpPr>
        <p:spPr>
          <a:xfrm>
            <a:off x="6505820" y="1626888"/>
            <a:ext cx="311013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321F40F-DA9F-5E63-D487-7765CC41D747}"/>
                  </a:ext>
                </a:extLst>
              </p:cNvPr>
              <p:cNvSpPr txBox="1"/>
              <p:nvPr/>
            </p:nvSpPr>
            <p:spPr>
              <a:xfrm>
                <a:off x="7888139" y="3685159"/>
                <a:ext cx="3650718"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=234 </m:t>
                      </m:r>
                      <m:sSup>
                        <m:sSupPr>
                          <m:ctrlP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ctrlPr>
                        </m:sSupPr>
                        <m:e>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m</m:t>
                          </m:r>
                        </m:e>
                        <m:sup>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2</m:t>
                          </m:r>
                        </m:sup>
                      </m:sSup>
                    </m:oMath>
                  </m:oMathPara>
                </a14:m>
                <a:endParaRPr lang="en-US" sz="2800"/>
              </a:p>
            </p:txBody>
          </p:sp>
        </mc:Choice>
        <mc:Fallback xmlns="">
          <p:sp>
            <p:nvSpPr>
              <p:cNvPr id="28" name="TextBox 27">
                <a:extLst>
                  <a:ext uri="{FF2B5EF4-FFF2-40B4-BE49-F238E27FC236}">
                    <a16:creationId xmlns:a16="http://schemas.microsoft.com/office/drawing/2014/main" id="{3321F40F-DA9F-5E63-D487-7765CC41D747}"/>
                  </a:ext>
                </a:extLst>
              </p:cNvPr>
              <p:cNvSpPr txBox="1">
                <a:spLocks noRot="1" noChangeAspect="1" noMove="1" noResize="1" noEditPoints="1" noAdjustHandles="1" noChangeArrowheads="1" noChangeShapeType="1" noTextEdit="1"/>
              </p:cNvSpPr>
              <p:nvPr/>
            </p:nvSpPr>
            <p:spPr>
              <a:xfrm>
                <a:off x="7888139" y="3685159"/>
                <a:ext cx="3650718"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5190AAB-1AF9-B68D-8C3F-FD4A7556B2A7}"/>
                  </a:ext>
                </a:extLst>
              </p:cNvPr>
              <p:cNvSpPr txBox="1"/>
              <p:nvPr/>
            </p:nvSpPr>
            <p:spPr>
              <a:xfrm>
                <a:off x="4251960" y="4462272"/>
                <a:ext cx="1764207" cy="9077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 </m:t>
                      </m:r>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     </m:t>
                      </m:r>
                      <m:f>
                        <m:fPr>
                          <m:ctrlPr>
                            <a:rPr lang="en-US" sz="2800" i="1" kern="100" smtClean="0">
                              <a:solidFill>
                                <a:srgbClr val="666666"/>
                              </a:solidFill>
                              <a:latin typeface="Cambria Math" panose="02040503050406030204" pitchFamily="18" charset="0"/>
                              <a:cs typeface="Times New Roman" panose="02020603050405020304" pitchFamily="18" charset="0"/>
                            </a:rPr>
                          </m:ctrlPr>
                        </m:fPr>
                        <m:num>
                          <m:r>
                            <a:rPr lang="en-US" sz="2800" b="0" i="0" kern="100" smtClean="0">
                              <a:solidFill>
                                <a:srgbClr val="666666"/>
                              </a:solidFill>
                              <a:latin typeface="Cambria Math" panose="02040503050406030204" pitchFamily="18" charset="0"/>
                              <a:cs typeface="Times New Roman" panose="02020603050405020304" pitchFamily="18" charset="0"/>
                            </a:rPr>
                            <m:t>1000</m:t>
                          </m:r>
                          <m:r>
                            <a:rPr lang="en-US" sz="2800" b="0" i="1" kern="100" smtClean="0">
                              <a:solidFill>
                                <a:srgbClr val="666666"/>
                              </a:solidFill>
                              <a:latin typeface="Cambria Math" panose="02040503050406030204" pitchFamily="18" charset="0"/>
                              <a:cs typeface="Times New Roman" panose="02020603050405020304" pitchFamily="18" charset="0"/>
                            </a:rPr>
                            <m:t> </m:t>
                          </m:r>
                          <m:r>
                            <a:rPr lang="en-US" sz="2800" b="0" i="1" kern="100" smtClean="0">
                              <a:solidFill>
                                <a:srgbClr val="666666"/>
                              </a:solidFill>
                              <a:latin typeface="Cambria Math" panose="02040503050406030204" pitchFamily="18" charset="0"/>
                              <a:cs typeface="Times New Roman" panose="02020603050405020304" pitchFamily="18" charset="0"/>
                            </a:rPr>
                            <m:t>𝐿</m:t>
                          </m:r>
                        </m:num>
                        <m:den>
                          <m:sSup>
                            <m:sSupPr>
                              <m:ctrlPr>
                                <a:rPr lang="en-US" sz="280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2800"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m:t>
                              </m:r>
                            </m:e>
                            <m:sup>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3</m:t>
                              </m:r>
                            </m:sup>
                          </m:sSup>
                        </m:den>
                      </m:f>
                    </m:oMath>
                  </m:oMathPara>
                </a14:m>
                <a:endParaRPr lang="en-US" sz="2800"/>
              </a:p>
            </p:txBody>
          </p:sp>
        </mc:Choice>
        <mc:Fallback xmlns="">
          <p:sp>
            <p:nvSpPr>
              <p:cNvPr id="29" name="TextBox 28">
                <a:extLst>
                  <a:ext uri="{FF2B5EF4-FFF2-40B4-BE49-F238E27FC236}">
                    <a16:creationId xmlns:a16="http://schemas.microsoft.com/office/drawing/2014/main" id="{35190AAB-1AF9-B68D-8C3F-FD4A7556B2A7}"/>
                  </a:ext>
                </a:extLst>
              </p:cNvPr>
              <p:cNvSpPr txBox="1">
                <a:spLocks noRot="1" noChangeAspect="1" noMove="1" noResize="1" noEditPoints="1" noAdjustHandles="1" noChangeArrowheads="1" noChangeShapeType="1" noTextEdit="1"/>
              </p:cNvSpPr>
              <p:nvPr/>
            </p:nvSpPr>
            <p:spPr>
              <a:xfrm>
                <a:off x="4251960" y="4462272"/>
                <a:ext cx="1764207" cy="907749"/>
              </a:xfrm>
              <a:prstGeom prst="rect">
                <a:avLst/>
              </a:prstGeom>
              <a:blipFill>
                <a:blip r:embed="rId6"/>
                <a:stretch>
                  <a:fillRect/>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B4B3CA5E-3508-756C-04F7-EF74F60BB2B4}"/>
              </a:ext>
            </a:extLst>
          </p:cNvPr>
          <p:cNvCxnSpPr>
            <a:cxnSpLocks/>
          </p:cNvCxnSpPr>
          <p:nvPr/>
        </p:nvCxnSpPr>
        <p:spPr>
          <a:xfrm>
            <a:off x="2617370" y="1627483"/>
            <a:ext cx="3193121"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0AFB83-55F8-0D28-C92D-C6C903F50676}"/>
              </a:ext>
            </a:extLst>
          </p:cNvPr>
          <p:cNvCxnSpPr>
            <a:cxnSpLocks/>
          </p:cNvCxnSpPr>
          <p:nvPr/>
        </p:nvCxnSpPr>
        <p:spPr>
          <a:xfrm>
            <a:off x="10014333" y="1626888"/>
            <a:ext cx="119545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C1A3E37-359B-DDAD-20D2-5206EB44604B}"/>
              </a:ext>
            </a:extLst>
          </p:cNvPr>
          <p:cNvCxnSpPr>
            <a:cxnSpLocks/>
          </p:cNvCxnSpPr>
          <p:nvPr/>
        </p:nvCxnSpPr>
        <p:spPr>
          <a:xfrm flipH="1">
            <a:off x="3121692" y="4518498"/>
            <a:ext cx="492946" cy="31766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C526A42-E472-D36E-027C-4BBD5B9F18A1}"/>
              </a:ext>
            </a:extLst>
          </p:cNvPr>
          <p:cNvCxnSpPr>
            <a:cxnSpLocks/>
          </p:cNvCxnSpPr>
          <p:nvPr/>
        </p:nvCxnSpPr>
        <p:spPr>
          <a:xfrm flipH="1">
            <a:off x="5088097" y="5067463"/>
            <a:ext cx="481391" cy="29008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E94D6A8-A5D5-6B76-DFA9-34D8A1142EB2}"/>
                  </a:ext>
                </a:extLst>
              </p:cNvPr>
              <p:cNvSpPr txBox="1"/>
              <p:nvPr/>
            </p:nvSpPr>
            <p:spPr>
              <a:xfrm>
                <a:off x="6012062" y="4677332"/>
                <a:ext cx="3010753" cy="523220"/>
              </a:xfrm>
              <a:prstGeom prst="rect">
                <a:avLst/>
              </a:prstGeom>
              <a:noFill/>
            </p:spPr>
            <p:txBody>
              <a:bodyPr wrap="square" rtlCol="0">
                <a:spAutoFit/>
              </a:bodyPr>
              <a:lstStyle/>
              <a:p>
                <a14:m>
                  <m:oMath xmlns:m="http://schemas.openxmlformats.org/officeDocument/2006/math">
                    <m:r>
                      <a:rPr lang="en-US" sz="280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44,872 </m:t>
                    </m:r>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𝐿𝑝𝑑</m:t>
                    </m:r>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2800" kern="100">
                    <a:solidFill>
                      <a:srgbClr val="666666"/>
                    </a:solidFill>
                    <a:cs typeface="Times New Roman" panose="02020603050405020304" pitchFamily="18" charset="0"/>
                  </a:rPr>
                  <a:t> </a:t>
                </a:r>
                <a14:m>
                  <m:oMath xmlns:m="http://schemas.openxmlformats.org/officeDocument/2006/math">
                    <m:sSup>
                      <m:sSupPr>
                        <m:ctrlPr>
                          <a:rPr lang="en-US" sz="2800" i="1" kern="100">
                            <a:solidFill>
                              <a:srgbClr val="666666"/>
                            </a:solidFill>
                            <a:latin typeface="Cambria Math" panose="02040503050406030204" pitchFamily="18" charset="0"/>
                            <a:cs typeface="Times New Roman" panose="02020603050405020304" pitchFamily="18" charset="0"/>
                          </a:rPr>
                        </m:ctrlPr>
                      </m:sSupPr>
                      <m:e>
                        <m:r>
                          <m:rPr>
                            <m:sty m:val="p"/>
                          </m:rPr>
                          <a:rPr lang="en-US" sz="2800" kern="100">
                            <a:solidFill>
                              <a:srgbClr val="666666"/>
                            </a:solidFill>
                            <a:latin typeface="Cambria Math" panose="02040503050406030204" pitchFamily="18" charset="0"/>
                            <a:cs typeface="Times New Roman" panose="02020603050405020304" pitchFamily="18" charset="0"/>
                          </a:rPr>
                          <m:t>m</m:t>
                        </m:r>
                      </m:e>
                      <m:sup>
                        <m:r>
                          <a:rPr lang="en-US" sz="2800" kern="100">
                            <a:solidFill>
                              <a:srgbClr val="666666"/>
                            </a:solidFill>
                            <a:latin typeface="Cambria Math" panose="02040503050406030204" pitchFamily="18" charset="0"/>
                            <a:cs typeface="Times New Roman" panose="02020603050405020304" pitchFamily="18" charset="0"/>
                          </a:rPr>
                          <m:t>2</m:t>
                        </m:r>
                      </m:sup>
                    </m:sSup>
                  </m:oMath>
                </a14:m>
                <a:endParaRPr lang="en-US" sz="2800"/>
              </a:p>
            </p:txBody>
          </p:sp>
        </mc:Choice>
        <mc:Fallback xmlns="">
          <p:sp>
            <p:nvSpPr>
              <p:cNvPr id="14" name="TextBox 13">
                <a:extLst>
                  <a:ext uri="{FF2B5EF4-FFF2-40B4-BE49-F238E27FC236}">
                    <a16:creationId xmlns:a16="http://schemas.microsoft.com/office/drawing/2014/main" id="{CE94D6A8-A5D5-6B76-DFA9-34D8A1142EB2}"/>
                  </a:ext>
                </a:extLst>
              </p:cNvPr>
              <p:cNvSpPr txBox="1">
                <a:spLocks noRot="1" noChangeAspect="1" noMove="1" noResize="1" noEditPoints="1" noAdjustHandles="1" noChangeArrowheads="1" noChangeShapeType="1" noTextEdit="1"/>
              </p:cNvSpPr>
              <p:nvPr/>
            </p:nvSpPr>
            <p:spPr>
              <a:xfrm>
                <a:off x="6012062" y="4677332"/>
                <a:ext cx="3010753" cy="52322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29E5B03-3F53-ACAD-B690-78C081347130}"/>
                  </a:ext>
                </a:extLst>
              </p:cNvPr>
              <p:cNvSpPr txBox="1"/>
              <p:nvPr/>
            </p:nvSpPr>
            <p:spPr>
              <a:xfrm>
                <a:off x="6012061" y="5505728"/>
                <a:ext cx="3603892" cy="523220"/>
              </a:xfrm>
              <a:prstGeom prst="rect">
                <a:avLst/>
              </a:prstGeom>
              <a:noFill/>
            </p:spPr>
            <p:txBody>
              <a:bodyPr wrap="square" rtlCol="0">
                <a:spAutoFit/>
              </a:bodyPr>
              <a:lstStyle/>
              <a:p>
                <a14:m>
                  <m:oMath xmlns:m="http://schemas.openxmlformats.org/officeDocument/2006/math">
                    <m:r>
                      <a:rPr lang="en-US" sz="280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~45,000 </m:t>
                    </m:r>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𝐿𝑝𝑑</m:t>
                    </m:r>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2800" kern="100">
                    <a:solidFill>
                      <a:srgbClr val="666666"/>
                    </a:solidFill>
                    <a:cs typeface="Times New Roman" panose="02020603050405020304" pitchFamily="18" charset="0"/>
                  </a:rPr>
                  <a:t> </a:t>
                </a:r>
                <a14:m>
                  <m:oMath xmlns:m="http://schemas.openxmlformats.org/officeDocument/2006/math">
                    <m:sSup>
                      <m:sSupPr>
                        <m:ctrlPr>
                          <a:rPr lang="en-US" sz="2800" i="1" kern="100">
                            <a:solidFill>
                              <a:srgbClr val="666666"/>
                            </a:solidFill>
                            <a:latin typeface="Cambria Math" panose="02040503050406030204" pitchFamily="18" charset="0"/>
                            <a:cs typeface="Times New Roman" panose="02020603050405020304" pitchFamily="18" charset="0"/>
                          </a:rPr>
                        </m:ctrlPr>
                      </m:sSupPr>
                      <m:e>
                        <m:r>
                          <m:rPr>
                            <m:sty m:val="p"/>
                          </m:rPr>
                          <a:rPr lang="en-US" sz="2800" kern="100">
                            <a:solidFill>
                              <a:srgbClr val="666666"/>
                            </a:solidFill>
                            <a:latin typeface="Cambria Math" panose="02040503050406030204" pitchFamily="18" charset="0"/>
                            <a:cs typeface="Times New Roman" panose="02020603050405020304" pitchFamily="18" charset="0"/>
                          </a:rPr>
                          <m:t>m</m:t>
                        </m:r>
                      </m:e>
                      <m:sup>
                        <m:r>
                          <a:rPr lang="en-US" sz="2800" kern="100">
                            <a:solidFill>
                              <a:srgbClr val="666666"/>
                            </a:solidFill>
                            <a:latin typeface="Cambria Math" panose="02040503050406030204" pitchFamily="18" charset="0"/>
                            <a:cs typeface="Times New Roman" panose="02020603050405020304" pitchFamily="18" charset="0"/>
                          </a:rPr>
                          <m:t>2</m:t>
                        </m:r>
                      </m:sup>
                    </m:sSup>
                  </m:oMath>
                </a14:m>
                <a:endParaRPr lang="en-US" sz="2800"/>
              </a:p>
            </p:txBody>
          </p:sp>
        </mc:Choice>
        <mc:Fallback xmlns="">
          <p:sp>
            <p:nvSpPr>
              <p:cNvPr id="15" name="TextBox 14">
                <a:extLst>
                  <a:ext uri="{FF2B5EF4-FFF2-40B4-BE49-F238E27FC236}">
                    <a16:creationId xmlns:a16="http://schemas.microsoft.com/office/drawing/2014/main" id="{C29E5B03-3F53-ACAD-B690-78C081347130}"/>
                  </a:ext>
                </a:extLst>
              </p:cNvPr>
              <p:cNvSpPr txBox="1">
                <a:spLocks noRot="1" noChangeAspect="1" noMove="1" noResize="1" noEditPoints="1" noAdjustHandles="1" noChangeArrowheads="1" noChangeShapeType="1" noTextEdit="1"/>
              </p:cNvSpPr>
              <p:nvPr/>
            </p:nvSpPr>
            <p:spPr>
              <a:xfrm>
                <a:off x="6012061" y="5505728"/>
                <a:ext cx="3603892" cy="52322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D897A9B-FD20-91AD-CFEE-6D148BDC696A}"/>
                  </a:ext>
                </a:extLst>
              </p:cNvPr>
              <p:cNvSpPr txBox="1"/>
              <p:nvPr/>
            </p:nvSpPr>
            <p:spPr>
              <a:xfrm>
                <a:off x="8993187" y="2878668"/>
                <a:ext cx="2253934" cy="523220"/>
              </a:xfrm>
              <a:prstGeom prst="rect">
                <a:avLst/>
              </a:prstGeom>
              <a:noFill/>
              <a:ln w="38100">
                <a:solidFill>
                  <a:srgbClr val="FF0000"/>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1,000 </m:t>
                      </m:r>
                      <m:r>
                        <a:rPr lang="en-US" sz="2800" b="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𝐿</m:t>
                      </m:r>
                      <m:r>
                        <a:rPr lang="en-US" sz="2800" i="1"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2800" i="1" kern="100">
                              <a:solidFill>
                                <a:srgbClr val="666666"/>
                              </a:solidFill>
                              <a:latin typeface="Cambria Math" panose="02040503050406030204" pitchFamily="18" charset="0"/>
                              <a:cs typeface="Times New Roman" panose="02020603050405020304" pitchFamily="18" charset="0"/>
                            </a:rPr>
                          </m:ctrlPr>
                        </m:sSupPr>
                        <m:e>
                          <m:r>
                            <m:rPr>
                              <m:sty m:val="p"/>
                            </m:rPr>
                            <a:rPr lang="en-US" sz="2800" kern="100">
                              <a:solidFill>
                                <a:srgbClr val="666666"/>
                              </a:solidFill>
                              <a:latin typeface="Cambria Math" panose="02040503050406030204" pitchFamily="18" charset="0"/>
                              <a:cs typeface="Times New Roman" panose="02020603050405020304" pitchFamily="18" charset="0"/>
                            </a:rPr>
                            <m:t>m</m:t>
                          </m:r>
                        </m:e>
                        <m:sup>
                          <m:r>
                            <a:rPr lang="en-US" sz="2800" b="0" i="1" kern="100" smtClean="0">
                              <a:solidFill>
                                <a:srgbClr val="666666"/>
                              </a:solidFill>
                              <a:latin typeface="Cambria Math" panose="02040503050406030204" pitchFamily="18" charset="0"/>
                              <a:cs typeface="Times New Roman" panose="02020603050405020304" pitchFamily="18" charset="0"/>
                            </a:rPr>
                            <m:t>3</m:t>
                          </m:r>
                        </m:sup>
                      </m:sSup>
                    </m:oMath>
                  </m:oMathPara>
                </a14:m>
                <a:endParaRPr lang="en-US" sz="2800"/>
              </a:p>
            </p:txBody>
          </p:sp>
        </mc:Choice>
        <mc:Fallback xmlns="">
          <p:sp>
            <p:nvSpPr>
              <p:cNvPr id="6" name="TextBox 5">
                <a:extLst>
                  <a:ext uri="{FF2B5EF4-FFF2-40B4-BE49-F238E27FC236}">
                    <a16:creationId xmlns:a16="http://schemas.microsoft.com/office/drawing/2014/main" id="{ED897A9B-FD20-91AD-CFEE-6D148BDC696A}"/>
                  </a:ext>
                </a:extLst>
              </p:cNvPr>
              <p:cNvSpPr txBox="1">
                <a:spLocks noRot="1" noChangeAspect="1" noMove="1" noResize="1" noEditPoints="1" noAdjustHandles="1" noChangeArrowheads="1" noChangeShapeType="1" noTextEdit="1"/>
              </p:cNvSpPr>
              <p:nvPr/>
            </p:nvSpPr>
            <p:spPr>
              <a:xfrm>
                <a:off x="8993187" y="2878668"/>
                <a:ext cx="2253934" cy="523220"/>
              </a:xfrm>
              <a:prstGeom prst="rect">
                <a:avLst/>
              </a:prstGeom>
              <a:blipFill>
                <a:blip r:embed="rId9"/>
                <a:stretch>
                  <a:fillRect/>
                </a:stretch>
              </a:blipFill>
              <a:ln w="38100">
                <a:solidFill>
                  <a:srgbClr val="FF0000"/>
                </a:solidFill>
              </a:ln>
            </p:spPr>
            <p:txBody>
              <a:bodyPr/>
              <a:lstStyle/>
              <a:p>
                <a:r>
                  <a:rPr lang="en-US">
                    <a:noFill/>
                  </a:rPr>
                  <a:t> </a:t>
                </a:r>
              </a:p>
            </p:txBody>
          </p:sp>
        </mc:Fallback>
      </mc:AlternateContent>
      <p:cxnSp>
        <p:nvCxnSpPr>
          <p:cNvPr id="7" name="Straight Connector 6">
            <a:extLst>
              <a:ext uri="{FF2B5EF4-FFF2-40B4-BE49-F238E27FC236}">
                <a16:creationId xmlns:a16="http://schemas.microsoft.com/office/drawing/2014/main" id="{9165F9C6-43A4-72BF-5363-381011490A98}"/>
              </a:ext>
            </a:extLst>
          </p:cNvPr>
          <p:cNvCxnSpPr>
            <a:cxnSpLocks/>
          </p:cNvCxnSpPr>
          <p:nvPr/>
        </p:nvCxnSpPr>
        <p:spPr>
          <a:xfrm>
            <a:off x="1981696" y="4974655"/>
            <a:ext cx="3913877"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B4BB7BC-093B-C9BE-7688-3124FA3C9596}"/>
              </a:ext>
            </a:extLst>
          </p:cNvPr>
          <p:cNvCxnSpPr>
            <a:cxnSpLocks/>
          </p:cNvCxnSpPr>
          <p:nvPr/>
        </p:nvCxnSpPr>
        <p:spPr>
          <a:xfrm>
            <a:off x="4536623" y="4464398"/>
            <a:ext cx="0" cy="997939"/>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82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29" grpId="0"/>
      <p:bldP spid="14" grpId="0"/>
      <p:bldP spid="15" grpId="0"/>
      <p:bldP spid="6" grpId="0" animBg="1"/>
    </p:bldLst>
  </p:timing>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9A6D16-3A98-821C-DA8E-0B67A5A31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A89B6B-AFB4-B36B-ED82-568E26F70CD5}"/>
              </a:ext>
            </a:extLst>
          </p:cNvPr>
          <p:cNvSpPr>
            <a:spLocks noGrp="1"/>
          </p:cNvSpPr>
          <p:nvPr>
            <p:ph type="title"/>
          </p:nvPr>
        </p:nvSpPr>
        <p:spPr/>
        <p:txBody>
          <a:bodyPr/>
          <a:lstStyle/>
          <a:p>
            <a:r>
              <a:rPr lang="en-US"/>
              <a:t>Surface Loading Rate Practice 2</a:t>
            </a:r>
          </a:p>
        </p:txBody>
      </p:sp>
      <p:sp>
        <p:nvSpPr>
          <p:cNvPr id="3" name="Text Placeholder 2">
            <a:extLst>
              <a:ext uri="{FF2B5EF4-FFF2-40B4-BE49-F238E27FC236}">
                <a16:creationId xmlns:a16="http://schemas.microsoft.com/office/drawing/2014/main" id="{6570D0A5-E0D2-26BD-C151-36548AF2957F}"/>
              </a:ext>
            </a:extLst>
          </p:cNvPr>
          <p:cNvSpPr>
            <a:spLocks noGrp="1"/>
          </p:cNvSpPr>
          <p:nvPr>
            <p:ph idx="1"/>
          </p:nvPr>
        </p:nvSpPr>
        <p:spPr>
          <a:solidFill>
            <a:schemeClr val="bg1">
              <a:alpha val="85000"/>
            </a:schemeClr>
          </a:solidFill>
        </p:spPr>
        <p:txBody>
          <a:bodyPr>
            <a:normAutofit/>
          </a:bodyPr>
          <a:lstStyle/>
          <a:p>
            <a:r>
              <a:rPr lang="en-US"/>
              <a:t>A known design parameters for a rectangular clarifier are listed below. What is the surface loading rate in gal/ft</a:t>
            </a:r>
            <a:r>
              <a:rPr lang="en-US" baseline="30000"/>
              <a:t>2</a:t>
            </a:r>
            <a:r>
              <a:rPr lang="en-US"/>
              <a:t>*day? What is the depth required to maintain a maximum detention time of 3.0 hours?</a:t>
            </a:r>
          </a:p>
          <a:p>
            <a:r>
              <a:rPr lang="en-US"/>
              <a:t>Knowns:</a:t>
            </a:r>
          </a:p>
          <a:p>
            <a:r>
              <a:rPr lang="en-US"/>
              <a:t>Q= 2.2 MGD</a:t>
            </a:r>
          </a:p>
          <a:p>
            <a:r>
              <a:rPr lang="en-US"/>
              <a:t>L= 72 ft</a:t>
            </a:r>
          </a:p>
          <a:p>
            <a:r>
              <a:rPr lang="en-US"/>
              <a:t>W= 28 ft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A80D100-9609-2DB6-B9AF-0C384FD2FAD7}"/>
                  </a:ext>
                </a:extLst>
              </p:cNvPr>
              <p:cNvSpPr txBox="1"/>
              <p:nvPr/>
            </p:nvSpPr>
            <p:spPr>
              <a:xfrm>
                <a:off x="3989851" y="3429000"/>
                <a:ext cx="7757649" cy="725007"/>
              </a:xfrm>
              <a:prstGeom prst="rect">
                <a:avLst/>
              </a:prstGeom>
              <a:noFill/>
            </p:spPr>
            <p:txBody>
              <a:bodyPr wrap="square" rtlCol="0">
                <a:spAutoFit/>
              </a:bodyPr>
              <a:lstStyle/>
              <a:p>
                <a14:m>
                  <m:oMath xmlns:m="http://schemas.openxmlformats.org/officeDocument/2006/math">
                    <m:f>
                      <m:fPr>
                        <m:ctrlPr>
                          <a:rPr lang="en-US" sz="2800" b="0" i="1" kern="100" smtClean="0">
                            <a:solidFill>
                              <a:srgbClr val="666666"/>
                            </a:solidFill>
                            <a:latin typeface="Cambria Math" panose="02040503050406030204" pitchFamily="18" charset="0"/>
                            <a:ea typeface="Aptos" panose="020B0004020202020204" pitchFamily="34" charset="0"/>
                            <a:cs typeface="Times New Roman" panose="02020603050405020304" pitchFamily="18" charset="0"/>
                          </a:rPr>
                        </m:ctrlPr>
                      </m:fPr>
                      <m:num>
                        <m:r>
                          <m:rPr>
                            <m:sty m:val="p"/>
                          </m:rPr>
                          <a:rPr lang="en-US" sz="2800" b="0" i="0" kern="100" smtClean="0">
                            <a:solidFill>
                              <a:srgbClr val="666666"/>
                            </a:solidFill>
                            <a:latin typeface="Cambria Math" panose="02040503050406030204" pitchFamily="18" charset="0"/>
                            <a:ea typeface="Aptos" panose="020B0004020202020204" pitchFamily="34" charset="0"/>
                            <a:cs typeface="Times New Roman" panose="02020603050405020304" pitchFamily="18" charset="0"/>
                          </a:rPr>
                          <m:t>Q</m:t>
                        </m:r>
                      </m:num>
                      <m:den>
                        <m:r>
                          <m:rPr>
                            <m:sty m:val="p"/>
                          </m:rPr>
                          <a:rPr lang="en-US" sz="2800" b="0" i="0" kern="100" smtClean="0">
                            <a:solidFill>
                              <a:srgbClr val="666666"/>
                            </a:solidFill>
                            <a:latin typeface="Cambria Math" panose="02040503050406030204" pitchFamily="18" charset="0"/>
                            <a:ea typeface="Aptos" panose="020B0004020202020204" pitchFamily="34" charset="0"/>
                            <a:cs typeface="Times New Roman" panose="02020603050405020304" pitchFamily="18" charset="0"/>
                          </a:rPr>
                          <m:t>SA</m:t>
                        </m:r>
                      </m:den>
                    </m:f>
                    <m:r>
                      <a:rPr lang="en-US" sz="2800" b="0" i="0" kern="100" smtClean="0">
                        <a:solidFill>
                          <a:srgbClr val="666666"/>
                        </a:solidFill>
                        <a:latin typeface="Cambria Math" panose="02040503050406030204" pitchFamily="18" charset="0"/>
                        <a:ea typeface="Aptos" panose="020B0004020202020204" pitchFamily="34" charset="0"/>
                        <a:cs typeface="Times New Roman" panose="02020603050405020304" pitchFamily="18" charset="0"/>
                      </a:rPr>
                      <m:t>=</m:t>
                    </m:r>
                    <m:f>
                      <m:fPr>
                        <m:ctrlPr>
                          <a:rPr lang="en-US" sz="2800" b="0" i="1" kern="100" smtClean="0">
                            <a:solidFill>
                              <a:srgbClr val="666666"/>
                            </a:solidFill>
                            <a:latin typeface="Cambria Math" panose="02040503050406030204" pitchFamily="18" charset="0"/>
                            <a:cs typeface="Times New Roman" panose="02020603050405020304" pitchFamily="18" charset="0"/>
                          </a:rPr>
                        </m:ctrlPr>
                      </m:fPr>
                      <m:num>
                        <m:r>
                          <a:rPr lang="en-US" sz="2800" b="0" i="0" kern="100" smtClean="0">
                            <a:solidFill>
                              <a:srgbClr val="666666"/>
                            </a:solidFill>
                            <a:latin typeface="Cambria Math" panose="02040503050406030204" pitchFamily="18" charset="0"/>
                            <a:cs typeface="Times New Roman" panose="02020603050405020304" pitchFamily="18" charset="0"/>
                          </a:rPr>
                          <m:t>2.2 </m:t>
                        </m:r>
                        <m:r>
                          <m:rPr>
                            <m:sty m:val="p"/>
                          </m:rPr>
                          <a:rPr lang="en-US" sz="2800" b="0" i="0" kern="100" smtClean="0">
                            <a:solidFill>
                              <a:srgbClr val="666666"/>
                            </a:solidFill>
                            <a:latin typeface="Cambria Math" panose="02040503050406030204" pitchFamily="18" charset="0"/>
                            <a:cs typeface="Times New Roman" panose="02020603050405020304" pitchFamily="18" charset="0"/>
                          </a:rPr>
                          <m:t>MGD</m:t>
                        </m:r>
                      </m:num>
                      <m:den>
                        <m:r>
                          <a:rPr lang="en-US" sz="2800" b="0" i="0" kern="100" smtClean="0">
                            <a:solidFill>
                              <a:srgbClr val="666666"/>
                            </a:solidFill>
                            <a:latin typeface="Cambria Math" panose="02040503050406030204" pitchFamily="18" charset="0"/>
                            <a:cs typeface="Times New Roman" panose="02020603050405020304" pitchFamily="18" charset="0"/>
                          </a:rPr>
                          <m:t>72 </m:t>
                        </m:r>
                        <m:r>
                          <m:rPr>
                            <m:sty m:val="p"/>
                          </m:rPr>
                          <a:rPr lang="en-US" sz="2800" b="0" i="0" kern="100" smtClean="0">
                            <a:solidFill>
                              <a:srgbClr val="666666"/>
                            </a:solidFill>
                            <a:latin typeface="Cambria Math" panose="02040503050406030204" pitchFamily="18" charset="0"/>
                            <a:cs typeface="Times New Roman" panose="02020603050405020304" pitchFamily="18" charset="0"/>
                          </a:rPr>
                          <m:t>ft</m:t>
                        </m:r>
                        <m:r>
                          <a:rPr lang="en-US" sz="2800" b="0" i="0"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×28 </m:t>
                        </m:r>
                        <m:r>
                          <m:rPr>
                            <m:sty m:val="p"/>
                          </m:rPr>
                          <a:rPr lang="en-US" sz="2800" b="0" i="0"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ft</m:t>
                        </m:r>
                      </m:den>
                    </m:f>
                    <m:r>
                      <a:rPr lang="en-US" sz="2800" b="0" i="0"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2800" kern="100">
                    <a:solidFill>
                      <a:srgbClr val="666666"/>
                    </a:solidFill>
                    <a:cs typeface="Times New Roman" panose="02020603050405020304" pitchFamily="18" charset="0"/>
                  </a:rPr>
                  <a:t> </a:t>
                </a:r>
                <a14:m>
                  <m:oMath xmlns:m="http://schemas.openxmlformats.org/officeDocument/2006/math">
                    <m:f>
                      <m:fPr>
                        <m:ctrlPr>
                          <a:rPr lang="en-US" sz="2800" i="1" kern="100">
                            <a:solidFill>
                              <a:srgbClr val="666666"/>
                            </a:solidFill>
                            <a:latin typeface="Cambria Math" panose="02040503050406030204" pitchFamily="18" charset="0"/>
                            <a:cs typeface="Times New Roman" panose="02020603050405020304" pitchFamily="18" charset="0"/>
                          </a:rPr>
                        </m:ctrlPr>
                      </m:fPr>
                      <m:num>
                        <m:r>
                          <a:rPr lang="en-US" sz="2800" i="0" kern="100">
                            <a:solidFill>
                              <a:srgbClr val="666666"/>
                            </a:solidFill>
                            <a:latin typeface="Cambria Math" panose="02040503050406030204" pitchFamily="18" charset="0"/>
                            <a:cs typeface="Times New Roman" panose="02020603050405020304" pitchFamily="18" charset="0"/>
                          </a:rPr>
                          <m:t>2</m:t>
                        </m:r>
                        <m:r>
                          <a:rPr lang="en-US" sz="2800" b="0" i="0" kern="100" smtClean="0">
                            <a:solidFill>
                              <a:srgbClr val="666666"/>
                            </a:solidFill>
                            <a:latin typeface="Cambria Math" panose="02040503050406030204" pitchFamily="18" charset="0"/>
                            <a:cs typeface="Times New Roman" panose="02020603050405020304" pitchFamily="18" charset="0"/>
                          </a:rPr>
                          <m:t>,200,000</m:t>
                        </m:r>
                        <m:r>
                          <a:rPr lang="en-US" sz="2800" i="0" kern="100">
                            <a:solidFill>
                              <a:srgbClr val="666666"/>
                            </a:solidFill>
                            <a:latin typeface="Cambria Math" panose="02040503050406030204" pitchFamily="18" charset="0"/>
                            <a:cs typeface="Times New Roman" panose="02020603050405020304" pitchFamily="18" charset="0"/>
                          </a:rPr>
                          <m:t> </m:t>
                        </m:r>
                        <m:r>
                          <m:rPr>
                            <m:sty m:val="p"/>
                          </m:rPr>
                          <a:rPr lang="en-US" sz="2800" b="0" i="0" kern="100" smtClean="0">
                            <a:solidFill>
                              <a:srgbClr val="666666"/>
                            </a:solidFill>
                            <a:latin typeface="Cambria Math" panose="02040503050406030204" pitchFamily="18" charset="0"/>
                            <a:cs typeface="Times New Roman" panose="02020603050405020304" pitchFamily="18" charset="0"/>
                          </a:rPr>
                          <m:t>gpd</m:t>
                        </m:r>
                      </m:num>
                      <m:den>
                        <m:r>
                          <a:rPr lang="en-US" sz="2800" i="0" kern="100">
                            <a:solidFill>
                              <a:srgbClr val="666666"/>
                            </a:solidFill>
                            <a:latin typeface="Cambria Math" panose="02040503050406030204" pitchFamily="18" charset="0"/>
                            <a:cs typeface="Times New Roman" panose="02020603050405020304" pitchFamily="18" charset="0"/>
                          </a:rPr>
                          <m:t>72 </m:t>
                        </m:r>
                        <m:r>
                          <m:rPr>
                            <m:sty m:val="p"/>
                          </m:rPr>
                          <a:rPr lang="en-US" sz="2800" i="0" kern="100">
                            <a:solidFill>
                              <a:srgbClr val="666666"/>
                            </a:solidFill>
                            <a:latin typeface="Cambria Math" panose="02040503050406030204" pitchFamily="18" charset="0"/>
                            <a:cs typeface="Times New Roman" panose="02020603050405020304" pitchFamily="18" charset="0"/>
                          </a:rPr>
                          <m:t>ft</m:t>
                        </m:r>
                        <m:r>
                          <a:rPr lang="en-US" sz="2800" i="0"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×28 </m:t>
                        </m:r>
                        <m:r>
                          <m:rPr>
                            <m:sty m:val="p"/>
                          </m:rPr>
                          <a:rPr lang="en-US" sz="2800" i="0" kern="10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ft</m:t>
                        </m:r>
                      </m:den>
                    </m:f>
                    <m:r>
                      <a:rPr lang="en-US" sz="2800" b="0" i="0"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=~1</m:t>
                    </m:r>
                    <m:r>
                      <m:rPr>
                        <m:nor/>
                      </m:rPr>
                      <a:rPr lang="en-US" sz="2800" b="0" i="0" kern="10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,100 </m:t>
                    </m:r>
                    <m:r>
                      <m:rPr>
                        <m:nor/>
                      </m:rPr>
                      <a:rPr lang="en-US" sz="2800" dirty="0">
                        <a:solidFill>
                          <a:srgbClr val="666666"/>
                        </a:solidFill>
                        <a:latin typeface="Helvetica" panose="020B0604020202020204" pitchFamily="34" charset="0"/>
                        <a:cs typeface="Helvetica" panose="020B0604020202020204" pitchFamily="34" charset="0"/>
                      </a:rPr>
                      <m:t>gal</m:t>
                    </m:r>
                    <m:r>
                      <m:rPr>
                        <m:nor/>
                      </m:rPr>
                      <a:rPr lang="en-US" sz="2800" dirty="0">
                        <a:solidFill>
                          <a:srgbClr val="666666"/>
                        </a:solidFill>
                        <a:latin typeface="Helvetica" panose="020B0604020202020204" pitchFamily="34" charset="0"/>
                        <a:cs typeface="Helvetica" panose="020B0604020202020204" pitchFamily="34" charset="0"/>
                      </a:rPr>
                      <m:t>/</m:t>
                    </m:r>
                    <m:r>
                      <m:rPr>
                        <m:nor/>
                      </m:rPr>
                      <a:rPr lang="en-US" sz="2800" dirty="0">
                        <a:solidFill>
                          <a:srgbClr val="666666"/>
                        </a:solidFill>
                        <a:latin typeface="Helvetica" panose="020B0604020202020204" pitchFamily="34" charset="0"/>
                        <a:cs typeface="Helvetica" panose="020B0604020202020204" pitchFamily="34" charset="0"/>
                      </a:rPr>
                      <m:t>ft</m:t>
                    </m:r>
                    <m:r>
                      <m:rPr>
                        <m:nor/>
                      </m:rPr>
                      <a:rPr lang="en-US" sz="2800" baseline="30000" dirty="0">
                        <a:solidFill>
                          <a:srgbClr val="666666"/>
                        </a:solidFill>
                        <a:latin typeface="Helvetica" panose="020B0604020202020204" pitchFamily="34" charset="0"/>
                        <a:cs typeface="Helvetica" panose="020B0604020202020204" pitchFamily="34" charset="0"/>
                      </a:rPr>
                      <m:t>2</m:t>
                    </m:r>
                    <m:r>
                      <m:rPr>
                        <m:nor/>
                      </m:rPr>
                      <a:rPr lang="en-US" sz="2800" dirty="0" smtClean="0">
                        <a:solidFill>
                          <a:srgbClr val="666666"/>
                        </a:solidFill>
                        <a:latin typeface="Helvetica" panose="020B0604020202020204" pitchFamily="34" charset="0"/>
                        <a:cs typeface="Helvetica" panose="020B0604020202020204" pitchFamily="34" charset="0"/>
                      </a:rPr>
                      <m:t>∗</m:t>
                    </m:r>
                    <m:r>
                      <m:rPr>
                        <m:nor/>
                      </m:rPr>
                      <a:rPr lang="en-US" sz="2800" dirty="0">
                        <a:solidFill>
                          <a:srgbClr val="666666"/>
                        </a:solidFill>
                        <a:latin typeface="Helvetica" panose="020B0604020202020204" pitchFamily="34" charset="0"/>
                        <a:cs typeface="Helvetica" panose="020B0604020202020204" pitchFamily="34" charset="0"/>
                      </a:rPr>
                      <m:t>day</m:t>
                    </m:r>
                  </m:oMath>
                </a14:m>
                <a:endParaRPr lang="en-US" sz="2800">
                  <a:solidFill>
                    <a:srgbClr val="666666"/>
                  </a:solidFill>
                </a:endParaRPr>
              </a:p>
            </p:txBody>
          </p:sp>
        </mc:Choice>
        <mc:Fallback xmlns="">
          <p:sp>
            <p:nvSpPr>
              <p:cNvPr id="4" name="TextBox 3">
                <a:extLst>
                  <a:ext uri="{FF2B5EF4-FFF2-40B4-BE49-F238E27FC236}">
                    <a16:creationId xmlns:a16="http://schemas.microsoft.com/office/drawing/2014/main" id="{7A80D100-9609-2DB6-B9AF-0C384FD2FAD7}"/>
                  </a:ext>
                </a:extLst>
              </p:cNvPr>
              <p:cNvSpPr txBox="1">
                <a:spLocks noRot="1" noChangeAspect="1" noMove="1" noResize="1" noEditPoints="1" noAdjustHandles="1" noChangeArrowheads="1" noChangeShapeType="1" noTextEdit="1"/>
              </p:cNvSpPr>
              <p:nvPr/>
            </p:nvSpPr>
            <p:spPr>
              <a:xfrm>
                <a:off x="3989851" y="3429000"/>
                <a:ext cx="7757649" cy="72500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A37B470-025D-8E31-AE5F-A015B7A25A72}"/>
                  </a:ext>
                </a:extLst>
              </p:cNvPr>
              <p:cNvSpPr txBox="1"/>
              <p:nvPr/>
            </p:nvSpPr>
            <p:spPr>
              <a:xfrm>
                <a:off x="4393581" y="4427381"/>
                <a:ext cx="2522535" cy="71436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DT</m:t>
                      </m:r>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000" i="1"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V</m:t>
                          </m:r>
                        </m:num>
                        <m:den>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Q</m:t>
                          </m:r>
                        </m:den>
                      </m:f>
                      <m:r>
                        <a:rPr lang="en-US" sz="2000" b="0" i="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US" sz="2000" i="1">
                              <a:solidFill>
                                <a:srgbClr val="666666"/>
                              </a:solidFill>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L</m:t>
                          </m:r>
                          <m: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W</m:t>
                          </m:r>
                          <m: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H</m:t>
                          </m:r>
                        </m:num>
                        <m:den>
                          <m:r>
                            <m:rPr>
                              <m:sty m:val="p"/>
                            </m:rPr>
                            <a:rPr lang="en-US" sz="2000" b="0" i="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Q</m:t>
                          </m:r>
                        </m:den>
                      </m:f>
                    </m:oMath>
                  </m:oMathPara>
                </a14:m>
                <a:endParaRPr lang="en-US" sz="2000">
                  <a:solidFill>
                    <a:srgbClr val="666666"/>
                  </a:solidFill>
                  <a:latin typeface="Cambria Math" panose="02040503050406030204" pitchFamily="18" charset="0"/>
                  <a:ea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3A37B470-025D-8E31-AE5F-A015B7A25A72}"/>
                  </a:ext>
                </a:extLst>
              </p:cNvPr>
              <p:cNvSpPr txBox="1">
                <a:spLocks noRot="1" noChangeAspect="1" noMove="1" noResize="1" noEditPoints="1" noAdjustHandles="1" noChangeArrowheads="1" noChangeShapeType="1" noTextEdit="1"/>
              </p:cNvSpPr>
              <p:nvPr/>
            </p:nvSpPr>
            <p:spPr>
              <a:xfrm>
                <a:off x="4393581" y="4427381"/>
                <a:ext cx="2522535" cy="71436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446DCAA-F5CC-0D09-B6BD-6A7622421B95}"/>
                  </a:ext>
                </a:extLst>
              </p:cNvPr>
              <p:cNvSpPr txBox="1"/>
              <p:nvPr/>
            </p:nvSpPr>
            <p:spPr>
              <a:xfrm>
                <a:off x="6916116" y="4425755"/>
                <a:ext cx="1971106" cy="66941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H</m:t>
                      </m:r>
                      <m:r>
                        <a:rPr lang="en-US" sz="2000" b="0" i="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US" sz="2000" i="1">
                              <a:solidFill>
                                <a:srgbClr val="666666"/>
                              </a:solidFill>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DT</m:t>
                          </m:r>
                          <m: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Q</m:t>
                          </m:r>
                        </m:num>
                        <m:den>
                          <m:r>
                            <m:rPr>
                              <m:sty m:val="p"/>
                            </m:rP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L</m:t>
                          </m:r>
                          <m: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sz="2000" b="0" i="0" smtClean="0">
                              <a:solidFill>
                                <a:srgbClr val="666666"/>
                              </a:solidFill>
                              <a:latin typeface="Cambria Math" panose="02040503050406030204" pitchFamily="18" charset="0"/>
                              <a:ea typeface="Cambria Math" panose="02040503050406030204" pitchFamily="18" charset="0"/>
                              <a:cs typeface="Times New Roman" panose="02020603050405020304" pitchFamily="18" charset="0"/>
                            </a:rPr>
                            <m:t>W</m:t>
                          </m:r>
                        </m:den>
                      </m:f>
                    </m:oMath>
                  </m:oMathPara>
                </a14:m>
                <a:endParaRPr lang="en-US" sz="2000">
                  <a:solidFill>
                    <a:srgbClr val="666666"/>
                  </a:solidFill>
                  <a:latin typeface="Cambria Math" panose="02040503050406030204" pitchFamily="18" charset="0"/>
                  <a:ea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4446DCAA-F5CC-0D09-B6BD-6A7622421B95}"/>
                  </a:ext>
                </a:extLst>
              </p:cNvPr>
              <p:cNvSpPr txBox="1">
                <a:spLocks noRot="1" noChangeAspect="1" noMove="1" noResize="1" noEditPoints="1" noAdjustHandles="1" noChangeArrowheads="1" noChangeShapeType="1" noTextEdit="1"/>
              </p:cNvSpPr>
              <p:nvPr/>
            </p:nvSpPr>
            <p:spPr>
              <a:xfrm>
                <a:off x="6916116" y="4425755"/>
                <a:ext cx="1971106" cy="66941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92E695E-1DDF-E58D-D6D2-DFBB955C42C3}"/>
                  </a:ext>
                </a:extLst>
              </p:cNvPr>
              <p:cNvSpPr txBox="1"/>
              <p:nvPr/>
            </p:nvSpPr>
            <p:spPr>
              <a:xfrm>
                <a:off x="4451765" y="5375827"/>
                <a:ext cx="4399962" cy="60439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666666"/>
                              </a:solidFill>
                              <a:latin typeface="Cambria Math" panose="02040503050406030204" pitchFamily="18" charset="0"/>
                            </a:rPr>
                          </m:ctrlPr>
                        </m:fPr>
                        <m:num>
                          <m:r>
                            <a:rPr lang="en-US" b="0" i="0" smtClean="0">
                              <a:solidFill>
                                <a:srgbClr val="666666"/>
                              </a:solidFill>
                              <a:latin typeface="Cambria Math" panose="02040503050406030204" pitchFamily="18" charset="0"/>
                            </a:rPr>
                            <m:t>3.0 </m:t>
                          </m:r>
                          <m:r>
                            <m:rPr>
                              <m:sty m:val="p"/>
                            </m:rPr>
                            <a:rPr lang="en-US" b="0" i="0" smtClean="0">
                              <a:solidFill>
                                <a:srgbClr val="666666"/>
                              </a:solidFill>
                              <a:latin typeface="Cambria Math" panose="02040503050406030204" pitchFamily="18" charset="0"/>
                            </a:rPr>
                            <m:t>hrs</m:t>
                          </m:r>
                        </m:num>
                        <m:den>
                          <m:r>
                            <a:rPr lang="en-US" b="0" i="0" smtClean="0">
                              <a:solidFill>
                                <a:srgbClr val="666666"/>
                              </a:solidFill>
                              <a:latin typeface="Cambria Math" panose="02040503050406030204" pitchFamily="18" charset="0"/>
                            </a:rPr>
                            <m:t>72</m:t>
                          </m:r>
                          <m:r>
                            <m:rPr>
                              <m:sty m:val="p"/>
                            </m:rPr>
                            <a:rPr lang="en-US" b="0" i="0" smtClean="0">
                              <a:solidFill>
                                <a:srgbClr val="666666"/>
                              </a:solidFill>
                              <a:latin typeface="Cambria Math" panose="02040503050406030204" pitchFamily="18" charset="0"/>
                            </a:rPr>
                            <m:t>ft</m:t>
                          </m:r>
                          <m:r>
                            <a:rPr lang="en-US" b="0" i="0" smtClean="0">
                              <a:solidFill>
                                <a:srgbClr val="666666"/>
                              </a:solidFill>
                              <a:latin typeface="Cambria Math" panose="02040503050406030204" pitchFamily="18" charset="0"/>
                              <a:ea typeface="Cambria Math" panose="02040503050406030204" pitchFamily="18" charset="0"/>
                            </a:rPr>
                            <m:t>×28</m:t>
                          </m:r>
                          <m:r>
                            <m:rPr>
                              <m:sty m:val="p"/>
                            </m:rPr>
                            <a:rPr lang="en-US" b="0" i="0" smtClean="0">
                              <a:solidFill>
                                <a:srgbClr val="666666"/>
                              </a:solidFill>
                              <a:latin typeface="Cambria Math" panose="02040503050406030204" pitchFamily="18" charset="0"/>
                              <a:ea typeface="Cambria Math" panose="02040503050406030204" pitchFamily="18" charset="0"/>
                            </a:rPr>
                            <m:t>ft</m:t>
                          </m:r>
                        </m:den>
                      </m:f>
                      <m:r>
                        <a:rPr lang="en-US" b="0" i="0" smtClean="0">
                          <a:solidFill>
                            <a:srgbClr val="666666"/>
                          </a:solidFill>
                          <a:latin typeface="Cambria Math" panose="02040503050406030204" pitchFamily="18" charset="0"/>
                        </a:rPr>
                        <m:t>   </m:t>
                      </m:r>
                      <m:f>
                        <m:fPr>
                          <m:ctrlPr>
                            <a:rPr lang="en-US" i="1" smtClean="0">
                              <a:solidFill>
                                <a:srgbClr val="666666"/>
                              </a:solidFill>
                              <a:latin typeface="Cambria Math" panose="02040503050406030204" pitchFamily="18" charset="0"/>
                            </a:rPr>
                          </m:ctrlPr>
                        </m:fPr>
                        <m:num>
                          <m:r>
                            <a:rPr lang="en-US" b="0" i="0" smtClean="0">
                              <a:solidFill>
                                <a:srgbClr val="666666"/>
                              </a:solidFill>
                              <a:latin typeface="Cambria Math" panose="02040503050406030204" pitchFamily="18" charset="0"/>
                            </a:rPr>
                            <m:t>2,200,000 </m:t>
                          </m:r>
                          <m:r>
                            <m:rPr>
                              <m:sty m:val="p"/>
                            </m:rPr>
                            <a:rPr lang="en-US" b="0" i="0" smtClean="0">
                              <a:solidFill>
                                <a:srgbClr val="666666"/>
                              </a:solidFill>
                              <a:latin typeface="Cambria Math" panose="02040503050406030204" pitchFamily="18" charset="0"/>
                            </a:rPr>
                            <m:t>gal</m:t>
                          </m:r>
                        </m:num>
                        <m:den>
                          <m:r>
                            <m:rPr>
                              <m:sty m:val="p"/>
                            </m:rPr>
                            <a:rPr lang="en-US" b="0" i="0" smtClean="0">
                              <a:solidFill>
                                <a:srgbClr val="666666"/>
                              </a:solidFill>
                              <a:latin typeface="Cambria Math" panose="02040503050406030204" pitchFamily="18" charset="0"/>
                            </a:rPr>
                            <m:t>day</m:t>
                          </m:r>
                        </m:den>
                      </m:f>
                      <m:r>
                        <a:rPr lang="en-US" b="0" i="0" smtClean="0">
                          <a:solidFill>
                            <a:srgbClr val="666666"/>
                          </a:solidFill>
                          <a:latin typeface="Cambria Math" panose="02040503050406030204" pitchFamily="18" charset="0"/>
                        </a:rPr>
                        <m:t>   </m:t>
                      </m:r>
                      <m:f>
                        <m:fPr>
                          <m:ctrlPr>
                            <a:rPr lang="en-US" i="1" smtClean="0">
                              <a:solidFill>
                                <a:srgbClr val="666666"/>
                              </a:solidFill>
                              <a:latin typeface="Cambria Math" panose="02040503050406030204" pitchFamily="18" charset="0"/>
                            </a:rPr>
                          </m:ctrlPr>
                        </m:fPr>
                        <m:num>
                          <m:sSup>
                            <m:sSupPr>
                              <m:ctrlPr>
                                <a:rPr lang="en-US" i="1" smtClean="0">
                                  <a:solidFill>
                                    <a:srgbClr val="666666"/>
                                  </a:solidFill>
                                  <a:latin typeface="Cambria Math" panose="02040503050406030204" pitchFamily="18" charset="0"/>
                                </a:rPr>
                              </m:ctrlPr>
                            </m:sSupPr>
                            <m:e>
                              <m:r>
                                <m:rPr>
                                  <m:sty m:val="p"/>
                                </m:rPr>
                                <a:rPr lang="en-US" b="0" i="0" smtClean="0">
                                  <a:solidFill>
                                    <a:srgbClr val="666666"/>
                                  </a:solidFill>
                                  <a:latin typeface="Cambria Math" panose="02040503050406030204" pitchFamily="18" charset="0"/>
                                </a:rPr>
                                <m:t>ft</m:t>
                              </m:r>
                            </m:e>
                            <m:sup>
                              <m:r>
                                <a:rPr lang="en-US" b="0" i="0" smtClean="0">
                                  <a:solidFill>
                                    <a:srgbClr val="666666"/>
                                  </a:solidFill>
                                  <a:latin typeface="Cambria Math" panose="02040503050406030204" pitchFamily="18" charset="0"/>
                                </a:rPr>
                                <m:t>3</m:t>
                              </m:r>
                            </m:sup>
                          </m:sSup>
                        </m:num>
                        <m:den>
                          <m:r>
                            <a:rPr lang="en-US" b="0" i="0" smtClean="0">
                              <a:solidFill>
                                <a:srgbClr val="666666"/>
                              </a:solidFill>
                              <a:latin typeface="Cambria Math" panose="02040503050406030204" pitchFamily="18" charset="0"/>
                            </a:rPr>
                            <m:t>7.48 </m:t>
                          </m:r>
                          <m:r>
                            <m:rPr>
                              <m:sty m:val="p"/>
                            </m:rPr>
                            <a:rPr lang="en-US" b="0" i="0" smtClean="0">
                              <a:solidFill>
                                <a:srgbClr val="666666"/>
                              </a:solidFill>
                              <a:latin typeface="Cambria Math" panose="02040503050406030204" pitchFamily="18" charset="0"/>
                            </a:rPr>
                            <m:t>gal</m:t>
                          </m:r>
                        </m:den>
                      </m:f>
                      <m:r>
                        <a:rPr lang="en-US" b="0" i="0" smtClean="0">
                          <a:solidFill>
                            <a:srgbClr val="666666"/>
                          </a:solidFill>
                          <a:latin typeface="Cambria Math" panose="02040503050406030204" pitchFamily="18" charset="0"/>
                        </a:rPr>
                        <m:t>   </m:t>
                      </m:r>
                      <m:f>
                        <m:fPr>
                          <m:ctrlPr>
                            <a:rPr lang="en-US" i="1" smtClean="0">
                              <a:solidFill>
                                <a:srgbClr val="666666"/>
                              </a:solidFill>
                              <a:latin typeface="Cambria Math" panose="02040503050406030204" pitchFamily="18" charset="0"/>
                            </a:rPr>
                          </m:ctrlPr>
                        </m:fPr>
                        <m:num>
                          <m:r>
                            <m:rPr>
                              <m:sty m:val="p"/>
                            </m:rPr>
                            <a:rPr lang="en-US" b="0" i="0" smtClean="0">
                              <a:solidFill>
                                <a:srgbClr val="666666"/>
                              </a:solidFill>
                              <a:latin typeface="Cambria Math" panose="02040503050406030204" pitchFamily="18" charset="0"/>
                            </a:rPr>
                            <m:t>day</m:t>
                          </m:r>
                        </m:num>
                        <m:den>
                          <m:r>
                            <a:rPr lang="en-US" b="0" i="0" smtClean="0">
                              <a:solidFill>
                                <a:srgbClr val="666666"/>
                              </a:solidFill>
                              <a:latin typeface="Cambria Math" panose="02040503050406030204" pitchFamily="18" charset="0"/>
                            </a:rPr>
                            <m:t>24 </m:t>
                          </m:r>
                          <m:r>
                            <m:rPr>
                              <m:sty m:val="p"/>
                            </m:rPr>
                            <a:rPr lang="en-US" b="0" i="0" smtClean="0">
                              <a:solidFill>
                                <a:srgbClr val="666666"/>
                              </a:solidFill>
                              <a:latin typeface="Cambria Math" panose="02040503050406030204" pitchFamily="18" charset="0"/>
                            </a:rPr>
                            <m:t>hrs</m:t>
                          </m:r>
                        </m:den>
                      </m:f>
                    </m:oMath>
                  </m:oMathPara>
                </a14:m>
                <a:endParaRPr lang="en-US">
                  <a:solidFill>
                    <a:srgbClr val="666666"/>
                  </a:solidFill>
                </a:endParaRPr>
              </a:p>
            </p:txBody>
          </p:sp>
        </mc:Choice>
        <mc:Fallback xmlns="">
          <p:sp>
            <p:nvSpPr>
              <p:cNvPr id="8" name="TextBox 7">
                <a:extLst>
                  <a:ext uri="{FF2B5EF4-FFF2-40B4-BE49-F238E27FC236}">
                    <a16:creationId xmlns:a16="http://schemas.microsoft.com/office/drawing/2014/main" id="{A92E695E-1DDF-E58D-D6D2-DFBB955C42C3}"/>
                  </a:ext>
                </a:extLst>
              </p:cNvPr>
              <p:cNvSpPr txBox="1">
                <a:spLocks noRot="1" noChangeAspect="1" noMove="1" noResize="1" noEditPoints="1" noAdjustHandles="1" noChangeArrowheads="1" noChangeShapeType="1" noTextEdit="1"/>
              </p:cNvSpPr>
              <p:nvPr/>
            </p:nvSpPr>
            <p:spPr>
              <a:xfrm>
                <a:off x="4451765" y="5375827"/>
                <a:ext cx="4399962" cy="60439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15A12FE-2E28-A81C-BF63-76B300CA68D3}"/>
                  </a:ext>
                </a:extLst>
              </p:cNvPr>
              <p:cNvSpPr txBox="1"/>
              <p:nvPr/>
            </p:nvSpPr>
            <p:spPr>
              <a:xfrm>
                <a:off x="9075008" y="5558575"/>
                <a:ext cx="746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0" smtClean="0">
                          <a:solidFill>
                            <a:srgbClr val="666666"/>
                          </a:solidFill>
                          <a:latin typeface="Cambria Math" panose="02040503050406030204" pitchFamily="18" charset="0"/>
                        </a:rPr>
                        <m:t>=18 </m:t>
                      </m:r>
                      <m:r>
                        <m:rPr>
                          <m:sty m:val="p"/>
                        </m:rPr>
                        <a:rPr lang="en-US" b="0" i="0" smtClean="0">
                          <a:solidFill>
                            <a:srgbClr val="666666"/>
                          </a:solidFill>
                          <a:latin typeface="Cambria Math" panose="02040503050406030204" pitchFamily="18" charset="0"/>
                        </a:rPr>
                        <m:t>ft</m:t>
                      </m:r>
                    </m:oMath>
                  </m:oMathPara>
                </a14:m>
                <a:endParaRPr lang="en-US">
                  <a:solidFill>
                    <a:srgbClr val="666666"/>
                  </a:solidFill>
                </a:endParaRPr>
              </a:p>
            </p:txBody>
          </p:sp>
        </mc:Choice>
        <mc:Fallback xmlns="">
          <p:sp>
            <p:nvSpPr>
              <p:cNvPr id="9" name="TextBox 8">
                <a:extLst>
                  <a:ext uri="{FF2B5EF4-FFF2-40B4-BE49-F238E27FC236}">
                    <a16:creationId xmlns:a16="http://schemas.microsoft.com/office/drawing/2014/main" id="{B15A12FE-2E28-A81C-BF63-76B300CA68D3}"/>
                  </a:ext>
                </a:extLst>
              </p:cNvPr>
              <p:cNvSpPr txBox="1">
                <a:spLocks noRot="1" noChangeAspect="1" noMove="1" noResize="1" noEditPoints="1" noAdjustHandles="1" noChangeArrowheads="1" noChangeShapeType="1" noTextEdit="1"/>
              </p:cNvSpPr>
              <p:nvPr/>
            </p:nvSpPr>
            <p:spPr>
              <a:xfrm>
                <a:off x="9075008" y="5558575"/>
                <a:ext cx="746999" cy="276999"/>
              </a:xfrm>
              <a:prstGeom prst="rect">
                <a:avLst/>
              </a:prstGeom>
              <a:blipFill>
                <a:blip r:embed="rId6"/>
                <a:stretch>
                  <a:fillRect l="-3279" r="-8197"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BBB3A4A-1098-1EF2-9358-855D480337CA}"/>
                  </a:ext>
                </a:extLst>
              </p:cNvPr>
              <p:cNvSpPr txBox="1"/>
              <p:nvPr/>
            </p:nvSpPr>
            <p:spPr>
              <a:xfrm>
                <a:off x="3864946" y="5558575"/>
                <a:ext cx="44884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solidFill>
                            <a:srgbClr val="666666"/>
                          </a:solidFill>
                          <a:latin typeface="Cambria Math" panose="02040503050406030204" pitchFamily="18" charset="0"/>
                        </a:rPr>
                        <m:t>H</m:t>
                      </m:r>
                      <m:r>
                        <a:rPr lang="en-US" b="0" i="0" smtClean="0">
                          <a:solidFill>
                            <a:srgbClr val="666666"/>
                          </a:solidFill>
                          <a:latin typeface="Cambria Math" panose="02040503050406030204" pitchFamily="18" charset="0"/>
                        </a:rPr>
                        <m:t>=</m:t>
                      </m:r>
                    </m:oMath>
                  </m:oMathPara>
                </a14:m>
                <a:endParaRPr lang="en-US">
                  <a:solidFill>
                    <a:srgbClr val="666666"/>
                  </a:solidFill>
                </a:endParaRPr>
              </a:p>
            </p:txBody>
          </p:sp>
        </mc:Choice>
        <mc:Fallback xmlns="">
          <p:sp>
            <p:nvSpPr>
              <p:cNvPr id="10" name="TextBox 9">
                <a:extLst>
                  <a:ext uri="{FF2B5EF4-FFF2-40B4-BE49-F238E27FC236}">
                    <a16:creationId xmlns:a16="http://schemas.microsoft.com/office/drawing/2014/main" id="{4BBB3A4A-1098-1EF2-9358-855D480337CA}"/>
                  </a:ext>
                </a:extLst>
              </p:cNvPr>
              <p:cNvSpPr txBox="1">
                <a:spLocks noRot="1" noChangeAspect="1" noMove="1" noResize="1" noEditPoints="1" noAdjustHandles="1" noChangeArrowheads="1" noChangeShapeType="1" noTextEdit="1"/>
              </p:cNvSpPr>
              <p:nvPr/>
            </p:nvSpPr>
            <p:spPr>
              <a:xfrm>
                <a:off x="3864946" y="5558575"/>
                <a:ext cx="448841" cy="276999"/>
              </a:xfrm>
              <a:prstGeom prst="rect">
                <a:avLst/>
              </a:prstGeom>
              <a:blipFill>
                <a:blip r:embed="rId7"/>
                <a:stretch>
                  <a:fillRect l="-10811" r="-5405" b="-6667"/>
                </a:stretch>
              </a:blipFill>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74DF562F-FE04-CA93-C78E-CE5BA53D72C7}"/>
              </a:ext>
            </a:extLst>
          </p:cNvPr>
          <p:cNvCxnSpPr>
            <a:cxnSpLocks/>
          </p:cNvCxnSpPr>
          <p:nvPr/>
        </p:nvCxnSpPr>
        <p:spPr>
          <a:xfrm>
            <a:off x="4466053" y="5702258"/>
            <a:ext cx="4546185"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3C2F0E9-F62E-B741-F781-57243028DFE8}"/>
              </a:ext>
            </a:extLst>
          </p:cNvPr>
          <p:cNvCxnSpPr>
            <a:cxnSpLocks/>
          </p:cNvCxnSpPr>
          <p:nvPr/>
        </p:nvCxnSpPr>
        <p:spPr>
          <a:xfrm>
            <a:off x="5647792" y="5353050"/>
            <a:ext cx="0" cy="72354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2939411-D570-99B5-CED7-F2DD1CFFA5B0}"/>
              </a:ext>
            </a:extLst>
          </p:cNvPr>
          <p:cNvCxnSpPr>
            <a:cxnSpLocks/>
          </p:cNvCxnSpPr>
          <p:nvPr/>
        </p:nvCxnSpPr>
        <p:spPr>
          <a:xfrm>
            <a:off x="7162267" y="5340486"/>
            <a:ext cx="0" cy="72354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C075695-1952-449A-1AAD-637A879749CE}"/>
              </a:ext>
            </a:extLst>
          </p:cNvPr>
          <p:cNvCxnSpPr>
            <a:cxnSpLocks/>
          </p:cNvCxnSpPr>
          <p:nvPr/>
        </p:nvCxnSpPr>
        <p:spPr>
          <a:xfrm>
            <a:off x="8135404" y="5340486"/>
            <a:ext cx="0" cy="72354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541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27CA137-EFEB-FB48-D3BC-CBC1F5431C5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CBDD357-D6B7-AF41-3E50-1AD82A535531}"/>
              </a:ext>
            </a:extLst>
          </p:cNvPr>
          <p:cNvSpPr>
            <a:spLocks noGrp="1"/>
          </p:cNvSpPr>
          <p:nvPr>
            <p:ph type="title"/>
          </p:nvPr>
        </p:nvSpPr>
        <p:spPr>
          <a:xfrm>
            <a:off x="838200" y="1063625"/>
            <a:ext cx="10515600" cy="1325563"/>
          </a:xfrm>
        </p:spPr>
        <p:txBody>
          <a:bodyPr>
            <a:normAutofit fontScale="90000"/>
          </a:bodyPr>
          <a:lstStyle/>
          <a:p>
            <a:r>
              <a:rPr lang="en-US" sz="6600"/>
              <a:t>Biological Treatment Calculations</a:t>
            </a:r>
          </a:p>
        </p:txBody>
      </p:sp>
    </p:spTree>
    <p:extLst>
      <p:ext uri="{BB962C8B-B14F-4D97-AF65-F5344CB8AC3E}">
        <p14:creationId xmlns:p14="http://schemas.microsoft.com/office/powerpoint/2010/main" val="311315290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6128B-257C-42D1-944D-843FB8052760}"/>
              </a:ext>
            </a:extLst>
          </p:cNvPr>
          <p:cNvSpPr>
            <a:spLocks noGrp="1"/>
          </p:cNvSpPr>
          <p:nvPr>
            <p:ph type="title"/>
          </p:nvPr>
        </p:nvSpPr>
        <p:spPr/>
        <p:txBody>
          <a:bodyPr/>
          <a:lstStyle/>
          <a:p>
            <a:r>
              <a:rPr lang="en-US"/>
              <a:t>Percent Removal</a:t>
            </a:r>
          </a:p>
        </p:txBody>
      </p:sp>
      <p:sp>
        <p:nvSpPr>
          <p:cNvPr id="5" name="Rectangle 4">
            <a:extLst>
              <a:ext uri="{FF2B5EF4-FFF2-40B4-BE49-F238E27FC236}">
                <a16:creationId xmlns:a16="http://schemas.microsoft.com/office/drawing/2014/main" id="{C4D0DE81-B6E7-471E-9FFE-960A46D46649}"/>
              </a:ext>
            </a:extLst>
          </p:cNvPr>
          <p:cNvSpPr/>
          <p:nvPr/>
        </p:nvSpPr>
        <p:spPr>
          <a:xfrm>
            <a:off x="7737131" y="-358269"/>
            <a:ext cx="3970959" cy="644791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1300" b="0" i="0" u="none" strike="noStrike" kern="1200" cap="none" spc="0" normalizeH="0" baseline="0" noProof="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a:t>
            </a:r>
          </a:p>
        </p:txBody>
      </p:sp>
    </p:spTree>
    <p:extLst>
      <p:ext uri="{BB962C8B-B14F-4D97-AF65-F5344CB8AC3E}">
        <p14:creationId xmlns:p14="http://schemas.microsoft.com/office/powerpoint/2010/main" val="17481776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B608-E2FC-4BDA-8807-768DE5332B64}"/>
              </a:ext>
            </a:extLst>
          </p:cNvPr>
          <p:cNvSpPr>
            <a:spLocks noGrp="1"/>
          </p:cNvSpPr>
          <p:nvPr>
            <p:ph type="title"/>
          </p:nvPr>
        </p:nvSpPr>
        <p:spPr/>
        <p:txBody>
          <a:bodyPr/>
          <a:lstStyle/>
          <a:p>
            <a:r>
              <a:rPr lang="en-US"/>
              <a:t>Percent Removal</a:t>
            </a:r>
          </a:p>
        </p:txBody>
      </p:sp>
      <p:sp>
        <p:nvSpPr>
          <p:cNvPr id="3" name="Content Placeholder 2">
            <a:extLst>
              <a:ext uri="{FF2B5EF4-FFF2-40B4-BE49-F238E27FC236}">
                <a16:creationId xmlns:a16="http://schemas.microsoft.com/office/drawing/2014/main" id="{D10C687C-6245-4986-A777-4776AFB4DF45}"/>
              </a:ext>
            </a:extLst>
          </p:cNvPr>
          <p:cNvSpPr>
            <a:spLocks noGrp="1"/>
          </p:cNvSpPr>
          <p:nvPr>
            <p:ph idx="1"/>
          </p:nvPr>
        </p:nvSpPr>
        <p:spPr>
          <a:xfrm>
            <a:off x="927409" y="1498919"/>
            <a:ext cx="10515600" cy="4351338"/>
          </a:xfrm>
          <a:solidFill>
            <a:schemeClr val="bg1"/>
          </a:solidFill>
        </p:spPr>
        <p:txBody>
          <a:bodyPr>
            <a:normAutofit/>
          </a:bodyPr>
          <a:lstStyle/>
          <a:p>
            <a:r>
              <a:rPr lang="en-US" sz="3600"/>
              <a:t>The amount of a contaminant removed in percent form.</a:t>
            </a:r>
          </a:p>
          <a:p>
            <a:r>
              <a:rPr lang="en-US" sz="3600"/>
              <a:t>Helps determine if effluent meets NPDES limits</a:t>
            </a:r>
          </a:p>
          <a:p>
            <a:r>
              <a:rPr lang="en-US" sz="3600"/>
              <a:t>Helps inform if WWTP is doing its job.</a:t>
            </a:r>
          </a:p>
          <a:p>
            <a:r>
              <a:rPr lang="en-US" sz="3600"/>
              <a:t>Allows comparison of actual conditions with design specifications.</a:t>
            </a:r>
          </a:p>
        </p:txBody>
      </p:sp>
      <p:pic>
        <p:nvPicPr>
          <p:cNvPr id="4" name="Picture 3">
            <a:extLst>
              <a:ext uri="{FF2B5EF4-FFF2-40B4-BE49-F238E27FC236}">
                <a16:creationId xmlns:a16="http://schemas.microsoft.com/office/drawing/2014/main" id="{92BC8584-FDC8-4D4E-9F53-8EAC60DF844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942404" y="5138503"/>
            <a:ext cx="7014386" cy="1423507"/>
          </a:xfrm>
          <a:prstGeom prst="rect">
            <a:avLst/>
          </a:prstGeom>
          <a:solidFill>
            <a:schemeClr val="bg1"/>
          </a:solidFill>
          <a:ln w="38100">
            <a:solidFill>
              <a:schemeClr val="accent1"/>
            </a:solidFill>
          </a:ln>
        </p:spPr>
      </p:pic>
    </p:spTree>
    <p:extLst>
      <p:ext uri="{BB962C8B-B14F-4D97-AF65-F5344CB8AC3E}">
        <p14:creationId xmlns:p14="http://schemas.microsoft.com/office/powerpoint/2010/main" val="181524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BD0C7-3C18-4D1C-B353-EC1E19C0AA3F}"/>
              </a:ext>
            </a:extLst>
          </p:cNvPr>
          <p:cNvSpPr/>
          <p:nvPr/>
        </p:nvSpPr>
        <p:spPr>
          <a:xfrm>
            <a:off x="3582215" y="852454"/>
            <a:ext cx="3426003"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0606F2E-89F5-4CBE-898E-50C77F7AD39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91860" y="1944520"/>
            <a:ext cx="7014386" cy="1423507"/>
          </a:xfrm>
          <a:prstGeom prst="rect">
            <a:avLst/>
          </a:prstGeom>
          <a:solidFill>
            <a:schemeClr val="bg1"/>
          </a:solidFill>
          <a:ln w="38100">
            <a:solidFill>
              <a:schemeClr val="accent1"/>
            </a:solidFill>
          </a:ln>
        </p:spPr>
      </p:pic>
      <p:sp>
        <p:nvSpPr>
          <p:cNvPr id="6" name="Content Placeholder 8">
            <a:extLst>
              <a:ext uri="{FF2B5EF4-FFF2-40B4-BE49-F238E27FC236}">
                <a16:creationId xmlns:a16="http://schemas.microsoft.com/office/drawing/2014/main" id="{C1739D1E-36A2-43BD-ADDB-C8F9C7E645D0}"/>
              </a:ext>
            </a:extLst>
          </p:cNvPr>
          <p:cNvSpPr txBox="1">
            <a:spLocks/>
          </p:cNvSpPr>
          <p:nvPr/>
        </p:nvSpPr>
        <p:spPr>
          <a:xfrm>
            <a:off x="421915" y="3540347"/>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Raw water iron (In) = 1.81 mg/L</a:t>
            </a:r>
            <a:endParaRPr kumimoji="0" lang="en-US" sz="2800" b="1" i="0" u="none" strike="noStrike" kern="1200" cap="none" spc="0" normalizeH="0" baseline="30000" noProof="0">
              <a:ln>
                <a:noFill/>
              </a:ln>
              <a:solidFill>
                <a:srgbClr val="ED7D31"/>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B2EF5221-9CB1-4CD3-ABCF-3D8A24BADBA0}"/>
              </a:ext>
            </a:extLst>
          </p:cNvPr>
          <p:cNvSpPr/>
          <p:nvPr/>
        </p:nvSpPr>
        <p:spPr>
          <a:xfrm>
            <a:off x="2086012" y="231206"/>
            <a:ext cx="8391488" cy="58890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8F0607C-9C98-4B13-8BA3-B1FBAEFDCB9C}"/>
              </a:ext>
            </a:extLst>
          </p:cNvPr>
          <p:cNvSpPr/>
          <p:nvPr/>
        </p:nvSpPr>
        <p:spPr>
          <a:xfrm>
            <a:off x="8267700" y="852454"/>
            <a:ext cx="1737537"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F6D4CB90-1AA1-4F3D-B616-6D55FBF583F8}"/>
              </a:ext>
            </a:extLst>
          </p:cNvPr>
          <p:cNvSpPr txBox="1">
            <a:spLocks/>
          </p:cNvSpPr>
          <p:nvPr/>
        </p:nvSpPr>
        <p:spPr>
          <a:xfrm>
            <a:off x="5899053" y="3540346"/>
            <a:ext cx="6292947"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Finished water iron = 0.11 mg/L (Out)</a:t>
            </a:r>
            <a:endParaRPr kumimoji="0" lang="en-US" sz="2800" b="1" i="0" u="none" strike="noStrike" kern="1200" cap="none" spc="0" normalizeH="0" baseline="30000" noProof="0">
              <a:ln>
                <a:noFill/>
              </a:ln>
              <a:solidFill>
                <a:srgbClr val="ED7D31"/>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2AFDCE-A299-4CE1-999B-C9AB672DCADB}"/>
              </a:ext>
            </a:extLst>
          </p:cNvPr>
          <p:cNvSpPr/>
          <p:nvPr/>
        </p:nvSpPr>
        <p:spPr>
          <a:xfrm>
            <a:off x="1061008" y="1406180"/>
            <a:ext cx="7676592"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5DD00CC-F54D-4721-9F07-95C5CA777681}"/>
                  </a:ext>
                </a:extLst>
              </p:cNvPr>
              <p:cNvSpPr txBox="1"/>
              <p:nvPr/>
            </p:nvSpPr>
            <p:spPr>
              <a:xfrm>
                <a:off x="885034" y="4393704"/>
                <a:ext cx="10949353" cy="11038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32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Removal</m:t>
                      </m:r>
                      <m:r>
                        <a:rPr kumimoji="0" lang="en-US" sz="32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1.81 </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𝑚𝑔</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𝐿</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−0.11 </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𝑚𝑔</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𝐿</m:t>
                          </m:r>
                        </m:num>
                        <m:den>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1.81 </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𝑚𝑔</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𝐿</m:t>
                          </m:r>
                        </m:den>
                      </m:f>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𝑥</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100%=</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𝟗𝟑</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𝟗</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kumimoji="0" lang="en-US" sz="32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14" name="TextBox 13">
                <a:extLst>
                  <a:ext uri="{FF2B5EF4-FFF2-40B4-BE49-F238E27FC236}">
                    <a16:creationId xmlns:a16="http://schemas.microsoft.com/office/drawing/2014/main" id="{85DD00CC-F54D-4721-9F07-95C5CA777681}"/>
                  </a:ext>
                </a:extLst>
              </p:cNvPr>
              <p:cNvSpPr txBox="1">
                <a:spLocks noRot="1" noChangeAspect="1" noMove="1" noResize="1" noEditPoints="1" noAdjustHandles="1" noChangeArrowheads="1" noChangeShapeType="1" noTextEdit="1"/>
              </p:cNvSpPr>
              <p:nvPr/>
            </p:nvSpPr>
            <p:spPr>
              <a:xfrm>
                <a:off x="885034" y="4393704"/>
                <a:ext cx="10949353" cy="1103892"/>
              </a:xfrm>
              <a:prstGeom prst="rect">
                <a:avLst/>
              </a:prstGeom>
              <a:blipFill>
                <a:blip r:embed="rId3"/>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40D3833F-A1D9-46BE-9B69-D917A5408513}"/>
              </a:ext>
            </a:extLst>
          </p:cNvPr>
          <p:cNvSpPr txBox="1"/>
          <p:nvPr/>
        </p:nvSpPr>
        <p:spPr>
          <a:xfrm>
            <a:off x="469782" y="5847864"/>
            <a:ext cx="11252436" cy="707886"/>
          </a:xfrm>
          <a:prstGeom prst="rect">
            <a:avLst/>
          </a:prstGeom>
          <a:solidFill>
            <a:schemeClr val="accent5">
              <a:lumMod val="20000"/>
              <a:lumOff val="80000"/>
            </a:schemeClr>
          </a:solidFill>
          <a:ln w="3810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a:t>94% </a:t>
            </a:r>
            <a:r>
              <a:rPr kumimoji="0" lang="en-US" sz="36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a:t>is the percent removal of iron in the finished water.</a:t>
            </a:r>
          </a:p>
        </p:txBody>
      </p:sp>
      <p:sp>
        <p:nvSpPr>
          <p:cNvPr id="2" name="Title 1">
            <a:extLst>
              <a:ext uri="{FF2B5EF4-FFF2-40B4-BE49-F238E27FC236}">
                <a16:creationId xmlns:a16="http://schemas.microsoft.com/office/drawing/2014/main" id="{3038324C-AE7F-431F-8DFD-080C41A6D083}"/>
              </a:ext>
            </a:extLst>
          </p:cNvPr>
          <p:cNvSpPr>
            <a:spLocks noGrp="1"/>
          </p:cNvSpPr>
          <p:nvPr>
            <p:ph type="title"/>
          </p:nvPr>
        </p:nvSpPr>
        <p:spPr>
          <a:xfrm>
            <a:off x="1101910" y="403526"/>
            <a:ext cx="10515600" cy="1325563"/>
          </a:xfrm>
        </p:spPr>
        <p:txBody>
          <a:bodyPr>
            <a:normAutofit fontScale="90000"/>
          </a:bodyPr>
          <a:lstStyle/>
          <a:p>
            <a:r>
              <a:rPr lang="en-US"/>
              <a:t>The iron content of a wastewater is 1.81mg/L. What is the percent removal if the effluent wastewater contains 0.11 mg/L iron?</a:t>
            </a:r>
          </a:p>
        </p:txBody>
      </p:sp>
    </p:spTree>
    <p:extLst>
      <p:ext uri="{BB962C8B-B14F-4D97-AF65-F5344CB8AC3E}">
        <p14:creationId xmlns:p14="http://schemas.microsoft.com/office/powerpoint/2010/main" val="361816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50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500"/>
                                  </p:stCondLst>
                                  <p:childTnLst>
                                    <p:set>
                                      <p:cBhvr>
                                        <p:cTn id="25" dur="1" fill="hold">
                                          <p:stCondLst>
                                            <p:cond delay="0"/>
                                          </p:stCondLst>
                                        </p:cTn>
                                        <p:tgtEl>
                                          <p:spTgt spid="9">
                                            <p:txEl>
                                              <p:pRg st="0" end="0"/>
                                            </p:txEl>
                                          </p:spTgt>
                                        </p:tgtEl>
                                        <p:attrNameLst>
                                          <p:attrName>style.visibility</p:attrName>
                                        </p:attrNameLst>
                                      </p:cBhvr>
                                      <p:to>
                                        <p:strVal val="visible"/>
                                      </p:to>
                                    </p:set>
                                  </p:childTnLst>
                                </p:cTn>
                              </p:par>
                              <p:par>
                                <p:cTn id="26" presetID="1" presetClass="entr" presetSubtype="0" fill="hold" grpId="0" nodeType="withEffect">
                                  <p:stCondLst>
                                    <p:cond delay="50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uiExpand="1" build="p"/>
      <p:bldP spid="7" grpId="0" animBg="1"/>
      <p:bldP spid="8" grpId="0" animBg="1"/>
      <p:bldP spid="9" grpId="0" uiExpand="1" build="p"/>
      <p:bldP spid="10" grpId="0" animBg="1"/>
      <p:bldP spid="14" grpId="0"/>
      <p:bldP spid="15" grpId="0" animBg="1"/>
    </p:bldLst>
  </p:timing>
</p:sld>
</file>

<file path=ppt/slides/slide12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94F79C-B466-40F8-B855-31E1F4BD27F4}"/>
              </a:ext>
            </a:extLst>
          </p:cNvPr>
          <p:cNvSpPr/>
          <p:nvPr/>
        </p:nvSpPr>
        <p:spPr>
          <a:xfrm>
            <a:off x="7992267" y="1556516"/>
            <a:ext cx="3516923"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25B1BCC-8543-4389-8DD5-BEC9FC8B9AEA}"/>
              </a:ext>
            </a:extLst>
          </p:cNvPr>
          <p:cNvSpPr/>
          <p:nvPr/>
        </p:nvSpPr>
        <p:spPr>
          <a:xfrm>
            <a:off x="682809" y="1970310"/>
            <a:ext cx="1096051" cy="48078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E2AA125-190F-4ED9-87DD-012739082DE9}"/>
              </a:ext>
            </a:extLst>
          </p:cNvPr>
          <p:cNvSpPr/>
          <p:nvPr/>
        </p:nvSpPr>
        <p:spPr>
          <a:xfrm>
            <a:off x="5988538" y="1108940"/>
            <a:ext cx="4336562"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2E12E7C0-DE98-47EF-8127-A26670E8895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453244" y="2198911"/>
            <a:ext cx="6292947" cy="1277097"/>
          </a:xfrm>
          <a:prstGeom prst="rect">
            <a:avLst/>
          </a:prstGeom>
          <a:solidFill>
            <a:schemeClr val="bg1"/>
          </a:solidFill>
          <a:ln w="38100">
            <a:solidFill>
              <a:schemeClr val="accent1"/>
            </a:solidFill>
          </a:ln>
        </p:spPr>
      </p:pic>
      <p:sp>
        <p:nvSpPr>
          <p:cNvPr id="9" name="Content Placeholder 8">
            <a:extLst>
              <a:ext uri="{FF2B5EF4-FFF2-40B4-BE49-F238E27FC236}">
                <a16:creationId xmlns:a16="http://schemas.microsoft.com/office/drawing/2014/main" id="{01138F19-CED1-4D27-AB2A-2CB62A994172}"/>
              </a:ext>
            </a:extLst>
          </p:cNvPr>
          <p:cNvSpPr txBox="1">
            <a:spLocks/>
          </p:cNvSpPr>
          <p:nvPr/>
        </p:nvSpPr>
        <p:spPr>
          <a:xfrm>
            <a:off x="421915" y="3540347"/>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Raw water TOC (In) = 3.2 mg/L</a:t>
            </a:r>
            <a:endParaRPr kumimoji="0" lang="en-US" sz="2800" b="1" i="0" u="none" strike="noStrike" kern="1200" cap="none" spc="0" normalizeH="0" baseline="30000" noProof="0">
              <a:ln>
                <a:noFill/>
              </a:ln>
              <a:solidFill>
                <a:srgbClr val="ED7D31"/>
              </a:solidFill>
              <a:effectLst/>
              <a:uLnTx/>
              <a:uFillTx/>
              <a:latin typeface="Calibri" panose="020F0502020204030204"/>
              <a:ea typeface="+mn-ea"/>
              <a:cs typeface="+mn-cs"/>
            </a:endParaRPr>
          </a:p>
        </p:txBody>
      </p:sp>
      <p:sp>
        <p:nvSpPr>
          <p:cNvPr id="10" name="Content Placeholder 8">
            <a:extLst>
              <a:ext uri="{FF2B5EF4-FFF2-40B4-BE49-F238E27FC236}">
                <a16:creationId xmlns:a16="http://schemas.microsoft.com/office/drawing/2014/main" id="{2CAF8D66-77EC-481C-B3DA-043388C1D912}"/>
              </a:ext>
            </a:extLst>
          </p:cNvPr>
          <p:cNvSpPr txBox="1">
            <a:spLocks/>
          </p:cNvSpPr>
          <p:nvPr/>
        </p:nvSpPr>
        <p:spPr>
          <a:xfrm>
            <a:off x="5899053" y="3540346"/>
            <a:ext cx="6292947"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Finished water TOC = 0.9 mg/L (Out)</a:t>
            </a:r>
            <a:endParaRPr kumimoji="0" lang="en-US" sz="2800" b="1" i="0" u="none" strike="noStrike" kern="1200" cap="none" spc="0" normalizeH="0" baseline="3000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A6518D7-7CB0-4E9E-A444-64F59B313AC4}"/>
              </a:ext>
            </a:extLst>
          </p:cNvPr>
          <p:cNvSpPr/>
          <p:nvPr/>
        </p:nvSpPr>
        <p:spPr>
          <a:xfrm>
            <a:off x="682808" y="1566140"/>
            <a:ext cx="5121091" cy="4041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DD221CC-48D4-40E0-AB03-EE379D1746BD}"/>
                  </a:ext>
                </a:extLst>
              </p:cNvPr>
              <p:cNvSpPr txBox="1"/>
              <p:nvPr/>
            </p:nvSpPr>
            <p:spPr>
              <a:xfrm>
                <a:off x="885034" y="4393704"/>
                <a:ext cx="10949353" cy="11038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32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Removal</m:t>
                      </m:r>
                      <m:r>
                        <a:rPr kumimoji="0" lang="en-US" sz="32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3.2 </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𝑚𝑔</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𝐿</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−0.9 </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𝑚𝑔</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𝐿</m:t>
                          </m:r>
                        </m:num>
                        <m:den>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3.2 </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𝑚𝑔</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𝐿</m:t>
                          </m:r>
                        </m:den>
                      </m:f>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𝑥</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100%=</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𝟕𝟏</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𝟗</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kumimoji="0" lang="en-US" sz="32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12" name="TextBox 11">
                <a:extLst>
                  <a:ext uri="{FF2B5EF4-FFF2-40B4-BE49-F238E27FC236}">
                    <a16:creationId xmlns:a16="http://schemas.microsoft.com/office/drawing/2014/main" id="{CDD221CC-48D4-40E0-AB03-EE379D1746BD}"/>
                  </a:ext>
                </a:extLst>
              </p:cNvPr>
              <p:cNvSpPr txBox="1">
                <a:spLocks noRot="1" noChangeAspect="1" noMove="1" noResize="1" noEditPoints="1" noAdjustHandles="1" noChangeArrowheads="1" noChangeShapeType="1" noTextEdit="1"/>
              </p:cNvSpPr>
              <p:nvPr/>
            </p:nvSpPr>
            <p:spPr>
              <a:xfrm>
                <a:off x="885034" y="4393704"/>
                <a:ext cx="10949353" cy="1103892"/>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641F9794-CDA2-4DA5-B980-5D6EB9B6DD26}"/>
              </a:ext>
            </a:extLst>
          </p:cNvPr>
          <p:cNvSpPr txBox="1"/>
          <p:nvPr/>
        </p:nvSpPr>
        <p:spPr>
          <a:xfrm>
            <a:off x="469782" y="5847864"/>
            <a:ext cx="11252436" cy="707886"/>
          </a:xfrm>
          <a:prstGeom prst="rect">
            <a:avLst/>
          </a:prstGeom>
          <a:solidFill>
            <a:schemeClr val="accent5">
              <a:lumMod val="20000"/>
              <a:lumOff val="80000"/>
            </a:schemeClr>
          </a:solidFill>
          <a:ln w="3810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a:t>72% </a:t>
            </a:r>
            <a:r>
              <a:rPr kumimoji="0" lang="en-US" sz="36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a:t>is the percent removal of TOC in the finished water.</a:t>
            </a:r>
          </a:p>
        </p:txBody>
      </p:sp>
      <p:sp>
        <p:nvSpPr>
          <p:cNvPr id="2" name="Title 1">
            <a:extLst>
              <a:ext uri="{FF2B5EF4-FFF2-40B4-BE49-F238E27FC236}">
                <a16:creationId xmlns:a16="http://schemas.microsoft.com/office/drawing/2014/main" id="{AADB1198-093C-41BE-A96C-624153EE970E}"/>
              </a:ext>
            </a:extLst>
          </p:cNvPr>
          <p:cNvSpPr>
            <a:spLocks noGrp="1"/>
          </p:cNvSpPr>
          <p:nvPr>
            <p:ph type="title"/>
          </p:nvPr>
        </p:nvSpPr>
        <p:spPr>
          <a:xfrm>
            <a:off x="682810" y="578073"/>
            <a:ext cx="11353800" cy="1979869"/>
          </a:xfrm>
        </p:spPr>
        <p:txBody>
          <a:bodyPr>
            <a:noAutofit/>
          </a:bodyPr>
          <a:lstStyle/>
          <a:p>
            <a:r>
              <a:rPr lang="en-US" sz="3200"/>
              <a:t>You operate a surface water treatment plant and one of the SDWA requirements as part of the DBPR is to remove a certain percentage of Total Organic Carbon.  If your raw water TOC is 3.2 mg/L and your finished water TOC is 0.9 mg/L, calculate the percent removal for TOC.</a:t>
            </a:r>
            <a:br>
              <a:rPr lang="en-US" sz="3200"/>
            </a:br>
            <a:endParaRPr lang="en-US" sz="3200"/>
          </a:p>
        </p:txBody>
      </p:sp>
    </p:spTree>
    <p:extLst>
      <p:ext uri="{BB962C8B-B14F-4D97-AF65-F5344CB8AC3E}">
        <p14:creationId xmlns:p14="http://schemas.microsoft.com/office/powerpoint/2010/main" val="300387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uiExpand="1" build="p"/>
      <p:bldP spid="10" grpId="0" uiExpand="1" build="p"/>
      <p:bldP spid="11" grpId="0" animBg="1"/>
      <p:bldP spid="12" grpId="0"/>
      <p:bldP spid="13" grpId="0" animBg="1"/>
    </p:bldLst>
  </p:timing>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572579B-ABAE-8151-4ED6-A16B1665F7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85BB66-3A6C-7099-78D9-D223559DD1B9}"/>
              </a:ext>
            </a:extLst>
          </p:cNvPr>
          <p:cNvSpPr>
            <a:spLocks noGrp="1"/>
          </p:cNvSpPr>
          <p:nvPr>
            <p:ph type="title"/>
          </p:nvPr>
        </p:nvSpPr>
        <p:spPr/>
        <p:txBody>
          <a:bodyPr/>
          <a:lstStyle/>
          <a:p>
            <a:r>
              <a:rPr lang="en-US"/>
              <a:t>BOD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02A80D-EA50-4775-A798-EF8143705470}"/>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lnSpc>
                    <a:spcPct val="130000"/>
                  </a:lnSpc>
                  <a:spcBef>
                    <a:spcPts val="0"/>
                  </a:spcBef>
                  <a:buNone/>
                </a:pPr>
                <a:endParaRPr lang="en-US" sz="2400" b="0" i="0">
                  <a:solidFill>
                    <a:srgbClr val="666666"/>
                  </a:solidFill>
                  <a:latin typeface="Cambria Math" panose="02040503050406030204" pitchFamily="18" charset="0"/>
                </a:endParaRPr>
              </a:p>
              <a:p>
                <a:pPr marL="0" indent="0">
                  <a:lnSpc>
                    <a:spcPct val="130000"/>
                  </a:lnSpc>
                  <a:spcBef>
                    <a:spcPts val="2400"/>
                  </a:spcBef>
                  <a:spcAft>
                    <a:spcPts val="3000"/>
                  </a:spcAft>
                  <a:buNone/>
                </a:pPr>
                <a14:m>
                  <m:oMathPara xmlns:m="http://schemas.openxmlformats.org/officeDocument/2006/math">
                    <m:oMathParaPr>
                      <m:jc m:val="centerGroup"/>
                    </m:oMathParaPr>
                    <m:oMath xmlns:m="http://schemas.openxmlformats.org/officeDocument/2006/math">
                      <m:r>
                        <m:rPr>
                          <m:sty m:val="p"/>
                        </m:rPr>
                        <a:rPr lang="en-US" sz="2400" b="0" i="0" smtClean="0">
                          <a:solidFill>
                            <a:srgbClr val="666666"/>
                          </a:solidFill>
                          <a:latin typeface="Cambria Math" panose="02040503050406030204" pitchFamily="18" charset="0"/>
                        </a:rPr>
                        <m:t>BOD</m:t>
                      </m:r>
                      <m:d>
                        <m:dPr>
                          <m:ctrlPr>
                            <a:rPr lang="en-US" sz="2400" i="1">
                              <a:solidFill>
                                <a:srgbClr val="666666"/>
                              </a:solidFill>
                              <a:latin typeface="Cambria Math" panose="02040503050406030204" pitchFamily="18" charset="0"/>
                            </a:rPr>
                          </m:ctrlPr>
                        </m:dPr>
                        <m:e>
                          <m:r>
                            <m:rPr>
                              <m:sty m:val="p"/>
                            </m:rPr>
                            <a:rPr lang="en-US" sz="2400" i="0">
                              <a:solidFill>
                                <a:srgbClr val="666666"/>
                              </a:solidFill>
                              <a:latin typeface="Cambria Math" panose="02040503050406030204" pitchFamily="18" charset="0"/>
                            </a:rPr>
                            <m:t>seeded</m:t>
                          </m:r>
                        </m:e>
                      </m:d>
                      <m:r>
                        <a:rPr lang="en-US" sz="2400" i="0">
                          <a:solidFill>
                            <a:srgbClr val="666666"/>
                          </a:solidFill>
                          <a:latin typeface="Cambria Math" panose="02040503050406030204" pitchFamily="18" charset="0"/>
                        </a:rPr>
                        <m:t>, </m:t>
                      </m:r>
                      <m:r>
                        <m:rPr>
                          <m:sty m:val="p"/>
                        </m:rPr>
                        <a:rPr lang="en-US" sz="2400" i="0">
                          <a:solidFill>
                            <a:srgbClr val="666666"/>
                          </a:solidFill>
                          <a:latin typeface="Cambria Math" panose="02040503050406030204" pitchFamily="18" charset="0"/>
                        </a:rPr>
                        <m:t>m</m:t>
                      </m:r>
                      <m:f>
                        <m:fPr>
                          <m:type m:val="lin"/>
                          <m:ctrlPr>
                            <a:rPr lang="en-US" sz="2400" i="1">
                              <a:solidFill>
                                <a:srgbClr val="666666"/>
                              </a:solidFill>
                              <a:latin typeface="Cambria Math" panose="02040503050406030204" pitchFamily="18" charset="0"/>
                            </a:rPr>
                          </m:ctrlPr>
                        </m:fPr>
                        <m:num>
                          <m:r>
                            <m:rPr>
                              <m:sty m:val="p"/>
                            </m:rPr>
                            <a:rPr lang="en-US" sz="2400" i="0">
                              <a:solidFill>
                                <a:srgbClr val="666666"/>
                              </a:solidFill>
                              <a:latin typeface="Cambria Math" panose="02040503050406030204" pitchFamily="18" charset="0"/>
                            </a:rPr>
                            <m:t>g</m:t>
                          </m:r>
                        </m:num>
                        <m:den>
                          <m:r>
                            <m:rPr>
                              <m:sty m:val="p"/>
                            </m:rPr>
                            <a:rPr lang="en-US" sz="2400" i="0">
                              <a:solidFill>
                                <a:srgbClr val="666666"/>
                              </a:solidFill>
                              <a:latin typeface="Cambria Math" panose="02040503050406030204" pitchFamily="18" charset="0"/>
                            </a:rPr>
                            <m:t>L</m:t>
                          </m:r>
                        </m:den>
                      </m:f>
                      <m:r>
                        <a:rPr lang="en-US" sz="2400" i="0">
                          <a:solidFill>
                            <a:srgbClr val="666666"/>
                          </a:solidFill>
                          <a:latin typeface="Cambria Math" panose="02040503050406030204" pitchFamily="18" charset="0"/>
                        </a:rPr>
                        <m:t>=</m:t>
                      </m:r>
                      <m:f>
                        <m:fPr>
                          <m:ctrlPr>
                            <a:rPr lang="en-US" sz="2400" i="1">
                              <a:solidFill>
                                <a:srgbClr val="666666"/>
                              </a:solidFill>
                              <a:latin typeface="Cambria Math" panose="02040503050406030204" pitchFamily="18" charset="0"/>
                            </a:rPr>
                          </m:ctrlPr>
                        </m:fPr>
                        <m:num>
                          <m:d>
                            <m:dPr>
                              <m:begChr m:val="["/>
                              <m:endChr m:val="]"/>
                              <m:ctrlPr>
                                <a:rPr lang="en-US" sz="2400" i="1">
                                  <a:solidFill>
                                    <a:srgbClr val="666666"/>
                                  </a:solidFill>
                                  <a:latin typeface="Cambria Math" panose="02040503050406030204" pitchFamily="18" charset="0"/>
                                </a:rPr>
                              </m:ctrlPr>
                            </m:dPr>
                            <m:e>
                              <m:d>
                                <m:dPr>
                                  <m:ctrlPr>
                                    <a:rPr lang="en-US" sz="2400" i="1">
                                      <a:solidFill>
                                        <a:srgbClr val="666666"/>
                                      </a:solidFill>
                                      <a:latin typeface="Cambria Math" panose="02040503050406030204" pitchFamily="18" charset="0"/>
                                    </a:rPr>
                                  </m:ctrlPr>
                                </m:dPr>
                                <m:e>
                                  <m:r>
                                    <m:rPr>
                                      <m:sty m:val="p"/>
                                    </m:rPr>
                                    <a:rPr lang="en-US" sz="2400" i="0">
                                      <a:solidFill>
                                        <a:srgbClr val="666666"/>
                                      </a:solidFill>
                                      <a:latin typeface="Cambria Math" panose="02040503050406030204" pitchFamily="18" charset="0"/>
                                    </a:rPr>
                                    <m:t>Initial</m:t>
                                  </m:r>
                                  <m:r>
                                    <a:rPr lang="en-US" sz="2400" i="0">
                                      <a:solidFill>
                                        <a:srgbClr val="666666"/>
                                      </a:solidFill>
                                      <a:latin typeface="Cambria Math" panose="02040503050406030204" pitchFamily="18" charset="0"/>
                                    </a:rPr>
                                    <m:t> </m:t>
                                  </m:r>
                                  <m:r>
                                    <m:rPr>
                                      <m:sty m:val="p"/>
                                    </m:rPr>
                                    <a:rPr lang="en-US" sz="2400" i="0">
                                      <a:solidFill>
                                        <a:srgbClr val="666666"/>
                                      </a:solidFill>
                                      <a:latin typeface="Cambria Math" panose="02040503050406030204" pitchFamily="18" charset="0"/>
                                    </a:rPr>
                                    <m:t>DO</m:t>
                                  </m:r>
                                  <m:r>
                                    <a:rPr lang="en-US" sz="2400" i="0">
                                      <a:solidFill>
                                        <a:srgbClr val="666666"/>
                                      </a:solidFill>
                                      <a:latin typeface="Cambria Math" panose="02040503050406030204" pitchFamily="18" charset="0"/>
                                    </a:rPr>
                                    <m:t>,</m:t>
                                  </m:r>
                                  <m:f>
                                    <m:fPr>
                                      <m:type m:val="lin"/>
                                      <m:ctrlPr>
                                        <a:rPr lang="en-US" sz="2400" i="1">
                                          <a:solidFill>
                                            <a:srgbClr val="666666"/>
                                          </a:solidFill>
                                          <a:latin typeface="Cambria Math" panose="02040503050406030204" pitchFamily="18" charset="0"/>
                                        </a:rPr>
                                      </m:ctrlPr>
                                    </m:fPr>
                                    <m:num>
                                      <m:r>
                                        <m:rPr>
                                          <m:sty m:val="p"/>
                                        </m:rPr>
                                        <a:rPr lang="en-US" sz="2400">
                                          <a:solidFill>
                                            <a:srgbClr val="666666"/>
                                          </a:solidFill>
                                          <a:latin typeface="Cambria Math" panose="02040503050406030204" pitchFamily="18" charset="0"/>
                                        </a:rPr>
                                        <m:t>mg</m:t>
                                      </m:r>
                                    </m:num>
                                    <m:den>
                                      <m:r>
                                        <m:rPr>
                                          <m:sty m:val="p"/>
                                        </m:rPr>
                                        <a:rPr lang="en-US" sz="2400">
                                          <a:solidFill>
                                            <a:srgbClr val="666666"/>
                                          </a:solidFill>
                                          <a:latin typeface="Cambria Math" panose="02040503050406030204" pitchFamily="18" charset="0"/>
                                        </a:rPr>
                                        <m:t>L</m:t>
                                      </m:r>
                                    </m:den>
                                  </m:f>
                                </m:e>
                              </m:d>
                              <m:r>
                                <a:rPr lang="en-US" sz="2400" i="0">
                                  <a:solidFill>
                                    <a:srgbClr val="666666"/>
                                  </a:solidFill>
                                  <a:latin typeface="Cambria Math" panose="02040503050406030204" pitchFamily="18" charset="0"/>
                                </a:rPr>
                                <m:t>−</m:t>
                              </m:r>
                              <m:d>
                                <m:dPr>
                                  <m:ctrlPr>
                                    <a:rPr lang="en-US" sz="2400" i="1">
                                      <a:solidFill>
                                        <a:srgbClr val="666666"/>
                                      </a:solidFill>
                                      <a:latin typeface="Cambria Math" panose="02040503050406030204" pitchFamily="18" charset="0"/>
                                    </a:rPr>
                                  </m:ctrlPr>
                                </m:dPr>
                                <m:e>
                                  <m:r>
                                    <m:rPr>
                                      <m:sty m:val="p"/>
                                    </m:rPr>
                                    <a:rPr lang="en-US" sz="2400" i="0">
                                      <a:solidFill>
                                        <a:srgbClr val="666666"/>
                                      </a:solidFill>
                                      <a:latin typeface="Cambria Math" panose="02040503050406030204" pitchFamily="18" charset="0"/>
                                    </a:rPr>
                                    <m:t>Final</m:t>
                                  </m:r>
                                  <m:r>
                                    <a:rPr lang="en-US" sz="2400" i="0">
                                      <a:solidFill>
                                        <a:srgbClr val="666666"/>
                                      </a:solidFill>
                                      <a:latin typeface="Cambria Math" panose="02040503050406030204" pitchFamily="18" charset="0"/>
                                    </a:rPr>
                                    <m:t> </m:t>
                                  </m:r>
                                  <m:r>
                                    <m:rPr>
                                      <m:sty m:val="p"/>
                                    </m:rPr>
                                    <a:rPr lang="en-US" sz="2400" i="0">
                                      <a:solidFill>
                                        <a:srgbClr val="666666"/>
                                      </a:solidFill>
                                      <a:latin typeface="Cambria Math" panose="02040503050406030204" pitchFamily="18" charset="0"/>
                                    </a:rPr>
                                    <m:t>DO</m:t>
                                  </m:r>
                                  <m:r>
                                    <a:rPr lang="en-US" sz="2400" i="0">
                                      <a:solidFill>
                                        <a:srgbClr val="666666"/>
                                      </a:solidFill>
                                      <a:latin typeface="Cambria Math" panose="02040503050406030204" pitchFamily="18" charset="0"/>
                                    </a:rPr>
                                    <m:t>,</m:t>
                                  </m:r>
                                  <m:f>
                                    <m:fPr>
                                      <m:type m:val="lin"/>
                                      <m:ctrlPr>
                                        <a:rPr lang="en-US" sz="2400" i="1">
                                          <a:solidFill>
                                            <a:srgbClr val="666666"/>
                                          </a:solidFill>
                                          <a:latin typeface="Cambria Math" panose="02040503050406030204" pitchFamily="18" charset="0"/>
                                        </a:rPr>
                                      </m:ctrlPr>
                                    </m:fPr>
                                    <m:num>
                                      <m:r>
                                        <m:rPr>
                                          <m:sty m:val="p"/>
                                        </m:rPr>
                                        <a:rPr lang="en-US" sz="2400">
                                          <a:solidFill>
                                            <a:srgbClr val="666666"/>
                                          </a:solidFill>
                                          <a:latin typeface="Cambria Math" panose="02040503050406030204" pitchFamily="18" charset="0"/>
                                        </a:rPr>
                                        <m:t>mg</m:t>
                                      </m:r>
                                    </m:num>
                                    <m:den>
                                      <m:r>
                                        <m:rPr>
                                          <m:sty m:val="p"/>
                                        </m:rPr>
                                        <a:rPr lang="en-US" sz="2400">
                                          <a:solidFill>
                                            <a:srgbClr val="666666"/>
                                          </a:solidFill>
                                          <a:latin typeface="Cambria Math" panose="02040503050406030204" pitchFamily="18" charset="0"/>
                                        </a:rPr>
                                        <m:t>L</m:t>
                                      </m:r>
                                    </m:den>
                                  </m:f>
                                </m:e>
                              </m:d>
                              <m:r>
                                <a:rPr lang="en-US" sz="2400" i="0">
                                  <a:solidFill>
                                    <a:srgbClr val="666666"/>
                                  </a:solidFill>
                                  <a:latin typeface="Cambria Math" panose="02040503050406030204" pitchFamily="18" charset="0"/>
                                </a:rPr>
                                <m:t>−</m:t>
                              </m:r>
                              <m:d>
                                <m:dPr>
                                  <m:ctrlPr>
                                    <a:rPr lang="en-US" sz="2400" i="1">
                                      <a:solidFill>
                                        <a:srgbClr val="666666"/>
                                      </a:solidFill>
                                      <a:latin typeface="Cambria Math" panose="02040503050406030204" pitchFamily="18" charset="0"/>
                                    </a:rPr>
                                  </m:ctrlPr>
                                </m:dPr>
                                <m:e>
                                  <m:r>
                                    <m:rPr>
                                      <m:sty m:val="p"/>
                                    </m:rPr>
                                    <a:rPr lang="en-US" sz="2400" i="0">
                                      <a:solidFill>
                                        <a:srgbClr val="666666"/>
                                      </a:solidFill>
                                      <a:latin typeface="Cambria Math" panose="02040503050406030204" pitchFamily="18" charset="0"/>
                                    </a:rPr>
                                    <m:t>Seed</m:t>
                                  </m:r>
                                  <m:r>
                                    <a:rPr lang="en-US" sz="2400" i="0">
                                      <a:solidFill>
                                        <a:srgbClr val="666666"/>
                                      </a:solidFill>
                                      <a:latin typeface="Cambria Math" panose="02040503050406030204" pitchFamily="18" charset="0"/>
                                    </a:rPr>
                                    <m:t> </m:t>
                                  </m:r>
                                  <m:r>
                                    <m:rPr>
                                      <m:sty m:val="p"/>
                                    </m:rPr>
                                    <a:rPr lang="en-US" sz="2400" i="0">
                                      <a:solidFill>
                                        <a:srgbClr val="666666"/>
                                      </a:solidFill>
                                      <a:latin typeface="Cambria Math" panose="02040503050406030204" pitchFamily="18" charset="0"/>
                                    </a:rPr>
                                    <m:t>Correction</m:t>
                                  </m:r>
                                  <m:r>
                                    <a:rPr lang="en-US" sz="2400" i="0">
                                      <a:solidFill>
                                        <a:srgbClr val="666666"/>
                                      </a:solidFill>
                                      <a:latin typeface="Cambria Math" panose="02040503050406030204" pitchFamily="18" charset="0"/>
                                    </a:rPr>
                                    <m:t>,</m:t>
                                  </m:r>
                                  <m:f>
                                    <m:fPr>
                                      <m:type m:val="lin"/>
                                      <m:ctrlPr>
                                        <a:rPr lang="en-US" sz="2400" i="1">
                                          <a:solidFill>
                                            <a:srgbClr val="666666"/>
                                          </a:solidFill>
                                          <a:latin typeface="Cambria Math" panose="02040503050406030204" pitchFamily="18" charset="0"/>
                                        </a:rPr>
                                      </m:ctrlPr>
                                    </m:fPr>
                                    <m:num>
                                      <m:r>
                                        <m:rPr>
                                          <m:sty m:val="p"/>
                                        </m:rPr>
                                        <a:rPr lang="en-US" sz="2400">
                                          <a:solidFill>
                                            <a:srgbClr val="666666"/>
                                          </a:solidFill>
                                          <a:latin typeface="Cambria Math" panose="02040503050406030204" pitchFamily="18" charset="0"/>
                                        </a:rPr>
                                        <m:t>mg</m:t>
                                      </m:r>
                                    </m:num>
                                    <m:den>
                                      <m:r>
                                        <m:rPr>
                                          <m:sty m:val="p"/>
                                        </m:rPr>
                                        <a:rPr lang="en-US" sz="2400">
                                          <a:solidFill>
                                            <a:srgbClr val="666666"/>
                                          </a:solidFill>
                                          <a:latin typeface="Cambria Math" panose="02040503050406030204" pitchFamily="18" charset="0"/>
                                        </a:rPr>
                                        <m:t>L</m:t>
                                      </m:r>
                                    </m:den>
                                  </m:f>
                                </m:e>
                              </m:d>
                            </m:e>
                          </m:d>
                          <m:d>
                            <m:dPr>
                              <m:begChr m:val="["/>
                              <m:endChr m:val="]"/>
                              <m:ctrlPr>
                                <a:rPr lang="en-US" sz="2400" i="1">
                                  <a:solidFill>
                                    <a:srgbClr val="666666"/>
                                  </a:solidFill>
                                  <a:latin typeface="Cambria Math" panose="02040503050406030204" pitchFamily="18" charset="0"/>
                                </a:rPr>
                              </m:ctrlPr>
                            </m:dPr>
                            <m:e>
                              <m:r>
                                <a:rPr lang="en-US" sz="2400" i="0">
                                  <a:solidFill>
                                    <a:srgbClr val="666666"/>
                                  </a:solidFill>
                                  <a:latin typeface="Cambria Math" panose="02040503050406030204" pitchFamily="18" charset="0"/>
                                </a:rPr>
                                <m:t>300 </m:t>
                              </m:r>
                              <m:r>
                                <m:rPr>
                                  <m:sty m:val="p"/>
                                </m:rPr>
                                <a:rPr lang="en-US" sz="2400" i="0">
                                  <a:solidFill>
                                    <a:srgbClr val="666666"/>
                                  </a:solidFill>
                                  <a:latin typeface="Cambria Math" panose="02040503050406030204" pitchFamily="18" charset="0"/>
                                </a:rPr>
                                <m:t>mL</m:t>
                              </m:r>
                            </m:e>
                          </m:d>
                        </m:num>
                        <m:den>
                          <m:r>
                            <m:rPr>
                              <m:sty m:val="p"/>
                            </m:rPr>
                            <a:rPr lang="en-US" sz="2400" i="0">
                              <a:solidFill>
                                <a:srgbClr val="666666"/>
                              </a:solidFill>
                              <a:latin typeface="Cambria Math" panose="02040503050406030204" pitchFamily="18" charset="0"/>
                            </a:rPr>
                            <m:t>Sample</m:t>
                          </m:r>
                          <m:r>
                            <a:rPr lang="en-US" sz="2400" i="0">
                              <a:solidFill>
                                <a:srgbClr val="666666"/>
                              </a:solidFill>
                              <a:latin typeface="Cambria Math" panose="02040503050406030204" pitchFamily="18" charset="0"/>
                            </a:rPr>
                            <m:t>, </m:t>
                          </m:r>
                          <m:r>
                            <m:rPr>
                              <m:sty m:val="p"/>
                            </m:rPr>
                            <a:rPr lang="en-US" sz="2400" i="0">
                              <a:solidFill>
                                <a:srgbClr val="666666"/>
                              </a:solidFill>
                              <a:latin typeface="Cambria Math" panose="02040503050406030204" pitchFamily="18" charset="0"/>
                            </a:rPr>
                            <m:t>mL</m:t>
                          </m:r>
                        </m:den>
                      </m:f>
                    </m:oMath>
                  </m:oMathPara>
                </a14:m>
                <a:endParaRPr lang="en-US" sz="2400">
                  <a:solidFill>
                    <a:srgbClr val="666666"/>
                  </a:solidFill>
                </a:endParaRPr>
              </a:p>
              <a:p>
                <a:pPr marL="0" indent="0">
                  <a:lnSpc>
                    <a:spcPct val="130000"/>
                  </a:lnSpc>
                  <a:buNone/>
                </a:pPr>
                <a14:m>
                  <m:oMathPara xmlns:m="http://schemas.openxmlformats.org/officeDocument/2006/math">
                    <m:oMathParaPr>
                      <m:jc m:val="centerGroup"/>
                    </m:oMathParaPr>
                    <m:oMath xmlns:m="http://schemas.openxmlformats.org/officeDocument/2006/math">
                      <m:r>
                        <m:rPr>
                          <m:sty m:val="p"/>
                        </m:rPr>
                        <a:rPr lang="en-US" sz="2400" b="0" i="0" smtClean="0">
                          <a:solidFill>
                            <a:srgbClr val="666666"/>
                          </a:solidFill>
                          <a:latin typeface="Cambria Math" panose="02040503050406030204" pitchFamily="18" charset="0"/>
                        </a:rPr>
                        <m:t>BOD</m:t>
                      </m:r>
                      <m:d>
                        <m:dPr>
                          <m:ctrlPr>
                            <a:rPr lang="en-US" sz="2400" i="1">
                              <a:solidFill>
                                <a:srgbClr val="666666"/>
                              </a:solidFill>
                              <a:latin typeface="Cambria Math" panose="02040503050406030204" pitchFamily="18" charset="0"/>
                            </a:rPr>
                          </m:ctrlPr>
                        </m:dPr>
                        <m:e>
                          <m:r>
                            <m:rPr>
                              <m:sty m:val="p"/>
                            </m:rPr>
                            <a:rPr lang="en-US" sz="2400" i="0">
                              <a:solidFill>
                                <a:srgbClr val="666666"/>
                              </a:solidFill>
                              <a:latin typeface="Cambria Math" panose="02040503050406030204" pitchFamily="18" charset="0"/>
                            </a:rPr>
                            <m:t>unseeded</m:t>
                          </m:r>
                        </m:e>
                      </m:d>
                      <m:r>
                        <a:rPr lang="en-US" sz="2400" i="0">
                          <a:solidFill>
                            <a:srgbClr val="666666"/>
                          </a:solidFill>
                          <a:latin typeface="Cambria Math" panose="02040503050406030204" pitchFamily="18" charset="0"/>
                        </a:rPr>
                        <m:t>, </m:t>
                      </m:r>
                      <m:f>
                        <m:fPr>
                          <m:type m:val="lin"/>
                          <m:ctrlPr>
                            <a:rPr lang="en-US" sz="2400" i="1">
                              <a:solidFill>
                                <a:srgbClr val="666666"/>
                              </a:solidFill>
                              <a:latin typeface="Cambria Math" panose="02040503050406030204" pitchFamily="18" charset="0"/>
                            </a:rPr>
                          </m:ctrlPr>
                        </m:fPr>
                        <m:num>
                          <m:r>
                            <m:rPr>
                              <m:sty m:val="p"/>
                            </m:rPr>
                            <a:rPr lang="en-US" sz="2400" b="0" i="0" smtClean="0">
                              <a:solidFill>
                                <a:srgbClr val="666666"/>
                              </a:solidFill>
                              <a:latin typeface="Cambria Math" panose="02040503050406030204" pitchFamily="18" charset="0"/>
                            </a:rPr>
                            <m:t>m</m:t>
                          </m:r>
                          <m:r>
                            <m:rPr>
                              <m:sty m:val="p"/>
                            </m:rPr>
                            <a:rPr lang="en-US" sz="2400" i="0">
                              <a:solidFill>
                                <a:srgbClr val="666666"/>
                              </a:solidFill>
                              <a:latin typeface="Cambria Math" panose="02040503050406030204" pitchFamily="18" charset="0"/>
                            </a:rPr>
                            <m:t>g</m:t>
                          </m:r>
                        </m:num>
                        <m:den>
                          <m:r>
                            <m:rPr>
                              <m:sty m:val="p"/>
                            </m:rPr>
                            <a:rPr lang="en-US" sz="2400" i="0">
                              <a:solidFill>
                                <a:srgbClr val="666666"/>
                              </a:solidFill>
                              <a:latin typeface="Cambria Math" panose="02040503050406030204" pitchFamily="18" charset="0"/>
                            </a:rPr>
                            <m:t>L</m:t>
                          </m:r>
                        </m:den>
                      </m:f>
                      <m:r>
                        <a:rPr lang="en-US" sz="2400" i="0">
                          <a:solidFill>
                            <a:srgbClr val="666666"/>
                          </a:solidFill>
                          <a:latin typeface="Cambria Math" panose="02040503050406030204" pitchFamily="18" charset="0"/>
                        </a:rPr>
                        <m:t>=</m:t>
                      </m:r>
                      <m:f>
                        <m:fPr>
                          <m:ctrlPr>
                            <a:rPr lang="en-US" sz="2400" i="1">
                              <a:solidFill>
                                <a:srgbClr val="666666"/>
                              </a:solidFill>
                              <a:latin typeface="Cambria Math" panose="02040503050406030204" pitchFamily="18" charset="0"/>
                            </a:rPr>
                          </m:ctrlPr>
                        </m:fPr>
                        <m:num>
                          <m:d>
                            <m:dPr>
                              <m:begChr m:val="["/>
                              <m:endChr m:val="]"/>
                              <m:ctrlPr>
                                <a:rPr lang="en-US" sz="2400" i="1">
                                  <a:solidFill>
                                    <a:srgbClr val="666666"/>
                                  </a:solidFill>
                                  <a:latin typeface="Cambria Math" panose="02040503050406030204" pitchFamily="18" charset="0"/>
                                </a:rPr>
                              </m:ctrlPr>
                            </m:dPr>
                            <m:e>
                              <m:d>
                                <m:dPr>
                                  <m:ctrlPr>
                                    <a:rPr lang="en-US" sz="2400" i="1">
                                      <a:solidFill>
                                        <a:srgbClr val="666666"/>
                                      </a:solidFill>
                                      <a:latin typeface="Cambria Math" panose="02040503050406030204" pitchFamily="18" charset="0"/>
                                    </a:rPr>
                                  </m:ctrlPr>
                                </m:dPr>
                                <m:e>
                                  <m:r>
                                    <m:rPr>
                                      <m:sty m:val="p"/>
                                    </m:rPr>
                                    <a:rPr lang="en-US" sz="2400" i="0">
                                      <a:solidFill>
                                        <a:srgbClr val="666666"/>
                                      </a:solidFill>
                                      <a:latin typeface="Cambria Math" panose="02040503050406030204" pitchFamily="18" charset="0"/>
                                    </a:rPr>
                                    <m:t>Initial</m:t>
                                  </m:r>
                                  <m:r>
                                    <a:rPr lang="en-US" sz="2400" i="0">
                                      <a:solidFill>
                                        <a:srgbClr val="666666"/>
                                      </a:solidFill>
                                      <a:latin typeface="Cambria Math" panose="02040503050406030204" pitchFamily="18" charset="0"/>
                                    </a:rPr>
                                    <m:t> </m:t>
                                  </m:r>
                                  <m:r>
                                    <m:rPr>
                                      <m:sty m:val="p"/>
                                    </m:rPr>
                                    <a:rPr lang="en-US" sz="2400" i="0">
                                      <a:solidFill>
                                        <a:srgbClr val="666666"/>
                                      </a:solidFill>
                                      <a:latin typeface="Cambria Math" panose="02040503050406030204" pitchFamily="18" charset="0"/>
                                    </a:rPr>
                                    <m:t>DO</m:t>
                                  </m:r>
                                  <m:r>
                                    <a:rPr lang="en-US" sz="2400" i="0">
                                      <a:solidFill>
                                        <a:srgbClr val="666666"/>
                                      </a:solidFill>
                                      <a:latin typeface="Cambria Math" panose="02040503050406030204" pitchFamily="18" charset="0"/>
                                    </a:rPr>
                                    <m:t>,</m:t>
                                  </m:r>
                                  <m:f>
                                    <m:fPr>
                                      <m:type m:val="lin"/>
                                      <m:ctrlPr>
                                        <a:rPr lang="en-US" sz="2400" i="1">
                                          <a:solidFill>
                                            <a:srgbClr val="666666"/>
                                          </a:solidFill>
                                          <a:latin typeface="Cambria Math" panose="02040503050406030204" pitchFamily="18" charset="0"/>
                                        </a:rPr>
                                      </m:ctrlPr>
                                    </m:fPr>
                                    <m:num>
                                      <m:r>
                                        <m:rPr>
                                          <m:sty m:val="p"/>
                                        </m:rPr>
                                        <a:rPr lang="en-US" sz="2400">
                                          <a:solidFill>
                                            <a:srgbClr val="666666"/>
                                          </a:solidFill>
                                          <a:latin typeface="Cambria Math" panose="02040503050406030204" pitchFamily="18" charset="0"/>
                                        </a:rPr>
                                        <m:t>mg</m:t>
                                      </m:r>
                                    </m:num>
                                    <m:den>
                                      <m:r>
                                        <m:rPr>
                                          <m:sty m:val="p"/>
                                        </m:rPr>
                                        <a:rPr lang="en-US" sz="2400">
                                          <a:solidFill>
                                            <a:srgbClr val="666666"/>
                                          </a:solidFill>
                                          <a:latin typeface="Cambria Math" panose="02040503050406030204" pitchFamily="18" charset="0"/>
                                        </a:rPr>
                                        <m:t>L</m:t>
                                      </m:r>
                                    </m:den>
                                  </m:f>
                                </m:e>
                              </m:d>
                              <m:r>
                                <a:rPr lang="en-US" sz="2400" i="0">
                                  <a:solidFill>
                                    <a:srgbClr val="666666"/>
                                  </a:solidFill>
                                  <a:latin typeface="Cambria Math" panose="02040503050406030204" pitchFamily="18" charset="0"/>
                                </a:rPr>
                                <m:t>−</m:t>
                              </m:r>
                              <m:d>
                                <m:dPr>
                                  <m:ctrlPr>
                                    <a:rPr lang="en-US" sz="2400" i="1">
                                      <a:solidFill>
                                        <a:srgbClr val="666666"/>
                                      </a:solidFill>
                                      <a:latin typeface="Cambria Math" panose="02040503050406030204" pitchFamily="18" charset="0"/>
                                    </a:rPr>
                                  </m:ctrlPr>
                                </m:dPr>
                                <m:e>
                                  <m:r>
                                    <m:rPr>
                                      <m:sty m:val="p"/>
                                    </m:rPr>
                                    <a:rPr lang="en-US" sz="2400" i="0">
                                      <a:solidFill>
                                        <a:srgbClr val="666666"/>
                                      </a:solidFill>
                                      <a:latin typeface="Cambria Math" panose="02040503050406030204" pitchFamily="18" charset="0"/>
                                    </a:rPr>
                                    <m:t>Final</m:t>
                                  </m:r>
                                  <m:r>
                                    <a:rPr lang="en-US" sz="2400" i="0">
                                      <a:solidFill>
                                        <a:srgbClr val="666666"/>
                                      </a:solidFill>
                                      <a:latin typeface="Cambria Math" panose="02040503050406030204" pitchFamily="18" charset="0"/>
                                    </a:rPr>
                                    <m:t> </m:t>
                                  </m:r>
                                  <m:r>
                                    <m:rPr>
                                      <m:sty m:val="p"/>
                                    </m:rPr>
                                    <a:rPr lang="en-US" sz="2400" i="0">
                                      <a:solidFill>
                                        <a:srgbClr val="666666"/>
                                      </a:solidFill>
                                      <a:latin typeface="Cambria Math" panose="02040503050406030204" pitchFamily="18" charset="0"/>
                                    </a:rPr>
                                    <m:t>DO</m:t>
                                  </m:r>
                                  <m:r>
                                    <a:rPr lang="en-US" sz="2400" i="0">
                                      <a:solidFill>
                                        <a:srgbClr val="666666"/>
                                      </a:solidFill>
                                      <a:latin typeface="Cambria Math" panose="02040503050406030204" pitchFamily="18" charset="0"/>
                                    </a:rPr>
                                    <m:t>,</m:t>
                                  </m:r>
                                  <m:f>
                                    <m:fPr>
                                      <m:type m:val="lin"/>
                                      <m:ctrlPr>
                                        <a:rPr lang="en-US" sz="2400" i="1">
                                          <a:solidFill>
                                            <a:srgbClr val="666666"/>
                                          </a:solidFill>
                                          <a:latin typeface="Cambria Math" panose="02040503050406030204" pitchFamily="18" charset="0"/>
                                        </a:rPr>
                                      </m:ctrlPr>
                                    </m:fPr>
                                    <m:num>
                                      <m:r>
                                        <m:rPr>
                                          <m:sty m:val="p"/>
                                        </m:rPr>
                                        <a:rPr lang="en-US" sz="2400">
                                          <a:solidFill>
                                            <a:srgbClr val="666666"/>
                                          </a:solidFill>
                                          <a:latin typeface="Cambria Math" panose="02040503050406030204" pitchFamily="18" charset="0"/>
                                        </a:rPr>
                                        <m:t>mg</m:t>
                                      </m:r>
                                    </m:num>
                                    <m:den>
                                      <m:r>
                                        <m:rPr>
                                          <m:sty m:val="p"/>
                                        </m:rPr>
                                        <a:rPr lang="en-US" sz="2400">
                                          <a:solidFill>
                                            <a:srgbClr val="666666"/>
                                          </a:solidFill>
                                          <a:latin typeface="Cambria Math" panose="02040503050406030204" pitchFamily="18" charset="0"/>
                                        </a:rPr>
                                        <m:t>L</m:t>
                                      </m:r>
                                    </m:den>
                                  </m:f>
                                </m:e>
                              </m:d>
                            </m:e>
                          </m:d>
                          <m:d>
                            <m:dPr>
                              <m:begChr m:val="["/>
                              <m:endChr m:val="]"/>
                              <m:ctrlPr>
                                <a:rPr lang="en-US" sz="2400" i="1">
                                  <a:solidFill>
                                    <a:srgbClr val="666666"/>
                                  </a:solidFill>
                                  <a:latin typeface="Cambria Math" panose="02040503050406030204" pitchFamily="18" charset="0"/>
                                </a:rPr>
                              </m:ctrlPr>
                            </m:dPr>
                            <m:e>
                              <m:r>
                                <a:rPr lang="en-US" sz="2400" i="0">
                                  <a:solidFill>
                                    <a:srgbClr val="666666"/>
                                  </a:solidFill>
                                  <a:latin typeface="Cambria Math" panose="02040503050406030204" pitchFamily="18" charset="0"/>
                                </a:rPr>
                                <m:t>300 </m:t>
                              </m:r>
                              <m:r>
                                <m:rPr>
                                  <m:sty m:val="p"/>
                                </m:rPr>
                                <a:rPr lang="en-US" sz="2400" i="0">
                                  <a:solidFill>
                                    <a:srgbClr val="666666"/>
                                  </a:solidFill>
                                  <a:latin typeface="Cambria Math" panose="02040503050406030204" pitchFamily="18" charset="0"/>
                                </a:rPr>
                                <m:t>mL</m:t>
                              </m:r>
                            </m:e>
                          </m:d>
                        </m:num>
                        <m:den>
                          <m:r>
                            <m:rPr>
                              <m:sty m:val="p"/>
                            </m:rPr>
                            <a:rPr lang="en-US" sz="2400" i="0">
                              <a:solidFill>
                                <a:srgbClr val="666666"/>
                              </a:solidFill>
                              <a:latin typeface="Cambria Math" panose="02040503050406030204" pitchFamily="18" charset="0"/>
                            </a:rPr>
                            <m:t>Sample</m:t>
                          </m:r>
                          <m:r>
                            <a:rPr lang="en-US" sz="2400" i="0">
                              <a:solidFill>
                                <a:srgbClr val="666666"/>
                              </a:solidFill>
                              <a:latin typeface="Cambria Math" panose="02040503050406030204" pitchFamily="18" charset="0"/>
                            </a:rPr>
                            <m:t>, </m:t>
                          </m:r>
                          <m:r>
                            <m:rPr>
                              <m:sty m:val="p"/>
                            </m:rPr>
                            <a:rPr lang="en-US" sz="2400" i="0">
                              <a:solidFill>
                                <a:srgbClr val="666666"/>
                              </a:solidFill>
                              <a:latin typeface="Cambria Math" panose="02040503050406030204" pitchFamily="18" charset="0"/>
                            </a:rPr>
                            <m:t>mL</m:t>
                          </m:r>
                        </m:den>
                      </m:f>
                    </m:oMath>
                  </m:oMathPara>
                </a14:m>
                <a:endParaRPr lang="en-US" sz="2400">
                  <a:solidFill>
                    <a:srgbClr val="666666"/>
                  </a:solidFill>
                </a:endParaRPr>
              </a:p>
            </p:txBody>
          </p:sp>
        </mc:Choice>
        <mc:Fallback xmlns="">
          <p:sp>
            <p:nvSpPr>
              <p:cNvPr id="3" name="Content Placeholder 2">
                <a:extLst>
                  <a:ext uri="{FF2B5EF4-FFF2-40B4-BE49-F238E27FC236}">
                    <a16:creationId xmlns:a16="http://schemas.microsoft.com/office/drawing/2014/main" id="{5F02A80D-EA50-4775-A798-EF8143705470}"/>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t="-856"/>
                </a:stretch>
              </a:blipFill>
            </p:spPr>
            <p:txBody>
              <a:bodyPr/>
              <a:lstStyle/>
              <a:p>
                <a:r>
                  <a:rPr lang="en-US">
                    <a:noFill/>
                  </a:rPr>
                  <a:t> </a:t>
                </a:r>
              </a:p>
            </p:txBody>
          </p:sp>
        </mc:Fallback>
      </mc:AlternateContent>
      <p:sp>
        <p:nvSpPr>
          <p:cNvPr id="6" name="Oval 5">
            <a:extLst>
              <a:ext uri="{FF2B5EF4-FFF2-40B4-BE49-F238E27FC236}">
                <a16:creationId xmlns:a16="http://schemas.microsoft.com/office/drawing/2014/main" id="{03DE0AEA-16A4-6825-B65F-42080A9342F5}"/>
              </a:ext>
            </a:extLst>
          </p:cNvPr>
          <p:cNvSpPr/>
          <p:nvPr/>
        </p:nvSpPr>
        <p:spPr>
          <a:xfrm>
            <a:off x="6600091" y="2305294"/>
            <a:ext cx="3364523" cy="89510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76B2B5B6-7C3A-4CF0-FBBB-7091843622E6}"/>
              </a:ext>
            </a:extLst>
          </p:cNvPr>
          <p:cNvSpPr/>
          <p:nvPr/>
        </p:nvSpPr>
        <p:spPr>
          <a:xfrm>
            <a:off x="9666575" y="3657602"/>
            <a:ext cx="1316984" cy="89510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1F1503C-CB75-6FA9-C221-1A8A42D344BA}"/>
              </a:ext>
            </a:extLst>
          </p:cNvPr>
          <p:cNvSpPr/>
          <p:nvPr/>
        </p:nvSpPr>
        <p:spPr>
          <a:xfrm>
            <a:off x="9973211" y="2305293"/>
            <a:ext cx="1316984" cy="895105"/>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805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224657D-2A76-CB14-EF94-217214A05A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F51A5-C003-9078-0B18-D572D4B49C58}"/>
              </a:ext>
            </a:extLst>
          </p:cNvPr>
          <p:cNvSpPr>
            <a:spLocks noGrp="1"/>
          </p:cNvSpPr>
          <p:nvPr>
            <p:ph type="title"/>
          </p:nvPr>
        </p:nvSpPr>
        <p:spPr>
          <a:xfrm>
            <a:off x="838200" y="37326"/>
            <a:ext cx="10515600" cy="1325563"/>
          </a:xfrm>
        </p:spPr>
        <p:txBody>
          <a:bodyPr/>
          <a:lstStyle/>
          <a:p>
            <a:r>
              <a:rPr lang="en-US"/>
              <a:t>BOD Problem Example</a:t>
            </a:r>
          </a:p>
        </p:txBody>
      </p:sp>
      <p:sp>
        <p:nvSpPr>
          <p:cNvPr id="3" name="Content Placeholder 2">
            <a:extLst>
              <a:ext uri="{FF2B5EF4-FFF2-40B4-BE49-F238E27FC236}">
                <a16:creationId xmlns:a16="http://schemas.microsoft.com/office/drawing/2014/main" id="{D99B7160-227B-773F-576D-1254EE2F89A7}"/>
              </a:ext>
            </a:extLst>
          </p:cNvPr>
          <p:cNvSpPr>
            <a:spLocks noGrp="1"/>
          </p:cNvSpPr>
          <p:nvPr>
            <p:ph type="body" idx="1"/>
          </p:nvPr>
        </p:nvSpPr>
        <p:spPr>
          <a:xfrm>
            <a:off x="933825" y="1004493"/>
            <a:ext cx="10515600" cy="1107510"/>
          </a:xfrm>
          <a:solidFill>
            <a:schemeClr val="bg1">
              <a:alpha val="85000"/>
            </a:schemeClr>
          </a:solidFill>
        </p:spPr>
        <p:txBody>
          <a:bodyPr>
            <a:normAutofit/>
          </a:bodyPr>
          <a:lstStyle/>
          <a:p>
            <a:r>
              <a:rPr lang="en-US"/>
              <a:t>The dissolved oxygen of a sample from a WWTP’s treated effluent was measured shortly after collection and after being incubated at 20°C for 5 days and the following data was produced. Calculate the BOD</a:t>
            </a:r>
            <a:r>
              <a:rPr lang="en-US" baseline="-25000"/>
              <a:t>5</a:t>
            </a:r>
            <a:r>
              <a:rPr lang="en-US"/>
              <a:t>.</a:t>
            </a:r>
          </a:p>
          <a:p>
            <a:pPr marL="0" indent="0">
              <a:buNone/>
            </a:pPr>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p:cxnSp>
        <p:nvCxnSpPr>
          <p:cNvPr id="25" name="Straight Connector 24">
            <a:extLst>
              <a:ext uri="{FF2B5EF4-FFF2-40B4-BE49-F238E27FC236}">
                <a16:creationId xmlns:a16="http://schemas.microsoft.com/office/drawing/2014/main" id="{A5F0A3A1-E6AA-6544-46CD-4D96F366AEA9}"/>
              </a:ext>
            </a:extLst>
          </p:cNvPr>
          <p:cNvCxnSpPr>
            <a:cxnSpLocks/>
          </p:cNvCxnSpPr>
          <p:nvPr/>
        </p:nvCxnSpPr>
        <p:spPr>
          <a:xfrm>
            <a:off x="6748125" y="2112003"/>
            <a:ext cx="300407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9" name="Table 8">
            <a:extLst>
              <a:ext uri="{FF2B5EF4-FFF2-40B4-BE49-F238E27FC236}">
                <a16:creationId xmlns:a16="http://schemas.microsoft.com/office/drawing/2014/main" id="{77464B68-6692-4909-1AD8-3A3CC93987ED}"/>
              </a:ext>
            </a:extLst>
          </p:cNvPr>
          <p:cNvGraphicFramePr>
            <a:graphicFrameLocks noGrp="1"/>
          </p:cNvGraphicFramePr>
          <p:nvPr>
            <p:extLst>
              <p:ext uri="{D42A27DB-BD31-4B8C-83A1-F6EECF244321}">
                <p14:modId xmlns:p14="http://schemas.microsoft.com/office/powerpoint/2010/main" val="1147855249"/>
              </p:ext>
            </p:extLst>
          </p:nvPr>
        </p:nvGraphicFramePr>
        <p:xfrm>
          <a:off x="3922643" y="2195375"/>
          <a:ext cx="5330521" cy="1250950"/>
        </p:xfrm>
        <a:graphic>
          <a:graphicData uri="http://schemas.openxmlformats.org/drawingml/2006/table">
            <a:tbl>
              <a:tblPr firstRow="1" firstCol="1" bandRow="1"/>
              <a:tblGrid>
                <a:gridCol w="2194268">
                  <a:extLst>
                    <a:ext uri="{9D8B030D-6E8A-4147-A177-3AD203B41FA5}">
                      <a16:colId xmlns:a16="http://schemas.microsoft.com/office/drawing/2014/main" val="2522270572"/>
                    </a:ext>
                  </a:extLst>
                </a:gridCol>
                <a:gridCol w="1551503">
                  <a:extLst>
                    <a:ext uri="{9D8B030D-6E8A-4147-A177-3AD203B41FA5}">
                      <a16:colId xmlns:a16="http://schemas.microsoft.com/office/drawing/2014/main" val="2036834870"/>
                    </a:ext>
                  </a:extLst>
                </a:gridCol>
                <a:gridCol w="1584750">
                  <a:extLst>
                    <a:ext uri="{9D8B030D-6E8A-4147-A177-3AD203B41FA5}">
                      <a16:colId xmlns:a16="http://schemas.microsoft.com/office/drawing/2014/main" val="2651283128"/>
                    </a:ext>
                  </a:extLst>
                </a:gridCol>
              </a:tblGrid>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Sample</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Blank</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Effluent</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2393959411"/>
                  </a:ext>
                </a:extLst>
              </a:tr>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Sample Volume</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N/A</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50 mL</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4016572554"/>
                  </a:ext>
                </a:extLst>
              </a:tr>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Seed Volume</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N/A</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N/A</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753723741"/>
                  </a:ext>
                </a:extLst>
              </a:tr>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Initial DO</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9.1 mg/L</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9.1 mg/L</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3889235083"/>
                  </a:ext>
                </a:extLst>
              </a:tr>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DO after 5 days</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8.9 mg/L</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5.5 mg/L</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2844381744"/>
                  </a:ext>
                </a:extLst>
              </a:tr>
            </a:tbl>
          </a:graphicData>
        </a:graphic>
      </p:graphicFrame>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323A9DE4-908D-92B0-EFD4-BF96C85FBF21}"/>
                  </a:ext>
                </a:extLst>
              </p:cNvPr>
              <p:cNvSpPr txBox="1">
                <a:spLocks/>
              </p:cNvSpPr>
              <p:nvPr/>
            </p:nvSpPr>
            <p:spPr>
              <a:xfrm>
                <a:off x="1050965" y="3818964"/>
                <a:ext cx="10515600" cy="2595273"/>
              </a:xfrm>
              <a:prstGeom prst="rect">
                <a:avLst/>
              </a:prstGeom>
              <a:solidFill>
                <a:schemeClr val="bg1">
                  <a:alpha val="85000"/>
                </a:schemeClr>
              </a:solid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666666"/>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baseline="0">
                    <a:solidFill>
                      <a:schemeClr val="tx1">
                        <a:tint val="7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baseline="0">
                    <a:solidFill>
                      <a:schemeClr val="tx1">
                        <a:tint val="7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m:rPr>
                          <m:sty m:val="p"/>
                        </m:rPr>
                        <a:rPr lang="en-US" sz="1900" i="0" smtClean="0">
                          <a:solidFill>
                            <a:srgbClr val="666666"/>
                          </a:solidFill>
                          <a:latin typeface="Cambria Math" panose="02040503050406030204" pitchFamily="18" charset="0"/>
                        </a:rPr>
                        <m:t>B</m:t>
                      </m:r>
                      <m:r>
                        <m:rPr>
                          <m:sty m:val="p"/>
                        </m:rPr>
                        <a:rPr lang="en-US" sz="1900" b="0" i="0" smtClean="0">
                          <a:solidFill>
                            <a:srgbClr val="666666"/>
                          </a:solidFill>
                          <a:latin typeface="Cambria Math" panose="02040503050406030204" pitchFamily="18" charset="0"/>
                        </a:rPr>
                        <m:t>OD</m:t>
                      </m:r>
                      <m:r>
                        <a:rPr lang="en-US" sz="1900" i="0">
                          <a:solidFill>
                            <a:srgbClr val="666666"/>
                          </a:solidFill>
                          <a:latin typeface="Cambria Math" panose="02040503050406030204" pitchFamily="18" charset="0"/>
                        </a:rPr>
                        <m:t> </m:t>
                      </m:r>
                      <m:d>
                        <m:dPr>
                          <m:ctrlPr>
                            <a:rPr lang="en-US" sz="1900" i="1">
                              <a:solidFill>
                                <a:srgbClr val="666666"/>
                              </a:solidFill>
                              <a:latin typeface="Cambria Math" panose="02040503050406030204" pitchFamily="18" charset="0"/>
                            </a:rPr>
                          </m:ctrlPr>
                        </m:dPr>
                        <m:e>
                          <m:r>
                            <m:rPr>
                              <m:sty m:val="p"/>
                            </m:rPr>
                            <a:rPr lang="en-US" sz="1900" b="0" i="0" smtClean="0">
                              <a:solidFill>
                                <a:srgbClr val="666666"/>
                              </a:solidFill>
                              <a:latin typeface="Cambria Math" panose="02040503050406030204" pitchFamily="18" charset="0"/>
                            </a:rPr>
                            <m:t>un</m:t>
                          </m:r>
                          <m:r>
                            <m:rPr>
                              <m:sty m:val="p"/>
                            </m:rPr>
                            <a:rPr lang="en-US" sz="1900" i="0">
                              <a:solidFill>
                                <a:srgbClr val="666666"/>
                              </a:solidFill>
                              <a:latin typeface="Cambria Math" panose="02040503050406030204" pitchFamily="18" charset="0"/>
                            </a:rPr>
                            <m:t>seeded</m:t>
                          </m:r>
                        </m:e>
                      </m:d>
                      <m:r>
                        <a:rPr lang="en-US" sz="1900" i="0">
                          <a:solidFill>
                            <a:srgbClr val="666666"/>
                          </a:solidFill>
                          <a:latin typeface="Cambria Math" panose="02040503050406030204" pitchFamily="18" charset="0"/>
                        </a:rPr>
                        <m:t>, </m:t>
                      </m:r>
                      <m:r>
                        <m:rPr>
                          <m:sty m:val="p"/>
                        </m:rPr>
                        <a:rPr lang="en-US" sz="1900" i="0">
                          <a:solidFill>
                            <a:srgbClr val="666666"/>
                          </a:solidFill>
                          <a:latin typeface="Cambria Math" panose="02040503050406030204" pitchFamily="18" charset="0"/>
                        </a:rPr>
                        <m:t>m</m:t>
                      </m:r>
                      <m:f>
                        <m:fPr>
                          <m:type m:val="lin"/>
                          <m:ctrlPr>
                            <a:rPr lang="en-US" sz="1900" i="1">
                              <a:solidFill>
                                <a:srgbClr val="666666"/>
                              </a:solidFill>
                              <a:latin typeface="Cambria Math" panose="02040503050406030204" pitchFamily="18" charset="0"/>
                            </a:rPr>
                          </m:ctrlPr>
                        </m:fPr>
                        <m:num>
                          <m:r>
                            <m:rPr>
                              <m:sty m:val="p"/>
                            </m:rPr>
                            <a:rPr lang="en-US" sz="1900" i="0">
                              <a:solidFill>
                                <a:srgbClr val="666666"/>
                              </a:solidFill>
                              <a:latin typeface="Cambria Math" panose="02040503050406030204" pitchFamily="18" charset="0"/>
                            </a:rPr>
                            <m:t>g</m:t>
                          </m:r>
                        </m:num>
                        <m:den>
                          <m:r>
                            <m:rPr>
                              <m:sty m:val="p"/>
                            </m:rPr>
                            <a:rPr lang="en-US" sz="1900" i="0">
                              <a:solidFill>
                                <a:srgbClr val="666666"/>
                              </a:solidFill>
                              <a:latin typeface="Cambria Math" panose="02040503050406030204" pitchFamily="18" charset="0"/>
                            </a:rPr>
                            <m:t>L</m:t>
                          </m:r>
                        </m:den>
                      </m:f>
                      <m:r>
                        <a:rPr lang="en-US" sz="1900" i="0">
                          <a:solidFill>
                            <a:srgbClr val="666666"/>
                          </a:solidFill>
                          <a:latin typeface="Cambria Math" panose="02040503050406030204" pitchFamily="18" charset="0"/>
                        </a:rPr>
                        <m:t>=</m:t>
                      </m:r>
                      <m:f>
                        <m:fPr>
                          <m:ctrlPr>
                            <a:rPr lang="en-US" sz="1900" i="1">
                              <a:solidFill>
                                <a:srgbClr val="666666"/>
                              </a:solidFill>
                              <a:latin typeface="Cambria Math" panose="02040503050406030204" pitchFamily="18" charset="0"/>
                            </a:rPr>
                          </m:ctrlPr>
                        </m:fPr>
                        <m:num>
                          <m:d>
                            <m:dPr>
                              <m:begChr m:val="["/>
                              <m:endChr m:val="]"/>
                              <m:ctrlPr>
                                <a:rPr lang="en-US" sz="1900" i="1">
                                  <a:solidFill>
                                    <a:srgbClr val="666666"/>
                                  </a:solidFill>
                                  <a:latin typeface="Cambria Math" panose="02040503050406030204" pitchFamily="18" charset="0"/>
                                </a:rPr>
                              </m:ctrlPr>
                            </m:dPr>
                            <m:e>
                              <m:d>
                                <m:dPr>
                                  <m:ctrlPr>
                                    <a:rPr lang="en-US" sz="1900" i="1" smtClean="0">
                                      <a:solidFill>
                                        <a:srgbClr val="666666"/>
                                      </a:solidFill>
                                      <a:latin typeface="Cambria Math" panose="02040503050406030204" pitchFamily="18" charset="0"/>
                                    </a:rPr>
                                  </m:ctrlPr>
                                </m:dPr>
                                <m:e>
                                  <m:sSub>
                                    <m:sSubPr>
                                      <m:ctrlPr>
                                        <a:rPr lang="en-US" sz="1900" i="1" smtClean="0">
                                          <a:solidFill>
                                            <a:srgbClr val="666666"/>
                                          </a:solidFill>
                                          <a:latin typeface="Cambria Math" panose="02040503050406030204" pitchFamily="18" charset="0"/>
                                        </a:rPr>
                                      </m:ctrlPr>
                                    </m:sSubPr>
                                    <m:e>
                                      <m:r>
                                        <m:rPr>
                                          <m:sty m:val="p"/>
                                        </m:rPr>
                                        <a:rPr lang="en-US" sz="1900" b="0" i="0" smtClean="0">
                                          <a:solidFill>
                                            <a:srgbClr val="666666"/>
                                          </a:solidFill>
                                          <a:latin typeface="Cambria Math" panose="02040503050406030204" pitchFamily="18" charset="0"/>
                                        </a:rPr>
                                        <m:t>DO</m:t>
                                      </m:r>
                                    </m:e>
                                    <m:sub>
                                      <m:r>
                                        <m:rPr>
                                          <m:sty m:val="p"/>
                                        </m:rPr>
                                        <a:rPr lang="en-US" sz="1900" b="0" i="0" smtClean="0">
                                          <a:solidFill>
                                            <a:srgbClr val="666666"/>
                                          </a:solidFill>
                                          <a:latin typeface="Cambria Math" panose="02040503050406030204" pitchFamily="18" charset="0"/>
                                        </a:rPr>
                                        <m:t>I</m:t>
                                      </m:r>
                                    </m:sub>
                                  </m:sSub>
                                  <m:r>
                                    <a:rPr lang="en-US" sz="1900" i="0">
                                      <a:solidFill>
                                        <a:srgbClr val="666666"/>
                                      </a:solidFill>
                                      <a:latin typeface="Cambria Math" panose="02040503050406030204" pitchFamily="18" charset="0"/>
                                    </a:rPr>
                                    <m:t>, </m:t>
                                  </m:r>
                                  <m:f>
                                    <m:fPr>
                                      <m:type m:val="lin"/>
                                      <m:ctrlPr>
                                        <a:rPr lang="en-US" sz="1900" i="1">
                                          <a:solidFill>
                                            <a:srgbClr val="666666"/>
                                          </a:solidFill>
                                          <a:latin typeface="Cambria Math" panose="02040503050406030204" pitchFamily="18" charset="0"/>
                                        </a:rPr>
                                      </m:ctrlPr>
                                    </m:fPr>
                                    <m:num>
                                      <m:r>
                                        <m:rPr>
                                          <m:sty m:val="p"/>
                                        </m:rPr>
                                        <a:rPr lang="en-US" sz="1900" b="0" i="0" smtClean="0">
                                          <a:solidFill>
                                            <a:srgbClr val="666666"/>
                                          </a:solidFill>
                                          <a:latin typeface="Cambria Math" panose="02040503050406030204" pitchFamily="18" charset="0"/>
                                        </a:rPr>
                                        <m:t>m</m:t>
                                      </m:r>
                                      <m:r>
                                        <m:rPr>
                                          <m:sty m:val="p"/>
                                        </m:rPr>
                                        <a:rPr lang="en-US" sz="1900" i="0">
                                          <a:solidFill>
                                            <a:srgbClr val="666666"/>
                                          </a:solidFill>
                                          <a:latin typeface="Cambria Math" panose="02040503050406030204" pitchFamily="18" charset="0"/>
                                        </a:rPr>
                                        <m:t>g</m:t>
                                      </m:r>
                                    </m:num>
                                    <m:den>
                                      <m:r>
                                        <m:rPr>
                                          <m:sty m:val="p"/>
                                        </m:rPr>
                                        <a:rPr lang="en-US" sz="1900" i="0">
                                          <a:solidFill>
                                            <a:srgbClr val="666666"/>
                                          </a:solidFill>
                                          <a:latin typeface="Cambria Math" panose="02040503050406030204" pitchFamily="18" charset="0"/>
                                        </a:rPr>
                                        <m:t>L</m:t>
                                      </m:r>
                                    </m:den>
                                  </m:f>
                                  <m:r>
                                    <a:rPr lang="en-US" sz="1900" b="0" i="0" smtClean="0">
                                      <a:solidFill>
                                        <a:srgbClr val="666666"/>
                                      </a:solidFill>
                                      <a:latin typeface="Cambria Math" panose="02040503050406030204" pitchFamily="18" charset="0"/>
                                    </a:rPr>
                                    <m:t>−</m:t>
                                  </m:r>
                                  <m:sSub>
                                    <m:sSubPr>
                                      <m:ctrlPr>
                                        <a:rPr lang="en-US" sz="1900" i="1">
                                          <a:latin typeface="Cambria Math" panose="02040503050406030204" pitchFamily="18" charset="0"/>
                                        </a:rPr>
                                      </m:ctrlPr>
                                    </m:sSubPr>
                                    <m:e>
                                      <m:r>
                                        <m:rPr>
                                          <m:sty m:val="p"/>
                                        </m:rPr>
                                        <a:rPr lang="en-US" sz="1900" i="0">
                                          <a:latin typeface="Cambria Math" panose="02040503050406030204" pitchFamily="18" charset="0"/>
                                        </a:rPr>
                                        <m:t>DO</m:t>
                                      </m:r>
                                    </m:e>
                                    <m:sub>
                                      <m:r>
                                        <m:rPr>
                                          <m:sty m:val="p"/>
                                        </m:rPr>
                                        <a:rPr lang="en-US" sz="1900" i="0">
                                          <a:latin typeface="Cambria Math" panose="02040503050406030204" pitchFamily="18" charset="0"/>
                                        </a:rPr>
                                        <m:t>F</m:t>
                                      </m:r>
                                    </m:sub>
                                  </m:sSub>
                                  <m:r>
                                    <a:rPr lang="en-US" sz="1900" i="0">
                                      <a:latin typeface="Cambria Math" panose="02040503050406030204" pitchFamily="18" charset="0"/>
                                    </a:rPr>
                                    <m:t>,</m:t>
                                  </m:r>
                                  <m:f>
                                    <m:fPr>
                                      <m:type m:val="lin"/>
                                      <m:ctrlPr>
                                        <a:rPr lang="en-US" sz="1900" i="1">
                                          <a:latin typeface="Cambria Math" panose="02040503050406030204" pitchFamily="18" charset="0"/>
                                        </a:rPr>
                                      </m:ctrlPr>
                                    </m:fPr>
                                    <m:num>
                                      <m:r>
                                        <m:rPr>
                                          <m:sty m:val="p"/>
                                        </m:rPr>
                                        <a:rPr lang="en-US" sz="1900" b="0" i="0" smtClean="0">
                                          <a:latin typeface="Cambria Math" panose="02040503050406030204" pitchFamily="18" charset="0"/>
                                        </a:rPr>
                                        <m:t>m</m:t>
                                      </m:r>
                                      <m:r>
                                        <m:rPr>
                                          <m:sty m:val="p"/>
                                        </m:rPr>
                                        <a:rPr lang="en-US" sz="1900" i="0">
                                          <a:latin typeface="Cambria Math" panose="02040503050406030204" pitchFamily="18" charset="0"/>
                                        </a:rPr>
                                        <m:t>g</m:t>
                                      </m:r>
                                    </m:num>
                                    <m:den>
                                      <m:r>
                                        <m:rPr>
                                          <m:sty m:val="p"/>
                                        </m:rPr>
                                        <a:rPr lang="en-US" sz="1900" i="0">
                                          <a:latin typeface="Cambria Math" panose="02040503050406030204" pitchFamily="18" charset="0"/>
                                        </a:rPr>
                                        <m:t>L</m:t>
                                      </m:r>
                                    </m:den>
                                  </m:f>
                                </m:e>
                              </m:d>
                            </m:e>
                          </m:d>
                          <m:d>
                            <m:dPr>
                              <m:begChr m:val="["/>
                              <m:endChr m:val="]"/>
                              <m:ctrlPr>
                                <a:rPr lang="en-US" sz="1900" i="1">
                                  <a:solidFill>
                                    <a:srgbClr val="666666"/>
                                  </a:solidFill>
                                  <a:latin typeface="Cambria Math" panose="02040503050406030204" pitchFamily="18" charset="0"/>
                                </a:rPr>
                              </m:ctrlPr>
                            </m:dPr>
                            <m:e>
                              <m:r>
                                <a:rPr lang="en-US" sz="1900" i="0">
                                  <a:solidFill>
                                    <a:srgbClr val="666666"/>
                                  </a:solidFill>
                                  <a:latin typeface="Cambria Math" panose="02040503050406030204" pitchFamily="18" charset="0"/>
                                </a:rPr>
                                <m:t>300 </m:t>
                              </m:r>
                              <m:r>
                                <m:rPr>
                                  <m:sty m:val="p"/>
                                </m:rPr>
                                <a:rPr lang="en-US" sz="1900" i="0">
                                  <a:solidFill>
                                    <a:srgbClr val="666666"/>
                                  </a:solidFill>
                                  <a:latin typeface="Cambria Math" panose="02040503050406030204" pitchFamily="18" charset="0"/>
                                </a:rPr>
                                <m:t>mL</m:t>
                              </m:r>
                            </m:e>
                          </m:d>
                        </m:num>
                        <m:den>
                          <m:r>
                            <m:rPr>
                              <m:sty m:val="p"/>
                            </m:rPr>
                            <a:rPr lang="en-US" sz="1900" b="0" i="0" smtClean="0">
                              <a:solidFill>
                                <a:srgbClr val="666666"/>
                              </a:solidFill>
                              <a:latin typeface="Cambria Math" panose="02040503050406030204" pitchFamily="18" charset="0"/>
                            </a:rPr>
                            <m:t>Sample</m:t>
                          </m:r>
                          <m:r>
                            <a:rPr lang="en-US" sz="1900" b="0" i="0" smtClean="0">
                              <a:solidFill>
                                <a:srgbClr val="666666"/>
                              </a:solidFill>
                              <a:latin typeface="Cambria Math" panose="02040503050406030204" pitchFamily="18" charset="0"/>
                            </a:rPr>
                            <m:t> </m:t>
                          </m:r>
                          <m:r>
                            <m:rPr>
                              <m:sty m:val="p"/>
                            </m:rPr>
                            <a:rPr lang="en-US" sz="1900" b="0" i="0" smtClean="0">
                              <a:solidFill>
                                <a:srgbClr val="666666"/>
                              </a:solidFill>
                              <a:latin typeface="Cambria Math" panose="02040503050406030204" pitchFamily="18" charset="0"/>
                            </a:rPr>
                            <m:t>Volume</m:t>
                          </m:r>
                          <m:r>
                            <a:rPr lang="en-US" sz="1900" i="0">
                              <a:solidFill>
                                <a:srgbClr val="666666"/>
                              </a:solidFill>
                              <a:latin typeface="Cambria Math" panose="02040503050406030204" pitchFamily="18" charset="0"/>
                            </a:rPr>
                            <m:t> </m:t>
                          </m:r>
                          <m:r>
                            <m:rPr>
                              <m:sty m:val="p"/>
                            </m:rPr>
                            <a:rPr lang="en-US" sz="1900" i="0">
                              <a:solidFill>
                                <a:srgbClr val="666666"/>
                              </a:solidFill>
                              <a:latin typeface="Cambria Math" panose="02040503050406030204" pitchFamily="18" charset="0"/>
                            </a:rPr>
                            <m:t>mL</m:t>
                          </m:r>
                        </m:den>
                      </m:f>
                    </m:oMath>
                  </m:oMathPara>
                </a14:m>
                <a:endParaRPr lang="en-US" sz="1900">
                  <a:solidFill>
                    <a:srgbClr val="666666"/>
                  </a:solidFill>
                </a:endParaRPr>
              </a:p>
              <a:p>
                <a:endParaRPr lang="en-US" sz="1900"/>
              </a:p>
            </p:txBody>
          </p:sp>
        </mc:Choice>
        <mc:Fallback xmlns="">
          <p:sp>
            <p:nvSpPr>
              <p:cNvPr id="10" name="Content Placeholder 2">
                <a:extLst>
                  <a:ext uri="{FF2B5EF4-FFF2-40B4-BE49-F238E27FC236}">
                    <a16:creationId xmlns:a16="http://schemas.microsoft.com/office/drawing/2014/main" id="{323A9DE4-908D-92B0-EFD4-BF96C85FBF21}"/>
                  </a:ext>
                </a:extLst>
              </p:cNvPr>
              <p:cNvSpPr txBox="1">
                <a:spLocks noRot="1" noChangeAspect="1" noMove="1" noResize="1" noEditPoints="1" noAdjustHandles="1" noChangeArrowheads="1" noChangeShapeType="1" noTextEdit="1"/>
              </p:cNvSpPr>
              <p:nvPr/>
            </p:nvSpPr>
            <p:spPr>
              <a:xfrm>
                <a:off x="1050965" y="3818964"/>
                <a:ext cx="10515600" cy="2595273"/>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E06C377-AD71-B052-822B-2223FA704320}"/>
                  </a:ext>
                </a:extLst>
              </p:cNvPr>
              <p:cNvSpPr txBox="1"/>
              <p:nvPr/>
            </p:nvSpPr>
            <p:spPr>
              <a:xfrm>
                <a:off x="1882796" y="4570584"/>
                <a:ext cx="9292589" cy="636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BOD</m:t>
                      </m:r>
                      <m:r>
                        <a:rPr lang="en-US" i="0">
                          <a:solidFill>
                            <a:srgbClr val="666666"/>
                          </a:solidFill>
                          <a:latin typeface="Cambria Math" panose="02040503050406030204" pitchFamily="18" charset="0"/>
                        </a:rPr>
                        <m:t> </m:t>
                      </m:r>
                      <m:d>
                        <m:dPr>
                          <m:ctrlPr>
                            <a:rPr lang="en-US" i="1">
                              <a:solidFill>
                                <a:srgbClr val="666666"/>
                              </a:solidFill>
                              <a:latin typeface="Cambria Math" panose="02040503050406030204" pitchFamily="18" charset="0"/>
                            </a:rPr>
                          </m:ctrlPr>
                        </m:dPr>
                        <m:e>
                          <m:r>
                            <m:rPr>
                              <m:sty m:val="p"/>
                            </m:rPr>
                            <a:rPr lang="en-US" b="0" i="0" smtClean="0">
                              <a:solidFill>
                                <a:srgbClr val="666666"/>
                              </a:solidFill>
                              <a:latin typeface="Cambria Math" panose="02040503050406030204" pitchFamily="18" charset="0"/>
                            </a:rPr>
                            <m:t>uns</m:t>
                          </m:r>
                          <m:r>
                            <m:rPr>
                              <m:sty m:val="p"/>
                            </m:rPr>
                            <a:rPr lang="en-US" i="0">
                              <a:solidFill>
                                <a:srgbClr val="666666"/>
                              </a:solidFill>
                              <a:latin typeface="Cambria Math" panose="02040503050406030204" pitchFamily="18" charset="0"/>
                            </a:rPr>
                            <m:t>eeded</m:t>
                          </m:r>
                        </m:e>
                      </m:d>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m</m:t>
                      </m:r>
                      <m:f>
                        <m:fPr>
                          <m:type m:val="lin"/>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g</m:t>
                          </m:r>
                        </m:num>
                        <m:den>
                          <m:r>
                            <m:rPr>
                              <m:sty m:val="p"/>
                            </m:rPr>
                            <a:rPr lang="en-US" i="0">
                              <a:solidFill>
                                <a:srgbClr val="666666"/>
                              </a:solidFill>
                              <a:latin typeface="Cambria Math" panose="02040503050406030204" pitchFamily="18" charset="0"/>
                            </a:rPr>
                            <m:t>L</m:t>
                          </m:r>
                        </m:den>
                      </m:f>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d>
                            <m:dPr>
                              <m:begChr m:val="["/>
                              <m:endChr m:val="]"/>
                              <m:ctrlPr>
                                <a:rPr lang="en-US" i="1">
                                  <a:solidFill>
                                    <a:srgbClr val="666666"/>
                                  </a:solidFill>
                                  <a:latin typeface="Cambria Math" panose="02040503050406030204" pitchFamily="18" charset="0"/>
                                </a:rPr>
                              </m:ctrlPr>
                            </m:dPr>
                            <m:e>
                              <m:d>
                                <m:dPr>
                                  <m:ctrlPr>
                                    <a:rPr lang="en-US" i="1">
                                      <a:solidFill>
                                        <a:srgbClr val="666666"/>
                                      </a:solidFill>
                                      <a:latin typeface="Cambria Math" panose="02040503050406030204" pitchFamily="18" charset="0"/>
                                    </a:rPr>
                                  </m:ctrlPr>
                                </m:dPr>
                                <m:e>
                                  <m:r>
                                    <a:rPr lang="en-US" b="0" i="0" smtClean="0">
                                      <a:solidFill>
                                        <a:srgbClr val="666666"/>
                                      </a:solidFill>
                                      <a:latin typeface="Cambria Math" panose="02040503050406030204" pitchFamily="18" charset="0"/>
                                    </a:rPr>
                                    <m:t>9.1−</m:t>
                                  </m:r>
                                  <m:r>
                                    <a:rPr lang="en-US" b="0" i="1" smtClean="0">
                                      <a:solidFill>
                                        <a:srgbClr val="666666"/>
                                      </a:solidFill>
                                      <a:latin typeface="Cambria Math" panose="02040503050406030204" pitchFamily="18" charset="0"/>
                                    </a:rPr>
                                    <m:t>5.5</m:t>
                                  </m:r>
                                </m:e>
                              </m:d>
                              <m:f>
                                <m:fPr>
                                  <m:type m:val="lin"/>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mg</m:t>
                                  </m:r>
                                </m:num>
                                <m:den>
                                  <m:r>
                                    <m:rPr>
                                      <m:sty m:val="p"/>
                                    </m:rPr>
                                    <a:rPr lang="en-US" i="0">
                                      <a:solidFill>
                                        <a:srgbClr val="666666"/>
                                      </a:solidFill>
                                      <a:latin typeface="Cambria Math" panose="02040503050406030204" pitchFamily="18" charset="0"/>
                                    </a:rPr>
                                    <m:t>L</m:t>
                                  </m:r>
                                </m:den>
                              </m:f>
                            </m:e>
                          </m:d>
                          <m:d>
                            <m:dPr>
                              <m:begChr m:val="["/>
                              <m:endChr m:val="]"/>
                              <m:ctrlPr>
                                <a:rPr lang="en-US" i="1">
                                  <a:solidFill>
                                    <a:srgbClr val="666666"/>
                                  </a:solidFill>
                                  <a:latin typeface="Cambria Math" panose="02040503050406030204" pitchFamily="18" charset="0"/>
                                </a:rPr>
                              </m:ctrlPr>
                            </m:dPr>
                            <m:e>
                              <m:r>
                                <a:rPr lang="en-US" i="0">
                                  <a:solidFill>
                                    <a:srgbClr val="666666"/>
                                  </a:solidFill>
                                  <a:latin typeface="Cambria Math" panose="02040503050406030204" pitchFamily="18" charset="0"/>
                                </a:rPr>
                                <m:t>300 </m:t>
                              </m:r>
                              <m:r>
                                <m:rPr>
                                  <m:sty m:val="p"/>
                                </m:rPr>
                                <a:rPr lang="en-US" i="0">
                                  <a:solidFill>
                                    <a:srgbClr val="666666"/>
                                  </a:solidFill>
                                  <a:latin typeface="Cambria Math" panose="02040503050406030204" pitchFamily="18" charset="0"/>
                                </a:rPr>
                                <m:t>mL</m:t>
                              </m:r>
                            </m:e>
                          </m:d>
                        </m:num>
                        <m:den>
                          <m:r>
                            <a:rPr lang="en-US" b="0" i="0" smtClean="0">
                              <a:solidFill>
                                <a:srgbClr val="666666"/>
                              </a:solidFill>
                              <a:latin typeface="Cambria Math" panose="02040503050406030204" pitchFamily="18" charset="0"/>
                            </a:rPr>
                            <m:t>50</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mL</m:t>
                          </m:r>
                        </m:den>
                      </m:f>
                    </m:oMath>
                  </m:oMathPara>
                </a14:m>
                <a:endParaRPr lang="en-US">
                  <a:solidFill>
                    <a:srgbClr val="666666"/>
                  </a:solidFill>
                </a:endParaRPr>
              </a:p>
            </p:txBody>
          </p:sp>
        </mc:Choice>
        <mc:Fallback xmlns="">
          <p:sp>
            <p:nvSpPr>
              <p:cNvPr id="29" name="TextBox 28">
                <a:extLst>
                  <a:ext uri="{FF2B5EF4-FFF2-40B4-BE49-F238E27FC236}">
                    <a16:creationId xmlns:a16="http://schemas.microsoft.com/office/drawing/2014/main" id="{7E06C377-AD71-B052-822B-2223FA704320}"/>
                  </a:ext>
                </a:extLst>
              </p:cNvPr>
              <p:cNvSpPr txBox="1">
                <a:spLocks noRot="1" noChangeAspect="1" noMove="1" noResize="1" noEditPoints="1" noAdjustHandles="1" noChangeArrowheads="1" noChangeShapeType="1" noTextEdit="1"/>
              </p:cNvSpPr>
              <p:nvPr/>
            </p:nvSpPr>
            <p:spPr>
              <a:xfrm>
                <a:off x="1882796" y="4570584"/>
                <a:ext cx="9292589" cy="63664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1F61AF7-8FA5-A197-7737-53986CFEB52E}"/>
                  </a:ext>
                </a:extLst>
              </p:cNvPr>
              <p:cNvSpPr txBox="1"/>
              <p:nvPr/>
            </p:nvSpPr>
            <p:spPr>
              <a:xfrm>
                <a:off x="5273877" y="5314306"/>
                <a:ext cx="206977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=21.6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mg</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L</m:t>
                      </m:r>
                    </m:oMath>
                  </m:oMathPara>
                </a14:m>
                <a:endParaRPr lang="en-US"/>
              </a:p>
            </p:txBody>
          </p:sp>
        </mc:Choice>
        <mc:Fallback xmlns="">
          <p:sp>
            <p:nvSpPr>
              <p:cNvPr id="30" name="TextBox 29">
                <a:extLst>
                  <a:ext uri="{FF2B5EF4-FFF2-40B4-BE49-F238E27FC236}">
                    <a16:creationId xmlns:a16="http://schemas.microsoft.com/office/drawing/2014/main" id="{A1F61AF7-8FA5-A197-7737-53986CFEB52E}"/>
                  </a:ext>
                </a:extLst>
              </p:cNvPr>
              <p:cNvSpPr txBox="1">
                <a:spLocks noRot="1" noChangeAspect="1" noMove="1" noResize="1" noEditPoints="1" noAdjustHandles="1" noChangeArrowheads="1" noChangeShapeType="1" noTextEdit="1"/>
              </p:cNvSpPr>
              <p:nvPr/>
            </p:nvSpPr>
            <p:spPr>
              <a:xfrm>
                <a:off x="5273877" y="5314306"/>
                <a:ext cx="2069776" cy="369332"/>
              </a:xfrm>
              <a:prstGeom prst="rect">
                <a:avLst/>
              </a:prstGeom>
              <a:blipFill>
                <a:blip r:embed="rId4"/>
                <a:stretch>
                  <a:fillRect b="-13333"/>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AD8C57E7-FF6D-34F6-1C31-3DF819C20773}"/>
              </a:ext>
            </a:extLst>
          </p:cNvPr>
          <p:cNvCxnSpPr>
            <a:cxnSpLocks/>
          </p:cNvCxnSpPr>
          <p:nvPr/>
        </p:nvCxnSpPr>
        <p:spPr>
          <a:xfrm>
            <a:off x="7665612" y="2689095"/>
            <a:ext cx="5565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B788C20-9FCB-51F0-ECBB-9866690476E8}"/>
              </a:ext>
            </a:extLst>
          </p:cNvPr>
          <p:cNvCxnSpPr>
            <a:cxnSpLocks/>
          </p:cNvCxnSpPr>
          <p:nvPr/>
        </p:nvCxnSpPr>
        <p:spPr>
          <a:xfrm>
            <a:off x="6591367" y="4441424"/>
            <a:ext cx="214848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ACF8DF94-CF34-9DCC-B3AB-54614A64F8C5}"/>
              </a:ext>
            </a:extLst>
          </p:cNvPr>
          <p:cNvSpPr/>
          <p:nvPr/>
        </p:nvSpPr>
        <p:spPr>
          <a:xfrm>
            <a:off x="5759281" y="3738064"/>
            <a:ext cx="2825997" cy="473924"/>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2F053D17-8EDD-ED23-088C-BAD2E3569FFA}"/>
              </a:ext>
            </a:extLst>
          </p:cNvPr>
          <p:cNvSpPr/>
          <p:nvPr/>
        </p:nvSpPr>
        <p:spPr>
          <a:xfrm>
            <a:off x="7510371" y="2897373"/>
            <a:ext cx="1167208"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FD4D68E1-C069-F251-7B02-CC94054F9EBF}"/>
              </a:ext>
            </a:extLst>
          </p:cNvPr>
          <p:cNvSpPr/>
          <p:nvPr/>
        </p:nvSpPr>
        <p:spPr>
          <a:xfrm>
            <a:off x="5816342" y="2878776"/>
            <a:ext cx="1167208"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F3532FA-CAFC-6783-5521-E73D585EE29A}"/>
              </a:ext>
            </a:extLst>
          </p:cNvPr>
          <p:cNvSpPr txBox="1"/>
          <p:nvPr/>
        </p:nvSpPr>
        <p:spPr>
          <a:xfrm>
            <a:off x="4411864" y="5686945"/>
            <a:ext cx="3961172" cy="369332"/>
          </a:xfrm>
          <a:prstGeom prst="rect">
            <a:avLst/>
          </a:prstGeom>
          <a:noFill/>
          <a:ln w="38100">
            <a:solidFill>
              <a:srgbClr val="FF0000"/>
            </a:solidFill>
          </a:ln>
        </p:spPr>
        <p:txBody>
          <a:bodyPr wrap="square" rtlCol="0">
            <a:spAutoFit/>
          </a:bodyPr>
          <a:lstStyle/>
          <a:p>
            <a:pPr algn="ctr"/>
            <a:r>
              <a:rPr kumimoji="0" lang="en-US" sz="1800" b="0" u="none" strike="noStrike" kern="100" cap="none" spc="0" normalizeH="0" baseline="0" noProof="0">
                <a:ln>
                  <a:noFill/>
                </a:ln>
                <a:solidFill>
                  <a:srgbClr val="666666"/>
                </a:solidFill>
                <a:effectLst/>
                <a:uLnTx/>
                <a:uFillTx/>
                <a:ea typeface="Aptos" panose="020B0004020202020204" pitchFamily="34" charset="0"/>
                <a:cs typeface="Times New Roman" panose="02020603050405020304" pitchFamily="18" charset="0"/>
              </a:rPr>
              <a:t>Blank</a:t>
            </a:r>
            <a:r>
              <a:rPr kumimoji="0" lang="en-US" sz="1800" b="0" u="none" strike="noStrike" kern="100" cap="none" spc="0" normalizeH="0" noProof="0">
                <a:ln>
                  <a:noFill/>
                </a:ln>
                <a:solidFill>
                  <a:srgbClr val="666666"/>
                </a:solidFill>
                <a:effectLst/>
                <a:uLnTx/>
                <a:uFillTx/>
                <a:ea typeface="Aptos" panose="020B0004020202020204" pitchFamily="34" charset="0"/>
                <a:cs typeface="Times New Roman" panose="02020603050405020304" pitchFamily="18" charset="0"/>
              </a:rPr>
              <a:t> 5-day change should be &lt;0.2 mg/L</a:t>
            </a:r>
            <a:endParaRPr lang="en-US"/>
          </a:p>
        </p:txBody>
      </p:sp>
    </p:spTree>
    <p:extLst>
      <p:ext uri="{BB962C8B-B14F-4D97-AF65-F5344CB8AC3E}">
        <p14:creationId xmlns:p14="http://schemas.microsoft.com/office/powerpoint/2010/main" val="401966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2"/>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34"/>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33"/>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9" grpId="0"/>
      <p:bldP spid="30" grpId="0"/>
      <p:bldP spid="33" grpId="0" animBg="1"/>
      <p:bldP spid="33" grpId="1" animBg="1"/>
      <p:bldP spid="34" grpId="0" animBg="1"/>
      <p:bldP spid="34" grpId="1" animBg="1"/>
      <p:bldP spid="36" grpId="0" animBg="1"/>
      <p:bldP spid="11" grpId="0" animBg="1"/>
    </p:bldLst>
  </p:timing>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48D4D80-E962-8BA7-75D2-8EF4628B1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23592E-680E-AE0F-7DA6-0E1EB2A224D2}"/>
              </a:ext>
            </a:extLst>
          </p:cNvPr>
          <p:cNvSpPr>
            <a:spLocks noGrp="1"/>
          </p:cNvSpPr>
          <p:nvPr>
            <p:ph type="title"/>
          </p:nvPr>
        </p:nvSpPr>
        <p:spPr>
          <a:xfrm>
            <a:off x="838200" y="37326"/>
            <a:ext cx="10515600" cy="1325563"/>
          </a:xfrm>
        </p:spPr>
        <p:txBody>
          <a:bodyPr/>
          <a:lstStyle/>
          <a:p>
            <a:r>
              <a:rPr lang="en-US"/>
              <a:t>BOD Problem Example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E0C1CD0-EE10-A481-B180-0C75771E6FA5}"/>
                  </a:ext>
                </a:extLst>
              </p:cNvPr>
              <p:cNvSpPr>
                <a:spLocks noGrp="1"/>
              </p:cNvSpPr>
              <p:nvPr>
                <p:ph type="body" idx="1"/>
              </p:nvPr>
            </p:nvSpPr>
            <p:spPr>
              <a:xfrm>
                <a:off x="933825" y="1004493"/>
                <a:ext cx="10515600" cy="1107510"/>
              </a:xfrm>
              <a:solidFill>
                <a:schemeClr val="bg1">
                  <a:alpha val="85000"/>
                </a:schemeClr>
              </a:solidFill>
            </p:spPr>
            <p:txBody>
              <a:bodyPr>
                <a:normAutofit/>
              </a:bodyPr>
              <a:lstStyle/>
              <a:p>
                <a:r>
                  <a:rPr lang="en-US"/>
                  <a:t>BOD tests were performed on a sample of WWTP influent and control laboratory control bottles. Calculate the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𝐵𝑂𝐷</m:t>
                        </m:r>
                      </m:e>
                      <m:sub>
                        <m:r>
                          <a:rPr lang="en-US" b="0" i="1" smtClean="0">
                            <a:latin typeface="Cambria Math" panose="02040503050406030204" pitchFamily="18" charset="0"/>
                          </a:rPr>
                          <m:t>5</m:t>
                        </m:r>
                      </m:sub>
                    </m:sSub>
                  </m:oMath>
                </a14:m>
                <a:r>
                  <a:rPr lang="en-US"/>
                  <a:t> of the plant influent based on the following data:</a:t>
                </a:r>
              </a:p>
              <a:p>
                <a:pPr marL="0" indent="0">
                  <a:buNone/>
                </a:pPr>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BE0C1CD0-EE10-A481-B180-0C75771E6FA5}"/>
                  </a:ext>
                </a:extLst>
              </p:cNvPr>
              <p:cNvSpPr>
                <a:spLocks noGrp="1" noRot="1" noChangeAspect="1" noMove="1" noResize="1" noEditPoints="1" noAdjustHandles="1" noChangeArrowheads="1" noChangeShapeType="1" noTextEdit="1"/>
              </p:cNvSpPr>
              <p:nvPr>
                <p:ph type="body" idx="1"/>
              </p:nvPr>
            </p:nvSpPr>
            <p:spPr>
              <a:xfrm>
                <a:off x="933825" y="1004493"/>
                <a:ext cx="10515600" cy="1107510"/>
              </a:xfrm>
              <a:blipFill>
                <a:blip r:embed="rId2"/>
                <a:stretch>
                  <a:fillRect l="-870" t="-7182" b="-11050"/>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C21A45A0-14FA-6392-38DC-3A71F603ECF5}"/>
              </a:ext>
            </a:extLst>
          </p:cNvPr>
          <p:cNvCxnSpPr>
            <a:cxnSpLocks/>
          </p:cNvCxnSpPr>
          <p:nvPr/>
        </p:nvCxnSpPr>
        <p:spPr>
          <a:xfrm>
            <a:off x="4526280" y="1724170"/>
            <a:ext cx="266319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9" name="Table 8">
            <a:extLst>
              <a:ext uri="{FF2B5EF4-FFF2-40B4-BE49-F238E27FC236}">
                <a16:creationId xmlns:a16="http://schemas.microsoft.com/office/drawing/2014/main" id="{C59ECFC0-04EA-8F43-C744-3E8591791E2B}"/>
              </a:ext>
            </a:extLst>
          </p:cNvPr>
          <p:cNvGraphicFramePr>
            <a:graphicFrameLocks noGrp="1"/>
          </p:cNvGraphicFramePr>
          <p:nvPr>
            <p:extLst>
              <p:ext uri="{D42A27DB-BD31-4B8C-83A1-F6EECF244321}">
                <p14:modId xmlns:p14="http://schemas.microsoft.com/office/powerpoint/2010/main" val="859511816"/>
              </p:ext>
            </p:extLst>
          </p:nvPr>
        </p:nvGraphicFramePr>
        <p:xfrm>
          <a:off x="2422263" y="2093720"/>
          <a:ext cx="7347474" cy="1282700"/>
        </p:xfrm>
        <a:graphic>
          <a:graphicData uri="http://schemas.openxmlformats.org/drawingml/2006/table">
            <a:tbl>
              <a:tblPr firstRow="1" firstCol="1" bandRow="1"/>
              <a:tblGrid>
                <a:gridCol w="2194268">
                  <a:extLst>
                    <a:ext uri="{9D8B030D-6E8A-4147-A177-3AD203B41FA5}">
                      <a16:colId xmlns:a16="http://schemas.microsoft.com/office/drawing/2014/main" val="2522270572"/>
                    </a:ext>
                  </a:extLst>
                </a:gridCol>
                <a:gridCol w="1551503">
                  <a:extLst>
                    <a:ext uri="{9D8B030D-6E8A-4147-A177-3AD203B41FA5}">
                      <a16:colId xmlns:a16="http://schemas.microsoft.com/office/drawing/2014/main" val="2036834870"/>
                    </a:ext>
                  </a:extLst>
                </a:gridCol>
                <a:gridCol w="1584750">
                  <a:extLst>
                    <a:ext uri="{9D8B030D-6E8A-4147-A177-3AD203B41FA5}">
                      <a16:colId xmlns:a16="http://schemas.microsoft.com/office/drawing/2014/main" val="2651283128"/>
                    </a:ext>
                  </a:extLst>
                </a:gridCol>
                <a:gridCol w="2016953">
                  <a:extLst>
                    <a:ext uri="{9D8B030D-6E8A-4147-A177-3AD203B41FA5}">
                      <a16:colId xmlns:a16="http://schemas.microsoft.com/office/drawing/2014/main" val="860400469"/>
                    </a:ext>
                  </a:extLst>
                </a:gridCol>
              </a:tblGrid>
              <a:tr h="184150">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Sample</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Blank</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Influent</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Seed Blank</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2393959411"/>
                  </a:ext>
                </a:extLst>
              </a:tr>
              <a:tr h="184150">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Sample Volume</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5 mL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0 mL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4016572554"/>
                  </a:ext>
                </a:extLst>
              </a:tr>
              <a:tr h="184150">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Seed Volume</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mL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3 mL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753723741"/>
                  </a:ext>
                </a:extLst>
              </a:tr>
              <a:tr h="184150">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DO</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 mg/L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 mg/L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 mg/L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3889235083"/>
                  </a:ext>
                </a:extLst>
              </a:tr>
              <a:tr h="184150">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DO after 5 days</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7.9 mg/L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3.6 mg/L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6.8 mg/L</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2844381744"/>
                  </a:ext>
                </a:extLst>
              </a:tr>
            </a:tbl>
          </a:graphicData>
        </a:graphic>
      </p:graphicFrame>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BD104CF4-996B-FF94-14DB-AE40B73BEF09}"/>
                  </a:ext>
                </a:extLst>
              </p:cNvPr>
              <p:cNvSpPr txBox="1">
                <a:spLocks/>
              </p:cNvSpPr>
              <p:nvPr/>
            </p:nvSpPr>
            <p:spPr>
              <a:xfrm>
                <a:off x="1050965" y="3525582"/>
                <a:ext cx="10515600" cy="2888656"/>
              </a:xfrm>
              <a:prstGeom prst="rect">
                <a:avLst/>
              </a:prstGeom>
              <a:solidFill>
                <a:schemeClr val="bg1">
                  <a:alpha val="85000"/>
                </a:schemeClr>
              </a:solid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666666"/>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baseline="0">
                    <a:solidFill>
                      <a:schemeClr val="tx1">
                        <a:tint val="7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baseline="0">
                    <a:solidFill>
                      <a:schemeClr val="tx1">
                        <a:tint val="7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m:rPr>
                          <m:sty m:val="p"/>
                        </m:rPr>
                        <a:rPr lang="en-US" sz="1900" i="0" smtClean="0">
                          <a:solidFill>
                            <a:srgbClr val="666666"/>
                          </a:solidFill>
                          <a:latin typeface="Cambria Math" panose="02040503050406030204" pitchFamily="18" charset="0"/>
                        </a:rPr>
                        <m:t>B</m:t>
                      </m:r>
                      <m:r>
                        <m:rPr>
                          <m:sty m:val="p"/>
                        </m:rPr>
                        <a:rPr lang="en-US" sz="1900" b="0" i="0" smtClean="0">
                          <a:solidFill>
                            <a:srgbClr val="666666"/>
                          </a:solidFill>
                          <a:latin typeface="Cambria Math" panose="02040503050406030204" pitchFamily="18" charset="0"/>
                        </a:rPr>
                        <m:t>OD</m:t>
                      </m:r>
                      <m:r>
                        <a:rPr lang="en-US" sz="1900" i="0">
                          <a:solidFill>
                            <a:srgbClr val="666666"/>
                          </a:solidFill>
                          <a:latin typeface="Cambria Math" panose="02040503050406030204" pitchFamily="18" charset="0"/>
                        </a:rPr>
                        <m:t> </m:t>
                      </m:r>
                      <m:d>
                        <m:dPr>
                          <m:ctrlPr>
                            <a:rPr lang="en-US" sz="1900" i="1">
                              <a:solidFill>
                                <a:srgbClr val="666666"/>
                              </a:solidFill>
                              <a:latin typeface="Cambria Math" panose="02040503050406030204" pitchFamily="18" charset="0"/>
                            </a:rPr>
                          </m:ctrlPr>
                        </m:dPr>
                        <m:e>
                          <m:r>
                            <m:rPr>
                              <m:sty m:val="p"/>
                            </m:rPr>
                            <a:rPr lang="en-US" sz="1900" i="0">
                              <a:solidFill>
                                <a:srgbClr val="666666"/>
                              </a:solidFill>
                              <a:latin typeface="Cambria Math" panose="02040503050406030204" pitchFamily="18" charset="0"/>
                            </a:rPr>
                            <m:t>seeded</m:t>
                          </m:r>
                        </m:e>
                      </m:d>
                      <m:r>
                        <a:rPr lang="en-US" sz="1900" i="0">
                          <a:solidFill>
                            <a:srgbClr val="666666"/>
                          </a:solidFill>
                          <a:latin typeface="Cambria Math" panose="02040503050406030204" pitchFamily="18" charset="0"/>
                        </a:rPr>
                        <m:t>, </m:t>
                      </m:r>
                      <m:r>
                        <m:rPr>
                          <m:sty m:val="p"/>
                        </m:rPr>
                        <a:rPr lang="en-US" sz="1900" i="0">
                          <a:solidFill>
                            <a:srgbClr val="666666"/>
                          </a:solidFill>
                          <a:latin typeface="Cambria Math" panose="02040503050406030204" pitchFamily="18" charset="0"/>
                        </a:rPr>
                        <m:t>m</m:t>
                      </m:r>
                      <m:f>
                        <m:fPr>
                          <m:type m:val="lin"/>
                          <m:ctrlPr>
                            <a:rPr lang="en-US" sz="1900" i="1">
                              <a:solidFill>
                                <a:srgbClr val="666666"/>
                              </a:solidFill>
                              <a:latin typeface="Cambria Math" panose="02040503050406030204" pitchFamily="18" charset="0"/>
                            </a:rPr>
                          </m:ctrlPr>
                        </m:fPr>
                        <m:num>
                          <m:r>
                            <m:rPr>
                              <m:sty m:val="p"/>
                            </m:rPr>
                            <a:rPr lang="en-US" sz="1900" i="0">
                              <a:solidFill>
                                <a:srgbClr val="666666"/>
                              </a:solidFill>
                              <a:latin typeface="Cambria Math" panose="02040503050406030204" pitchFamily="18" charset="0"/>
                            </a:rPr>
                            <m:t>g</m:t>
                          </m:r>
                        </m:num>
                        <m:den>
                          <m:r>
                            <m:rPr>
                              <m:sty m:val="p"/>
                            </m:rPr>
                            <a:rPr lang="en-US" sz="1900" i="0">
                              <a:solidFill>
                                <a:srgbClr val="666666"/>
                              </a:solidFill>
                              <a:latin typeface="Cambria Math" panose="02040503050406030204" pitchFamily="18" charset="0"/>
                            </a:rPr>
                            <m:t>L</m:t>
                          </m:r>
                        </m:den>
                      </m:f>
                      <m:r>
                        <a:rPr lang="en-US" sz="1900" i="0">
                          <a:solidFill>
                            <a:srgbClr val="666666"/>
                          </a:solidFill>
                          <a:latin typeface="Cambria Math" panose="02040503050406030204" pitchFamily="18" charset="0"/>
                        </a:rPr>
                        <m:t>=</m:t>
                      </m:r>
                      <m:f>
                        <m:fPr>
                          <m:ctrlPr>
                            <a:rPr lang="en-US" sz="1900" i="1">
                              <a:solidFill>
                                <a:srgbClr val="666666"/>
                              </a:solidFill>
                              <a:latin typeface="Cambria Math" panose="02040503050406030204" pitchFamily="18" charset="0"/>
                            </a:rPr>
                          </m:ctrlPr>
                        </m:fPr>
                        <m:num>
                          <m:d>
                            <m:dPr>
                              <m:begChr m:val="["/>
                              <m:endChr m:val="]"/>
                              <m:ctrlPr>
                                <a:rPr lang="en-US" sz="1900" i="1">
                                  <a:solidFill>
                                    <a:srgbClr val="666666"/>
                                  </a:solidFill>
                                  <a:latin typeface="Cambria Math" panose="02040503050406030204" pitchFamily="18" charset="0"/>
                                </a:rPr>
                              </m:ctrlPr>
                            </m:dPr>
                            <m:e>
                              <m:d>
                                <m:dPr>
                                  <m:ctrlPr>
                                    <a:rPr lang="en-US" sz="1900" i="1" smtClean="0">
                                      <a:solidFill>
                                        <a:srgbClr val="666666"/>
                                      </a:solidFill>
                                      <a:latin typeface="Cambria Math" panose="02040503050406030204" pitchFamily="18" charset="0"/>
                                    </a:rPr>
                                  </m:ctrlPr>
                                </m:dPr>
                                <m:e>
                                  <m:sSub>
                                    <m:sSubPr>
                                      <m:ctrlPr>
                                        <a:rPr lang="en-US" sz="1900" i="1" smtClean="0">
                                          <a:solidFill>
                                            <a:srgbClr val="666666"/>
                                          </a:solidFill>
                                          <a:latin typeface="Cambria Math" panose="02040503050406030204" pitchFamily="18" charset="0"/>
                                        </a:rPr>
                                      </m:ctrlPr>
                                    </m:sSubPr>
                                    <m:e>
                                      <m:r>
                                        <m:rPr>
                                          <m:sty m:val="p"/>
                                        </m:rPr>
                                        <a:rPr lang="en-US" sz="1900" b="0" i="0" smtClean="0">
                                          <a:solidFill>
                                            <a:srgbClr val="666666"/>
                                          </a:solidFill>
                                          <a:latin typeface="Cambria Math" panose="02040503050406030204" pitchFamily="18" charset="0"/>
                                        </a:rPr>
                                        <m:t>DO</m:t>
                                      </m:r>
                                    </m:e>
                                    <m:sub>
                                      <m:r>
                                        <m:rPr>
                                          <m:sty m:val="p"/>
                                        </m:rPr>
                                        <a:rPr lang="en-US" sz="1900" b="0" i="0" smtClean="0">
                                          <a:solidFill>
                                            <a:srgbClr val="666666"/>
                                          </a:solidFill>
                                          <a:latin typeface="Cambria Math" panose="02040503050406030204" pitchFamily="18" charset="0"/>
                                        </a:rPr>
                                        <m:t>I</m:t>
                                      </m:r>
                                    </m:sub>
                                  </m:sSub>
                                  <m:r>
                                    <a:rPr lang="en-US" sz="1900" i="0">
                                      <a:solidFill>
                                        <a:srgbClr val="666666"/>
                                      </a:solidFill>
                                      <a:latin typeface="Cambria Math" panose="02040503050406030204" pitchFamily="18" charset="0"/>
                                    </a:rPr>
                                    <m:t>, </m:t>
                                  </m:r>
                                  <m:f>
                                    <m:fPr>
                                      <m:type m:val="lin"/>
                                      <m:ctrlPr>
                                        <a:rPr lang="en-US" sz="1900" i="1">
                                          <a:solidFill>
                                            <a:srgbClr val="666666"/>
                                          </a:solidFill>
                                          <a:latin typeface="Cambria Math" panose="02040503050406030204" pitchFamily="18" charset="0"/>
                                        </a:rPr>
                                      </m:ctrlPr>
                                    </m:fPr>
                                    <m:num>
                                      <m:r>
                                        <m:rPr>
                                          <m:sty m:val="p"/>
                                        </m:rPr>
                                        <a:rPr lang="en-US" sz="1900" b="0" i="0" smtClean="0">
                                          <a:solidFill>
                                            <a:srgbClr val="666666"/>
                                          </a:solidFill>
                                          <a:latin typeface="Cambria Math" panose="02040503050406030204" pitchFamily="18" charset="0"/>
                                        </a:rPr>
                                        <m:t>m</m:t>
                                      </m:r>
                                      <m:r>
                                        <m:rPr>
                                          <m:sty m:val="p"/>
                                        </m:rPr>
                                        <a:rPr lang="en-US" sz="1900" i="0">
                                          <a:solidFill>
                                            <a:srgbClr val="666666"/>
                                          </a:solidFill>
                                          <a:latin typeface="Cambria Math" panose="02040503050406030204" pitchFamily="18" charset="0"/>
                                        </a:rPr>
                                        <m:t>g</m:t>
                                      </m:r>
                                    </m:num>
                                    <m:den>
                                      <m:r>
                                        <m:rPr>
                                          <m:sty m:val="p"/>
                                        </m:rPr>
                                        <a:rPr lang="en-US" sz="1900" i="0">
                                          <a:solidFill>
                                            <a:srgbClr val="666666"/>
                                          </a:solidFill>
                                          <a:latin typeface="Cambria Math" panose="02040503050406030204" pitchFamily="18" charset="0"/>
                                        </a:rPr>
                                        <m:t>L</m:t>
                                      </m:r>
                                    </m:den>
                                  </m:f>
                                  <m:r>
                                    <a:rPr lang="en-US" sz="1900" b="0" i="0" smtClean="0">
                                      <a:solidFill>
                                        <a:srgbClr val="666666"/>
                                      </a:solidFill>
                                      <a:latin typeface="Cambria Math" panose="02040503050406030204" pitchFamily="18" charset="0"/>
                                    </a:rPr>
                                    <m:t>−</m:t>
                                  </m:r>
                                  <m:sSub>
                                    <m:sSubPr>
                                      <m:ctrlPr>
                                        <a:rPr lang="en-US" sz="1900" i="1">
                                          <a:latin typeface="Cambria Math" panose="02040503050406030204" pitchFamily="18" charset="0"/>
                                        </a:rPr>
                                      </m:ctrlPr>
                                    </m:sSubPr>
                                    <m:e>
                                      <m:r>
                                        <m:rPr>
                                          <m:sty m:val="p"/>
                                        </m:rPr>
                                        <a:rPr lang="en-US" sz="1900" i="0">
                                          <a:latin typeface="Cambria Math" panose="02040503050406030204" pitchFamily="18" charset="0"/>
                                        </a:rPr>
                                        <m:t>DO</m:t>
                                      </m:r>
                                    </m:e>
                                    <m:sub>
                                      <m:r>
                                        <m:rPr>
                                          <m:sty m:val="p"/>
                                        </m:rPr>
                                        <a:rPr lang="en-US" sz="1900" i="0">
                                          <a:latin typeface="Cambria Math" panose="02040503050406030204" pitchFamily="18" charset="0"/>
                                        </a:rPr>
                                        <m:t>F</m:t>
                                      </m:r>
                                    </m:sub>
                                  </m:sSub>
                                  <m:r>
                                    <a:rPr lang="en-US" sz="1900" i="0">
                                      <a:latin typeface="Cambria Math" panose="02040503050406030204" pitchFamily="18" charset="0"/>
                                    </a:rPr>
                                    <m:t>,</m:t>
                                  </m:r>
                                  <m:f>
                                    <m:fPr>
                                      <m:type m:val="lin"/>
                                      <m:ctrlPr>
                                        <a:rPr lang="en-US" sz="1900" i="1">
                                          <a:latin typeface="Cambria Math" panose="02040503050406030204" pitchFamily="18" charset="0"/>
                                        </a:rPr>
                                      </m:ctrlPr>
                                    </m:fPr>
                                    <m:num>
                                      <m:r>
                                        <m:rPr>
                                          <m:sty m:val="p"/>
                                        </m:rPr>
                                        <a:rPr lang="en-US" sz="1900" b="0" i="0" smtClean="0">
                                          <a:latin typeface="Cambria Math" panose="02040503050406030204" pitchFamily="18" charset="0"/>
                                        </a:rPr>
                                        <m:t>m</m:t>
                                      </m:r>
                                      <m:r>
                                        <m:rPr>
                                          <m:sty m:val="p"/>
                                        </m:rPr>
                                        <a:rPr lang="en-US" sz="1900" i="0">
                                          <a:latin typeface="Cambria Math" panose="02040503050406030204" pitchFamily="18" charset="0"/>
                                        </a:rPr>
                                        <m:t>g</m:t>
                                      </m:r>
                                    </m:num>
                                    <m:den>
                                      <m:r>
                                        <m:rPr>
                                          <m:sty m:val="p"/>
                                        </m:rPr>
                                        <a:rPr lang="en-US" sz="1900" i="0">
                                          <a:latin typeface="Cambria Math" panose="02040503050406030204" pitchFamily="18" charset="0"/>
                                        </a:rPr>
                                        <m:t>L</m:t>
                                      </m:r>
                                    </m:den>
                                  </m:f>
                                </m:e>
                              </m:d>
                              <m:r>
                                <a:rPr lang="en-US" sz="1900" i="0">
                                  <a:solidFill>
                                    <a:srgbClr val="666666"/>
                                  </a:solidFill>
                                  <a:latin typeface="Cambria Math" panose="02040503050406030204" pitchFamily="18" charset="0"/>
                                </a:rPr>
                                <m:t>−</m:t>
                              </m:r>
                              <m:d>
                                <m:dPr>
                                  <m:ctrlPr>
                                    <a:rPr lang="en-US" sz="1900" i="1">
                                      <a:solidFill>
                                        <a:srgbClr val="666666"/>
                                      </a:solidFill>
                                      <a:latin typeface="Cambria Math" panose="02040503050406030204" pitchFamily="18" charset="0"/>
                                    </a:rPr>
                                  </m:ctrlPr>
                                </m:dPr>
                                <m:e>
                                  <m:r>
                                    <m:rPr>
                                      <m:sty m:val="p"/>
                                    </m:rPr>
                                    <a:rPr lang="en-US" sz="1900" i="0">
                                      <a:solidFill>
                                        <a:srgbClr val="666666"/>
                                      </a:solidFill>
                                      <a:latin typeface="Cambria Math" panose="02040503050406030204" pitchFamily="18" charset="0"/>
                                    </a:rPr>
                                    <m:t>S</m:t>
                                  </m:r>
                                  <m:r>
                                    <m:rPr>
                                      <m:sty m:val="p"/>
                                    </m:rPr>
                                    <a:rPr lang="en-US" sz="1900" b="0" i="0" smtClean="0">
                                      <a:solidFill>
                                        <a:srgbClr val="666666"/>
                                      </a:solidFill>
                                      <a:latin typeface="Cambria Math" panose="02040503050406030204" pitchFamily="18" charset="0"/>
                                    </a:rPr>
                                    <m:t>CF</m:t>
                                  </m:r>
                                  <m:r>
                                    <a:rPr lang="en-US" sz="1900" i="0">
                                      <a:solidFill>
                                        <a:srgbClr val="666666"/>
                                      </a:solidFill>
                                      <a:latin typeface="Cambria Math" panose="02040503050406030204" pitchFamily="18" charset="0"/>
                                    </a:rPr>
                                    <m:t>, </m:t>
                                  </m:r>
                                  <m:f>
                                    <m:fPr>
                                      <m:type m:val="lin"/>
                                      <m:ctrlPr>
                                        <a:rPr lang="en-US" sz="1900" i="1">
                                          <a:solidFill>
                                            <a:srgbClr val="666666"/>
                                          </a:solidFill>
                                          <a:latin typeface="Cambria Math" panose="02040503050406030204" pitchFamily="18" charset="0"/>
                                        </a:rPr>
                                      </m:ctrlPr>
                                    </m:fPr>
                                    <m:num>
                                      <m:r>
                                        <m:rPr>
                                          <m:sty m:val="p"/>
                                        </m:rPr>
                                        <a:rPr lang="en-US" sz="1900" b="0" i="0" smtClean="0">
                                          <a:solidFill>
                                            <a:srgbClr val="666666"/>
                                          </a:solidFill>
                                          <a:latin typeface="Cambria Math" panose="02040503050406030204" pitchFamily="18" charset="0"/>
                                        </a:rPr>
                                        <m:t>m</m:t>
                                      </m:r>
                                      <m:r>
                                        <m:rPr>
                                          <m:sty m:val="p"/>
                                        </m:rPr>
                                        <a:rPr lang="en-US" sz="1900" i="0">
                                          <a:solidFill>
                                            <a:srgbClr val="666666"/>
                                          </a:solidFill>
                                          <a:latin typeface="Cambria Math" panose="02040503050406030204" pitchFamily="18" charset="0"/>
                                        </a:rPr>
                                        <m:t>g</m:t>
                                      </m:r>
                                    </m:num>
                                    <m:den>
                                      <m:r>
                                        <m:rPr>
                                          <m:sty m:val="p"/>
                                        </m:rPr>
                                        <a:rPr lang="en-US" sz="1900" i="0">
                                          <a:solidFill>
                                            <a:srgbClr val="666666"/>
                                          </a:solidFill>
                                          <a:latin typeface="Cambria Math" panose="02040503050406030204" pitchFamily="18" charset="0"/>
                                        </a:rPr>
                                        <m:t>L</m:t>
                                      </m:r>
                                    </m:den>
                                  </m:f>
                                </m:e>
                              </m:d>
                            </m:e>
                          </m:d>
                          <m:d>
                            <m:dPr>
                              <m:begChr m:val="["/>
                              <m:endChr m:val="]"/>
                              <m:ctrlPr>
                                <a:rPr lang="en-US" sz="1900" i="1">
                                  <a:solidFill>
                                    <a:srgbClr val="666666"/>
                                  </a:solidFill>
                                  <a:latin typeface="Cambria Math" panose="02040503050406030204" pitchFamily="18" charset="0"/>
                                </a:rPr>
                              </m:ctrlPr>
                            </m:dPr>
                            <m:e>
                              <m:r>
                                <a:rPr lang="en-US" sz="1900" i="0">
                                  <a:solidFill>
                                    <a:srgbClr val="666666"/>
                                  </a:solidFill>
                                  <a:latin typeface="Cambria Math" panose="02040503050406030204" pitchFamily="18" charset="0"/>
                                </a:rPr>
                                <m:t>300 </m:t>
                              </m:r>
                              <m:r>
                                <m:rPr>
                                  <m:sty m:val="p"/>
                                </m:rPr>
                                <a:rPr lang="en-US" sz="1900" i="0">
                                  <a:solidFill>
                                    <a:srgbClr val="666666"/>
                                  </a:solidFill>
                                  <a:latin typeface="Cambria Math" panose="02040503050406030204" pitchFamily="18" charset="0"/>
                                </a:rPr>
                                <m:t>mL</m:t>
                              </m:r>
                            </m:e>
                          </m:d>
                        </m:num>
                        <m:den>
                          <m:r>
                            <m:rPr>
                              <m:sty m:val="p"/>
                            </m:rPr>
                            <a:rPr lang="en-US" sz="1900" b="0" i="0" smtClean="0">
                              <a:solidFill>
                                <a:srgbClr val="666666"/>
                              </a:solidFill>
                              <a:latin typeface="Cambria Math" panose="02040503050406030204" pitchFamily="18" charset="0"/>
                            </a:rPr>
                            <m:t>Sample</m:t>
                          </m:r>
                          <m:r>
                            <a:rPr lang="en-US" sz="1900" b="0" i="0" smtClean="0">
                              <a:solidFill>
                                <a:srgbClr val="666666"/>
                              </a:solidFill>
                              <a:latin typeface="Cambria Math" panose="02040503050406030204" pitchFamily="18" charset="0"/>
                            </a:rPr>
                            <m:t> </m:t>
                          </m:r>
                          <m:r>
                            <m:rPr>
                              <m:sty m:val="p"/>
                            </m:rPr>
                            <a:rPr lang="en-US" sz="1900" b="0" i="0" smtClean="0">
                              <a:solidFill>
                                <a:srgbClr val="666666"/>
                              </a:solidFill>
                              <a:latin typeface="Cambria Math" panose="02040503050406030204" pitchFamily="18" charset="0"/>
                            </a:rPr>
                            <m:t>Volume</m:t>
                          </m:r>
                          <m:r>
                            <a:rPr lang="en-US" sz="1900" i="0">
                              <a:solidFill>
                                <a:srgbClr val="666666"/>
                              </a:solidFill>
                              <a:latin typeface="Cambria Math" panose="02040503050406030204" pitchFamily="18" charset="0"/>
                            </a:rPr>
                            <m:t> </m:t>
                          </m:r>
                          <m:r>
                            <m:rPr>
                              <m:sty m:val="p"/>
                            </m:rPr>
                            <a:rPr lang="en-US" sz="1900" i="0">
                              <a:solidFill>
                                <a:srgbClr val="666666"/>
                              </a:solidFill>
                              <a:latin typeface="Cambria Math" panose="02040503050406030204" pitchFamily="18" charset="0"/>
                            </a:rPr>
                            <m:t>mL</m:t>
                          </m:r>
                        </m:den>
                      </m:f>
                    </m:oMath>
                  </m:oMathPara>
                </a14:m>
                <a:endParaRPr lang="en-US" sz="1900">
                  <a:solidFill>
                    <a:srgbClr val="666666"/>
                  </a:solidFill>
                </a:endParaRPr>
              </a:p>
              <a:p>
                <a:endParaRPr lang="en-US" sz="1900"/>
              </a:p>
            </p:txBody>
          </p:sp>
        </mc:Choice>
        <mc:Fallback xmlns="">
          <p:sp>
            <p:nvSpPr>
              <p:cNvPr id="10" name="Content Placeholder 2">
                <a:extLst>
                  <a:ext uri="{FF2B5EF4-FFF2-40B4-BE49-F238E27FC236}">
                    <a16:creationId xmlns:a16="http://schemas.microsoft.com/office/drawing/2014/main" id="{BD104CF4-996B-FF94-14DB-AE40B73BEF09}"/>
                  </a:ext>
                </a:extLst>
              </p:cNvPr>
              <p:cNvSpPr txBox="1">
                <a:spLocks noRot="1" noChangeAspect="1" noMove="1" noResize="1" noEditPoints="1" noAdjustHandles="1" noChangeArrowheads="1" noChangeShapeType="1" noTextEdit="1"/>
              </p:cNvSpPr>
              <p:nvPr/>
            </p:nvSpPr>
            <p:spPr>
              <a:xfrm>
                <a:off x="1050965" y="3525582"/>
                <a:ext cx="10515600" cy="288865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C5E1681-F191-EF6A-1B16-8CE59D52691F}"/>
                  </a:ext>
                </a:extLst>
              </p:cNvPr>
              <p:cNvSpPr txBox="1"/>
              <p:nvPr/>
            </p:nvSpPr>
            <p:spPr>
              <a:xfrm>
                <a:off x="1050965" y="4247055"/>
                <a:ext cx="5697160" cy="6278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SCF</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f>
                        <m:fPr>
                          <m:ctrlPr>
                            <a:rPr lang="en-US" i="1" kern="100">
                              <a:solidFill>
                                <a:srgbClr val="666666"/>
                              </a:solidFill>
                              <a:latin typeface="Cambria Math" panose="02040503050406030204" pitchFamily="18" charset="0"/>
                              <a:cs typeface="Times New Roman" panose="02020603050405020304" pitchFamily="18" charset="0"/>
                            </a:rPr>
                          </m:ctrlPr>
                        </m:fPr>
                        <m:num>
                          <m:sSub>
                            <m:sSubPr>
                              <m:ctrlPr>
                                <a:rPr lang="en-US" i="1">
                                  <a:solidFill>
                                    <a:srgbClr val="666666"/>
                                  </a:solidFill>
                                  <a:latin typeface="Cambria Math" panose="02040503050406030204" pitchFamily="18" charset="0"/>
                                </a:rPr>
                              </m:ctrlPr>
                            </m:sSubPr>
                            <m:e>
                              <m:r>
                                <m:rPr>
                                  <m:sty m:val="p"/>
                                </m:rPr>
                                <a:rPr lang="en-US" i="0">
                                  <a:solidFill>
                                    <a:srgbClr val="666666"/>
                                  </a:solidFill>
                                  <a:latin typeface="Cambria Math" panose="02040503050406030204" pitchFamily="18" charset="0"/>
                                </a:rPr>
                                <m:t>DO</m:t>
                              </m:r>
                            </m:e>
                            <m:sub>
                              <m:r>
                                <m:rPr>
                                  <m:sty m:val="p"/>
                                </m:rPr>
                                <a:rPr lang="en-US" i="0">
                                  <a:solidFill>
                                    <a:srgbClr val="666666"/>
                                  </a:solidFill>
                                  <a:latin typeface="Cambria Math" panose="02040503050406030204" pitchFamily="18" charset="0"/>
                                </a:rPr>
                                <m:t>I</m:t>
                              </m:r>
                            </m:sub>
                          </m:sSub>
                          <m:r>
                            <a:rPr lang="en-US" i="0">
                              <a:solidFill>
                                <a:srgbClr val="666666"/>
                              </a:solidFill>
                              <a:latin typeface="Cambria Math" panose="02040503050406030204" pitchFamily="18" charset="0"/>
                            </a:rPr>
                            <m:t>,</m:t>
                          </m:r>
                          <m:r>
                            <a:rPr lang="en-US" i="0" smtClean="0">
                              <a:solidFill>
                                <a:srgbClr val="666666"/>
                              </a:solidFill>
                              <a:latin typeface="Cambria Math" panose="02040503050406030204" pitchFamily="18" charset="0"/>
                            </a:rPr>
                            <m:t> </m:t>
                          </m:r>
                          <m:f>
                            <m:fPr>
                              <m:type m:val="lin"/>
                              <m:ctrlPr>
                                <a:rPr lang="en-US" i="1" smtClean="0">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mg</m:t>
                              </m:r>
                            </m:num>
                            <m:den>
                              <m:r>
                                <m:rPr>
                                  <m:sty m:val="p"/>
                                </m:rPr>
                                <a:rPr lang="en-US" b="0" i="0" smtClean="0">
                                  <a:solidFill>
                                    <a:srgbClr val="666666"/>
                                  </a:solidFill>
                                  <a:latin typeface="Cambria Math" panose="02040503050406030204" pitchFamily="18" charset="0"/>
                                </a:rPr>
                                <m:t>L</m:t>
                              </m:r>
                            </m:den>
                          </m:f>
                          <m:r>
                            <a:rPr lang="en-US" i="0">
                              <a:solidFill>
                                <a:srgbClr val="666666"/>
                              </a:solidFill>
                              <a:latin typeface="Cambria Math" panose="02040503050406030204" pitchFamily="18" charset="0"/>
                            </a:rPr>
                            <m:t>−</m:t>
                          </m:r>
                          <m:sSub>
                            <m:sSubPr>
                              <m:ctrlPr>
                                <a:rPr lang="en-US" i="1">
                                  <a:solidFill>
                                    <a:srgbClr val="666666"/>
                                  </a:solidFill>
                                  <a:latin typeface="Cambria Math" panose="02040503050406030204" pitchFamily="18" charset="0"/>
                                </a:rPr>
                              </m:ctrlPr>
                            </m:sSubPr>
                            <m:e>
                              <m:r>
                                <m:rPr>
                                  <m:sty m:val="p"/>
                                </m:rPr>
                                <a:rPr lang="en-US" i="0">
                                  <a:solidFill>
                                    <a:srgbClr val="666666"/>
                                  </a:solidFill>
                                  <a:latin typeface="Cambria Math" panose="02040503050406030204" pitchFamily="18" charset="0"/>
                                </a:rPr>
                                <m:t>DO</m:t>
                              </m:r>
                            </m:e>
                            <m:sub>
                              <m:r>
                                <m:rPr>
                                  <m:sty m:val="p"/>
                                </m:rPr>
                                <a:rPr lang="en-US" i="0">
                                  <a:solidFill>
                                    <a:srgbClr val="666666"/>
                                  </a:solidFill>
                                  <a:latin typeface="Cambria Math" panose="02040503050406030204" pitchFamily="18" charset="0"/>
                                </a:rPr>
                                <m:t>F</m:t>
                              </m:r>
                            </m:sub>
                          </m:sSub>
                          <m:r>
                            <a:rPr lang="en-US" i="0">
                              <a:solidFill>
                                <a:srgbClr val="666666"/>
                              </a:solidFill>
                              <a:latin typeface="Cambria Math" panose="02040503050406030204" pitchFamily="18" charset="0"/>
                            </a:rPr>
                            <m:t>,</m:t>
                          </m:r>
                          <m:f>
                            <m:fPr>
                              <m:type m:val="lin"/>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mg</m:t>
                              </m:r>
                            </m:num>
                            <m:den>
                              <m:r>
                                <m:rPr>
                                  <m:sty m:val="p"/>
                                </m:rPr>
                                <a:rPr lang="en-US" i="0">
                                  <a:solidFill>
                                    <a:srgbClr val="666666"/>
                                  </a:solidFill>
                                  <a:latin typeface="Cambria Math" panose="02040503050406030204" pitchFamily="18" charset="0"/>
                                </a:rPr>
                                <m:t>L</m:t>
                              </m:r>
                            </m:den>
                          </m:f>
                        </m:num>
                        <m:den>
                          <m:r>
                            <m:rPr>
                              <m:sty m:val="p"/>
                            </m:rPr>
                            <a:rPr lang="en-US" b="0" i="0" kern="100" smtClean="0">
                              <a:solidFill>
                                <a:srgbClr val="666666"/>
                              </a:solidFill>
                              <a:latin typeface="Cambria Math" panose="02040503050406030204" pitchFamily="18" charset="0"/>
                              <a:cs typeface="Times New Roman" panose="02020603050405020304" pitchFamily="18" charset="0"/>
                            </a:rPr>
                            <m:t>Seed</m:t>
                          </m:r>
                          <m:r>
                            <a:rPr lang="en-US" b="0" i="0" kern="100" smtClean="0">
                              <a:solidFill>
                                <a:srgbClr val="666666"/>
                              </a:solidFill>
                              <a:latin typeface="Cambria Math" panose="02040503050406030204" pitchFamily="18" charset="0"/>
                              <a:cs typeface="Times New Roman" panose="02020603050405020304" pitchFamily="18" charset="0"/>
                            </a:rPr>
                            <m:t> </m:t>
                          </m:r>
                          <m:r>
                            <m:rPr>
                              <m:sty m:val="p"/>
                            </m:rPr>
                            <a:rPr lang="en-US" b="0" i="0" kern="100" smtClean="0">
                              <a:solidFill>
                                <a:srgbClr val="666666"/>
                              </a:solidFill>
                              <a:latin typeface="Cambria Math" panose="02040503050406030204" pitchFamily="18" charset="0"/>
                              <a:cs typeface="Times New Roman" panose="02020603050405020304" pitchFamily="18" charset="0"/>
                            </a:rPr>
                            <m:t>Blank</m:t>
                          </m:r>
                          <m:r>
                            <a:rPr lang="en-US" b="0" i="0" kern="100" smtClean="0">
                              <a:solidFill>
                                <a:srgbClr val="666666"/>
                              </a:solidFill>
                              <a:latin typeface="Cambria Math" panose="02040503050406030204" pitchFamily="18" charset="0"/>
                              <a:cs typeface="Times New Roman" panose="02020603050405020304" pitchFamily="18" charset="0"/>
                            </a:rPr>
                            <m:t> </m:t>
                          </m:r>
                          <m:r>
                            <m:rPr>
                              <m:sty m:val="p"/>
                            </m:rPr>
                            <a:rPr lang="en-US" b="0" i="0" kern="100" smtClean="0">
                              <a:solidFill>
                                <a:srgbClr val="666666"/>
                              </a:solidFill>
                              <a:latin typeface="Cambria Math" panose="02040503050406030204" pitchFamily="18" charset="0"/>
                              <a:cs typeface="Times New Roman" panose="02020603050405020304" pitchFamily="18" charset="0"/>
                            </a:rPr>
                            <m:t>Volume</m:t>
                          </m:r>
                        </m:den>
                      </m:f>
                      <m:d>
                        <m:dPr>
                          <m:ctrlPr>
                            <a:rPr lang="en-US" i="1" kern="100" smtClean="0">
                              <a:solidFill>
                                <a:srgbClr val="666666"/>
                              </a:solidFill>
                              <a:latin typeface="Cambria Math" panose="02040503050406030204" pitchFamily="18" charset="0"/>
                              <a:cs typeface="Times New Roman" panose="02020603050405020304" pitchFamily="18" charset="0"/>
                            </a:rPr>
                          </m:ctrlPr>
                        </m:dPr>
                        <m:e>
                          <m:r>
                            <m:rPr>
                              <m:sty m:val="p"/>
                            </m:rPr>
                            <a:rPr lang="en-US" b="0" i="0" kern="100" smtClean="0">
                              <a:solidFill>
                                <a:srgbClr val="666666"/>
                              </a:solidFill>
                              <a:latin typeface="Cambria Math" panose="02040503050406030204" pitchFamily="18" charset="0"/>
                              <a:cs typeface="Times New Roman" panose="02020603050405020304" pitchFamily="18" charset="0"/>
                            </a:rPr>
                            <m:t>Seed</m:t>
                          </m:r>
                          <m:r>
                            <a:rPr lang="en-US" b="0" i="0" kern="100" smtClean="0">
                              <a:solidFill>
                                <a:srgbClr val="666666"/>
                              </a:solidFill>
                              <a:latin typeface="Cambria Math" panose="02040503050406030204" pitchFamily="18" charset="0"/>
                              <a:cs typeface="Times New Roman" panose="02020603050405020304" pitchFamily="18" charset="0"/>
                            </a:rPr>
                            <m:t> </m:t>
                          </m:r>
                          <m:r>
                            <m:rPr>
                              <m:sty m:val="p"/>
                            </m:rPr>
                            <a:rPr lang="en-US" b="0" i="0" kern="100" smtClean="0">
                              <a:solidFill>
                                <a:srgbClr val="666666"/>
                              </a:solidFill>
                              <a:latin typeface="Cambria Math" panose="02040503050406030204" pitchFamily="18" charset="0"/>
                              <a:cs typeface="Times New Roman" panose="02020603050405020304" pitchFamily="18" charset="0"/>
                            </a:rPr>
                            <m:t>Volume</m:t>
                          </m:r>
                          <m:r>
                            <a:rPr lang="en-US" b="0" i="0" kern="100" smtClean="0">
                              <a:solidFill>
                                <a:srgbClr val="666666"/>
                              </a:solidFill>
                              <a:latin typeface="Cambria Math" panose="02040503050406030204" pitchFamily="18" charset="0"/>
                              <a:cs typeface="Times New Roman" panose="02020603050405020304" pitchFamily="18" charset="0"/>
                            </a:rPr>
                            <m:t> </m:t>
                          </m:r>
                          <m:r>
                            <m:rPr>
                              <m:sty m:val="p"/>
                            </m:rPr>
                            <a:rPr lang="en-US" b="0" i="0" kern="100" smtClean="0">
                              <a:solidFill>
                                <a:srgbClr val="666666"/>
                              </a:solidFill>
                              <a:latin typeface="Cambria Math" panose="02040503050406030204" pitchFamily="18" charset="0"/>
                              <a:cs typeface="Times New Roman" panose="02020603050405020304" pitchFamily="18" charset="0"/>
                            </a:rPr>
                            <m:t>in</m:t>
                          </m:r>
                          <m:r>
                            <a:rPr lang="en-US" b="0" i="0" kern="100" smtClean="0">
                              <a:solidFill>
                                <a:srgbClr val="666666"/>
                              </a:solidFill>
                              <a:latin typeface="Cambria Math" panose="02040503050406030204" pitchFamily="18" charset="0"/>
                              <a:cs typeface="Times New Roman" panose="02020603050405020304" pitchFamily="18" charset="0"/>
                            </a:rPr>
                            <m:t> </m:t>
                          </m:r>
                          <m:r>
                            <m:rPr>
                              <m:sty m:val="p"/>
                            </m:rPr>
                            <a:rPr lang="en-US" b="0" i="0" kern="100" smtClean="0">
                              <a:solidFill>
                                <a:srgbClr val="666666"/>
                              </a:solidFill>
                              <a:latin typeface="Cambria Math" panose="02040503050406030204" pitchFamily="18" charset="0"/>
                              <a:cs typeface="Times New Roman" panose="02020603050405020304" pitchFamily="18" charset="0"/>
                            </a:rPr>
                            <m:t>Sample</m:t>
                          </m:r>
                        </m:e>
                      </m:d>
                    </m:oMath>
                  </m:oMathPara>
                </a14:m>
                <a:endParaRPr lang="en-US">
                  <a:solidFill>
                    <a:srgbClr val="666666"/>
                  </a:solidFill>
                </a:endParaRPr>
              </a:p>
            </p:txBody>
          </p:sp>
        </mc:Choice>
        <mc:Fallback xmlns="">
          <p:sp>
            <p:nvSpPr>
              <p:cNvPr id="21" name="TextBox 20">
                <a:extLst>
                  <a:ext uri="{FF2B5EF4-FFF2-40B4-BE49-F238E27FC236}">
                    <a16:creationId xmlns:a16="http://schemas.microsoft.com/office/drawing/2014/main" id="{1C5E1681-F191-EF6A-1B16-8CE59D52691F}"/>
                  </a:ext>
                </a:extLst>
              </p:cNvPr>
              <p:cNvSpPr txBox="1">
                <a:spLocks noRot="1" noChangeAspect="1" noMove="1" noResize="1" noEditPoints="1" noAdjustHandles="1" noChangeArrowheads="1" noChangeShapeType="1" noTextEdit="1"/>
              </p:cNvSpPr>
              <p:nvPr/>
            </p:nvSpPr>
            <p:spPr>
              <a:xfrm>
                <a:off x="1050965" y="4247055"/>
                <a:ext cx="5697160" cy="62786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824DFE2-8AC4-E027-16F3-EA29FDB457D2}"/>
                  </a:ext>
                </a:extLst>
              </p:cNvPr>
              <p:cNvSpPr txBox="1"/>
              <p:nvPr/>
            </p:nvSpPr>
            <p:spPr>
              <a:xfrm>
                <a:off x="9173050" y="4403334"/>
                <a:ext cx="184015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=0.4</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mg</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L</m:t>
                      </m:r>
                    </m:oMath>
                  </m:oMathPara>
                </a14:m>
                <a:endParaRPr lang="en-US"/>
              </a:p>
            </p:txBody>
          </p:sp>
        </mc:Choice>
        <mc:Fallback xmlns="">
          <p:sp>
            <p:nvSpPr>
              <p:cNvPr id="28" name="TextBox 27">
                <a:extLst>
                  <a:ext uri="{FF2B5EF4-FFF2-40B4-BE49-F238E27FC236}">
                    <a16:creationId xmlns:a16="http://schemas.microsoft.com/office/drawing/2014/main" id="{F824DFE2-8AC4-E027-16F3-EA29FDB457D2}"/>
                  </a:ext>
                </a:extLst>
              </p:cNvPr>
              <p:cNvSpPr txBox="1">
                <a:spLocks noRot="1" noChangeAspect="1" noMove="1" noResize="1" noEditPoints="1" noAdjustHandles="1" noChangeArrowheads="1" noChangeShapeType="1" noTextEdit="1"/>
              </p:cNvSpPr>
              <p:nvPr/>
            </p:nvSpPr>
            <p:spPr>
              <a:xfrm>
                <a:off x="9173050" y="4403334"/>
                <a:ext cx="1840155" cy="369332"/>
              </a:xfrm>
              <a:prstGeom prst="rect">
                <a:avLst/>
              </a:prstGeom>
              <a:blipFill>
                <a:blip r:embed="rId5"/>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0F38E1B7-B484-C1B3-C06A-A87B681C6AE2}"/>
                  </a:ext>
                </a:extLst>
              </p:cNvPr>
              <p:cNvSpPr txBox="1"/>
              <p:nvPr/>
            </p:nvSpPr>
            <p:spPr>
              <a:xfrm>
                <a:off x="1805479" y="5114913"/>
                <a:ext cx="9292589" cy="636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BOD</m:t>
                      </m:r>
                      <m:r>
                        <a:rPr lang="en-US" i="0">
                          <a:solidFill>
                            <a:srgbClr val="666666"/>
                          </a:solidFill>
                          <a:latin typeface="Cambria Math" panose="02040503050406030204" pitchFamily="18" charset="0"/>
                        </a:rPr>
                        <m:t> </m:t>
                      </m:r>
                      <m:d>
                        <m:dPr>
                          <m:ctrlPr>
                            <a:rPr lang="en-US" i="1">
                              <a:solidFill>
                                <a:srgbClr val="666666"/>
                              </a:solidFill>
                              <a:latin typeface="Cambria Math" panose="02040503050406030204" pitchFamily="18" charset="0"/>
                            </a:rPr>
                          </m:ctrlPr>
                        </m:dPr>
                        <m:e>
                          <m:r>
                            <m:rPr>
                              <m:sty m:val="p"/>
                            </m:rPr>
                            <a:rPr lang="en-US" i="0">
                              <a:solidFill>
                                <a:srgbClr val="666666"/>
                              </a:solidFill>
                              <a:latin typeface="Cambria Math" panose="02040503050406030204" pitchFamily="18" charset="0"/>
                            </a:rPr>
                            <m:t>seeded</m:t>
                          </m:r>
                        </m:e>
                      </m:d>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m</m:t>
                      </m:r>
                      <m:f>
                        <m:fPr>
                          <m:type m:val="lin"/>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g</m:t>
                          </m:r>
                        </m:num>
                        <m:den>
                          <m:r>
                            <m:rPr>
                              <m:sty m:val="p"/>
                            </m:rPr>
                            <a:rPr lang="en-US" i="0">
                              <a:solidFill>
                                <a:srgbClr val="666666"/>
                              </a:solidFill>
                              <a:latin typeface="Cambria Math" panose="02040503050406030204" pitchFamily="18" charset="0"/>
                            </a:rPr>
                            <m:t>L</m:t>
                          </m:r>
                        </m:den>
                      </m:f>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d>
                            <m:dPr>
                              <m:begChr m:val="["/>
                              <m:endChr m:val="]"/>
                              <m:ctrlPr>
                                <a:rPr lang="en-US" i="1">
                                  <a:solidFill>
                                    <a:srgbClr val="666666"/>
                                  </a:solidFill>
                                  <a:latin typeface="Cambria Math" panose="02040503050406030204" pitchFamily="18" charset="0"/>
                                </a:rPr>
                              </m:ctrlPr>
                            </m:dPr>
                            <m:e>
                              <m:d>
                                <m:dPr>
                                  <m:ctrlPr>
                                    <a:rPr lang="en-US" i="1">
                                      <a:solidFill>
                                        <a:srgbClr val="666666"/>
                                      </a:solidFill>
                                      <a:latin typeface="Cambria Math" panose="02040503050406030204" pitchFamily="18" charset="0"/>
                                    </a:rPr>
                                  </m:ctrlPr>
                                </m:dPr>
                                <m:e>
                                  <m:r>
                                    <a:rPr lang="en-US" b="0" i="0" smtClean="0">
                                      <a:solidFill>
                                        <a:srgbClr val="666666"/>
                                      </a:solidFill>
                                      <a:latin typeface="Cambria Math" panose="02040503050406030204" pitchFamily="18" charset="0"/>
                                    </a:rPr>
                                    <m:t>8.0−3.6</m:t>
                                  </m:r>
                                </m:e>
                              </m:d>
                              <m:f>
                                <m:fPr>
                                  <m:type m:val="lin"/>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mg</m:t>
                                  </m:r>
                                </m:num>
                                <m:den>
                                  <m:r>
                                    <m:rPr>
                                      <m:sty m:val="p"/>
                                    </m:rPr>
                                    <a:rPr lang="en-US" i="0">
                                      <a:solidFill>
                                        <a:srgbClr val="666666"/>
                                      </a:solidFill>
                                      <a:latin typeface="Cambria Math" panose="02040503050406030204" pitchFamily="18" charset="0"/>
                                    </a:rPr>
                                    <m:t>L</m:t>
                                  </m:r>
                                </m:den>
                              </m:f>
                              <m:r>
                                <a:rPr lang="en-US" i="0">
                                  <a:solidFill>
                                    <a:srgbClr val="666666"/>
                                  </a:solidFill>
                                  <a:latin typeface="Cambria Math" panose="02040503050406030204" pitchFamily="18" charset="0"/>
                                </a:rPr>
                                <m:t>−</m:t>
                              </m:r>
                              <m:d>
                                <m:dPr>
                                  <m:ctrlPr>
                                    <a:rPr lang="en-US" i="1">
                                      <a:solidFill>
                                        <a:srgbClr val="666666"/>
                                      </a:solidFill>
                                      <a:latin typeface="Cambria Math" panose="02040503050406030204" pitchFamily="18" charset="0"/>
                                    </a:rPr>
                                  </m:ctrlPr>
                                </m:dPr>
                                <m:e>
                                  <m: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0.4</m:t>
                                  </m:r>
                                  <m:r>
                                    <m:rPr>
                                      <m:sty m:val="p"/>
                                    </m:rP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mg</m:t>
                                  </m:r>
                                  <m: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m:t>
                                  </m:r>
                                  <m:r>
                                    <m:rPr>
                                      <m:sty m:val="p"/>
                                    </m:rP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L</m:t>
                                  </m:r>
                                </m:e>
                              </m:d>
                            </m:e>
                          </m:d>
                          <m:d>
                            <m:dPr>
                              <m:begChr m:val="["/>
                              <m:endChr m:val="]"/>
                              <m:ctrlPr>
                                <a:rPr lang="en-US" i="1">
                                  <a:solidFill>
                                    <a:srgbClr val="666666"/>
                                  </a:solidFill>
                                  <a:latin typeface="Cambria Math" panose="02040503050406030204" pitchFamily="18" charset="0"/>
                                </a:rPr>
                              </m:ctrlPr>
                            </m:dPr>
                            <m:e>
                              <m:r>
                                <a:rPr lang="en-US" i="0">
                                  <a:solidFill>
                                    <a:srgbClr val="666666"/>
                                  </a:solidFill>
                                  <a:latin typeface="Cambria Math" panose="02040503050406030204" pitchFamily="18" charset="0"/>
                                </a:rPr>
                                <m:t>300 </m:t>
                              </m:r>
                              <m:r>
                                <m:rPr>
                                  <m:sty m:val="p"/>
                                </m:rPr>
                                <a:rPr lang="en-US" i="0">
                                  <a:solidFill>
                                    <a:srgbClr val="666666"/>
                                  </a:solidFill>
                                  <a:latin typeface="Cambria Math" panose="02040503050406030204" pitchFamily="18" charset="0"/>
                                </a:rPr>
                                <m:t>mL</m:t>
                              </m:r>
                            </m:e>
                          </m:d>
                        </m:num>
                        <m:den>
                          <m:r>
                            <a:rPr lang="en-US" b="0" i="0" smtClean="0">
                              <a:solidFill>
                                <a:srgbClr val="666666"/>
                              </a:solidFill>
                              <a:latin typeface="Cambria Math" panose="02040503050406030204" pitchFamily="18" charset="0"/>
                            </a:rPr>
                            <m:t>5</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mL</m:t>
                          </m:r>
                        </m:den>
                      </m:f>
                    </m:oMath>
                  </m:oMathPara>
                </a14:m>
                <a:endParaRPr lang="en-US">
                  <a:solidFill>
                    <a:srgbClr val="666666"/>
                  </a:solidFill>
                </a:endParaRPr>
              </a:p>
            </p:txBody>
          </p:sp>
        </mc:Choice>
        <mc:Fallback xmlns="">
          <p:sp>
            <p:nvSpPr>
              <p:cNvPr id="29" name="TextBox 28">
                <a:extLst>
                  <a:ext uri="{FF2B5EF4-FFF2-40B4-BE49-F238E27FC236}">
                    <a16:creationId xmlns:a16="http://schemas.microsoft.com/office/drawing/2014/main" id="{0F38E1B7-B484-C1B3-C06A-A87B681C6AE2}"/>
                  </a:ext>
                </a:extLst>
              </p:cNvPr>
              <p:cNvSpPr txBox="1">
                <a:spLocks noRot="1" noChangeAspect="1" noMove="1" noResize="1" noEditPoints="1" noAdjustHandles="1" noChangeArrowheads="1" noChangeShapeType="1" noTextEdit="1"/>
              </p:cNvSpPr>
              <p:nvPr/>
            </p:nvSpPr>
            <p:spPr>
              <a:xfrm>
                <a:off x="1805479" y="5114913"/>
                <a:ext cx="9292589" cy="63664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848EE2D-3E02-F9FF-390F-EC6A867119DF}"/>
                  </a:ext>
                </a:extLst>
              </p:cNvPr>
              <p:cNvSpPr txBox="1"/>
              <p:nvPr/>
            </p:nvSpPr>
            <p:spPr>
              <a:xfrm>
                <a:off x="5156737" y="5853507"/>
                <a:ext cx="206977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=240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mg</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L</m:t>
                      </m:r>
                    </m:oMath>
                  </m:oMathPara>
                </a14:m>
                <a:endParaRPr lang="en-US"/>
              </a:p>
            </p:txBody>
          </p:sp>
        </mc:Choice>
        <mc:Fallback xmlns="">
          <p:sp>
            <p:nvSpPr>
              <p:cNvPr id="30" name="TextBox 29">
                <a:extLst>
                  <a:ext uri="{FF2B5EF4-FFF2-40B4-BE49-F238E27FC236}">
                    <a16:creationId xmlns:a16="http://schemas.microsoft.com/office/drawing/2014/main" id="{3848EE2D-3E02-F9FF-390F-EC6A867119DF}"/>
                  </a:ext>
                </a:extLst>
              </p:cNvPr>
              <p:cNvSpPr txBox="1">
                <a:spLocks noRot="1" noChangeAspect="1" noMove="1" noResize="1" noEditPoints="1" noAdjustHandles="1" noChangeArrowheads="1" noChangeShapeType="1" noTextEdit="1"/>
              </p:cNvSpPr>
              <p:nvPr/>
            </p:nvSpPr>
            <p:spPr>
              <a:xfrm>
                <a:off x="5156737" y="5853507"/>
                <a:ext cx="2069776" cy="369332"/>
              </a:xfrm>
              <a:prstGeom prst="rect">
                <a:avLst/>
              </a:prstGeom>
              <a:blipFill>
                <a:blip r:embed="rId7"/>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110F4E9-C22E-868D-04D1-9FA85D0718D4}"/>
                  </a:ext>
                </a:extLst>
              </p:cNvPr>
              <p:cNvSpPr txBox="1"/>
              <p:nvPr/>
            </p:nvSpPr>
            <p:spPr>
              <a:xfrm>
                <a:off x="6547589" y="4273074"/>
                <a:ext cx="2825997" cy="6298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m:t>
                      </m:r>
                      <m:f>
                        <m:fPr>
                          <m:ctrlP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ctrlPr>
                        </m:fPr>
                        <m:num>
                          <m:d>
                            <m:dPr>
                              <m:ctrlP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ctrlPr>
                            </m:dPr>
                            <m:e>
                              <m:r>
                                <a:rPr kumimoji="0" lang="en-US" sz="1800" b="0" i="0" u="none" strike="noStrike" kern="100" cap="none" spc="0" normalizeH="0" baseline="0" noProof="0">
                                  <a:ln>
                                    <a:noFill/>
                                  </a:ln>
                                  <a:solidFill>
                                    <a:srgbClr val="666666"/>
                                  </a:solidFill>
                                  <a:effectLst/>
                                  <a:uLnTx/>
                                  <a:uFillTx/>
                                  <a:latin typeface="Cambria Math" panose="02040503050406030204" pitchFamily="18" charset="0"/>
                                  <a:cs typeface="Times New Roman" panose="02020603050405020304" pitchFamily="18" charset="0"/>
                                </a:rPr>
                                <m:t>8.0−6.8</m:t>
                              </m:r>
                            </m:e>
                          </m:d>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mg</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L</m:t>
                          </m:r>
                        </m:num>
                        <m:den>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3</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mL</m:t>
                          </m:r>
                        </m:den>
                      </m:f>
                      <m:d>
                        <m:dPr>
                          <m:ctrlP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ctrlPr>
                        </m:dPr>
                        <m:e>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1</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cs typeface="Times New Roman" panose="02020603050405020304" pitchFamily="18" charset="0"/>
                            </a:rPr>
                            <m:t>mL</m:t>
                          </m:r>
                        </m:e>
                      </m:d>
                    </m:oMath>
                  </m:oMathPara>
                </a14:m>
                <a:endParaRPr lang="en-US"/>
              </a:p>
            </p:txBody>
          </p:sp>
        </mc:Choice>
        <mc:Fallback xmlns="">
          <p:sp>
            <p:nvSpPr>
              <p:cNvPr id="13" name="TextBox 12">
                <a:extLst>
                  <a:ext uri="{FF2B5EF4-FFF2-40B4-BE49-F238E27FC236}">
                    <a16:creationId xmlns:a16="http://schemas.microsoft.com/office/drawing/2014/main" id="{E110F4E9-C22E-868D-04D1-9FA85D0718D4}"/>
                  </a:ext>
                </a:extLst>
              </p:cNvPr>
              <p:cNvSpPr txBox="1">
                <a:spLocks noRot="1" noChangeAspect="1" noMove="1" noResize="1" noEditPoints="1" noAdjustHandles="1" noChangeArrowheads="1" noChangeShapeType="1" noTextEdit="1"/>
              </p:cNvSpPr>
              <p:nvPr/>
            </p:nvSpPr>
            <p:spPr>
              <a:xfrm>
                <a:off x="6547589" y="4273074"/>
                <a:ext cx="2825997" cy="629852"/>
              </a:xfrm>
              <a:prstGeom prst="rect">
                <a:avLst/>
              </a:prstGeom>
              <a:blipFill>
                <a:blip r:embed="rId8"/>
                <a:stretch>
                  <a:fillRect/>
                </a:stretch>
              </a:blipFill>
            </p:spPr>
            <p:txBody>
              <a:bodyPr/>
              <a:lstStyle/>
              <a:p>
                <a:r>
                  <a:rPr lang="en-US">
                    <a:noFill/>
                  </a:rPr>
                  <a:t> </a:t>
                </a:r>
              </a:p>
            </p:txBody>
          </p:sp>
        </mc:Fallback>
      </mc:AlternateContent>
      <p:sp>
        <p:nvSpPr>
          <p:cNvPr id="15" name="Oval 14">
            <a:extLst>
              <a:ext uri="{FF2B5EF4-FFF2-40B4-BE49-F238E27FC236}">
                <a16:creationId xmlns:a16="http://schemas.microsoft.com/office/drawing/2014/main" id="{9479090D-0572-7954-6096-B9867BD87031}"/>
              </a:ext>
            </a:extLst>
          </p:cNvPr>
          <p:cNvSpPr/>
          <p:nvPr/>
        </p:nvSpPr>
        <p:spPr>
          <a:xfrm>
            <a:off x="7746334" y="3415790"/>
            <a:ext cx="1591975" cy="473924"/>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9526E6A3-3399-DB6B-5AE1-6003E1AE8FC7}"/>
              </a:ext>
            </a:extLst>
          </p:cNvPr>
          <p:cNvCxnSpPr>
            <a:cxnSpLocks/>
          </p:cNvCxnSpPr>
          <p:nvPr/>
        </p:nvCxnSpPr>
        <p:spPr>
          <a:xfrm flipV="1">
            <a:off x="1946631" y="4902926"/>
            <a:ext cx="1952914" cy="14316"/>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FEA843F-30AD-3187-2E06-3776FE8DE4E8}"/>
              </a:ext>
            </a:extLst>
          </p:cNvPr>
          <p:cNvCxnSpPr>
            <a:cxnSpLocks/>
          </p:cNvCxnSpPr>
          <p:nvPr/>
        </p:nvCxnSpPr>
        <p:spPr>
          <a:xfrm>
            <a:off x="7816823" y="2886319"/>
            <a:ext cx="37932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342BC3A-38CF-36BD-5998-B64ABA790987}"/>
              </a:ext>
            </a:extLst>
          </p:cNvPr>
          <p:cNvCxnSpPr>
            <a:cxnSpLocks/>
          </p:cNvCxnSpPr>
          <p:nvPr/>
        </p:nvCxnSpPr>
        <p:spPr>
          <a:xfrm>
            <a:off x="6191625" y="2886319"/>
            <a:ext cx="5565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6E4FD6A-735A-E76B-C952-E3B73D969AC5}"/>
              </a:ext>
            </a:extLst>
          </p:cNvPr>
          <p:cNvCxnSpPr>
            <a:cxnSpLocks/>
          </p:cNvCxnSpPr>
          <p:nvPr/>
        </p:nvCxnSpPr>
        <p:spPr>
          <a:xfrm>
            <a:off x="4180280" y="4762871"/>
            <a:ext cx="2567845" cy="97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CBC793A7-33EC-988C-1B7C-C40388169975}"/>
              </a:ext>
            </a:extLst>
          </p:cNvPr>
          <p:cNvSpPr/>
          <p:nvPr/>
        </p:nvSpPr>
        <p:spPr>
          <a:xfrm>
            <a:off x="1626275" y="4165546"/>
            <a:ext cx="2825997" cy="473924"/>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2498EB17-CFFF-9392-D337-854C15984309}"/>
              </a:ext>
            </a:extLst>
          </p:cNvPr>
          <p:cNvSpPr/>
          <p:nvPr/>
        </p:nvSpPr>
        <p:spPr>
          <a:xfrm>
            <a:off x="7612542" y="2857648"/>
            <a:ext cx="1167208"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32CCBCD8-5AED-FBCD-45D9-B0230A7B1CD0}"/>
              </a:ext>
            </a:extLst>
          </p:cNvPr>
          <p:cNvSpPr/>
          <p:nvPr/>
        </p:nvSpPr>
        <p:spPr>
          <a:xfrm>
            <a:off x="4845458" y="3437334"/>
            <a:ext cx="2825997" cy="473924"/>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3A3B57CF-C48B-8CA5-F43F-94A1691EADA3}"/>
              </a:ext>
            </a:extLst>
          </p:cNvPr>
          <p:cNvSpPr/>
          <p:nvPr/>
        </p:nvSpPr>
        <p:spPr>
          <a:xfrm>
            <a:off x="6004300" y="2854976"/>
            <a:ext cx="1167208"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F543C4E-852E-F3EF-4D87-F28E3A8203D9}"/>
              </a:ext>
            </a:extLst>
          </p:cNvPr>
          <p:cNvSpPr/>
          <p:nvPr/>
        </p:nvSpPr>
        <p:spPr>
          <a:xfrm>
            <a:off x="4430709" y="2842834"/>
            <a:ext cx="1167208"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191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3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6"/>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22"/>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2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34"/>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33"/>
                                        </p:tgtEl>
                                        <p:attrNameLst>
                                          <p:attrName>style.visibility</p:attrName>
                                        </p:attrNameLst>
                                      </p:cBhvr>
                                      <p:to>
                                        <p:strVal val="hidden"/>
                                      </p:to>
                                    </p:set>
                                  </p:childTnLst>
                                </p:cTn>
                              </p:par>
                              <p:par>
                                <p:cTn id="67" presetID="1"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1" grpId="0"/>
      <p:bldP spid="28" grpId="0"/>
      <p:bldP spid="29" grpId="0"/>
      <p:bldP spid="30" grpId="0"/>
      <p:bldP spid="13" grpId="0"/>
      <p:bldP spid="15" grpId="0" animBg="1"/>
      <p:bldP spid="15" grpId="1" animBg="1"/>
      <p:bldP spid="27" grpId="0" animBg="1"/>
      <p:bldP spid="27" grpId="1" animBg="1"/>
      <p:bldP spid="32" grpId="0" animBg="1"/>
      <p:bldP spid="32" grpId="1" animBg="1"/>
      <p:bldP spid="33" grpId="0" animBg="1"/>
      <p:bldP spid="33" grpId="1" animBg="1"/>
      <p:bldP spid="34" grpId="0" animBg="1"/>
      <p:bldP spid="34" grpId="1" animBg="1"/>
      <p:bldP spid="36" grpId="0" animBg="1"/>
    </p:bldLst>
  </p:timing>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BC4BA40-2436-38F5-EA18-4E12328814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8D0843-E413-29E5-2F25-A960F08BFE44}"/>
              </a:ext>
            </a:extLst>
          </p:cNvPr>
          <p:cNvSpPr>
            <a:spLocks noGrp="1"/>
          </p:cNvSpPr>
          <p:nvPr>
            <p:ph type="title"/>
          </p:nvPr>
        </p:nvSpPr>
        <p:spPr>
          <a:xfrm>
            <a:off x="838200" y="37326"/>
            <a:ext cx="10515600" cy="1325563"/>
          </a:xfrm>
        </p:spPr>
        <p:txBody>
          <a:bodyPr/>
          <a:lstStyle/>
          <a:p>
            <a:r>
              <a:rPr lang="en-US"/>
              <a:t>BOD Practice Problem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E7AFE66-6AE9-C55E-F6E7-C6F6399E2E41}"/>
                  </a:ext>
                </a:extLst>
              </p:cNvPr>
              <p:cNvSpPr>
                <a:spLocks noGrp="1"/>
              </p:cNvSpPr>
              <p:nvPr>
                <p:ph type="body" idx="1"/>
              </p:nvPr>
            </p:nvSpPr>
            <p:spPr>
              <a:xfrm>
                <a:off x="933825" y="1004493"/>
                <a:ext cx="10515600" cy="5351702"/>
              </a:xfrm>
              <a:solidFill>
                <a:schemeClr val="bg1">
                  <a:alpha val="85000"/>
                </a:schemeClr>
              </a:solidFill>
            </p:spPr>
            <p:txBody>
              <a:bodyPr>
                <a:normAutofit/>
              </a:bodyPr>
              <a:lstStyle/>
              <a:p>
                <a:r>
                  <a:rPr lang="en-US"/>
                  <a:t>The dissolved oxygen of a primary effluent sample was measured shortly after collection and after being incubated at 20°C for 5 days and the following data was produced. Calculated the BOD</a:t>
                </a:r>
                <a:r>
                  <a:rPr lang="en-US" baseline="-25000"/>
                  <a:t>5</a:t>
                </a:r>
                <a:r>
                  <a:rPr lang="en-US"/>
                  <a:t>.</a:t>
                </a:r>
              </a:p>
              <a:p>
                <a:pPr marL="0" indent="0">
                  <a:buNone/>
                </a:pPr>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kern="100">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m:rPr>
                          <m:sty m:val="p"/>
                        </m:rPr>
                        <a:rPr lang="en-US" sz="1800">
                          <a:latin typeface="Cambria Math" panose="02040503050406030204" pitchFamily="18" charset="0"/>
                        </a:rPr>
                        <m:t>BOD</m:t>
                      </m:r>
                      <m:r>
                        <a:rPr lang="en-US" sz="1800">
                          <a:latin typeface="Cambria Math" panose="02040503050406030204" pitchFamily="18" charset="0"/>
                        </a:rPr>
                        <m:t> </m:t>
                      </m:r>
                      <m:d>
                        <m:dPr>
                          <m:ctrlPr>
                            <a:rPr lang="en-US" sz="1800" i="1">
                              <a:latin typeface="Cambria Math" panose="02040503050406030204" pitchFamily="18" charset="0"/>
                            </a:rPr>
                          </m:ctrlPr>
                        </m:dPr>
                        <m:e>
                          <m:r>
                            <m:rPr>
                              <m:sty m:val="p"/>
                            </m:rPr>
                            <a:rPr lang="en-US" sz="1800">
                              <a:latin typeface="Cambria Math" panose="02040503050406030204" pitchFamily="18" charset="0"/>
                            </a:rPr>
                            <m:t>unseeded</m:t>
                          </m:r>
                        </m:e>
                      </m:d>
                      <m:r>
                        <a:rPr lang="en-US" sz="1800">
                          <a:latin typeface="Cambria Math" panose="02040503050406030204" pitchFamily="18" charset="0"/>
                        </a:rPr>
                        <m:t>, </m:t>
                      </m:r>
                      <m:f>
                        <m:fPr>
                          <m:type m:val="lin"/>
                          <m:ctrlPr>
                            <a:rPr lang="en-US" sz="1800" i="1">
                              <a:latin typeface="Cambria Math" panose="02040503050406030204" pitchFamily="18" charset="0"/>
                            </a:rPr>
                          </m:ctrlPr>
                        </m:fPr>
                        <m:num>
                          <m:r>
                            <m:rPr>
                              <m:sty m:val="p"/>
                            </m:rPr>
                            <a:rPr lang="en-US" sz="1800" b="0" i="0" smtClean="0">
                              <a:latin typeface="Cambria Math" panose="02040503050406030204" pitchFamily="18" charset="0"/>
                            </a:rPr>
                            <m:t>m</m:t>
                          </m:r>
                          <m:r>
                            <m:rPr>
                              <m:sty m:val="p"/>
                            </m:rPr>
                            <a:rPr lang="en-US" sz="1800">
                              <a:latin typeface="Cambria Math" panose="02040503050406030204" pitchFamily="18" charset="0"/>
                            </a:rPr>
                            <m:t>g</m:t>
                          </m:r>
                        </m:num>
                        <m:den>
                          <m:r>
                            <m:rPr>
                              <m:sty m:val="p"/>
                            </m:rPr>
                            <a:rPr lang="en-US" sz="1800">
                              <a:latin typeface="Cambria Math" panose="02040503050406030204" pitchFamily="18" charset="0"/>
                            </a:rPr>
                            <m:t>L</m:t>
                          </m:r>
                        </m:den>
                      </m:f>
                      <m:r>
                        <a:rPr lang="en-US" sz="1800">
                          <a:latin typeface="Cambria Math" panose="02040503050406030204" pitchFamily="18" charset="0"/>
                        </a:rPr>
                        <m:t>=</m:t>
                      </m:r>
                      <m:f>
                        <m:fPr>
                          <m:ctrlPr>
                            <a:rPr lang="en-US" sz="1800" i="1">
                              <a:latin typeface="Cambria Math" panose="02040503050406030204" pitchFamily="18" charset="0"/>
                            </a:rPr>
                          </m:ctrlPr>
                        </m:fPr>
                        <m:num>
                          <m:d>
                            <m:dPr>
                              <m:begChr m:val="["/>
                              <m:endChr m:val="]"/>
                              <m:ctrlPr>
                                <a:rPr lang="en-US" sz="1800" i="1">
                                  <a:latin typeface="Cambria Math" panose="02040503050406030204" pitchFamily="18" charset="0"/>
                                </a:rPr>
                              </m:ctrlPr>
                            </m:dPr>
                            <m:e>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m:rPr>
                                          <m:sty m:val="p"/>
                                        </m:rPr>
                                        <a:rPr lang="en-US" sz="1800">
                                          <a:latin typeface="Cambria Math" panose="02040503050406030204" pitchFamily="18" charset="0"/>
                                        </a:rPr>
                                        <m:t>DO</m:t>
                                      </m:r>
                                    </m:e>
                                    <m:sub>
                                      <m:r>
                                        <m:rPr>
                                          <m:sty m:val="p"/>
                                        </m:rPr>
                                        <a:rPr lang="en-US" sz="1800">
                                          <a:latin typeface="Cambria Math" panose="02040503050406030204" pitchFamily="18" charset="0"/>
                                        </a:rPr>
                                        <m:t>I</m:t>
                                      </m:r>
                                    </m:sub>
                                  </m:sSub>
                                  <m:r>
                                    <a:rPr lang="en-US" sz="1800">
                                      <a:latin typeface="Cambria Math" panose="02040503050406030204" pitchFamily="18" charset="0"/>
                                    </a:rPr>
                                    <m:t>, </m:t>
                                  </m:r>
                                  <m:f>
                                    <m:fPr>
                                      <m:type m:val="lin"/>
                                      <m:ctrlPr>
                                        <a:rPr lang="en-US" sz="1800" i="1">
                                          <a:latin typeface="Cambria Math" panose="02040503050406030204" pitchFamily="18" charset="0"/>
                                        </a:rPr>
                                      </m:ctrlPr>
                                    </m:fPr>
                                    <m:num>
                                      <m:r>
                                        <m:rPr>
                                          <m:sty m:val="p"/>
                                        </m:rPr>
                                        <a:rPr lang="en-US" sz="1800">
                                          <a:latin typeface="Cambria Math" panose="02040503050406030204" pitchFamily="18" charset="0"/>
                                        </a:rPr>
                                        <m:t>mg</m:t>
                                      </m:r>
                                    </m:num>
                                    <m:den>
                                      <m:r>
                                        <m:rPr>
                                          <m:sty m:val="p"/>
                                        </m:rPr>
                                        <a:rPr lang="en-US" sz="1800">
                                          <a:latin typeface="Cambria Math" panose="02040503050406030204" pitchFamily="18" charset="0"/>
                                        </a:rPr>
                                        <m:t>L</m:t>
                                      </m:r>
                                    </m:den>
                                  </m:f>
                                  <m:r>
                                    <a:rPr lang="en-US" sz="1800">
                                      <a:latin typeface="Cambria Math" panose="02040503050406030204" pitchFamily="18" charset="0"/>
                                    </a:rPr>
                                    <m:t>−</m:t>
                                  </m:r>
                                  <m:sSub>
                                    <m:sSubPr>
                                      <m:ctrlPr>
                                        <a:rPr lang="en-US" sz="1800" i="1">
                                          <a:latin typeface="Cambria Math" panose="02040503050406030204" pitchFamily="18" charset="0"/>
                                        </a:rPr>
                                      </m:ctrlPr>
                                    </m:sSubPr>
                                    <m:e>
                                      <m:r>
                                        <m:rPr>
                                          <m:sty m:val="p"/>
                                        </m:rPr>
                                        <a:rPr lang="en-US" sz="1800">
                                          <a:latin typeface="Cambria Math" panose="02040503050406030204" pitchFamily="18" charset="0"/>
                                        </a:rPr>
                                        <m:t>DO</m:t>
                                      </m:r>
                                    </m:e>
                                    <m:sub>
                                      <m:r>
                                        <m:rPr>
                                          <m:sty m:val="p"/>
                                        </m:rPr>
                                        <a:rPr lang="en-US" sz="1800">
                                          <a:latin typeface="Cambria Math" panose="02040503050406030204" pitchFamily="18" charset="0"/>
                                        </a:rPr>
                                        <m:t>F</m:t>
                                      </m:r>
                                    </m:sub>
                                  </m:sSub>
                                  <m:r>
                                    <a:rPr lang="en-US" sz="1800">
                                      <a:latin typeface="Cambria Math" panose="02040503050406030204" pitchFamily="18" charset="0"/>
                                    </a:rPr>
                                    <m:t>,</m:t>
                                  </m:r>
                                  <m:f>
                                    <m:fPr>
                                      <m:type m:val="lin"/>
                                      <m:ctrlPr>
                                        <a:rPr lang="en-US" sz="1800" i="1">
                                          <a:latin typeface="Cambria Math" panose="02040503050406030204" pitchFamily="18" charset="0"/>
                                        </a:rPr>
                                      </m:ctrlPr>
                                    </m:fPr>
                                    <m:num>
                                      <m:r>
                                        <m:rPr>
                                          <m:sty m:val="p"/>
                                        </m:rPr>
                                        <a:rPr lang="en-US" sz="1800">
                                          <a:latin typeface="Cambria Math" panose="02040503050406030204" pitchFamily="18" charset="0"/>
                                        </a:rPr>
                                        <m:t>mg</m:t>
                                      </m:r>
                                    </m:num>
                                    <m:den>
                                      <m:r>
                                        <m:rPr>
                                          <m:sty m:val="p"/>
                                        </m:rPr>
                                        <a:rPr lang="en-US" sz="1800">
                                          <a:latin typeface="Cambria Math" panose="02040503050406030204" pitchFamily="18" charset="0"/>
                                        </a:rPr>
                                        <m:t>L</m:t>
                                      </m:r>
                                    </m:den>
                                  </m:f>
                                </m:e>
                              </m:d>
                            </m:e>
                          </m:d>
                          <m:d>
                            <m:dPr>
                              <m:begChr m:val="["/>
                              <m:endChr m:val="]"/>
                              <m:ctrlPr>
                                <a:rPr lang="en-US" sz="1800" i="1">
                                  <a:latin typeface="Cambria Math" panose="02040503050406030204" pitchFamily="18" charset="0"/>
                                </a:rPr>
                              </m:ctrlPr>
                            </m:dPr>
                            <m:e>
                              <m:r>
                                <a:rPr lang="en-US" sz="1800">
                                  <a:latin typeface="Cambria Math" panose="02040503050406030204" pitchFamily="18" charset="0"/>
                                </a:rPr>
                                <m:t>300 </m:t>
                              </m:r>
                              <m:r>
                                <m:rPr>
                                  <m:sty m:val="p"/>
                                </m:rPr>
                                <a:rPr lang="en-US" sz="1800">
                                  <a:latin typeface="Cambria Math" panose="02040503050406030204" pitchFamily="18" charset="0"/>
                                </a:rPr>
                                <m:t>mL</m:t>
                              </m:r>
                            </m:e>
                          </m:d>
                        </m:num>
                        <m:den>
                          <m:r>
                            <m:rPr>
                              <m:sty m:val="p"/>
                            </m:rPr>
                            <a:rPr lang="en-US" sz="1800">
                              <a:latin typeface="Cambria Math" panose="02040503050406030204" pitchFamily="18" charset="0"/>
                            </a:rPr>
                            <m:t>Sample</m:t>
                          </m:r>
                          <m:r>
                            <a:rPr lang="en-US" sz="1800">
                              <a:latin typeface="Cambria Math" panose="02040503050406030204" pitchFamily="18" charset="0"/>
                            </a:rPr>
                            <m:t> </m:t>
                          </m:r>
                          <m:r>
                            <m:rPr>
                              <m:sty m:val="p"/>
                            </m:rPr>
                            <a:rPr lang="en-US" sz="1800">
                              <a:latin typeface="Cambria Math" panose="02040503050406030204" pitchFamily="18" charset="0"/>
                            </a:rPr>
                            <m:t>Volume</m:t>
                          </m:r>
                          <m:r>
                            <a:rPr lang="en-US" sz="1800">
                              <a:latin typeface="Cambria Math" panose="02040503050406030204" pitchFamily="18" charset="0"/>
                            </a:rPr>
                            <m:t> </m:t>
                          </m:r>
                          <m:r>
                            <m:rPr>
                              <m:sty m:val="p"/>
                            </m:rPr>
                            <a:rPr lang="en-US" sz="1800">
                              <a:latin typeface="Cambria Math" panose="02040503050406030204" pitchFamily="18" charset="0"/>
                            </a:rPr>
                            <m:t>mL</m:t>
                          </m:r>
                        </m:den>
                      </m:f>
                    </m:oMath>
                  </m:oMathPara>
                </a14:m>
                <a:endParaRPr lang="en-US" sz="1800"/>
              </a:p>
              <a:p>
                <a:pPr>
                  <a:lnSpc>
                    <a:spcPct val="200000"/>
                  </a:lnSpc>
                </a:pPr>
                <a14:m>
                  <m:oMathPara xmlns:m="http://schemas.openxmlformats.org/officeDocument/2006/math">
                    <m:oMathParaPr>
                      <m:jc m:val="centerGroup"/>
                    </m:oMathParaPr>
                    <m:oMath xmlns:m="http://schemas.openxmlformats.org/officeDocument/2006/math">
                      <m:r>
                        <m:rPr>
                          <m:sty m:val="p"/>
                        </m:rPr>
                        <a:rPr lang="en-US" sz="1800" smtClean="0">
                          <a:latin typeface="Cambria Math" panose="02040503050406030204" pitchFamily="18" charset="0"/>
                        </a:rPr>
                        <m:t>BOD</m:t>
                      </m:r>
                      <m:r>
                        <a:rPr lang="en-US" sz="1800">
                          <a:latin typeface="Cambria Math" panose="02040503050406030204" pitchFamily="18" charset="0"/>
                        </a:rPr>
                        <m:t>, </m:t>
                      </m:r>
                      <m:f>
                        <m:fPr>
                          <m:type m:val="lin"/>
                          <m:ctrlPr>
                            <a:rPr lang="en-US" sz="1800" i="1" smtClean="0">
                              <a:latin typeface="Cambria Math" panose="02040503050406030204" pitchFamily="18" charset="0"/>
                            </a:rPr>
                          </m:ctrlPr>
                        </m:fPr>
                        <m:num>
                          <m:r>
                            <m:rPr>
                              <m:sty m:val="p"/>
                            </m:rPr>
                            <a:rPr lang="en-US" sz="1800" b="0" i="0" smtClean="0">
                              <a:latin typeface="Cambria Math" panose="02040503050406030204" pitchFamily="18" charset="0"/>
                            </a:rPr>
                            <m:t>m</m:t>
                          </m:r>
                          <m:r>
                            <m:rPr>
                              <m:sty m:val="p"/>
                            </m:rPr>
                            <a:rPr lang="en-US" sz="1800">
                              <a:latin typeface="Cambria Math" panose="02040503050406030204" pitchFamily="18" charset="0"/>
                            </a:rPr>
                            <m:t>g</m:t>
                          </m:r>
                        </m:num>
                        <m:den>
                          <m:r>
                            <m:rPr>
                              <m:sty m:val="p"/>
                            </m:rPr>
                            <a:rPr lang="en-US" sz="1800">
                              <a:latin typeface="Cambria Math" panose="02040503050406030204" pitchFamily="18" charset="0"/>
                            </a:rPr>
                            <m:t>L</m:t>
                          </m:r>
                        </m:den>
                      </m:f>
                      <m:r>
                        <a:rPr lang="en-US" sz="1800">
                          <a:latin typeface="Cambria Math" panose="02040503050406030204" pitchFamily="18" charset="0"/>
                        </a:rPr>
                        <m:t>=</m:t>
                      </m:r>
                      <m:f>
                        <m:fPr>
                          <m:ctrlPr>
                            <a:rPr lang="en-US" sz="1800" i="1">
                              <a:latin typeface="Cambria Math" panose="02040503050406030204" pitchFamily="18" charset="0"/>
                            </a:rPr>
                          </m:ctrlPr>
                        </m:fPr>
                        <m:num>
                          <m:d>
                            <m:dPr>
                              <m:begChr m:val="["/>
                              <m:endChr m:val="]"/>
                              <m:ctrlPr>
                                <a:rPr lang="en-US" sz="1800" i="1">
                                  <a:latin typeface="Cambria Math" panose="02040503050406030204" pitchFamily="18" charset="0"/>
                                </a:rPr>
                              </m:ctrlPr>
                            </m:dPr>
                            <m:e>
                              <m:d>
                                <m:dPr>
                                  <m:ctrlPr>
                                    <a:rPr lang="en-US" sz="1800" i="1">
                                      <a:latin typeface="Cambria Math" panose="02040503050406030204" pitchFamily="18" charset="0"/>
                                    </a:rPr>
                                  </m:ctrlPr>
                                </m:dPr>
                                <m:e>
                                  <m:r>
                                    <a:rPr lang="en-US" sz="1800" b="0" i="1" smtClean="0">
                                      <a:latin typeface="Cambria Math" panose="02040503050406030204" pitchFamily="18" charset="0"/>
                                    </a:rPr>
                                    <m:t>8.0−3.7</m:t>
                                  </m:r>
                                </m:e>
                              </m:d>
                              <m:f>
                                <m:fPr>
                                  <m:type m:val="lin"/>
                                  <m:ctrlPr>
                                    <a:rPr lang="en-US" sz="1800" i="1">
                                      <a:latin typeface="Cambria Math" panose="02040503050406030204" pitchFamily="18" charset="0"/>
                                    </a:rPr>
                                  </m:ctrlPr>
                                </m:fPr>
                                <m:num>
                                  <m:r>
                                    <m:rPr>
                                      <m:sty m:val="p"/>
                                    </m:rPr>
                                    <a:rPr lang="en-US" sz="1800">
                                      <a:latin typeface="Cambria Math" panose="02040503050406030204" pitchFamily="18" charset="0"/>
                                    </a:rPr>
                                    <m:t>mg</m:t>
                                  </m:r>
                                </m:num>
                                <m:den>
                                  <m:r>
                                    <m:rPr>
                                      <m:sty m:val="p"/>
                                    </m:rPr>
                                    <a:rPr lang="en-US" sz="1800">
                                      <a:latin typeface="Cambria Math" panose="02040503050406030204" pitchFamily="18" charset="0"/>
                                    </a:rPr>
                                    <m:t>L</m:t>
                                  </m:r>
                                </m:den>
                              </m:f>
                            </m:e>
                          </m:d>
                          <m:d>
                            <m:dPr>
                              <m:begChr m:val="["/>
                              <m:endChr m:val="]"/>
                              <m:ctrlPr>
                                <a:rPr lang="en-US" sz="1800" i="1">
                                  <a:latin typeface="Cambria Math" panose="02040503050406030204" pitchFamily="18" charset="0"/>
                                </a:rPr>
                              </m:ctrlPr>
                            </m:dPr>
                            <m:e>
                              <m:r>
                                <a:rPr lang="en-US" sz="1800">
                                  <a:latin typeface="Cambria Math" panose="02040503050406030204" pitchFamily="18" charset="0"/>
                                </a:rPr>
                                <m:t>300 </m:t>
                              </m:r>
                              <m:r>
                                <m:rPr>
                                  <m:sty m:val="p"/>
                                </m:rPr>
                                <a:rPr lang="en-US" sz="1800">
                                  <a:latin typeface="Cambria Math" panose="02040503050406030204" pitchFamily="18" charset="0"/>
                                </a:rPr>
                                <m:t>mL</m:t>
                              </m:r>
                            </m:e>
                          </m:d>
                        </m:num>
                        <m:den>
                          <m:r>
                            <a:rPr lang="en-US" sz="1800" b="0" i="0" smtClean="0">
                              <a:latin typeface="Cambria Math" panose="02040503050406030204" pitchFamily="18" charset="0"/>
                            </a:rPr>
                            <m:t>10</m:t>
                          </m:r>
                          <m:r>
                            <a:rPr lang="en-US" sz="1800">
                              <a:latin typeface="Cambria Math" panose="02040503050406030204" pitchFamily="18" charset="0"/>
                            </a:rPr>
                            <m:t> </m:t>
                          </m:r>
                          <m:r>
                            <m:rPr>
                              <m:sty m:val="p"/>
                            </m:rPr>
                            <a:rPr lang="en-US" sz="1800">
                              <a:latin typeface="Cambria Math" panose="02040503050406030204" pitchFamily="18" charset="0"/>
                            </a:rPr>
                            <m:t>mL</m:t>
                          </m:r>
                        </m:den>
                      </m:f>
                      <m:r>
                        <a:rPr lang="en-US" sz="1800" b="0" i="1" smtClean="0">
                          <a:latin typeface="Cambria Math" panose="02040503050406030204" pitchFamily="18" charset="0"/>
                        </a:rPr>
                        <m:t>=129</m:t>
                      </m:r>
                      <m:f>
                        <m:fPr>
                          <m:type m:val="lin"/>
                          <m:ctrlPr>
                            <a:rPr lang="en-US" sz="1800" i="1">
                              <a:latin typeface="Cambria Math" panose="02040503050406030204" pitchFamily="18" charset="0"/>
                            </a:rPr>
                          </m:ctrlPr>
                        </m:fPr>
                        <m:num>
                          <m:r>
                            <m:rPr>
                              <m:sty m:val="p"/>
                            </m:rPr>
                            <a:rPr lang="en-US" sz="1800">
                              <a:latin typeface="Cambria Math" panose="02040503050406030204" pitchFamily="18" charset="0"/>
                            </a:rPr>
                            <m:t>mg</m:t>
                          </m:r>
                        </m:num>
                        <m:den>
                          <m:r>
                            <m:rPr>
                              <m:sty m:val="p"/>
                            </m:rPr>
                            <a:rPr lang="en-US" sz="1800">
                              <a:latin typeface="Cambria Math" panose="02040503050406030204" pitchFamily="18" charset="0"/>
                            </a:rPr>
                            <m:t>L</m:t>
                          </m:r>
                        </m:den>
                      </m:f>
                    </m:oMath>
                  </m:oMathPara>
                </a14:m>
                <a:endParaRPr lang="en-US" sz="1800"/>
              </a:p>
            </p:txBody>
          </p:sp>
        </mc:Choice>
        <mc:Fallback xmlns="">
          <p:sp>
            <p:nvSpPr>
              <p:cNvPr id="3" name="Content Placeholder 2">
                <a:extLst>
                  <a:ext uri="{FF2B5EF4-FFF2-40B4-BE49-F238E27FC236}">
                    <a16:creationId xmlns:a16="http://schemas.microsoft.com/office/drawing/2014/main" id="{9E7AFE66-6AE9-C55E-F6E7-C6F6399E2E41}"/>
                  </a:ext>
                </a:extLst>
              </p:cNvPr>
              <p:cNvSpPr>
                <a:spLocks noGrp="1" noRot="1" noChangeAspect="1" noMove="1" noResize="1" noEditPoints="1" noAdjustHandles="1" noChangeArrowheads="1" noChangeShapeType="1" noTextEdit="1"/>
              </p:cNvSpPr>
              <p:nvPr>
                <p:ph type="body" idx="1"/>
              </p:nvPr>
            </p:nvSpPr>
            <p:spPr>
              <a:xfrm>
                <a:off x="933825" y="1004493"/>
                <a:ext cx="10515600" cy="5351702"/>
              </a:xfrm>
              <a:blipFill>
                <a:blip r:embed="rId2"/>
                <a:stretch>
                  <a:fillRect l="-870" t="-1481"/>
                </a:stretch>
              </a:blipFill>
            </p:spPr>
            <p:txBody>
              <a:bodyPr/>
              <a:lstStyle/>
              <a:p>
                <a:r>
                  <a:rPr lang="en-US">
                    <a:noFill/>
                  </a:rPr>
                  <a:t> </a:t>
                </a:r>
              </a:p>
            </p:txBody>
          </p:sp>
        </mc:Fallback>
      </mc:AlternateContent>
      <p:graphicFrame>
        <p:nvGraphicFramePr>
          <p:cNvPr id="9" name="Table 8">
            <a:extLst>
              <a:ext uri="{FF2B5EF4-FFF2-40B4-BE49-F238E27FC236}">
                <a16:creationId xmlns:a16="http://schemas.microsoft.com/office/drawing/2014/main" id="{E2D4481A-17BF-0D22-7113-DBC63800E03C}"/>
              </a:ext>
            </a:extLst>
          </p:cNvPr>
          <p:cNvGraphicFramePr>
            <a:graphicFrameLocks noGrp="1"/>
          </p:cNvGraphicFramePr>
          <p:nvPr>
            <p:extLst>
              <p:ext uri="{D42A27DB-BD31-4B8C-83A1-F6EECF244321}">
                <p14:modId xmlns:p14="http://schemas.microsoft.com/office/powerpoint/2010/main" val="755195549"/>
              </p:ext>
            </p:extLst>
          </p:nvPr>
        </p:nvGraphicFramePr>
        <p:xfrm>
          <a:off x="4169229" y="2365147"/>
          <a:ext cx="3816280" cy="1250950"/>
        </p:xfrm>
        <a:graphic>
          <a:graphicData uri="http://schemas.openxmlformats.org/drawingml/2006/table">
            <a:tbl>
              <a:tblPr firstRow="1" firstCol="1" bandRow="1"/>
              <a:tblGrid>
                <a:gridCol w="2231530">
                  <a:extLst>
                    <a:ext uri="{9D8B030D-6E8A-4147-A177-3AD203B41FA5}">
                      <a16:colId xmlns:a16="http://schemas.microsoft.com/office/drawing/2014/main" val="2522270572"/>
                    </a:ext>
                  </a:extLst>
                </a:gridCol>
                <a:gridCol w="1584750">
                  <a:extLst>
                    <a:ext uri="{9D8B030D-6E8A-4147-A177-3AD203B41FA5}">
                      <a16:colId xmlns:a16="http://schemas.microsoft.com/office/drawing/2014/main" val="2651283128"/>
                    </a:ext>
                  </a:extLst>
                </a:gridCol>
              </a:tblGrid>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Sample</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Effluent</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2393959411"/>
                  </a:ext>
                </a:extLst>
              </a:tr>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Sample Volume</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10 mL</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4016572554"/>
                  </a:ext>
                </a:extLst>
              </a:tr>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Seed Volume</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N/A</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753723741"/>
                  </a:ext>
                </a:extLst>
              </a:tr>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Initial DO</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8.0 mg/L</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3889235083"/>
                  </a:ext>
                </a:extLst>
              </a:tr>
              <a:tr h="184150">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DO after 5 days</a:t>
                      </a:r>
                    </a:p>
                  </a:txBody>
                  <a:tcPr marL="6350" marR="6350" marT="6350" marB="0" anchor="b">
                    <a:lnL>
                      <a:noFill/>
                    </a:lnL>
                    <a:lnR>
                      <a:noFill/>
                    </a:lnR>
                    <a:lnT>
                      <a:noFill/>
                    </a:lnT>
                    <a:lnB>
                      <a:noFill/>
                    </a:lnB>
                    <a:solidFill>
                      <a:schemeClr val="bg1"/>
                    </a:solidFill>
                  </a:tcPr>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3.7 mg/L</a:t>
                      </a:r>
                    </a:p>
                  </a:txBody>
                  <a:tcPr marL="6350" marR="6350" marT="6350" marB="0" anchor="b">
                    <a:lnL>
                      <a:noFill/>
                    </a:lnL>
                    <a:lnR>
                      <a:noFill/>
                    </a:lnR>
                    <a:lnT>
                      <a:noFill/>
                    </a:lnT>
                    <a:lnB>
                      <a:noFill/>
                    </a:lnB>
                    <a:solidFill>
                      <a:schemeClr val="bg1"/>
                    </a:solidFill>
                  </a:tcPr>
                </a:tc>
                <a:extLst>
                  <a:ext uri="{0D108BD9-81ED-4DB2-BD59-A6C34878D82A}">
                    <a16:rowId xmlns:a16="http://schemas.microsoft.com/office/drawing/2014/main" val="2844381744"/>
                  </a:ext>
                </a:extLst>
              </a:tr>
            </a:tbl>
          </a:graphicData>
        </a:graphic>
      </p:graphicFrame>
    </p:spTree>
    <p:extLst>
      <p:ext uri="{BB962C8B-B14F-4D97-AF65-F5344CB8AC3E}">
        <p14:creationId xmlns:p14="http://schemas.microsoft.com/office/powerpoint/2010/main" val="66815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59AF2B9-312F-8349-6937-216830C2F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E4A05F-019F-FDD3-E1B1-5CBCC77ADC4B}"/>
              </a:ext>
            </a:extLst>
          </p:cNvPr>
          <p:cNvSpPr>
            <a:spLocks noGrp="1"/>
          </p:cNvSpPr>
          <p:nvPr>
            <p:ph type="title"/>
          </p:nvPr>
        </p:nvSpPr>
        <p:spPr>
          <a:xfrm>
            <a:off x="838200" y="37326"/>
            <a:ext cx="10515600" cy="1325563"/>
          </a:xfrm>
        </p:spPr>
        <p:txBody>
          <a:bodyPr/>
          <a:lstStyle/>
          <a:p>
            <a:r>
              <a:rPr lang="en-US"/>
              <a:t>BOD Practice Problem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8F7E17F-9839-CDE3-A561-591433AE73C7}"/>
                  </a:ext>
                </a:extLst>
              </p:cNvPr>
              <p:cNvSpPr>
                <a:spLocks noGrp="1"/>
              </p:cNvSpPr>
              <p:nvPr>
                <p:ph type="body" idx="1"/>
              </p:nvPr>
            </p:nvSpPr>
            <p:spPr>
              <a:xfrm>
                <a:off x="933825" y="1004493"/>
                <a:ext cx="10515600" cy="1107510"/>
              </a:xfrm>
              <a:solidFill>
                <a:schemeClr val="bg1">
                  <a:alpha val="85000"/>
                </a:schemeClr>
              </a:solidFill>
            </p:spPr>
            <p:txBody>
              <a:bodyPr>
                <a:normAutofit/>
              </a:bodyPr>
              <a:lstStyle/>
              <a:p>
                <a:r>
                  <a:rPr lang="en-US"/>
                  <a:t>BOD tests were performed on a sample of WWTP effluent and control laboratory control bottles. Calculate the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𝐵𝑂𝐷</m:t>
                        </m:r>
                      </m:e>
                      <m:sub>
                        <m:r>
                          <a:rPr lang="en-US" b="0" i="1" smtClean="0">
                            <a:latin typeface="Cambria Math" panose="02040503050406030204" pitchFamily="18" charset="0"/>
                          </a:rPr>
                          <m:t>5</m:t>
                        </m:r>
                      </m:sub>
                    </m:sSub>
                  </m:oMath>
                </a14:m>
                <a:r>
                  <a:rPr lang="en-US"/>
                  <a:t> of the plant influent based on the following data:</a:t>
                </a:r>
              </a:p>
              <a:p>
                <a:pPr marL="0" indent="0">
                  <a:buNone/>
                </a:pPr>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38F7E17F-9839-CDE3-A561-591433AE73C7}"/>
                  </a:ext>
                </a:extLst>
              </p:cNvPr>
              <p:cNvSpPr>
                <a:spLocks noGrp="1" noRot="1" noChangeAspect="1" noMove="1" noResize="1" noEditPoints="1" noAdjustHandles="1" noChangeArrowheads="1" noChangeShapeType="1" noTextEdit="1"/>
              </p:cNvSpPr>
              <p:nvPr>
                <p:ph type="body" idx="1"/>
              </p:nvPr>
            </p:nvSpPr>
            <p:spPr>
              <a:xfrm>
                <a:off x="933825" y="1004493"/>
                <a:ext cx="10515600" cy="1107510"/>
              </a:xfrm>
              <a:blipFill>
                <a:blip r:embed="rId2"/>
                <a:stretch>
                  <a:fillRect l="-870" t="-7182" b="-11050"/>
                </a:stretch>
              </a:blipFill>
            </p:spPr>
            <p:txBody>
              <a:bodyPr/>
              <a:lstStyle/>
              <a:p>
                <a:r>
                  <a:rPr lang="en-US">
                    <a:noFill/>
                  </a:rPr>
                  <a:t> </a:t>
                </a:r>
              </a:p>
            </p:txBody>
          </p:sp>
        </mc:Fallback>
      </mc:AlternateContent>
      <p:graphicFrame>
        <p:nvGraphicFramePr>
          <p:cNvPr id="9" name="Table 8">
            <a:extLst>
              <a:ext uri="{FF2B5EF4-FFF2-40B4-BE49-F238E27FC236}">
                <a16:creationId xmlns:a16="http://schemas.microsoft.com/office/drawing/2014/main" id="{1454EEA1-6A5C-6711-3C32-BF657F5A2D8A}"/>
              </a:ext>
            </a:extLst>
          </p:cNvPr>
          <p:cNvGraphicFramePr>
            <a:graphicFrameLocks noGrp="1"/>
          </p:cNvGraphicFramePr>
          <p:nvPr>
            <p:extLst>
              <p:ext uri="{D42A27DB-BD31-4B8C-83A1-F6EECF244321}">
                <p14:modId xmlns:p14="http://schemas.microsoft.com/office/powerpoint/2010/main" val="3891435256"/>
              </p:ext>
            </p:extLst>
          </p:nvPr>
        </p:nvGraphicFramePr>
        <p:xfrm>
          <a:off x="2422263" y="2093720"/>
          <a:ext cx="7347474" cy="1322070"/>
        </p:xfrm>
        <a:graphic>
          <a:graphicData uri="http://schemas.openxmlformats.org/drawingml/2006/table">
            <a:tbl>
              <a:tblPr firstRow="1" firstCol="1" bandRow="1"/>
              <a:tblGrid>
                <a:gridCol w="2194268">
                  <a:extLst>
                    <a:ext uri="{9D8B030D-6E8A-4147-A177-3AD203B41FA5}">
                      <a16:colId xmlns:a16="http://schemas.microsoft.com/office/drawing/2014/main" val="2522270572"/>
                    </a:ext>
                  </a:extLst>
                </a:gridCol>
                <a:gridCol w="1551503">
                  <a:extLst>
                    <a:ext uri="{9D8B030D-6E8A-4147-A177-3AD203B41FA5}">
                      <a16:colId xmlns:a16="http://schemas.microsoft.com/office/drawing/2014/main" val="2036834870"/>
                    </a:ext>
                  </a:extLst>
                </a:gridCol>
                <a:gridCol w="1584750">
                  <a:extLst>
                    <a:ext uri="{9D8B030D-6E8A-4147-A177-3AD203B41FA5}">
                      <a16:colId xmlns:a16="http://schemas.microsoft.com/office/drawing/2014/main" val="2651283128"/>
                    </a:ext>
                  </a:extLst>
                </a:gridCol>
                <a:gridCol w="2016953">
                  <a:extLst>
                    <a:ext uri="{9D8B030D-6E8A-4147-A177-3AD203B41FA5}">
                      <a16:colId xmlns:a16="http://schemas.microsoft.com/office/drawing/2014/main" val="860400469"/>
                    </a:ext>
                  </a:extLst>
                </a:gridCol>
              </a:tblGrid>
              <a:tr h="184150">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Sample</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Blank</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Influent</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Seed Blank</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2393959411"/>
                  </a:ext>
                </a:extLst>
              </a:tr>
              <a:tr h="184150">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Sample Volume</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N/A</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150 mL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0 mL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4016572554"/>
                  </a:ext>
                </a:extLst>
              </a:tr>
              <a:tr h="184150">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Seed Volume</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N/A</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 mL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 mL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753723741"/>
                  </a:ext>
                </a:extLst>
              </a:tr>
              <a:tr h="184150">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Initial DO</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7.9 mg/L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7.9 mg/L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7.9 mg/L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3889235083"/>
                  </a:ext>
                </a:extLst>
              </a:tr>
              <a:tr h="184150">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DO after 5 days</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7.9 mg/L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2.1 mg/L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tc>
                  <a:txBody>
                    <a:bodyPr/>
                    <a:lstStyle/>
                    <a:p>
                      <a:pPr marL="0" marR="0">
                        <a:lnSpc>
                          <a:spcPct val="115000"/>
                        </a:lnSpc>
                        <a:spcAft>
                          <a:spcPts val="800"/>
                        </a:spcAft>
                        <a:buNone/>
                      </a:pPr>
                      <a:r>
                        <a:rPr lang="en-US" sz="1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5.5 mg/L</a:t>
                      </a:r>
                      <a:endParaRPr lang="en-US" sz="1800" kern="100">
                        <a:effectLst/>
                        <a:latin typeface="Arial" panose="020B0604020202020204" pitchFamily="34" charset="0"/>
                        <a:ea typeface="Aptos" panose="020B0004020202020204" pitchFamily="34" charset="0"/>
                        <a:cs typeface="Times New Roman" panose="02020603050405020304" pitchFamily="18" charset="0"/>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2844381744"/>
                  </a:ext>
                </a:extLst>
              </a:tr>
            </a:tbl>
          </a:graphicData>
        </a:graphic>
      </p:graphicFrame>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1A4CA805-AA8B-B5FB-2D91-688C5F318B1B}"/>
                  </a:ext>
                </a:extLst>
              </p:cNvPr>
              <p:cNvSpPr txBox="1">
                <a:spLocks/>
              </p:cNvSpPr>
              <p:nvPr/>
            </p:nvSpPr>
            <p:spPr>
              <a:xfrm>
                <a:off x="1050965" y="3525582"/>
                <a:ext cx="10515600" cy="2888656"/>
              </a:xfrm>
              <a:prstGeom prst="rect">
                <a:avLst/>
              </a:prstGeom>
              <a:solidFill>
                <a:schemeClr val="bg1">
                  <a:alpha val="85000"/>
                </a:schemeClr>
              </a:solid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666666"/>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baseline="0">
                    <a:solidFill>
                      <a:schemeClr val="tx1">
                        <a:tint val="7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baseline="0">
                    <a:solidFill>
                      <a:schemeClr val="tx1">
                        <a:tint val="7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m:rPr>
                          <m:sty m:val="p"/>
                        </m:rPr>
                        <a:rPr lang="en-US" sz="1900" i="0" smtClean="0">
                          <a:solidFill>
                            <a:srgbClr val="666666"/>
                          </a:solidFill>
                          <a:latin typeface="Cambria Math" panose="02040503050406030204" pitchFamily="18" charset="0"/>
                        </a:rPr>
                        <m:t>B</m:t>
                      </m:r>
                      <m:r>
                        <m:rPr>
                          <m:sty m:val="p"/>
                        </m:rPr>
                        <a:rPr lang="en-US" sz="1900" b="0" i="0" smtClean="0">
                          <a:solidFill>
                            <a:srgbClr val="666666"/>
                          </a:solidFill>
                          <a:latin typeface="Cambria Math" panose="02040503050406030204" pitchFamily="18" charset="0"/>
                        </a:rPr>
                        <m:t>OD</m:t>
                      </m:r>
                      <m:r>
                        <a:rPr lang="en-US" sz="1900" i="0">
                          <a:solidFill>
                            <a:srgbClr val="666666"/>
                          </a:solidFill>
                          <a:latin typeface="Cambria Math" panose="02040503050406030204" pitchFamily="18" charset="0"/>
                        </a:rPr>
                        <m:t> </m:t>
                      </m:r>
                      <m:d>
                        <m:dPr>
                          <m:ctrlPr>
                            <a:rPr lang="en-US" sz="1900" i="1">
                              <a:solidFill>
                                <a:srgbClr val="666666"/>
                              </a:solidFill>
                              <a:latin typeface="Cambria Math" panose="02040503050406030204" pitchFamily="18" charset="0"/>
                            </a:rPr>
                          </m:ctrlPr>
                        </m:dPr>
                        <m:e>
                          <m:r>
                            <m:rPr>
                              <m:sty m:val="p"/>
                            </m:rPr>
                            <a:rPr lang="en-US" sz="1900" i="0">
                              <a:solidFill>
                                <a:srgbClr val="666666"/>
                              </a:solidFill>
                              <a:latin typeface="Cambria Math" panose="02040503050406030204" pitchFamily="18" charset="0"/>
                            </a:rPr>
                            <m:t>seeded</m:t>
                          </m:r>
                        </m:e>
                      </m:d>
                      <m:r>
                        <a:rPr lang="en-US" sz="1900" i="0">
                          <a:solidFill>
                            <a:srgbClr val="666666"/>
                          </a:solidFill>
                          <a:latin typeface="Cambria Math" panose="02040503050406030204" pitchFamily="18" charset="0"/>
                        </a:rPr>
                        <m:t>, </m:t>
                      </m:r>
                      <m:r>
                        <m:rPr>
                          <m:sty m:val="p"/>
                        </m:rPr>
                        <a:rPr lang="en-US" sz="1900" i="0">
                          <a:solidFill>
                            <a:srgbClr val="666666"/>
                          </a:solidFill>
                          <a:latin typeface="Cambria Math" panose="02040503050406030204" pitchFamily="18" charset="0"/>
                        </a:rPr>
                        <m:t>m</m:t>
                      </m:r>
                      <m:f>
                        <m:fPr>
                          <m:type m:val="lin"/>
                          <m:ctrlPr>
                            <a:rPr lang="en-US" sz="1900" i="1">
                              <a:solidFill>
                                <a:srgbClr val="666666"/>
                              </a:solidFill>
                              <a:latin typeface="Cambria Math" panose="02040503050406030204" pitchFamily="18" charset="0"/>
                            </a:rPr>
                          </m:ctrlPr>
                        </m:fPr>
                        <m:num>
                          <m:r>
                            <m:rPr>
                              <m:sty m:val="p"/>
                            </m:rPr>
                            <a:rPr lang="en-US" sz="1900" i="0">
                              <a:solidFill>
                                <a:srgbClr val="666666"/>
                              </a:solidFill>
                              <a:latin typeface="Cambria Math" panose="02040503050406030204" pitchFamily="18" charset="0"/>
                            </a:rPr>
                            <m:t>g</m:t>
                          </m:r>
                        </m:num>
                        <m:den>
                          <m:r>
                            <m:rPr>
                              <m:sty m:val="p"/>
                            </m:rPr>
                            <a:rPr lang="en-US" sz="1900" i="0">
                              <a:solidFill>
                                <a:srgbClr val="666666"/>
                              </a:solidFill>
                              <a:latin typeface="Cambria Math" panose="02040503050406030204" pitchFamily="18" charset="0"/>
                            </a:rPr>
                            <m:t>L</m:t>
                          </m:r>
                        </m:den>
                      </m:f>
                      <m:r>
                        <a:rPr lang="en-US" sz="1900" i="0">
                          <a:solidFill>
                            <a:srgbClr val="666666"/>
                          </a:solidFill>
                          <a:latin typeface="Cambria Math" panose="02040503050406030204" pitchFamily="18" charset="0"/>
                        </a:rPr>
                        <m:t>=</m:t>
                      </m:r>
                      <m:f>
                        <m:fPr>
                          <m:ctrlPr>
                            <a:rPr lang="en-US" sz="1900" i="1">
                              <a:solidFill>
                                <a:srgbClr val="666666"/>
                              </a:solidFill>
                              <a:latin typeface="Cambria Math" panose="02040503050406030204" pitchFamily="18" charset="0"/>
                            </a:rPr>
                          </m:ctrlPr>
                        </m:fPr>
                        <m:num>
                          <m:d>
                            <m:dPr>
                              <m:begChr m:val="["/>
                              <m:endChr m:val="]"/>
                              <m:ctrlPr>
                                <a:rPr lang="en-US" sz="1900" i="1">
                                  <a:solidFill>
                                    <a:srgbClr val="666666"/>
                                  </a:solidFill>
                                  <a:latin typeface="Cambria Math" panose="02040503050406030204" pitchFamily="18" charset="0"/>
                                </a:rPr>
                              </m:ctrlPr>
                            </m:dPr>
                            <m:e>
                              <m:d>
                                <m:dPr>
                                  <m:ctrlPr>
                                    <a:rPr lang="en-US" sz="1900" i="1" smtClean="0">
                                      <a:solidFill>
                                        <a:srgbClr val="666666"/>
                                      </a:solidFill>
                                      <a:latin typeface="Cambria Math" panose="02040503050406030204" pitchFamily="18" charset="0"/>
                                    </a:rPr>
                                  </m:ctrlPr>
                                </m:dPr>
                                <m:e>
                                  <m:sSub>
                                    <m:sSubPr>
                                      <m:ctrlPr>
                                        <a:rPr lang="en-US" sz="1900" i="1" smtClean="0">
                                          <a:solidFill>
                                            <a:srgbClr val="666666"/>
                                          </a:solidFill>
                                          <a:latin typeface="Cambria Math" panose="02040503050406030204" pitchFamily="18" charset="0"/>
                                        </a:rPr>
                                      </m:ctrlPr>
                                    </m:sSubPr>
                                    <m:e>
                                      <m:r>
                                        <m:rPr>
                                          <m:sty m:val="p"/>
                                        </m:rPr>
                                        <a:rPr lang="en-US" sz="1900" b="0" i="0" smtClean="0">
                                          <a:solidFill>
                                            <a:srgbClr val="666666"/>
                                          </a:solidFill>
                                          <a:latin typeface="Cambria Math" panose="02040503050406030204" pitchFamily="18" charset="0"/>
                                        </a:rPr>
                                        <m:t>DO</m:t>
                                      </m:r>
                                    </m:e>
                                    <m:sub>
                                      <m:r>
                                        <m:rPr>
                                          <m:sty m:val="p"/>
                                        </m:rPr>
                                        <a:rPr lang="en-US" sz="1900" b="0" i="0" smtClean="0">
                                          <a:solidFill>
                                            <a:srgbClr val="666666"/>
                                          </a:solidFill>
                                          <a:latin typeface="Cambria Math" panose="02040503050406030204" pitchFamily="18" charset="0"/>
                                        </a:rPr>
                                        <m:t>I</m:t>
                                      </m:r>
                                    </m:sub>
                                  </m:sSub>
                                  <m:r>
                                    <a:rPr lang="en-US" sz="1900" i="0">
                                      <a:solidFill>
                                        <a:srgbClr val="666666"/>
                                      </a:solidFill>
                                      <a:latin typeface="Cambria Math" panose="02040503050406030204" pitchFamily="18" charset="0"/>
                                    </a:rPr>
                                    <m:t>, </m:t>
                                  </m:r>
                                  <m:f>
                                    <m:fPr>
                                      <m:type m:val="lin"/>
                                      <m:ctrlPr>
                                        <a:rPr lang="en-US" sz="1900" i="1">
                                          <a:solidFill>
                                            <a:srgbClr val="666666"/>
                                          </a:solidFill>
                                          <a:latin typeface="Cambria Math" panose="02040503050406030204" pitchFamily="18" charset="0"/>
                                        </a:rPr>
                                      </m:ctrlPr>
                                    </m:fPr>
                                    <m:num>
                                      <m:r>
                                        <m:rPr>
                                          <m:sty m:val="p"/>
                                        </m:rPr>
                                        <a:rPr lang="en-US" sz="1900" b="0" i="0" smtClean="0">
                                          <a:solidFill>
                                            <a:srgbClr val="666666"/>
                                          </a:solidFill>
                                          <a:latin typeface="Cambria Math" panose="02040503050406030204" pitchFamily="18" charset="0"/>
                                        </a:rPr>
                                        <m:t>m</m:t>
                                      </m:r>
                                      <m:r>
                                        <m:rPr>
                                          <m:sty m:val="p"/>
                                        </m:rPr>
                                        <a:rPr lang="en-US" sz="1900" i="0">
                                          <a:solidFill>
                                            <a:srgbClr val="666666"/>
                                          </a:solidFill>
                                          <a:latin typeface="Cambria Math" panose="02040503050406030204" pitchFamily="18" charset="0"/>
                                        </a:rPr>
                                        <m:t>g</m:t>
                                      </m:r>
                                    </m:num>
                                    <m:den>
                                      <m:r>
                                        <m:rPr>
                                          <m:sty m:val="p"/>
                                        </m:rPr>
                                        <a:rPr lang="en-US" sz="1900" i="0">
                                          <a:solidFill>
                                            <a:srgbClr val="666666"/>
                                          </a:solidFill>
                                          <a:latin typeface="Cambria Math" panose="02040503050406030204" pitchFamily="18" charset="0"/>
                                        </a:rPr>
                                        <m:t>L</m:t>
                                      </m:r>
                                    </m:den>
                                  </m:f>
                                  <m:r>
                                    <a:rPr lang="en-US" sz="1900" b="0" i="0" smtClean="0">
                                      <a:solidFill>
                                        <a:srgbClr val="666666"/>
                                      </a:solidFill>
                                      <a:latin typeface="Cambria Math" panose="02040503050406030204" pitchFamily="18" charset="0"/>
                                    </a:rPr>
                                    <m:t>−</m:t>
                                  </m:r>
                                  <m:sSub>
                                    <m:sSubPr>
                                      <m:ctrlPr>
                                        <a:rPr lang="en-US" sz="1900" i="1">
                                          <a:latin typeface="Cambria Math" panose="02040503050406030204" pitchFamily="18" charset="0"/>
                                        </a:rPr>
                                      </m:ctrlPr>
                                    </m:sSubPr>
                                    <m:e>
                                      <m:r>
                                        <m:rPr>
                                          <m:sty m:val="p"/>
                                        </m:rPr>
                                        <a:rPr lang="en-US" sz="1900" i="0">
                                          <a:latin typeface="Cambria Math" panose="02040503050406030204" pitchFamily="18" charset="0"/>
                                        </a:rPr>
                                        <m:t>DO</m:t>
                                      </m:r>
                                    </m:e>
                                    <m:sub>
                                      <m:r>
                                        <m:rPr>
                                          <m:sty m:val="p"/>
                                        </m:rPr>
                                        <a:rPr lang="en-US" sz="1900" i="0">
                                          <a:latin typeface="Cambria Math" panose="02040503050406030204" pitchFamily="18" charset="0"/>
                                        </a:rPr>
                                        <m:t>F</m:t>
                                      </m:r>
                                    </m:sub>
                                  </m:sSub>
                                  <m:r>
                                    <a:rPr lang="en-US" sz="1900" i="0">
                                      <a:latin typeface="Cambria Math" panose="02040503050406030204" pitchFamily="18" charset="0"/>
                                    </a:rPr>
                                    <m:t>,</m:t>
                                  </m:r>
                                  <m:f>
                                    <m:fPr>
                                      <m:type m:val="lin"/>
                                      <m:ctrlPr>
                                        <a:rPr lang="en-US" sz="1900" i="1">
                                          <a:latin typeface="Cambria Math" panose="02040503050406030204" pitchFamily="18" charset="0"/>
                                        </a:rPr>
                                      </m:ctrlPr>
                                    </m:fPr>
                                    <m:num>
                                      <m:r>
                                        <m:rPr>
                                          <m:sty m:val="p"/>
                                        </m:rPr>
                                        <a:rPr lang="en-US" sz="1900" b="0" i="0" smtClean="0">
                                          <a:latin typeface="Cambria Math" panose="02040503050406030204" pitchFamily="18" charset="0"/>
                                        </a:rPr>
                                        <m:t>m</m:t>
                                      </m:r>
                                      <m:r>
                                        <m:rPr>
                                          <m:sty m:val="p"/>
                                        </m:rPr>
                                        <a:rPr lang="en-US" sz="1900" i="0">
                                          <a:latin typeface="Cambria Math" panose="02040503050406030204" pitchFamily="18" charset="0"/>
                                        </a:rPr>
                                        <m:t>g</m:t>
                                      </m:r>
                                    </m:num>
                                    <m:den>
                                      <m:r>
                                        <m:rPr>
                                          <m:sty m:val="p"/>
                                        </m:rPr>
                                        <a:rPr lang="en-US" sz="1900" i="0">
                                          <a:latin typeface="Cambria Math" panose="02040503050406030204" pitchFamily="18" charset="0"/>
                                        </a:rPr>
                                        <m:t>L</m:t>
                                      </m:r>
                                    </m:den>
                                  </m:f>
                                </m:e>
                              </m:d>
                              <m:r>
                                <a:rPr lang="en-US" sz="1900" i="0">
                                  <a:solidFill>
                                    <a:srgbClr val="666666"/>
                                  </a:solidFill>
                                  <a:latin typeface="Cambria Math" panose="02040503050406030204" pitchFamily="18" charset="0"/>
                                </a:rPr>
                                <m:t>−</m:t>
                              </m:r>
                              <m:d>
                                <m:dPr>
                                  <m:ctrlPr>
                                    <a:rPr lang="en-US" sz="1900" i="1">
                                      <a:solidFill>
                                        <a:srgbClr val="666666"/>
                                      </a:solidFill>
                                      <a:latin typeface="Cambria Math" panose="02040503050406030204" pitchFamily="18" charset="0"/>
                                    </a:rPr>
                                  </m:ctrlPr>
                                </m:dPr>
                                <m:e>
                                  <m:r>
                                    <m:rPr>
                                      <m:sty m:val="p"/>
                                    </m:rPr>
                                    <a:rPr lang="en-US" sz="1900" i="0">
                                      <a:solidFill>
                                        <a:srgbClr val="666666"/>
                                      </a:solidFill>
                                      <a:latin typeface="Cambria Math" panose="02040503050406030204" pitchFamily="18" charset="0"/>
                                    </a:rPr>
                                    <m:t>S</m:t>
                                  </m:r>
                                  <m:r>
                                    <m:rPr>
                                      <m:sty m:val="p"/>
                                    </m:rPr>
                                    <a:rPr lang="en-US" sz="1900" b="0" i="0" smtClean="0">
                                      <a:solidFill>
                                        <a:srgbClr val="666666"/>
                                      </a:solidFill>
                                      <a:latin typeface="Cambria Math" panose="02040503050406030204" pitchFamily="18" charset="0"/>
                                    </a:rPr>
                                    <m:t>CF</m:t>
                                  </m:r>
                                  <m:r>
                                    <a:rPr lang="en-US" sz="1900" i="0">
                                      <a:solidFill>
                                        <a:srgbClr val="666666"/>
                                      </a:solidFill>
                                      <a:latin typeface="Cambria Math" panose="02040503050406030204" pitchFamily="18" charset="0"/>
                                    </a:rPr>
                                    <m:t>, </m:t>
                                  </m:r>
                                  <m:f>
                                    <m:fPr>
                                      <m:type m:val="lin"/>
                                      <m:ctrlPr>
                                        <a:rPr lang="en-US" sz="1900" i="1">
                                          <a:solidFill>
                                            <a:srgbClr val="666666"/>
                                          </a:solidFill>
                                          <a:latin typeface="Cambria Math" panose="02040503050406030204" pitchFamily="18" charset="0"/>
                                        </a:rPr>
                                      </m:ctrlPr>
                                    </m:fPr>
                                    <m:num>
                                      <m:r>
                                        <m:rPr>
                                          <m:sty m:val="p"/>
                                        </m:rPr>
                                        <a:rPr lang="en-US" sz="1900" b="0" i="0" smtClean="0">
                                          <a:solidFill>
                                            <a:srgbClr val="666666"/>
                                          </a:solidFill>
                                          <a:latin typeface="Cambria Math" panose="02040503050406030204" pitchFamily="18" charset="0"/>
                                        </a:rPr>
                                        <m:t>m</m:t>
                                      </m:r>
                                      <m:r>
                                        <m:rPr>
                                          <m:sty m:val="p"/>
                                        </m:rPr>
                                        <a:rPr lang="en-US" sz="1900" i="0">
                                          <a:solidFill>
                                            <a:srgbClr val="666666"/>
                                          </a:solidFill>
                                          <a:latin typeface="Cambria Math" panose="02040503050406030204" pitchFamily="18" charset="0"/>
                                        </a:rPr>
                                        <m:t>g</m:t>
                                      </m:r>
                                    </m:num>
                                    <m:den>
                                      <m:r>
                                        <m:rPr>
                                          <m:sty m:val="p"/>
                                        </m:rPr>
                                        <a:rPr lang="en-US" sz="1900" i="0">
                                          <a:solidFill>
                                            <a:srgbClr val="666666"/>
                                          </a:solidFill>
                                          <a:latin typeface="Cambria Math" panose="02040503050406030204" pitchFamily="18" charset="0"/>
                                        </a:rPr>
                                        <m:t>L</m:t>
                                      </m:r>
                                    </m:den>
                                  </m:f>
                                </m:e>
                              </m:d>
                            </m:e>
                          </m:d>
                          <m:d>
                            <m:dPr>
                              <m:begChr m:val="["/>
                              <m:endChr m:val="]"/>
                              <m:ctrlPr>
                                <a:rPr lang="en-US" sz="1900" i="1">
                                  <a:solidFill>
                                    <a:srgbClr val="666666"/>
                                  </a:solidFill>
                                  <a:latin typeface="Cambria Math" panose="02040503050406030204" pitchFamily="18" charset="0"/>
                                </a:rPr>
                              </m:ctrlPr>
                            </m:dPr>
                            <m:e>
                              <m:r>
                                <a:rPr lang="en-US" sz="1900" i="0">
                                  <a:solidFill>
                                    <a:srgbClr val="666666"/>
                                  </a:solidFill>
                                  <a:latin typeface="Cambria Math" panose="02040503050406030204" pitchFamily="18" charset="0"/>
                                </a:rPr>
                                <m:t>300 </m:t>
                              </m:r>
                              <m:r>
                                <m:rPr>
                                  <m:sty m:val="p"/>
                                </m:rPr>
                                <a:rPr lang="en-US" sz="1900" i="0">
                                  <a:solidFill>
                                    <a:srgbClr val="666666"/>
                                  </a:solidFill>
                                  <a:latin typeface="Cambria Math" panose="02040503050406030204" pitchFamily="18" charset="0"/>
                                </a:rPr>
                                <m:t>mL</m:t>
                              </m:r>
                            </m:e>
                          </m:d>
                        </m:num>
                        <m:den>
                          <m:r>
                            <m:rPr>
                              <m:sty m:val="p"/>
                            </m:rPr>
                            <a:rPr lang="en-US" sz="1900" b="0" i="0" smtClean="0">
                              <a:solidFill>
                                <a:srgbClr val="666666"/>
                              </a:solidFill>
                              <a:latin typeface="Cambria Math" panose="02040503050406030204" pitchFamily="18" charset="0"/>
                            </a:rPr>
                            <m:t>Sample</m:t>
                          </m:r>
                          <m:r>
                            <a:rPr lang="en-US" sz="1900" b="0" i="0" smtClean="0">
                              <a:solidFill>
                                <a:srgbClr val="666666"/>
                              </a:solidFill>
                              <a:latin typeface="Cambria Math" panose="02040503050406030204" pitchFamily="18" charset="0"/>
                            </a:rPr>
                            <m:t> </m:t>
                          </m:r>
                          <m:r>
                            <m:rPr>
                              <m:sty m:val="p"/>
                            </m:rPr>
                            <a:rPr lang="en-US" sz="1900" b="0" i="0" smtClean="0">
                              <a:solidFill>
                                <a:srgbClr val="666666"/>
                              </a:solidFill>
                              <a:latin typeface="Cambria Math" panose="02040503050406030204" pitchFamily="18" charset="0"/>
                            </a:rPr>
                            <m:t>Volume</m:t>
                          </m:r>
                          <m:r>
                            <a:rPr lang="en-US" sz="1900" i="0">
                              <a:solidFill>
                                <a:srgbClr val="666666"/>
                              </a:solidFill>
                              <a:latin typeface="Cambria Math" panose="02040503050406030204" pitchFamily="18" charset="0"/>
                            </a:rPr>
                            <m:t> </m:t>
                          </m:r>
                          <m:r>
                            <m:rPr>
                              <m:sty m:val="p"/>
                            </m:rPr>
                            <a:rPr lang="en-US" sz="1900" i="0">
                              <a:solidFill>
                                <a:srgbClr val="666666"/>
                              </a:solidFill>
                              <a:latin typeface="Cambria Math" panose="02040503050406030204" pitchFamily="18" charset="0"/>
                            </a:rPr>
                            <m:t>mL</m:t>
                          </m:r>
                        </m:den>
                      </m:f>
                    </m:oMath>
                  </m:oMathPara>
                </a14:m>
                <a:endParaRPr lang="en-US" sz="1900">
                  <a:solidFill>
                    <a:srgbClr val="666666"/>
                  </a:solidFill>
                </a:endParaRPr>
              </a:p>
              <a:p>
                <a:endParaRPr lang="en-US" sz="1900"/>
              </a:p>
            </p:txBody>
          </p:sp>
        </mc:Choice>
        <mc:Fallback xmlns="">
          <p:sp>
            <p:nvSpPr>
              <p:cNvPr id="10" name="Content Placeholder 2">
                <a:extLst>
                  <a:ext uri="{FF2B5EF4-FFF2-40B4-BE49-F238E27FC236}">
                    <a16:creationId xmlns:a16="http://schemas.microsoft.com/office/drawing/2014/main" id="{1A4CA805-AA8B-B5FB-2D91-688C5F318B1B}"/>
                  </a:ext>
                </a:extLst>
              </p:cNvPr>
              <p:cNvSpPr txBox="1">
                <a:spLocks noRot="1" noChangeAspect="1" noMove="1" noResize="1" noEditPoints="1" noAdjustHandles="1" noChangeArrowheads="1" noChangeShapeType="1" noTextEdit="1"/>
              </p:cNvSpPr>
              <p:nvPr/>
            </p:nvSpPr>
            <p:spPr>
              <a:xfrm>
                <a:off x="1050965" y="3525582"/>
                <a:ext cx="10515600" cy="288865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2F2B4FA-E6FA-6875-7C4F-657DD3F89249}"/>
                  </a:ext>
                </a:extLst>
              </p:cNvPr>
              <p:cNvSpPr txBox="1"/>
              <p:nvPr/>
            </p:nvSpPr>
            <p:spPr>
              <a:xfrm>
                <a:off x="1050964" y="4247055"/>
                <a:ext cx="10398461" cy="619529"/>
              </a:xfrm>
              <a:prstGeom prst="rect">
                <a:avLst/>
              </a:prstGeom>
              <a:noFill/>
            </p:spPr>
            <p:txBody>
              <a:bodyPr wrap="square" rtlCol="0">
                <a:spAutoFit/>
              </a:bodyPr>
              <a:lstStyle/>
              <a:p>
                <a14:m>
                  <m:oMath xmlns:m="http://schemas.openxmlformats.org/officeDocument/2006/math">
                    <m:r>
                      <m:rPr>
                        <m:sty m:val="p"/>
                      </m:rPr>
                      <a:rPr kumimoji="0" lang="en-US" sz="23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SCF</m:t>
                    </m:r>
                    <m:r>
                      <a:rPr kumimoji="0" lang="en-US" sz="23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f>
                      <m:fPr>
                        <m:ctrlPr>
                          <a:rPr lang="en-US" sz="2300" i="1" kern="100">
                            <a:solidFill>
                              <a:srgbClr val="666666"/>
                            </a:solidFill>
                            <a:latin typeface="Cambria Math" panose="02040503050406030204" pitchFamily="18" charset="0"/>
                            <a:cs typeface="Times New Roman" panose="02020603050405020304" pitchFamily="18" charset="0"/>
                          </a:rPr>
                        </m:ctrlPr>
                      </m:fPr>
                      <m:num>
                        <m:sSub>
                          <m:sSubPr>
                            <m:ctrlPr>
                              <a:rPr lang="en-US" sz="2300" i="1">
                                <a:solidFill>
                                  <a:srgbClr val="666666"/>
                                </a:solidFill>
                                <a:latin typeface="Cambria Math" panose="02040503050406030204" pitchFamily="18" charset="0"/>
                              </a:rPr>
                            </m:ctrlPr>
                          </m:sSubPr>
                          <m:e>
                            <m:r>
                              <m:rPr>
                                <m:sty m:val="p"/>
                              </m:rPr>
                              <a:rPr lang="en-US" sz="2300" i="0">
                                <a:solidFill>
                                  <a:srgbClr val="666666"/>
                                </a:solidFill>
                                <a:latin typeface="Cambria Math" panose="02040503050406030204" pitchFamily="18" charset="0"/>
                              </a:rPr>
                              <m:t>DO</m:t>
                            </m:r>
                          </m:e>
                          <m:sub>
                            <m:r>
                              <m:rPr>
                                <m:sty m:val="p"/>
                              </m:rPr>
                              <a:rPr lang="en-US" sz="2300" i="0">
                                <a:solidFill>
                                  <a:srgbClr val="666666"/>
                                </a:solidFill>
                                <a:latin typeface="Cambria Math" panose="02040503050406030204" pitchFamily="18" charset="0"/>
                              </a:rPr>
                              <m:t>I</m:t>
                            </m:r>
                          </m:sub>
                        </m:sSub>
                        <m:r>
                          <a:rPr lang="en-US" sz="2300" i="0">
                            <a:solidFill>
                              <a:srgbClr val="666666"/>
                            </a:solidFill>
                            <a:latin typeface="Cambria Math" panose="02040503050406030204" pitchFamily="18" charset="0"/>
                          </a:rPr>
                          <m:t>,</m:t>
                        </m:r>
                        <m:r>
                          <a:rPr lang="en-US" sz="2300" i="0" smtClean="0">
                            <a:solidFill>
                              <a:srgbClr val="666666"/>
                            </a:solidFill>
                            <a:latin typeface="Cambria Math" panose="02040503050406030204" pitchFamily="18" charset="0"/>
                          </a:rPr>
                          <m:t> </m:t>
                        </m:r>
                        <m:f>
                          <m:fPr>
                            <m:type m:val="lin"/>
                            <m:ctrlPr>
                              <a:rPr lang="en-US" sz="2300" i="1" smtClean="0">
                                <a:solidFill>
                                  <a:srgbClr val="666666"/>
                                </a:solidFill>
                                <a:latin typeface="Cambria Math" panose="02040503050406030204" pitchFamily="18" charset="0"/>
                              </a:rPr>
                            </m:ctrlPr>
                          </m:fPr>
                          <m:num>
                            <m:r>
                              <m:rPr>
                                <m:sty m:val="p"/>
                              </m:rPr>
                              <a:rPr lang="en-US" sz="2300" i="0">
                                <a:solidFill>
                                  <a:srgbClr val="666666"/>
                                </a:solidFill>
                                <a:latin typeface="Cambria Math" panose="02040503050406030204" pitchFamily="18" charset="0"/>
                              </a:rPr>
                              <m:t>mg</m:t>
                            </m:r>
                          </m:num>
                          <m:den>
                            <m:r>
                              <m:rPr>
                                <m:sty m:val="p"/>
                              </m:rPr>
                              <a:rPr lang="en-US" sz="2300" b="0" i="0" smtClean="0">
                                <a:solidFill>
                                  <a:srgbClr val="666666"/>
                                </a:solidFill>
                                <a:latin typeface="Cambria Math" panose="02040503050406030204" pitchFamily="18" charset="0"/>
                              </a:rPr>
                              <m:t>L</m:t>
                            </m:r>
                          </m:den>
                        </m:f>
                        <m:r>
                          <a:rPr lang="en-US" sz="2300" i="0">
                            <a:solidFill>
                              <a:srgbClr val="666666"/>
                            </a:solidFill>
                            <a:latin typeface="Cambria Math" panose="02040503050406030204" pitchFamily="18" charset="0"/>
                          </a:rPr>
                          <m:t>−</m:t>
                        </m:r>
                        <m:sSub>
                          <m:sSubPr>
                            <m:ctrlPr>
                              <a:rPr lang="en-US" sz="2300" i="1">
                                <a:solidFill>
                                  <a:srgbClr val="666666"/>
                                </a:solidFill>
                                <a:latin typeface="Cambria Math" panose="02040503050406030204" pitchFamily="18" charset="0"/>
                              </a:rPr>
                            </m:ctrlPr>
                          </m:sSubPr>
                          <m:e>
                            <m:r>
                              <m:rPr>
                                <m:sty m:val="p"/>
                              </m:rPr>
                              <a:rPr lang="en-US" sz="2300" i="0">
                                <a:solidFill>
                                  <a:srgbClr val="666666"/>
                                </a:solidFill>
                                <a:latin typeface="Cambria Math" panose="02040503050406030204" pitchFamily="18" charset="0"/>
                              </a:rPr>
                              <m:t>DO</m:t>
                            </m:r>
                          </m:e>
                          <m:sub>
                            <m:r>
                              <m:rPr>
                                <m:sty m:val="p"/>
                              </m:rPr>
                              <a:rPr lang="en-US" sz="2300" i="0">
                                <a:solidFill>
                                  <a:srgbClr val="666666"/>
                                </a:solidFill>
                                <a:latin typeface="Cambria Math" panose="02040503050406030204" pitchFamily="18" charset="0"/>
                              </a:rPr>
                              <m:t>F</m:t>
                            </m:r>
                          </m:sub>
                        </m:sSub>
                        <m:r>
                          <a:rPr lang="en-US" sz="2300" i="0">
                            <a:solidFill>
                              <a:srgbClr val="666666"/>
                            </a:solidFill>
                            <a:latin typeface="Cambria Math" panose="02040503050406030204" pitchFamily="18" charset="0"/>
                          </a:rPr>
                          <m:t>,</m:t>
                        </m:r>
                        <m:f>
                          <m:fPr>
                            <m:type m:val="lin"/>
                            <m:ctrlPr>
                              <a:rPr lang="en-US" sz="2300" i="1">
                                <a:solidFill>
                                  <a:srgbClr val="666666"/>
                                </a:solidFill>
                                <a:latin typeface="Cambria Math" panose="02040503050406030204" pitchFamily="18" charset="0"/>
                              </a:rPr>
                            </m:ctrlPr>
                          </m:fPr>
                          <m:num>
                            <m:r>
                              <m:rPr>
                                <m:sty m:val="p"/>
                              </m:rPr>
                              <a:rPr lang="en-US" sz="2300" i="0">
                                <a:solidFill>
                                  <a:srgbClr val="666666"/>
                                </a:solidFill>
                                <a:latin typeface="Cambria Math" panose="02040503050406030204" pitchFamily="18" charset="0"/>
                              </a:rPr>
                              <m:t>mg</m:t>
                            </m:r>
                          </m:num>
                          <m:den>
                            <m:r>
                              <m:rPr>
                                <m:sty m:val="p"/>
                              </m:rPr>
                              <a:rPr lang="en-US" sz="2300" i="0">
                                <a:solidFill>
                                  <a:srgbClr val="666666"/>
                                </a:solidFill>
                                <a:latin typeface="Cambria Math" panose="02040503050406030204" pitchFamily="18" charset="0"/>
                              </a:rPr>
                              <m:t>L</m:t>
                            </m:r>
                          </m:den>
                        </m:f>
                      </m:num>
                      <m:den>
                        <m:r>
                          <m:rPr>
                            <m:sty m:val="p"/>
                          </m:rPr>
                          <a:rPr lang="en-US" sz="2300" b="0" i="0" kern="100" smtClean="0">
                            <a:solidFill>
                              <a:srgbClr val="666666"/>
                            </a:solidFill>
                            <a:latin typeface="Cambria Math" panose="02040503050406030204" pitchFamily="18" charset="0"/>
                            <a:cs typeface="Times New Roman" panose="02020603050405020304" pitchFamily="18" charset="0"/>
                          </a:rPr>
                          <m:t>Seed</m:t>
                        </m:r>
                        <m:r>
                          <a:rPr lang="en-US" sz="2300" b="0" i="0" kern="100" smtClean="0">
                            <a:solidFill>
                              <a:srgbClr val="666666"/>
                            </a:solidFill>
                            <a:latin typeface="Cambria Math" panose="02040503050406030204" pitchFamily="18" charset="0"/>
                            <a:cs typeface="Times New Roman" panose="02020603050405020304" pitchFamily="18" charset="0"/>
                          </a:rPr>
                          <m:t> </m:t>
                        </m:r>
                        <m:r>
                          <m:rPr>
                            <m:sty m:val="p"/>
                          </m:rPr>
                          <a:rPr lang="en-US" sz="2300" b="0" i="0" kern="100" smtClean="0">
                            <a:solidFill>
                              <a:srgbClr val="666666"/>
                            </a:solidFill>
                            <a:latin typeface="Cambria Math" panose="02040503050406030204" pitchFamily="18" charset="0"/>
                            <a:cs typeface="Times New Roman" panose="02020603050405020304" pitchFamily="18" charset="0"/>
                          </a:rPr>
                          <m:t>Blank</m:t>
                        </m:r>
                        <m:r>
                          <a:rPr lang="en-US" sz="2300" b="0" i="0" kern="100" smtClean="0">
                            <a:solidFill>
                              <a:srgbClr val="666666"/>
                            </a:solidFill>
                            <a:latin typeface="Cambria Math" panose="02040503050406030204" pitchFamily="18" charset="0"/>
                            <a:cs typeface="Times New Roman" panose="02020603050405020304" pitchFamily="18" charset="0"/>
                          </a:rPr>
                          <m:t> </m:t>
                        </m:r>
                        <m:r>
                          <m:rPr>
                            <m:sty m:val="p"/>
                          </m:rPr>
                          <a:rPr lang="en-US" sz="2300" b="0" i="0" kern="100" smtClean="0">
                            <a:solidFill>
                              <a:srgbClr val="666666"/>
                            </a:solidFill>
                            <a:latin typeface="Cambria Math" panose="02040503050406030204" pitchFamily="18" charset="0"/>
                            <a:cs typeface="Times New Roman" panose="02020603050405020304" pitchFamily="18" charset="0"/>
                          </a:rPr>
                          <m:t>Volume</m:t>
                        </m:r>
                      </m:den>
                    </m:f>
                    <m:d>
                      <m:dPr>
                        <m:ctrlPr>
                          <a:rPr lang="en-US" sz="2300" i="1" kern="100" smtClean="0">
                            <a:solidFill>
                              <a:srgbClr val="666666"/>
                            </a:solidFill>
                            <a:latin typeface="Cambria Math" panose="02040503050406030204" pitchFamily="18" charset="0"/>
                            <a:cs typeface="Times New Roman" panose="02020603050405020304" pitchFamily="18" charset="0"/>
                          </a:rPr>
                        </m:ctrlPr>
                      </m:dPr>
                      <m:e>
                        <m:r>
                          <m:rPr>
                            <m:sty m:val="p"/>
                          </m:rPr>
                          <a:rPr lang="en-US" sz="2300" b="0" i="0" kern="100" smtClean="0">
                            <a:solidFill>
                              <a:srgbClr val="666666"/>
                            </a:solidFill>
                            <a:latin typeface="Cambria Math" panose="02040503050406030204" pitchFamily="18" charset="0"/>
                            <a:cs typeface="Times New Roman" panose="02020603050405020304" pitchFamily="18" charset="0"/>
                          </a:rPr>
                          <m:t>Seed</m:t>
                        </m:r>
                        <m:r>
                          <a:rPr lang="en-US" sz="2300" b="0" i="0" kern="100" smtClean="0">
                            <a:solidFill>
                              <a:srgbClr val="666666"/>
                            </a:solidFill>
                            <a:latin typeface="Cambria Math" panose="02040503050406030204" pitchFamily="18" charset="0"/>
                            <a:cs typeface="Times New Roman" panose="02020603050405020304" pitchFamily="18" charset="0"/>
                          </a:rPr>
                          <m:t> </m:t>
                        </m:r>
                        <m:r>
                          <m:rPr>
                            <m:sty m:val="p"/>
                          </m:rPr>
                          <a:rPr lang="en-US" sz="2300" b="0" i="0" kern="100" smtClean="0">
                            <a:solidFill>
                              <a:srgbClr val="666666"/>
                            </a:solidFill>
                            <a:latin typeface="Cambria Math" panose="02040503050406030204" pitchFamily="18" charset="0"/>
                            <a:cs typeface="Times New Roman" panose="02020603050405020304" pitchFamily="18" charset="0"/>
                          </a:rPr>
                          <m:t>Volume</m:t>
                        </m:r>
                        <m:r>
                          <a:rPr lang="en-US" sz="2300" b="0" i="0" kern="100" smtClean="0">
                            <a:solidFill>
                              <a:srgbClr val="666666"/>
                            </a:solidFill>
                            <a:latin typeface="Cambria Math" panose="02040503050406030204" pitchFamily="18" charset="0"/>
                            <a:cs typeface="Times New Roman" panose="02020603050405020304" pitchFamily="18" charset="0"/>
                          </a:rPr>
                          <m:t> </m:t>
                        </m:r>
                        <m:r>
                          <m:rPr>
                            <m:sty m:val="p"/>
                          </m:rPr>
                          <a:rPr lang="en-US" sz="2300" b="0" i="0" kern="100" smtClean="0">
                            <a:solidFill>
                              <a:srgbClr val="666666"/>
                            </a:solidFill>
                            <a:latin typeface="Cambria Math" panose="02040503050406030204" pitchFamily="18" charset="0"/>
                            <a:cs typeface="Times New Roman" panose="02020603050405020304" pitchFamily="18" charset="0"/>
                          </a:rPr>
                          <m:t>in</m:t>
                        </m:r>
                        <m:r>
                          <a:rPr lang="en-US" sz="2300" b="0" i="0" kern="100" smtClean="0">
                            <a:solidFill>
                              <a:srgbClr val="666666"/>
                            </a:solidFill>
                            <a:latin typeface="Cambria Math" panose="02040503050406030204" pitchFamily="18" charset="0"/>
                            <a:cs typeface="Times New Roman" panose="02020603050405020304" pitchFamily="18" charset="0"/>
                          </a:rPr>
                          <m:t> </m:t>
                        </m:r>
                        <m:r>
                          <m:rPr>
                            <m:sty m:val="p"/>
                          </m:rPr>
                          <a:rPr lang="en-US" sz="2300" b="0" i="0" kern="100" smtClean="0">
                            <a:solidFill>
                              <a:srgbClr val="666666"/>
                            </a:solidFill>
                            <a:latin typeface="Cambria Math" panose="02040503050406030204" pitchFamily="18" charset="0"/>
                            <a:cs typeface="Times New Roman" panose="02020603050405020304" pitchFamily="18" charset="0"/>
                          </a:rPr>
                          <m:t>Sample</m:t>
                        </m:r>
                      </m:e>
                    </m:d>
                  </m:oMath>
                </a14:m>
                <a:r>
                  <a:rPr lang="en-US" sz="2300" kern="100">
                    <a:solidFill>
                      <a:srgbClr val="666666"/>
                    </a:solidFill>
                    <a:cs typeface="Times New Roman" panose="02020603050405020304" pitchFamily="18" charset="0"/>
                  </a:rPr>
                  <a:t> </a:t>
                </a:r>
                <a14:m>
                  <m:oMath xmlns:m="http://schemas.openxmlformats.org/officeDocument/2006/math">
                    <m:r>
                      <a:rPr lang="en-US" sz="2300" kern="100">
                        <a:solidFill>
                          <a:srgbClr val="666666"/>
                        </a:solidFill>
                        <a:latin typeface="Cambria Math" panose="02040503050406030204" pitchFamily="18" charset="0"/>
                        <a:cs typeface="Times New Roman" panose="02020603050405020304" pitchFamily="18" charset="0"/>
                      </a:rPr>
                      <m:t>=</m:t>
                    </m:r>
                    <m:f>
                      <m:fPr>
                        <m:ctrlPr>
                          <a:rPr lang="en-US" sz="2300" i="1" kern="100">
                            <a:solidFill>
                              <a:srgbClr val="666666"/>
                            </a:solidFill>
                            <a:latin typeface="Cambria Math" panose="02040503050406030204" pitchFamily="18" charset="0"/>
                            <a:cs typeface="Times New Roman" panose="02020603050405020304" pitchFamily="18" charset="0"/>
                          </a:rPr>
                        </m:ctrlPr>
                      </m:fPr>
                      <m:num>
                        <m:d>
                          <m:dPr>
                            <m:ctrlPr>
                              <a:rPr lang="en-US" sz="2300" i="1" kern="100">
                                <a:solidFill>
                                  <a:srgbClr val="666666"/>
                                </a:solidFill>
                                <a:latin typeface="Cambria Math" panose="02040503050406030204" pitchFamily="18" charset="0"/>
                                <a:cs typeface="Times New Roman" panose="02020603050405020304" pitchFamily="18" charset="0"/>
                              </a:rPr>
                            </m:ctrlPr>
                          </m:dPr>
                          <m:e>
                            <m:r>
                              <a:rPr lang="en-US" sz="2300" b="0" i="0" kern="100" smtClean="0">
                                <a:solidFill>
                                  <a:srgbClr val="666666"/>
                                </a:solidFill>
                                <a:latin typeface="Cambria Math" panose="02040503050406030204" pitchFamily="18" charset="0"/>
                                <a:cs typeface="Times New Roman" panose="02020603050405020304" pitchFamily="18" charset="0"/>
                              </a:rPr>
                              <m:t>7</m:t>
                            </m:r>
                            <m:r>
                              <a:rPr lang="en-US" sz="2300" kern="100">
                                <a:solidFill>
                                  <a:srgbClr val="666666"/>
                                </a:solidFill>
                                <a:latin typeface="Cambria Math" panose="02040503050406030204" pitchFamily="18" charset="0"/>
                                <a:cs typeface="Times New Roman" panose="02020603050405020304" pitchFamily="18" charset="0"/>
                              </a:rPr>
                              <m:t>.</m:t>
                            </m:r>
                            <m:r>
                              <a:rPr lang="en-US" sz="2300" b="0" i="0" kern="100" smtClean="0">
                                <a:solidFill>
                                  <a:srgbClr val="666666"/>
                                </a:solidFill>
                                <a:latin typeface="Cambria Math" panose="02040503050406030204" pitchFamily="18" charset="0"/>
                                <a:cs typeface="Times New Roman" panose="02020603050405020304" pitchFamily="18" charset="0"/>
                              </a:rPr>
                              <m:t>9</m:t>
                            </m:r>
                            <m:r>
                              <a:rPr lang="en-US" sz="2300" kern="100">
                                <a:solidFill>
                                  <a:srgbClr val="666666"/>
                                </a:solidFill>
                                <a:latin typeface="Cambria Math" panose="02040503050406030204" pitchFamily="18" charset="0"/>
                                <a:cs typeface="Times New Roman" panose="02020603050405020304" pitchFamily="18" charset="0"/>
                              </a:rPr>
                              <m:t>−</m:t>
                            </m:r>
                            <m:r>
                              <a:rPr lang="en-US" sz="2300" b="0" i="0" kern="100" smtClean="0">
                                <a:solidFill>
                                  <a:srgbClr val="666666"/>
                                </a:solidFill>
                                <a:latin typeface="Cambria Math" panose="02040503050406030204" pitchFamily="18" charset="0"/>
                                <a:cs typeface="Times New Roman" panose="02020603050405020304" pitchFamily="18" charset="0"/>
                              </a:rPr>
                              <m:t>5</m:t>
                            </m:r>
                            <m:r>
                              <a:rPr lang="en-US" sz="2300" kern="100">
                                <a:solidFill>
                                  <a:srgbClr val="666666"/>
                                </a:solidFill>
                                <a:latin typeface="Cambria Math" panose="02040503050406030204" pitchFamily="18" charset="0"/>
                                <a:cs typeface="Times New Roman" panose="02020603050405020304" pitchFamily="18" charset="0"/>
                              </a:rPr>
                              <m:t>.</m:t>
                            </m:r>
                            <m:r>
                              <a:rPr lang="en-US" sz="2300" b="0" i="1" kern="100" smtClean="0">
                                <a:solidFill>
                                  <a:srgbClr val="666666"/>
                                </a:solidFill>
                                <a:latin typeface="Cambria Math" panose="02040503050406030204" pitchFamily="18" charset="0"/>
                                <a:cs typeface="Times New Roman" panose="02020603050405020304" pitchFamily="18" charset="0"/>
                              </a:rPr>
                              <m:t>5</m:t>
                            </m:r>
                          </m:e>
                        </m:d>
                        <m:r>
                          <m:rPr>
                            <m:sty m:val="p"/>
                          </m:rPr>
                          <a:rPr lang="en-US" sz="2300" kern="100">
                            <a:solidFill>
                              <a:srgbClr val="666666"/>
                            </a:solidFill>
                            <a:latin typeface="Cambria Math" panose="02040503050406030204" pitchFamily="18" charset="0"/>
                            <a:cs typeface="Times New Roman" panose="02020603050405020304" pitchFamily="18" charset="0"/>
                          </a:rPr>
                          <m:t>mg</m:t>
                        </m:r>
                        <m:r>
                          <a:rPr lang="en-US" sz="2300" kern="100">
                            <a:solidFill>
                              <a:srgbClr val="666666"/>
                            </a:solidFill>
                            <a:latin typeface="Cambria Math" panose="02040503050406030204" pitchFamily="18" charset="0"/>
                            <a:cs typeface="Times New Roman" panose="02020603050405020304" pitchFamily="18" charset="0"/>
                          </a:rPr>
                          <m:t>/</m:t>
                        </m:r>
                        <m:r>
                          <m:rPr>
                            <m:sty m:val="p"/>
                          </m:rPr>
                          <a:rPr lang="en-US" sz="2300" kern="100">
                            <a:solidFill>
                              <a:srgbClr val="666666"/>
                            </a:solidFill>
                            <a:latin typeface="Cambria Math" panose="02040503050406030204" pitchFamily="18" charset="0"/>
                            <a:cs typeface="Times New Roman" panose="02020603050405020304" pitchFamily="18" charset="0"/>
                          </a:rPr>
                          <m:t>L</m:t>
                        </m:r>
                      </m:num>
                      <m:den>
                        <m:r>
                          <a:rPr lang="en-US" sz="2300" kern="100">
                            <a:solidFill>
                              <a:srgbClr val="666666"/>
                            </a:solidFill>
                            <a:latin typeface="Cambria Math" panose="02040503050406030204" pitchFamily="18" charset="0"/>
                            <a:cs typeface="Times New Roman" panose="02020603050405020304" pitchFamily="18" charset="0"/>
                          </a:rPr>
                          <m:t>3</m:t>
                        </m:r>
                        <m:r>
                          <m:rPr>
                            <m:sty m:val="p"/>
                          </m:rPr>
                          <a:rPr lang="en-US" sz="2300" kern="100">
                            <a:solidFill>
                              <a:srgbClr val="666666"/>
                            </a:solidFill>
                            <a:latin typeface="Cambria Math" panose="02040503050406030204" pitchFamily="18" charset="0"/>
                            <a:cs typeface="Times New Roman" panose="02020603050405020304" pitchFamily="18" charset="0"/>
                          </a:rPr>
                          <m:t>mL</m:t>
                        </m:r>
                      </m:den>
                    </m:f>
                    <m:d>
                      <m:dPr>
                        <m:ctrlPr>
                          <a:rPr lang="en-US" sz="2300" i="1" kern="100">
                            <a:solidFill>
                              <a:srgbClr val="666666"/>
                            </a:solidFill>
                            <a:latin typeface="Cambria Math" panose="02040503050406030204" pitchFamily="18" charset="0"/>
                            <a:cs typeface="Times New Roman" panose="02020603050405020304" pitchFamily="18" charset="0"/>
                          </a:rPr>
                        </m:ctrlPr>
                      </m:dPr>
                      <m:e>
                        <m:r>
                          <a:rPr lang="en-US" sz="2300" kern="100">
                            <a:solidFill>
                              <a:srgbClr val="666666"/>
                            </a:solidFill>
                            <a:latin typeface="Cambria Math" panose="02040503050406030204" pitchFamily="18" charset="0"/>
                            <a:cs typeface="Times New Roman" panose="02020603050405020304" pitchFamily="18" charset="0"/>
                          </a:rPr>
                          <m:t>1</m:t>
                        </m:r>
                        <m:r>
                          <m:rPr>
                            <m:sty m:val="p"/>
                          </m:rPr>
                          <a:rPr lang="en-US" sz="2300" kern="100">
                            <a:solidFill>
                              <a:srgbClr val="666666"/>
                            </a:solidFill>
                            <a:latin typeface="Cambria Math" panose="02040503050406030204" pitchFamily="18" charset="0"/>
                            <a:cs typeface="Times New Roman" panose="02020603050405020304" pitchFamily="18" charset="0"/>
                          </a:rPr>
                          <m:t>mL</m:t>
                        </m:r>
                      </m:e>
                    </m:d>
                  </m:oMath>
                </a14:m>
                <a:r>
                  <a:rPr lang="en-US" sz="2300">
                    <a:solidFill>
                      <a:srgbClr val="666666"/>
                    </a:solidFill>
                  </a:rPr>
                  <a:t>= 0.8 mg/L</a:t>
                </a:r>
              </a:p>
            </p:txBody>
          </p:sp>
        </mc:Choice>
        <mc:Fallback xmlns="">
          <p:sp>
            <p:nvSpPr>
              <p:cNvPr id="21" name="TextBox 20">
                <a:extLst>
                  <a:ext uri="{FF2B5EF4-FFF2-40B4-BE49-F238E27FC236}">
                    <a16:creationId xmlns:a16="http://schemas.microsoft.com/office/drawing/2014/main" id="{52F2B4FA-E6FA-6875-7C4F-657DD3F89249}"/>
                  </a:ext>
                </a:extLst>
              </p:cNvPr>
              <p:cNvSpPr txBox="1">
                <a:spLocks noRot="1" noChangeAspect="1" noMove="1" noResize="1" noEditPoints="1" noAdjustHandles="1" noChangeArrowheads="1" noChangeShapeType="1" noTextEdit="1"/>
              </p:cNvSpPr>
              <p:nvPr/>
            </p:nvSpPr>
            <p:spPr>
              <a:xfrm>
                <a:off x="1050964" y="4247055"/>
                <a:ext cx="10398461" cy="619529"/>
              </a:xfrm>
              <a:prstGeom prst="rect">
                <a:avLst/>
              </a:prstGeom>
              <a:blipFill>
                <a:blip r:embed="rId4"/>
                <a:stretch>
                  <a:fillRect r="-528" b="-99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6F7EA82-7CDF-4475-03F3-CB70073950B8}"/>
                  </a:ext>
                </a:extLst>
              </p:cNvPr>
              <p:cNvSpPr txBox="1"/>
              <p:nvPr/>
            </p:nvSpPr>
            <p:spPr>
              <a:xfrm>
                <a:off x="1805479" y="5114913"/>
                <a:ext cx="9292589" cy="636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BOD</m:t>
                      </m:r>
                      <m:r>
                        <a:rPr lang="en-US" i="0">
                          <a:solidFill>
                            <a:srgbClr val="666666"/>
                          </a:solidFill>
                          <a:latin typeface="Cambria Math" panose="02040503050406030204" pitchFamily="18" charset="0"/>
                        </a:rPr>
                        <m:t> </m:t>
                      </m:r>
                      <m:d>
                        <m:dPr>
                          <m:ctrlPr>
                            <a:rPr lang="en-US" i="1">
                              <a:solidFill>
                                <a:srgbClr val="666666"/>
                              </a:solidFill>
                              <a:latin typeface="Cambria Math" panose="02040503050406030204" pitchFamily="18" charset="0"/>
                            </a:rPr>
                          </m:ctrlPr>
                        </m:dPr>
                        <m:e>
                          <m:r>
                            <m:rPr>
                              <m:sty m:val="p"/>
                            </m:rPr>
                            <a:rPr lang="en-US" i="0">
                              <a:solidFill>
                                <a:srgbClr val="666666"/>
                              </a:solidFill>
                              <a:latin typeface="Cambria Math" panose="02040503050406030204" pitchFamily="18" charset="0"/>
                            </a:rPr>
                            <m:t>seeded</m:t>
                          </m:r>
                        </m:e>
                      </m:d>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m</m:t>
                      </m:r>
                      <m:f>
                        <m:fPr>
                          <m:type m:val="lin"/>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g</m:t>
                          </m:r>
                        </m:num>
                        <m:den>
                          <m:r>
                            <m:rPr>
                              <m:sty m:val="p"/>
                            </m:rPr>
                            <a:rPr lang="en-US" i="0">
                              <a:solidFill>
                                <a:srgbClr val="666666"/>
                              </a:solidFill>
                              <a:latin typeface="Cambria Math" panose="02040503050406030204" pitchFamily="18" charset="0"/>
                            </a:rPr>
                            <m:t>L</m:t>
                          </m:r>
                        </m:den>
                      </m:f>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d>
                            <m:dPr>
                              <m:begChr m:val="["/>
                              <m:endChr m:val="]"/>
                              <m:ctrlPr>
                                <a:rPr lang="en-US" i="1">
                                  <a:solidFill>
                                    <a:srgbClr val="666666"/>
                                  </a:solidFill>
                                  <a:latin typeface="Cambria Math" panose="02040503050406030204" pitchFamily="18" charset="0"/>
                                </a:rPr>
                              </m:ctrlPr>
                            </m:dPr>
                            <m:e>
                              <m:d>
                                <m:dPr>
                                  <m:ctrlPr>
                                    <a:rPr lang="en-US" i="1">
                                      <a:solidFill>
                                        <a:srgbClr val="666666"/>
                                      </a:solidFill>
                                      <a:latin typeface="Cambria Math" panose="02040503050406030204" pitchFamily="18" charset="0"/>
                                    </a:rPr>
                                  </m:ctrlPr>
                                </m:dPr>
                                <m:e>
                                  <m:r>
                                    <a:rPr lang="en-US" b="0" i="0" smtClean="0">
                                      <a:solidFill>
                                        <a:srgbClr val="666666"/>
                                      </a:solidFill>
                                      <a:latin typeface="Cambria Math" panose="02040503050406030204" pitchFamily="18" charset="0"/>
                                    </a:rPr>
                                    <m:t>7.9−</m:t>
                                  </m:r>
                                  <m:r>
                                    <a:rPr lang="en-US" b="0" i="1" smtClean="0">
                                      <a:solidFill>
                                        <a:srgbClr val="666666"/>
                                      </a:solidFill>
                                      <a:latin typeface="Cambria Math" panose="02040503050406030204" pitchFamily="18" charset="0"/>
                                    </a:rPr>
                                    <m:t>2.1</m:t>
                                  </m:r>
                                </m:e>
                              </m:d>
                              <m:f>
                                <m:fPr>
                                  <m:type m:val="lin"/>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mg</m:t>
                                  </m:r>
                                </m:num>
                                <m:den>
                                  <m:r>
                                    <m:rPr>
                                      <m:sty m:val="p"/>
                                    </m:rPr>
                                    <a:rPr lang="en-US" i="0">
                                      <a:solidFill>
                                        <a:srgbClr val="666666"/>
                                      </a:solidFill>
                                      <a:latin typeface="Cambria Math" panose="02040503050406030204" pitchFamily="18" charset="0"/>
                                    </a:rPr>
                                    <m:t>L</m:t>
                                  </m:r>
                                </m:den>
                              </m:f>
                              <m:r>
                                <a:rPr lang="en-US" i="0">
                                  <a:solidFill>
                                    <a:srgbClr val="666666"/>
                                  </a:solidFill>
                                  <a:latin typeface="Cambria Math" panose="02040503050406030204" pitchFamily="18" charset="0"/>
                                </a:rPr>
                                <m:t>−</m:t>
                              </m:r>
                              <m:d>
                                <m:dPr>
                                  <m:ctrlPr>
                                    <a:rPr lang="en-US" i="1">
                                      <a:solidFill>
                                        <a:srgbClr val="666666"/>
                                      </a:solidFill>
                                      <a:latin typeface="Cambria Math" panose="02040503050406030204" pitchFamily="18" charset="0"/>
                                    </a:rPr>
                                  </m:ctrlPr>
                                </m:dPr>
                                <m:e>
                                  <m: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0.</m:t>
                                  </m:r>
                                  <m:r>
                                    <a:rPr lang="en-US" b="0" i="0" kern="100" smtClean="0">
                                      <a:solidFill>
                                        <a:srgbClr val="666666"/>
                                      </a:solidFill>
                                      <a:latin typeface="Cambria Math" panose="02040503050406030204" pitchFamily="18" charset="0"/>
                                      <a:ea typeface="Aptos" panose="020B0004020202020204" pitchFamily="34" charset="0"/>
                                      <a:cs typeface="Times New Roman" panose="02020603050405020304" pitchFamily="18" charset="0"/>
                                    </a:rPr>
                                    <m:t>8</m:t>
                                  </m:r>
                                  <m:r>
                                    <m:rPr>
                                      <m:sty m:val="p"/>
                                    </m:rP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mg</m:t>
                                  </m:r>
                                  <m: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m:t>
                                  </m:r>
                                  <m:r>
                                    <m:rPr>
                                      <m:sty m:val="p"/>
                                    </m:rPr>
                                    <a:rPr lang="en-US" i="0" kern="100">
                                      <a:solidFill>
                                        <a:srgbClr val="666666"/>
                                      </a:solidFill>
                                      <a:latin typeface="Cambria Math" panose="02040503050406030204" pitchFamily="18" charset="0"/>
                                      <a:ea typeface="Aptos" panose="020B0004020202020204" pitchFamily="34" charset="0"/>
                                      <a:cs typeface="Times New Roman" panose="02020603050405020304" pitchFamily="18" charset="0"/>
                                    </a:rPr>
                                    <m:t>L</m:t>
                                  </m:r>
                                </m:e>
                              </m:d>
                            </m:e>
                          </m:d>
                          <m:d>
                            <m:dPr>
                              <m:begChr m:val="["/>
                              <m:endChr m:val="]"/>
                              <m:ctrlPr>
                                <a:rPr lang="en-US" i="1">
                                  <a:solidFill>
                                    <a:srgbClr val="666666"/>
                                  </a:solidFill>
                                  <a:latin typeface="Cambria Math" panose="02040503050406030204" pitchFamily="18" charset="0"/>
                                </a:rPr>
                              </m:ctrlPr>
                            </m:dPr>
                            <m:e>
                              <m:r>
                                <a:rPr lang="en-US" i="0">
                                  <a:solidFill>
                                    <a:srgbClr val="666666"/>
                                  </a:solidFill>
                                  <a:latin typeface="Cambria Math" panose="02040503050406030204" pitchFamily="18" charset="0"/>
                                </a:rPr>
                                <m:t>300 </m:t>
                              </m:r>
                              <m:r>
                                <m:rPr>
                                  <m:sty m:val="p"/>
                                </m:rPr>
                                <a:rPr lang="en-US" i="0">
                                  <a:solidFill>
                                    <a:srgbClr val="666666"/>
                                  </a:solidFill>
                                  <a:latin typeface="Cambria Math" panose="02040503050406030204" pitchFamily="18" charset="0"/>
                                </a:rPr>
                                <m:t>mL</m:t>
                              </m:r>
                            </m:e>
                          </m:d>
                        </m:num>
                        <m:den>
                          <m:r>
                            <a:rPr lang="en-US" b="0" i="0" smtClean="0">
                              <a:solidFill>
                                <a:srgbClr val="666666"/>
                              </a:solidFill>
                              <a:latin typeface="Cambria Math" panose="02040503050406030204" pitchFamily="18" charset="0"/>
                            </a:rPr>
                            <m:t>150</m:t>
                          </m:r>
                          <m:r>
                            <m:rPr>
                              <m:sty m:val="p"/>
                            </m:rPr>
                            <a:rPr lang="en-US" i="0">
                              <a:solidFill>
                                <a:srgbClr val="666666"/>
                              </a:solidFill>
                              <a:latin typeface="Cambria Math" panose="02040503050406030204" pitchFamily="18" charset="0"/>
                            </a:rPr>
                            <m:t>mL</m:t>
                          </m:r>
                        </m:den>
                      </m:f>
                    </m:oMath>
                  </m:oMathPara>
                </a14:m>
                <a:endParaRPr lang="en-US">
                  <a:solidFill>
                    <a:srgbClr val="666666"/>
                  </a:solidFill>
                </a:endParaRPr>
              </a:p>
            </p:txBody>
          </p:sp>
        </mc:Choice>
        <mc:Fallback xmlns="">
          <p:sp>
            <p:nvSpPr>
              <p:cNvPr id="29" name="TextBox 28">
                <a:extLst>
                  <a:ext uri="{FF2B5EF4-FFF2-40B4-BE49-F238E27FC236}">
                    <a16:creationId xmlns:a16="http://schemas.microsoft.com/office/drawing/2014/main" id="{96F7EA82-7CDF-4475-03F3-CB70073950B8}"/>
                  </a:ext>
                </a:extLst>
              </p:cNvPr>
              <p:cNvSpPr txBox="1">
                <a:spLocks noRot="1" noChangeAspect="1" noMove="1" noResize="1" noEditPoints="1" noAdjustHandles="1" noChangeArrowheads="1" noChangeShapeType="1" noTextEdit="1"/>
              </p:cNvSpPr>
              <p:nvPr/>
            </p:nvSpPr>
            <p:spPr>
              <a:xfrm>
                <a:off x="1805479" y="5114913"/>
                <a:ext cx="9292589" cy="63664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BBB1CB0-3E71-C607-AFC7-EBE3FA82396E}"/>
                  </a:ext>
                </a:extLst>
              </p:cNvPr>
              <p:cNvSpPr txBox="1"/>
              <p:nvPr/>
            </p:nvSpPr>
            <p:spPr>
              <a:xfrm>
                <a:off x="5156737" y="5853507"/>
                <a:ext cx="206977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=10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mg</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L</m:t>
                      </m:r>
                    </m:oMath>
                  </m:oMathPara>
                </a14:m>
                <a:endParaRPr lang="en-US"/>
              </a:p>
            </p:txBody>
          </p:sp>
        </mc:Choice>
        <mc:Fallback xmlns="">
          <p:sp>
            <p:nvSpPr>
              <p:cNvPr id="30" name="TextBox 29">
                <a:extLst>
                  <a:ext uri="{FF2B5EF4-FFF2-40B4-BE49-F238E27FC236}">
                    <a16:creationId xmlns:a16="http://schemas.microsoft.com/office/drawing/2014/main" id="{ABBB1CB0-3E71-C607-AFC7-EBE3FA82396E}"/>
                  </a:ext>
                </a:extLst>
              </p:cNvPr>
              <p:cNvSpPr txBox="1">
                <a:spLocks noRot="1" noChangeAspect="1" noMove="1" noResize="1" noEditPoints="1" noAdjustHandles="1" noChangeArrowheads="1" noChangeShapeType="1" noTextEdit="1"/>
              </p:cNvSpPr>
              <p:nvPr/>
            </p:nvSpPr>
            <p:spPr>
              <a:xfrm>
                <a:off x="5156737" y="5853507"/>
                <a:ext cx="2069776" cy="369332"/>
              </a:xfrm>
              <a:prstGeom prst="rect">
                <a:avLst/>
              </a:prstGeom>
              <a:blipFill>
                <a:blip r:embed="rId6"/>
                <a:stretch>
                  <a:fillRect b="-13115"/>
                </a:stretch>
              </a:blipFill>
            </p:spPr>
            <p:txBody>
              <a:bodyPr/>
              <a:lstStyle/>
              <a:p>
                <a:r>
                  <a:rPr lang="en-US">
                    <a:noFill/>
                  </a:rPr>
                  <a:t> </a:t>
                </a:r>
              </a:p>
            </p:txBody>
          </p:sp>
        </mc:Fallback>
      </mc:AlternateContent>
      <p:sp>
        <p:nvSpPr>
          <p:cNvPr id="36" name="Oval 35">
            <a:extLst>
              <a:ext uri="{FF2B5EF4-FFF2-40B4-BE49-F238E27FC236}">
                <a16:creationId xmlns:a16="http://schemas.microsoft.com/office/drawing/2014/main" id="{00634F52-960F-09AB-6BFC-C4037A096C3A}"/>
              </a:ext>
            </a:extLst>
          </p:cNvPr>
          <p:cNvSpPr/>
          <p:nvPr/>
        </p:nvSpPr>
        <p:spPr>
          <a:xfrm>
            <a:off x="4430709" y="2842834"/>
            <a:ext cx="1167208"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055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1" grpId="0"/>
      <p:bldP spid="29" grpId="0"/>
      <p:bldP spid="30" grpId="0"/>
      <p:bldP spid="36" grpId="0" animBg="1"/>
    </p:bldLst>
  </p:timing>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DF1D15D-199D-914C-A038-3E10C113C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650596-05E2-7B0D-0A2D-0921F17F3375}"/>
              </a:ext>
            </a:extLst>
          </p:cNvPr>
          <p:cNvSpPr>
            <a:spLocks noGrp="1"/>
          </p:cNvSpPr>
          <p:nvPr>
            <p:ph type="title"/>
          </p:nvPr>
        </p:nvSpPr>
        <p:spPr/>
        <p:txBody>
          <a:bodyPr/>
          <a:lstStyle/>
          <a:p>
            <a:r>
              <a:rPr lang="en-US"/>
              <a:t>Organic Loading Rate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59C0810-3C99-6E4C-1CF5-85537F38CCD1}"/>
                  </a:ext>
                </a:extLst>
              </p:cNvPr>
              <p:cNvSpPr>
                <a:spLocks noGrp="1"/>
              </p:cNvSpPr>
              <p:nvPr>
                <p:ph idx="1"/>
              </p:nvPr>
            </p:nvSpPr>
            <p:spPr>
              <a:xfrm>
                <a:off x="838199" y="1325563"/>
                <a:ext cx="10515600" cy="4981894"/>
              </a:xfrm>
              <a:solidFill>
                <a:schemeClr val="bg1">
                  <a:alpha val="85000"/>
                </a:schemeClr>
              </a:solidFill>
            </p:spPr>
            <p:txBody>
              <a:bodyPr>
                <a:normAutofit fontScale="92500" lnSpcReduction="20000"/>
              </a:bodyPr>
              <a:lstStyle/>
              <a:p>
                <a:pPr marL="0" indent="0">
                  <a:buNone/>
                </a:pPr>
                <a:r>
                  <a:rPr lang="en-US" sz="2400"/>
                  <a:t>An RBC has an influent flow of 150,000 gal/day with a BOD concentration of 180 mg/L.  The total media surface area is 60,000ft</a:t>
                </a:r>
                <a:r>
                  <a:rPr lang="en-US" sz="2400" baseline="30000"/>
                  <a:t>2</a:t>
                </a:r>
                <a:r>
                  <a:rPr lang="en-US" sz="2400"/>
                  <a:t>. Calculate the organic load in </a:t>
                </a:r>
                <a:r>
                  <a:rPr lang="en-US" sz="2400" err="1"/>
                  <a:t>lbs</a:t>
                </a:r>
                <a:r>
                  <a:rPr lang="en-US" sz="2400"/>
                  <a:t>/day/1000 ft</a:t>
                </a:r>
                <a:r>
                  <a:rPr lang="en-US" sz="2400" baseline="30000"/>
                  <a:t>2 </a:t>
                </a:r>
                <a:r>
                  <a:rPr lang="en-US" sz="2400"/>
                  <a:t>of media surface.  </a:t>
                </a:r>
              </a:p>
              <a:p>
                <a:pPr marL="0" indent="0">
                  <a:buNone/>
                </a:pPr>
                <a:endParaRPr lang="en-US" sz="2400"/>
              </a:p>
              <a:p>
                <a:pPr marL="0" indent="0">
                  <a:buNone/>
                </a:pPr>
                <a:endParaRPr lang="en-US" sz="2400"/>
              </a:p>
              <a:p>
                <a:pPr marL="0" indent="0">
                  <a:spcBef>
                    <a:spcPts val="1200"/>
                  </a:spcBef>
                  <a:spcAft>
                    <a:spcPts val="1800"/>
                  </a:spcAft>
                  <a:buNone/>
                </a:pPr>
                <a:r>
                  <a:rPr lang="en-US" sz="2400"/>
                  <a:t>The information needed isn’t provided, so we have to find it with what we know.  First calculate the organic load in </a:t>
                </a:r>
                <a:r>
                  <a:rPr lang="en-US" sz="2400" err="1"/>
                  <a:t>lb</a:t>
                </a:r>
                <a:r>
                  <a:rPr lang="en-US" sz="2400"/>
                  <a:t>/day: </a:t>
                </a:r>
              </a:p>
              <a:p>
                <a:pPr marL="0" indent="0">
                  <a:spcBef>
                    <a:spcPts val="0"/>
                  </a:spcBef>
                  <a:spcAft>
                    <a:spcPts val="1800"/>
                  </a:spcAft>
                  <a:buNone/>
                </a:pPr>
                <a:r>
                  <a:rPr lang="en-US" sz="2400" u="sng">
                    <a:solidFill>
                      <a:srgbClr val="FF0000"/>
                    </a:solidFill>
                  </a:rPr>
                  <a:t>BOD (</a:t>
                </a:r>
                <a:r>
                  <a:rPr lang="en-US" sz="2400" u="sng" err="1">
                    <a:solidFill>
                      <a:srgbClr val="FF0000"/>
                    </a:solidFill>
                  </a:rPr>
                  <a:t>lb</a:t>
                </a:r>
                <a:r>
                  <a:rPr lang="en-US" sz="2400" u="sng">
                    <a:solidFill>
                      <a:srgbClr val="FF0000"/>
                    </a:solidFill>
                  </a:rPr>
                  <a:t>/day) = (BOD concentration (mg/L) * Flow (MGD) * 8.34 </a:t>
                </a:r>
                <a:r>
                  <a:rPr lang="en-US" sz="2400" u="sng" err="1">
                    <a:solidFill>
                      <a:srgbClr val="FF0000"/>
                    </a:solidFill>
                  </a:rPr>
                  <a:t>lb</a:t>
                </a:r>
                <a:r>
                  <a:rPr lang="en-US" sz="2400" u="sng">
                    <a:solidFill>
                      <a:srgbClr val="FF0000"/>
                    </a:solidFill>
                  </a:rPr>
                  <a:t>/gal)</a:t>
                </a:r>
              </a:p>
              <a:p>
                <a:pPr marL="0" indent="0">
                  <a:spcBef>
                    <a:spcPts val="0"/>
                  </a:spcBef>
                  <a:spcAft>
                    <a:spcPts val="1800"/>
                  </a:spcAft>
                  <a:buNone/>
                </a:pPr>
                <a:r>
                  <a:rPr lang="en-US" sz="2400"/>
                  <a:t>BOD (</a:t>
                </a:r>
                <a:r>
                  <a:rPr lang="en-US" sz="2400" err="1"/>
                  <a:t>lb</a:t>
                </a:r>
                <a:r>
                  <a:rPr lang="en-US" sz="2400"/>
                  <a:t>/day) = (180 mg/L) * Flow (MGD) * 8.34 </a:t>
                </a:r>
                <a:r>
                  <a:rPr lang="en-US" sz="2400" err="1"/>
                  <a:t>lb</a:t>
                </a:r>
                <a:r>
                  <a:rPr lang="en-US" sz="2400"/>
                  <a:t>/gal)</a:t>
                </a:r>
              </a:p>
              <a:p>
                <a:pPr marL="0" indent="0">
                  <a:spcBef>
                    <a:spcPts val="0"/>
                  </a:spcBef>
                  <a:spcAft>
                    <a:spcPts val="1800"/>
                  </a:spcAft>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150,000 </m:t>
                          </m:r>
                          <m:r>
                            <a:rPr lang="en-US" sz="2400" b="0" i="1" smtClean="0">
                              <a:latin typeface="Cambria Math" panose="02040503050406030204" pitchFamily="18" charset="0"/>
                            </a:rPr>
                            <m:t>𝑔𝑎𝑙</m:t>
                          </m:r>
                        </m:num>
                        <m:den>
                          <m:r>
                            <a:rPr lang="en-US" sz="2400" b="0" i="1" smtClean="0">
                              <a:latin typeface="Cambria Math" panose="02040503050406030204" pitchFamily="18" charset="0"/>
                            </a:rPr>
                            <m:t>𝑑𝑎𝑦</m:t>
                          </m:r>
                        </m:den>
                      </m:f>
                      <m:r>
                        <a:rPr lang="en-US" sz="2400" b="0" i="1" smtClean="0">
                          <a:latin typeface="Cambria Math" panose="02040503050406030204" pitchFamily="18" charset="0"/>
                        </a:rPr>
                        <m:t>   </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𝑀𝐺</m:t>
                          </m:r>
                        </m:num>
                        <m:den>
                          <m:r>
                            <a:rPr lang="en-US" sz="2400" b="0" i="1" smtClean="0">
                              <a:latin typeface="Cambria Math" panose="02040503050406030204" pitchFamily="18" charset="0"/>
                            </a:rPr>
                            <m:t>1,000,000 </m:t>
                          </m:r>
                          <m:r>
                            <a:rPr lang="en-US" sz="2400" b="0" i="1" smtClean="0">
                              <a:latin typeface="Cambria Math" panose="02040503050406030204" pitchFamily="18" charset="0"/>
                            </a:rPr>
                            <m:t>𝑔𝑎𝑙</m:t>
                          </m:r>
                        </m:den>
                      </m:f>
                      <m:r>
                        <a:rPr lang="en-US" sz="2400" b="0" i="1" smtClean="0">
                          <a:latin typeface="Cambria Math" panose="02040503050406030204" pitchFamily="18" charset="0"/>
                        </a:rPr>
                        <m:t>                                        </m:t>
                      </m:r>
                    </m:oMath>
                  </m:oMathPara>
                </a14:m>
                <a:endParaRPr lang="en-US" sz="2400"/>
              </a:p>
              <a:p>
                <a:pPr marL="0" indent="0">
                  <a:spcBef>
                    <a:spcPts val="0"/>
                  </a:spcBef>
                  <a:spcAft>
                    <a:spcPts val="1800"/>
                  </a:spcAft>
                  <a:buNone/>
                </a:pPr>
                <a:r>
                  <a:rPr lang="en-US" sz="2400"/>
                  <a:t>BOD (</a:t>
                </a:r>
                <a:r>
                  <a:rPr lang="en-US" sz="2400" err="1"/>
                  <a:t>lb</a:t>
                </a:r>
                <a:r>
                  <a:rPr lang="en-US" sz="2400"/>
                  <a:t>/day) = (180 mg/L * 0.15 MGD * 8.34 </a:t>
                </a:r>
                <a:r>
                  <a:rPr lang="en-US" sz="2400" err="1"/>
                  <a:t>lb</a:t>
                </a:r>
                <a:r>
                  <a:rPr lang="en-US" sz="2400"/>
                  <a:t>/gal)</a:t>
                </a:r>
              </a:p>
              <a:p>
                <a:pPr marL="0" indent="0">
                  <a:spcBef>
                    <a:spcPts val="0"/>
                  </a:spcBef>
                  <a:spcAft>
                    <a:spcPts val="1800"/>
                  </a:spcAft>
                  <a:buNone/>
                </a:pPr>
                <a:r>
                  <a:rPr lang="en-US" sz="2400"/>
                  <a:t>BOD (</a:t>
                </a:r>
                <a:r>
                  <a:rPr lang="en-US" sz="2400" err="1"/>
                  <a:t>lb</a:t>
                </a:r>
                <a:r>
                  <a:rPr lang="en-US" sz="2400"/>
                  <a:t>/day) = 225.18 </a:t>
                </a:r>
                <a:r>
                  <a:rPr lang="en-US" sz="2400" err="1"/>
                  <a:t>lb</a:t>
                </a:r>
                <a:r>
                  <a:rPr lang="en-US" sz="2400"/>
                  <a:t>/day</a:t>
                </a:r>
              </a:p>
            </p:txBody>
          </p:sp>
        </mc:Choice>
        <mc:Fallback xmlns="">
          <p:sp>
            <p:nvSpPr>
              <p:cNvPr id="3" name="Content Placeholder 2">
                <a:extLst>
                  <a:ext uri="{FF2B5EF4-FFF2-40B4-BE49-F238E27FC236}">
                    <a16:creationId xmlns:a16="http://schemas.microsoft.com/office/drawing/2014/main" id="{B59C0810-3C99-6E4C-1CF5-85537F38CCD1}"/>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l="-696" t="-25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20A3214-0E16-3545-52F9-250F0F5ECFD1}"/>
                  </a:ext>
                </a:extLst>
              </p:cNvPr>
              <p:cNvSpPr txBox="1"/>
              <p:nvPr/>
            </p:nvSpPr>
            <p:spPr>
              <a:xfrm>
                <a:off x="838199" y="2174375"/>
                <a:ext cx="10051785" cy="6571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RBC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Media</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Surface</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Area</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,1,000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den>
                      </m:f>
                    </m:oMath>
                  </m:oMathPara>
                </a14:m>
                <a:endParaRPr lang="en-US"/>
              </a:p>
            </p:txBody>
          </p:sp>
        </mc:Choice>
        <mc:Fallback xmlns="">
          <p:sp>
            <p:nvSpPr>
              <p:cNvPr id="4" name="TextBox 3">
                <a:extLst>
                  <a:ext uri="{FF2B5EF4-FFF2-40B4-BE49-F238E27FC236}">
                    <a16:creationId xmlns:a16="http://schemas.microsoft.com/office/drawing/2014/main" id="{A20A3214-0E16-3545-52F9-250F0F5ECFD1}"/>
                  </a:ext>
                </a:extLst>
              </p:cNvPr>
              <p:cNvSpPr txBox="1">
                <a:spLocks noRot="1" noChangeAspect="1" noMove="1" noResize="1" noEditPoints="1" noAdjustHandles="1" noChangeArrowheads="1" noChangeShapeType="1" noTextEdit="1"/>
              </p:cNvSpPr>
              <p:nvPr/>
            </p:nvSpPr>
            <p:spPr>
              <a:xfrm>
                <a:off x="838199" y="2174375"/>
                <a:ext cx="10051785" cy="657103"/>
              </a:xfrm>
              <a:prstGeom prst="rect">
                <a:avLst/>
              </a:prstGeom>
              <a:blipFill>
                <a:blip r:embed="rId4"/>
                <a:stretch>
                  <a:fillRect/>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9546E3C0-3000-ADB6-891C-27B105B828BC}"/>
              </a:ext>
            </a:extLst>
          </p:cNvPr>
          <p:cNvCxnSpPr/>
          <p:nvPr/>
        </p:nvCxnSpPr>
        <p:spPr>
          <a:xfrm>
            <a:off x="1393371" y="1600200"/>
            <a:ext cx="674915"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8D09A29-05CB-4B62-0452-4634EEE65F45}"/>
              </a:ext>
            </a:extLst>
          </p:cNvPr>
          <p:cNvCxnSpPr>
            <a:cxnSpLocks/>
          </p:cNvCxnSpPr>
          <p:nvPr/>
        </p:nvCxnSpPr>
        <p:spPr>
          <a:xfrm>
            <a:off x="8718778" y="1857599"/>
            <a:ext cx="1821281"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102535A7-D9DF-B883-E9AD-DD2C7AB20E79}"/>
              </a:ext>
            </a:extLst>
          </p:cNvPr>
          <p:cNvCxnSpPr>
            <a:cxnSpLocks/>
          </p:cNvCxnSpPr>
          <p:nvPr/>
        </p:nvCxnSpPr>
        <p:spPr>
          <a:xfrm>
            <a:off x="917134" y="2119620"/>
            <a:ext cx="4119072"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15335D33-9110-D2BD-7405-ECD67D829D3E}"/>
              </a:ext>
            </a:extLst>
          </p:cNvPr>
          <p:cNvCxnSpPr>
            <a:cxnSpLocks/>
          </p:cNvCxnSpPr>
          <p:nvPr/>
        </p:nvCxnSpPr>
        <p:spPr>
          <a:xfrm>
            <a:off x="3171099" y="4899811"/>
            <a:ext cx="355696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B5952FF-BB83-60AB-C398-CDD2A520C2E8}"/>
              </a:ext>
            </a:extLst>
          </p:cNvPr>
          <p:cNvCxnSpPr>
            <a:cxnSpLocks/>
          </p:cNvCxnSpPr>
          <p:nvPr/>
        </p:nvCxnSpPr>
        <p:spPr>
          <a:xfrm>
            <a:off x="4801787" y="4582177"/>
            <a:ext cx="0" cy="63526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82C7853-0423-57CA-518E-CDDD9007A800}"/>
              </a:ext>
            </a:extLst>
          </p:cNvPr>
          <p:cNvSpPr txBox="1"/>
          <p:nvPr/>
        </p:nvSpPr>
        <p:spPr>
          <a:xfrm>
            <a:off x="6730253" y="4684366"/>
            <a:ext cx="1479892" cy="430887"/>
          </a:xfrm>
          <a:prstGeom prst="rect">
            <a:avLst/>
          </a:prstGeom>
          <a:noFill/>
        </p:spPr>
        <p:txBody>
          <a:bodyPr wrap="none" rtlCol="0">
            <a:spAutoFit/>
          </a:bodyPr>
          <a:lstStyle/>
          <a:p>
            <a:r>
              <a:rPr lang="en-US" sz="2200">
                <a:solidFill>
                  <a:srgbClr val="666666"/>
                </a:solidFill>
              </a:rPr>
              <a:t>=0.15 MGD</a:t>
            </a:r>
          </a:p>
        </p:txBody>
      </p:sp>
    </p:spTree>
    <p:extLst>
      <p:ext uri="{BB962C8B-B14F-4D97-AF65-F5344CB8AC3E}">
        <p14:creationId xmlns:p14="http://schemas.microsoft.com/office/powerpoint/2010/main" val="3543115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Lst>
  </p:timing>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DDDA69E-9276-4D30-F5CE-6124F703B7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9F3A8-E1E3-AB27-2674-E36028A74396}"/>
              </a:ext>
            </a:extLst>
          </p:cNvPr>
          <p:cNvSpPr>
            <a:spLocks noGrp="1"/>
          </p:cNvSpPr>
          <p:nvPr>
            <p:ph type="title"/>
          </p:nvPr>
        </p:nvSpPr>
        <p:spPr/>
        <p:txBody>
          <a:bodyPr/>
          <a:lstStyle/>
          <a:p>
            <a:r>
              <a:rPr lang="en-US"/>
              <a:t>Organic Loading Rate Example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36D7469-9F7B-29A9-C99B-EA4BA29E2C7C}"/>
                  </a:ext>
                </a:extLst>
              </p:cNvPr>
              <p:cNvSpPr>
                <a:spLocks noGrp="1"/>
              </p:cNvSpPr>
              <p:nvPr>
                <p:ph idx="1"/>
              </p:nvPr>
            </p:nvSpPr>
            <p:spPr>
              <a:xfrm>
                <a:off x="838199" y="1192491"/>
                <a:ext cx="10515600" cy="5114966"/>
              </a:xfrm>
              <a:solidFill>
                <a:schemeClr val="bg1">
                  <a:alpha val="85000"/>
                </a:schemeClr>
              </a:solidFill>
            </p:spPr>
            <p:txBody>
              <a:bodyPr>
                <a:normAutofit fontScale="85000" lnSpcReduction="20000"/>
              </a:bodyPr>
              <a:lstStyle/>
              <a:p>
                <a:pPr marL="0" indent="0">
                  <a:buNone/>
                </a:pPr>
                <a:r>
                  <a:rPr lang="en-US" sz="2400"/>
                  <a:t>Rotating Biological Contactor (RBC)</a:t>
                </a:r>
              </a:p>
              <a:p>
                <a:pPr marL="0" indent="0">
                  <a:lnSpc>
                    <a:spcPct val="110000"/>
                  </a:lnSpc>
                  <a:buNone/>
                </a:pPr>
                <a:r>
                  <a:rPr lang="en-US" sz="2400"/>
                  <a:t>An RBC has an influent flow of 150,000 gal/day with a BOD concentration of 180 mg/L.  The total media surface area is 60,000ft</a:t>
                </a:r>
                <a:r>
                  <a:rPr lang="en-US" sz="2400" baseline="30000"/>
                  <a:t>2</a:t>
                </a:r>
                <a:r>
                  <a:rPr lang="en-US" sz="2400"/>
                  <a:t>. Calculate the organic load in </a:t>
                </a:r>
                <a:r>
                  <a:rPr lang="en-US" sz="2400" err="1"/>
                  <a:t>lbs</a:t>
                </a:r>
                <a:r>
                  <a:rPr lang="en-US" sz="2400"/>
                  <a:t>/day/1000 ft</a:t>
                </a:r>
                <a:r>
                  <a:rPr lang="en-US" sz="2400" baseline="30000"/>
                  <a:t>2 </a:t>
                </a:r>
                <a:r>
                  <a:rPr lang="en-US" sz="2400"/>
                  <a:t>of media surface.</a:t>
                </a:r>
              </a:p>
              <a:p>
                <a:pPr marL="0" indent="0">
                  <a:buNone/>
                </a:pPr>
                <a:endParaRPr lang="en-US" sz="2400"/>
              </a:p>
              <a:p>
                <a:pPr marL="0" indent="0">
                  <a:buNone/>
                </a:pPr>
                <a:endParaRPr lang="en-US" sz="2400"/>
              </a:p>
              <a:p>
                <a:pPr marL="0" indent="0">
                  <a:buNone/>
                </a:pPr>
                <a:r>
                  <a:rPr lang="en-US" sz="2000"/>
                  <a:t>The information needed isn’t provided, so we have to find it with what we know.  </a:t>
                </a:r>
              </a:p>
              <a:p>
                <a:pPr marL="0" indent="0">
                  <a:buNone/>
                </a:pPr>
                <a:r>
                  <a:rPr lang="en-US" sz="2000"/>
                  <a:t>Calculate the surface area in </a:t>
                </a:r>
                <a14:m>
                  <m:oMath xmlns:m="http://schemas.openxmlformats.org/officeDocument/2006/math">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cs typeface="+mn-cs"/>
                      </a:rPr>
                      <m:t>1,000 </m:t>
                    </m:r>
                    <m:sSup>
                      <m:sSupPr>
                        <m:ctrlPr>
                          <a:rPr kumimoji="0" lang="en-US" sz="2000" i="1" u="none" strike="noStrike" kern="1200" cap="none" spc="0" normalizeH="0" baseline="0" noProof="0">
                            <a:ln>
                              <a:noFill/>
                            </a:ln>
                            <a:solidFill>
                              <a:srgbClr val="666666"/>
                            </a:solidFill>
                            <a:effectLst/>
                            <a:uLnTx/>
                            <a:uFillTx/>
                            <a:latin typeface="Cambria Math" panose="02040503050406030204" pitchFamily="18" charset="0"/>
                            <a:cs typeface="+mn-cs"/>
                          </a:rPr>
                        </m:ctrlPr>
                      </m:sSupPr>
                      <m:e>
                        <m:r>
                          <m:rPr>
                            <m:sty m:val="p"/>
                          </m:rP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cs typeface="+mn-cs"/>
                          </a:rPr>
                          <m:t>ft</m:t>
                        </m:r>
                      </m:e>
                      <m:sup>
                        <m:r>
                          <a:rPr kumimoji="0" lang="en-US" sz="2000" i="0" u="none" strike="noStrike" kern="1200" cap="none" spc="0" normalizeH="0" baseline="0" noProof="0" smtClean="0">
                            <a:ln>
                              <a:noFill/>
                            </a:ln>
                            <a:solidFill>
                              <a:srgbClr val="666666"/>
                            </a:solidFill>
                            <a:effectLst/>
                            <a:uLnTx/>
                            <a:uFillTx/>
                            <a:latin typeface="Cambria Math" panose="02040503050406030204" pitchFamily="18" charset="0"/>
                            <a:cs typeface="+mn-cs"/>
                          </a:rPr>
                          <m:t>2</m:t>
                        </m:r>
                      </m:sup>
                    </m:sSup>
                  </m:oMath>
                </a14:m>
                <a:r>
                  <a:rPr lang="en-US" sz="2000"/>
                  <a:t> : </a:t>
                </a:r>
              </a:p>
              <a:p>
                <a:pPr marL="0" indent="0">
                  <a:buNone/>
                </a:pPr>
                <a:r>
                  <a:rPr lang="en-US" sz="2000" u="sng">
                    <a:solidFill>
                      <a:srgbClr val="FF0000"/>
                    </a:solidFill>
                  </a:rPr>
                  <a:t>Unit Conversion</a:t>
                </a:r>
              </a:p>
              <a:p>
                <a:pPr marL="0" indent="0">
                  <a:spcBef>
                    <a:spcPts val="1400"/>
                  </a:spcBef>
                  <a:spcAft>
                    <a:spcPts val="1400"/>
                  </a:spcAft>
                  <a:buNone/>
                </a:pPr>
                <a14:m>
                  <m:oMathPara xmlns:m="http://schemas.openxmlformats.org/officeDocument/2006/math">
                    <m:oMathParaPr>
                      <m:jc m:val="centerGroup"/>
                    </m:oMathParaPr>
                    <m:oMath xmlns:m="http://schemas.openxmlformats.org/officeDocument/2006/math">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cs typeface="+mn-cs"/>
                        </a:rPr>
                        <m:t>60,000</m:t>
                      </m:r>
                      <m:r>
                        <a:rPr kumimoji="0" lang="en-US" sz="2000" b="0" i="1" u="none" strike="noStrike" kern="1200" cap="none" spc="0" normalizeH="0" baseline="0" noProof="0" smtClean="0">
                          <a:ln>
                            <a:noFill/>
                          </a:ln>
                          <a:solidFill>
                            <a:srgbClr val="666666"/>
                          </a:solidFill>
                          <a:effectLst/>
                          <a:uLnTx/>
                          <a:uFillTx/>
                          <a:latin typeface="Cambria Math" panose="02040503050406030204" pitchFamily="18" charset="0"/>
                          <a:cs typeface="+mn-cs"/>
                        </a:rPr>
                        <m:t> </m:t>
                      </m:r>
                      <m:sSup>
                        <m:sSupPr>
                          <m:ctrlPr>
                            <a:rPr kumimoji="0" lang="en-US" sz="2000" b="0" i="1" u="none" strike="noStrike" kern="1200" cap="none" spc="0" normalizeH="0" baseline="0" noProof="0" smtClean="0">
                              <a:ln>
                                <a:noFill/>
                              </a:ln>
                              <a:solidFill>
                                <a:srgbClr val="666666"/>
                              </a:solidFill>
                              <a:effectLst/>
                              <a:uLnTx/>
                              <a:uFillTx/>
                              <a:latin typeface="Cambria Math" panose="02040503050406030204" pitchFamily="18" charset="0"/>
                              <a:cs typeface="+mn-cs"/>
                            </a:rPr>
                          </m:ctrlPr>
                        </m:sSupPr>
                        <m:e>
                          <m:r>
                            <a:rPr kumimoji="0" lang="en-US" sz="2000" b="0" i="1" u="none" strike="noStrike" kern="1200" cap="none" spc="0" normalizeH="0" baseline="0" noProof="0" smtClean="0">
                              <a:ln>
                                <a:noFill/>
                              </a:ln>
                              <a:solidFill>
                                <a:srgbClr val="666666"/>
                              </a:solidFill>
                              <a:effectLst/>
                              <a:uLnTx/>
                              <a:uFillTx/>
                              <a:latin typeface="Cambria Math" panose="02040503050406030204" pitchFamily="18" charset="0"/>
                              <a:cs typeface="+mn-cs"/>
                            </a:rPr>
                            <m:t>𝑓𝑡</m:t>
                          </m:r>
                        </m:e>
                        <m:sup>
                          <m:r>
                            <a:rPr kumimoji="0" lang="en-US" sz="2000" b="0" i="1" u="none" strike="noStrike" kern="1200" cap="none" spc="0" normalizeH="0" baseline="0" noProof="0" smtClean="0">
                              <a:ln>
                                <a:noFill/>
                              </a:ln>
                              <a:solidFill>
                                <a:srgbClr val="666666"/>
                              </a:solidFill>
                              <a:effectLst/>
                              <a:uLnTx/>
                              <a:uFillTx/>
                              <a:latin typeface="Cambria Math" panose="02040503050406030204" pitchFamily="18" charset="0"/>
                              <a:cs typeface="+mn-cs"/>
                            </a:rPr>
                            <m:t>2</m:t>
                          </m:r>
                        </m:sup>
                      </m:sSup>
                      <m:r>
                        <a:rPr kumimoji="0" lang="en-US" sz="2000" b="0" i="1" u="none" strike="noStrike" kern="1200" cap="none" spc="0" normalizeH="0" baseline="0" noProof="0" smtClean="0">
                          <a:ln>
                            <a:noFill/>
                          </a:ln>
                          <a:solidFill>
                            <a:srgbClr val="666666"/>
                          </a:solidFill>
                          <a:effectLst/>
                          <a:uLnTx/>
                          <a:uFillTx/>
                          <a:latin typeface="Cambria Math" panose="02040503050406030204" pitchFamily="18" charset="0"/>
                          <a:cs typeface="+mn-cs"/>
                        </a:rPr>
                        <m:t>=60</m:t>
                      </m:r>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t>
                      </m:r>
                      <m:r>
                        <a:rPr lang="en-US" sz="2000">
                          <a:latin typeface="Cambria Math" panose="02040503050406030204" pitchFamily="18" charset="0"/>
                        </a:rPr>
                        <m:t>1,000 </m:t>
                      </m:r>
                      <m:sSup>
                        <m:sSupPr>
                          <m:ctrlPr>
                            <a:rPr lang="en-US" sz="2000" i="1">
                              <a:latin typeface="Cambria Math" panose="02040503050406030204" pitchFamily="18" charset="0"/>
                            </a:rPr>
                          </m:ctrlPr>
                        </m:sSupPr>
                        <m:e>
                          <m:r>
                            <m:rPr>
                              <m:sty m:val="p"/>
                            </m:rPr>
                            <a:rPr lang="en-US" sz="2000">
                              <a:latin typeface="Cambria Math" panose="02040503050406030204" pitchFamily="18" charset="0"/>
                            </a:rPr>
                            <m:t>ft</m:t>
                          </m:r>
                        </m:e>
                        <m:sup>
                          <m:r>
                            <a:rPr lang="en-US" sz="2000">
                              <a:latin typeface="Cambria Math" panose="02040503050406030204" pitchFamily="18" charset="0"/>
                            </a:rPr>
                            <m:t>2</m:t>
                          </m:r>
                        </m:sup>
                      </m:sSup>
                      <m:r>
                        <a:rPr lang="en-US" sz="2000" b="0" i="1" smtClean="0">
                          <a:latin typeface="Cambria Math" panose="02040503050406030204" pitchFamily="18" charset="0"/>
                        </a:rPr>
                        <m:t>)</m:t>
                      </m:r>
                    </m:oMath>
                  </m:oMathPara>
                </a14:m>
                <a:endParaRPr lang="en-US" sz="2000"/>
              </a:p>
              <a:p>
                <a:pPr marL="0" indent="0">
                  <a:buNone/>
                </a:pPr>
                <a:r>
                  <a:rPr lang="en-US" sz="2000"/>
                  <a:t>Now you can fill in the equation for Organic Loading Rate: </a:t>
                </a:r>
              </a:p>
              <a:p>
                <a:pPr marL="0" indent="0">
                  <a:buNone/>
                </a:pPr>
                <a:endParaRPr lang="en-US" sz="2000"/>
              </a:p>
              <a:p>
                <a:pPr marL="0" indent="0">
                  <a:buNone/>
                </a:pPr>
                <a:endParaRPr lang="en-US" sz="2000"/>
              </a:p>
              <a:p>
                <a:pPr marL="0" indent="0">
                  <a:buNone/>
                </a:pPr>
                <a:r>
                  <a:rPr lang="en-US" sz="2000"/>
                  <a:t>Organic Loading Rate = 3.75 </a:t>
                </a:r>
                <a:r>
                  <a:rPr lang="en-US" sz="2000" err="1"/>
                  <a:t>lb</a:t>
                </a:r>
                <a:r>
                  <a:rPr lang="en-US" sz="2000"/>
                  <a:t>/day/1,000ft</a:t>
                </a:r>
                <a:r>
                  <a:rPr lang="en-US" sz="2000" baseline="30000"/>
                  <a:t>2</a:t>
                </a:r>
              </a:p>
              <a:p>
                <a:pPr marL="0" indent="0">
                  <a:buNone/>
                </a:pPr>
                <a:r>
                  <a:rPr lang="en-US" sz="2000" i="1">
                    <a:solidFill>
                      <a:srgbClr val="75C4E5"/>
                    </a:solidFill>
                  </a:rPr>
                  <a:t>Typical organic loading of an RBC is 2.5 to 4 </a:t>
                </a:r>
                <a:r>
                  <a:rPr lang="en-US" sz="2000" i="1" err="1">
                    <a:solidFill>
                      <a:srgbClr val="75C4E5"/>
                    </a:solidFill>
                  </a:rPr>
                  <a:t>lbs</a:t>
                </a:r>
                <a:r>
                  <a:rPr lang="en-US" sz="2000" i="1">
                    <a:solidFill>
                      <a:srgbClr val="75C4E5"/>
                    </a:solidFill>
                  </a:rPr>
                  <a:t> BOD/day/1000 ft</a:t>
                </a:r>
                <a:r>
                  <a:rPr lang="en-US" sz="2000" i="1" baseline="30000">
                    <a:solidFill>
                      <a:srgbClr val="75C4E5"/>
                    </a:solidFill>
                  </a:rPr>
                  <a:t>2</a:t>
                </a:r>
                <a:r>
                  <a:rPr lang="en-US" sz="2000"/>
                  <a:t>.</a:t>
                </a:r>
              </a:p>
            </p:txBody>
          </p:sp>
        </mc:Choice>
        <mc:Fallback xmlns="">
          <p:sp>
            <p:nvSpPr>
              <p:cNvPr id="3" name="Content Placeholder 2">
                <a:extLst>
                  <a:ext uri="{FF2B5EF4-FFF2-40B4-BE49-F238E27FC236}">
                    <a16:creationId xmlns:a16="http://schemas.microsoft.com/office/drawing/2014/main" id="{D36D7469-9F7B-29A9-C99B-EA4BA29E2C7C}"/>
                  </a:ext>
                </a:extLst>
              </p:cNvPr>
              <p:cNvSpPr>
                <a:spLocks noGrp="1" noRot="1" noChangeAspect="1" noMove="1" noResize="1" noEditPoints="1" noAdjustHandles="1" noChangeArrowheads="1" noChangeShapeType="1" noTextEdit="1"/>
              </p:cNvSpPr>
              <p:nvPr>
                <p:ph idx="1"/>
              </p:nvPr>
            </p:nvSpPr>
            <p:spPr>
              <a:xfrm>
                <a:off x="838199" y="1192491"/>
                <a:ext cx="10515600" cy="5114966"/>
              </a:xfrm>
              <a:blipFill>
                <a:blip r:embed="rId3"/>
                <a:stretch>
                  <a:fillRect l="-580" t="-2384" r="-11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5C208DA-03CF-F084-3FB2-BFF9AA42D6F3}"/>
                  </a:ext>
                </a:extLst>
              </p:cNvPr>
              <p:cNvSpPr txBox="1"/>
              <p:nvPr/>
            </p:nvSpPr>
            <p:spPr>
              <a:xfrm>
                <a:off x="838199" y="2412438"/>
                <a:ext cx="10051785" cy="6571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RBC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Media</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Surface</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Area</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,1,000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den>
                      </m:f>
                    </m:oMath>
                  </m:oMathPara>
                </a14:m>
                <a:endParaRPr lang="en-US"/>
              </a:p>
            </p:txBody>
          </p:sp>
        </mc:Choice>
        <mc:Fallback xmlns="">
          <p:sp>
            <p:nvSpPr>
              <p:cNvPr id="4" name="TextBox 3">
                <a:extLst>
                  <a:ext uri="{FF2B5EF4-FFF2-40B4-BE49-F238E27FC236}">
                    <a16:creationId xmlns:a16="http://schemas.microsoft.com/office/drawing/2014/main" id="{05C208DA-03CF-F084-3FB2-BFF9AA42D6F3}"/>
                  </a:ext>
                </a:extLst>
              </p:cNvPr>
              <p:cNvSpPr txBox="1">
                <a:spLocks noRot="1" noChangeAspect="1" noMove="1" noResize="1" noEditPoints="1" noAdjustHandles="1" noChangeArrowheads="1" noChangeShapeType="1" noTextEdit="1"/>
              </p:cNvSpPr>
              <p:nvPr/>
            </p:nvSpPr>
            <p:spPr>
              <a:xfrm>
                <a:off x="838199" y="2412438"/>
                <a:ext cx="10051785" cy="65710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6A5E6D7-803C-BDCC-41EA-A1A5E67F1A4E}"/>
                  </a:ext>
                </a:extLst>
              </p:cNvPr>
              <p:cNvSpPr txBox="1"/>
              <p:nvPr/>
            </p:nvSpPr>
            <p:spPr>
              <a:xfrm>
                <a:off x="508322" y="4813521"/>
                <a:ext cx="10051785" cy="67698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RBC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225.18</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60</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den>
                      </m:f>
                    </m:oMath>
                  </m:oMathPara>
                </a14:m>
                <a:endParaRPr lang="en-US"/>
              </a:p>
            </p:txBody>
          </p:sp>
        </mc:Choice>
        <mc:Fallback xmlns="">
          <p:sp>
            <p:nvSpPr>
              <p:cNvPr id="5" name="TextBox 4">
                <a:extLst>
                  <a:ext uri="{FF2B5EF4-FFF2-40B4-BE49-F238E27FC236}">
                    <a16:creationId xmlns:a16="http://schemas.microsoft.com/office/drawing/2014/main" id="{86A5E6D7-803C-BDCC-41EA-A1A5E67F1A4E}"/>
                  </a:ext>
                </a:extLst>
              </p:cNvPr>
              <p:cNvSpPr txBox="1">
                <a:spLocks noRot="1" noChangeAspect="1" noMove="1" noResize="1" noEditPoints="1" noAdjustHandles="1" noChangeArrowheads="1" noChangeShapeType="1" noTextEdit="1"/>
              </p:cNvSpPr>
              <p:nvPr/>
            </p:nvSpPr>
            <p:spPr>
              <a:xfrm>
                <a:off x="508322" y="4813521"/>
                <a:ext cx="10051785" cy="676980"/>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0211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75175-4476-6FD7-2C22-66D355711D18}"/>
              </a:ext>
            </a:extLst>
          </p:cNvPr>
          <p:cNvSpPr>
            <a:spLocks noGrp="1"/>
          </p:cNvSpPr>
          <p:nvPr>
            <p:ph type="title"/>
          </p:nvPr>
        </p:nvSpPr>
        <p:spPr/>
        <p:txBody>
          <a:bodyPr/>
          <a:lstStyle/>
          <a:p>
            <a:r>
              <a:rPr lang="en-US"/>
              <a:t>Organic Loading Rate Example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91CD0CE-E09F-D3E9-5C6B-1CF525ACD77D}"/>
                  </a:ext>
                </a:extLst>
              </p:cNvPr>
              <p:cNvSpPr>
                <a:spLocks noGrp="1"/>
              </p:cNvSpPr>
              <p:nvPr>
                <p:ph idx="1"/>
              </p:nvPr>
            </p:nvSpPr>
            <p:spPr/>
            <p:txBody>
              <a:bodyPr/>
              <a:lstStyle/>
              <a:p>
                <a:pPr marL="0" indent="0">
                  <a:buNone/>
                </a:pPr>
                <a:r>
                  <a:rPr lang="en-US"/>
                  <a:t>A flow of 1.5 MGD is applied to a trickling filter with a diameter of 48 ft and a depth of 5 ft. The incoming BOD concentration is 130 mg/L. Calculate the organic loading on the filter in </a:t>
                </a:r>
                <a:r>
                  <a:rPr lang="en-US" err="1"/>
                  <a:t>lb</a:t>
                </a:r>
                <a:r>
                  <a:rPr lang="en-US"/>
                  <a:t>/day/1000 ft3 of media.</a:t>
                </a:r>
              </a:p>
              <a:p>
                <a:pPr marL="0" indent="0">
                  <a:buNone/>
                </a:pPr>
                <a14:m>
                  <m:oMathPara xmlns:m="http://schemas.openxmlformats.org/officeDocument/2006/math">
                    <m:oMathParaPr>
                      <m:jc m:val="centerGroup"/>
                    </m:oMathParaPr>
                    <m:oMath xmlns:m="http://schemas.openxmlformats.org/officeDocument/2006/math">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Trickling</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Filter</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9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9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9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9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19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9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9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e>
                                <m:sub>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Media</m:t>
                          </m:r>
                          <m:r>
                            <a:rPr kumimoji="0" lang="en-US" sz="19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Volume</m:t>
                          </m:r>
                          <m: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,1,000 </m:t>
                          </m:r>
                          <m:sSup>
                            <m:sSupPr>
                              <m:ctrlPr>
                                <a:rPr kumimoji="0" lang="en-US" sz="19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9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9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den>
                      </m:f>
                    </m:oMath>
                  </m:oMathPara>
                </a14:m>
                <a:endParaRPr lang="en-US"/>
              </a:p>
              <a:p>
                <a:pPr marL="0" indent="0">
                  <a:buNone/>
                </a:pPr>
                <a:r>
                  <a:rPr lang="en-US"/>
                  <a:t>We are not provided the organic load or the media volume.  How do we get those? </a:t>
                </a:r>
              </a:p>
              <a:p>
                <a:pPr marL="0" indent="0">
                  <a:buNone/>
                </a:pPr>
                <a:endParaRPr lang="en-US"/>
              </a:p>
              <a:p>
                <a:pPr marL="0" indent="0">
                  <a:buNone/>
                </a:pPr>
                <a:endParaRPr lang="en-US"/>
              </a:p>
            </p:txBody>
          </p:sp>
        </mc:Choice>
        <mc:Fallback xmlns="">
          <p:sp>
            <p:nvSpPr>
              <p:cNvPr id="3" name="Content Placeholder 2">
                <a:extLst>
                  <a:ext uri="{FF2B5EF4-FFF2-40B4-BE49-F238E27FC236}">
                    <a16:creationId xmlns:a16="http://schemas.microsoft.com/office/drawing/2014/main" id="{F91CD0CE-E09F-D3E9-5C6B-1CF525ACD77D}"/>
                  </a:ext>
                </a:extLst>
              </p:cNvPr>
              <p:cNvSpPr>
                <a:spLocks noGrp="1" noRot="1" noChangeAspect="1" noMove="1" noResize="1" noEditPoints="1" noAdjustHandles="1" noChangeArrowheads="1" noChangeShapeType="1" noTextEdit="1"/>
              </p:cNvSpPr>
              <p:nvPr>
                <p:ph idx="1"/>
              </p:nvPr>
            </p:nvSpPr>
            <p:spPr>
              <a:blipFill>
                <a:blip r:embed="rId2"/>
                <a:stretch>
                  <a:fillRect l="-1159" t="-2521" r="-1449"/>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77DF42D7-5162-ADD7-4EA6-0F5152A20DEE}"/>
              </a:ext>
            </a:extLst>
          </p:cNvPr>
          <p:cNvCxnSpPr/>
          <p:nvPr/>
        </p:nvCxnSpPr>
        <p:spPr>
          <a:xfrm>
            <a:off x="6248400" y="2329543"/>
            <a:ext cx="189411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094C834-CDEC-65F7-7638-B5C0EF900281}"/>
              </a:ext>
            </a:extLst>
          </p:cNvPr>
          <p:cNvCxnSpPr>
            <a:cxnSpLocks/>
          </p:cNvCxnSpPr>
          <p:nvPr/>
        </p:nvCxnSpPr>
        <p:spPr>
          <a:xfrm>
            <a:off x="4071257" y="3156858"/>
            <a:ext cx="715191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5E21E8E-EADD-0D78-1023-5FF2B207423A}"/>
                  </a:ext>
                </a:extLst>
              </p:cNvPr>
              <p:cNvSpPr txBox="1"/>
              <p:nvPr/>
            </p:nvSpPr>
            <p:spPr>
              <a:xfrm>
                <a:off x="1045030" y="5041882"/>
                <a:ext cx="964901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𝐿𝑜𝑎𝑑𝑖𝑛𝑔</m:t>
                      </m:r>
                      <m:r>
                        <a:rPr lang="en-US" i="0">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𝑅𝑎𝑡𝑒</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𝑙</m:t>
                      </m:r>
                      <m:f>
                        <m:fPr>
                          <m:type m:val="lin"/>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𝑑</m:t>
                          </m:r>
                        </m:den>
                      </m:f>
                      <m:r>
                        <a:rPr lang="en-US" i="1">
                          <a:solidFill>
                            <a:schemeClr val="tx1"/>
                          </a:solidFill>
                          <a:latin typeface="Cambria Math" panose="02040503050406030204" pitchFamily="18" charset="0"/>
                        </a:rPr>
                        <m:t>𝑎𝑦</m:t>
                      </m:r>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𝐹𝑙𝑜𝑤</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𝑀𝐺𝐷</m:t>
                          </m:r>
                        </m:e>
                      </m:d>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𝐶𝑜𝑛𝑐𝑒𝑛𝑡𝑟𝑎𝑡𝑖𝑜𝑛</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𝑚</m:t>
                          </m:r>
                          <m:f>
                            <m:fPr>
                              <m:type m:val="lin"/>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𝐿</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8.34 </m:t>
                          </m:r>
                          <m:r>
                            <a:rPr lang="en-US" i="1">
                              <a:solidFill>
                                <a:schemeClr val="tx1"/>
                              </a:solidFill>
                              <a:latin typeface="Cambria Math" panose="02040503050406030204" pitchFamily="18" charset="0"/>
                            </a:rPr>
                            <m:t>𝑙</m:t>
                          </m:r>
                          <m:f>
                            <m:fPr>
                              <m:type m:val="lin"/>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𝑎𝑙</m:t>
                          </m:r>
                        </m:e>
                      </m:d>
                    </m:oMath>
                  </m:oMathPara>
                </a14:m>
                <a:endParaRPr lang="en-US">
                  <a:solidFill>
                    <a:schemeClr val="tx1"/>
                  </a:solidFill>
                </a:endParaRPr>
              </a:p>
            </p:txBody>
          </p:sp>
        </mc:Choice>
        <mc:Fallback xmlns="">
          <p:sp>
            <p:nvSpPr>
              <p:cNvPr id="8" name="TextBox 7">
                <a:extLst>
                  <a:ext uri="{FF2B5EF4-FFF2-40B4-BE49-F238E27FC236}">
                    <a16:creationId xmlns:a16="http://schemas.microsoft.com/office/drawing/2014/main" id="{25E21E8E-EADD-0D78-1023-5FF2B207423A}"/>
                  </a:ext>
                </a:extLst>
              </p:cNvPr>
              <p:cNvSpPr txBox="1">
                <a:spLocks noRot="1" noChangeAspect="1" noMove="1" noResize="1" noEditPoints="1" noAdjustHandles="1" noChangeArrowheads="1" noChangeShapeType="1" noTextEdit="1"/>
              </p:cNvSpPr>
              <p:nvPr/>
            </p:nvSpPr>
            <p:spPr>
              <a:xfrm>
                <a:off x="1045030" y="5041882"/>
                <a:ext cx="9649013" cy="369332"/>
              </a:xfrm>
              <a:prstGeom prst="rect">
                <a:avLst/>
              </a:prstGeom>
              <a:blipFill>
                <a:blip r:embed="rId3"/>
                <a:stretch>
                  <a:fillRect t="-116393"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4D7EC1B-4FFA-51F0-3922-1A2F55CB6245}"/>
                  </a:ext>
                </a:extLst>
              </p:cNvPr>
              <p:cNvSpPr txBox="1"/>
              <p:nvPr/>
            </p:nvSpPr>
            <p:spPr>
              <a:xfrm>
                <a:off x="2802486" y="5432985"/>
                <a:ext cx="6134100" cy="5629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𝑉𝑜𝑙𝑢𝑚𝑒</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𝑜𝑓</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𝐶𝑦𝑙𝑖𝑛𝑑𝑒𝑟</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i="1" kern="100">
                              <a:effectLst/>
                              <a:latin typeface="Cambria Math" panose="02040503050406030204" pitchFamily="18" charset="0"/>
                              <a:ea typeface="Times New Roman" panose="02020603050405020304" pitchFamily="18" charset="0"/>
                              <a:cs typeface="Arial" panose="020B0604020202020204" pitchFamily="34" charset="0"/>
                            </a:rPr>
                            <m:t>𝜋</m:t>
                          </m:r>
                        </m:num>
                        <m:den>
                          <m:r>
                            <a:rPr lang="en-US" sz="1800" i="1" kern="100">
                              <a:effectLst/>
                              <a:latin typeface="Cambria Math" panose="02040503050406030204" pitchFamily="18" charset="0"/>
                              <a:ea typeface="Times New Roman" panose="02020603050405020304" pitchFamily="18" charset="0"/>
                              <a:cs typeface="Arial" panose="020B0604020202020204" pitchFamily="34" charset="0"/>
                            </a:rPr>
                            <m:t>4</m:t>
                          </m:r>
                        </m:den>
                      </m:f>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800" i="1" kern="100">
                                  <a:effectLst/>
                                  <a:latin typeface="Cambria Math" panose="02040503050406030204" pitchFamily="18" charset="0"/>
                                  <a:ea typeface="Times New Roman" panose="02020603050405020304" pitchFamily="18" charset="0"/>
                                  <a:cs typeface="Arial" panose="020B0604020202020204" pitchFamily="34" charset="0"/>
                                </a:rPr>
                                <m:t>𝐷𝑖𝑎𝑚𝑒𝑡𝑒𝑟</m:t>
                              </m:r>
                            </m:e>
                            <m:sup>
                              <m:r>
                                <a:rPr lang="en-US" sz="1800" i="1" kern="100">
                                  <a:effectLst/>
                                  <a:latin typeface="Cambria Math" panose="02040503050406030204" pitchFamily="18" charset="0"/>
                                  <a:ea typeface="Times New Roman" panose="02020603050405020304" pitchFamily="18" charset="0"/>
                                  <a:cs typeface="Arial" panose="020B0604020202020204" pitchFamily="34" charset="0"/>
                                </a:rPr>
                                <m:t>2</m:t>
                              </m:r>
                            </m:sup>
                          </m:sSup>
                        </m:e>
                      </m:d>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i="1" kern="100">
                              <a:effectLst/>
                              <a:latin typeface="Cambria Math" panose="02040503050406030204" pitchFamily="18" charset="0"/>
                              <a:ea typeface="Times New Roman" panose="02020603050405020304" pitchFamily="18" charset="0"/>
                              <a:cs typeface="Arial" panose="020B0604020202020204" pitchFamily="34" charset="0"/>
                            </a:rPr>
                            <m:t>𝐻𝑒𝑖𝑔h𝑡</m:t>
                          </m:r>
                        </m:e>
                      </m:d>
                    </m:oMath>
                  </m:oMathPara>
                </a14:m>
                <a:endParaRPr lang="en-US"/>
              </a:p>
            </p:txBody>
          </p:sp>
        </mc:Choice>
        <mc:Fallback xmlns="">
          <p:sp>
            <p:nvSpPr>
              <p:cNvPr id="10" name="TextBox 9">
                <a:extLst>
                  <a:ext uri="{FF2B5EF4-FFF2-40B4-BE49-F238E27FC236}">
                    <a16:creationId xmlns:a16="http://schemas.microsoft.com/office/drawing/2014/main" id="{F4D7EC1B-4FFA-51F0-3922-1A2F55CB6245}"/>
                  </a:ext>
                </a:extLst>
              </p:cNvPr>
              <p:cNvSpPr txBox="1">
                <a:spLocks noRot="1" noChangeAspect="1" noMove="1" noResize="1" noEditPoints="1" noAdjustHandles="1" noChangeArrowheads="1" noChangeShapeType="1" noTextEdit="1"/>
              </p:cNvSpPr>
              <p:nvPr/>
            </p:nvSpPr>
            <p:spPr>
              <a:xfrm>
                <a:off x="2802486" y="5432985"/>
                <a:ext cx="6134100" cy="562975"/>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0869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10" grpId="0"/>
    </p:bldLst>
  </p:timing>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C0971-1102-7C14-92DA-5FE4D59A397C}"/>
              </a:ext>
            </a:extLst>
          </p:cNvPr>
          <p:cNvSpPr>
            <a:spLocks noGrp="1"/>
          </p:cNvSpPr>
          <p:nvPr>
            <p:ph type="title"/>
          </p:nvPr>
        </p:nvSpPr>
        <p:spPr/>
        <p:txBody>
          <a:bodyPr/>
          <a:lstStyle/>
          <a:p>
            <a:r>
              <a:rPr lang="en-US"/>
              <a:t>Organic Loading Rate Example 2 Cont.</a:t>
            </a:r>
          </a:p>
        </p:txBody>
      </p:sp>
      <p:sp>
        <p:nvSpPr>
          <p:cNvPr id="3" name="Content Placeholder 2">
            <a:extLst>
              <a:ext uri="{FF2B5EF4-FFF2-40B4-BE49-F238E27FC236}">
                <a16:creationId xmlns:a16="http://schemas.microsoft.com/office/drawing/2014/main" id="{0D0D4508-37C0-C6F6-06D9-B9AE95B71494}"/>
              </a:ext>
            </a:extLst>
          </p:cNvPr>
          <p:cNvSpPr>
            <a:spLocks noGrp="1"/>
          </p:cNvSpPr>
          <p:nvPr>
            <p:ph idx="1"/>
          </p:nvPr>
        </p:nvSpPr>
        <p:spPr/>
        <p:txBody>
          <a:bodyPr/>
          <a:lstStyle/>
          <a:p>
            <a:pPr marL="0" indent="0">
              <a:buNone/>
            </a:pPr>
            <a:r>
              <a:rPr lang="en-US"/>
              <a:t>A flow of 1.5 MGD is applied to a trickling filter with a diameter of 48 ft and a depth of 5 ft. The incoming BOD concentration is 130 mg/L. Calculate the organic loading on the filter in </a:t>
            </a:r>
            <a:r>
              <a:rPr lang="en-US" err="1"/>
              <a:t>lb</a:t>
            </a:r>
            <a:r>
              <a:rPr lang="en-US"/>
              <a:t>/day/1000 ft3 of media.</a:t>
            </a:r>
          </a:p>
          <a:p>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48D388E-7075-03D3-DC2D-B1C792E69596}"/>
                  </a:ext>
                </a:extLst>
              </p:cNvPr>
              <p:cNvSpPr txBox="1"/>
              <p:nvPr/>
            </p:nvSpPr>
            <p:spPr>
              <a:xfrm>
                <a:off x="141511" y="4225846"/>
                <a:ext cx="7957456"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i="1" smtClean="0">
                          <a:solidFill>
                            <a:schemeClr val="tx1"/>
                          </a:solidFill>
                          <a:latin typeface="Cambria Math" panose="02040503050406030204" pitchFamily="18" charset="0"/>
                        </a:rPr>
                        <m:t>𝐿𝑜𝑎𝑑𝑖𝑛𝑔</m:t>
                      </m:r>
                      <m:r>
                        <a:rPr lang="en-US" i="0">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𝑅𝑎𝑡𝑒</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𝑙</m:t>
                      </m:r>
                      <m:f>
                        <m:fPr>
                          <m:type m:val="lin"/>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𝑑</m:t>
                          </m:r>
                        </m:den>
                      </m:f>
                      <m:r>
                        <a:rPr lang="en-US" i="1">
                          <a:solidFill>
                            <a:schemeClr val="tx1"/>
                          </a:solidFill>
                          <a:latin typeface="Cambria Math" panose="02040503050406030204" pitchFamily="18" charset="0"/>
                        </a:rPr>
                        <m:t>𝑎𝑦</m:t>
                      </m:r>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𝐹𝑙𝑜𝑤</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𝑀𝐺𝐷</m:t>
                          </m:r>
                        </m:e>
                      </m:d>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𝐶𝑜𝑛𝑐𝑒𝑛𝑡𝑟𝑎𝑡𝑖𝑜𝑛</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𝑚</m:t>
                          </m:r>
                          <m:f>
                            <m:fPr>
                              <m:type m:val="lin"/>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𝐿</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8.34 </m:t>
                          </m:r>
                          <m:r>
                            <a:rPr lang="en-US" i="1">
                              <a:solidFill>
                                <a:schemeClr val="tx1"/>
                              </a:solidFill>
                              <a:latin typeface="Cambria Math" panose="02040503050406030204" pitchFamily="18" charset="0"/>
                            </a:rPr>
                            <m:t>𝑙</m:t>
                          </m:r>
                          <m:f>
                            <m:fPr>
                              <m:type m:val="lin"/>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𝑎𝑙</m:t>
                          </m:r>
                        </m:e>
                      </m:d>
                    </m:oMath>
                  </m:oMathPara>
                </a14:m>
                <a:endParaRPr lang="en-US">
                  <a:solidFill>
                    <a:schemeClr val="tx1"/>
                  </a:solidFill>
                </a:endParaRPr>
              </a:p>
            </p:txBody>
          </p:sp>
        </mc:Choice>
        <mc:Fallback xmlns="">
          <p:sp>
            <p:nvSpPr>
              <p:cNvPr id="4" name="TextBox 3">
                <a:extLst>
                  <a:ext uri="{FF2B5EF4-FFF2-40B4-BE49-F238E27FC236}">
                    <a16:creationId xmlns:a16="http://schemas.microsoft.com/office/drawing/2014/main" id="{948D388E-7075-03D3-DC2D-B1C792E69596}"/>
                  </a:ext>
                </a:extLst>
              </p:cNvPr>
              <p:cNvSpPr txBox="1">
                <a:spLocks noRot="1" noChangeAspect="1" noMove="1" noResize="1" noEditPoints="1" noAdjustHandles="1" noChangeArrowheads="1" noChangeShapeType="1" noTextEdit="1"/>
              </p:cNvSpPr>
              <p:nvPr/>
            </p:nvSpPr>
            <p:spPr>
              <a:xfrm>
                <a:off x="141511" y="4225846"/>
                <a:ext cx="7957456" cy="369332"/>
              </a:xfrm>
              <a:prstGeom prst="rect">
                <a:avLst/>
              </a:prstGeom>
              <a:blipFill>
                <a:blip r:embed="rId2"/>
                <a:stretch>
                  <a:fillRect l="-230" t="-116393" r="-842"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FDCAA7E-E847-D686-B42E-23C4232C43DF}"/>
                  </a:ext>
                </a:extLst>
              </p:cNvPr>
              <p:cNvSpPr txBox="1"/>
              <p:nvPr/>
            </p:nvSpPr>
            <p:spPr>
              <a:xfrm>
                <a:off x="141511" y="4595178"/>
                <a:ext cx="6585860"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i="1" smtClean="0">
                          <a:solidFill>
                            <a:schemeClr val="tx1"/>
                          </a:solidFill>
                          <a:latin typeface="Cambria Math" panose="02040503050406030204" pitchFamily="18" charset="0"/>
                        </a:rPr>
                        <m:t>𝐿𝑜𝑎𝑑𝑖𝑛𝑔</m:t>
                      </m:r>
                      <m:r>
                        <a:rPr lang="en-US" i="0">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𝑅𝑎𝑡𝑒</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𝑙</m:t>
                      </m:r>
                      <m:f>
                        <m:fPr>
                          <m:type m:val="lin"/>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𝑑</m:t>
                          </m:r>
                        </m:den>
                      </m:f>
                      <m:r>
                        <a:rPr lang="en-US" i="1">
                          <a:solidFill>
                            <a:schemeClr val="tx1"/>
                          </a:solidFill>
                          <a:latin typeface="Cambria Math" panose="02040503050406030204" pitchFamily="18" charset="0"/>
                        </a:rPr>
                        <m:t>𝑎𝑦</m:t>
                      </m:r>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a:rPr lang="en-US" b="0" i="0" smtClean="0">
                              <a:solidFill>
                                <a:schemeClr val="tx1"/>
                              </a:solidFill>
                              <a:latin typeface="Cambria Math" panose="02040503050406030204" pitchFamily="18" charset="0"/>
                            </a:rPr>
                            <m:t>1.5 </m:t>
                          </m:r>
                          <m:r>
                            <a:rPr lang="en-US" i="1">
                              <a:solidFill>
                                <a:schemeClr val="tx1"/>
                              </a:solidFill>
                              <a:latin typeface="Cambria Math" panose="02040503050406030204" pitchFamily="18" charset="0"/>
                            </a:rPr>
                            <m:t>𝑀𝐺𝐷</m:t>
                          </m:r>
                        </m:e>
                      </m:d>
                      <m:d>
                        <m:dPr>
                          <m:ctrlPr>
                            <a:rPr lang="en-US" i="1">
                              <a:solidFill>
                                <a:schemeClr val="tx1"/>
                              </a:solidFill>
                              <a:latin typeface="Cambria Math" panose="02040503050406030204" pitchFamily="18" charset="0"/>
                            </a:rPr>
                          </m:ctrlPr>
                        </m:dPr>
                        <m:e>
                          <m:r>
                            <a:rPr lang="en-US" b="0" i="0" smtClean="0">
                              <a:solidFill>
                                <a:schemeClr val="tx1"/>
                              </a:solidFill>
                              <a:latin typeface="Cambria Math" panose="02040503050406030204" pitchFamily="18" charset="0"/>
                            </a:rPr>
                            <m:t>130</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𝑚</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𝐿</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m:t>
                              </m:r>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𝑔</m:t>
                              </m:r>
                              <m:r>
                                <a:rPr lang="en-US" b="0" i="1" smtClean="0">
                                  <a:solidFill>
                                    <a:schemeClr val="tx1"/>
                                  </a:solidFill>
                                  <a:latin typeface="Cambria Math" panose="02040503050406030204" pitchFamily="18" charset="0"/>
                                </a:rPr>
                                <m:t>𝑎𝑙</m:t>
                              </m:r>
                            </m:den>
                          </m:f>
                        </m:e>
                      </m:d>
                    </m:oMath>
                  </m:oMathPara>
                </a14:m>
                <a:endParaRPr lang="en-US">
                  <a:solidFill>
                    <a:schemeClr val="tx1"/>
                  </a:solidFill>
                </a:endParaRPr>
              </a:p>
            </p:txBody>
          </p:sp>
        </mc:Choice>
        <mc:Fallback xmlns="">
          <p:sp>
            <p:nvSpPr>
              <p:cNvPr id="5" name="TextBox 4">
                <a:extLst>
                  <a:ext uri="{FF2B5EF4-FFF2-40B4-BE49-F238E27FC236}">
                    <a16:creationId xmlns:a16="http://schemas.microsoft.com/office/drawing/2014/main" id="{AFDCAA7E-E847-D686-B42E-23C4232C43DF}"/>
                  </a:ext>
                </a:extLst>
              </p:cNvPr>
              <p:cNvSpPr txBox="1">
                <a:spLocks noRot="1" noChangeAspect="1" noMove="1" noResize="1" noEditPoints="1" noAdjustHandles="1" noChangeArrowheads="1" noChangeShapeType="1" noTextEdit="1"/>
              </p:cNvSpPr>
              <p:nvPr/>
            </p:nvSpPr>
            <p:spPr>
              <a:xfrm>
                <a:off x="141511" y="4595178"/>
                <a:ext cx="6585860" cy="369332"/>
              </a:xfrm>
              <a:prstGeom prst="rect">
                <a:avLst/>
              </a:prstGeom>
              <a:blipFill>
                <a:blip r:embed="rId3"/>
                <a:stretch>
                  <a:fillRect l="-278" t="-118333" b="-18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5B58D8B-2E5B-6D54-F26C-7C1C750C272E}"/>
                  </a:ext>
                </a:extLst>
              </p:cNvPr>
              <p:cNvSpPr txBox="1"/>
              <p:nvPr/>
            </p:nvSpPr>
            <p:spPr>
              <a:xfrm>
                <a:off x="141511" y="4892950"/>
                <a:ext cx="4156170" cy="66556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i="1" smtClean="0">
                          <a:solidFill>
                            <a:schemeClr val="tx1"/>
                          </a:solidFill>
                          <a:latin typeface="Cambria Math" panose="02040503050406030204" pitchFamily="18" charset="0"/>
                        </a:rPr>
                        <m:t>𝐿𝑜𝑎𝑑𝑖𝑛𝑔</m:t>
                      </m:r>
                      <m:r>
                        <a:rPr lang="en-US" i="0">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𝑅𝑎𝑡𝑒</m:t>
                      </m:r>
                      <m:r>
                        <a:rPr lang="en-US" i="0">
                          <a:solidFill>
                            <a:schemeClr val="tx1"/>
                          </a:solidFill>
                          <a:latin typeface="Cambria Math" panose="02040503050406030204" pitchFamily="18" charset="0"/>
                        </a:rPr>
                        <m:t>,</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m:t>
                          </m:r>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𝑑</m:t>
                          </m:r>
                          <m:r>
                            <a:rPr lang="en-US" b="0" i="1" smtClean="0">
                              <a:solidFill>
                                <a:schemeClr val="tx1"/>
                              </a:solidFill>
                              <a:latin typeface="Cambria Math" panose="02040503050406030204" pitchFamily="18" charset="0"/>
                            </a:rPr>
                            <m:t>𝑎𝑦</m:t>
                          </m:r>
                        </m:den>
                      </m:f>
                      <m:r>
                        <a:rPr lang="en-US" i="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1,626.3</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𝑙𝑏𝑠</m:t>
                          </m:r>
                        </m:num>
                        <m:den>
                          <m:r>
                            <a:rPr lang="en-US" b="0" i="1" smtClean="0">
                              <a:solidFill>
                                <a:schemeClr val="tx1"/>
                              </a:solidFill>
                              <a:latin typeface="Cambria Math" panose="02040503050406030204" pitchFamily="18" charset="0"/>
                            </a:rPr>
                            <m:t>𝑑𝑎𝑦</m:t>
                          </m:r>
                        </m:den>
                      </m:f>
                    </m:oMath>
                  </m:oMathPara>
                </a14:m>
                <a:endParaRPr lang="en-US">
                  <a:solidFill>
                    <a:schemeClr val="tx1"/>
                  </a:solidFill>
                </a:endParaRPr>
              </a:p>
            </p:txBody>
          </p:sp>
        </mc:Choice>
        <mc:Fallback xmlns="">
          <p:sp>
            <p:nvSpPr>
              <p:cNvPr id="6" name="TextBox 5">
                <a:extLst>
                  <a:ext uri="{FF2B5EF4-FFF2-40B4-BE49-F238E27FC236}">
                    <a16:creationId xmlns:a16="http://schemas.microsoft.com/office/drawing/2014/main" id="{F5B58D8B-2E5B-6D54-F26C-7C1C750C272E}"/>
                  </a:ext>
                </a:extLst>
              </p:cNvPr>
              <p:cNvSpPr txBox="1">
                <a:spLocks noRot="1" noChangeAspect="1" noMove="1" noResize="1" noEditPoints="1" noAdjustHandles="1" noChangeArrowheads="1" noChangeShapeType="1" noTextEdit="1"/>
              </p:cNvSpPr>
              <p:nvPr/>
            </p:nvSpPr>
            <p:spPr>
              <a:xfrm>
                <a:off x="141511" y="4892950"/>
                <a:ext cx="4156170" cy="66556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0BD145B-F23C-06CC-0EE1-F35A6EC3BA58}"/>
                  </a:ext>
                </a:extLst>
              </p:cNvPr>
              <p:cNvSpPr txBox="1"/>
              <p:nvPr/>
            </p:nvSpPr>
            <p:spPr>
              <a:xfrm>
                <a:off x="4859" y="5442671"/>
                <a:ext cx="5089656" cy="562975"/>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𝑉𝑜𝑙𝑢𝑚𝑒</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𝑜𝑓</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𝐶𝑦𝑙𝑖𝑛𝑑𝑒𝑟</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i="1" kern="100">
                              <a:effectLst/>
                              <a:latin typeface="Cambria Math" panose="02040503050406030204" pitchFamily="18" charset="0"/>
                              <a:ea typeface="Times New Roman" panose="02020603050405020304" pitchFamily="18" charset="0"/>
                              <a:cs typeface="Arial" panose="020B0604020202020204" pitchFamily="34" charset="0"/>
                            </a:rPr>
                            <m:t>𝜋</m:t>
                          </m:r>
                        </m:num>
                        <m:den>
                          <m:r>
                            <a:rPr lang="en-US" sz="1800" i="1" kern="100">
                              <a:effectLst/>
                              <a:latin typeface="Cambria Math" panose="02040503050406030204" pitchFamily="18" charset="0"/>
                              <a:ea typeface="Times New Roman" panose="02020603050405020304" pitchFamily="18" charset="0"/>
                              <a:cs typeface="Arial" panose="020B0604020202020204" pitchFamily="34" charset="0"/>
                            </a:rPr>
                            <m:t>4</m:t>
                          </m:r>
                        </m:den>
                      </m:f>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800" i="1" kern="100">
                                  <a:effectLst/>
                                  <a:latin typeface="Cambria Math" panose="02040503050406030204" pitchFamily="18" charset="0"/>
                                  <a:ea typeface="Times New Roman" panose="02020603050405020304" pitchFamily="18" charset="0"/>
                                  <a:cs typeface="Arial" panose="020B0604020202020204" pitchFamily="34" charset="0"/>
                                </a:rPr>
                                <m:t>𝐷𝑖𝑎𝑚𝑒𝑡𝑒𝑟</m:t>
                              </m:r>
                            </m:e>
                            <m:sup>
                              <m:r>
                                <a:rPr lang="en-US" sz="1800" i="1" kern="100">
                                  <a:effectLst/>
                                  <a:latin typeface="Cambria Math" panose="02040503050406030204" pitchFamily="18" charset="0"/>
                                  <a:ea typeface="Times New Roman" panose="02020603050405020304" pitchFamily="18" charset="0"/>
                                  <a:cs typeface="Arial" panose="020B0604020202020204" pitchFamily="34" charset="0"/>
                                </a:rPr>
                                <m:t>2</m:t>
                              </m:r>
                            </m:sup>
                          </m:sSup>
                        </m:e>
                      </m:d>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i="1" kern="100">
                              <a:effectLst/>
                              <a:latin typeface="Cambria Math" panose="02040503050406030204" pitchFamily="18" charset="0"/>
                              <a:ea typeface="Times New Roman" panose="02020603050405020304" pitchFamily="18" charset="0"/>
                              <a:cs typeface="Arial" panose="020B0604020202020204" pitchFamily="34" charset="0"/>
                            </a:rPr>
                            <m:t>𝐻𝑒𝑖𝑔h𝑡</m:t>
                          </m:r>
                        </m:e>
                      </m:d>
                    </m:oMath>
                  </m:oMathPara>
                </a14:m>
                <a:endParaRPr lang="en-US"/>
              </a:p>
            </p:txBody>
          </p:sp>
        </mc:Choice>
        <mc:Fallback xmlns="">
          <p:sp>
            <p:nvSpPr>
              <p:cNvPr id="7" name="TextBox 6">
                <a:extLst>
                  <a:ext uri="{FF2B5EF4-FFF2-40B4-BE49-F238E27FC236}">
                    <a16:creationId xmlns:a16="http://schemas.microsoft.com/office/drawing/2014/main" id="{50BD145B-F23C-06CC-0EE1-F35A6EC3BA58}"/>
                  </a:ext>
                </a:extLst>
              </p:cNvPr>
              <p:cNvSpPr txBox="1">
                <a:spLocks noRot="1" noChangeAspect="1" noMove="1" noResize="1" noEditPoints="1" noAdjustHandles="1" noChangeArrowheads="1" noChangeShapeType="1" noTextEdit="1"/>
              </p:cNvSpPr>
              <p:nvPr/>
            </p:nvSpPr>
            <p:spPr>
              <a:xfrm>
                <a:off x="4859" y="5442671"/>
                <a:ext cx="5089656" cy="5629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EFADCB9-6E90-6E9D-249F-E2B7BFC42281}"/>
                  </a:ext>
                </a:extLst>
              </p:cNvPr>
              <p:cNvSpPr txBox="1"/>
              <p:nvPr/>
            </p:nvSpPr>
            <p:spPr>
              <a:xfrm>
                <a:off x="4858" y="5992881"/>
                <a:ext cx="5630733"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𝑉𝑜𝑙𝑢𝑚𝑒</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𝑜𝑓</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𝐶𝑦𝑙𝑖𝑛𝑑𝑒𝑟</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=0.785</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48 </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𝑓𝑡</m:t>
                          </m:r>
                          <m:r>
                            <a:rPr lang="en-US" i="1" kern="100">
                              <a:latin typeface="Cambria Math" panose="02040503050406030204" pitchFamily="18" charset="0"/>
                              <a:ea typeface="Times New Roman" panose="02020603050405020304" pitchFamily="18" charset="0"/>
                              <a:cs typeface="Arial" panose="020B0604020202020204" pitchFamily="34" charset="0"/>
                            </a:rPr>
                            <m:t>×</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48 </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𝑓𝑡</m:t>
                          </m:r>
                        </m:e>
                      </m:d>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5 </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𝑓𝑡</m:t>
                          </m:r>
                        </m:e>
                      </m:d>
                    </m:oMath>
                  </m:oMathPara>
                </a14:m>
                <a:endParaRPr lang="en-US"/>
              </a:p>
            </p:txBody>
          </p:sp>
        </mc:Choice>
        <mc:Fallback xmlns="">
          <p:sp>
            <p:nvSpPr>
              <p:cNvPr id="8" name="TextBox 7">
                <a:extLst>
                  <a:ext uri="{FF2B5EF4-FFF2-40B4-BE49-F238E27FC236}">
                    <a16:creationId xmlns:a16="http://schemas.microsoft.com/office/drawing/2014/main" id="{7EFADCB9-6E90-6E9D-249F-E2B7BFC42281}"/>
                  </a:ext>
                </a:extLst>
              </p:cNvPr>
              <p:cNvSpPr txBox="1">
                <a:spLocks noRot="1" noChangeAspect="1" noMove="1" noResize="1" noEditPoints="1" noAdjustHandles="1" noChangeArrowheads="1" noChangeShapeType="1" noTextEdit="1"/>
              </p:cNvSpPr>
              <p:nvPr/>
            </p:nvSpPr>
            <p:spPr>
              <a:xfrm>
                <a:off x="4858" y="5992881"/>
                <a:ext cx="5630733" cy="369332"/>
              </a:xfrm>
              <a:prstGeom prst="rect">
                <a:avLst/>
              </a:prstGeom>
              <a:blipFill>
                <a:blip r:embed="rId6"/>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1971427-025A-FD89-107E-F9FE591B2CD0}"/>
                  </a:ext>
                </a:extLst>
              </p:cNvPr>
              <p:cNvSpPr txBox="1"/>
              <p:nvPr/>
            </p:nvSpPr>
            <p:spPr>
              <a:xfrm>
                <a:off x="0" y="6415524"/>
                <a:ext cx="3788229" cy="369332"/>
              </a:xfrm>
              <a:prstGeom prst="rect">
                <a:avLst/>
              </a:prstGeom>
              <a:noFill/>
            </p:spPr>
            <p:txBody>
              <a:bodyPr wrap="square">
                <a:spAutoFit/>
              </a:bodyPr>
              <a:lstStyle/>
              <a:p>
                <a14:m>
                  <m:oMath xmlns:m="http://schemas.openxmlformats.org/officeDocument/2006/math">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𝑉𝑜𝑙𝑢𝑚𝑒</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𝑜𝑓</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𝐶𝑦𝑙𝑖𝑛𝑑𝑒𝑟</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en-US"/>
                  <a:t>9,043.2 ft</a:t>
                </a:r>
                <a:r>
                  <a:rPr lang="en-US" baseline="30000"/>
                  <a:t>3</a:t>
                </a:r>
              </a:p>
            </p:txBody>
          </p:sp>
        </mc:Choice>
        <mc:Fallback xmlns="">
          <p:sp>
            <p:nvSpPr>
              <p:cNvPr id="9" name="TextBox 8">
                <a:extLst>
                  <a:ext uri="{FF2B5EF4-FFF2-40B4-BE49-F238E27FC236}">
                    <a16:creationId xmlns:a16="http://schemas.microsoft.com/office/drawing/2014/main" id="{D1971427-025A-FD89-107E-F9FE591B2CD0}"/>
                  </a:ext>
                </a:extLst>
              </p:cNvPr>
              <p:cNvSpPr txBox="1">
                <a:spLocks noRot="1" noChangeAspect="1" noMove="1" noResize="1" noEditPoints="1" noAdjustHandles="1" noChangeArrowheads="1" noChangeShapeType="1" noTextEdit="1"/>
              </p:cNvSpPr>
              <p:nvPr/>
            </p:nvSpPr>
            <p:spPr>
              <a:xfrm>
                <a:off x="0" y="6415524"/>
                <a:ext cx="3788229" cy="369332"/>
              </a:xfrm>
              <a:prstGeom prst="rect">
                <a:avLst/>
              </a:prstGeom>
              <a:blipFill>
                <a:blip r:embed="rId7"/>
                <a:stretch>
                  <a:fillRect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EBDDB51-B8D0-2D15-F198-8F8AADD4D6DA}"/>
                  </a:ext>
                </a:extLst>
              </p:cNvPr>
              <p:cNvSpPr txBox="1"/>
              <p:nvPr/>
            </p:nvSpPr>
            <p:spPr>
              <a:xfrm>
                <a:off x="-93110" y="3417894"/>
                <a:ext cx="11980312" cy="6571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Trickling</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Filter</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e>
                                <m:sub>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Media</m:t>
                          </m:r>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Volume</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,1,000 </m:t>
                          </m:r>
                          <m:sSup>
                            <m:sSup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den>
                      </m:f>
                    </m:oMath>
                  </m:oMathPara>
                </a14:m>
                <a:endParaRPr lang="en-US"/>
              </a:p>
            </p:txBody>
          </p:sp>
        </mc:Choice>
        <mc:Fallback xmlns="">
          <p:sp>
            <p:nvSpPr>
              <p:cNvPr id="11" name="TextBox 10">
                <a:extLst>
                  <a:ext uri="{FF2B5EF4-FFF2-40B4-BE49-F238E27FC236}">
                    <a16:creationId xmlns:a16="http://schemas.microsoft.com/office/drawing/2014/main" id="{4EBDDB51-B8D0-2D15-F198-8F8AADD4D6DA}"/>
                  </a:ext>
                </a:extLst>
              </p:cNvPr>
              <p:cNvSpPr txBox="1">
                <a:spLocks noRot="1" noChangeAspect="1" noMove="1" noResize="1" noEditPoints="1" noAdjustHandles="1" noChangeArrowheads="1" noChangeShapeType="1" noTextEdit="1"/>
              </p:cNvSpPr>
              <p:nvPr/>
            </p:nvSpPr>
            <p:spPr>
              <a:xfrm>
                <a:off x="-93110" y="3417894"/>
                <a:ext cx="11980312" cy="65710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3F4F38D-EEB3-7894-5F11-82923F56A594}"/>
                  </a:ext>
                </a:extLst>
              </p:cNvPr>
              <p:cNvSpPr txBox="1"/>
              <p:nvPr/>
            </p:nvSpPr>
            <p:spPr>
              <a:xfrm>
                <a:off x="7024294" y="4710673"/>
                <a:ext cx="5260814" cy="957763"/>
              </a:xfrm>
              <a:prstGeom prst="rect">
                <a:avLst/>
              </a:prstGeom>
              <a:noFill/>
            </p:spPr>
            <p:txBody>
              <a:bodyPr wrap="square">
                <a:spAutoFit/>
              </a:bodyPr>
              <a:lstStyle/>
              <a:p>
                <a:pPr/>
                <a14:m>
                  <m:oMathPara xmlns:m="http://schemas.openxmlformats.org/officeDocument/2006/math">
                    <m:oMathParaPr>
                      <m:jc m:val="center"/>
                    </m:oMathParaPr>
                    <m:oMath xmlns:m="http://schemas.openxmlformats.org/officeDocument/2006/math">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1,626.3,</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e>
                                <m:sub>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9.0432 ,1,000 </m:t>
                          </m:r>
                          <m:sSup>
                            <m:sSup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den>
                      </m:f>
                    </m:oMath>
                  </m:oMathPara>
                </a14:m>
                <a:endParaRPr lang="en-US"/>
              </a:p>
            </p:txBody>
          </p:sp>
        </mc:Choice>
        <mc:Fallback xmlns="">
          <p:sp>
            <p:nvSpPr>
              <p:cNvPr id="12" name="TextBox 11">
                <a:extLst>
                  <a:ext uri="{FF2B5EF4-FFF2-40B4-BE49-F238E27FC236}">
                    <a16:creationId xmlns:a16="http://schemas.microsoft.com/office/drawing/2014/main" id="{B3F4F38D-EEB3-7894-5F11-82923F56A594}"/>
                  </a:ext>
                </a:extLst>
              </p:cNvPr>
              <p:cNvSpPr txBox="1">
                <a:spLocks noRot="1" noChangeAspect="1" noMove="1" noResize="1" noEditPoints="1" noAdjustHandles="1" noChangeArrowheads="1" noChangeShapeType="1" noTextEdit="1"/>
              </p:cNvSpPr>
              <p:nvPr/>
            </p:nvSpPr>
            <p:spPr>
              <a:xfrm>
                <a:off x="7024294" y="4710673"/>
                <a:ext cx="5260814" cy="957763"/>
              </a:xfrm>
              <a:prstGeom prst="rect">
                <a:avLst/>
              </a:prstGeom>
              <a:blipFill>
                <a:blip r:embed="rId9"/>
                <a:stretch>
                  <a:fillRect t="-43949" b="-82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F85D5E4-9437-95D7-7CD9-A1A7B1592657}"/>
                  </a:ext>
                </a:extLst>
              </p:cNvPr>
              <p:cNvSpPr txBox="1"/>
              <p:nvPr/>
            </p:nvSpPr>
            <p:spPr>
              <a:xfrm>
                <a:off x="7445831" y="5671848"/>
                <a:ext cx="4441371" cy="369332"/>
              </a:xfrm>
              <a:prstGeom prst="rect">
                <a:avLst/>
              </a:prstGeom>
              <a:noFill/>
            </p:spPr>
            <p:txBody>
              <a:bodyPr wrap="square" rtlCol="0">
                <a:spAutoFit/>
              </a:bodyPr>
              <a:lstStyle/>
              <a:p>
                <a:r>
                  <a:rPr lang="en-US">
                    <a:solidFill>
                      <a:schemeClr val="bg2">
                        <a:lumMod val="50000"/>
                      </a:schemeClr>
                    </a:solidFill>
                  </a:rPr>
                  <a:t>Organic Loading Rate = 180 </a:t>
                </a:r>
                <a:r>
                  <a:rPr lang="en-US" err="1">
                    <a:solidFill>
                      <a:schemeClr val="bg2">
                        <a:lumMod val="50000"/>
                      </a:schemeClr>
                    </a:solidFill>
                  </a:rPr>
                  <a:t>lb</a:t>
                </a:r>
                <a:r>
                  <a:rPr lang="en-US">
                    <a:solidFill>
                      <a:schemeClr val="bg2">
                        <a:lumMod val="50000"/>
                      </a:schemeClr>
                    </a:solidFill>
                  </a:rPr>
                  <a:t>/day/1,000</a:t>
                </a:r>
                <a14:m>
                  <m:oMath xmlns:m="http://schemas.openxmlformats.org/officeDocument/2006/math">
                    <m:sSup>
                      <m:sSupPr>
                        <m:ctrlPr>
                          <a:rPr lang="en-US" i="1" smtClean="0">
                            <a:solidFill>
                              <a:schemeClr val="bg2">
                                <a:lumMod val="50000"/>
                              </a:schemeClr>
                            </a:solidFill>
                            <a:latin typeface="Cambria Math" panose="02040503050406030204" pitchFamily="18" charset="0"/>
                          </a:rPr>
                        </m:ctrlPr>
                      </m:sSupPr>
                      <m:e>
                        <m:r>
                          <a:rPr lang="en-US" b="0" i="0" smtClean="0">
                            <a:solidFill>
                              <a:schemeClr val="bg2">
                                <a:lumMod val="50000"/>
                              </a:schemeClr>
                            </a:solidFill>
                            <a:latin typeface="Cambria Math" panose="02040503050406030204" pitchFamily="18" charset="0"/>
                          </a:rPr>
                          <m:t> </m:t>
                        </m:r>
                        <m:r>
                          <m:rPr>
                            <m:sty m:val="p"/>
                          </m:rPr>
                          <a:rPr lang="en-US" b="0" i="0" smtClean="0">
                            <a:solidFill>
                              <a:schemeClr val="bg2">
                                <a:lumMod val="50000"/>
                              </a:schemeClr>
                            </a:solidFill>
                            <a:latin typeface="Cambria Math" panose="02040503050406030204" pitchFamily="18" charset="0"/>
                          </a:rPr>
                          <m:t>ft</m:t>
                        </m:r>
                      </m:e>
                      <m:sup>
                        <m:r>
                          <a:rPr lang="en-US" b="0" i="1" smtClean="0">
                            <a:solidFill>
                              <a:schemeClr val="bg2">
                                <a:lumMod val="50000"/>
                              </a:schemeClr>
                            </a:solidFill>
                            <a:latin typeface="Cambria Math" panose="02040503050406030204" pitchFamily="18" charset="0"/>
                          </a:rPr>
                          <m:t>3</m:t>
                        </m:r>
                      </m:sup>
                    </m:sSup>
                  </m:oMath>
                </a14:m>
                <a:endParaRPr lang="en-US">
                  <a:solidFill>
                    <a:schemeClr val="bg2">
                      <a:lumMod val="50000"/>
                    </a:schemeClr>
                  </a:solidFill>
                </a:endParaRPr>
              </a:p>
            </p:txBody>
          </p:sp>
        </mc:Choice>
        <mc:Fallback xmlns="">
          <p:sp>
            <p:nvSpPr>
              <p:cNvPr id="16" name="TextBox 15">
                <a:extLst>
                  <a:ext uri="{FF2B5EF4-FFF2-40B4-BE49-F238E27FC236}">
                    <a16:creationId xmlns:a16="http://schemas.microsoft.com/office/drawing/2014/main" id="{9F85D5E4-9437-95D7-7CD9-A1A7B1592657}"/>
                  </a:ext>
                </a:extLst>
              </p:cNvPr>
              <p:cNvSpPr txBox="1">
                <a:spLocks noRot="1" noChangeAspect="1" noMove="1" noResize="1" noEditPoints="1" noAdjustHandles="1" noChangeArrowheads="1" noChangeShapeType="1" noTextEdit="1"/>
              </p:cNvSpPr>
              <p:nvPr/>
            </p:nvSpPr>
            <p:spPr>
              <a:xfrm>
                <a:off x="7445831" y="5671848"/>
                <a:ext cx="4441371" cy="369332"/>
              </a:xfrm>
              <a:prstGeom prst="rect">
                <a:avLst/>
              </a:prstGeom>
              <a:blipFill>
                <a:blip r:embed="rId10"/>
                <a:stretch>
                  <a:fillRect l="-1097"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1446D9B-1B96-DA01-EBBA-AEE9C362E17F}"/>
                  </a:ext>
                </a:extLst>
              </p:cNvPr>
              <p:cNvSpPr txBox="1"/>
              <p:nvPr/>
            </p:nvSpPr>
            <p:spPr>
              <a:xfrm>
                <a:off x="3306234" y="6415524"/>
                <a:ext cx="201083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kern="100" smtClean="0">
                          <a:effectLst/>
                          <a:latin typeface="Cambria Math" panose="02040503050406030204" pitchFamily="18" charset="0"/>
                          <a:ea typeface="Cambria Math" panose="02040503050406030204" pitchFamily="18" charset="0"/>
                          <a:cs typeface="Arial" panose="020B0604020202020204" pitchFamily="34" charset="0"/>
                        </a:rPr>
                        <m:t>→</m:t>
                      </m:r>
                      <m: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9.0432, 1,000 </m:t>
                      </m:r>
                      <m:r>
                        <m:rPr>
                          <m:nor/>
                        </m:rPr>
                        <a:rPr lang="en-US" dirty="0">
                          <a:latin typeface="Raleway" pitchFamily="2" charset="0"/>
                        </a:rPr>
                        <m:t>ft</m:t>
                      </m:r>
                      <m:r>
                        <m:rPr>
                          <m:nor/>
                        </m:rPr>
                        <a:rPr lang="en-US" baseline="30000" dirty="0">
                          <a:latin typeface="Raleway" pitchFamily="2" charset="0"/>
                        </a:rPr>
                        <m:t>3</m:t>
                      </m:r>
                    </m:oMath>
                  </m:oMathPara>
                </a14:m>
                <a:endParaRPr lang="en-US">
                  <a:latin typeface="Raleway" pitchFamily="2" charset="0"/>
                </a:endParaRPr>
              </a:p>
            </p:txBody>
          </p:sp>
        </mc:Choice>
        <mc:Fallback xmlns="">
          <p:sp>
            <p:nvSpPr>
              <p:cNvPr id="14" name="TextBox 13">
                <a:extLst>
                  <a:ext uri="{FF2B5EF4-FFF2-40B4-BE49-F238E27FC236}">
                    <a16:creationId xmlns:a16="http://schemas.microsoft.com/office/drawing/2014/main" id="{11446D9B-1B96-DA01-EBBA-AEE9C362E17F}"/>
                  </a:ext>
                </a:extLst>
              </p:cNvPr>
              <p:cNvSpPr txBox="1">
                <a:spLocks noRot="1" noChangeAspect="1" noMove="1" noResize="1" noEditPoints="1" noAdjustHandles="1" noChangeArrowheads="1" noChangeShapeType="1" noTextEdit="1"/>
              </p:cNvSpPr>
              <p:nvPr/>
            </p:nvSpPr>
            <p:spPr>
              <a:xfrm>
                <a:off x="3306234" y="6415524"/>
                <a:ext cx="2010833" cy="369332"/>
              </a:xfrm>
              <a:prstGeom prst="rect">
                <a:avLst/>
              </a:prstGeom>
              <a:blipFill>
                <a:blip r:embed="rId11"/>
                <a:stretch>
                  <a:fillRect r="-1515"/>
                </a:stretch>
              </a:blipFill>
            </p:spPr>
            <p:txBody>
              <a:bodyPr/>
              <a:lstStyle/>
              <a:p>
                <a:r>
                  <a:rPr lang="en-US">
                    <a:noFill/>
                  </a:rPr>
                  <a:t> </a:t>
                </a:r>
              </a:p>
            </p:txBody>
          </p:sp>
        </mc:Fallback>
      </mc:AlternateContent>
    </p:spTree>
    <p:extLst>
      <p:ext uri="{BB962C8B-B14F-4D97-AF65-F5344CB8AC3E}">
        <p14:creationId xmlns:p14="http://schemas.microsoft.com/office/powerpoint/2010/main" val="143961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2" grpId="0"/>
      <p:bldP spid="16" grpId="0"/>
      <p:bldP spid="14" grpId="0"/>
    </p:bldLst>
  </p:timing>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21BB2-FF44-AA86-E380-FEAB1EB651B1}"/>
              </a:ext>
            </a:extLst>
          </p:cNvPr>
          <p:cNvSpPr>
            <a:spLocks noGrp="1"/>
          </p:cNvSpPr>
          <p:nvPr>
            <p:ph type="title"/>
          </p:nvPr>
        </p:nvSpPr>
        <p:spPr/>
        <p:txBody>
          <a:bodyPr/>
          <a:lstStyle/>
          <a:p>
            <a:r>
              <a:rPr lang="en-US"/>
              <a:t>Organic Loading Rate Practice Problem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53DFD38-A0B6-D4FD-E426-B559727F667F}"/>
                  </a:ext>
                </a:extLst>
              </p:cNvPr>
              <p:cNvSpPr>
                <a:spLocks noGrp="1"/>
              </p:cNvSpPr>
              <p:nvPr>
                <p:ph idx="1"/>
              </p:nvPr>
            </p:nvSpPr>
            <p:spPr/>
            <p:txBody>
              <a:bodyPr/>
              <a:lstStyle/>
              <a:p>
                <a:pPr marL="0" indent="0">
                  <a:buNone/>
                </a:pPr>
                <a:r>
                  <a:rPr lang="en-US"/>
                  <a:t>An RBC receives a flow of 385,000 gpd with a BOD of 185 mg/L. What is the organic loading rate for the RBC if the surface area of the media is 225,000</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𝑓𝑡</m:t>
                        </m:r>
                      </m:e>
                      <m:sup>
                        <m:r>
                          <a:rPr lang="en-US" b="0" i="1" smtClean="0">
                            <a:latin typeface="Cambria Math" panose="02040503050406030204" pitchFamily="18" charset="0"/>
                          </a:rPr>
                          <m:t>2</m:t>
                        </m:r>
                      </m:sup>
                    </m:sSup>
                  </m:oMath>
                </a14:m>
                <a:r>
                  <a:rPr lang="en-US"/>
                  <a:t>?</a:t>
                </a:r>
              </a:p>
            </p:txBody>
          </p:sp>
        </mc:Choice>
        <mc:Fallback xmlns="">
          <p:sp>
            <p:nvSpPr>
              <p:cNvPr id="3" name="Content Placeholder 2">
                <a:extLst>
                  <a:ext uri="{FF2B5EF4-FFF2-40B4-BE49-F238E27FC236}">
                    <a16:creationId xmlns:a16="http://schemas.microsoft.com/office/drawing/2014/main" id="{E53DFD38-A0B6-D4FD-E426-B559727F667F}"/>
                  </a:ext>
                </a:extLst>
              </p:cNvPr>
              <p:cNvSpPr>
                <a:spLocks noGrp="1" noRot="1" noChangeAspect="1" noMove="1" noResize="1" noEditPoints="1" noAdjustHandles="1" noChangeArrowheads="1" noChangeShapeType="1" noTextEdit="1"/>
              </p:cNvSpPr>
              <p:nvPr>
                <p:ph idx="1"/>
              </p:nvPr>
            </p:nvSpPr>
            <p:spPr>
              <a:blipFill>
                <a:blip r:embed="rId2"/>
                <a:stretch>
                  <a:fillRect l="-1159" t="-2521" r="-19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8D0F474-42D6-5AE0-D5AC-58A82E288265}"/>
                  </a:ext>
                </a:extLst>
              </p:cNvPr>
              <p:cNvSpPr txBox="1"/>
              <p:nvPr/>
            </p:nvSpPr>
            <p:spPr>
              <a:xfrm>
                <a:off x="391885" y="3100448"/>
                <a:ext cx="11168743" cy="6571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RBC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Media</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Surface</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Area</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,1,000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den>
                      </m:f>
                    </m:oMath>
                  </m:oMathPara>
                </a14:m>
                <a:endParaRPr lang="en-US"/>
              </a:p>
            </p:txBody>
          </p:sp>
        </mc:Choice>
        <mc:Fallback xmlns="">
          <p:sp>
            <p:nvSpPr>
              <p:cNvPr id="5" name="TextBox 4">
                <a:extLst>
                  <a:ext uri="{FF2B5EF4-FFF2-40B4-BE49-F238E27FC236}">
                    <a16:creationId xmlns:a16="http://schemas.microsoft.com/office/drawing/2014/main" id="{68D0F474-42D6-5AE0-D5AC-58A82E288265}"/>
                  </a:ext>
                </a:extLst>
              </p:cNvPr>
              <p:cNvSpPr txBox="1">
                <a:spLocks noRot="1" noChangeAspect="1" noMove="1" noResize="1" noEditPoints="1" noAdjustHandles="1" noChangeArrowheads="1" noChangeShapeType="1" noTextEdit="1"/>
              </p:cNvSpPr>
              <p:nvPr/>
            </p:nvSpPr>
            <p:spPr>
              <a:xfrm>
                <a:off x="391885" y="3100448"/>
                <a:ext cx="11168743" cy="65710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C31A1C0-969F-B678-4835-14E611D549A6}"/>
                  </a:ext>
                </a:extLst>
              </p:cNvPr>
              <p:cNvSpPr txBox="1"/>
              <p:nvPr/>
            </p:nvSpPr>
            <p:spPr>
              <a:xfrm>
                <a:off x="1045029" y="3811796"/>
                <a:ext cx="964901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𝐿𝑜𝑎𝑑𝑖𝑛𝑔</m:t>
                      </m:r>
                      <m:r>
                        <a:rPr lang="en-US" i="0">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𝑅𝑎𝑡𝑒</m:t>
                      </m:r>
                      <m:r>
                        <a:rPr lang="en-US" i="0">
                          <a:solidFill>
                            <a:schemeClr val="tx1"/>
                          </a:solidFill>
                          <a:latin typeface="Cambria Math" panose="02040503050406030204" pitchFamily="18" charset="0"/>
                        </a:rPr>
                        <m:t>,</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m:t>
                          </m:r>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𝑑</m:t>
                          </m:r>
                          <m:r>
                            <a:rPr lang="en-US" b="0" i="1" smtClean="0">
                              <a:solidFill>
                                <a:schemeClr val="tx1"/>
                              </a:solidFill>
                              <a:latin typeface="Cambria Math" panose="02040503050406030204" pitchFamily="18" charset="0"/>
                            </a:rPr>
                            <m:t>𝑎𝑦</m:t>
                          </m:r>
                        </m:den>
                      </m:f>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𝐹𝑙𝑜𝑤</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𝑀𝐺𝐷</m:t>
                          </m:r>
                        </m:e>
                      </m:d>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𝐶𝑜𝑛𝑐𝑒𝑛𝑡𝑟𝑎𝑡𝑖𝑜𝑛</m:t>
                          </m:r>
                          <m:r>
                            <a:rPr lang="en-US" i="0">
                              <a:solidFill>
                                <a:schemeClr val="tx1"/>
                              </a:solidFill>
                              <a:latin typeface="Cambria Math" panose="02040503050406030204" pitchFamily="18" charset="0"/>
                            </a:rPr>
                            <m:t>,</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𝑚</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𝐿</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m:t>
                              </m:r>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𝑔</m:t>
                              </m:r>
                              <m:r>
                                <a:rPr lang="en-US" b="0" i="1" smtClean="0">
                                  <a:solidFill>
                                    <a:schemeClr val="tx1"/>
                                  </a:solidFill>
                                  <a:latin typeface="Cambria Math" panose="02040503050406030204" pitchFamily="18" charset="0"/>
                                </a:rPr>
                                <m:t>𝑎𝑙</m:t>
                              </m:r>
                            </m:den>
                          </m:f>
                        </m:e>
                      </m:d>
                    </m:oMath>
                  </m:oMathPara>
                </a14:m>
                <a:endParaRPr lang="en-US">
                  <a:solidFill>
                    <a:schemeClr val="tx1"/>
                  </a:solidFill>
                </a:endParaRPr>
              </a:p>
            </p:txBody>
          </p:sp>
        </mc:Choice>
        <mc:Fallback xmlns="">
          <p:sp>
            <p:nvSpPr>
              <p:cNvPr id="7" name="TextBox 6">
                <a:extLst>
                  <a:ext uri="{FF2B5EF4-FFF2-40B4-BE49-F238E27FC236}">
                    <a16:creationId xmlns:a16="http://schemas.microsoft.com/office/drawing/2014/main" id="{4C31A1C0-969F-B678-4835-14E611D549A6}"/>
                  </a:ext>
                </a:extLst>
              </p:cNvPr>
              <p:cNvSpPr txBox="1">
                <a:spLocks noRot="1" noChangeAspect="1" noMove="1" noResize="1" noEditPoints="1" noAdjustHandles="1" noChangeArrowheads="1" noChangeShapeType="1" noTextEdit="1"/>
              </p:cNvSpPr>
              <p:nvPr/>
            </p:nvSpPr>
            <p:spPr>
              <a:xfrm>
                <a:off x="1045029" y="3811796"/>
                <a:ext cx="9649013" cy="369332"/>
              </a:xfrm>
              <a:prstGeom prst="rect">
                <a:avLst/>
              </a:prstGeom>
              <a:blipFill>
                <a:blip r:embed="rId4"/>
                <a:stretch>
                  <a:fillRect t="-116393"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513F1C7-1795-F922-05A6-04EE6FCF9702}"/>
                  </a:ext>
                </a:extLst>
              </p:cNvPr>
              <p:cNvSpPr txBox="1"/>
              <p:nvPr/>
            </p:nvSpPr>
            <p:spPr>
              <a:xfrm>
                <a:off x="1006873" y="4303590"/>
                <a:ext cx="964901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𝐿𝑜𝑎𝑑𝑖𝑛𝑔</m:t>
                      </m:r>
                      <m:r>
                        <a:rPr lang="en-US" i="0">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𝑅𝑎𝑡𝑒</m:t>
                      </m:r>
                      <m:r>
                        <a:rPr lang="en-US" i="0">
                          <a:solidFill>
                            <a:schemeClr val="tx1"/>
                          </a:solidFill>
                          <a:latin typeface="Cambria Math" panose="02040503050406030204" pitchFamily="18" charset="0"/>
                        </a:rPr>
                        <m:t>,</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m:t>
                          </m:r>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𝑑</m:t>
                          </m:r>
                          <m:r>
                            <a:rPr lang="en-US" b="0" i="1" smtClean="0">
                              <a:solidFill>
                                <a:schemeClr val="tx1"/>
                              </a:solidFill>
                              <a:latin typeface="Cambria Math" panose="02040503050406030204" pitchFamily="18" charset="0"/>
                            </a:rPr>
                            <m:t>𝑎𝑦</m:t>
                          </m:r>
                        </m:den>
                      </m:f>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385,000/1,000,000</m:t>
                          </m:r>
                        </m:e>
                      </m:d>
                      <m:d>
                        <m:dPr>
                          <m:ctrlPr>
                            <a:rPr lang="en-US" i="1">
                              <a:solidFill>
                                <a:schemeClr val="tx1"/>
                              </a:solidFill>
                              <a:latin typeface="Cambria Math" panose="02040503050406030204" pitchFamily="18" charset="0"/>
                            </a:rPr>
                          </m:ctrlPr>
                        </m:dPr>
                        <m:e>
                          <m:r>
                            <a:rPr lang="en-US" b="0" i="0" smtClean="0">
                              <a:solidFill>
                                <a:schemeClr val="tx1"/>
                              </a:solidFill>
                              <a:latin typeface="Cambria Math" panose="02040503050406030204" pitchFamily="18" charset="0"/>
                            </a:rPr>
                            <m:t>185</m:t>
                          </m:r>
                          <m:r>
                            <a:rPr lang="en-US" i="0">
                              <a:solidFill>
                                <a:schemeClr val="tx1"/>
                              </a:solidFill>
                              <a:latin typeface="Cambria Math" panose="02040503050406030204" pitchFamily="18" charset="0"/>
                            </a:rPr>
                            <m:t>,</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𝑚</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𝐿</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m:t>
                              </m:r>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𝑔</m:t>
                              </m:r>
                              <m:r>
                                <a:rPr lang="en-US" b="0" i="1" smtClean="0">
                                  <a:solidFill>
                                    <a:schemeClr val="tx1"/>
                                  </a:solidFill>
                                  <a:latin typeface="Cambria Math" panose="02040503050406030204" pitchFamily="18" charset="0"/>
                                </a:rPr>
                                <m:t>𝑎𝑙</m:t>
                              </m:r>
                            </m:den>
                          </m:f>
                        </m:e>
                      </m:d>
                    </m:oMath>
                  </m:oMathPara>
                </a14:m>
                <a:endParaRPr lang="en-US">
                  <a:solidFill>
                    <a:schemeClr val="tx1"/>
                  </a:solidFill>
                </a:endParaRPr>
              </a:p>
            </p:txBody>
          </p:sp>
        </mc:Choice>
        <mc:Fallback xmlns="">
          <p:sp>
            <p:nvSpPr>
              <p:cNvPr id="9" name="TextBox 8">
                <a:extLst>
                  <a:ext uri="{FF2B5EF4-FFF2-40B4-BE49-F238E27FC236}">
                    <a16:creationId xmlns:a16="http://schemas.microsoft.com/office/drawing/2014/main" id="{A513F1C7-1795-F922-05A6-04EE6FCF9702}"/>
                  </a:ext>
                </a:extLst>
              </p:cNvPr>
              <p:cNvSpPr txBox="1">
                <a:spLocks noRot="1" noChangeAspect="1" noMove="1" noResize="1" noEditPoints="1" noAdjustHandles="1" noChangeArrowheads="1" noChangeShapeType="1" noTextEdit="1"/>
              </p:cNvSpPr>
              <p:nvPr/>
            </p:nvSpPr>
            <p:spPr>
              <a:xfrm>
                <a:off x="1006873" y="4303590"/>
                <a:ext cx="9649013" cy="369332"/>
              </a:xfrm>
              <a:prstGeom prst="rect">
                <a:avLst/>
              </a:prstGeom>
              <a:blipFill>
                <a:blip r:embed="rId5"/>
                <a:stretch>
                  <a:fillRect t="-116393"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A15817D-75C9-6C47-AB6E-F97BFE67E740}"/>
                  </a:ext>
                </a:extLst>
              </p:cNvPr>
              <p:cNvSpPr txBox="1"/>
              <p:nvPr/>
            </p:nvSpPr>
            <p:spPr>
              <a:xfrm>
                <a:off x="1006873" y="4700045"/>
                <a:ext cx="964901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𝐿𝑜𝑎𝑑𝑖𝑛𝑔</m:t>
                      </m:r>
                      <m:r>
                        <a:rPr lang="en-US" i="0">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𝑅𝑎𝑡𝑒</m:t>
                      </m:r>
                      <m:r>
                        <a:rPr lang="en-US" i="0" smtClean="0">
                          <a:solidFill>
                            <a:schemeClr val="tx1"/>
                          </a:solidFill>
                          <a:latin typeface="Cambria Math" panose="02040503050406030204" pitchFamily="18" charset="0"/>
                        </a:rPr>
                        <m:t>,</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m:t>
                          </m:r>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𝑑</m:t>
                          </m:r>
                          <m:r>
                            <a:rPr lang="en-US" b="0" i="1" smtClean="0">
                              <a:solidFill>
                                <a:schemeClr val="tx1"/>
                              </a:solidFill>
                              <a:latin typeface="Cambria Math" panose="02040503050406030204" pitchFamily="18" charset="0"/>
                            </a:rPr>
                            <m:t>𝑎𝑦</m:t>
                          </m:r>
                        </m:den>
                      </m:f>
                      <m:r>
                        <a:rPr lang="en-US" i="0">
                          <a:solidFill>
                            <a:schemeClr val="tx1"/>
                          </a:solidFill>
                          <a:latin typeface="Cambria Math" panose="02040503050406030204" pitchFamily="18" charset="0"/>
                        </a:rPr>
                        <m:t>=</m:t>
                      </m:r>
                      <m:r>
                        <a:rPr lang="en-US" i="1" smtClean="0">
                          <a:solidFill>
                            <a:schemeClr val="tx1"/>
                          </a:solidFill>
                          <a:latin typeface="Cambria Math" panose="02040503050406030204" pitchFamily="18" charset="0"/>
                        </a:rPr>
                        <m:t>5</m:t>
                      </m:r>
                      <m:r>
                        <a:rPr lang="en-US" b="0" i="1" smtClean="0">
                          <a:solidFill>
                            <a:schemeClr val="tx1"/>
                          </a:solidFill>
                          <a:latin typeface="Cambria Math" panose="02040503050406030204" pitchFamily="18" charset="0"/>
                        </a:rPr>
                        <m:t>94.02</m:t>
                      </m:r>
                      <m:f>
                        <m:fPr>
                          <m:type m:val="lin"/>
                          <m:ctrlPr>
                            <a:rPr lang="en-US" i="1">
                              <a:latin typeface="Cambria Math" panose="02040503050406030204" pitchFamily="18" charset="0"/>
                            </a:rPr>
                          </m:ctrlPr>
                        </m:fPr>
                        <m:num>
                          <m:r>
                            <a:rPr lang="en-US" i="1">
                              <a:latin typeface="Cambria Math" panose="02040503050406030204" pitchFamily="18" charset="0"/>
                            </a:rPr>
                            <m:t>𝑙𝑏</m:t>
                          </m:r>
                        </m:num>
                        <m:den>
                          <m:r>
                            <a:rPr lang="en-US" i="1">
                              <a:latin typeface="Cambria Math" panose="02040503050406030204" pitchFamily="18" charset="0"/>
                            </a:rPr>
                            <m:t>𝑑𝑎𝑦</m:t>
                          </m:r>
                        </m:den>
                      </m:f>
                    </m:oMath>
                  </m:oMathPara>
                </a14:m>
                <a:endParaRPr lang="en-US">
                  <a:solidFill>
                    <a:schemeClr val="tx1"/>
                  </a:solidFill>
                </a:endParaRPr>
              </a:p>
            </p:txBody>
          </p:sp>
        </mc:Choice>
        <mc:Fallback xmlns="">
          <p:sp>
            <p:nvSpPr>
              <p:cNvPr id="10" name="TextBox 9">
                <a:extLst>
                  <a:ext uri="{FF2B5EF4-FFF2-40B4-BE49-F238E27FC236}">
                    <a16:creationId xmlns:a16="http://schemas.microsoft.com/office/drawing/2014/main" id="{4A15817D-75C9-6C47-AB6E-F97BFE67E740}"/>
                  </a:ext>
                </a:extLst>
              </p:cNvPr>
              <p:cNvSpPr txBox="1">
                <a:spLocks noRot="1" noChangeAspect="1" noMove="1" noResize="1" noEditPoints="1" noAdjustHandles="1" noChangeArrowheads="1" noChangeShapeType="1" noTextEdit="1"/>
              </p:cNvSpPr>
              <p:nvPr/>
            </p:nvSpPr>
            <p:spPr>
              <a:xfrm>
                <a:off x="1006873" y="4700045"/>
                <a:ext cx="9649013" cy="369332"/>
              </a:xfrm>
              <a:prstGeom prst="rect">
                <a:avLst/>
              </a:prstGeom>
              <a:blipFill>
                <a:blip r:embed="rId6"/>
                <a:stretch>
                  <a:fillRect t="-116393"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1685A95-9B8A-7F28-72FC-08DF3BACF0E6}"/>
                  </a:ext>
                </a:extLst>
              </p:cNvPr>
              <p:cNvSpPr txBox="1"/>
              <p:nvPr/>
            </p:nvSpPr>
            <p:spPr>
              <a:xfrm>
                <a:off x="391885" y="5122144"/>
                <a:ext cx="11168743" cy="683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RBC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a:rPr lang="en-US" i="1">
                              <a:solidFill>
                                <a:srgbClr val="666666"/>
                              </a:solidFill>
                              <a:latin typeface="Cambria Math" panose="02040503050406030204" pitchFamily="18" charset="0"/>
                            </a:rPr>
                            <m:t>594.02 </m:t>
                          </m:r>
                          <m:r>
                            <a:rPr lang="en-US" i="1">
                              <a:solidFill>
                                <a:srgbClr val="666666"/>
                              </a:solidFill>
                              <a:latin typeface="Cambria Math" panose="02040503050406030204" pitchFamily="18" charset="0"/>
                            </a:rPr>
                            <m:t>𝑙𝑏</m:t>
                          </m:r>
                          <m:r>
                            <a:rPr lang="en-US" i="1">
                              <a:solidFill>
                                <a:srgbClr val="666666"/>
                              </a:solidFill>
                              <a:latin typeface="Cambria Math" panose="02040503050406030204" pitchFamily="18" charset="0"/>
                            </a:rPr>
                            <m:t>∕</m:t>
                          </m:r>
                          <m:r>
                            <a:rPr lang="en-US" i="1">
                              <a:solidFill>
                                <a:srgbClr val="666666"/>
                              </a:solidFill>
                              <a:latin typeface="Cambria Math" panose="02040503050406030204" pitchFamily="18" charset="0"/>
                            </a:rPr>
                            <m:t>𝑑𝑎𝑦</m:t>
                          </m:r>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225, 1,000</m:t>
                          </m:r>
                          <m:sSup>
                            <m:sSupPr>
                              <m:ctrlP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𝑓𝑡</m:t>
                              </m:r>
                            </m:e>
                            <m:sup>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den>
                      </m:f>
                    </m:oMath>
                  </m:oMathPara>
                </a14:m>
                <a:endParaRPr lang="en-US"/>
              </a:p>
            </p:txBody>
          </p:sp>
        </mc:Choice>
        <mc:Fallback xmlns="">
          <p:sp>
            <p:nvSpPr>
              <p:cNvPr id="11" name="TextBox 10">
                <a:extLst>
                  <a:ext uri="{FF2B5EF4-FFF2-40B4-BE49-F238E27FC236}">
                    <a16:creationId xmlns:a16="http://schemas.microsoft.com/office/drawing/2014/main" id="{11685A95-9B8A-7F28-72FC-08DF3BACF0E6}"/>
                  </a:ext>
                </a:extLst>
              </p:cNvPr>
              <p:cNvSpPr txBox="1">
                <a:spLocks noRot="1" noChangeAspect="1" noMove="1" noResize="1" noEditPoints="1" noAdjustHandles="1" noChangeArrowheads="1" noChangeShapeType="1" noTextEdit="1"/>
              </p:cNvSpPr>
              <p:nvPr/>
            </p:nvSpPr>
            <p:spPr>
              <a:xfrm>
                <a:off x="391885" y="5122144"/>
                <a:ext cx="11168743" cy="683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23790FA-02AD-9BD5-6B58-18B5DAA4AE83}"/>
                  </a:ext>
                </a:extLst>
              </p:cNvPr>
              <p:cNvSpPr txBox="1"/>
              <p:nvPr/>
            </p:nvSpPr>
            <p:spPr>
              <a:xfrm>
                <a:off x="2318995" y="5885357"/>
                <a:ext cx="7612144" cy="541302"/>
              </a:xfrm>
              <a:prstGeom prst="rect">
                <a:avLst/>
              </a:prstGeom>
              <a:noFill/>
            </p:spPr>
            <p:txBody>
              <a:bodyPr wrap="square">
                <a:spAutoFit/>
              </a:bodyPr>
              <a:lstStyle/>
              <a:p>
                <a14:m>
                  <m:oMath xmlns:m="http://schemas.openxmlformats.org/officeDocument/2006/math">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RBC</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80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r>
                      <a:rPr kumimoji="0" lang="en-US" sz="180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2.64</m:t>
                    </m:r>
                  </m:oMath>
                </a14:m>
                <a:r>
                  <a:rPr lang="en-US"/>
                  <a:t> </a:t>
                </a:r>
                <a14:m>
                  <m:oMath xmlns:m="http://schemas.openxmlformats.org/officeDocument/2006/math">
                    <m:f>
                      <m:fPr>
                        <m:ctrlPr>
                          <a:rPr lang="en-US" i="1">
                            <a:solidFill>
                              <a:srgbClr val="666666"/>
                            </a:solidFill>
                            <a:latin typeface="Cambria Math" panose="02040503050406030204" pitchFamily="18" charset="0"/>
                          </a:rPr>
                        </m:ctrlPr>
                      </m:fPr>
                      <m:num>
                        <m:r>
                          <a:rPr lang="en-US" i="1">
                            <a:solidFill>
                              <a:srgbClr val="666666"/>
                            </a:solidFill>
                            <a:latin typeface="Cambria Math" panose="02040503050406030204" pitchFamily="18" charset="0"/>
                          </a:rPr>
                          <m:t>𝑙𝑏</m:t>
                        </m:r>
                        <m:r>
                          <a:rPr lang="en-US" b="0" i="1" smtClean="0">
                            <a:solidFill>
                              <a:srgbClr val="666666"/>
                            </a:solidFill>
                            <a:latin typeface="Cambria Math" panose="02040503050406030204" pitchFamily="18" charset="0"/>
                          </a:rPr>
                          <m:t> </m:t>
                        </m:r>
                        <m:sSub>
                          <m:sSubPr>
                            <m:ctrlPr>
                              <a:rPr lang="en-US" b="0" i="1" smtClean="0">
                                <a:solidFill>
                                  <a:srgbClr val="666666"/>
                                </a:solidFill>
                                <a:latin typeface="Cambria Math" panose="02040503050406030204" pitchFamily="18" charset="0"/>
                              </a:rPr>
                            </m:ctrlPr>
                          </m:sSubPr>
                          <m:e>
                            <m:r>
                              <a:rPr lang="en-US" b="0" i="1" smtClean="0">
                                <a:solidFill>
                                  <a:srgbClr val="666666"/>
                                </a:solidFill>
                                <a:latin typeface="Cambria Math" panose="02040503050406030204" pitchFamily="18" charset="0"/>
                              </a:rPr>
                              <m:t>𝑆𝐵𝑂𝐷</m:t>
                            </m:r>
                          </m:e>
                          <m:sub>
                            <m:r>
                              <a:rPr lang="en-US" b="0" i="1" smtClean="0">
                                <a:solidFill>
                                  <a:srgbClr val="666666"/>
                                </a:solidFill>
                                <a:latin typeface="Cambria Math" panose="02040503050406030204" pitchFamily="18" charset="0"/>
                              </a:rPr>
                              <m:t>5</m:t>
                            </m:r>
                          </m:sub>
                        </m:sSub>
                        <m:r>
                          <a:rPr lang="en-US" i="1">
                            <a:solidFill>
                              <a:srgbClr val="666666"/>
                            </a:solidFill>
                            <a:latin typeface="Cambria Math" panose="02040503050406030204" pitchFamily="18" charset="0"/>
                          </a:rPr>
                          <m:t>∕</m:t>
                        </m:r>
                        <m:r>
                          <a:rPr lang="en-US" i="1">
                            <a:solidFill>
                              <a:srgbClr val="666666"/>
                            </a:solidFill>
                            <a:latin typeface="Cambria Math" panose="02040503050406030204" pitchFamily="18" charset="0"/>
                          </a:rPr>
                          <m:t>𝑑𝑎𝑦</m:t>
                        </m:r>
                      </m:num>
                      <m:den>
                        <m:r>
                          <a:rPr lang="en-US">
                            <a:solidFill>
                              <a:srgbClr val="666666"/>
                            </a:solidFill>
                            <a:latin typeface="Cambria Math" panose="02040503050406030204" pitchFamily="18" charset="0"/>
                          </a:rPr>
                          <m:t>1,000</m:t>
                        </m:r>
                        <m:sSup>
                          <m:sSupPr>
                            <m:ctrlPr>
                              <a:rPr lang="en-US" i="1">
                                <a:solidFill>
                                  <a:srgbClr val="666666"/>
                                </a:solidFill>
                                <a:latin typeface="Cambria Math" panose="02040503050406030204" pitchFamily="18" charset="0"/>
                              </a:rPr>
                            </m:ctrlPr>
                          </m:sSupPr>
                          <m:e>
                            <m:r>
                              <a:rPr lang="en-US" i="1">
                                <a:solidFill>
                                  <a:srgbClr val="666666"/>
                                </a:solidFill>
                                <a:latin typeface="Cambria Math" panose="02040503050406030204" pitchFamily="18" charset="0"/>
                              </a:rPr>
                              <m:t>𝑓𝑡</m:t>
                            </m:r>
                          </m:e>
                          <m:sup>
                            <m:r>
                              <a:rPr lang="en-US" i="1">
                                <a:solidFill>
                                  <a:srgbClr val="666666"/>
                                </a:solidFill>
                                <a:latin typeface="Cambria Math" panose="02040503050406030204" pitchFamily="18" charset="0"/>
                              </a:rPr>
                              <m:t>2</m:t>
                            </m:r>
                          </m:sup>
                        </m:sSup>
                      </m:den>
                    </m:f>
                  </m:oMath>
                </a14:m>
                <a:endParaRPr lang="en-US"/>
              </a:p>
            </p:txBody>
          </p:sp>
        </mc:Choice>
        <mc:Fallback xmlns="">
          <p:sp>
            <p:nvSpPr>
              <p:cNvPr id="12" name="TextBox 11">
                <a:extLst>
                  <a:ext uri="{FF2B5EF4-FFF2-40B4-BE49-F238E27FC236}">
                    <a16:creationId xmlns:a16="http://schemas.microsoft.com/office/drawing/2014/main" id="{F23790FA-02AD-9BD5-6B58-18B5DAA4AE83}"/>
                  </a:ext>
                </a:extLst>
              </p:cNvPr>
              <p:cNvSpPr txBox="1">
                <a:spLocks noRot="1" noChangeAspect="1" noMove="1" noResize="1" noEditPoints="1" noAdjustHandles="1" noChangeArrowheads="1" noChangeShapeType="1" noTextEdit="1"/>
              </p:cNvSpPr>
              <p:nvPr/>
            </p:nvSpPr>
            <p:spPr>
              <a:xfrm>
                <a:off x="2318995" y="5885357"/>
                <a:ext cx="7612144" cy="541302"/>
              </a:xfrm>
              <a:prstGeom prst="rect">
                <a:avLst/>
              </a:prstGeom>
              <a:blipFill>
                <a:blip r:embed="rId8"/>
                <a:stretch>
                  <a:fillRect l="-160" t="-66292" b="-102247"/>
                </a:stretch>
              </a:blipFill>
            </p:spPr>
            <p:txBody>
              <a:bodyPr/>
              <a:lstStyle/>
              <a:p>
                <a:r>
                  <a:rPr lang="en-US">
                    <a:noFill/>
                  </a:rPr>
                  <a:t> </a:t>
                </a:r>
              </a:p>
            </p:txBody>
          </p:sp>
        </mc:Fallback>
      </mc:AlternateContent>
    </p:spTree>
    <p:extLst>
      <p:ext uri="{BB962C8B-B14F-4D97-AF65-F5344CB8AC3E}">
        <p14:creationId xmlns:p14="http://schemas.microsoft.com/office/powerpoint/2010/main" val="1130931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482D67E-0D72-659E-E38D-6C12EFD06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4806A-576A-5F27-EEF6-AC3F4F1698E0}"/>
              </a:ext>
            </a:extLst>
          </p:cNvPr>
          <p:cNvSpPr>
            <a:spLocks noGrp="1"/>
          </p:cNvSpPr>
          <p:nvPr>
            <p:ph type="title"/>
          </p:nvPr>
        </p:nvSpPr>
        <p:spPr/>
        <p:txBody>
          <a:bodyPr/>
          <a:lstStyle/>
          <a:p>
            <a:r>
              <a:rPr lang="en-US"/>
              <a:t>Organic Loading Rate Equations Cont’d</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A230F78-B373-095E-32E8-92AE02F01A45}"/>
                  </a:ext>
                </a:extLst>
              </p:cNvPr>
              <p:cNvSpPr>
                <a:spLocks noGrp="1"/>
              </p:cNvSpPr>
              <p:nvPr>
                <p:ph type="body" idx="1"/>
              </p:nvPr>
            </p:nvSpPr>
            <p:spPr>
              <a:xfrm>
                <a:off x="866930" y="1690688"/>
                <a:ext cx="10515600" cy="4802187"/>
              </a:xfrm>
              <a:solidFill>
                <a:schemeClr val="bg1">
                  <a:alpha val="91000"/>
                </a:schemeClr>
              </a:solidFill>
            </p:spPr>
            <p:txBody>
              <a:bodyPr>
                <a:normAutofit fontScale="92500"/>
              </a:bodyPr>
              <a:lstStyle/>
              <a:p>
                <a:pPr marL="0" marR="0" lvl="0" indent="0" algn="l" defTabSz="457200" rtl="0" eaLnBrk="1" fontAlgn="auto" latinLnBrk="0" hangingPunct="1">
                  <a:lnSpc>
                    <a:spcPct val="200000"/>
                  </a:lnSpc>
                  <a:spcBef>
                    <a:spcPts val="0"/>
                  </a:spcBef>
                  <a:spcAft>
                    <a:spcPts val="0"/>
                  </a:spcAft>
                  <a:buClrTx/>
                  <a:buSzTx/>
                  <a:buFontTx/>
                  <a:buNone/>
                  <a:tabLst/>
                  <a:defRPr/>
                </a:pPr>
                <a:r>
                  <a:rPr lang="en-US">
                    <a:latin typeface="Cambria Math" panose="02040503050406030204" pitchFamily="18" charset="0"/>
                  </a:rPr>
                  <a:t>Lagoon Ponds</a:t>
                </a:r>
                <a:endPar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endParaRPr>
              </a:p>
              <a:p>
                <a:pPr marL="0" marR="0" lvl="0" indent="0" algn="l" defTabSz="457200" rtl="0" eaLnBrk="1" fontAlgn="auto" latinLnBrk="0" hangingPunct="1">
                  <a:lnSpc>
                    <a:spcPct val="2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Loading</m:t>
                      </m:r>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Rate</m:t>
                      </m:r>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Pond</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l</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bs</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day</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ac</m:t>
                      </m:r>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m:t>
                      </m:r>
                      <m:f>
                        <m:fPr>
                          <m:ctrlPr>
                            <a:rPr kumimoji="0" lang="en-US"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lbs</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day</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num>
                        <m:den>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Avergage</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Pond</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Surface</m:t>
                          </m:r>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Area</m:t>
                          </m:r>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m:t>
                          </m:r>
                          <m:r>
                            <a:rPr kumimoji="0" lang="en-US"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a:rPr kumimoji="0" lang="en-US"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𝑎𝑐</m:t>
                          </m:r>
                        </m:den>
                      </m:f>
                    </m:oMath>
                  </m:oMathPara>
                </a14:m>
                <a:endParaRPr kumimoji="0" lang="en-US" b="0" i="0" u="none" strike="noStrike" kern="1200" cap="none" spc="0" normalizeH="0" baseline="0" noProof="0">
                  <a:ln>
                    <a:noFill/>
                  </a:ln>
                  <a:solidFill>
                    <a:srgbClr val="666666"/>
                  </a:solidFill>
                  <a:effectLst/>
                  <a:uLnTx/>
                  <a:uFillTx/>
                  <a:latin typeface="Calibri" panose="020F0502020204030204"/>
                  <a:ea typeface="+mn-ea"/>
                  <a:cs typeface="+mn-cs"/>
                </a:endParaRPr>
              </a:p>
              <a:p>
                <a:pPr lvl="0" defTabSz="457200">
                  <a:lnSpc>
                    <a:spcPct val="200000"/>
                  </a:lnSpc>
                  <a:spcBef>
                    <a:spcPts val="0"/>
                  </a:spcBef>
                  <a:defRPr/>
                </a:pPr>
                <a14:m>
                  <m:oMathPara xmlns:m="http://schemas.openxmlformats.org/officeDocument/2006/math">
                    <m:oMathParaPr>
                      <m:jc m:val="centerGroup"/>
                    </m:oMathParaPr>
                    <m:oMath xmlns:m="http://schemas.openxmlformats.org/officeDocument/2006/math">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Loading</m:t>
                      </m:r>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Rate</m:t>
                      </m:r>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m:t>
                      </m:r>
                      <m:r>
                        <m:rPr>
                          <m:sty m:val="p"/>
                        </m:rPr>
                        <a:rPr lang="en-US">
                          <a:latin typeface="Cambria Math" panose="02040503050406030204" pitchFamily="18" charset="0"/>
                        </a:rPr>
                        <m:t>Pond</m:t>
                      </m:r>
                      <m:r>
                        <a:rPr lang="en-US">
                          <a:latin typeface="Cambria Math" panose="02040503050406030204" pitchFamily="18" charset="0"/>
                        </a:rPr>
                        <m:t>, </m:t>
                      </m:r>
                      <m:r>
                        <m:rPr>
                          <m:sty m:val="p"/>
                        </m:rPr>
                        <a:rPr lang="en-US" b="0" i="0" smtClean="0">
                          <a:latin typeface="Cambria Math" panose="02040503050406030204" pitchFamily="18" charset="0"/>
                        </a:rPr>
                        <m:t>gm</m:t>
                      </m:r>
                      <m:r>
                        <a:rPr lang="en-US">
                          <a:latin typeface="Cambria Math" panose="02040503050406030204" pitchFamily="18" charset="0"/>
                        </a:rPr>
                        <m:t> </m:t>
                      </m:r>
                      <m:r>
                        <m:rPr>
                          <m:sty m:val="p"/>
                        </m:rPr>
                        <a:rPr lang="en-US">
                          <a:latin typeface="Cambria Math" panose="02040503050406030204" pitchFamily="18" charset="0"/>
                        </a:rPr>
                        <m:t>BOD</m:t>
                      </m:r>
                      <m:r>
                        <a:rPr lang="en-US">
                          <a:latin typeface="Cambria Math" panose="02040503050406030204" pitchFamily="18" charset="0"/>
                        </a:rPr>
                        <m:t>/</m:t>
                      </m:r>
                      <m:r>
                        <m:rPr>
                          <m:sty m:val="p"/>
                        </m:rPr>
                        <a:rPr lang="en-US">
                          <a:latin typeface="Cambria Math" panose="02040503050406030204" pitchFamily="18" charset="0"/>
                        </a:rPr>
                        <m:t>day</m:t>
                      </m:r>
                      <m:r>
                        <a:rPr lang="en-US">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m</m:t>
                          </m:r>
                        </m:e>
                        <m:sup>
                          <m:r>
                            <a:rPr lang="en-US" b="0" i="0" smtClean="0">
                              <a:latin typeface="Cambria Math" panose="02040503050406030204" pitchFamily="18" charset="0"/>
                            </a:rPr>
                            <m:t>2</m:t>
                          </m:r>
                        </m:sup>
                      </m:sSup>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m:t>
                      </m:r>
                      <m:f>
                        <m:fPr>
                          <m:ctrlPr>
                            <a:rPr kumimoji="0" lang="en-US"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gm</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da</m:t>
                          </m:r>
                          <m:r>
                            <a:rPr kumimoji="0" lang="en-US"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𝑦</m:t>
                          </m:r>
                        </m:num>
                        <m:den>
                          <m:r>
                            <m:rPr>
                              <m:sty m:val="p"/>
                            </m:rPr>
                            <a:rPr lang="en-US">
                              <a:latin typeface="Cambria Math" panose="02040503050406030204" pitchFamily="18" charset="0"/>
                            </a:rPr>
                            <m:t>Avergage</m:t>
                          </m:r>
                          <m:r>
                            <a:rPr lang="en-US">
                              <a:latin typeface="Cambria Math" panose="02040503050406030204" pitchFamily="18" charset="0"/>
                            </a:rPr>
                            <m:t> </m:t>
                          </m:r>
                          <m:r>
                            <m:rPr>
                              <m:sty m:val="p"/>
                            </m:rPr>
                            <a:rPr lang="en-US">
                              <a:latin typeface="Cambria Math" panose="02040503050406030204" pitchFamily="18" charset="0"/>
                            </a:rPr>
                            <m:t>Pond</m:t>
                          </m:r>
                          <m:r>
                            <a:rPr lang="en-US">
                              <a:latin typeface="Cambria Math" panose="02040503050406030204" pitchFamily="18" charset="0"/>
                            </a:rPr>
                            <m:t> </m:t>
                          </m:r>
                          <m:r>
                            <m:rPr>
                              <m:sty m:val="p"/>
                            </m:rPr>
                            <a:rPr lang="en-US">
                              <a:latin typeface="Cambria Math" panose="02040503050406030204" pitchFamily="18" charset="0"/>
                            </a:rPr>
                            <m:t>Surface</m:t>
                          </m:r>
                          <m:r>
                            <a:rPr lang="en-US">
                              <a:latin typeface="Cambria Math" panose="02040503050406030204" pitchFamily="18" charset="0"/>
                            </a:rPr>
                            <m:t> </m:t>
                          </m:r>
                          <m:r>
                            <m:rPr>
                              <m:sty m:val="p"/>
                            </m:rPr>
                            <a:rPr lang="en-US">
                              <a:latin typeface="Cambria Math" panose="02040503050406030204" pitchFamily="18" charset="0"/>
                            </a:rPr>
                            <m:t>Area</m:t>
                          </m:r>
                          <m:r>
                            <a:rPr lang="en-US">
                              <a:latin typeface="Cambria Math" panose="02040503050406030204" pitchFamily="18" charset="0"/>
                            </a:rPr>
                            <m:t>, </m:t>
                          </m:r>
                          <m:sSup>
                            <m:sSupPr>
                              <m:ctrlPr>
                                <a:rPr kumimoji="0" lang="en-US"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m</m:t>
                              </m:r>
                            </m:e>
                            <m:sup>
                              <m:r>
                                <a:rPr kumimoji="0" lang="en-US"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2</m:t>
                              </m:r>
                            </m:sup>
                          </m:sSup>
                        </m:den>
                      </m:f>
                    </m:oMath>
                  </m:oMathPara>
                </a14:m>
                <a:endParaRPr kumimoji="0" lang="en-US" b="0" i="0" u="none" strike="noStrike" kern="1200" cap="none" spc="0" normalizeH="0" baseline="0" noProof="0">
                  <a:ln>
                    <a:noFill/>
                  </a:ln>
                  <a:solidFill>
                    <a:srgbClr val="666666"/>
                  </a:solidFill>
                  <a:effectLst/>
                  <a:uLnTx/>
                  <a:uFillTx/>
                  <a:latin typeface="Calibri" panose="020F0502020204030204"/>
                  <a:ea typeface="+mn-ea"/>
                  <a:cs typeface="+mn-cs"/>
                </a:endParaRPr>
              </a:p>
            </p:txBody>
          </p:sp>
        </mc:Choice>
        <mc:Fallback xmlns="">
          <p:sp>
            <p:nvSpPr>
              <p:cNvPr id="3" name="Text Placeholder 2">
                <a:extLst>
                  <a:ext uri="{FF2B5EF4-FFF2-40B4-BE49-F238E27FC236}">
                    <a16:creationId xmlns:a16="http://schemas.microsoft.com/office/drawing/2014/main" id="{CA230F78-B373-095E-32E8-92AE02F01A45}"/>
                  </a:ext>
                </a:extLst>
              </p:cNvPr>
              <p:cNvSpPr>
                <a:spLocks noGrp="1" noRot="1" noChangeAspect="1" noMove="1" noResize="1" noEditPoints="1" noAdjustHandles="1" noChangeArrowheads="1" noChangeShapeType="1" noTextEdit="1"/>
              </p:cNvSpPr>
              <p:nvPr>
                <p:ph type="body" idx="1"/>
              </p:nvPr>
            </p:nvSpPr>
            <p:spPr>
              <a:xfrm>
                <a:off x="866930" y="1690688"/>
                <a:ext cx="10515600" cy="4802187"/>
              </a:xfrm>
              <a:blipFill>
                <a:blip r:embed="rId2"/>
                <a:stretch>
                  <a:fillRect l="-754"/>
                </a:stretch>
              </a:blipFill>
            </p:spPr>
            <p:txBody>
              <a:bodyPr/>
              <a:lstStyle/>
              <a:p>
                <a:r>
                  <a:rPr lang="en-US">
                    <a:noFill/>
                  </a:rPr>
                  <a:t> </a:t>
                </a:r>
              </a:p>
            </p:txBody>
          </p:sp>
        </mc:Fallback>
      </mc:AlternateContent>
    </p:spTree>
    <p:extLst>
      <p:ext uri="{BB962C8B-B14F-4D97-AF65-F5344CB8AC3E}">
        <p14:creationId xmlns:p14="http://schemas.microsoft.com/office/powerpoint/2010/main" val="29148981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FD4924-94BF-9FBB-0D78-C446134563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D3418-D1E6-03C3-09CB-66C31A53AA0D}"/>
              </a:ext>
            </a:extLst>
          </p:cNvPr>
          <p:cNvSpPr>
            <a:spLocks noGrp="1"/>
          </p:cNvSpPr>
          <p:nvPr>
            <p:ph type="title"/>
          </p:nvPr>
        </p:nvSpPr>
        <p:spPr/>
        <p:txBody>
          <a:bodyPr/>
          <a:lstStyle/>
          <a:p>
            <a:r>
              <a:rPr lang="en-US"/>
              <a:t>Organic Loading Rate Example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D0515C9-DE11-6D1C-099E-702845B09FFC}"/>
                  </a:ext>
                </a:extLst>
              </p:cNvPr>
              <p:cNvSpPr>
                <a:spLocks noGrp="1"/>
              </p:cNvSpPr>
              <p:nvPr>
                <p:ph idx="1"/>
              </p:nvPr>
            </p:nvSpPr>
            <p:spPr/>
            <p:txBody>
              <a:bodyPr/>
              <a:lstStyle/>
              <a:p>
                <a:pPr marL="0" indent="0">
                  <a:buNone/>
                </a:pPr>
                <a:r>
                  <a:rPr lang="en-US"/>
                  <a:t>A flow of 500,000 gpd enters a wastewater pond with an average length of 600 ft and an average width of 400 ft. The incoming BOD concentration is 150 mg/L. Calculate the organic loading in the pond in </a:t>
                </a:r>
                <a:r>
                  <a:rPr lang="en-US" err="1"/>
                  <a:t>lb</a:t>
                </a:r>
                <a:r>
                  <a:rPr lang="en-US"/>
                  <a:t>/day/acre.</a:t>
                </a:r>
              </a:p>
              <a:p>
                <a:pPr marL="0" indent="0">
                  <a:buNone/>
                </a:pPr>
                <a14:m>
                  <m:oMathPara xmlns:m="http://schemas.openxmlformats.org/officeDocument/2006/math">
                    <m:oMathParaPr>
                      <m:jc m:val="centerGroup"/>
                    </m:oMathParaPr>
                    <m:oMath xmlns:m="http://schemas.openxmlformats.org/officeDocument/2006/math">
                      <m:r>
                        <m:rPr>
                          <m:sty m:val="p"/>
                        </m:rPr>
                        <a:rPr lang="en-US" sz="2000" i="0">
                          <a:latin typeface="Cambria Math" panose="02040503050406030204" pitchFamily="18" charset="0"/>
                        </a:rPr>
                        <m:t>Organic</m:t>
                      </m:r>
                      <m:r>
                        <a:rPr lang="en-US" sz="2000" i="0">
                          <a:latin typeface="Cambria Math" panose="02040503050406030204" pitchFamily="18" charset="0"/>
                        </a:rPr>
                        <m:t> </m:t>
                      </m:r>
                      <m:r>
                        <m:rPr>
                          <m:sty m:val="p"/>
                        </m:rPr>
                        <a:rPr lang="en-US" sz="2000" i="0">
                          <a:latin typeface="Cambria Math" panose="02040503050406030204" pitchFamily="18" charset="0"/>
                        </a:rPr>
                        <m:t>Loading</m:t>
                      </m:r>
                      <m:r>
                        <a:rPr lang="en-US" sz="2000" i="0">
                          <a:latin typeface="Cambria Math" panose="02040503050406030204" pitchFamily="18" charset="0"/>
                        </a:rPr>
                        <m:t> </m:t>
                      </m:r>
                      <m:r>
                        <m:rPr>
                          <m:sty m:val="p"/>
                        </m:rPr>
                        <a:rPr lang="en-US" sz="2000" i="0">
                          <a:latin typeface="Cambria Math" panose="02040503050406030204" pitchFamily="18" charset="0"/>
                        </a:rPr>
                        <m:t>Rate</m:t>
                      </m:r>
                      <m:r>
                        <a:rPr lang="en-US" sz="2000" i="0">
                          <a:latin typeface="Cambria Math" panose="02040503050406030204" pitchFamily="18" charset="0"/>
                        </a:rPr>
                        <m:t>−</m:t>
                      </m:r>
                      <m:r>
                        <m:rPr>
                          <m:sty m:val="p"/>
                        </m:rPr>
                        <a:rPr lang="en-US" sz="2000" i="0">
                          <a:latin typeface="Cambria Math" panose="02040503050406030204" pitchFamily="18" charset="0"/>
                        </a:rPr>
                        <m:t>Pond</m:t>
                      </m:r>
                      <m:r>
                        <a:rPr lang="en-US" sz="2000" i="0">
                          <a:latin typeface="Cambria Math" panose="02040503050406030204" pitchFamily="18" charset="0"/>
                        </a:rPr>
                        <m:t>, </m:t>
                      </m:r>
                      <m:r>
                        <m:rPr>
                          <m:sty m:val="p"/>
                        </m:rPr>
                        <a:rPr lang="en-US" sz="2000" i="0">
                          <a:latin typeface="Cambria Math" panose="02040503050406030204" pitchFamily="18" charset="0"/>
                        </a:rPr>
                        <m:t>lbs</m:t>
                      </m:r>
                      <m:r>
                        <a:rPr lang="en-US" sz="2000" i="0">
                          <a:latin typeface="Cambria Math" panose="02040503050406030204" pitchFamily="18" charset="0"/>
                        </a:rPr>
                        <m:t> </m:t>
                      </m:r>
                      <m:r>
                        <m:rPr>
                          <m:sty m:val="p"/>
                        </m:rPr>
                        <a:rPr lang="en-US" sz="2000" i="0">
                          <a:latin typeface="Cambria Math" panose="02040503050406030204" pitchFamily="18" charset="0"/>
                        </a:rPr>
                        <m:t>BOD</m:t>
                      </m:r>
                      <m:r>
                        <a:rPr lang="en-US" sz="2000" i="0">
                          <a:latin typeface="Cambria Math" panose="02040503050406030204" pitchFamily="18" charset="0"/>
                        </a:rPr>
                        <m:t>/</m:t>
                      </m:r>
                      <m:r>
                        <m:rPr>
                          <m:sty m:val="p"/>
                        </m:rPr>
                        <a:rPr lang="en-US" sz="2000" i="0">
                          <a:latin typeface="Cambria Math" panose="02040503050406030204" pitchFamily="18" charset="0"/>
                        </a:rPr>
                        <m:t>day</m:t>
                      </m:r>
                      <m:r>
                        <a:rPr lang="en-US" sz="2000" i="0">
                          <a:latin typeface="Cambria Math" panose="02040503050406030204" pitchFamily="18" charset="0"/>
                        </a:rPr>
                        <m:t>/</m:t>
                      </m:r>
                      <m:r>
                        <m:rPr>
                          <m:sty m:val="p"/>
                        </m:rPr>
                        <a:rPr lang="en-US" sz="2000" i="0">
                          <a:latin typeface="Cambria Math" panose="02040503050406030204" pitchFamily="18" charset="0"/>
                        </a:rPr>
                        <m:t>ac</m:t>
                      </m:r>
                      <m:r>
                        <a:rPr lang="en-US" sz="2000" i="0">
                          <a:latin typeface="Cambria Math" panose="02040503050406030204" pitchFamily="18" charset="0"/>
                        </a:rPr>
                        <m:t>=</m:t>
                      </m:r>
                      <m:f>
                        <m:fPr>
                          <m:ctrlPr>
                            <a:rPr lang="en-US" sz="2000" i="1">
                              <a:latin typeface="Cambria Math" panose="02040503050406030204" pitchFamily="18" charset="0"/>
                            </a:rPr>
                          </m:ctrlPr>
                        </m:fPr>
                        <m:num>
                          <m:r>
                            <m:rPr>
                              <m:sty m:val="p"/>
                            </m:rPr>
                            <a:rPr lang="en-US" sz="2000" i="0">
                              <a:latin typeface="Cambria Math" panose="02040503050406030204" pitchFamily="18" charset="0"/>
                            </a:rPr>
                            <m:t>Organic</m:t>
                          </m:r>
                          <m:r>
                            <a:rPr lang="en-US" sz="2000" i="0">
                              <a:latin typeface="Cambria Math" panose="02040503050406030204" pitchFamily="18" charset="0"/>
                            </a:rPr>
                            <m:t> </m:t>
                          </m:r>
                          <m:r>
                            <m:rPr>
                              <m:sty m:val="p"/>
                            </m:rPr>
                            <a:rPr lang="en-US" sz="2000" i="0">
                              <a:latin typeface="Cambria Math" panose="02040503050406030204" pitchFamily="18" charset="0"/>
                            </a:rPr>
                            <m:t>Loading</m:t>
                          </m:r>
                          <m:r>
                            <a:rPr lang="en-US" sz="2000" i="0">
                              <a:latin typeface="Cambria Math" panose="02040503050406030204" pitchFamily="18" charset="0"/>
                            </a:rPr>
                            <m:t>, </m:t>
                          </m:r>
                          <m:r>
                            <m:rPr>
                              <m:sty m:val="p"/>
                            </m:rPr>
                            <a:rPr lang="en-US" sz="2000" i="0">
                              <a:latin typeface="Cambria Math" panose="02040503050406030204" pitchFamily="18" charset="0"/>
                            </a:rPr>
                            <m:t>lbs</m:t>
                          </m:r>
                          <m:r>
                            <a:rPr lang="en-US" sz="2000" i="0">
                              <a:latin typeface="Cambria Math" panose="02040503050406030204" pitchFamily="18" charset="0"/>
                            </a:rPr>
                            <m:t> </m:t>
                          </m:r>
                          <m:r>
                            <m:rPr>
                              <m:sty m:val="p"/>
                            </m:rPr>
                            <a:rPr lang="en-US" sz="2000" i="0">
                              <a:latin typeface="Cambria Math" panose="02040503050406030204" pitchFamily="18" charset="0"/>
                            </a:rPr>
                            <m:t>BOD</m:t>
                          </m:r>
                          <m:r>
                            <a:rPr lang="en-US" sz="2000" i="0">
                              <a:latin typeface="Cambria Math" panose="02040503050406030204" pitchFamily="18" charset="0"/>
                            </a:rPr>
                            <m:t>/</m:t>
                          </m:r>
                          <m:r>
                            <m:rPr>
                              <m:sty m:val="p"/>
                            </m:rPr>
                            <a:rPr lang="en-US" sz="2000" i="0">
                              <a:latin typeface="Cambria Math" panose="02040503050406030204" pitchFamily="18" charset="0"/>
                            </a:rPr>
                            <m:t>day</m:t>
                          </m:r>
                          <m:r>
                            <a:rPr lang="en-US" sz="2000" i="0">
                              <a:latin typeface="Cambria Math" panose="02040503050406030204" pitchFamily="18" charset="0"/>
                            </a:rPr>
                            <m:t> </m:t>
                          </m:r>
                        </m:num>
                        <m:den>
                          <m:r>
                            <m:rPr>
                              <m:sty m:val="p"/>
                            </m:rPr>
                            <a:rPr lang="en-US" sz="2000" i="0">
                              <a:latin typeface="Cambria Math" panose="02040503050406030204" pitchFamily="18" charset="0"/>
                            </a:rPr>
                            <m:t>Avergage</m:t>
                          </m:r>
                          <m:r>
                            <a:rPr lang="en-US" sz="2000" i="0">
                              <a:latin typeface="Cambria Math" panose="02040503050406030204" pitchFamily="18" charset="0"/>
                            </a:rPr>
                            <m:t> </m:t>
                          </m:r>
                          <m:r>
                            <m:rPr>
                              <m:sty m:val="p"/>
                            </m:rPr>
                            <a:rPr lang="en-US" sz="2000" i="0">
                              <a:latin typeface="Cambria Math" panose="02040503050406030204" pitchFamily="18" charset="0"/>
                            </a:rPr>
                            <m:t>Pond</m:t>
                          </m:r>
                          <m:r>
                            <a:rPr lang="en-US" sz="2000" i="0">
                              <a:latin typeface="Cambria Math" panose="02040503050406030204" pitchFamily="18" charset="0"/>
                            </a:rPr>
                            <m:t> </m:t>
                          </m:r>
                          <m:r>
                            <m:rPr>
                              <m:sty m:val="p"/>
                            </m:rPr>
                            <a:rPr lang="en-US" sz="2000" i="0">
                              <a:latin typeface="Cambria Math" panose="02040503050406030204" pitchFamily="18" charset="0"/>
                            </a:rPr>
                            <m:t>Surface</m:t>
                          </m:r>
                          <m:r>
                            <a:rPr lang="en-US" sz="2000" i="0">
                              <a:latin typeface="Cambria Math" panose="02040503050406030204" pitchFamily="18" charset="0"/>
                            </a:rPr>
                            <m:t> </m:t>
                          </m:r>
                          <m:r>
                            <m:rPr>
                              <m:sty m:val="p"/>
                            </m:rPr>
                            <a:rPr lang="en-US" sz="2000" i="0">
                              <a:latin typeface="Cambria Math" panose="02040503050406030204" pitchFamily="18" charset="0"/>
                            </a:rPr>
                            <m:t>Area</m:t>
                          </m:r>
                          <m:r>
                            <a:rPr lang="en-US" sz="2000" i="0">
                              <a:latin typeface="Cambria Math" panose="02040503050406030204" pitchFamily="18" charset="0"/>
                            </a:rPr>
                            <m:t>, </m:t>
                          </m:r>
                          <m:r>
                            <m:rPr>
                              <m:sty m:val="p"/>
                            </m:rPr>
                            <a:rPr lang="en-US" sz="2000" i="0">
                              <a:latin typeface="Cambria Math" panose="02040503050406030204" pitchFamily="18" charset="0"/>
                            </a:rPr>
                            <m:t>ac</m:t>
                          </m:r>
                        </m:den>
                      </m:f>
                    </m:oMath>
                  </m:oMathPara>
                </a14:m>
                <a:endParaRPr lang="en-US" sz="1800"/>
              </a:p>
              <a:p>
                <a:pPr marL="0" indent="0">
                  <a:buNone/>
                </a:pPr>
                <a:r>
                  <a:rPr lang="en-US"/>
                  <a:t>We are not provided the organic load or pond’s surface area.  How do we get those? </a:t>
                </a:r>
              </a:p>
              <a:p>
                <a:pPr marL="0" indent="0">
                  <a:buNone/>
                </a:pPr>
                <a:endParaRPr lang="en-US"/>
              </a:p>
              <a:p>
                <a:pPr marL="0" indent="0">
                  <a:buNone/>
                </a:pPr>
                <a:endParaRPr lang="en-US"/>
              </a:p>
            </p:txBody>
          </p:sp>
        </mc:Choice>
        <mc:Fallback xmlns="">
          <p:sp>
            <p:nvSpPr>
              <p:cNvPr id="3" name="Content Placeholder 2">
                <a:extLst>
                  <a:ext uri="{FF2B5EF4-FFF2-40B4-BE49-F238E27FC236}">
                    <a16:creationId xmlns:a16="http://schemas.microsoft.com/office/drawing/2014/main" id="{2D0515C9-DE11-6D1C-099E-702845B09FFC}"/>
                  </a:ext>
                </a:extLst>
              </p:cNvPr>
              <p:cNvSpPr>
                <a:spLocks noGrp="1" noRot="1" noChangeAspect="1" noMove="1" noResize="1" noEditPoints="1" noAdjustHandles="1" noChangeArrowheads="1" noChangeShapeType="1" noTextEdit="1"/>
              </p:cNvSpPr>
              <p:nvPr>
                <p:ph idx="1"/>
              </p:nvPr>
            </p:nvSpPr>
            <p:spPr>
              <a:blipFill>
                <a:blip r:embed="rId2"/>
                <a:stretch>
                  <a:fillRect l="-1159" t="-2521" r="-1043"/>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19E85F57-570D-FF74-4197-6A51D7568A65}"/>
              </a:ext>
            </a:extLst>
          </p:cNvPr>
          <p:cNvCxnSpPr>
            <a:cxnSpLocks/>
          </p:cNvCxnSpPr>
          <p:nvPr/>
        </p:nvCxnSpPr>
        <p:spPr>
          <a:xfrm>
            <a:off x="5867400" y="2329543"/>
            <a:ext cx="275408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F251A79-8271-2B90-67BA-35D4A587596E}"/>
              </a:ext>
            </a:extLst>
          </p:cNvPr>
          <p:cNvCxnSpPr>
            <a:cxnSpLocks/>
          </p:cNvCxnSpPr>
          <p:nvPr/>
        </p:nvCxnSpPr>
        <p:spPr>
          <a:xfrm>
            <a:off x="8196943" y="3113315"/>
            <a:ext cx="24971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86EA777-7FC9-FBD3-438B-A0936596F1FB}"/>
                  </a:ext>
                </a:extLst>
              </p:cNvPr>
              <p:cNvSpPr txBox="1"/>
              <p:nvPr/>
            </p:nvSpPr>
            <p:spPr>
              <a:xfrm>
                <a:off x="1045030" y="5041882"/>
                <a:ext cx="964901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chemeClr val="tx1"/>
                          </a:solidFill>
                          <a:latin typeface="Cambria Math" panose="02040503050406030204" pitchFamily="18" charset="0"/>
                        </a:rPr>
                        <m:t>Loading</m:t>
                      </m:r>
                      <m:r>
                        <a:rPr lang="en-US" i="0">
                          <a:solidFill>
                            <a:schemeClr val="tx1"/>
                          </a:solidFill>
                          <a:latin typeface="Cambria Math" panose="02040503050406030204" pitchFamily="18" charset="0"/>
                        </a:rPr>
                        <m:t> </m:t>
                      </m:r>
                      <m:r>
                        <m:rPr>
                          <m:sty m:val="p"/>
                        </m:rPr>
                        <a:rPr lang="en-US" i="0">
                          <a:solidFill>
                            <a:schemeClr val="tx1"/>
                          </a:solidFill>
                          <a:latin typeface="Cambria Math" panose="02040503050406030204" pitchFamily="18" charset="0"/>
                        </a:rPr>
                        <m:t>Rate</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l</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b</m:t>
                          </m:r>
                        </m:num>
                        <m:den>
                          <m:r>
                            <m:rPr>
                              <m:sty m:val="p"/>
                            </m:rPr>
                            <a:rPr lang="en-US" i="0">
                              <a:solidFill>
                                <a:schemeClr val="tx1"/>
                              </a:solidFill>
                              <a:latin typeface="Cambria Math" panose="02040503050406030204" pitchFamily="18" charset="0"/>
                            </a:rPr>
                            <m:t>d</m:t>
                          </m:r>
                        </m:den>
                      </m:f>
                      <m:r>
                        <m:rPr>
                          <m:sty m:val="p"/>
                        </m:rPr>
                        <a:rPr lang="en-US" i="0">
                          <a:solidFill>
                            <a:schemeClr val="tx1"/>
                          </a:solidFill>
                          <a:latin typeface="Cambria Math" panose="02040503050406030204" pitchFamily="18" charset="0"/>
                        </a:rPr>
                        <m:t>ay</m:t>
                      </m:r>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m:rPr>
                              <m:sty m:val="p"/>
                            </m:rPr>
                            <a:rPr lang="en-US" i="0">
                              <a:solidFill>
                                <a:schemeClr val="tx1"/>
                              </a:solidFill>
                              <a:latin typeface="Cambria Math" panose="02040503050406030204" pitchFamily="18" charset="0"/>
                            </a:rPr>
                            <m:t>Flow</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MGD</m:t>
                          </m:r>
                        </m:e>
                      </m:d>
                      <m:d>
                        <m:dPr>
                          <m:ctrlPr>
                            <a:rPr lang="en-US" i="1">
                              <a:solidFill>
                                <a:schemeClr val="tx1"/>
                              </a:solidFill>
                              <a:latin typeface="Cambria Math" panose="02040503050406030204" pitchFamily="18" charset="0"/>
                            </a:rPr>
                          </m:ctrlPr>
                        </m:dPr>
                        <m:e>
                          <m:r>
                            <m:rPr>
                              <m:sty m:val="p"/>
                            </m:rPr>
                            <a:rPr lang="en-US" i="0">
                              <a:solidFill>
                                <a:schemeClr val="tx1"/>
                              </a:solidFill>
                              <a:latin typeface="Cambria Math" panose="02040503050406030204" pitchFamily="18" charset="0"/>
                            </a:rPr>
                            <m:t>Concentration</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m</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g</m:t>
                              </m:r>
                            </m:num>
                            <m:den>
                              <m:r>
                                <m:rPr>
                                  <m:sty m:val="p"/>
                                </m:rPr>
                                <a:rPr lang="en-US" i="0">
                                  <a:solidFill>
                                    <a:schemeClr val="tx1"/>
                                  </a:solidFill>
                                  <a:latin typeface="Cambria Math" panose="02040503050406030204" pitchFamily="18" charset="0"/>
                                </a:rPr>
                                <m:t>L</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8.34 </m:t>
                          </m:r>
                          <m:r>
                            <m:rPr>
                              <m:sty m:val="p"/>
                            </m:rPr>
                            <a:rPr lang="en-US" i="0">
                              <a:solidFill>
                                <a:schemeClr val="tx1"/>
                              </a:solidFill>
                              <a:latin typeface="Cambria Math" panose="02040503050406030204" pitchFamily="18" charset="0"/>
                            </a:rPr>
                            <m:t>l</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b</m:t>
                              </m:r>
                            </m:num>
                            <m:den>
                              <m:r>
                                <m:rPr>
                                  <m:sty m:val="p"/>
                                </m:rPr>
                                <a:rPr lang="en-US" i="0">
                                  <a:solidFill>
                                    <a:schemeClr val="tx1"/>
                                  </a:solidFill>
                                  <a:latin typeface="Cambria Math" panose="02040503050406030204" pitchFamily="18" charset="0"/>
                                </a:rPr>
                                <m:t>g</m:t>
                              </m:r>
                            </m:den>
                          </m:f>
                          <m:r>
                            <m:rPr>
                              <m:sty m:val="p"/>
                            </m:rPr>
                            <a:rPr lang="en-US" i="0">
                              <a:solidFill>
                                <a:schemeClr val="tx1"/>
                              </a:solidFill>
                              <a:latin typeface="Cambria Math" panose="02040503050406030204" pitchFamily="18" charset="0"/>
                            </a:rPr>
                            <m:t>al</m:t>
                          </m:r>
                        </m:e>
                      </m:d>
                    </m:oMath>
                  </m:oMathPara>
                </a14:m>
                <a:endParaRPr lang="en-US">
                  <a:solidFill>
                    <a:schemeClr val="tx1"/>
                  </a:solidFill>
                </a:endParaRPr>
              </a:p>
            </p:txBody>
          </p:sp>
        </mc:Choice>
        <mc:Fallback xmlns="">
          <p:sp>
            <p:nvSpPr>
              <p:cNvPr id="8" name="TextBox 7">
                <a:extLst>
                  <a:ext uri="{FF2B5EF4-FFF2-40B4-BE49-F238E27FC236}">
                    <a16:creationId xmlns:a16="http://schemas.microsoft.com/office/drawing/2014/main" id="{886EA777-7FC9-FBD3-438B-A0936596F1FB}"/>
                  </a:ext>
                </a:extLst>
              </p:cNvPr>
              <p:cNvSpPr txBox="1">
                <a:spLocks noRot="1" noChangeAspect="1" noMove="1" noResize="1" noEditPoints="1" noAdjustHandles="1" noChangeArrowheads="1" noChangeShapeType="1" noTextEdit="1"/>
              </p:cNvSpPr>
              <p:nvPr/>
            </p:nvSpPr>
            <p:spPr>
              <a:xfrm>
                <a:off x="1045030" y="5041882"/>
                <a:ext cx="9649013" cy="369332"/>
              </a:xfrm>
              <a:prstGeom prst="rect">
                <a:avLst/>
              </a:prstGeom>
              <a:blipFill>
                <a:blip r:embed="rId3"/>
                <a:stretch>
                  <a:fillRect t="-116393"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6BD0D07-6867-2D55-83F7-B1EF93AA17FB}"/>
                  </a:ext>
                </a:extLst>
              </p:cNvPr>
              <p:cNvSpPr txBox="1"/>
              <p:nvPr/>
            </p:nvSpPr>
            <p:spPr>
              <a:xfrm>
                <a:off x="2769829" y="5411214"/>
                <a:ext cx="6134100" cy="5629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i="0" kern="100" smtClean="0">
                          <a:effectLst/>
                          <a:latin typeface="Cambria Math" panose="02040503050406030204" pitchFamily="18" charset="0"/>
                          <a:ea typeface="Times New Roman" panose="02020603050405020304" pitchFamily="18" charset="0"/>
                          <a:cs typeface="Arial" panose="020B0604020202020204" pitchFamily="34" charset="0"/>
                        </a:rPr>
                        <m:t>Volume</m:t>
                      </m:r>
                      <m:r>
                        <a:rPr lang="en-US" sz="1800" i="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i="0" kern="100" smtClean="0">
                          <a:effectLst/>
                          <a:latin typeface="Cambria Math" panose="02040503050406030204" pitchFamily="18" charset="0"/>
                          <a:ea typeface="Times New Roman" panose="02020603050405020304" pitchFamily="18" charset="0"/>
                          <a:cs typeface="Arial" panose="020B0604020202020204" pitchFamily="34" charset="0"/>
                        </a:rPr>
                        <m:t>of</m:t>
                      </m:r>
                      <m:r>
                        <a:rPr lang="en-US" sz="1800" i="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i="0" kern="100" smtClean="0">
                          <a:effectLst/>
                          <a:latin typeface="Cambria Math" panose="02040503050406030204" pitchFamily="18" charset="0"/>
                          <a:ea typeface="Times New Roman" panose="02020603050405020304" pitchFamily="18" charset="0"/>
                          <a:cs typeface="Arial" panose="020B0604020202020204" pitchFamily="34" charset="0"/>
                        </a:rPr>
                        <m:t>Cylinder</m:t>
                      </m:r>
                      <m:r>
                        <a:rPr lang="en-US" sz="1800" i="0" kern="100" smtClean="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i="0" kern="100">
                              <a:effectLst/>
                              <a:latin typeface="Cambria Math" panose="02040503050406030204" pitchFamily="18" charset="0"/>
                              <a:ea typeface="Times New Roman" panose="02020603050405020304" pitchFamily="18" charset="0"/>
                              <a:cs typeface="Arial" panose="020B0604020202020204" pitchFamily="34" charset="0"/>
                            </a:rPr>
                            <m:t>π</m:t>
                          </m:r>
                        </m:num>
                        <m:den>
                          <m:r>
                            <a:rPr lang="en-US" sz="1800" i="0" kern="100">
                              <a:effectLst/>
                              <a:latin typeface="Cambria Math" panose="02040503050406030204" pitchFamily="18" charset="0"/>
                              <a:ea typeface="Times New Roman" panose="02020603050405020304" pitchFamily="18" charset="0"/>
                              <a:cs typeface="Arial" panose="020B0604020202020204" pitchFamily="34" charset="0"/>
                            </a:rPr>
                            <m:t>4</m:t>
                          </m:r>
                        </m:den>
                      </m:f>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i="0" kern="100">
                                  <a:effectLst/>
                                  <a:latin typeface="Cambria Math" panose="02040503050406030204" pitchFamily="18" charset="0"/>
                                  <a:ea typeface="Times New Roman" panose="02020603050405020304" pitchFamily="18" charset="0"/>
                                  <a:cs typeface="Arial" panose="020B0604020202020204" pitchFamily="34" charset="0"/>
                                </a:rPr>
                                <m:t>Diameter</m:t>
                              </m:r>
                            </m:e>
                            <m:sup>
                              <m:r>
                                <a:rPr lang="en-US" sz="1800" i="0" kern="100">
                                  <a:effectLst/>
                                  <a:latin typeface="Cambria Math" panose="02040503050406030204" pitchFamily="18" charset="0"/>
                                  <a:ea typeface="Times New Roman" panose="02020603050405020304" pitchFamily="18" charset="0"/>
                                  <a:cs typeface="Arial" panose="020B0604020202020204" pitchFamily="34" charset="0"/>
                                </a:rPr>
                                <m:t>2</m:t>
                              </m:r>
                            </m:sup>
                          </m:sSup>
                        </m:e>
                      </m:d>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sz="1800" i="0" kern="100">
                              <a:effectLst/>
                              <a:latin typeface="Cambria Math" panose="02040503050406030204" pitchFamily="18" charset="0"/>
                              <a:ea typeface="Times New Roman" panose="02020603050405020304" pitchFamily="18" charset="0"/>
                              <a:cs typeface="Arial" panose="020B0604020202020204" pitchFamily="34" charset="0"/>
                            </a:rPr>
                            <m:t>Height</m:t>
                          </m:r>
                        </m:e>
                      </m:d>
                    </m:oMath>
                  </m:oMathPara>
                </a14:m>
                <a:endParaRPr lang="en-US"/>
              </a:p>
            </p:txBody>
          </p:sp>
        </mc:Choice>
        <mc:Fallback xmlns="">
          <p:sp>
            <p:nvSpPr>
              <p:cNvPr id="10" name="TextBox 9">
                <a:extLst>
                  <a:ext uri="{FF2B5EF4-FFF2-40B4-BE49-F238E27FC236}">
                    <a16:creationId xmlns:a16="http://schemas.microsoft.com/office/drawing/2014/main" id="{46BD0D07-6867-2D55-83F7-B1EF93AA17FB}"/>
                  </a:ext>
                </a:extLst>
              </p:cNvPr>
              <p:cNvSpPr txBox="1">
                <a:spLocks noRot="1" noChangeAspect="1" noMove="1" noResize="1" noEditPoints="1" noAdjustHandles="1" noChangeArrowheads="1" noChangeShapeType="1" noTextEdit="1"/>
              </p:cNvSpPr>
              <p:nvPr/>
            </p:nvSpPr>
            <p:spPr>
              <a:xfrm>
                <a:off x="2769829" y="5411214"/>
                <a:ext cx="6134100" cy="5629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BEE0515-6870-9EB4-B47C-45DAEBD57815}"/>
                  </a:ext>
                </a:extLst>
              </p:cNvPr>
              <p:cNvSpPr txBox="1"/>
              <p:nvPr/>
            </p:nvSpPr>
            <p:spPr>
              <a:xfrm>
                <a:off x="3028949" y="6057956"/>
                <a:ext cx="61341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rPr>
                        <m:t>Area</m:t>
                      </m:r>
                      <m:r>
                        <a:rPr lang="en-US" i="0">
                          <a:latin typeface="Cambria Math" panose="02040503050406030204" pitchFamily="18" charset="0"/>
                        </a:rPr>
                        <m:t> </m:t>
                      </m:r>
                      <m:r>
                        <m:rPr>
                          <m:sty m:val="p"/>
                        </m:rPr>
                        <a:rPr lang="en-US" i="0">
                          <a:latin typeface="Cambria Math" panose="02040503050406030204" pitchFamily="18" charset="0"/>
                        </a:rPr>
                        <m:t>of</m:t>
                      </m:r>
                      <m:r>
                        <a:rPr lang="en-US" i="0">
                          <a:latin typeface="Cambria Math" panose="02040503050406030204" pitchFamily="18" charset="0"/>
                        </a:rPr>
                        <m:t> </m:t>
                      </m:r>
                      <m:r>
                        <m:rPr>
                          <m:sty m:val="p"/>
                        </m:rPr>
                        <a:rPr lang="en-US" i="0">
                          <a:latin typeface="Cambria Math" panose="02040503050406030204" pitchFamily="18" charset="0"/>
                        </a:rPr>
                        <m:t>a</m:t>
                      </m:r>
                      <m:r>
                        <a:rPr lang="en-US" i="0">
                          <a:latin typeface="Cambria Math" panose="02040503050406030204" pitchFamily="18" charset="0"/>
                        </a:rPr>
                        <m:t> </m:t>
                      </m:r>
                      <m:r>
                        <m:rPr>
                          <m:sty m:val="p"/>
                        </m:rPr>
                        <a:rPr lang="en-US" i="0">
                          <a:latin typeface="Cambria Math" panose="02040503050406030204" pitchFamily="18" charset="0"/>
                        </a:rPr>
                        <m:t>rectangle</m:t>
                      </m:r>
                      <m:r>
                        <a:rPr lang="en-US" i="0">
                          <a:latin typeface="Cambria Math" panose="02040503050406030204" pitchFamily="18" charset="0"/>
                        </a:rPr>
                        <m:t>=</m:t>
                      </m:r>
                      <m:r>
                        <m:rPr>
                          <m:sty m:val="p"/>
                        </m:rPr>
                        <a:rPr lang="en-US" i="0">
                          <a:latin typeface="Cambria Math" panose="02040503050406030204" pitchFamily="18" charset="0"/>
                        </a:rPr>
                        <m:t>Base</m:t>
                      </m:r>
                      <m:r>
                        <a:rPr lang="en-US" i="0">
                          <a:latin typeface="Cambria Math" panose="02040503050406030204" pitchFamily="18" charset="0"/>
                        </a:rPr>
                        <m:t>×</m:t>
                      </m:r>
                      <m:r>
                        <m:rPr>
                          <m:sty m:val="p"/>
                        </m:rPr>
                        <a:rPr lang="en-US" i="0">
                          <a:latin typeface="Cambria Math" panose="02040503050406030204" pitchFamily="18" charset="0"/>
                        </a:rPr>
                        <m:t>Height</m:t>
                      </m:r>
                    </m:oMath>
                  </m:oMathPara>
                </a14:m>
                <a:endParaRPr lang="en-US"/>
              </a:p>
            </p:txBody>
          </p:sp>
        </mc:Choice>
        <mc:Fallback xmlns="">
          <p:sp>
            <p:nvSpPr>
              <p:cNvPr id="7" name="TextBox 6">
                <a:extLst>
                  <a:ext uri="{FF2B5EF4-FFF2-40B4-BE49-F238E27FC236}">
                    <a16:creationId xmlns:a16="http://schemas.microsoft.com/office/drawing/2014/main" id="{FBEE0515-6870-9EB4-B47C-45DAEBD57815}"/>
                  </a:ext>
                </a:extLst>
              </p:cNvPr>
              <p:cNvSpPr txBox="1">
                <a:spLocks noRot="1" noChangeAspect="1" noMove="1" noResize="1" noEditPoints="1" noAdjustHandles="1" noChangeArrowheads="1" noChangeShapeType="1" noTextEdit="1"/>
              </p:cNvSpPr>
              <p:nvPr/>
            </p:nvSpPr>
            <p:spPr>
              <a:xfrm>
                <a:off x="3028949" y="6057956"/>
                <a:ext cx="6134100" cy="369332"/>
              </a:xfrm>
              <a:prstGeom prst="rect">
                <a:avLst/>
              </a:prstGeom>
              <a:blipFill>
                <a:blip r:embed="rId5"/>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181757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10" grpId="0"/>
    </p:bldLst>
  </p:timing>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14C0600-4358-03C5-DFF0-A40F46FB69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A952A0-D176-3E75-7BC4-B6D6856F89EE}"/>
              </a:ext>
            </a:extLst>
          </p:cNvPr>
          <p:cNvSpPr>
            <a:spLocks noGrp="1"/>
          </p:cNvSpPr>
          <p:nvPr>
            <p:ph type="title"/>
          </p:nvPr>
        </p:nvSpPr>
        <p:spPr/>
        <p:txBody>
          <a:bodyPr/>
          <a:lstStyle/>
          <a:p>
            <a:r>
              <a:rPr lang="en-US"/>
              <a:t>Organic Loading Rate Example 3 Cont.</a:t>
            </a:r>
          </a:p>
        </p:txBody>
      </p:sp>
      <p:sp>
        <p:nvSpPr>
          <p:cNvPr id="3" name="Content Placeholder 2">
            <a:extLst>
              <a:ext uri="{FF2B5EF4-FFF2-40B4-BE49-F238E27FC236}">
                <a16:creationId xmlns:a16="http://schemas.microsoft.com/office/drawing/2014/main" id="{6695DB6A-B445-437C-0938-AAEBEA269654}"/>
              </a:ext>
            </a:extLst>
          </p:cNvPr>
          <p:cNvSpPr>
            <a:spLocks noGrp="1"/>
          </p:cNvSpPr>
          <p:nvPr>
            <p:ph idx="1"/>
          </p:nvPr>
        </p:nvSpPr>
        <p:spPr/>
        <p:txBody>
          <a:bodyPr/>
          <a:lstStyle/>
          <a:p>
            <a:pPr marL="0" indent="0">
              <a:buNone/>
            </a:pPr>
            <a:r>
              <a:rPr lang="en-US"/>
              <a:t>A flow of 500,000 gpd enters a wastewater pond with an average length of 600 ft and an average width of 400 ft. The incoming BOD concentration is 150 mg/L. Calculate the organic loading in the pond in </a:t>
            </a:r>
            <a:r>
              <a:rPr lang="en-US" err="1"/>
              <a:t>lb</a:t>
            </a:r>
            <a:r>
              <a:rPr lang="en-US"/>
              <a:t>/day/acre.</a:t>
            </a:r>
          </a:p>
          <a:p>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128CFAC-75F3-00C2-9F59-B6903BB17A3D}"/>
                  </a:ext>
                </a:extLst>
              </p:cNvPr>
              <p:cNvSpPr txBox="1"/>
              <p:nvPr/>
            </p:nvSpPr>
            <p:spPr>
              <a:xfrm>
                <a:off x="141510" y="4225846"/>
                <a:ext cx="7957456"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i="0" smtClean="0">
                          <a:solidFill>
                            <a:schemeClr val="tx1"/>
                          </a:solidFill>
                          <a:latin typeface="Cambria Math" panose="02040503050406030204" pitchFamily="18" charset="0"/>
                        </a:rPr>
                        <m:t>Loading</m:t>
                      </m:r>
                      <m:r>
                        <a:rPr lang="en-US" i="0">
                          <a:solidFill>
                            <a:schemeClr val="tx1"/>
                          </a:solidFill>
                          <a:latin typeface="Cambria Math" panose="02040503050406030204" pitchFamily="18" charset="0"/>
                        </a:rPr>
                        <m:t> </m:t>
                      </m:r>
                      <m:r>
                        <m:rPr>
                          <m:sty m:val="p"/>
                        </m:rPr>
                        <a:rPr lang="en-US" i="0">
                          <a:solidFill>
                            <a:schemeClr val="tx1"/>
                          </a:solidFill>
                          <a:latin typeface="Cambria Math" panose="02040503050406030204" pitchFamily="18" charset="0"/>
                        </a:rPr>
                        <m:t>Rate</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l</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b</m:t>
                          </m:r>
                        </m:num>
                        <m:den>
                          <m:r>
                            <m:rPr>
                              <m:sty m:val="p"/>
                            </m:rPr>
                            <a:rPr lang="en-US" i="0">
                              <a:solidFill>
                                <a:schemeClr val="tx1"/>
                              </a:solidFill>
                              <a:latin typeface="Cambria Math" panose="02040503050406030204" pitchFamily="18" charset="0"/>
                            </a:rPr>
                            <m:t>d</m:t>
                          </m:r>
                        </m:den>
                      </m:f>
                      <m:r>
                        <m:rPr>
                          <m:sty m:val="p"/>
                        </m:rPr>
                        <a:rPr lang="en-US" i="0">
                          <a:solidFill>
                            <a:schemeClr val="tx1"/>
                          </a:solidFill>
                          <a:latin typeface="Cambria Math" panose="02040503050406030204" pitchFamily="18" charset="0"/>
                        </a:rPr>
                        <m:t>ay</m:t>
                      </m:r>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m:rPr>
                              <m:sty m:val="p"/>
                            </m:rPr>
                            <a:rPr lang="en-US" i="0">
                              <a:solidFill>
                                <a:schemeClr val="tx1"/>
                              </a:solidFill>
                              <a:latin typeface="Cambria Math" panose="02040503050406030204" pitchFamily="18" charset="0"/>
                            </a:rPr>
                            <m:t>Flow</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MGD</m:t>
                          </m:r>
                        </m:e>
                      </m:d>
                      <m:d>
                        <m:dPr>
                          <m:ctrlPr>
                            <a:rPr lang="en-US" i="1">
                              <a:solidFill>
                                <a:schemeClr val="tx1"/>
                              </a:solidFill>
                              <a:latin typeface="Cambria Math" panose="02040503050406030204" pitchFamily="18" charset="0"/>
                            </a:rPr>
                          </m:ctrlPr>
                        </m:dPr>
                        <m:e>
                          <m:r>
                            <m:rPr>
                              <m:sty m:val="p"/>
                            </m:rPr>
                            <a:rPr lang="en-US" i="0">
                              <a:solidFill>
                                <a:schemeClr val="tx1"/>
                              </a:solidFill>
                              <a:latin typeface="Cambria Math" panose="02040503050406030204" pitchFamily="18" charset="0"/>
                            </a:rPr>
                            <m:t>Concentration</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m</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g</m:t>
                              </m:r>
                            </m:num>
                            <m:den>
                              <m:r>
                                <m:rPr>
                                  <m:sty m:val="p"/>
                                </m:rPr>
                                <a:rPr lang="en-US" i="0">
                                  <a:solidFill>
                                    <a:schemeClr val="tx1"/>
                                  </a:solidFill>
                                  <a:latin typeface="Cambria Math" panose="02040503050406030204" pitchFamily="18" charset="0"/>
                                </a:rPr>
                                <m:t>L</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8.34 </m:t>
                          </m:r>
                          <m:r>
                            <m:rPr>
                              <m:sty m:val="p"/>
                            </m:rPr>
                            <a:rPr lang="en-US" i="0">
                              <a:solidFill>
                                <a:schemeClr val="tx1"/>
                              </a:solidFill>
                              <a:latin typeface="Cambria Math" panose="02040503050406030204" pitchFamily="18" charset="0"/>
                            </a:rPr>
                            <m:t>l</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b</m:t>
                              </m:r>
                            </m:num>
                            <m:den>
                              <m:r>
                                <m:rPr>
                                  <m:sty m:val="p"/>
                                </m:rPr>
                                <a:rPr lang="en-US" i="0">
                                  <a:solidFill>
                                    <a:schemeClr val="tx1"/>
                                  </a:solidFill>
                                  <a:latin typeface="Cambria Math" panose="02040503050406030204" pitchFamily="18" charset="0"/>
                                </a:rPr>
                                <m:t>g</m:t>
                              </m:r>
                            </m:den>
                          </m:f>
                          <m:r>
                            <m:rPr>
                              <m:sty m:val="p"/>
                            </m:rPr>
                            <a:rPr lang="en-US" i="0">
                              <a:solidFill>
                                <a:schemeClr val="tx1"/>
                              </a:solidFill>
                              <a:latin typeface="Cambria Math" panose="02040503050406030204" pitchFamily="18" charset="0"/>
                            </a:rPr>
                            <m:t>al</m:t>
                          </m:r>
                        </m:e>
                      </m:d>
                    </m:oMath>
                  </m:oMathPara>
                </a14:m>
                <a:endParaRPr lang="en-US">
                  <a:solidFill>
                    <a:schemeClr val="tx1"/>
                  </a:solidFill>
                </a:endParaRPr>
              </a:p>
            </p:txBody>
          </p:sp>
        </mc:Choice>
        <mc:Fallback xmlns="">
          <p:sp>
            <p:nvSpPr>
              <p:cNvPr id="4" name="TextBox 3">
                <a:extLst>
                  <a:ext uri="{FF2B5EF4-FFF2-40B4-BE49-F238E27FC236}">
                    <a16:creationId xmlns:a16="http://schemas.microsoft.com/office/drawing/2014/main" id="{C128CFAC-75F3-00C2-9F59-B6903BB17A3D}"/>
                  </a:ext>
                </a:extLst>
              </p:cNvPr>
              <p:cNvSpPr txBox="1">
                <a:spLocks noRot="1" noChangeAspect="1" noMove="1" noResize="1" noEditPoints="1" noAdjustHandles="1" noChangeArrowheads="1" noChangeShapeType="1" noTextEdit="1"/>
              </p:cNvSpPr>
              <p:nvPr/>
            </p:nvSpPr>
            <p:spPr>
              <a:xfrm>
                <a:off x="141510" y="4225846"/>
                <a:ext cx="7957456" cy="369332"/>
              </a:xfrm>
              <a:prstGeom prst="rect">
                <a:avLst/>
              </a:prstGeom>
              <a:blipFill>
                <a:blip r:embed="rId3"/>
                <a:stretch>
                  <a:fillRect l="-230" t="-116393"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7735077-817F-C2EB-63A9-665C1610DAC1}"/>
                  </a:ext>
                </a:extLst>
              </p:cNvPr>
              <p:cNvSpPr txBox="1"/>
              <p:nvPr/>
            </p:nvSpPr>
            <p:spPr>
              <a:xfrm>
                <a:off x="141510" y="4595178"/>
                <a:ext cx="9383489"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i="0" smtClean="0">
                          <a:solidFill>
                            <a:schemeClr val="tx1"/>
                          </a:solidFill>
                          <a:latin typeface="Cambria Math" panose="02040503050406030204" pitchFamily="18" charset="0"/>
                        </a:rPr>
                        <m:t>Loading</m:t>
                      </m:r>
                      <m:r>
                        <a:rPr lang="en-US" i="0">
                          <a:solidFill>
                            <a:schemeClr val="tx1"/>
                          </a:solidFill>
                          <a:latin typeface="Cambria Math" panose="02040503050406030204" pitchFamily="18" charset="0"/>
                        </a:rPr>
                        <m:t> </m:t>
                      </m:r>
                      <m:r>
                        <m:rPr>
                          <m:sty m:val="p"/>
                        </m:rPr>
                        <a:rPr lang="en-US" i="0">
                          <a:solidFill>
                            <a:schemeClr val="tx1"/>
                          </a:solidFill>
                          <a:latin typeface="Cambria Math" panose="02040503050406030204" pitchFamily="18" charset="0"/>
                        </a:rPr>
                        <m:t>Rate</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l</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b</m:t>
                          </m:r>
                        </m:num>
                        <m:den>
                          <m:r>
                            <m:rPr>
                              <m:sty m:val="p"/>
                            </m:rPr>
                            <a:rPr lang="en-US" i="0">
                              <a:solidFill>
                                <a:schemeClr val="tx1"/>
                              </a:solidFill>
                              <a:latin typeface="Cambria Math" panose="02040503050406030204" pitchFamily="18" charset="0"/>
                            </a:rPr>
                            <m:t>d</m:t>
                          </m:r>
                        </m:den>
                      </m:f>
                      <m:r>
                        <m:rPr>
                          <m:sty m:val="p"/>
                        </m:rPr>
                        <a:rPr lang="en-US" i="0">
                          <a:solidFill>
                            <a:schemeClr val="tx1"/>
                          </a:solidFill>
                          <a:latin typeface="Cambria Math" panose="02040503050406030204" pitchFamily="18" charset="0"/>
                        </a:rPr>
                        <m:t>ay</m:t>
                      </m:r>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a:rPr lang="en-US" b="0" i="0" smtClean="0">
                              <a:solidFill>
                                <a:schemeClr val="tx1"/>
                              </a:solidFill>
                              <a:latin typeface="Cambria Math" panose="02040503050406030204" pitchFamily="18" charset="0"/>
                            </a:rPr>
                            <m:t>500,000/1,000,000</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MGD</m:t>
                          </m:r>
                        </m:e>
                      </m:d>
                      <m:d>
                        <m:dPr>
                          <m:ctrlPr>
                            <a:rPr lang="en-US" i="1">
                              <a:solidFill>
                                <a:schemeClr val="tx1"/>
                              </a:solidFill>
                              <a:latin typeface="Cambria Math" panose="02040503050406030204" pitchFamily="18" charset="0"/>
                            </a:rPr>
                          </m:ctrlPr>
                        </m:dPr>
                        <m:e>
                          <m:r>
                            <a:rPr lang="en-US" b="0" i="0" smtClean="0">
                              <a:solidFill>
                                <a:schemeClr val="tx1"/>
                              </a:solidFill>
                              <a:latin typeface="Cambria Math" panose="02040503050406030204" pitchFamily="18" charset="0"/>
                            </a:rPr>
                            <m:t>150</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m</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g</m:t>
                              </m:r>
                            </m:num>
                            <m:den>
                              <m:r>
                                <m:rPr>
                                  <m:sty m:val="p"/>
                                </m:rPr>
                                <a:rPr lang="en-US" i="0">
                                  <a:solidFill>
                                    <a:schemeClr val="tx1"/>
                                  </a:solidFill>
                                  <a:latin typeface="Cambria Math" panose="02040503050406030204" pitchFamily="18" charset="0"/>
                                </a:rPr>
                                <m:t>L</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8.34 </m:t>
                          </m:r>
                          <m:r>
                            <m:rPr>
                              <m:sty m:val="p"/>
                            </m:rPr>
                            <a:rPr lang="en-US" i="0">
                              <a:solidFill>
                                <a:schemeClr val="tx1"/>
                              </a:solidFill>
                              <a:latin typeface="Cambria Math" panose="02040503050406030204" pitchFamily="18" charset="0"/>
                            </a:rPr>
                            <m:t>l</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b</m:t>
                              </m:r>
                            </m:num>
                            <m:den>
                              <m:r>
                                <m:rPr>
                                  <m:sty m:val="p"/>
                                </m:rPr>
                                <a:rPr lang="en-US" i="0">
                                  <a:solidFill>
                                    <a:schemeClr val="tx1"/>
                                  </a:solidFill>
                                  <a:latin typeface="Cambria Math" panose="02040503050406030204" pitchFamily="18" charset="0"/>
                                </a:rPr>
                                <m:t>g</m:t>
                              </m:r>
                            </m:den>
                          </m:f>
                          <m:r>
                            <m:rPr>
                              <m:sty m:val="p"/>
                            </m:rPr>
                            <a:rPr lang="en-US" i="0">
                              <a:solidFill>
                                <a:schemeClr val="tx1"/>
                              </a:solidFill>
                              <a:latin typeface="Cambria Math" panose="02040503050406030204" pitchFamily="18" charset="0"/>
                            </a:rPr>
                            <m:t>al</m:t>
                          </m:r>
                        </m:e>
                      </m:d>
                    </m:oMath>
                  </m:oMathPara>
                </a14:m>
                <a:endParaRPr lang="en-US">
                  <a:solidFill>
                    <a:schemeClr val="tx1"/>
                  </a:solidFill>
                </a:endParaRPr>
              </a:p>
            </p:txBody>
          </p:sp>
        </mc:Choice>
        <mc:Fallback xmlns="">
          <p:sp>
            <p:nvSpPr>
              <p:cNvPr id="5" name="TextBox 4">
                <a:extLst>
                  <a:ext uri="{FF2B5EF4-FFF2-40B4-BE49-F238E27FC236}">
                    <a16:creationId xmlns:a16="http://schemas.microsoft.com/office/drawing/2014/main" id="{37735077-817F-C2EB-63A9-665C1610DAC1}"/>
                  </a:ext>
                </a:extLst>
              </p:cNvPr>
              <p:cNvSpPr txBox="1">
                <a:spLocks noRot="1" noChangeAspect="1" noMove="1" noResize="1" noEditPoints="1" noAdjustHandles="1" noChangeArrowheads="1" noChangeShapeType="1" noTextEdit="1"/>
              </p:cNvSpPr>
              <p:nvPr/>
            </p:nvSpPr>
            <p:spPr>
              <a:xfrm>
                <a:off x="141510" y="4595178"/>
                <a:ext cx="9383489" cy="369332"/>
              </a:xfrm>
              <a:prstGeom prst="rect">
                <a:avLst/>
              </a:prstGeom>
              <a:blipFill>
                <a:blip r:embed="rId4"/>
                <a:stretch>
                  <a:fillRect l="-195" t="-118333" b="-18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E99C2E4-531D-3D7A-E75C-44245DCCE87A}"/>
                  </a:ext>
                </a:extLst>
              </p:cNvPr>
              <p:cNvSpPr txBox="1"/>
              <p:nvPr/>
            </p:nvSpPr>
            <p:spPr>
              <a:xfrm>
                <a:off x="141510" y="4955723"/>
                <a:ext cx="3646719" cy="369332"/>
              </a:xfrm>
              <a:prstGeom prst="rect">
                <a:avLst/>
              </a:prstGeom>
              <a:noFill/>
            </p:spPr>
            <p:txBody>
              <a:bodyPr wrap="square">
                <a:spAutoFit/>
              </a:bodyPr>
              <a:lstStyle/>
              <a:p>
                <a14:m>
                  <m:oMath xmlns:m="http://schemas.openxmlformats.org/officeDocument/2006/math">
                    <m:r>
                      <m:rPr>
                        <m:sty m:val="p"/>
                      </m:rPr>
                      <a:rPr lang="en-US" i="0" smtClean="0">
                        <a:solidFill>
                          <a:schemeClr val="tx1"/>
                        </a:solidFill>
                        <a:latin typeface="Cambria Math" panose="02040503050406030204" pitchFamily="18" charset="0"/>
                      </a:rPr>
                      <m:t>Loading</m:t>
                    </m:r>
                    <m:r>
                      <a:rPr lang="en-US" i="0">
                        <a:solidFill>
                          <a:schemeClr val="tx1"/>
                        </a:solidFill>
                        <a:latin typeface="Cambria Math" panose="02040503050406030204" pitchFamily="18" charset="0"/>
                      </a:rPr>
                      <m:t> </m:t>
                    </m:r>
                    <m:r>
                      <m:rPr>
                        <m:sty m:val="p"/>
                      </m:rPr>
                      <a:rPr lang="en-US" i="0">
                        <a:solidFill>
                          <a:schemeClr val="tx1"/>
                        </a:solidFill>
                        <a:latin typeface="Cambria Math" panose="02040503050406030204" pitchFamily="18" charset="0"/>
                      </a:rPr>
                      <m:t>Rate</m:t>
                    </m:r>
                    <m:r>
                      <a:rPr lang="en-US" i="0">
                        <a:solidFill>
                          <a:schemeClr val="tx1"/>
                        </a:solidFill>
                        <a:latin typeface="Cambria Math" panose="02040503050406030204" pitchFamily="18" charset="0"/>
                      </a:rPr>
                      <m:t>,</m:t>
                    </m:r>
                    <m:r>
                      <m:rPr>
                        <m:sty m:val="p"/>
                      </m:rPr>
                      <a:rPr lang="en-US" i="0">
                        <a:solidFill>
                          <a:schemeClr val="tx1"/>
                        </a:solidFill>
                        <a:latin typeface="Cambria Math" panose="02040503050406030204" pitchFamily="18" charset="0"/>
                      </a:rPr>
                      <m:t>l</m:t>
                    </m:r>
                    <m:f>
                      <m:fPr>
                        <m:type m:val="lin"/>
                        <m:ctrlPr>
                          <a:rPr lang="en-US" i="1">
                            <a:solidFill>
                              <a:schemeClr val="tx1"/>
                            </a:solidFill>
                            <a:latin typeface="Cambria Math" panose="02040503050406030204" pitchFamily="18" charset="0"/>
                          </a:rPr>
                        </m:ctrlPr>
                      </m:fPr>
                      <m:num>
                        <m:r>
                          <m:rPr>
                            <m:sty m:val="p"/>
                          </m:rPr>
                          <a:rPr lang="en-US" i="0">
                            <a:solidFill>
                              <a:schemeClr val="tx1"/>
                            </a:solidFill>
                            <a:latin typeface="Cambria Math" panose="02040503050406030204" pitchFamily="18" charset="0"/>
                          </a:rPr>
                          <m:t>b</m:t>
                        </m:r>
                      </m:num>
                      <m:den>
                        <m:r>
                          <m:rPr>
                            <m:sty m:val="p"/>
                          </m:rPr>
                          <a:rPr lang="en-US" i="0">
                            <a:solidFill>
                              <a:schemeClr val="tx1"/>
                            </a:solidFill>
                            <a:latin typeface="Cambria Math" panose="02040503050406030204" pitchFamily="18" charset="0"/>
                          </a:rPr>
                          <m:t>d</m:t>
                        </m:r>
                      </m:den>
                    </m:f>
                    <m:r>
                      <m:rPr>
                        <m:sty m:val="p"/>
                      </m:rPr>
                      <a:rPr lang="en-US" i="0">
                        <a:solidFill>
                          <a:schemeClr val="tx1"/>
                        </a:solidFill>
                        <a:latin typeface="Cambria Math" panose="02040503050406030204" pitchFamily="18" charset="0"/>
                      </a:rPr>
                      <m:t>ay</m:t>
                    </m:r>
                    <m:r>
                      <a:rPr lang="en-US" i="0">
                        <a:solidFill>
                          <a:schemeClr val="tx1"/>
                        </a:solidFill>
                        <a:latin typeface="Cambria Math" panose="02040503050406030204" pitchFamily="18" charset="0"/>
                      </a:rPr>
                      <m:t>=</m:t>
                    </m:r>
                  </m:oMath>
                </a14:m>
                <a:r>
                  <a:rPr lang="en-US">
                    <a:solidFill>
                      <a:schemeClr val="tx1"/>
                    </a:solidFill>
                  </a:rPr>
                  <a:t>625.5</a:t>
                </a:r>
              </a:p>
            </p:txBody>
          </p:sp>
        </mc:Choice>
        <mc:Fallback xmlns="">
          <p:sp>
            <p:nvSpPr>
              <p:cNvPr id="6" name="TextBox 5">
                <a:extLst>
                  <a:ext uri="{FF2B5EF4-FFF2-40B4-BE49-F238E27FC236}">
                    <a16:creationId xmlns:a16="http://schemas.microsoft.com/office/drawing/2014/main" id="{2E99C2E4-531D-3D7A-E75C-44245DCCE87A}"/>
                  </a:ext>
                </a:extLst>
              </p:cNvPr>
              <p:cNvSpPr txBox="1">
                <a:spLocks noRot="1" noChangeAspect="1" noMove="1" noResize="1" noEditPoints="1" noAdjustHandles="1" noChangeArrowheads="1" noChangeShapeType="1" noTextEdit="1"/>
              </p:cNvSpPr>
              <p:nvPr/>
            </p:nvSpPr>
            <p:spPr>
              <a:xfrm>
                <a:off x="141510" y="4955723"/>
                <a:ext cx="3646719" cy="369332"/>
              </a:xfrm>
              <a:prstGeom prst="rect">
                <a:avLst/>
              </a:prstGeom>
              <a:blipFill>
                <a:blip r:embed="rId5"/>
                <a:stretch>
                  <a:fillRect l="-502" t="-116393"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5D4EC51-4FB8-9D5E-868B-59452A40AD0F}"/>
                  </a:ext>
                </a:extLst>
              </p:cNvPr>
              <p:cNvSpPr txBox="1"/>
              <p:nvPr/>
            </p:nvSpPr>
            <p:spPr>
              <a:xfrm>
                <a:off x="-93110" y="3417894"/>
                <a:ext cx="11980312" cy="66691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rPr>
                        <m:t>Organic</m:t>
                      </m:r>
                      <m:r>
                        <a:rPr lang="en-US">
                          <a:latin typeface="Cambria Math" panose="02040503050406030204" pitchFamily="18" charset="0"/>
                        </a:rPr>
                        <m:t> </m:t>
                      </m:r>
                      <m:r>
                        <m:rPr>
                          <m:sty m:val="p"/>
                        </m:rPr>
                        <a:rPr lang="en-US">
                          <a:latin typeface="Cambria Math" panose="02040503050406030204" pitchFamily="18" charset="0"/>
                        </a:rPr>
                        <m:t>Loading</m:t>
                      </m:r>
                      <m:r>
                        <a:rPr lang="en-US">
                          <a:latin typeface="Cambria Math" panose="02040503050406030204" pitchFamily="18" charset="0"/>
                        </a:rPr>
                        <m:t> </m:t>
                      </m:r>
                      <m:r>
                        <m:rPr>
                          <m:sty m:val="p"/>
                        </m:rPr>
                        <a:rPr lang="en-US">
                          <a:latin typeface="Cambria Math" panose="02040503050406030204" pitchFamily="18" charset="0"/>
                        </a:rPr>
                        <m:t>Rate</m:t>
                      </m:r>
                      <m:r>
                        <a:rPr lang="en-US">
                          <a:latin typeface="Cambria Math" panose="02040503050406030204" pitchFamily="18" charset="0"/>
                        </a:rPr>
                        <m:t>−</m:t>
                      </m:r>
                      <m:r>
                        <m:rPr>
                          <m:sty m:val="p"/>
                        </m:rPr>
                        <a:rPr lang="en-US">
                          <a:latin typeface="Cambria Math" panose="02040503050406030204" pitchFamily="18" charset="0"/>
                        </a:rPr>
                        <m:t>Pond</m:t>
                      </m:r>
                      <m:r>
                        <a:rPr lang="en-US">
                          <a:latin typeface="Cambria Math" panose="02040503050406030204" pitchFamily="18" charset="0"/>
                        </a:rPr>
                        <m:t>, </m:t>
                      </m:r>
                      <m:r>
                        <m:rPr>
                          <m:sty m:val="p"/>
                        </m:rPr>
                        <a:rPr lang="en-US">
                          <a:latin typeface="Cambria Math" panose="02040503050406030204" pitchFamily="18" charset="0"/>
                        </a:rPr>
                        <m:t>lbs</m:t>
                      </m:r>
                      <m:r>
                        <a:rPr lang="en-US">
                          <a:latin typeface="Cambria Math" panose="02040503050406030204" pitchFamily="18" charset="0"/>
                        </a:rPr>
                        <m:t> </m:t>
                      </m:r>
                      <m:r>
                        <m:rPr>
                          <m:sty m:val="p"/>
                        </m:rPr>
                        <a:rPr lang="en-US">
                          <a:latin typeface="Cambria Math" panose="02040503050406030204" pitchFamily="18" charset="0"/>
                        </a:rPr>
                        <m:t>BOD</m:t>
                      </m:r>
                      <m:r>
                        <a:rPr lang="en-US">
                          <a:latin typeface="Cambria Math" panose="02040503050406030204" pitchFamily="18" charset="0"/>
                        </a:rPr>
                        <m:t>/</m:t>
                      </m:r>
                      <m:r>
                        <m:rPr>
                          <m:sty m:val="p"/>
                        </m:rPr>
                        <a:rPr lang="en-US">
                          <a:latin typeface="Cambria Math" panose="02040503050406030204" pitchFamily="18" charset="0"/>
                        </a:rPr>
                        <m:t>day</m:t>
                      </m:r>
                      <m:r>
                        <a:rPr lang="en-US">
                          <a:latin typeface="Cambria Math" panose="02040503050406030204" pitchFamily="18" charset="0"/>
                        </a:rPr>
                        <m:t>/</m:t>
                      </m:r>
                      <m:r>
                        <m:rPr>
                          <m:sty m:val="p"/>
                        </m:rPr>
                        <a:rPr lang="en-US">
                          <a:latin typeface="Cambria Math" panose="02040503050406030204" pitchFamily="18" charset="0"/>
                        </a:rPr>
                        <m:t>ac</m:t>
                      </m:r>
                      <m:r>
                        <a:rPr lang="en-US">
                          <a:latin typeface="Cambria Math" panose="02040503050406030204" pitchFamily="18" charset="0"/>
                        </a:rPr>
                        <m:t>=</m:t>
                      </m:r>
                      <m:f>
                        <m:fPr>
                          <m:ctrlPr>
                            <a:rPr lang="en-US" i="1">
                              <a:latin typeface="Cambria Math" panose="02040503050406030204" pitchFamily="18" charset="0"/>
                            </a:rPr>
                          </m:ctrlPr>
                        </m:fPr>
                        <m:num>
                          <m:r>
                            <m:rPr>
                              <m:sty m:val="p"/>
                            </m:rPr>
                            <a:rPr lang="en-US">
                              <a:latin typeface="Cambria Math" panose="02040503050406030204" pitchFamily="18" charset="0"/>
                            </a:rPr>
                            <m:t>Organic</m:t>
                          </m:r>
                          <m:r>
                            <a:rPr lang="en-US">
                              <a:latin typeface="Cambria Math" panose="02040503050406030204" pitchFamily="18" charset="0"/>
                            </a:rPr>
                            <m:t> </m:t>
                          </m:r>
                          <m:r>
                            <m:rPr>
                              <m:sty m:val="p"/>
                            </m:rPr>
                            <a:rPr lang="en-US">
                              <a:latin typeface="Cambria Math" panose="02040503050406030204" pitchFamily="18" charset="0"/>
                            </a:rPr>
                            <m:t>Loading</m:t>
                          </m:r>
                          <m:r>
                            <a:rPr lang="en-US">
                              <a:latin typeface="Cambria Math" panose="02040503050406030204" pitchFamily="18" charset="0"/>
                            </a:rPr>
                            <m:t>, </m:t>
                          </m:r>
                          <m:r>
                            <m:rPr>
                              <m:sty m:val="p"/>
                            </m:rPr>
                            <a:rPr lang="en-US">
                              <a:latin typeface="Cambria Math" panose="02040503050406030204" pitchFamily="18" charset="0"/>
                            </a:rPr>
                            <m:t>lbs</m:t>
                          </m:r>
                          <m:r>
                            <a:rPr lang="en-US">
                              <a:latin typeface="Cambria Math" panose="02040503050406030204" pitchFamily="18" charset="0"/>
                            </a:rPr>
                            <m:t> </m:t>
                          </m:r>
                          <m:r>
                            <m:rPr>
                              <m:sty m:val="p"/>
                            </m:rPr>
                            <a:rPr lang="en-US">
                              <a:latin typeface="Cambria Math" panose="02040503050406030204" pitchFamily="18" charset="0"/>
                            </a:rPr>
                            <m:t>BOD</m:t>
                          </m:r>
                          <m:r>
                            <a:rPr lang="en-US">
                              <a:latin typeface="Cambria Math" panose="02040503050406030204" pitchFamily="18" charset="0"/>
                            </a:rPr>
                            <m:t>/</m:t>
                          </m:r>
                          <m:r>
                            <m:rPr>
                              <m:sty m:val="p"/>
                            </m:rPr>
                            <a:rPr lang="en-US">
                              <a:latin typeface="Cambria Math" panose="02040503050406030204" pitchFamily="18" charset="0"/>
                            </a:rPr>
                            <m:t>day</m:t>
                          </m:r>
                          <m:r>
                            <a:rPr lang="en-US">
                              <a:latin typeface="Cambria Math" panose="02040503050406030204" pitchFamily="18" charset="0"/>
                            </a:rPr>
                            <m:t> </m:t>
                          </m:r>
                        </m:num>
                        <m:den>
                          <m:r>
                            <m:rPr>
                              <m:sty m:val="p"/>
                            </m:rPr>
                            <a:rPr lang="en-US">
                              <a:latin typeface="Cambria Math" panose="02040503050406030204" pitchFamily="18" charset="0"/>
                            </a:rPr>
                            <m:t>Avergage</m:t>
                          </m:r>
                          <m:r>
                            <a:rPr lang="en-US">
                              <a:latin typeface="Cambria Math" panose="02040503050406030204" pitchFamily="18" charset="0"/>
                            </a:rPr>
                            <m:t> </m:t>
                          </m:r>
                          <m:r>
                            <m:rPr>
                              <m:sty m:val="p"/>
                            </m:rPr>
                            <a:rPr lang="en-US">
                              <a:latin typeface="Cambria Math" panose="02040503050406030204" pitchFamily="18" charset="0"/>
                            </a:rPr>
                            <m:t>Pond</m:t>
                          </m:r>
                          <m:r>
                            <a:rPr lang="en-US">
                              <a:latin typeface="Cambria Math" panose="02040503050406030204" pitchFamily="18" charset="0"/>
                            </a:rPr>
                            <m:t> </m:t>
                          </m:r>
                          <m:r>
                            <m:rPr>
                              <m:sty m:val="p"/>
                            </m:rPr>
                            <a:rPr lang="en-US">
                              <a:latin typeface="Cambria Math" panose="02040503050406030204" pitchFamily="18" charset="0"/>
                            </a:rPr>
                            <m:t>Surface</m:t>
                          </m:r>
                          <m:r>
                            <a:rPr lang="en-US">
                              <a:latin typeface="Cambria Math" panose="02040503050406030204" pitchFamily="18" charset="0"/>
                            </a:rPr>
                            <m:t> </m:t>
                          </m:r>
                          <m:r>
                            <m:rPr>
                              <m:sty m:val="p"/>
                            </m:rPr>
                            <a:rPr lang="en-US">
                              <a:latin typeface="Cambria Math" panose="02040503050406030204" pitchFamily="18" charset="0"/>
                            </a:rPr>
                            <m:t>Area</m:t>
                          </m:r>
                          <m:r>
                            <a:rPr lang="en-US">
                              <a:latin typeface="Cambria Math" panose="02040503050406030204" pitchFamily="18" charset="0"/>
                            </a:rPr>
                            <m:t>,</m:t>
                          </m:r>
                          <m:r>
                            <a:rPr lang="en-US" i="1">
                              <a:latin typeface="Cambria Math" panose="02040503050406030204" pitchFamily="18" charset="0"/>
                            </a:rPr>
                            <m:t> </m:t>
                          </m:r>
                          <m:r>
                            <a:rPr lang="en-US" i="1">
                              <a:latin typeface="Cambria Math" panose="02040503050406030204" pitchFamily="18" charset="0"/>
                            </a:rPr>
                            <m:t>𝑎𝑐</m:t>
                          </m:r>
                        </m:den>
                      </m:f>
                    </m:oMath>
                  </m:oMathPara>
                </a14:m>
                <a:endParaRPr lang="en-US"/>
              </a:p>
            </p:txBody>
          </p:sp>
        </mc:Choice>
        <mc:Fallback xmlns="">
          <p:sp>
            <p:nvSpPr>
              <p:cNvPr id="11" name="TextBox 10">
                <a:extLst>
                  <a:ext uri="{FF2B5EF4-FFF2-40B4-BE49-F238E27FC236}">
                    <a16:creationId xmlns:a16="http://schemas.microsoft.com/office/drawing/2014/main" id="{15D4EC51-4FB8-9D5E-868B-59452A40AD0F}"/>
                  </a:ext>
                </a:extLst>
              </p:cNvPr>
              <p:cNvSpPr txBox="1">
                <a:spLocks noRot="1" noChangeAspect="1" noMove="1" noResize="1" noEditPoints="1" noAdjustHandles="1" noChangeArrowheads="1" noChangeShapeType="1" noTextEdit="1"/>
              </p:cNvSpPr>
              <p:nvPr/>
            </p:nvSpPr>
            <p:spPr>
              <a:xfrm>
                <a:off x="-93110" y="3417894"/>
                <a:ext cx="11980312" cy="66691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0327667-9EB8-69E2-D07E-692AD6F957F2}"/>
                  </a:ext>
                </a:extLst>
              </p:cNvPr>
              <p:cNvSpPr txBox="1"/>
              <p:nvPr/>
            </p:nvSpPr>
            <p:spPr>
              <a:xfrm>
                <a:off x="5837750" y="5254963"/>
                <a:ext cx="5260814" cy="933269"/>
              </a:xfrm>
              <a:prstGeom prst="rect">
                <a:avLst/>
              </a:prstGeom>
              <a:noFill/>
            </p:spPr>
            <p:txBody>
              <a:bodyPr wrap="square">
                <a:spAutoFit/>
              </a:bodyPr>
              <a:lstStyle/>
              <a:p>
                <a:pPr/>
                <a14:m>
                  <m:oMathPara xmlns:m="http://schemas.openxmlformats.org/officeDocument/2006/math">
                    <m:oMathParaPr>
                      <m:jc m:val="center"/>
                    </m:oMathParaPr>
                    <m:oMath xmlns:m="http://schemas.openxmlformats.org/officeDocument/2006/math">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Organic</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Loading</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Rate</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SBOD</m:t>
                              </m:r>
                            </m:e>
                            <m:sub>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m:t>
                      </m:r>
                      <m:f>
                        <m:fPr>
                          <m:type m:val="lin"/>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y</m:t>
                          </m:r>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1,000</m:t>
                          </m:r>
                        </m:den>
                      </m:f>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sSup>
                        <m:sSup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p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m:t>
                          </m:r>
                        </m:sup>
                      </m:sSup>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625.5,</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type m:val="lin"/>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1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sSub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BOD</m:t>
                                  </m:r>
                                </m:e>
                                <m:sub>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m:t>
                                  </m:r>
                                </m:sub>
                              </m:sSub>
                            </m:num>
                            <m:den>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m:t>
                              </m:r>
                            </m:den>
                          </m:f>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ay</m:t>
                          </m:r>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5.5 </m:t>
                          </m:r>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𝑎𝑐</m:t>
                          </m:r>
                          <m: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den>
                      </m:f>
                    </m:oMath>
                  </m:oMathPara>
                </a14:m>
                <a:endParaRPr lang="en-US"/>
              </a:p>
            </p:txBody>
          </p:sp>
        </mc:Choice>
        <mc:Fallback xmlns="">
          <p:sp>
            <p:nvSpPr>
              <p:cNvPr id="12" name="TextBox 11">
                <a:extLst>
                  <a:ext uri="{FF2B5EF4-FFF2-40B4-BE49-F238E27FC236}">
                    <a16:creationId xmlns:a16="http://schemas.microsoft.com/office/drawing/2014/main" id="{D0327667-9EB8-69E2-D07E-692AD6F957F2}"/>
                  </a:ext>
                </a:extLst>
              </p:cNvPr>
              <p:cNvSpPr txBox="1">
                <a:spLocks noRot="1" noChangeAspect="1" noMove="1" noResize="1" noEditPoints="1" noAdjustHandles="1" noChangeArrowheads="1" noChangeShapeType="1" noTextEdit="1"/>
              </p:cNvSpPr>
              <p:nvPr/>
            </p:nvSpPr>
            <p:spPr>
              <a:xfrm>
                <a:off x="5837750" y="5254963"/>
                <a:ext cx="5260814" cy="933269"/>
              </a:xfrm>
              <a:prstGeom prst="rect">
                <a:avLst/>
              </a:prstGeom>
              <a:blipFill>
                <a:blip r:embed="rId7"/>
                <a:stretch>
                  <a:fillRect t="-45098" b="-11111"/>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17B6B056-D0D3-0FE4-F6AA-B71B0420F109}"/>
              </a:ext>
            </a:extLst>
          </p:cNvPr>
          <p:cNvSpPr txBox="1"/>
          <p:nvPr/>
        </p:nvSpPr>
        <p:spPr>
          <a:xfrm>
            <a:off x="6259287" y="6216138"/>
            <a:ext cx="4441371" cy="369332"/>
          </a:xfrm>
          <a:prstGeom prst="rect">
            <a:avLst/>
          </a:prstGeom>
          <a:noFill/>
        </p:spPr>
        <p:txBody>
          <a:bodyPr wrap="square" rtlCol="0">
            <a:spAutoFit/>
          </a:bodyPr>
          <a:lstStyle/>
          <a:p>
            <a:r>
              <a:rPr lang="en-US">
                <a:solidFill>
                  <a:schemeClr val="bg2">
                    <a:lumMod val="50000"/>
                  </a:schemeClr>
                </a:solidFill>
              </a:rPr>
              <a:t>Organic Loading Rate = 114 </a:t>
            </a:r>
            <a:r>
              <a:rPr lang="en-US" err="1">
                <a:solidFill>
                  <a:schemeClr val="bg2">
                    <a:lumMod val="50000"/>
                  </a:schemeClr>
                </a:solidFill>
              </a:rPr>
              <a:t>lb</a:t>
            </a:r>
            <a:r>
              <a:rPr lang="en-US">
                <a:solidFill>
                  <a:schemeClr val="bg2">
                    <a:lumMod val="50000"/>
                  </a:schemeClr>
                </a:solidFill>
              </a:rPr>
              <a:t>/day/ac</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27E16D1-EBAD-A045-9258-58864959EB48}"/>
                  </a:ext>
                </a:extLst>
              </p:cNvPr>
              <p:cNvSpPr txBox="1"/>
              <p:nvPr/>
            </p:nvSpPr>
            <p:spPr>
              <a:xfrm>
                <a:off x="0" y="5334146"/>
                <a:ext cx="409847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rPr>
                        <m:t>Area</m:t>
                      </m:r>
                      <m:r>
                        <a:rPr lang="en-US" i="0">
                          <a:latin typeface="Cambria Math" panose="02040503050406030204" pitchFamily="18" charset="0"/>
                        </a:rPr>
                        <m:t> </m:t>
                      </m:r>
                      <m:r>
                        <m:rPr>
                          <m:sty m:val="p"/>
                        </m:rPr>
                        <a:rPr lang="en-US" i="0">
                          <a:latin typeface="Cambria Math" panose="02040503050406030204" pitchFamily="18" charset="0"/>
                        </a:rPr>
                        <m:t>of</m:t>
                      </m:r>
                      <m:r>
                        <a:rPr lang="en-US" i="0">
                          <a:latin typeface="Cambria Math" panose="02040503050406030204" pitchFamily="18" charset="0"/>
                        </a:rPr>
                        <m:t> </m:t>
                      </m:r>
                      <m:r>
                        <m:rPr>
                          <m:sty m:val="p"/>
                        </m:rPr>
                        <a:rPr lang="en-US" i="0">
                          <a:latin typeface="Cambria Math" panose="02040503050406030204" pitchFamily="18" charset="0"/>
                        </a:rPr>
                        <m:t>a</m:t>
                      </m:r>
                      <m:r>
                        <a:rPr lang="en-US" i="0">
                          <a:latin typeface="Cambria Math" panose="02040503050406030204" pitchFamily="18" charset="0"/>
                        </a:rPr>
                        <m:t> </m:t>
                      </m:r>
                      <m:r>
                        <m:rPr>
                          <m:sty m:val="p"/>
                        </m:rPr>
                        <a:rPr lang="en-US" i="0">
                          <a:latin typeface="Cambria Math" panose="02040503050406030204" pitchFamily="18" charset="0"/>
                        </a:rPr>
                        <m:t>rectangle</m:t>
                      </m:r>
                      <m:r>
                        <a:rPr lang="en-US" i="0">
                          <a:latin typeface="Cambria Math" panose="02040503050406030204" pitchFamily="18" charset="0"/>
                        </a:rPr>
                        <m:t>=</m:t>
                      </m:r>
                      <m:r>
                        <m:rPr>
                          <m:sty m:val="p"/>
                        </m:rPr>
                        <a:rPr lang="en-US" i="0">
                          <a:latin typeface="Cambria Math" panose="02040503050406030204" pitchFamily="18" charset="0"/>
                        </a:rPr>
                        <m:t>Base</m:t>
                      </m:r>
                      <m:r>
                        <a:rPr lang="en-US" i="0">
                          <a:latin typeface="Cambria Math" panose="02040503050406030204" pitchFamily="18" charset="0"/>
                        </a:rPr>
                        <m:t>×</m:t>
                      </m:r>
                      <m:r>
                        <m:rPr>
                          <m:sty m:val="p"/>
                        </m:rPr>
                        <a:rPr lang="en-US" i="0">
                          <a:latin typeface="Cambria Math" panose="02040503050406030204" pitchFamily="18" charset="0"/>
                        </a:rPr>
                        <m:t>Height</m:t>
                      </m:r>
                    </m:oMath>
                  </m:oMathPara>
                </a14:m>
                <a:endParaRPr lang="en-US"/>
              </a:p>
            </p:txBody>
          </p:sp>
        </mc:Choice>
        <mc:Fallback xmlns="">
          <p:sp>
            <p:nvSpPr>
              <p:cNvPr id="10" name="TextBox 9">
                <a:extLst>
                  <a:ext uri="{FF2B5EF4-FFF2-40B4-BE49-F238E27FC236}">
                    <a16:creationId xmlns:a16="http://schemas.microsoft.com/office/drawing/2014/main" id="{527E16D1-EBAD-A045-9258-58864959EB48}"/>
                  </a:ext>
                </a:extLst>
              </p:cNvPr>
              <p:cNvSpPr txBox="1">
                <a:spLocks noRot="1" noChangeAspect="1" noMove="1" noResize="1" noEditPoints="1" noAdjustHandles="1" noChangeArrowheads="1" noChangeShapeType="1" noTextEdit="1"/>
              </p:cNvSpPr>
              <p:nvPr/>
            </p:nvSpPr>
            <p:spPr>
              <a:xfrm>
                <a:off x="0" y="5334146"/>
                <a:ext cx="4098471" cy="369332"/>
              </a:xfrm>
              <a:prstGeom prst="rect">
                <a:avLst/>
              </a:prstGeom>
              <a:blipFill>
                <a:blip r:embed="rId8"/>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73E08EA-676D-20DE-C906-7B7AF5F4F72B}"/>
                  </a:ext>
                </a:extLst>
              </p:cNvPr>
              <p:cNvSpPr txBox="1"/>
              <p:nvPr/>
            </p:nvSpPr>
            <p:spPr>
              <a:xfrm>
                <a:off x="0" y="5729738"/>
                <a:ext cx="409847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rPr>
                        <m:t>Area</m:t>
                      </m:r>
                      <m:r>
                        <a:rPr lang="en-US" i="0">
                          <a:latin typeface="Cambria Math" panose="02040503050406030204" pitchFamily="18" charset="0"/>
                        </a:rPr>
                        <m:t> </m:t>
                      </m:r>
                      <m:r>
                        <m:rPr>
                          <m:sty m:val="p"/>
                        </m:rPr>
                        <a:rPr lang="en-US" i="0">
                          <a:latin typeface="Cambria Math" panose="02040503050406030204" pitchFamily="18" charset="0"/>
                        </a:rPr>
                        <m:t>of</m:t>
                      </m:r>
                      <m:r>
                        <a:rPr lang="en-US" i="0">
                          <a:latin typeface="Cambria Math" panose="02040503050406030204" pitchFamily="18" charset="0"/>
                        </a:rPr>
                        <m:t> </m:t>
                      </m:r>
                      <m:r>
                        <m:rPr>
                          <m:sty m:val="p"/>
                        </m:rPr>
                        <a:rPr lang="en-US" i="0">
                          <a:latin typeface="Cambria Math" panose="02040503050406030204" pitchFamily="18" charset="0"/>
                        </a:rPr>
                        <m:t>a</m:t>
                      </m:r>
                      <m:r>
                        <a:rPr lang="en-US" i="0">
                          <a:latin typeface="Cambria Math" panose="02040503050406030204" pitchFamily="18" charset="0"/>
                        </a:rPr>
                        <m:t> </m:t>
                      </m:r>
                      <m:r>
                        <m:rPr>
                          <m:sty m:val="p"/>
                        </m:rPr>
                        <a:rPr lang="en-US" i="0">
                          <a:latin typeface="Cambria Math" panose="02040503050406030204" pitchFamily="18" charset="0"/>
                        </a:rPr>
                        <m:t>rectangle</m:t>
                      </m:r>
                      <m:r>
                        <a:rPr lang="en-US" i="0">
                          <a:latin typeface="Cambria Math" panose="02040503050406030204" pitchFamily="18" charset="0"/>
                        </a:rPr>
                        <m:t>=400 </m:t>
                      </m:r>
                      <m:r>
                        <m:rPr>
                          <m:sty m:val="p"/>
                        </m:rPr>
                        <a:rPr lang="en-US" b="0" i="0" smtClean="0">
                          <a:latin typeface="Cambria Math" panose="02040503050406030204" pitchFamily="18" charset="0"/>
                        </a:rPr>
                        <m:t>ft</m:t>
                      </m:r>
                      <m:r>
                        <a:rPr lang="en-US" i="0">
                          <a:latin typeface="Cambria Math" panose="02040503050406030204" pitchFamily="18" charset="0"/>
                        </a:rPr>
                        <m:t>×</m:t>
                      </m:r>
                      <m:r>
                        <a:rPr lang="en-US" b="0" i="0" smtClean="0">
                          <a:latin typeface="Cambria Math" panose="02040503050406030204" pitchFamily="18" charset="0"/>
                        </a:rPr>
                        <m:t>600</m:t>
                      </m:r>
                      <m:r>
                        <m:rPr>
                          <m:sty m:val="p"/>
                        </m:rPr>
                        <a:rPr lang="en-US" b="0" i="0" smtClean="0">
                          <a:latin typeface="Cambria Math" panose="02040503050406030204" pitchFamily="18" charset="0"/>
                        </a:rPr>
                        <m:t>ft</m:t>
                      </m:r>
                    </m:oMath>
                  </m:oMathPara>
                </a14:m>
                <a:endParaRPr lang="en-US"/>
              </a:p>
            </p:txBody>
          </p:sp>
        </mc:Choice>
        <mc:Fallback xmlns="">
          <p:sp>
            <p:nvSpPr>
              <p:cNvPr id="13" name="TextBox 12">
                <a:extLst>
                  <a:ext uri="{FF2B5EF4-FFF2-40B4-BE49-F238E27FC236}">
                    <a16:creationId xmlns:a16="http://schemas.microsoft.com/office/drawing/2014/main" id="{873E08EA-676D-20DE-C906-7B7AF5F4F72B}"/>
                  </a:ext>
                </a:extLst>
              </p:cNvPr>
              <p:cNvSpPr txBox="1">
                <a:spLocks noRot="1" noChangeAspect="1" noMove="1" noResize="1" noEditPoints="1" noAdjustHandles="1" noChangeArrowheads="1" noChangeShapeType="1" noTextEdit="1"/>
              </p:cNvSpPr>
              <p:nvPr/>
            </p:nvSpPr>
            <p:spPr>
              <a:xfrm>
                <a:off x="0" y="5729738"/>
                <a:ext cx="4098471" cy="369332"/>
              </a:xfrm>
              <a:prstGeom prst="rect">
                <a:avLst/>
              </a:prstGeom>
              <a:blipFill>
                <a:blip r:embed="rId9"/>
                <a:stretch>
                  <a:fillRect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E338884-73AD-6316-2C8C-E4BEBD34437A}"/>
                  </a:ext>
                </a:extLst>
              </p:cNvPr>
              <p:cNvSpPr txBox="1"/>
              <p:nvPr/>
            </p:nvSpPr>
            <p:spPr>
              <a:xfrm>
                <a:off x="0" y="6105828"/>
                <a:ext cx="363855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latin typeface="Cambria Math" panose="02040503050406030204" pitchFamily="18" charset="0"/>
                        </a:rPr>
                        <m:t>Area</m:t>
                      </m:r>
                      <m:r>
                        <a:rPr lang="en-US" i="0">
                          <a:latin typeface="Cambria Math" panose="02040503050406030204" pitchFamily="18" charset="0"/>
                        </a:rPr>
                        <m:t> </m:t>
                      </m:r>
                      <m:r>
                        <m:rPr>
                          <m:sty m:val="p"/>
                        </m:rPr>
                        <a:rPr lang="en-US" i="0">
                          <a:latin typeface="Cambria Math" panose="02040503050406030204" pitchFamily="18" charset="0"/>
                        </a:rPr>
                        <m:t>of</m:t>
                      </m:r>
                      <m:r>
                        <a:rPr lang="en-US" i="0">
                          <a:latin typeface="Cambria Math" panose="02040503050406030204" pitchFamily="18" charset="0"/>
                        </a:rPr>
                        <m:t> </m:t>
                      </m:r>
                      <m:r>
                        <m:rPr>
                          <m:sty m:val="p"/>
                        </m:rPr>
                        <a:rPr lang="en-US" i="0">
                          <a:latin typeface="Cambria Math" panose="02040503050406030204" pitchFamily="18" charset="0"/>
                        </a:rPr>
                        <m:t>a</m:t>
                      </m:r>
                      <m:r>
                        <a:rPr lang="en-US" i="0">
                          <a:latin typeface="Cambria Math" panose="02040503050406030204" pitchFamily="18" charset="0"/>
                        </a:rPr>
                        <m:t> </m:t>
                      </m:r>
                      <m:r>
                        <m:rPr>
                          <m:sty m:val="p"/>
                        </m:rPr>
                        <a:rPr lang="en-US" i="0">
                          <a:latin typeface="Cambria Math" panose="02040503050406030204" pitchFamily="18" charset="0"/>
                        </a:rPr>
                        <m:t>rectangle</m:t>
                      </m:r>
                      <m:r>
                        <a:rPr lang="en-US" i="0">
                          <a:latin typeface="Cambria Math" panose="02040503050406030204" pitchFamily="18" charset="0"/>
                        </a:rPr>
                        <m:t>=240,000</m:t>
                      </m:r>
                      <m:r>
                        <m:rPr>
                          <m:sty m:val="p"/>
                        </m:rPr>
                        <a:rPr lang="en-US" b="0" i="0" smtClean="0">
                          <a:latin typeface="Cambria Math" panose="02040503050406030204" pitchFamily="18" charset="0"/>
                        </a:rPr>
                        <m:t>ft</m:t>
                      </m:r>
                      <m:r>
                        <a:rPr lang="en-US" b="0" i="0" baseline="30000" smtClean="0">
                          <a:latin typeface="Cambria Math" panose="02040503050406030204" pitchFamily="18" charset="0"/>
                        </a:rPr>
                        <m:t>2</m:t>
                      </m:r>
                    </m:oMath>
                  </m:oMathPara>
                </a14:m>
                <a:endParaRPr lang="en-US" baseline="30000"/>
              </a:p>
            </p:txBody>
          </p:sp>
        </mc:Choice>
        <mc:Fallback xmlns="">
          <p:sp>
            <p:nvSpPr>
              <p:cNvPr id="14" name="TextBox 13">
                <a:extLst>
                  <a:ext uri="{FF2B5EF4-FFF2-40B4-BE49-F238E27FC236}">
                    <a16:creationId xmlns:a16="http://schemas.microsoft.com/office/drawing/2014/main" id="{DE338884-73AD-6316-2C8C-E4BEBD34437A}"/>
                  </a:ext>
                </a:extLst>
              </p:cNvPr>
              <p:cNvSpPr txBox="1">
                <a:spLocks noRot="1" noChangeAspect="1" noMove="1" noResize="1" noEditPoints="1" noAdjustHandles="1" noChangeArrowheads="1" noChangeShapeType="1" noTextEdit="1"/>
              </p:cNvSpPr>
              <p:nvPr/>
            </p:nvSpPr>
            <p:spPr>
              <a:xfrm>
                <a:off x="0" y="6105828"/>
                <a:ext cx="3638552" cy="369332"/>
              </a:xfrm>
              <a:prstGeom prst="rect">
                <a:avLst/>
              </a:prstGeom>
              <a:blipFill>
                <a:blip r:embed="rId10"/>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EA98152-0F38-8FCA-155C-4E8C4B61D5A0}"/>
                  </a:ext>
                </a:extLst>
              </p:cNvPr>
              <p:cNvSpPr txBox="1"/>
              <p:nvPr/>
            </p:nvSpPr>
            <p:spPr>
              <a:xfrm>
                <a:off x="-93110" y="6483336"/>
                <a:ext cx="7898756" cy="369332"/>
              </a:xfrm>
              <a:prstGeom prst="rect">
                <a:avLst/>
              </a:prstGeom>
              <a:noFill/>
            </p:spPr>
            <p:txBody>
              <a:bodyPr wrap="square">
                <a:spAutoFit/>
              </a:bodyPr>
              <a:lstStyle/>
              <a:p>
                <a14:m>
                  <m:oMath xmlns:m="http://schemas.openxmlformats.org/officeDocument/2006/math">
                    <m:r>
                      <m:rPr>
                        <m:sty m:val="p"/>
                      </m:rPr>
                      <a:rPr lang="en-US" b="0" i="0" smtClean="0">
                        <a:latin typeface="Cambria Math" panose="02040503050406030204" pitchFamily="18" charset="0"/>
                      </a:rPr>
                      <m:t>Convert</m:t>
                    </m:r>
                    <m:r>
                      <a:rPr lang="en-US" b="0" i="0" smtClean="0">
                        <a:latin typeface="Cambria Math" panose="02040503050406030204" pitchFamily="18" charset="0"/>
                      </a:rPr>
                      <m:t> </m:t>
                    </m:r>
                    <m:r>
                      <m:rPr>
                        <m:sty m:val="p"/>
                      </m:rPr>
                      <a:rPr lang="en-US" i="0" smtClean="0">
                        <a:latin typeface="Cambria Math" panose="02040503050406030204" pitchFamily="18" charset="0"/>
                      </a:rPr>
                      <m:t>Area</m:t>
                    </m:r>
                    <m:r>
                      <a:rPr lang="en-US" i="0">
                        <a:latin typeface="Cambria Math" panose="02040503050406030204" pitchFamily="18" charset="0"/>
                      </a:rPr>
                      <m:t> </m:t>
                    </m:r>
                    <m:r>
                      <m:rPr>
                        <m:sty m:val="p"/>
                      </m:rPr>
                      <a:rPr lang="en-US" i="0">
                        <a:latin typeface="Cambria Math" panose="02040503050406030204" pitchFamily="18" charset="0"/>
                      </a:rPr>
                      <m:t>of</m:t>
                    </m:r>
                    <m:r>
                      <a:rPr lang="en-US" i="0">
                        <a:latin typeface="Cambria Math" panose="02040503050406030204" pitchFamily="18" charset="0"/>
                      </a:rPr>
                      <m:t> </m:t>
                    </m:r>
                    <m:r>
                      <m:rPr>
                        <m:sty m:val="p"/>
                      </m:rPr>
                      <a:rPr lang="en-US" i="0">
                        <a:latin typeface="Cambria Math" panose="02040503050406030204" pitchFamily="18" charset="0"/>
                      </a:rPr>
                      <m:t>a</m:t>
                    </m:r>
                    <m:r>
                      <a:rPr lang="en-US" i="0">
                        <a:latin typeface="Cambria Math" panose="02040503050406030204" pitchFamily="18" charset="0"/>
                      </a:rPr>
                      <m:t> </m:t>
                    </m:r>
                    <m:r>
                      <m:rPr>
                        <m:sty m:val="p"/>
                      </m:rPr>
                      <a:rPr lang="en-US" i="0">
                        <a:latin typeface="Cambria Math" panose="02040503050406030204" pitchFamily="18" charset="0"/>
                      </a:rPr>
                      <m:t>rectangle</m:t>
                    </m:r>
                    <m:r>
                      <a:rPr lang="en-US" i="0">
                        <a:latin typeface="Cambria Math" panose="02040503050406030204" pitchFamily="18" charset="0"/>
                      </a:rPr>
                      <m:t>=240,000</m:t>
                    </m:r>
                    <m:r>
                      <m:rPr>
                        <m:sty m:val="p"/>
                      </m:rPr>
                      <a:rPr lang="en-US" b="0" i="0" smtClean="0">
                        <a:latin typeface="Cambria Math" panose="02040503050406030204" pitchFamily="18" charset="0"/>
                      </a:rPr>
                      <m:t>ft</m:t>
                    </m:r>
                    <m:r>
                      <a:rPr lang="en-US" b="0" i="0" baseline="30000" smtClean="0">
                        <a:latin typeface="Cambria Math" panose="02040503050406030204" pitchFamily="18" charset="0"/>
                      </a:rPr>
                      <m:t>2</m:t>
                    </m:r>
                  </m:oMath>
                </a14:m>
                <a:r>
                  <a:rPr lang="en-US" baseline="30000"/>
                  <a:t> </a:t>
                </a:r>
                <a:r>
                  <a:rPr lang="en-US"/>
                  <a:t>/ 43,560 </a:t>
                </a:r>
                <a14:m>
                  <m:oMath xmlns:m="http://schemas.openxmlformats.org/officeDocument/2006/math">
                    <m:r>
                      <m:rPr>
                        <m:sty m:val="p"/>
                      </m:rPr>
                      <a:rPr lang="en-US" i="0">
                        <a:latin typeface="Cambria Math" panose="02040503050406030204" pitchFamily="18" charset="0"/>
                      </a:rPr>
                      <m:t>ft</m:t>
                    </m:r>
                    <m:r>
                      <a:rPr lang="en-US" i="0" baseline="30000">
                        <a:latin typeface="Cambria Math" panose="02040503050406030204" pitchFamily="18" charset="0"/>
                      </a:rPr>
                      <m:t>2</m:t>
                    </m:r>
                  </m:oMath>
                </a14:m>
                <a:r>
                  <a:rPr lang="en-US"/>
                  <a:t>/acre  = 5.5 ac</a:t>
                </a:r>
              </a:p>
            </p:txBody>
          </p:sp>
        </mc:Choice>
        <mc:Fallback xmlns="">
          <p:sp>
            <p:nvSpPr>
              <p:cNvPr id="15" name="TextBox 14">
                <a:extLst>
                  <a:ext uri="{FF2B5EF4-FFF2-40B4-BE49-F238E27FC236}">
                    <a16:creationId xmlns:a16="http://schemas.microsoft.com/office/drawing/2014/main" id="{BEA98152-0F38-8FCA-155C-4E8C4B61D5A0}"/>
                  </a:ext>
                </a:extLst>
              </p:cNvPr>
              <p:cNvSpPr txBox="1">
                <a:spLocks noRot="1" noChangeAspect="1" noMove="1" noResize="1" noEditPoints="1" noAdjustHandles="1" noChangeArrowheads="1" noChangeShapeType="1" noTextEdit="1"/>
              </p:cNvSpPr>
              <p:nvPr/>
            </p:nvSpPr>
            <p:spPr>
              <a:xfrm>
                <a:off x="-93110" y="6483336"/>
                <a:ext cx="7898756" cy="369332"/>
              </a:xfrm>
              <a:prstGeom prst="rect">
                <a:avLst/>
              </a:prstGeom>
              <a:blipFill>
                <a:blip r:embed="rId11"/>
                <a:stretch>
                  <a:fillRect t="-10000" b="-26667"/>
                </a:stretch>
              </a:blipFill>
            </p:spPr>
            <p:txBody>
              <a:bodyPr/>
              <a:lstStyle/>
              <a:p>
                <a:r>
                  <a:rPr lang="en-US">
                    <a:noFill/>
                  </a:rPr>
                  <a:t> </a:t>
                </a:r>
              </a:p>
            </p:txBody>
          </p:sp>
        </mc:Fallback>
      </mc:AlternateContent>
    </p:spTree>
    <p:extLst>
      <p:ext uri="{BB962C8B-B14F-4D97-AF65-F5344CB8AC3E}">
        <p14:creationId xmlns:p14="http://schemas.microsoft.com/office/powerpoint/2010/main" val="226542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 grpId="0"/>
      <p:bldP spid="16" grpId="0"/>
      <p:bldP spid="10" grpId="0"/>
      <p:bldP spid="13" grpId="0"/>
      <p:bldP spid="14" grpId="0"/>
      <p:bldP spid="15" grpId="0"/>
    </p:bldLst>
  </p:timing>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933320-CFB4-A4FC-4E25-6B0018FD71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7028C8-CDF2-F4DF-77E5-D494799902BA}"/>
              </a:ext>
            </a:extLst>
          </p:cNvPr>
          <p:cNvSpPr>
            <a:spLocks noGrp="1"/>
          </p:cNvSpPr>
          <p:nvPr>
            <p:ph type="title"/>
          </p:nvPr>
        </p:nvSpPr>
        <p:spPr/>
        <p:txBody>
          <a:bodyPr/>
          <a:lstStyle/>
          <a:p>
            <a:r>
              <a:rPr lang="en-US"/>
              <a:t>Hydraulic Loading Rate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306F20-343D-F29C-20C8-91D190D1AD2D}"/>
                  </a:ext>
                </a:extLst>
              </p:cNvPr>
              <p:cNvSpPr>
                <a:spLocks noGrp="1"/>
              </p:cNvSpPr>
              <p:nvPr>
                <p:ph idx="1"/>
              </p:nvPr>
            </p:nvSpPr>
            <p:spPr>
              <a:solidFill>
                <a:schemeClr val="bg1">
                  <a:alpha val="85000"/>
                </a:schemeClr>
              </a:solidFill>
            </p:spPr>
            <p:txBody>
              <a:bodyPr>
                <a:normAutofit/>
              </a:bodyPr>
              <a:lstStyle/>
              <a:p>
                <a:pPr marL="0" indent="0">
                  <a:buNone/>
                </a:pPr>
                <a:r>
                  <a:rPr lang="en-US" sz="2400"/>
                  <a:t>Measures the amount of wastewater applied to a treatment system per unit of area per day</a:t>
                </a:r>
              </a:p>
              <a:p>
                <a:r>
                  <a:rPr lang="en-US" sz="2400"/>
                  <a:t>Used as a design parameter to ensure processes can handle the expected flow and will not be overloaded</a:t>
                </a:r>
              </a:p>
              <a:p>
                <a:r>
                  <a:rPr lang="en-US" sz="2400"/>
                  <a:t>Performance monitoring indicator</a:t>
                </a:r>
              </a:p>
              <a:p>
                <a:r>
                  <a:rPr lang="en-US" sz="2400"/>
                  <a:t>Applies to:	Trickling Filter</a:t>
                </a:r>
              </a:p>
              <a:p>
                <a:pPr marL="0" indent="0">
                  <a:buNone/>
                </a:pPr>
                <a:r>
                  <a:rPr lang="en-US" sz="2400"/>
                  <a:t>		RBCs</a:t>
                </a:r>
              </a:p>
              <a:p>
                <a:pPr marL="0" indent="0">
                  <a:buNone/>
                </a:pPr>
                <a:r>
                  <a:rPr lang="en-US" sz="2400"/>
                  <a:t>		Lagoons</a:t>
                </a:r>
              </a:p>
              <a:p>
                <a:pPr marL="0" indent="0">
                  <a:buNone/>
                </a:pPr>
                <a:r>
                  <a:rPr lang="en-US" sz="2400"/>
                  <a:t>		Constructed Wetlands</a:t>
                </a:r>
              </a:p>
              <a:p>
                <a:r>
                  <a:rPr lang="en-US" sz="2400"/>
                  <a:t>Expressed in gpd/</a:t>
                </a:r>
                <a14:m>
                  <m:oMath xmlns:m="http://schemas.openxmlformats.org/officeDocument/2006/math">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ft</m:t>
                        </m:r>
                      </m:e>
                      <m:sup>
                        <m:r>
                          <a:rPr lang="en-US" sz="2400" b="0" i="0" smtClean="0">
                            <a:latin typeface="Cambria Math" panose="02040503050406030204" pitchFamily="18" charset="0"/>
                          </a:rPr>
                          <m:t>2</m:t>
                        </m:r>
                      </m:sup>
                    </m:sSup>
                  </m:oMath>
                </a14:m>
                <a:r>
                  <a:rPr lang="en-US" sz="2400"/>
                  <a:t> and </a:t>
                </a:r>
                <a14:m>
                  <m:oMath xmlns:m="http://schemas.openxmlformats.org/officeDocument/2006/math">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m</m:t>
                        </m:r>
                      </m:e>
                      <m:sup>
                        <m:r>
                          <a:rPr lang="en-US" sz="2400">
                            <a:latin typeface="Cambria Math" panose="02040503050406030204" pitchFamily="18" charset="0"/>
                          </a:rPr>
                          <m:t>3</m:t>
                        </m:r>
                      </m:sup>
                    </m:sSup>
                  </m:oMath>
                </a14:m>
                <a:r>
                  <a:rPr lang="en-US" sz="2400"/>
                  <a:t>/day/ </a:t>
                </a:r>
                <a14:m>
                  <m:oMath xmlns:m="http://schemas.openxmlformats.org/officeDocument/2006/math">
                    <m:sSup>
                      <m:sSupPr>
                        <m:ctrlPr>
                          <a:rPr lang="en-US" sz="2400" i="1">
                            <a:latin typeface="Cambria Math" panose="02040503050406030204" pitchFamily="18" charset="0"/>
                          </a:rPr>
                        </m:ctrlPr>
                      </m:sSupPr>
                      <m:e>
                        <m:r>
                          <m:rPr>
                            <m:sty m:val="p"/>
                          </m:rPr>
                          <a:rPr lang="en-US" sz="2400">
                            <a:latin typeface="Cambria Math" panose="02040503050406030204" pitchFamily="18" charset="0"/>
                          </a:rPr>
                          <m:t>m</m:t>
                        </m:r>
                      </m:e>
                      <m:sup>
                        <m:r>
                          <a:rPr lang="en-US" sz="2400" b="0" i="1" smtClean="0">
                            <a:latin typeface="Cambria Math" panose="02040503050406030204" pitchFamily="18" charset="0"/>
                          </a:rPr>
                          <m:t>2</m:t>
                        </m:r>
                      </m:sup>
                    </m:sSup>
                  </m:oMath>
                </a14:m>
                <a:endParaRPr lang="en-US" sz="2400"/>
              </a:p>
            </p:txBody>
          </p:sp>
        </mc:Choice>
        <mc:Fallback xmlns="">
          <p:sp>
            <p:nvSpPr>
              <p:cNvPr id="3" name="Content Placeholder 2">
                <a:extLst>
                  <a:ext uri="{FF2B5EF4-FFF2-40B4-BE49-F238E27FC236}">
                    <a16:creationId xmlns:a16="http://schemas.microsoft.com/office/drawing/2014/main" id="{02306F20-343D-F29C-20C8-91D190D1AD2D}"/>
                  </a:ext>
                </a:extLst>
              </p:cNvPr>
              <p:cNvSpPr>
                <a:spLocks noGrp="1" noRot="1" noChangeAspect="1" noMove="1" noResize="1" noEditPoints="1" noAdjustHandles="1" noChangeArrowheads="1" noChangeShapeType="1" noTextEdit="1"/>
              </p:cNvSpPr>
              <p:nvPr>
                <p:ph idx="1"/>
              </p:nvPr>
            </p:nvSpPr>
            <p:spPr>
              <a:blipFill>
                <a:blip r:embed="rId3"/>
                <a:stretch>
                  <a:fillRect l="-870" t="-1695" r="-1449"/>
                </a:stretch>
              </a:blipFill>
            </p:spPr>
            <p:txBody>
              <a:bodyPr/>
              <a:lstStyle/>
              <a:p>
                <a:r>
                  <a:rPr lang="en-US">
                    <a:noFill/>
                  </a:rPr>
                  <a:t> </a:t>
                </a:r>
              </a:p>
            </p:txBody>
          </p:sp>
        </mc:Fallback>
      </mc:AlternateContent>
    </p:spTree>
    <p:extLst>
      <p:ext uri="{BB962C8B-B14F-4D97-AF65-F5344CB8AC3E}">
        <p14:creationId xmlns:p14="http://schemas.microsoft.com/office/powerpoint/2010/main" val="288577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B43E1-1CF3-15AF-3C55-9BBED5C32C36}"/>
              </a:ext>
            </a:extLst>
          </p:cNvPr>
          <p:cNvSpPr>
            <a:spLocks noGrp="1"/>
          </p:cNvSpPr>
          <p:nvPr>
            <p:ph type="title"/>
          </p:nvPr>
        </p:nvSpPr>
        <p:spPr/>
        <p:txBody>
          <a:bodyPr/>
          <a:lstStyle/>
          <a:p>
            <a:r>
              <a:rPr lang="en-US"/>
              <a:t>Hydraulic Loading Rate Equations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09D1E96-0574-93B4-092D-58708ECB4784}"/>
                  </a:ext>
                </a:extLst>
              </p:cNvPr>
              <p:cNvSpPr txBox="1"/>
              <p:nvPr/>
            </p:nvSpPr>
            <p:spPr>
              <a:xfrm>
                <a:off x="1544493" y="2074186"/>
                <a:ext cx="9103013" cy="113261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3200" i="0" smtClean="0">
                          <a:solidFill>
                            <a:srgbClr val="666666"/>
                          </a:solidFill>
                          <a:latin typeface="Cambria Math" panose="02040503050406030204" pitchFamily="18" charset="0"/>
                        </a:rPr>
                        <m:t>H</m:t>
                      </m:r>
                      <m:r>
                        <m:rPr>
                          <m:sty m:val="p"/>
                        </m:rPr>
                        <a:rPr lang="en-US" sz="3200" b="0" i="0" smtClean="0">
                          <a:solidFill>
                            <a:srgbClr val="666666"/>
                          </a:solidFill>
                          <a:latin typeface="Cambria Math" panose="02040503050406030204" pitchFamily="18" charset="0"/>
                        </a:rPr>
                        <m:t>LR</m:t>
                      </m:r>
                      <m:r>
                        <a:rPr lang="en-US" sz="3200" i="0">
                          <a:solidFill>
                            <a:srgbClr val="666666"/>
                          </a:solidFill>
                          <a:latin typeface="Cambria Math" panose="02040503050406030204" pitchFamily="18" charset="0"/>
                        </a:rPr>
                        <m:t>,</m:t>
                      </m:r>
                      <m:sSup>
                        <m:sSupPr>
                          <m:ctrlPr>
                            <a:rPr lang="en-US" sz="3200" i="1">
                              <a:solidFill>
                                <a:srgbClr val="666666"/>
                              </a:solidFill>
                              <a:latin typeface="Cambria Math" panose="02040503050406030204" pitchFamily="18" charset="0"/>
                            </a:rPr>
                          </m:ctrlPr>
                        </m:sSupPr>
                        <m:e>
                          <m:r>
                            <m:rPr>
                              <m:sty m:val="p"/>
                            </m:rPr>
                            <a:rPr lang="en-US" sz="3200" i="0">
                              <a:solidFill>
                                <a:srgbClr val="666666"/>
                              </a:solidFill>
                              <a:latin typeface="Cambria Math" panose="02040503050406030204" pitchFamily="18" charset="0"/>
                            </a:rPr>
                            <m:t>m</m:t>
                          </m:r>
                        </m:e>
                        <m:sup>
                          <m:r>
                            <a:rPr lang="en-US" sz="3200" i="0">
                              <a:solidFill>
                                <a:srgbClr val="666666"/>
                              </a:solidFill>
                              <a:latin typeface="Cambria Math" panose="02040503050406030204" pitchFamily="18" charset="0"/>
                            </a:rPr>
                            <m:t>3</m:t>
                          </m:r>
                        </m:sup>
                      </m:sSup>
                      <m:r>
                        <a:rPr lang="en-US" sz="3200" b="0" i="0" smtClean="0">
                          <a:solidFill>
                            <a:srgbClr val="666666"/>
                          </a:solidFill>
                          <a:latin typeface="Cambria Math" panose="02040503050406030204" pitchFamily="18" charset="0"/>
                        </a:rPr>
                        <m:t>/</m:t>
                      </m:r>
                      <m:r>
                        <m:rPr>
                          <m:sty m:val="p"/>
                        </m:rPr>
                        <a:rPr lang="en-US" sz="3200" b="0" i="0" smtClean="0">
                          <a:solidFill>
                            <a:srgbClr val="666666"/>
                          </a:solidFill>
                          <a:latin typeface="Cambria Math" panose="02040503050406030204" pitchFamily="18" charset="0"/>
                        </a:rPr>
                        <m:t>day</m:t>
                      </m:r>
                      <m:sSup>
                        <m:sSupPr>
                          <m:ctrlPr>
                            <a:rPr lang="en-US" sz="3200" i="1">
                              <a:solidFill>
                                <a:srgbClr val="666666"/>
                              </a:solidFill>
                              <a:latin typeface="Cambria Math" panose="02040503050406030204" pitchFamily="18" charset="0"/>
                            </a:rPr>
                          </m:ctrlPr>
                        </m:sSupPr>
                        <m:e>
                          <m:r>
                            <a:rPr lang="en-US" sz="3200" b="0" i="0" smtClean="0">
                              <a:solidFill>
                                <a:srgbClr val="666666"/>
                              </a:solidFill>
                              <a:latin typeface="Cambria Math" panose="02040503050406030204" pitchFamily="18" charset="0"/>
                            </a:rPr>
                            <m:t>/</m:t>
                          </m:r>
                          <m:r>
                            <m:rPr>
                              <m:sty m:val="p"/>
                            </m:rPr>
                            <a:rPr lang="en-US" sz="3200" i="0">
                              <a:solidFill>
                                <a:srgbClr val="666666"/>
                              </a:solidFill>
                              <a:latin typeface="Cambria Math" panose="02040503050406030204" pitchFamily="18" charset="0"/>
                            </a:rPr>
                            <m:t>m</m:t>
                          </m:r>
                        </m:e>
                        <m:sup>
                          <m:r>
                            <a:rPr lang="en-US" sz="3200" b="0" i="0" smtClean="0">
                              <a:solidFill>
                                <a:srgbClr val="666666"/>
                              </a:solidFill>
                              <a:latin typeface="Cambria Math" panose="02040503050406030204" pitchFamily="18" charset="0"/>
                            </a:rPr>
                            <m:t>2</m:t>
                          </m:r>
                        </m:sup>
                      </m:sSup>
                      <m:r>
                        <a:rPr lang="en-US" sz="3200" i="0">
                          <a:solidFill>
                            <a:srgbClr val="666666"/>
                          </a:solidFill>
                          <a:latin typeface="Cambria Math" panose="02040503050406030204" pitchFamily="18" charset="0"/>
                        </a:rPr>
                        <m:t>=</m:t>
                      </m:r>
                      <m:f>
                        <m:fPr>
                          <m:ctrlPr>
                            <a:rPr lang="en-US" sz="3200" i="1">
                              <a:solidFill>
                                <a:srgbClr val="666666"/>
                              </a:solidFill>
                              <a:latin typeface="Cambria Math" panose="02040503050406030204" pitchFamily="18" charset="0"/>
                            </a:rPr>
                          </m:ctrlPr>
                        </m:fPr>
                        <m:num>
                          <m:r>
                            <m:rPr>
                              <m:sty m:val="p"/>
                            </m:rPr>
                            <a:rPr lang="en-US" sz="3200" i="0">
                              <a:solidFill>
                                <a:srgbClr val="666666"/>
                              </a:solidFill>
                              <a:latin typeface="Cambria Math" panose="02040503050406030204" pitchFamily="18" charset="0"/>
                            </a:rPr>
                            <m:t>Total</m:t>
                          </m:r>
                          <m:r>
                            <a:rPr lang="en-US" sz="3200" i="0">
                              <a:solidFill>
                                <a:srgbClr val="666666"/>
                              </a:solidFill>
                              <a:latin typeface="Cambria Math" panose="02040503050406030204" pitchFamily="18" charset="0"/>
                            </a:rPr>
                            <m:t> </m:t>
                          </m:r>
                          <m:r>
                            <m:rPr>
                              <m:sty m:val="p"/>
                            </m:rPr>
                            <a:rPr lang="en-US" sz="3200" i="0">
                              <a:solidFill>
                                <a:srgbClr val="666666"/>
                              </a:solidFill>
                              <a:latin typeface="Cambria Math" panose="02040503050406030204" pitchFamily="18" charset="0"/>
                            </a:rPr>
                            <m:t>Flow</m:t>
                          </m:r>
                          <m:r>
                            <a:rPr lang="en-US" sz="3200" i="0">
                              <a:solidFill>
                                <a:srgbClr val="666666"/>
                              </a:solidFill>
                              <a:latin typeface="Cambria Math" panose="02040503050406030204" pitchFamily="18" charset="0"/>
                            </a:rPr>
                            <m:t> </m:t>
                          </m:r>
                          <m:r>
                            <m:rPr>
                              <m:sty m:val="p"/>
                            </m:rPr>
                            <a:rPr lang="en-US" sz="3200" i="0">
                              <a:solidFill>
                                <a:srgbClr val="666666"/>
                              </a:solidFill>
                              <a:latin typeface="Cambria Math" panose="02040503050406030204" pitchFamily="18" charset="0"/>
                            </a:rPr>
                            <m:t>Applied</m:t>
                          </m:r>
                          <m:r>
                            <a:rPr lang="en-US" sz="3200" i="0">
                              <a:solidFill>
                                <a:srgbClr val="666666"/>
                              </a:solidFill>
                              <a:latin typeface="Cambria Math" panose="02040503050406030204" pitchFamily="18" charset="0"/>
                            </a:rPr>
                            <m:t>,</m:t>
                          </m:r>
                          <m:sSup>
                            <m:sSupPr>
                              <m:ctrlPr>
                                <a:rPr lang="en-US" sz="3200" i="1">
                                  <a:solidFill>
                                    <a:srgbClr val="666666"/>
                                  </a:solidFill>
                                  <a:latin typeface="Cambria Math" panose="02040503050406030204" pitchFamily="18" charset="0"/>
                                </a:rPr>
                              </m:ctrlPr>
                            </m:sSupPr>
                            <m:e>
                              <m:r>
                                <m:rPr>
                                  <m:sty m:val="p"/>
                                </m:rPr>
                                <a:rPr lang="en-US" sz="3200" i="0">
                                  <a:solidFill>
                                    <a:srgbClr val="666666"/>
                                  </a:solidFill>
                                  <a:latin typeface="Cambria Math" panose="02040503050406030204" pitchFamily="18" charset="0"/>
                                </a:rPr>
                                <m:t>m</m:t>
                              </m:r>
                            </m:e>
                            <m:sup>
                              <m:r>
                                <a:rPr lang="en-US" sz="3200" i="0">
                                  <a:solidFill>
                                    <a:srgbClr val="666666"/>
                                  </a:solidFill>
                                  <a:latin typeface="Cambria Math" panose="02040503050406030204" pitchFamily="18" charset="0"/>
                                </a:rPr>
                                <m:t>3</m:t>
                              </m:r>
                            </m:sup>
                          </m:sSup>
                          <m:r>
                            <a:rPr lang="en-US" sz="3200" b="0" i="0" smtClean="0">
                              <a:solidFill>
                                <a:srgbClr val="666666"/>
                              </a:solidFill>
                              <a:latin typeface="Cambria Math" panose="02040503050406030204" pitchFamily="18" charset="0"/>
                            </a:rPr>
                            <m:t>/</m:t>
                          </m:r>
                          <m:r>
                            <m:rPr>
                              <m:sty m:val="p"/>
                            </m:rPr>
                            <a:rPr lang="en-US" sz="3200" b="0" i="0" smtClean="0">
                              <a:solidFill>
                                <a:srgbClr val="666666"/>
                              </a:solidFill>
                              <a:latin typeface="Cambria Math" panose="02040503050406030204" pitchFamily="18" charset="0"/>
                            </a:rPr>
                            <m:t>day</m:t>
                          </m:r>
                        </m:num>
                        <m:den>
                          <m:r>
                            <m:rPr>
                              <m:sty m:val="p"/>
                            </m:rPr>
                            <a:rPr lang="en-US" sz="3200" i="0">
                              <a:solidFill>
                                <a:srgbClr val="666666"/>
                              </a:solidFill>
                              <a:latin typeface="Cambria Math" panose="02040503050406030204" pitchFamily="18" charset="0"/>
                            </a:rPr>
                            <m:t>Area</m:t>
                          </m:r>
                          <m:r>
                            <a:rPr lang="en-US" sz="3200" i="0">
                              <a:solidFill>
                                <a:srgbClr val="666666"/>
                              </a:solidFill>
                              <a:latin typeface="Cambria Math" panose="02040503050406030204" pitchFamily="18" charset="0"/>
                            </a:rPr>
                            <m:t>,</m:t>
                          </m:r>
                          <m:sSup>
                            <m:sSupPr>
                              <m:ctrlPr>
                                <a:rPr lang="en-US" sz="3200" i="1">
                                  <a:solidFill>
                                    <a:srgbClr val="666666"/>
                                  </a:solidFill>
                                  <a:latin typeface="Cambria Math" panose="02040503050406030204" pitchFamily="18" charset="0"/>
                                </a:rPr>
                              </m:ctrlPr>
                            </m:sSupPr>
                            <m:e>
                              <m:r>
                                <m:rPr>
                                  <m:sty m:val="p"/>
                                </m:rPr>
                                <a:rPr lang="en-US" sz="3200" i="0">
                                  <a:solidFill>
                                    <a:srgbClr val="666666"/>
                                  </a:solidFill>
                                  <a:latin typeface="Cambria Math" panose="02040503050406030204" pitchFamily="18" charset="0"/>
                                </a:rPr>
                                <m:t>m</m:t>
                              </m:r>
                            </m:e>
                            <m:sup>
                              <m:r>
                                <a:rPr lang="en-US" sz="3200" i="0">
                                  <a:solidFill>
                                    <a:srgbClr val="666666"/>
                                  </a:solidFill>
                                  <a:latin typeface="Cambria Math" panose="02040503050406030204" pitchFamily="18" charset="0"/>
                                </a:rPr>
                                <m:t>2</m:t>
                              </m:r>
                            </m:sup>
                          </m:sSup>
                        </m:den>
                      </m:f>
                    </m:oMath>
                  </m:oMathPara>
                </a14:m>
                <a:endParaRPr lang="en-US" sz="3200">
                  <a:solidFill>
                    <a:srgbClr val="666666"/>
                  </a:solidFill>
                </a:endParaRPr>
              </a:p>
            </p:txBody>
          </p:sp>
        </mc:Choice>
        <mc:Fallback xmlns="">
          <p:sp>
            <p:nvSpPr>
              <p:cNvPr id="4" name="TextBox 3">
                <a:extLst>
                  <a:ext uri="{FF2B5EF4-FFF2-40B4-BE49-F238E27FC236}">
                    <a16:creationId xmlns:a16="http://schemas.microsoft.com/office/drawing/2014/main" id="{E09D1E96-0574-93B4-092D-58708ECB4784}"/>
                  </a:ext>
                </a:extLst>
              </p:cNvPr>
              <p:cNvSpPr txBox="1">
                <a:spLocks noRot="1" noChangeAspect="1" noMove="1" noResize="1" noEditPoints="1" noAdjustHandles="1" noChangeArrowheads="1" noChangeShapeType="1" noTextEdit="1"/>
              </p:cNvSpPr>
              <p:nvPr/>
            </p:nvSpPr>
            <p:spPr>
              <a:xfrm>
                <a:off x="1544493" y="2074186"/>
                <a:ext cx="9103013" cy="1132618"/>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F2A6B92-FB13-B13D-9879-30AE2A8305D1}"/>
                  </a:ext>
                </a:extLst>
              </p:cNvPr>
              <p:cNvSpPr txBox="1"/>
              <p:nvPr/>
            </p:nvSpPr>
            <p:spPr>
              <a:xfrm>
                <a:off x="2135677" y="3651197"/>
                <a:ext cx="7920643" cy="107965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3200" i="0" smtClean="0">
                          <a:solidFill>
                            <a:srgbClr val="666666"/>
                          </a:solidFill>
                          <a:latin typeface="Cambria Math" panose="02040503050406030204" pitchFamily="18" charset="0"/>
                        </a:rPr>
                        <m:t>H</m:t>
                      </m:r>
                      <m:r>
                        <m:rPr>
                          <m:sty m:val="p"/>
                        </m:rPr>
                        <a:rPr lang="en-US" sz="3200" b="0" i="0" smtClean="0">
                          <a:solidFill>
                            <a:srgbClr val="666666"/>
                          </a:solidFill>
                          <a:latin typeface="Cambria Math" panose="02040503050406030204" pitchFamily="18" charset="0"/>
                        </a:rPr>
                        <m:t>LR</m:t>
                      </m:r>
                      <m:r>
                        <a:rPr lang="en-US" sz="3200" i="0">
                          <a:solidFill>
                            <a:srgbClr val="666666"/>
                          </a:solidFill>
                          <a:latin typeface="Cambria Math" panose="02040503050406030204" pitchFamily="18" charset="0"/>
                        </a:rPr>
                        <m:t>,</m:t>
                      </m:r>
                      <m:r>
                        <m:rPr>
                          <m:sty m:val="p"/>
                        </m:rPr>
                        <a:rPr lang="en-US" sz="3200" b="0" i="0" smtClean="0">
                          <a:solidFill>
                            <a:srgbClr val="666666"/>
                          </a:solidFill>
                          <a:latin typeface="Cambria Math" panose="02040503050406030204" pitchFamily="18" charset="0"/>
                        </a:rPr>
                        <m:t>gpd</m:t>
                      </m:r>
                      <m:r>
                        <a:rPr lang="en-US" sz="3200" b="0" i="0" smtClean="0">
                          <a:solidFill>
                            <a:srgbClr val="666666"/>
                          </a:solidFill>
                          <a:latin typeface="Cambria Math" panose="02040503050406030204" pitchFamily="18" charset="0"/>
                        </a:rPr>
                        <m:t>/</m:t>
                      </m:r>
                      <m:sSup>
                        <m:sSupPr>
                          <m:ctrlPr>
                            <a:rPr lang="en-US" sz="3200" i="1">
                              <a:solidFill>
                                <a:srgbClr val="666666"/>
                              </a:solidFill>
                              <a:latin typeface="Cambria Math" panose="02040503050406030204" pitchFamily="18" charset="0"/>
                            </a:rPr>
                          </m:ctrlPr>
                        </m:sSupPr>
                        <m:e>
                          <m:r>
                            <m:rPr>
                              <m:sty m:val="p"/>
                            </m:rPr>
                            <a:rPr lang="en-US" sz="3200" i="0">
                              <a:solidFill>
                                <a:srgbClr val="666666"/>
                              </a:solidFill>
                              <a:latin typeface="Cambria Math" panose="02040503050406030204" pitchFamily="18" charset="0"/>
                            </a:rPr>
                            <m:t>ft</m:t>
                          </m:r>
                        </m:e>
                        <m:sup>
                          <m:r>
                            <a:rPr lang="en-US" sz="3200" i="0">
                              <a:solidFill>
                                <a:srgbClr val="666666"/>
                              </a:solidFill>
                              <a:latin typeface="Cambria Math" panose="02040503050406030204" pitchFamily="18" charset="0"/>
                            </a:rPr>
                            <m:t>2</m:t>
                          </m:r>
                        </m:sup>
                      </m:sSup>
                      <m:r>
                        <a:rPr lang="en-US" sz="3200" i="0">
                          <a:solidFill>
                            <a:srgbClr val="666666"/>
                          </a:solidFill>
                          <a:latin typeface="Cambria Math" panose="02040503050406030204" pitchFamily="18" charset="0"/>
                        </a:rPr>
                        <m:t>=</m:t>
                      </m:r>
                      <m:f>
                        <m:fPr>
                          <m:ctrlPr>
                            <a:rPr lang="en-US" sz="3200" i="1">
                              <a:solidFill>
                                <a:srgbClr val="666666"/>
                              </a:solidFill>
                              <a:latin typeface="Cambria Math" panose="02040503050406030204" pitchFamily="18" charset="0"/>
                            </a:rPr>
                          </m:ctrlPr>
                        </m:fPr>
                        <m:num>
                          <m:r>
                            <m:rPr>
                              <m:sty m:val="p"/>
                            </m:rPr>
                            <a:rPr lang="en-US" sz="3200" i="0">
                              <a:solidFill>
                                <a:srgbClr val="666666"/>
                              </a:solidFill>
                              <a:latin typeface="Cambria Math" panose="02040503050406030204" pitchFamily="18" charset="0"/>
                            </a:rPr>
                            <m:t>Total</m:t>
                          </m:r>
                          <m:r>
                            <a:rPr lang="en-US" sz="3200" i="0">
                              <a:solidFill>
                                <a:srgbClr val="666666"/>
                              </a:solidFill>
                              <a:latin typeface="Cambria Math" panose="02040503050406030204" pitchFamily="18" charset="0"/>
                            </a:rPr>
                            <m:t> </m:t>
                          </m:r>
                          <m:r>
                            <m:rPr>
                              <m:sty m:val="p"/>
                            </m:rPr>
                            <a:rPr lang="en-US" sz="3200" i="0">
                              <a:solidFill>
                                <a:srgbClr val="666666"/>
                              </a:solidFill>
                              <a:latin typeface="Cambria Math" panose="02040503050406030204" pitchFamily="18" charset="0"/>
                            </a:rPr>
                            <m:t>Flow</m:t>
                          </m:r>
                          <m:r>
                            <a:rPr lang="en-US" sz="3200" i="0">
                              <a:solidFill>
                                <a:srgbClr val="666666"/>
                              </a:solidFill>
                              <a:latin typeface="Cambria Math" panose="02040503050406030204" pitchFamily="18" charset="0"/>
                            </a:rPr>
                            <m:t> </m:t>
                          </m:r>
                          <m:r>
                            <m:rPr>
                              <m:sty m:val="p"/>
                            </m:rPr>
                            <a:rPr lang="en-US" sz="3200" i="0">
                              <a:solidFill>
                                <a:srgbClr val="666666"/>
                              </a:solidFill>
                              <a:latin typeface="Cambria Math" panose="02040503050406030204" pitchFamily="18" charset="0"/>
                            </a:rPr>
                            <m:t>Applied</m:t>
                          </m:r>
                          <m:r>
                            <a:rPr lang="en-US" sz="3200" i="0">
                              <a:solidFill>
                                <a:srgbClr val="666666"/>
                              </a:solidFill>
                              <a:latin typeface="Cambria Math" panose="02040503050406030204" pitchFamily="18" charset="0"/>
                            </a:rPr>
                            <m:t>,</m:t>
                          </m:r>
                          <m:r>
                            <m:rPr>
                              <m:sty m:val="p"/>
                            </m:rPr>
                            <a:rPr lang="en-US" sz="3200" i="0">
                              <a:solidFill>
                                <a:srgbClr val="666666"/>
                              </a:solidFill>
                              <a:latin typeface="Cambria Math" panose="02040503050406030204" pitchFamily="18" charset="0"/>
                            </a:rPr>
                            <m:t>gpd</m:t>
                          </m:r>
                        </m:num>
                        <m:den>
                          <m:r>
                            <m:rPr>
                              <m:sty m:val="p"/>
                            </m:rPr>
                            <a:rPr lang="en-US" sz="3200" i="0">
                              <a:solidFill>
                                <a:srgbClr val="666666"/>
                              </a:solidFill>
                              <a:latin typeface="Cambria Math" panose="02040503050406030204" pitchFamily="18" charset="0"/>
                            </a:rPr>
                            <m:t>Area</m:t>
                          </m:r>
                          <m:r>
                            <a:rPr lang="en-US" sz="3200" i="0">
                              <a:solidFill>
                                <a:srgbClr val="666666"/>
                              </a:solidFill>
                              <a:latin typeface="Cambria Math" panose="02040503050406030204" pitchFamily="18" charset="0"/>
                            </a:rPr>
                            <m:t>,</m:t>
                          </m:r>
                          <m:sSup>
                            <m:sSupPr>
                              <m:ctrlPr>
                                <a:rPr lang="en-US" sz="3200" i="1">
                                  <a:solidFill>
                                    <a:srgbClr val="666666"/>
                                  </a:solidFill>
                                  <a:latin typeface="Cambria Math" panose="02040503050406030204" pitchFamily="18" charset="0"/>
                                </a:rPr>
                              </m:ctrlPr>
                            </m:sSupPr>
                            <m:e>
                              <m:r>
                                <m:rPr>
                                  <m:sty m:val="p"/>
                                </m:rPr>
                                <a:rPr lang="en-US" sz="3200" i="0">
                                  <a:solidFill>
                                    <a:srgbClr val="666666"/>
                                  </a:solidFill>
                                  <a:latin typeface="Cambria Math" panose="02040503050406030204" pitchFamily="18" charset="0"/>
                                </a:rPr>
                                <m:t>ft</m:t>
                              </m:r>
                            </m:e>
                            <m:sup>
                              <m:r>
                                <a:rPr lang="en-US" sz="3200" i="0">
                                  <a:solidFill>
                                    <a:srgbClr val="666666"/>
                                  </a:solidFill>
                                  <a:latin typeface="Cambria Math" panose="02040503050406030204" pitchFamily="18" charset="0"/>
                                </a:rPr>
                                <m:t>2</m:t>
                              </m:r>
                            </m:sup>
                          </m:sSup>
                        </m:den>
                      </m:f>
                    </m:oMath>
                  </m:oMathPara>
                </a14:m>
                <a:endParaRPr lang="en-US" sz="3200">
                  <a:solidFill>
                    <a:srgbClr val="666666"/>
                  </a:solidFill>
                </a:endParaRPr>
              </a:p>
            </p:txBody>
          </p:sp>
        </mc:Choice>
        <mc:Fallback xmlns="">
          <p:sp>
            <p:nvSpPr>
              <p:cNvPr id="6" name="TextBox 5">
                <a:extLst>
                  <a:ext uri="{FF2B5EF4-FFF2-40B4-BE49-F238E27FC236}">
                    <a16:creationId xmlns:a16="http://schemas.microsoft.com/office/drawing/2014/main" id="{CF2A6B92-FB13-B13D-9879-30AE2A8305D1}"/>
                  </a:ext>
                </a:extLst>
              </p:cNvPr>
              <p:cNvSpPr txBox="1">
                <a:spLocks noRot="1" noChangeAspect="1" noMove="1" noResize="1" noEditPoints="1" noAdjustHandles="1" noChangeArrowheads="1" noChangeShapeType="1" noTextEdit="1"/>
              </p:cNvSpPr>
              <p:nvPr/>
            </p:nvSpPr>
            <p:spPr>
              <a:xfrm>
                <a:off x="2135677" y="3651197"/>
                <a:ext cx="7920643" cy="107965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9804957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29C82-C24B-EF65-FE4F-7D693CFCFBEC}"/>
              </a:ext>
            </a:extLst>
          </p:cNvPr>
          <p:cNvSpPr>
            <a:spLocks noGrp="1"/>
          </p:cNvSpPr>
          <p:nvPr>
            <p:ph type="title"/>
          </p:nvPr>
        </p:nvSpPr>
        <p:spPr/>
        <p:txBody>
          <a:bodyPr/>
          <a:lstStyle/>
          <a:p>
            <a:r>
              <a:rPr lang="en-US"/>
              <a:t>Hydraulic Loading Rate Example</a:t>
            </a:r>
          </a:p>
        </p:txBody>
      </p:sp>
      <p:sp>
        <p:nvSpPr>
          <p:cNvPr id="3" name="Content Placeholder 2">
            <a:extLst>
              <a:ext uri="{FF2B5EF4-FFF2-40B4-BE49-F238E27FC236}">
                <a16:creationId xmlns:a16="http://schemas.microsoft.com/office/drawing/2014/main" id="{05B4F8D2-A80A-92F4-E299-08DFBFA54CE9}"/>
              </a:ext>
            </a:extLst>
          </p:cNvPr>
          <p:cNvSpPr>
            <a:spLocks noGrp="1"/>
          </p:cNvSpPr>
          <p:nvPr>
            <p:ph idx="1"/>
          </p:nvPr>
        </p:nvSpPr>
        <p:spPr/>
        <p:txBody>
          <a:bodyPr>
            <a:normAutofit fontScale="92500" lnSpcReduction="10000"/>
          </a:bodyPr>
          <a:lstStyle/>
          <a:p>
            <a:pPr marL="0" indent="0">
              <a:buNone/>
            </a:pPr>
            <a:r>
              <a:rPr lang="en-US"/>
              <a:t>A flow of 0.5 MGD is applied to a trickling filter with a diameter of 20 ft and a depth of 5 ft. The incoming BOD concentration is 130 mg/L. Calculate the hydraulic loading on the filter in gpd/ft</a:t>
            </a:r>
            <a:r>
              <a:rPr lang="en-US" baseline="30000"/>
              <a:t>2</a:t>
            </a:r>
            <a:r>
              <a:rPr lang="en-US"/>
              <a:t>.</a:t>
            </a:r>
          </a:p>
          <a:p>
            <a:pPr marL="0" indent="0">
              <a:buNone/>
            </a:pPr>
            <a:endParaRPr lang="en-US"/>
          </a:p>
          <a:p>
            <a:pPr marL="0" indent="0">
              <a:buNone/>
            </a:pPr>
            <a:endParaRPr lang="en-US"/>
          </a:p>
          <a:p>
            <a:pPr marL="0" indent="0">
              <a:buNone/>
            </a:pPr>
            <a:r>
              <a:rPr lang="en-US"/>
              <a:t>Given: </a:t>
            </a:r>
          </a:p>
          <a:p>
            <a:pPr marL="0" indent="0">
              <a:buNone/>
            </a:pPr>
            <a:r>
              <a:rPr lang="en-US"/>
              <a:t>Flow MGD</a:t>
            </a:r>
          </a:p>
          <a:p>
            <a:pPr marL="0" indent="0">
              <a:buNone/>
            </a:pPr>
            <a:r>
              <a:rPr lang="en-US"/>
              <a:t>Diameter</a:t>
            </a:r>
          </a:p>
          <a:p>
            <a:pPr marL="0" indent="0">
              <a:buNone/>
            </a:pPr>
            <a:r>
              <a:rPr lang="en-US"/>
              <a:t>Depth</a:t>
            </a:r>
          </a:p>
          <a:p>
            <a:pPr marL="0" indent="0">
              <a:buNone/>
            </a:pPr>
            <a:r>
              <a:rPr lang="en-US"/>
              <a:t>Concentration</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A9FB0AB-80C5-B5C2-524F-D9CE64C93CD9}"/>
                  </a:ext>
                </a:extLst>
              </p:cNvPr>
              <p:cNvSpPr txBox="1"/>
              <p:nvPr/>
            </p:nvSpPr>
            <p:spPr>
              <a:xfrm>
                <a:off x="2354300" y="3234712"/>
                <a:ext cx="6163886" cy="6668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H</m:t>
                      </m:r>
                      <m:r>
                        <m:rPr>
                          <m:sty m:val="p"/>
                        </m:rPr>
                        <a:rPr lang="en-US" b="0" i="0" smtClean="0">
                          <a:solidFill>
                            <a:srgbClr val="666666"/>
                          </a:solidFill>
                          <a:latin typeface="Cambria Math" panose="02040503050406030204" pitchFamily="18" charset="0"/>
                        </a:rPr>
                        <m:t>LR</m:t>
                      </m:r>
                      <m:r>
                        <a:rPr lang="en-US" i="0">
                          <a:solidFill>
                            <a:srgbClr val="666666"/>
                          </a:solidFill>
                          <a:latin typeface="Cambria Math" panose="02040503050406030204" pitchFamily="18" charset="0"/>
                        </a:rPr>
                        <m:t>,</m:t>
                      </m:r>
                      <m:r>
                        <m:rPr>
                          <m:sty m:val="p"/>
                        </m:rPr>
                        <a:rPr lang="en-US" b="0" i="0" smtClean="0">
                          <a:solidFill>
                            <a:srgbClr val="666666"/>
                          </a:solidFill>
                          <a:latin typeface="Cambria Math" panose="02040503050406030204" pitchFamily="18" charset="0"/>
                        </a:rPr>
                        <m:t>gpd</m:t>
                      </m:r>
                      <m:r>
                        <a:rPr lang="en-US" b="0" i="0" smtClean="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Total</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Flow</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Applied</m:t>
                          </m:r>
                          <m:r>
                            <a:rPr lang="en-US" i="0">
                              <a:solidFill>
                                <a:srgbClr val="666666"/>
                              </a:solidFill>
                              <a:latin typeface="Cambria Math" panose="02040503050406030204" pitchFamily="18" charset="0"/>
                            </a:rPr>
                            <m:t>,</m:t>
                          </m:r>
                          <m:r>
                            <m:rPr>
                              <m:sty m:val="p"/>
                            </m:rPr>
                            <a:rPr lang="en-US" i="0">
                              <a:solidFill>
                                <a:srgbClr val="666666"/>
                              </a:solidFill>
                              <a:latin typeface="Cambria Math" panose="02040503050406030204" pitchFamily="18" charset="0"/>
                            </a:rPr>
                            <m:t>gdp</m:t>
                          </m:r>
                        </m:num>
                        <m:den>
                          <m:r>
                            <m:rPr>
                              <m:sty m:val="p"/>
                            </m:rPr>
                            <a:rPr lang="en-US" i="0">
                              <a:solidFill>
                                <a:srgbClr val="666666"/>
                              </a:solidFill>
                              <a:latin typeface="Cambria Math" panose="02040503050406030204" pitchFamily="18" charset="0"/>
                            </a:rPr>
                            <m:t>Area</m:t>
                          </m:r>
                          <m:r>
                            <a:rPr lang="en-US" i="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den>
                      </m:f>
                    </m:oMath>
                  </m:oMathPara>
                </a14:m>
                <a:endParaRPr lang="en-US">
                  <a:solidFill>
                    <a:srgbClr val="666666"/>
                  </a:solidFill>
                </a:endParaRPr>
              </a:p>
            </p:txBody>
          </p:sp>
        </mc:Choice>
        <mc:Fallback xmlns="">
          <p:sp>
            <p:nvSpPr>
              <p:cNvPr id="4" name="TextBox 3">
                <a:extLst>
                  <a:ext uri="{FF2B5EF4-FFF2-40B4-BE49-F238E27FC236}">
                    <a16:creationId xmlns:a16="http://schemas.microsoft.com/office/drawing/2014/main" id="{0A9FB0AB-80C5-B5C2-524F-D9CE64C93CD9}"/>
                  </a:ext>
                </a:extLst>
              </p:cNvPr>
              <p:cNvSpPr txBox="1">
                <a:spLocks noRot="1" noChangeAspect="1" noMove="1" noResize="1" noEditPoints="1" noAdjustHandles="1" noChangeArrowheads="1" noChangeShapeType="1" noTextEdit="1"/>
              </p:cNvSpPr>
              <p:nvPr/>
            </p:nvSpPr>
            <p:spPr>
              <a:xfrm>
                <a:off x="2354300" y="3234712"/>
                <a:ext cx="6163886" cy="666849"/>
              </a:xfrm>
              <a:prstGeom prst="rect">
                <a:avLst/>
              </a:prstGeom>
              <a:blipFill>
                <a:blip r:embed="rId2"/>
                <a:stretch>
                  <a:fillRect/>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560320C7-07B8-F333-EB3A-6161F2DED724}"/>
              </a:ext>
            </a:extLst>
          </p:cNvPr>
          <p:cNvCxnSpPr/>
          <p:nvPr/>
        </p:nvCxnSpPr>
        <p:spPr>
          <a:xfrm>
            <a:off x="2362199" y="2982685"/>
            <a:ext cx="636814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1AD3889-D053-6FCC-FC18-B641E801A93A}"/>
              </a:ext>
            </a:extLst>
          </p:cNvPr>
          <p:cNvSpPr txBox="1"/>
          <p:nvPr/>
        </p:nvSpPr>
        <p:spPr>
          <a:xfrm>
            <a:off x="3920142" y="4110045"/>
            <a:ext cx="1566258" cy="1200329"/>
          </a:xfrm>
          <a:prstGeom prst="rect">
            <a:avLst/>
          </a:prstGeom>
          <a:noFill/>
        </p:spPr>
        <p:txBody>
          <a:bodyPr wrap="square" rtlCol="0">
            <a:spAutoFit/>
          </a:bodyPr>
          <a:lstStyle/>
          <a:p>
            <a:r>
              <a:rPr lang="en-US" sz="2400">
                <a:solidFill>
                  <a:srgbClr val="666666"/>
                </a:solidFill>
                <a:latin typeface="Helvetica" panose="020B0604020202020204" pitchFamily="34" charset="0"/>
                <a:cs typeface="Helvetica" panose="020B0604020202020204" pitchFamily="34" charset="0"/>
              </a:rPr>
              <a:t>Need:</a:t>
            </a:r>
          </a:p>
          <a:p>
            <a:r>
              <a:rPr lang="en-US" sz="2400">
                <a:solidFill>
                  <a:srgbClr val="666666"/>
                </a:solidFill>
                <a:latin typeface="Helvetica" panose="020B0604020202020204" pitchFamily="34" charset="0"/>
                <a:cs typeface="Helvetica" panose="020B0604020202020204" pitchFamily="34" charset="0"/>
              </a:rPr>
              <a:t>Flow gpd</a:t>
            </a:r>
          </a:p>
          <a:p>
            <a:r>
              <a:rPr lang="en-US" sz="2400">
                <a:solidFill>
                  <a:srgbClr val="666666"/>
                </a:solidFill>
                <a:latin typeface="Helvetica" panose="020B0604020202020204" pitchFamily="34" charset="0"/>
                <a:cs typeface="Helvetica" panose="020B0604020202020204" pitchFamily="34" charset="0"/>
              </a:rPr>
              <a:t>Area</a:t>
            </a:r>
          </a:p>
        </p:txBody>
      </p:sp>
      <p:sp>
        <p:nvSpPr>
          <p:cNvPr id="8" name="TextBox 7">
            <a:extLst>
              <a:ext uri="{FF2B5EF4-FFF2-40B4-BE49-F238E27FC236}">
                <a16:creationId xmlns:a16="http://schemas.microsoft.com/office/drawing/2014/main" id="{E4919DFC-7C21-A0F6-7F9C-64AEFD9E14D8}"/>
              </a:ext>
            </a:extLst>
          </p:cNvPr>
          <p:cNvSpPr txBox="1"/>
          <p:nvPr/>
        </p:nvSpPr>
        <p:spPr>
          <a:xfrm>
            <a:off x="5645642" y="4105290"/>
            <a:ext cx="5048401" cy="1200329"/>
          </a:xfrm>
          <a:prstGeom prst="rect">
            <a:avLst/>
          </a:prstGeom>
          <a:noFill/>
        </p:spPr>
        <p:txBody>
          <a:bodyPr wrap="square" rtlCol="0">
            <a:spAutoFit/>
          </a:bodyPr>
          <a:lstStyle/>
          <a:p>
            <a:r>
              <a:rPr lang="en-US" sz="2400">
                <a:solidFill>
                  <a:srgbClr val="666666"/>
                </a:solidFill>
                <a:latin typeface="Helvetica" panose="020B0604020202020204" pitchFamily="34" charset="0"/>
                <a:cs typeface="Helvetica" panose="020B0604020202020204" pitchFamily="34" charset="0"/>
              </a:rPr>
              <a:t>Need:</a:t>
            </a:r>
          </a:p>
          <a:p>
            <a:r>
              <a:rPr lang="en-US" sz="2400">
                <a:solidFill>
                  <a:srgbClr val="666666"/>
                </a:solidFill>
                <a:latin typeface="Helvetica" panose="020B0604020202020204" pitchFamily="34" charset="0"/>
                <a:cs typeface="Helvetica" panose="020B0604020202020204" pitchFamily="34" charset="0"/>
              </a:rPr>
              <a:t>Flow: conversion from MGD to  gpd</a:t>
            </a:r>
          </a:p>
          <a:p>
            <a:r>
              <a:rPr lang="en-US" sz="2400">
                <a:solidFill>
                  <a:srgbClr val="666666"/>
                </a:solidFill>
                <a:latin typeface="Helvetica" panose="020B0604020202020204" pitchFamily="34" charset="0"/>
                <a:cs typeface="Helvetica" panose="020B0604020202020204" pitchFamily="34" charset="0"/>
              </a:rPr>
              <a:t>Area: formula to calculate it</a:t>
            </a:r>
          </a:p>
        </p:txBody>
      </p:sp>
    </p:spTree>
    <p:extLst>
      <p:ext uri="{BB962C8B-B14F-4D97-AF65-F5344CB8AC3E}">
        <p14:creationId xmlns:p14="http://schemas.microsoft.com/office/powerpoint/2010/main" val="17943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ACB88-51C3-9B10-1546-16CD56BED099}"/>
              </a:ext>
            </a:extLst>
          </p:cNvPr>
          <p:cNvSpPr>
            <a:spLocks noGrp="1"/>
          </p:cNvSpPr>
          <p:nvPr>
            <p:ph type="title"/>
          </p:nvPr>
        </p:nvSpPr>
        <p:spPr/>
        <p:txBody>
          <a:bodyPr/>
          <a:lstStyle/>
          <a:p>
            <a:r>
              <a:rPr lang="en-US"/>
              <a:t>Hydraulic Loading Rate Example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C45B7CD-60BE-F01B-0FE6-C678F54DAB66}"/>
                  </a:ext>
                </a:extLst>
              </p:cNvPr>
              <p:cNvSpPr>
                <a:spLocks noGrp="1"/>
              </p:cNvSpPr>
              <p:nvPr>
                <p:ph idx="1"/>
              </p:nvPr>
            </p:nvSpPr>
            <p:spPr/>
            <p:txBody>
              <a:bodyPr/>
              <a:lstStyle/>
              <a:p>
                <a:pPr marL="0" indent="0">
                  <a:buNone/>
                </a:pPr>
                <a:r>
                  <a:rPr lang="en-US"/>
                  <a:t>A flow of 0.5 MGD is applied to a trickling filter with a diameter of 20 ft and a depth of 5 ft. The incoming BOD concentration is 130 mg/L. Calculate the hydraulic loading on the filter in gpd/ft</a:t>
                </a:r>
                <a:r>
                  <a:rPr lang="en-US" baseline="30000"/>
                  <a:t>2</a:t>
                </a:r>
                <a:r>
                  <a:rPr lang="en-US"/>
                  <a:t>.</a:t>
                </a:r>
              </a:p>
              <a:p>
                <a:pPr marL="0" indent="0">
                  <a:buNone/>
                </a:pPr>
                <a:endParaRPr lang="en-US"/>
              </a:p>
              <a:p>
                <a:pPr marL="0" indent="0">
                  <a:buNone/>
                </a:pPr>
                <a:endParaRPr lang="en-US"/>
              </a:p>
              <a:p>
                <a:pPr marL="0" indent="0">
                  <a:buNone/>
                </a:pPr>
                <a:r>
                  <a:rPr lang="en-US" sz="2400"/>
                  <a:t>Convert Flow, gal/day =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0.5 </m:t>
                        </m:r>
                        <m:r>
                          <a:rPr lang="en-US" i="1">
                            <a:latin typeface="Cambria Math" panose="02040503050406030204" pitchFamily="18" charset="0"/>
                          </a:rPr>
                          <m:t>𝑀𝐺</m:t>
                        </m:r>
                      </m:num>
                      <m:den>
                        <m:r>
                          <a:rPr lang="en-US" i="1">
                            <a:latin typeface="Cambria Math" panose="02040503050406030204" pitchFamily="18" charset="0"/>
                          </a:rPr>
                          <m:t>𝑑𝑎𝑦</m:t>
                        </m:r>
                      </m:den>
                    </m:f>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1,000,000 </m:t>
                        </m:r>
                        <m:r>
                          <a:rPr lang="en-US" i="1">
                            <a:latin typeface="Cambria Math" panose="02040503050406030204" pitchFamily="18" charset="0"/>
                          </a:rPr>
                          <m:t>𝑔𝑎𝑙</m:t>
                        </m:r>
                      </m:num>
                      <m:den>
                        <m:r>
                          <a:rPr lang="en-US" i="1">
                            <a:latin typeface="Cambria Math" panose="02040503050406030204" pitchFamily="18" charset="0"/>
                          </a:rPr>
                          <m:t>𝑀𝐺</m:t>
                        </m:r>
                      </m:den>
                    </m:f>
                  </m:oMath>
                </a14:m>
                <a:r>
                  <a:rPr lang="en-US" sz="2400"/>
                  <a:t> = 500,000gpd</a:t>
                </a:r>
              </a:p>
              <a:p>
                <a:pPr marL="0" indent="0">
                  <a:buNone/>
                </a:pPr>
                <a:endParaRPr lang="en-US"/>
              </a:p>
            </p:txBody>
          </p:sp>
        </mc:Choice>
        <mc:Fallback xmlns="">
          <p:sp>
            <p:nvSpPr>
              <p:cNvPr id="3" name="Content Placeholder 2">
                <a:extLst>
                  <a:ext uri="{FF2B5EF4-FFF2-40B4-BE49-F238E27FC236}">
                    <a16:creationId xmlns:a16="http://schemas.microsoft.com/office/drawing/2014/main" id="{1C45B7CD-60BE-F01B-0FE6-C678F54DAB66}"/>
                  </a:ext>
                </a:extLst>
              </p:cNvPr>
              <p:cNvSpPr>
                <a:spLocks noGrp="1" noRot="1" noChangeAspect="1" noMove="1" noResize="1" noEditPoints="1" noAdjustHandles="1" noChangeArrowheads="1" noChangeShapeType="1" noTextEdit="1"/>
              </p:cNvSpPr>
              <p:nvPr>
                <p:ph idx="1"/>
              </p:nvPr>
            </p:nvSpPr>
            <p:spPr>
              <a:blipFill>
                <a:blip r:embed="rId2"/>
                <a:stretch>
                  <a:fillRect l="-1159" t="-2521" r="-4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0458D35-E136-E871-757B-37B4447AEFB5}"/>
                  </a:ext>
                </a:extLst>
              </p:cNvPr>
              <p:cNvSpPr txBox="1"/>
              <p:nvPr/>
            </p:nvSpPr>
            <p:spPr>
              <a:xfrm>
                <a:off x="2354300" y="3234712"/>
                <a:ext cx="6163886" cy="6668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H</m:t>
                      </m:r>
                      <m:r>
                        <m:rPr>
                          <m:sty m:val="p"/>
                        </m:rPr>
                        <a:rPr lang="en-US" b="0" i="0" smtClean="0">
                          <a:solidFill>
                            <a:srgbClr val="666666"/>
                          </a:solidFill>
                          <a:latin typeface="Cambria Math" panose="02040503050406030204" pitchFamily="18" charset="0"/>
                        </a:rPr>
                        <m:t>LR</m:t>
                      </m:r>
                      <m:r>
                        <a:rPr lang="en-US" i="0">
                          <a:solidFill>
                            <a:srgbClr val="666666"/>
                          </a:solidFill>
                          <a:latin typeface="Cambria Math" panose="02040503050406030204" pitchFamily="18" charset="0"/>
                        </a:rPr>
                        <m:t>,</m:t>
                      </m:r>
                      <m:r>
                        <m:rPr>
                          <m:sty m:val="p"/>
                        </m:rPr>
                        <a:rPr lang="en-US" b="0" i="0" smtClean="0">
                          <a:solidFill>
                            <a:srgbClr val="666666"/>
                          </a:solidFill>
                          <a:latin typeface="Cambria Math" panose="02040503050406030204" pitchFamily="18" charset="0"/>
                        </a:rPr>
                        <m:t>gpd</m:t>
                      </m:r>
                      <m:r>
                        <a:rPr lang="en-US" b="0" i="0" smtClean="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Total</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Flow</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Applied</m:t>
                          </m:r>
                          <m:r>
                            <a:rPr lang="en-US" i="0">
                              <a:solidFill>
                                <a:srgbClr val="666666"/>
                              </a:solidFill>
                              <a:latin typeface="Cambria Math" panose="02040503050406030204" pitchFamily="18" charset="0"/>
                            </a:rPr>
                            <m:t>,</m:t>
                          </m:r>
                          <m:r>
                            <m:rPr>
                              <m:sty m:val="p"/>
                            </m:rPr>
                            <a:rPr lang="en-US" i="0">
                              <a:solidFill>
                                <a:srgbClr val="666666"/>
                              </a:solidFill>
                              <a:latin typeface="Cambria Math" panose="02040503050406030204" pitchFamily="18" charset="0"/>
                            </a:rPr>
                            <m:t>gdp</m:t>
                          </m:r>
                        </m:num>
                        <m:den>
                          <m:r>
                            <m:rPr>
                              <m:sty m:val="p"/>
                            </m:rPr>
                            <a:rPr lang="en-US" i="0">
                              <a:solidFill>
                                <a:srgbClr val="666666"/>
                              </a:solidFill>
                              <a:latin typeface="Cambria Math" panose="02040503050406030204" pitchFamily="18" charset="0"/>
                            </a:rPr>
                            <m:t>Area</m:t>
                          </m:r>
                          <m:r>
                            <a:rPr lang="en-US" i="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den>
                      </m:f>
                    </m:oMath>
                  </m:oMathPara>
                </a14:m>
                <a:endParaRPr lang="en-US">
                  <a:solidFill>
                    <a:srgbClr val="666666"/>
                  </a:solidFill>
                </a:endParaRPr>
              </a:p>
            </p:txBody>
          </p:sp>
        </mc:Choice>
        <mc:Fallback xmlns="">
          <p:sp>
            <p:nvSpPr>
              <p:cNvPr id="5" name="TextBox 4">
                <a:extLst>
                  <a:ext uri="{FF2B5EF4-FFF2-40B4-BE49-F238E27FC236}">
                    <a16:creationId xmlns:a16="http://schemas.microsoft.com/office/drawing/2014/main" id="{20458D35-E136-E871-757B-37B4447AEFB5}"/>
                  </a:ext>
                </a:extLst>
              </p:cNvPr>
              <p:cNvSpPr txBox="1">
                <a:spLocks noRot="1" noChangeAspect="1" noMove="1" noResize="1" noEditPoints="1" noAdjustHandles="1" noChangeArrowheads="1" noChangeShapeType="1" noTextEdit="1"/>
              </p:cNvSpPr>
              <p:nvPr/>
            </p:nvSpPr>
            <p:spPr>
              <a:xfrm>
                <a:off x="2354300" y="3234712"/>
                <a:ext cx="6163886" cy="66684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D75D216-D536-C9C8-D7A8-78EAD0913B4E}"/>
                  </a:ext>
                </a:extLst>
              </p:cNvPr>
              <p:cNvSpPr txBox="1"/>
              <p:nvPr/>
            </p:nvSpPr>
            <p:spPr>
              <a:xfrm>
                <a:off x="5543814" y="5057309"/>
                <a:ext cx="6163886" cy="6668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H</m:t>
                      </m:r>
                      <m:r>
                        <m:rPr>
                          <m:sty m:val="p"/>
                        </m:rPr>
                        <a:rPr lang="en-US" b="0" i="0" smtClean="0">
                          <a:solidFill>
                            <a:srgbClr val="666666"/>
                          </a:solidFill>
                          <a:latin typeface="Cambria Math" panose="02040503050406030204" pitchFamily="18" charset="0"/>
                        </a:rPr>
                        <m:t>LR</m:t>
                      </m:r>
                      <m:r>
                        <a:rPr lang="en-US" i="0">
                          <a:solidFill>
                            <a:srgbClr val="666666"/>
                          </a:solidFill>
                          <a:latin typeface="Cambria Math" panose="02040503050406030204" pitchFamily="18" charset="0"/>
                        </a:rPr>
                        <m:t>,</m:t>
                      </m:r>
                      <m:r>
                        <m:rPr>
                          <m:sty m:val="p"/>
                        </m:rPr>
                        <a:rPr lang="en-US" b="0" i="0" smtClean="0">
                          <a:solidFill>
                            <a:srgbClr val="666666"/>
                          </a:solidFill>
                          <a:latin typeface="Cambria Math" panose="02040503050406030204" pitchFamily="18" charset="0"/>
                        </a:rPr>
                        <m:t>gpd</m:t>
                      </m:r>
                      <m:r>
                        <a:rPr lang="en-US" b="0" i="0" smtClean="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Total</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Flow</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Applied</m:t>
                          </m:r>
                          <m:r>
                            <a:rPr lang="en-US" i="0">
                              <a:solidFill>
                                <a:srgbClr val="666666"/>
                              </a:solidFill>
                              <a:latin typeface="Cambria Math" panose="02040503050406030204" pitchFamily="18" charset="0"/>
                            </a:rPr>
                            <m:t>,</m:t>
                          </m:r>
                          <m:r>
                            <m:rPr>
                              <m:sty m:val="p"/>
                            </m:rPr>
                            <a:rPr lang="en-US" i="0">
                              <a:solidFill>
                                <a:srgbClr val="666666"/>
                              </a:solidFill>
                              <a:latin typeface="Cambria Math" panose="02040503050406030204" pitchFamily="18" charset="0"/>
                            </a:rPr>
                            <m:t>gdp</m:t>
                          </m:r>
                        </m:num>
                        <m:den>
                          <m:r>
                            <m:rPr>
                              <m:sty m:val="p"/>
                            </m:rPr>
                            <a:rPr lang="en-US" i="0">
                              <a:solidFill>
                                <a:srgbClr val="666666"/>
                              </a:solidFill>
                              <a:latin typeface="Cambria Math" panose="02040503050406030204" pitchFamily="18" charset="0"/>
                            </a:rPr>
                            <m:t>Area</m:t>
                          </m:r>
                          <m:r>
                            <a:rPr lang="en-US" i="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den>
                      </m:f>
                    </m:oMath>
                  </m:oMathPara>
                </a14:m>
                <a:endParaRPr lang="en-US">
                  <a:solidFill>
                    <a:srgbClr val="666666"/>
                  </a:solidFill>
                </a:endParaRPr>
              </a:p>
            </p:txBody>
          </p:sp>
        </mc:Choice>
        <mc:Fallback xmlns="">
          <p:sp>
            <p:nvSpPr>
              <p:cNvPr id="9" name="TextBox 8">
                <a:extLst>
                  <a:ext uri="{FF2B5EF4-FFF2-40B4-BE49-F238E27FC236}">
                    <a16:creationId xmlns:a16="http://schemas.microsoft.com/office/drawing/2014/main" id="{6D75D216-D536-C9C8-D7A8-78EAD0913B4E}"/>
                  </a:ext>
                </a:extLst>
              </p:cNvPr>
              <p:cNvSpPr txBox="1">
                <a:spLocks noRot="1" noChangeAspect="1" noMove="1" noResize="1" noEditPoints="1" noAdjustHandles="1" noChangeArrowheads="1" noChangeShapeType="1" noTextEdit="1"/>
              </p:cNvSpPr>
              <p:nvPr/>
            </p:nvSpPr>
            <p:spPr>
              <a:xfrm>
                <a:off x="5543814" y="5057309"/>
                <a:ext cx="6163886" cy="66684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3C4C8D3-A147-6981-A415-E8050DECC100}"/>
                  </a:ext>
                </a:extLst>
              </p:cNvPr>
              <p:cNvSpPr txBox="1"/>
              <p:nvPr/>
            </p:nvSpPr>
            <p:spPr>
              <a:xfrm>
                <a:off x="5543814" y="5844122"/>
                <a:ext cx="6163886" cy="6183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H</m:t>
                      </m:r>
                      <m:r>
                        <m:rPr>
                          <m:sty m:val="p"/>
                        </m:rPr>
                        <a:rPr lang="en-US" b="0" i="0" smtClean="0">
                          <a:solidFill>
                            <a:srgbClr val="666666"/>
                          </a:solidFill>
                          <a:latin typeface="Cambria Math" panose="02040503050406030204" pitchFamily="18" charset="0"/>
                        </a:rPr>
                        <m:t>LR</m:t>
                      </m:r>
                      <m:r>
                        <a:rPr lang="en-US" i="0">
                          <a:solidFill>
                            <a:srgbClr val="666666"/>
                          </a:solidFill>
                          <a:latin typeface="Cambria Math" panose="02040503050406030204" pitchFamily="18" charset="0"/>
                        </a:rPr>
                        <m:t>,</m:t>
                      </m:r>
                      <m:r>
                        <m:rPr>
                          <m:sty m:val="p"/>
                        </m:rPr>
                        <a:rPr lang="en-US" b="0" i="0" smtClean="0">
                          <a:solidFill>
                            <a:srgbClr val="666666"/>
                          </a:solidFill>
                          <a:latin typeface="Cambria Math" panose="02040503050406030204" pitchFamily="18" charset="0"/>
                        </a:rPr>
                        <m:t>gpd</m:t>
                      </m:r>
                      <m:r>
                        <a:rPr lang="en-US" b="0" i="0" smtClean="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r>
                            <a:rPr lang="en-US" b="0" i="0" smtClean="0">
                              <a:solidFill>
                                <a:srgbClr val="666666"/>
                              </a:solidFill>
                              <a:latin typeface="Cambria Math" panose="02040503050406030204" pitchFamily="18" charset="0"/>
                            </a:rPr>
                            <m:t> 500,000 </m:t>
                          </m:r>
                          <m:r>
                            <m:rPr>
                              <m:sty m:val="p"/>
                            </m:rPr>
                            <a:rPr lang="en-US" i="0">
                              <a:solidFill>
                                <a:srgbClr val="666666"/>
                              </a:solidFill>
                              <a:latin typeface="Cambria Math" panose="02040503050406030204" pitchFamily="18" charset="0"/>
                            </a:rPr>
                            <m:t>gdp</m:t>
                          </m:r>
                        </m:num>
                        <m:den>
                          <m:r>
                            <a:rPr lang="en-US" b="0" i="1" smtClean="0">
                              <a:solidFill>
                                <a:srgbClr val="666666"/>
                              </a:solidFill>
                              <a:latin typeface="Cambria Math" panose="02040503050406030204" pitchFamily="18" charset="0"/>
                            </a:rPr>
                            <m:t>314 </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den>
                      </m:f>
                    </m:oMath>
                  </m:oMathPara>
                </a14:m>
                <a:endParaRPr lang="en-US">
                  <a:solidFill>
                    <a:srgbClr val="666666"/>
                  </a:solidFill>
                </a:endParaRPr>
              </a:p>
            </p:txBody>
          </p:sp>
        </mc:Choice>
        <mc:Fallback xmlns="">
          <p:sp>
            <p:nvSpPr>
              <p:cNvPr id="10" name="TextBox 9">
                <a:extLst>
                  <a:ext uri="{FF2B5EF4-FFF2-40B4-BE49-F238E27FC236}">
                    <a16:creationId xmlns:a16="http://schemas.microsoft.com/office/drawing/2014/main" id="{43C4C8D3-A147-6981-A415-E8050DECC100}"/>
                  </a:ext>
                </a:extLst>
              </p:cNvPr>
              <p:cNvSpPr txBox="1">
                <a:spLocks noRot="1" noChangeAspect="1" noMove="1" noResize="1" noEditPoints="1" noAdjustHandles="1" noChangeArrowheads="1" noChangeShapeType="1" noTextEdit="1"/>
              </p:cNvSpPr>
              <p:nvPr/>
            </p:nvSpPr>
            <p:spPr>
              <a:xfrm>
                <a:off x="5543814" y="5844122"/>
                <a:ext cx="6163886" cy="61837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E36CEC9-D003-DC15-06C7-87E5D8FAC0DC}"/>
                  </a:ext>
                </a:extLst>
              </p:cNvPr>
              <p:cNvSpPr txBox="1"/>
              <p:nvPr/>
            </p:nvSpPr>
            <p:spPr>
              <a:xfrm>
                <a:off x="5628326" y="6488668"/>
                <a:ext cx="6163886" cy="369332"/>
              </a:xfrm>
              <a:prstGeom prst="rect">
                <a:avLst/>
              </a:prstGeom>
              <a:noFill/>
            </p:spPr>
            <p:txBody>
              <a:bodyPr wrap="square">
                <a:spAutoFit/>
              </a:bodyPr>
              <a:lstStyle/>
              <a:p>
                <a:pPr algn="ctr"/>
                <a14:m>
                  <m:oMath xmlns:m="http://schemas.openxmlformats.org/officeDocument/2006/math">
                    <m:r>
                      <m:rPr>
                        <m:sty m:val="p"/>
                      </m:rPr>
                      <a:rPr lang="en-US" i="0" smtClean="0">
                        <a:solidFill>
                          <a:srgbClr val="666666"/>
                        </a:solidFill>
                        <a:latin typeface="Cambria Math" panose="02040503050406030204" pitchFamily="18" charset="0"/>
                      </a:rPr>
                      <m:t>H</m:t>
                    </m:r>
                    <m:r>
                      <m:rPr>
                        <m:sty m:val="p"/>
                      </m:rPr>
                      <a:rPr lang="en-US" b="0" i="0" smtClean="0">
                        <a:solidFill>
                          <a:srgbClr val="666666"/>
                        </a:solidFill>
                        <a:latin typeface="Cambria Math" panose="02040503050406030204" pitchFamily="18" charset="0"/>
                      </a:rPr>
                      <m:t>LR</m:t>
                    </m:r>
                    <m:r>
                      <a:rPr lang="en-US" i="0">
                        <a:solidFill>
                          <a:srgbClr val="666666"/>
                        </a:solidFill>
                        <a:latin typeface="Cambria Math" panose="02040503050406030204" pitchFamily="18" charset="0"/>
                      </a:rPr>
                      <m:t>,</m:t>
                    </m:r>
                    <m:r>
                      <m:rPr>
                        <m:sty m:val="p"/>
                      </m:rPr>
                      <a:rPr lang="en-US" b="0" i="0" smtClean="0">
                        <a:solidFill>
                          <a:srgbClr val="666666"/>
                        </a:solidFill>
                        <a:latin typeface="Cambria Math" panose="02040503050406030204" pitchFamily="18" charset="0"/>
                      </a:rPr>
                      <m:t>gpd</m:t>
                    </m:r>
                    <m:r>
                      <a:rPr lang="en-US" b="0" i="0" smtClean="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r>
                      <a:rPr lang="en-US" i="0">
                        <a:solidFill>
                          <a:srgbClr val="666666"/>
                        </a:solidFill>
                        <a:latin typeface="Cambria Math" panose="02040503050406030204" pitchFamily="18" charset="0"/>
                      </a:rPr>
                      <m:t>=</m:t>
                    </m:r>
                  </m:oMath>
                </a14:m>
                <a:r>
                  <a:rPr lang="en-US">
                    <a:solidFill>
                      <a:srgbClr val="666666"/>
                    </a:solidFill>
                  </a:rPr>
                  <a:t>1,592</a:t>
                </a:r>
              </a:p>
            </p:txBody>
          </p:sp>
        </mc:Choice>
        <mc:Fallback xmlns="">
          <p:sp>
            <p:nvSpPr>
              <p:cNvPr id="11" name="TextBox 10">
                <a:extLst>
                  <a:ext uri="{FF2B5EF4-FFF2-40B4-BE49-F238E27FC236}">
                    <a16:creationId xmlns:a16="http://schemas.microsoft.com/office/drawing/2014/main" id="{9E36CEC9-D003-DC15-06C7-87E5D8FAC0DC}"/>
                  </a:ext>
                </a:extLst>
              </p:cNvPr>
              <p:cNvSpPr txBox="1">
                <a:spLocks noRot="1" noChangeAspect="1" noMove="1" noResize="1" noEditPoints="1" noAdjustHandles="1" noChangeArrowheads="1" noChangeShapeType="1" noTextEdit="1"/>
              </p:cNvSpPr>
              <p:nvPr/>
            </p:nvSpPr>
            <p:spPr>
              <a:xfrm>
                <a:off x="5628326" y="6488668"/>
                <a:ext cx="6163886" cy="369332"/>
              </a:xfrm>
              <a:prstGeom prst="rect">
                <a:avLst/>
              </a:prstGeom>
              <a:blipFill>
                <a:blip r:embed="rId6"/>
                <a:stretch>
                  <a:fillRect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2EBE587-E31C-F13D-4738-98891E1AD2F3}"/>
                  </a:ext>
                </a:extLst>
              </p:cNvPr>
              <p:cNvSpPr txBox="1"/>
              <p:nvPr/>
            </p:nvSpPr>
            <p:spPr>
              <a:xfrm>
                <a:off x="-1058636" y="5057309"/>
                <a:ext cx="6134100" cy="5629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𝐴𝑟𝑒𝑎</m:t>
                      </m:r>
                      <m:r>
                        <a:rPr lang="en-US" i="0">
                          <a:latin typeface="Cambria Math" panose="02040503050406030204" pitchFamily="18" charset="0"/>
                        </a:rPr>
                        <m:t> </m:t>
                      </m:r>
                      <m:r>
                        <a:rPr lang="en-US" i="1">
                          <a:latin typeface="Cambria Math" panose="02040503050406030204" pitchFamily="18" charset="0"/>
                        </a:rPr>
                        <m:t>𝑜𝑓</m:t>
                      </m:r>
                      <m:r>
                        <a:rPr lang="en-US" i="0">
                          <a:latin typeface="Cambria Math" panose="02040503050406030204" pitchFamily="18" charset="0"/>
                        </a:rPr>
                        <m:t> </m:t>
                      </m:r>
                      <m:r>
                        <a:rPr lang="en-US" i="1">
                          <a:latin typeface="Cambria Math" panose="02040503050406030204" pitchFamily="18" charset="0"/>
                        </a:rPr>
                        <m:t>𝑎</m:t>
                      </m:r>
                      <m:r>
                        <a:rPr lang="en-US" i="0">
                          <a:latin typeface="Cambria Math" panose="02040503050406030204" pitchFamily="18" charset="0"/>
                        </a:rPr>
                        <m:t> </m:t>
                      </m:r>
                      <m:r>
                        <a:rPr lang="en-US" i="1">
                          <a:latin typeface="Cambria Math" panose="02040503050406030204" pitchFamily="18" charset="0"/>
                        </a:rPr>
                        <m:t>𝐶𝑖𝑟𝑐𝑙𝑒</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𝜋</m:t>
                          </m:r>
                        </m:num>
                        <m:den>
                          <m:r>
                            <a:rPr lang="en-US" i="0">
                              <a:latin typeface="Cambria Math" panose="02040503050406030204" pitchFamily="18" charset="0"/>
                            </a:rPr>
                            <m:t>4</m:t>
                          </m:r>
                        </m:den>
                      </m:f>
                      <m:sSup>
                        <m:sSupPr>
                          <m:ctrlPr>
                            <a:rPr lang="en-US" i="1">
                              <a:solidFill>
                                <a:srgbClr val="836967"/>
                              </a:solidFill>
                              <a:latin typeface="Cambria Math" panose="02040503050406030204" pitchFamily="18" charset="0"/>
                            </a:rPr>
                          </m:ctrlPr>
                        </m:sSupPr>
                        <m:e>
                          <m:r>
                            <a:rPr lang="en-US" i="1">
                              <a:latin typeface="Cambria Math" panose="02040503050406030204" pitchFamily="18" charset="0"/>
                            </a:rPr>
                            <m:t>𝐷𝑖𝑎𝑚𝑒𝑡𝑒𝑟</m:t>
                          </m:r>
                        </m:e>
                        <m:sup>
                          <m:r>
                            <a:rPr lang="en-US" i="0">
                              <a:latin typeface="Cambria Math" panose="02040503050406030204" pitchFamily="18" charset="0"/>
                            </a:rPr>
                            <m:t>2</m:t>
                          </m:r>
                        </m:sup>
                      </m:sSup>
                    </m:oMath>
                  </m:oMathPara>
                </a14:m>
                <a:endParaRPr lang="en-US"/>
              </a:p>
            </p:txBody>
          </p:sp>
        </mc:Choice>
        <mc:Fallback xmlns="">
          <p:sp>
            <p:nvSpPr>
              <p:cNvPr id="13" name="TextBox 12">
                <a:extLst>
                  <a:ext uri="{FF2B5EF4-FFF2-40B4-BE49-F238E27FC236}">
                    <a16:creationId xmlns:a16="http://schemas.microsoft.com/office/drawing/2014/main" id="{52EBE587-E31C-F13D-4738-98891E1AD2F3}"/>
                  </a:ext>
                </a:extLst>
              </p:cNvPr>
              <p:cNvSpPr txBox="1">
                <a:spLocks noRot="1" noChangeAspect="1" noMove="1" noResize="1" noEditPoints="1" noAdjustHandles="1" noChangeArrowheads="1" noChangeShapeType="1" noTextEdit="1"/>
              </p:cNvSpPr>
              <p:nvPr/>
            </p:nvSpPr>
            <p:spPr>
              <a:xfrm>
                <a:off x="-1058636" y="5057309"/>
                <a:ext cx="6134100" cy="56297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F078441-EC8A-10E3-BE3B-5B289D5C45E2}"/>
                  </a:ext>
                </a:extLst>
              </p:cNvPr>
              <p:cNvSpPr txBox="1"/>
              <p:nvPr/>
            </p:nvSpPr>
            <p:spPr>
              <a:xfrm>
                <a:off x="-1058636" y="5678887"/>
                <a:ext cx="61341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𝐴𝑟𝑒𝑎</m:t>
                      </m:r>
                      <m:r>
                        <a:rPr lang="en-US" i="0">
                          <a:latin typeface="Cambria Math" panose="02040503050406030204" pitchFamily="18" charset="0"/>
                        </a:rPr>
                        <m:t> </m:t>
                      </m:r>
                      <m:r>
                        <a:rPr lang="en-US" i="1">
                          <a:latin typeface="Cambria Math" panose="02040503050406030204" pitchFamily="18" charset="0"/>
                        </a:rPr>
                        <m:t>𝑜𝑓</m:t>
                      </m:r>
                      <m:r>
                        <a:rPr lang="en-US" i="0">
                          <a:latin typeface="Cambria Math" panose="02040503050406030204" pitchFamily="18" charset="0"/>
                        </a:rPr>
                        <m:t> </m:t>
                      </m:r>
                      <m:r>
                        <a:rPr lang="en-US" i="1">
                          <a:latin typeface="Cambria Math" panose="02040503050406030204" pitchFamily="18" charset="0"/>
                        </a:rPr>
                        <m:t>𝑎</m:t>
                      </m:r>
                      <m:r>
                        <a:rPr lang="en-US" i="0">
                          <a:latin typeface="Cambria Math" panose="02040503050406030204" pitchFamily="18" charset="0"/>
                        </a:rPr>
                        <m:t> </m:t>
                      </m:r>
                      <m:r>
                        <a:rPr lang="en-US" i="1">
                          <a:latin typeface="Cambria Math" panose="02040503050406030204" pitchFamily="18" charset="0"/>
                        </a:rPr>
                        <m:t>𝐶𝑖𝑟𝑐𝑙𝑒</m:t>
                      </m:r>
                      <m:r>
                        <a:rPr lang="en-US" i="0">
                          <a:latin typeface="Cambria Math" panose="02040503050406030204" pitchFamily="18" charset="0"/>
                        </a:rPr>
                        <m:t>=</m:t>
                      </m:r>
                      <m:r>
                        <a:rPr lang="en-US">
                          <a:latin typeface="Cambria Math" panose="02040503050406030204" pitchFamily="18" charset="0"/>
                        </a:rPr>
                        <m:t>0.785</m:t>
                      </m:r>
                      <m:r>
                        <a:rPr lang="en-US" i="1" smtClean="0">
                          <a:latin typeface="Cambria Math" panose="02040503050406030204" pitchFamily="18" charset="0"/>
                          <a:ea typeface="Cambria Math" panose="02040503050406030204" pitchFamily="18" charset="0"/>
                        </a:rPr>
                        <m:t>×</m:t>
                      </m:r>
                      <m:r>
                        <a:rPr lang="en-US">
                          <a:latin typeface="Cambria Math" panose="02040503050406030204" pitchFamily="18" charset="0"/>
                        </a:rPr>
                        <m:t>20</m:t>
                      </m:r>
                      <m:r>
                        <a:rPr lang="en-US" i="1" smtClean="0">
                          <a:latin typeface="Cambria Math" panose="02040503050406030204" pitchFamily="18" charset="0"/>
                          <a:ea typeface="Cambria Math" panose="02040503050406030204" pitchFamily="18" charset="0"/>
                        </a:rPr>
                        <m:t>×</m:t>
                      </m:r>
                      <m:r>
                        <a:rPr lang="en-US">
                          <a:latin typeface="Cambria Math" panose="02040503050406030204" pitchFamily="18" charset="0"/>
                        </a:rPr>
                        <m:t>20</m:t>
                      </m:r>
                    </m:oMath>
                  </m:oMathPara>
                </a14:m>
                <a:endParaRPr lang="en-US"/>
              </a:p>
            </p:txBody>
          </p:sp>
        </mc:Choice>
        <mc:Fallback xmlns="">
          <p:sp>
            <p:nvSpPr>
              <p:cNvPr id="14" name="TextBox 13">
                <a:extLst>
                  <a:ext uri="{FF2B5EF4-FFF2-40B4-BE49-F238E27FC236}">
                    <a16:creationId xmlns:a16="http://schemas.microsoft.com/office/drawing/2014/main" id="{BF078441-EC8A-10E3-BE3B-5B289D5C45E2}"/>
                  </a:ext>
                </a:extLst>
              </p:cNvPr>
              <p:cNvSpPr txBox="1">
                <a:spLocks noRot="1" noChangeAspect="1" noMove="1" noResize="1" noEditPoints="1" noAdjustHandles="1" noChangeArrowheads="1" noChangeShapeType="1" noTextEdit="1"/>
              </p:cNvSpPr>
              <p:nvPr/>
            </p:nvSpPr>
            <p:spPr>
              <a:xfrm>
                <a:off x="-1058636" y="5678887"/>
                <a:ext cx="6134100" cy="369332"/>
              </a:xfrm>
              <a:prstGeom prst="rect">
                <a:avLst/>
              </a:prstGeom>
              <a:blipFill>
                <a:blip r:embed="rId8"/>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B058E5F-F2B8-6A48-4C7C-762359C38839}"/>
                  </a:ext>
                </a:extLst>
              </p:cNvPr>
              <p:cNvSpPr txBox="1"/>
              <p:nvPr/>
            </p:nvSpPr>
            <p:spPr>
              <a:xfrm>
                <a:off x="648826" y="6152093"/>
                <a:ext cx="2582238" cy="369332"/>
              </a:xfrm>
              <a:prstGeom prst="rect">
                <a:avLst/>
              </a:prstGeom>
              <a:noFill/>
            </p:spPr>
            <p:txBody>
              <a:bodyPr wrap="square">
                <a:spAutoFit/>
              </a:bodyPr>
              <a:lstStyle/>
              <a:p>
                <a14:m>
                  <m:oMath xmlns:m="http://schemas.openxmlformats.org/officeDocument/2006/math">
                    <m:r>
                      <a:rPr lang="en-US" i="1" smtClean="0">
                        <a:latin typeface="Cambria Math" panose="02040503050406030204" pitchFamily="18" charset="0"/>
                      </a:rPr>
                      <m:t>𝐴𝑟𝑒𝑎</m:t>
                    </m:r>
                    <m:r>
                      <a:rPr lang="en-US" i="0">
                        <a:latin typeface="Cambria Math" panose="02040503050406030204" pitchFamily="18" charset="0"/>
                      </a:rPr>
                      <m:t> </m:t>
                    </m:r>
                    <m:r>
                      <a:rPr lang="en-US" i="1">
                        <a:latin typeface="Cambria Math" panose="02040503050406030204" pitchFamily="18" charset="0"/>
                      </a:rPr>
                      <m:t>𝑜𝑓</m:t>
                    </m:r>
                    <m:r>
                      <a:rPr lang="en-US" i="0">
                        <a:latin typeface="Cambria Math" panose="02040503050406030204" pitchFamily="18" charset="0"/>
                      </a:rPr>
                      <m:t> </m:t>
                    </m:r>
                    <m:r>
                      <a:rPr lang="en-US" i="1">
                        <a:latin typeface="Cambria Math" panose="02040503050406030204" pitchFamily="18" charset="0"/>
                      </a:rPr>
                      <m:t>𝑎</m:t>
                    </m:r>
                    <m:r>
                      <a:rPr lang="en-US" i="0">
                        <a:latin typeface="Cambria Math" panose="02040503050406030204" pitchFamily="18" charset="0"/>
                      </a:rPr>
                      <m:t> </m:t>
                    </m:r>
                    <m:r>
                      <a:rPr lang="en-US" i="1">
                        <a:latin typeface="Cambria Math" panose="02040503050406030204" pitchFamily="18" charset="0"/>
                      </a:rPr>
                      <m:t>𝐶𝑖𝑟𝑐𝑙𝑒</m:t>
                    </m:r>
                    <m:r>
                      <a:rPr lang="en-US" i="0">
                        <a:latin typeface="Cambria Math" panose="02040503050406030204" pitchFamily="18" charset="0"/>
                      </a:rPr>
                      <m:t>=</m:t>
                    </m:r>
                  </m:oMath>
                </a14:m>
                <a:r>
                  <a:rPr lang="en-US"/>
                  <a:t>314</a:t>
                </a:r>
              </a:p>
            </p:txBody>
          </p:sp>
        </mc:Choice>
        <mc:Fallback xmlns="">
          <p:sp>
            <p:nvSpPr>
              <p:cNvPr id="15" name="TextBox 14">
                <a:extLst>
                  <a:ext uri="{FF2B5EF4-FFF2-40B4-BE49-F238E27FC236}">
                    <a16:creationId xmlns:a16="http://schemas.microsoft.com/office/drawing/2014/main" id="{0B058E5F-F2B8-6A48-4C7C-762359C38839}"/>
                  </a:ext>
                </a:extLst>
              </p:cNvPr>
              <p:cNvSpPr txBox="1">
                <a:spLocks noRot="1" noChangeAspect="1" noMove="1" noResize="1" noEditPoints="1" noAdjustHandles="1" noChangeArrowheads="1" noChangeShapeType="1" noTextEdit="1"/>
              </p:cNvSpPr>
              <p:nvPr/>
            </p:nvSpPr>
            <p:spPr>
              <a:xfrm>
                <a:off x="648826" y="6152093"/>
                <a:ext cx="2582238" cy="369332"/>
              </a:xfrm>
              <a:prstGeom prst="rect">
                <a:avLst/>
              </a:prstGeom>
              <a:blipFill>
                <a:blip r:embed="rId9"/>
                <a:stretch>
                  <a:fillRect t="-8197" b="-24590"/>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E174836E-64D9-358D-4A76-B9DAF8822D51}"/>
              </a:ext>
            </a:extLst>
          </p:cNvPr>
          <p:cNvCxnSpPr>
            <a:cxnSpLocks/>
          </p:cNvCxnSpPr>
          <p:nvPr/>
        </p:nvCxnSpPr>
        <p:spPr>
          <a:xfrm>
            <a:off x="4162502" y="4586990"/>
            <a:ext cx="2748437"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CBDA510-7475-96FF-0ED2-52FE3C5C24F3}"/>
              </a:ext>
            </a:extLst>
          </p:cNvPr>
          <p:cNvCxnSpPr>
            <a:cxnSpLocks/>
          </p:cNvCxnSpPr>
          <p:nvPr/>
        </p:nvCxnSpPr>
        <p:spPr>
          <a:xfrm>
            <a:off x="5167548" y="4140789"/>
            <a:ext cx="0" cy="91652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226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3" grpId="0"/>
      <p:bldP spid="14" grpId="0"/>
      <p:bldP spid="15" grpId="0"/>
    </p:bldLst>
  </p:timing>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58E13-155D-3C53-4AF5-CE13C2529213}"/>
              </a:ext>
            </a:extLst>
          </p:cNvPr>
          <p:cNvSpPr>
            <a:spLocks noGrp="1"/>
          </p:cNvSpPr>
          <p:nvPr>
            <p:ph type="title"/>
          </p:nvPr>
        </p:nvSpPr>
        <p:spPr/>
        <p:txBody>
          <a:bodyPr/>
          <a:lstStyle/>
          <a:p>
            <a:r>
              <a:rPr lang="en-US"/>
              <a:t>Hydraulic Loading Rate Practice Problem</a:t>
            </a:r>
          </a:p>
        </p:txBody>
      </p:sp>
      <p:sp>
        <p:nvSpPr>
          <p:cNvPr id="3" name="Content Placeholder 2">
            <a:extLst>
              <a:ext uri="{FF2B5EF4-FFF2-40B4-BE49-F238E27FC236}">
                <a16:creationId xmlns:a16="http://schemas.microsoft.com/office/drawing/2014/main" id="{24F48D1C-7F7F-26FC-719A-AB2A8006A942}"/>
              </a:ext>
            </a:extLst>
          </p:cNvPr>
          <p:cNvSpPr>
            <a:spLocks noGrp="1"/>
          </p:cNvSpPr>
          <p:nvPr>
            <p:ph idx="1"/>
          </p:nvPr>
        </p:nvSpPr>
        <p:spPr/>
        <p:txBody>
          <a:bodyPr/>
          <a:lstStyle/>
          <a:p>
            <a:pPr marL="0" indent="0">
              <a:buNone/>
            </a:pPr>
            <a:r>
              <a:rPr lang="en-US"/>
              <a:t>Calculate the hydraulic loading rate on a trickling filter with an influent flow rate of 200,000 gpd and a recirculation rate of 400,000 gpd.  The media surface area is 1,445 ft</a:t>
            </a:r>
            <a:r>
              <a:rPr lang="en-US" baseline="30000"/>
              <a:t>2</a:t>
            </a:r>
            <a:r>
              <a:rPr lang="en-US"/>
              <a: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09F0179-2FA3-921C-2574-F800F6F448CA}"/>
                  </a:ext>
                </a:extLst>
              </p:cNvPr>
              <p:cNvSpPr txBox="1"/>
              <p:nvPr/>
            </p:nvSpPr>
            <p:spPr>
              <a:xfrm>
                <a:off x="2524200" y="3429000"/>
                <a:ext cx="6163886" cy="6668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H</m:t>
                      </m:r>
                      <m:r>
                        <m:rPr>
                          <m:sty m:val="p"/>
                        </m:rPr>
                        <a:rPr lang="en-US" b="0" i="0" smtClean="0">
                          <a:solidFill>
                            <a:srgbClr val="666666"/>
                          </a:solidFill>
                          <a:latin typeface="Cambria Math" panose="02040503050406030204" pitchFamily="18" charset="0"/>
                        </a:rPr>
                        <m:t>LR</m:t>
                      </m:r>
                      <m:r>
                        <a:rPr lang="en-US" i="0">
                          <a:solidFill>
                            <a:srgbClr val="666666"/>
                          </a:solidFill>
                          <a:latin typeface="Cambria Math" panose="02040503050406030204" pitchFamily="18" charset="0"/>
                        </a:rPr>
                        <m:t>,</m:t>
                      </m:r>
                      <m:r>
                        <m:rPr>
                          <m:sty m:val="p"/>
                        </m:rPr>
                        <a:rPr lang="en-US" b="0" i="0" smtClean="0">
                          <a:solidFill>
                            <a:srgbClr val="666666"/>
                          </a:solidFill>
                          <a:latin typeface="Cambria Math" panose="02040503050406030204" pitchFamily="18" charset="0"/>
                        </a:rPr>
                        <m:t>gpd</m:t>
                      </m:r>
                      <m:r>
                        <a:rPr lang="en-US" b="0" i="0" smtClean="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r>
                            <m:rPr>
                              <m:sty m:val="p"/>
                            </m:rPr>
                            <a:rPr lang="en-US" i="0">
                              <a:solidFill>
                                <a:srgbClr val="666666"/>
                              </a:solidFill>
                              <a:latin typeface="Cambria Math" panose="02040503050406030204" pitchFamily="18" charset="0"/>
                            </a:rPr>
                            <m:t>Total</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Flow</m:t>
                          </m:r>
                          <m:r>
                            <a:rPr lang="en-US" i="0">
                              <a:solidFill>
                                <a:srgbClr val="666666"/>
                              </a:solidFill>
                              <a:latin typeface="Cambria Math" panose="02040503050406030204" pitchFamily="18" charset="0"/>
                            </a:rPr>
                            <m:t> </m:t>
                          </m:r>
                          <m:r>
                            <m:rPr>
                              <m:sty m:val="p"/>
                            </m:rPr>
                            <a:rPr lang="en-US" i="0">
                              <a:solidFill>
                                <a:srgbClr val="666666"/>
                              </a:solidFill>
                              <a:latin typeface="Cambria Math" panose="02040503050406030204" pitchFamily="18" charset="0"/>
                            </a:rPr>
                            <m:t>Applied</m:t>
                          </m:r>
                          <m:r>
                            <a:rPr lang="en-US" i="0">
                              <a:solidFill>
                                <a:srgbClr val="666666"/>
                              </a:solidFill>
                              <a:latin typeface="Cambria Math" panose="02040503050406030204" pitchFamily="18" charset="0"/>
                            </a:rPr>
                            <m:t>,</m:t>
                          </m:r>
                          <m:r>
                            <m:rPr>
                              <m:sty m:val="p"/>
                            </m:rPr>
                            <a:rPr lang="en-US" i="0">
                              <a:solidFill>
                                <a:srgbClr val="666666"/>
                              </a:solidFill>
                              <a:latin typeface="Cambria Math" panose="02040503050406030204" pitchFamily="18" charset="0"/>
                            </a:rPr>
                            <m:t>gdp</m:t>
                          </m:r>
                        </m:num>
                        <m:den>
                          <m:r>
                            <m:rPr>
                              <m:sty m:val="p"/>
                            </m:rPr>
                            <a:rPr lang="en-US" i="0">
                              <a:solidFill>
                                <a:srgbClr val="666666"/>
                              </a:solidFill>
                              <a:latin typeface="Cambria Math" panose="02040503050406030204" pitchFamily="18" charset="0"/>
                            </a:rPr>
                            <m:t>Area</m:t>
                          </m:r>
                          <m:r>
                            <a:rPr lang="en-US" i="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den>
                      </m:f>
                    </m:oMath>
                  </m:oMathPara>
                </a14:m>
                <a:endParaRPr lang="en-US">
                  <a:solidFill>
                    <a:srgbClr val="666666"/>
                  </a:solidFill>
                </a:endParaRPr>
              </a:p>
            </p:txBody>
          </p:sp>
        </mc:Choice>
        <mc:Fallback xmlns="">
          <p:sp>
            <p:nvSpPr>
              <p:cNvPr id="4" name="TextBox 3">
                <a:extLst>
                  <a:ext uri="{FF2B5EF4-FFF2-40B4-BE49-F238E27FC236}">
                    <a16:creationId xmlns:a16="http://schemas.microsoft.com/office/drawing/2014/main" id="{709F0179-2FA3-921C-2574-F800F6F448CA}"/>
                  </a:ext>
                </a:extLst>
              </p:cNvPr>
              <p:cNvSpPr txBox="1">
                <a:spLocks noRot="1" noChangeAspect="1" noMove="1" noResize="1" noEditPoints="1" noAdjustHandles="1" noChangeArrowheads="1" noChangeShapeType="1" noTextEdit="1"/>
              </p:cNvSpPr>
              <p:nvPr/>
            </p:nvSpPr>
            <p:spPr>
              <a:xfrm>
                <a:off x="2524200" y="3429000"/>
                <a:ext cx="6163886" cy="66684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C8C2F99-D3EE-1A4C-76A4-9ADC55FA73CC}"/>
                  </a:ext>
                </a:extLst>
              </p:cNvPr>
              <p:cNvSpPr txBox="1"/>
              <p:nvPr/>
            </p:nvSpPr>
            <p:spPr>
              <a:xfrm>
                <a:off x="2524200" y="4392980"/>
                <a:ext cx="6163886" cy="6668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H</m:t>
                      </m:r>
                      <m:r>
                        <m:rPr>
                          <m:sty m:val="p"/>
                        </m:rPr>
                        <a:rPr lang="en-US" b="0" i="0" smtClean="0">
                          <a:solidFill>
                            <a:srgbClr val="666666"/>
                          </a:solidFill>
                          <a:latin typeface="Cambria Math" panose="02040503050406030204" pitchFamily="18" charset="0"/>
                        </a:rPr>
                        <m:t>LR</m:t>
                      </m:r>
                      <m:r>
                        <a:rPr lang="en-US" i="0">
                          <a:solidFill>
                            <a:srgbClr val="666666"/>
                          </a:solidFill>
                          <a:latin typeface="Cambria Math" panose="02040503050406030204" pitchFamily="18" charset="0"/>
                        </a:rPr>
                        <m:t>,</m:t>
                      </m:r>
                      <m:r>
                        <m:rPr>
                          <m:sty m:val="p"/>
                        </m:rPr>
                        <a:rPr lang="en-US" b="0" i="0" smtClean="0">
                          <a:solidFill>
                            <a:srgbClr val="666666"/>
                          </a:solidFill>
                          <a:latin typeface="Cambria Math" panose="02040503050406030204" pitchFamily="18" charset="0"/>
                        </a:rPr>
                        <m:t>gpd</m:t>
                      </m:r>
                      <m:r>
                        <a:rPr lang="en-US" b="0" i="0" smtClean="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r>
                            <a:rPr lang="en-US" b="0" i="0" smtClean="0">
                              <a:solidFill>
                                <a:srgbClr val="666666"/>
                              </a:solidFill>
                              <a:latin typeface="Cambria Math" panose="02040503050406030204" pitchFamily="18" charset="0"/>
                            </a:rPr>
                            <m:t>200,000+400,000</m:t>
                          </m:r>
                          <m:r>
                            <a:rPr lang="en-US" i="0">
                              <a:solidFill>
                                <a:srgbClr val="666666"/>
                              </a:solidFill>
                              <a:latin typeface="Cambria Math" panose="02040503050406030204" pitchFamily="18" charset="0"/>
                            </a:rPr>
                            <m:t>,</m:t>
                          </m:r>
                          <m:r>
                            <m:rPr>
                              <m:sty m:val="p"/>
                            </m:rPr>
                            <a:rPr lang="en-US" i="0">
                              <a:solidFill>
                                <a:srgbClr val="666666"/>
                              </a:solidFill>
                              <a:latin typeface="Cambria Math" panose="02040503050406030204" pitchFamily="18" charset="0"/>
                            </a:rPr>
                            <m:t>gdp</m:t>
                          </m:r>
                        </m:num>
                        <m:den>
                          <m:r>
                            <a:rPr lang="en-US" b="0" i="0" smtClean="0">
                              <a:solidFill>
                                <a:srgbClr val="666666"/>
                              </a:solidFill>
                              <a:latin typeface="Cambria Math" panose="02040503050406030204" pitchFamily="18" charset="0"/>
                            </a:rPr>
                            <m:t>1,445</m:t>
                          </m:r>
                          <m:r>
                            <a:rPr lang="en-US" i="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den>
                      </m:f>
                    </m:oMath>
                  </m:oMathPara>
                </a14:m>
                <a:endParaRPr lang="en-US">
                  <a:solidFill>
                    <a:srgbClr val="666666"/>
                  </a:solidFill>
                </a:endParaRPr>
              </a:p>
            </p:txBody>
          </p:sp>
        </mc:Choice>
        <mc:Fallback xmlns="">
          <p:sp>
            <p:nvSpPr>
              <p:cNvPr id="5" name="TextBox 4">
                <a:extLst>
                  <a:ext uri="{FF2B5EF4-FFF2-40B4-BE49-F238E27FC236}">
                    <a16:creationId xmlns:a16="http://schemas.microsoft.com/office/drawing/2014/main" id="{FC8C2F99-D3EE-1A4C-76A4-9ADC55FA73CC}"/>
                  </a:ext>
                </a:extLst>
              </p:cNvPr>
              <p:cNvSpPr txBox="1">
                <a:spLocks noRot="1" noChangeAspect="1" noMove="1" noResize="1" noEditPoints="1" noAdjustHandles="1" noChangeArrowheads="1" noChangeShapeType="1" noTextEdit="1"/>
              </p:cNvSpPr>
              <p:nvPr/>
            </p:nvSpPr>
            <p:spPr>
              <a:xfrm>
                <a:off x="2524200" y="4392980"/>
                <a:ext cx="6163886" cy="66684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581CF80-C28F-813B-97AD-F87E44905169}"/>
                  </a:ext>
                </a:extLst>
              </p:cNvPr>
              <p:cNvSpPr txBox="1"/>
              <p:nvPr/>
            </p:nvSpPr>
            <p:spPr>
              <a:xfrm>
                <a:off x="2600400" y="5235305"/>
                <a:ext cx="6163886" cy="6668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rPr>
                        <m:t>H</m:t>
                      </m:r>
                      <m:r>
                        <m:rPr>
                          <m:sty m:val="p"/>
                        </m:rPr>
                        <a:rPr lang="en-US" b="0" i="0" smtClean="0">
                          <a:solidFill>
                            <a:srgbClr val="666666"/>
                          </a:solidFill>
                          <a:latin typeface="Cambria Math" panose="02040503050406030204" pitchFamily="18" charset="0"/>
                        </a:rPr>
                        <m:t>LR</m:t>
                      </m:r>
                      <m:r>
                        <a:rPr lang="en-US" i="0">
                          <a:solidFill>
                            <a:srgbClr val="666666"/>
                          </a:solidFill>
                          <a:latin typeface="Cambria Math" panose="02040503050406030204" pitchFamily="18" charset="0"/>
                        </a:rPr>
                        <m:t>,</m:t>
                      </m:r>
                      <m:r>
                        <m:rPr>
                          <m:sty m:val="p"/>
                        </m:rPr>
                        <a:rPr lang="en-US" b="0" i="0" smtClean="0">
                          <a:solidFill>
                            <a:srgbClr val="666666"/>
                          </a:solidFill>
                          <a:latin typeface="Cambria Math" panose="02040503050406030204" pitchFamily="18" charset="0"/>
                        </a:rPr>
                        <m:t>gpd</m:t>
                      </m:r>
                      <m:r>
                        <a:rPr lang="en-US" b="0" i="0" smtClean="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r>
                        <a:rPr lang="en-US" i="0">
                          <a:solidFill>
                            <a:srgbClr val="666666"/>
                          </a:solidFill>
                          <a:latin typeface="Cambria Math" panose="02040503050406030204" pitchFamily="18" charset="0"/>
                        </a:rPr>
                        <m:t>=</m:t>
                      </m:r>
                      <m:f>
                        <m:fPr>
                          <m:ctrlPr>
                            <a:rPr lang="en-US" i="1">
                              <a:solidFill>
                                <a:srgbClr val="666666"/>
                              </a:solidFill>
                              <a:latin typeface="Cambria Math" panose="02040503050406030204" pitchFamily="18" charset="0"/>
                            </a:rPr>
                          </m:ctrlPr>
                        </m:fPr>
                        <m:num>
                          <m:r>
                            <a:rPr lang="en-US" b="0" i="0" smtClean="0">
                              <a:solidFill>
                                <a:srgbClr val="666666"/>
                              </a:solidFill>
                              <a:latin typeface="Cambria Math" panose="02040503050406030204" pitchFamily="18" charset="0"/>
                            </a:rPr>
                            <m:t>600,000</m:t>
                          </m:r>
                          <m:r>
                            <a:rPr lang="en-US" i="0">
                              <a:solidFill>
                                <a:srgbClr val="666666"/>
                              </a:solidFill>
                              <a:latin typeface="Cambria Math" panose="02040503050406030204" pitchFamily="18" charset="0"/>
                            </a:rPr>
                            <m:t>,</m:t>
                          </m:r>
                          <m:r>
                            <m:rPr>
                              <m:sty m:val="p"/>
                            </m:rPr>
                            <a:rPr lang="en-US" i="0">
                              <a:solidFill>
                                <a:srgbClr val="666666"/>
                              </a:solidFill>
                              <a:latin typeface="Cambria Math" panose="02040503050406030204" pitchFamily="18" charset="0"/>
                            </a:rPr>
                            <m:t>gdp</m:t>
                          </m:r>
                        </m:num>
                        <m:den>
                          <m:r>
                            <a:rPr lang="en-US" b="0" i="0" smtClean="0">
                              <a:solidFill>
                                <a:srgbClr val="666666"/>
                              </a:solidFill>
                              <a:latin typeface="Cambria Math" panose="02040503050406030204" pitchFamily="18" charset="0"/>
                            </a:rPr>
                            <m:t>1,445</m:t>
                          </m:r>
                          <m:r>
                            <a:rPr lang="en-US" i="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den>
                      </m:f>
                    </m:oMath>
                  </m:oMathPara>
                </a14:m>
                <a:endParaRPr lang="en-US">
                  <a:solidFill>
                    <a:srgbClr val="666666"/>
                  </a:solidFill>
                </a:endParaRPr>
              </a:p>
            </p:txBody>
          </p:sp>
        </mc:Choice>
        <mc:Fallback xmlns="">
          <p:sp>
            <p:nvSpPr>
              <p:cNvPr id="6" name="TextBox 5">
                <a:extLst>
                  <a:ext uri="{FF2B5EF4-FFF2-40B4-BE49-F238E27FC236}">
                    <a16:creationId xmlns:a16="http://schemas.microsoft.com/office/drawing/2014/main" id="{B581CF80-C28F-813B-97AD-F87E44905169}"/>
                  </a:ext>
                </a:extLst>
              </p:cNvPr>
              <p:cNvSpPr txBox="1">
                <a:spLocks noRot="1" noChangeAspect="1" noMove="1" noResize="1" noEditPoints="1" noAdjustHandles="1" noChangeArrowheads="1" noChangeShapeType="1" noTextEdit="1"/>
              </p:cNvSpPr>
              <p:nvPr/>
            </p:nvSpPr>
            <p:spPr>
              <a:xfrm>
                <a:off x="2600400" y="5235305"/>
                <a:ext cx="6163886" cy="66684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7A4A4A5-3135-B81F-C4BC-2F5932E6D3BA}"/>
                  </a:ext>
                </a:extLst>
              </p:cNvPr>
              <p:cNvSpPr txBox="1"/>
              <p:nvPr/>
            </p:nvSpPr>
            <p:spPr>
              <a:xfrm>
                <a:off x="2572014" y="5979881"/>
                <a:ext cx="6163886" cy="369332"/>
              </a:xfrm>
              <a:prstGeom prst="rect">
                <a:avLst/>
              </a:prstGeom>
              <a:noFill/>
            </p:spPr>
            <p:txBody>
              <a:bodyPr wrap="square">
                <a:spAutoFit/>
              </a:bodyPr>
              <a:lstStyle/>
              <a:p>
                <a:pPr algn="ctr"/>
                <a14:m>
                  <m:oMath xmlns:m="http://schemas.openxmlformats.org/officeDocument/2006/math">
                    <m:r>
                      <m:rPr>
                        <m:sty m:val="p"/>
                      </m:rPr>
                      <a:rPr lang="en-US" i="0" smtClean="0">
                        <a:solidFill>
                          <a:srgbClr val="666666"/>
                        </a:solidFill>
                        <a:latin typeface="Cambria Math" panose="02040503050406030204" pitchFamily="18" charset="0"/>
                      </a:rPr>
                      <m:t>H</m:t>
                    </m:r>
                    <m:r>
                      <m:rPr>
                        <m:sty m:val="p"/>
                      </m:rPr>
                      <a:rPr lang="en-US" b="0" i="0" smtClean="0">
                        <a:solidFill>
                          <a:srgbClr val="666666"/>
                        </a:solidFill>
                        <a:latin typeface="Cambria Math" panose="02040503050406030204" pitchFamily="18" charset="0"/>
                      </a:rPr>
                      <m:t>LR</m:t>
                    </m:r>
                    <m:r>
                      <a:rPr lang="en-US" i="0">
                        <a:solidFill>
                          <a:srgbClr val="666666"/>
                        </a:solidFill>
                        <a:latin typeface="Cambria Math" panose="02040503050406030204" pitchFamily="18" charset="0"/>
                      </a:rPr>
                      <m:t>,</m:t>
                    </m:r>
                    <m:r>
                      <m:rPr>
                        <m:sty m:val="p"/>
                      </m:rPr>
                      <a:rPr lang="en-US" b="0" i="0" smtClean="0">
                        <a:solidFill>
                          <a:srgbClr val="666666"/>
                        </a:solidFill>
                        <a:latin typeface="Cambria Math" panose="02040503050406030204" pitchFamily="18" charset="0"/>
                      </a:rPr>
                      <m:t>gpd</m:t>
                    </m:r>
                    <m:r>
                      <a:rPr lang="en-US" b="0" i="0" smtClean="0">
                        <a:solidFill>
                          <a:srgbClr val="666666"/>
                        </a:solidFill>
                        <a:latin typeface="Cambria Math" panose="02040503050406030204" pitchFamily="18" charset="0"/>
                      </a:rPr>
                      <m:t>/</m:t>
                    </m:r>
                    <m:sSup>
                      <m:sSupPr>
                        <m:ctrlPr>
                          <a:rPr lang="en-US" i="1">
                            <a:solidFill>
                              <a:srgbClr val="666666"/>
                            </a:solidFill>
                            <a:latin typeface="Cambria Math" panose="02040503050406030204" pitchFamily="18" charset="0"/>
                          </a:rPr>
                        </m:ctrlPr>
                      </m:sSupPr>
                      <m:e>
                        <m:r>
                          <m:rPr>
                            <m:sty m:val="p"/>
                          </m:rPr>
                          <a:rPr lang="en-US" i="0">
                            <a:solidFill>
                              <a:srgbClr val="666666"/>
                            </a:solidFill>
                            <a:latin typeface="Cambria Math" panose="02040503050406030204" pitchFamily="18" charset="0"/>
                          </a:rPr>
                          <m:t>ft</m:t>
                        </m:r>
                      </m:e>
                      <m:sup>
                        <m:r>
                          <a:rPr lang="en-US" i="0">
                            <a:solidFill>
                              <a:srgbClr val="666666"/>
                            </a:solidFill>
                            <a:latin typeface="Cambria Math" panose="02040503050406030204" pitchFamily="18" charset="0"/>
                          </a:rPr>
                          <m:t>2</m:t>
                        </m:r>
                      </m:sup>
                    </m:sSup>
                    <m:r>
                      <a:rPr lang="en-US" i="0">
                        <a:solidFill>
                          <a:srgbClr val="666666"/>
                        </a:solidFill>
                        <a:latin typeface="Cambria Math" panose="02040503050406030204" pitchFamily="18" charset="0"/>
                      </a:rPr>
                      <m:t>=</m:t>
                    </m:r>
                    <m:r>
                      <a:rPr lang="en-US" b="0" i="0" smtClean="0">
                        <a:solidFill>
                          <a:srgbClr val="666666"/>
                        </a:solidFill>
                        <a:latin typeface="Cambria Math" panose="02040503050406030204" pitchFamily="18" charset="0"/>
                      </a:rPr>
                      <m:t>4</m:t>
                    </m:r>
                    <m:r>
                      <a:rPr lang="en-US" b="0" i="1" smtClean="0">
                        <a:solidFill>
                          <a:srgbClr val="666666"/>
                        </a:solidFill>
                        <a:latin typeface="Cambria Math" panose="02040503050406030204" pitchFamily="18" charset="0"/>
                      </a:rPr>
                      <m:t>15</m:t>
                    </m:r>
                  </m:oMath>
                </a14:m>
                <a:r>
                  <a:rPr lang="en-US">
                    <a:solidFill>
                      <a:srgbClr val="666666"/>
                    </a:solidFill>
                  </a:rPr>
                  <a:t>gpd/ft</a:t>
                </a:r>
                <a:r>
                  <a:rPr lang="en-US" baseline="30000">
                    <a:solidFill>
                      <a:srgbClr val="666666"/>
                    </a:solidFill>
                  </a:rPr>
                  <a:t>2</a:t>
                </a:r>
              </a:p>
            </p:txBody>
          </p:sp>
        </mc:Choice>
        <mc:Fallback xmlns="">
          <p:sp>
            <p:nvSpPr>
              <p:cNvPr id="7" name="TextBox 6">
                <a:extLst>
                  <a:ext uri="{FF2B5EF4-FFF2-40B4-BE49-F238E27FC236}">
                    <a16:creationId xmlns:a16="http://schemas.microsoft.com/office/drawing/2014/main" id="{D7A4A4A5-3135-B81F-C4BC-2F5932E6D3BA}"/>
                  </a:ext>
                </a:extLst>
              </p:cNvPr>
              <p:cNvSpPr txBox="1">
                <a:spLocks noRot="1" noChangeAspect="1" noMove="1" noResize="1" noEditPoints="1" noAdjustHandles="1" noChangeArrowheads="1" noChangeShapeType="1" noTextEdit="1"/>
              </p:cNvSpPr>
              <p:nvPr/>
            </p:nvSpPr>
            <p:spPr>
              <a:xfrm>
                <a:off x="2572014" y="5979881"/>
                <a:ext cx="6163886" cy="369332"/>
              </a:xfrm>
              <a:prstGeom prst="rect">
                <a:avLst/>
              </a:prstGeom>
              <a:blipFill>
                <a:blip r:embed="rId5"/>
                <a:stretch>
                  <a:fillRect t="-9836" b="-24590"/>
                </a:stretch>
              </a:blipFill>
            </p:spPr>
            <p:txBody>
              <a:bodyPr/>
              <a:lstStyle/>
              <a:p>
                <a:r>
                  <a:rPr lang="en-US">
                    <a:noFill/>
                  </a:rPr>
                  <a:t> </a:t>
                </a:r>
              </a:p>
            </p:txBody>
          </p:sp>
        </mc:Fallback>
      </mc:AlternateContent>
    </p:spTree>
    <p:extLst>
      <p:ext uri="{BB962C8B-B14F-4D97-AF65-F5344CB8AC3E}">
        <p14:creationId xmlns:p14="http://schemas.microsoft.com/office/powerpoint/2010/main" val="257133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3560-58E0-6451-AD5C-574F3513EA89}"/>
              </a:ext>
            </a:extLst>
          </p:cNvPr>
          <p:cNvSpPr>
            <a:spLocks noGrp="1"/>
          </p:cNvSpPr>
          <p:nvPr>
            <p:ph type="title"/>
          </p:nvPr>
        </p:nvSpPr>
        <p:spPr/>
        <p:txBody>
          <a:bodyPr/>
          <a:lstStyle/>
          <a:p>
            <a:r>
              <a:rPr lang="en-US"/>
              <a:t>Multi-Question Pond Problem</a:t>
            </a:r>
          </a:p>
        </p:txBody>
      </p:sp>
      <p:sp>
        <p:nvSpPr>
          <p:cNvPr id="3" name="Text Placeholder 2">
            <a:extLst>
              <a:ext uri="{FF2B5EF4-FFF2-40B4-BE49-F238E27FC236}">
                <a16:creationId xmlns:a16="http://schemas.microsoft.com/office/drawing/2014/main" id="{62BAB96D-A611-DCD5-1788-3C70E34F1494}"/>
              </a:ext>
            </a:extLst>
          </p:cNvPr>
          <p:cNvSpPr>
            <a:spLocks noGrp="1"/>
          </p:cNvSpPr>
          <p:nvPr>
            <p:ph type="body" idx="1"/>
          </p:nvPr>
        </p:nvSpPr>
        <p:spPr/>
        <p:txBody>
          <a:bodyPr/>
          <a:lstStyle/>
          <a:p>
            <a:r>
              <a:rPr lang="en-US"/>
              <a:t>Pulling it all together</a:t>
            </a:r>
          </a:p>
        </p:txBody>
      </p:sp>
    </p:spTree>
    <p:extLst>
      <p:ext uri="{BB962C8B-B14F-4D97-AF65-F5344CB8AC3E}">
        <p14:creationId xmlns:p14="http://schemas.microsoft.com/office/powerpoint/2010/main" val="304126230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C8702-41F6-115D-8066-D8FE7B0FAEC9}"/>
              </a:ext>
            </a:extLst>
          </p:cNvPr>
          <p:cNvSpPr>
            <a:spLocks noGrp="1"/>
          </p:cNvSpPr>
          <p:nvPr>
            <p:ph type="title"/>
          </p:nvPr>
        </p:nvSpPr>
        <p:spPr/>
        <p:txBody>
          <a:bodyPr/>
          <a:lstStyle/>
          <a:p>
            <a:r>
              <a:rPr lang="en-US"/>
              <a:t>For a wastewater pond:</a:t>
            </a:r>
          </a:p>
        </p:txBody>
      </p:sp>
      <p:sp>
        <p:nvSpPr>
          <p:cNvPr id="3" name="Content Placeholder 2">
            <a:extLst>
              <a:ext uri="{FF2B5EF4-FFF2-40B4-BE49-F238E27FC236}">
                <a16:creationId xmlns:a16="http://schemas.microsoft.com/office/drawing/2014/main" id="{FB51BFD2-C20B-AAB3-DB93-0E7B9F0B1FDE}"/>
              </a:ext>
            </a:extLst>
          </p:cNvPr>
          <p:cNvSpPr>
            <a:spLocks noGrp="1"/>
          </p:cNvSpPr>
          <p:nvPr>
            <p:ph sz="half" idx="1"/>
          </p:nvPr>
        </p:nvSpPr>
        <p:spPr/>
        <p:txBody>
          <a:bodyPr>
            <a:normAutofit lnSpcReduction="10000"/>
          </a:bodyPr>
          <a:lstStyle/>
          <a:p>
            <a:r>
              <a:rPr lang="en-US"/>
              <a:t>Calculate</a:t>
            </a:r>
          </a:p>
          <a:p>
            <a:pPr lvl="1"/>
            <a:r>
              <a:rPr lang="en-US"/>
              <a:t>Time to fill the pond</a:t>
            </a:r>
          </a:p>
          <a:p>
            <a:pPr lvl="1"/>
            <a:r>
              <a:rPr lang="en-US"/>
              <a:t>Population Loading</a:t>
            </a:r>
          </a:p>
          <a:p>
            <a:pPr lvl="1"/>
            <a:r>
              <a:rPr lang="en-US"/>
              <a:t>Organic Loading</a:t>
            </a:r>
          </a:p>
          <a:p>
            <a:pPr lvl="1"/>
            <a:r>
              <a:rPr lang="en-US"/>
              <a:t>Hydraulic Loading </a:t>
            </a:r>
          </a:p>
          <a:p>
            <a:pPr lvl="1"/>
            <a:endParaRPr lang="en-US"/>
          </a:p>
          <a:p>
            <a:r>
              <a:rPr lang="en-US"/>
              <a:t>Think through </a:t>
            </a:r>
          </a:p>
          <a:p>
            <a:pPr lvl="1"/>
            <a:r>
              <a:rPr lang="en-US"/>
              <a:t>What units will you need?</a:t>
            </a:r>
          </a:p>
          <a:p>
            <a:pPr lvl="1"/>
            <a:r>
              <a:rPr lang="en-US"/>
              <a:t>Time to fill the pond = detention time (volume and flow rate)</a:t>
            </a:r>
          </a:p>
          <a:p>
            <a:pPr lvl="1"/>
            <a:r>
              <a:rPr lang="en-US"/>
              <a:t>Loadings require areas</a:t>
            </a:r>
          </a:p>
          <a:p>
            <a:pPr lvl="1"/>
            <a:endParaRPr lang="en-US"/>
          </a:p>
        </p:txBody>
      </p:sp>
      <p:sp>
        <p:nvSpPr>
          <p:cNvPr id="4" name="Content Placeholder 3">
            <a:extLst>
              <a:ext uri="{FF2B5EF4-FFF2-40B4-BE49-F238E27FC236}">
                <a16:creationId xmlns:a16="http://schemas.microsoft.com/office/drawing/2014/main" id="{59141524-C177-ECCF-809B-FB9190A8144E}"/>
              </a:ext>
            </a:extLst>
          </p:cNvPr>
          <p:cNvSpPr>
            <a:spLocks noGrp="1"/>
          </p:cNvSpPr>
          <p:nvPr>
            <p:ph sz="half" idx="2"/>
          </p:nvPr>
        </p:nvSpPr>
        <p:spPr/>
        <p:txBody>
          <a:bodyPr>
            <a:normAutofit lnSpcReduction="10000"/>
          </a:bodyPr>
          <a:lstStyle/>
          <a:p>
            <a:r>
              <a:rPr lang="en-US">
                <a:cs typeface="Arial" panose="020B0604020202020204" pitchFamily="34" charset="0"/>
              </a:rPr>
              <a:t>Knowns</a:t>
            </a:r>
          </a:p>
          <a:p>
            <a:pPr lvl="1"/>
            <a:r>
              <a:rPr lang="en-US" b="0" i="0">
                <a:solidFill>
                  <a:srgbClr val="000000"/>
                </a:solidFill>
                <a:effectLst/>
                <a:cs typeface="Arial" panose="020B0604020202020204" pitchFamily="34" charset="0"/>
              </a:rPr>
              <a:t>Average Depth = 4 ft</a:t>
            </a:r>
          </a:p>
          <a:p>
            <a:pPr lvl="1"/>
            <a:r>
              <a:rPr lang="en-US" b="0" i="0">
                <a:solidFill>
                  <a:srgbClr val="000000"/>
                </a:solidFill>
                <a:effectLst/>
                <a:cs typeface="Arial" panose="020B0604020202020204" pitchFamily="34" charset="0"/>
              </a:rPr>
              <a:t>Average Width = 420 ft</a:t>
            </a:r>
          </a:p>
          <a:p>
            <a:pPr lvl="1"/>
            <a:r>
              <a:rPr lang="en-US" b="0" i="0">
                <a:solidFill>
                  <a:srgbClr val="000000"/>
                </a:solidFill>
                <a:effectLst/>
                <a:cs typeface="Arial" panose="020B0604020202020204" pitchFamily="34" charset="0"/>
              </a:rPr>
              <a:t>Average Length = 580 ft</a:t>
            </a:r>
          </a:p>
          <a:p>
            <a:pPr lvl="1"/>
            <a:r>
              <a:rPr lang="en-US" b="0" i="0">
                <a:solidFill>
                  <a:srgbClr val="000000"/>
                </a:solidFill>
                <a:effectLst/>
                <a:cs typeface="Arial" panose="020B0604020202020204" pitchFamily="34" charset="0"/>
              </a:rPr>
              <a:t>Flow = 400,000 gpd</a:t>
            </a:r>
          </a:p>
          <a:p>
            <a:pPr lvl="1"/>
            <a:r>
              <a:rPr lang="en-US" b="0" i="0">
                <a:solidFill>
                  <a:srgbClr val="000000"/>
                </a:solidFill>
                <a:effectLst/>
                <a:cs typeface="Arial" panose="020B0604020202020204" pitchFamily="34" charset="0"/>
              </a:rPr>
              <a:t>BOD = 150 mg/L</a:t>
            </a:r>
          </a:p>
          <a:p>
            <a:pPr lvl="1"/>
            <a:r>
              <a:rPr lang="en-US" b="0" i="0">
                <a:solidFill>
                  <a:srgbClr val="000000"/>
                </a:solidFill>
                <a:effectLst/>
                <a:cs typeface="Arial" panose="020B0604020202020204" pitchFamily="34" charset="0"/>
              </a:rPr>
              <a:t>Population = 4,000 persons</a:t>
            </a:r>
            <a:endParaRPr lang="en-US">
              <a:cs typeface="Arial" panose="020B0604020202020204" pitchFamily="34" charset="0"/>
            </a:endParaRPr>
          </a:p>
        </p:txBody>
      </p:sp>
    </p:spTree>
    <p:extLst>
      <p:ext uri="{BB962C8B-B14F-4D97-AF65-F5344CB8AC3E}">
        <p14:creationId xmlns:p14="http://schemas.microsoft.com/office/powerpoint/2010/main" val="205444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FE89-108A-C2A5-CCAF-E4A524BE430F}"/>
              </a:ext>
            </a:extLst>
          </p:cNvPr>
          <p:cNvSpPr>
            <a:spLocks noGrp="1"/>
          </p:cNvSpPr>
          <p:nvPr>
            <p:ph type="title"/>
          </p:nvPr>
        </p:nvSpPr>
        <p:spPr/>
        <p:txBody>
          <a:bodyPr/>
          <a:lstStyle/>
          <a:p>
            <a:r>
              <a:rPr lang="en-US"/>
              <a:t>Initial Calculations to Perform</a:t>
            </a:r>
          </a:p>
        </p:txBody>
      </p:sp>
      <p:sp>
        <p:nvSpPr>
          <p:cNvPr id="3" name="Content Placeholder 2">
            <a:extLst>
              <a:ext uri="{FF2B5EF4-FFF2-40B4-BE49-F238E27FC236}">
                <a16:creationId xmlns:a16="http://schemas.microsoft.com/office/drawing/2014/main" id="{AE2D3665-1B7E-FE88-8735-DC3E3367EF16}"/>
              </a:ext>
            </a:extLst>
          </p:cNvPr>
          <p:cNvSpPr>
            <a:spLocks noGrp="1"/>
          </p:cNvSpPr>
          <p:nvPr>
            <p:ph idx="1"/>
          </p:nvPr>
        </p:nvSpPr>
        <p:spPr/>
        <p:txBody>
          <a:bodyPr/>
          <a:lstStyle/>
          <a:p>
            <a:pPr marL="0" indent="0">
              <a:buNone/>
            </a:pPr>
            <a:r>
              <a:rPr lang="en-US"/>
              <a:t>Area </a:t>
            </a:r>
          </a:p>
          <a:p>
            <a:pPr marL="0" indent="0">
              <a:buNone/>
            </a:pPr>
            <a:endParaRPr lang="en-US"/>
          </a:p>
          <a:p>
            <a:pPr marL="0" indent="0">
              <a:buNone/>
            </a:pPr>
            <a:endParaRPr lang="en-US"/>
          </a:p>
          <a:p>
            <a:pPr marL="0" indent="0">
              <a:buNone/>
            </a:pPr>
            <a:r>
              <a:rPr lang="en-US"/>
              <a:t>Volume</a:t>
            </a:r>
          </a:p>
          <a:p>
            <a:pPr marL="0" indent="0">
              <a:buNone/>
            </a:pPr>
            <a:endParaRPr lang="en-US"/>
          </a:p>
          <a:p>
            <a:pPr marL="0" indent="0">
              <a:buNone/>
            </a:pPr>
            <a:endParaRPr lang="en-US"/>
          </a:p>
          <a:p>
            <a:pPr marL="0" indent="0">
              <a:buNone/>
            </a:pPr>
            <a:r>
              <a:rPr lang="en-US"/>
              <a:t>Loading Rate</a:t>
            </a:r>
          </a:p>
          <a:p>
            <a:pPr marL="0" indent="0">
              <a:buNone/>
            </a:pP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A9C500C-80EA-6D85-041E-79880A3A1835}"/>
                  </a:ext>
                </a:extLst>
              </p:cNvPr>
              <p:cNvSpPr txBox="1"/>
              <p:nvPr/>
            </p:nvSpPr>
            <p:spPr>
              <a:xfrm>
                <a:off x="805542" y="2397623"/>
                <a:ext cx="4098471" cy="369332"/>
              </a:xfrm>
              <a:prstGeom prst="rect">
                <a:avLst/>
              </a:prstGeom>
              <a:noFill/>
            </p:spPr>
            <p:txBody>
              <a:bodyPr wrap="square">
                <a:spAutoFit/>
              </a:bodyPr>
              <a:lstStyle/>
              <a:p>
                <a14:m>
                  <m:oMath xmlns:m="http://schemas.openxmlformats.org/officeDocument/2006/math">
                    <m:r>
                      <a:rPr lang="en-US" i="1" smtClean="0">
                        <a:latin typeface="Cambria Math" panose="02040503050406030204" pitchFamily="18" charset="0"/>
                      </a:rPr>
                      <m:t>𝐴𝑟𝑒𝑎</m:t>
                    </m:r>
                    <m:r>
                      <a:rPr lang="en-US" i="0">
                        <a:latin typeface="Cambria Math" panose="02040503050406030204" pitchFamily="18" charset="0"/>
                      </a:rPr>
                      <m:t> </m:t>
                    </m:r>
                    <m:r>
                      <a:rPr lang="en-US" i="1">
                        <a:latin typeface="Cambria Math" panose="02040503050406030204" pitchFamily="18" charset="0"/>
                      </a:rPr>
                      <m:t>𝑜𝑓</m:t>
                    </m:r>
                    <m:r>
                      <a:rPr lang="en-US" i="0">
                        <a:latin typeface="Cambria Math" panose="02040503050406030204" pitchFamily="18" charset="0"/>
                      </a:rPr>
                      <m:t> </m:t>
                    </m:r>
                    <m:r>
                      <a:rPr lang="en-US" i="1">
                        <a:latin typeface="Cambria Math" panose="02040503050406030204" pitchFamily="18" charset="0"/>
                      </a:rPr>
                      <m:t>𝑎</m:t>
                    </m:r>
                    <m:r>
                      <a:rPr lang="en-US" i="0">
                        <a:latin typeface="Cambria Math" panose="02040503050406030204" pitchFamily="18" charset="0"/>
                      </a:rPr>
                      <m:t> </m:t>
                    </m:r>
                    <m:r>
                      <a:rPr lang="en-US" i="1">
                        <a:latin typeface="Cambria Math" panose="02040503050406030204" pitchFamily="18" charset="0"/>
                      </a:rPr>
                      <m:t>𝑟𝑒𝑐𝑡𝑎𝑛𝑔𝑙𝑒</m:t>
                    </m:r>
                    <m:r>
                      <a:rPr lang="en-US" i="0">
                        <a:latin typeface="Cambria Math" panose="02040503050406030204" pitchFamily="18" charset="0"/>
                      </a:rPr>
                      <m:t>=</m:t>
                    </m:r>
                  </m:oMath>
                </a14:m>
                <a:r>
                  <a:rPr lang="en-US" i="1"/>
                  <a:t>Length x Width</a:t>
                </a:r>
              </a:p>
            </p:txBody>
          </p:sp>
        </mc:Choice>
        <mc:Fallback xmlns="">
          <p:sp>
            <p:nvSpPr>
              <p:cNvPr id="5" name="TextBox 4">
                <a:extLst>
                  <a:ext uri="{FF2B5EF4-FFF2-40B4-BE49-F238E27FC236}">
                    <a16:creationId xmlns:a16="http://schemas.microsoft.com/office/drawing/2014/main" id="{AA9C500C-80EA-6D85-041E-79880A3A1835}"/>
                  </a:ext>
                </a:extLst>
              </p:cNvPr>
              <p:cNvSpPr txBox="1">
                <a:spLocks noRot="1" noChangeAspect="1" noMove="1" noResize="1" noEditPoints="1" noAdjustHandles="1" noChangeArrowheads="1" noChangeShapeType="1" noTextEdit="1"/>
              </p:cNvSpPr>
              <p:nvPr/>
            </p:nvSpPr>
            <p:spPr>
              <a:xfrm>
                <a:off x="805542" y="2397623"/>
                <a:ext cx="4098471" cy="369332"/>
              </a:xfrm>
              <a:prstGeom prst="rect">
                <a:avLst/>
              </a:prstGeom>
              <a:blipFill>
                <a:blip r:embed="rId2"/>
                <a:stretch>
                  <a:fillRect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F276BCA-40AB-52AE-564C-974FE0747EB0}"/>
                  </a:ext>
                </a:extLst>
              </p:cNvPr>
              <p:cNvSpPr txBox="1"/>
              <p:nvPr/>
            </p:nvSpPr>
            <p:spPr>
              <a:xfrm>
                <a:off x="723901" y="3946782"/>
                <a:ext cx="319495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Volume</m:t>
                      </m:r>
                      <m:r>
                        <a:rPr lang="en-US" i="0">
                          <a:latin typeface="Cambria Math" panose="02040503050406030204" pitchFamily="18" charset="0"/>
                        </a:rPr>
                        <m:t>=</m:t>
                      </m:r>
                      <m:r>
                        <m:rPr>
                          <m:sty m:val="p"/>
                        </m:rPr>
                        <a:rPr lang="en-US" b="0" i="0" smtClean="0">
                          <a:latin typeface="Cambria Math" panose="02040503050406030204" pitchFamily="18" charset="0"/>
                        </a:rPr>
                        <m:t>Avg</m:t>
                      </m:r>
                      <m:r>
                        <a:rPr lang="en-US" b="0" i="0" smtClean="0">
                          <a:latin typeface="Cambria Math" panose="02040503050406030204" pitchFamily="18" charset="0"/>
                        </a:rPr>
                        <m:t>.  </m:t>
                      </m:r>
                      <m:r>
                        <m:rPr>
                          <m:sty m:val="p"/>
                        </m:rPr>
                        <a:rPr lang="en-US" b="0" i="0" smtClean="0">
                          <a:latin typeface="Cambria Math" panose="02040503050406030204" pitchFamily="18" charset="0"/>
                        </a:rPr>
                        <m:t>Area</m:t>
                      </m:r>
                      <m:r>
                        <a:rPr lang="en-US" i="0">
                          <a:latin typeface="Cambria Math" panose="02040503050406030204" pitchFamily="18" charset="0"/>
                        </a:rPr>
                        <m:t>×</m:t>
                      </m:r>
                      <m:r>
                        <a:rPr lang="en-US" b="0" i="1" smtClean="0">
                          <a:latin typeface="Cambria Math" panose="02040503050406030204" pitchFamily="18" charset="0"/>
                        </a:rPr>
                        <m:t>𝐷𝑒𝑝</m:t>
                      </m:r>
                      <m:r>
                        <a:rPr lang="en-US" i="1" smtClean="0">
                          <a:latin typeface="Cambria Math" panose="02040503050406030204" pitchFamily="18" charset="0"/>
                        </a:rPr>
                        <m:t>𝑡</m:t>
                      </m:r>
                      <m:r>
                        <a:rPr lang="en-US" b="0" i="1" smtClean="0">
                          <a:latin typeface="Cambria Math" panose="02040503050406030204" pitchFamily="18" charset="0"/>
                        </a:rPr>
                        <m:t>h</m:t>
                      </m:r>
                    </m:oMath>
                  </m:oMathPara>
                </a14:m>
                <a:endParaRPr lang="en-US"/>
              </a:p>
            </p:txBody>
          </p:sp>
        </mc:Choice>
        <mc:Fallback xmlns="">
          <p:sp>
            <p:nvSpPr>
              <p:cNvPr id="6" name="TextBox 5">
                <a:extLst>
                  <a:ext uri="{FF2B5EF4-FFF2-40B4-BE49-F238E27FC236}">
                    <a16:creationId xmlns:a16="http://schemas.microsoft.com/office/drawing/2014/main" id="{9F276BCA-40AB-52AE-564C-974FE0747EB0}"/>
                  </a:ext>
                </a:extLst>
              </p:cNvPr>
              <p:cNvSpPr txBox="1">
                <a:spLocks noRot="1" noChangeAspect="1" noMove="1" noResize="1" noEditPoints="1" noAdjustHandles="1" noChangeArrowheads="1" noChangeShapeType="1" noTextEdit="1"/>
              </p:cNvSpPr>
              <p:nvPr/>
            </p:nvSpPr>
            <p:spPr>
              <a:xfrm>
                <a:off x="723901" y="3946782"/>
                <a:ext cx="3194957" cy="369332"/>
              </a:xfrm>
              <a:prstGeom prst="rect">
                <a:avLst/>
              </a:prstGeom>
              <a:blipFill>
                <a:blip r:embed="rId3"/>
                <a:stretch>
                  <a:fillRect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7DF482D-94E0-5447-063A-FBEECA6EB1FB}"/>
                  </a:ext>
                </a:extLst>
              </p:cNvPr>
              <p:cNvSpPr txBox="1"/>
              <p:nvPr/>
            </p:nvSpPr>
            <p:spPr>
              <a:xfrm>
                <a:off x="-130627" y="5536683"/>
                <a:ext cx="964901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𝐿𝑜𝑎𝑑𝑖𝑛𝑔</m:t>
                      </m:r>
                      <m:r>
                        <a:rPr lang="en-US" i="0">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𝑅𝑎𝑡𝑒</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𝑙</m:t>
                      </m:r>
                      <m:f>
                        <m:fPr>
                          <m:type m:val="lin"/>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𝑑</m:t>
                          </m:r>
                        </m:den>
                      </m:f>
                      <m:r>
                        <a:rPr lang="en-US" i="1">
                          <a:solidFill>
                            <a:schemeClr val="tx1"/>
                          </a:solidFill>
                          <a:latin typeface="Cambria Math" panose="02040503050406030204" pitchFamily="18" charset="0"/>
                        </a:rPr>
                        <m:t>𝑎𝑦</m:t>
                      </m:r>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𝐹𝑙𝑜𝑤</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𝑀𝐺𝐷</m:t>
                          </m:r>
                        </m:e>
                      </m:d>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𝐶𝑜𝑛𝑐𝑒𝑛𝑡𝑟𝑎𝑡𝑖𝑜𝑛</m:t>
                          </m:r>
                          <m:r>
                            <a:rPr lang="en-US" i="0">
                              <a:solidFill>
                                <a:schemeClr val="tx1"/>
                              </a:solidFill>
                              <a:latin typeface="Cambria Math" panose="02040503050406030204" pitchFamily="18" charset="0"/>
                            </a:rPr>
                            <m:t>,</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𝑚</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𝐿</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m:t>
                          </m:r>
                          <m:f>
                            <m:fPr>
                              <m:type m:val="lin"/>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m:t>
                              </m:r>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𝑔</m:t>
                              </m:r>
                              <m:r>
                                <a:rPr lang="en-US" b="0" i="1" smtClean="0">
                                  <a:solidFill>
                                    <a:schemeClr val="tx1"/>
                                  </a:solidFill>
                                  <a:latin typeface="Cambria Math" panose="02040503050406030204" pitchFamily="18" charset="0"/>
                                </a:rPr>
                                <m:t>𝑎𝑙</m:t>
                              </m:r>
                            </m:den>
                          </m:f>
                        </m:e>
                      </m:d>
                    </m:oMath>
                  </m:oMathPara>
                </a14:m>
                <a:endParaRPr lang="en-US">
                  <a:solidFill>
                    <a:schemeClr val="tx1"/>
                  </a:solidFill>
                </a:endParaRPr>
              </a:p>
            </p:txBody>
          </p:sp>
        </mc:Choice>
        <mc:Fallback xmlns="">
          <p:sp>
            <p:nvSpPr>
              <p:cNvPr id="7" name="TextBox 6">
                <a:extLst>
                  <a:ext uri="{FF2B5EF4-FFF2-40B4-BE49-F238E27FC236}">
                    <a16:creationId xmlns:a16="http://schemas.microsoft.com/office/drawing/2014/main" id="{17DF482D-94E0-5447-063A-FBEECA6EB1FB}"/>
                  </a:ext>
                </a:extLst>
              </p:cNvPr>
              <p:cNvSpPr txBox="1">
                <a:spLocks noRot="1" noChangeAspect="1" noMove="1" noResize="1" noEditPoints="1" noAdjustHandles="1" noChangeArrowheads="1" noChangeShapeType="1" noTextEdit="1"/>
              </p:cNvSpPr>
              <p:nvPr/>
            </p:nvSpPr>
            <p:spPr>
              <a:xfrm>
                <a:off x="-130627" y="5536683"/>
                <a:ext cx="9649013" cy="369332"/>
              </a:xfrm>
              <a:prstGeom prst="rect">
                <a:avLst/>
              </a:prstGeom>
              <a:blipFill>
                <a:blip r:embed="rId4"/>
                <a:stretch>
                  <a:fillRect t="-116393"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39CCA2A-90AA-CE79-AF7D-FD2B47E1FB47}"/>
                  </a:ext>
                </a:extLst>
              </p:cNvPr>
              <p:cNvSpPr txBox="1"/>
              <p:nvPr/>
            </p:nvSpPr>
            <p:spPr>
              <a:xfrm>
                <a:off x="805542" y="2726212"/>
                <a:ext cx="4098471" cy="369332"/>
              </a:xfrm>
              <a:prstGeom prst="rect">
                <a:avLst/>
              </a:prstGeom>
              <a:noFill/>
            </p:spPr>
            <p:txBody>
              <a:bodyPr wrap="square">
                <a:spAutoFit/>
              </a:bodyPr>
              <a:lstStyle/>
              <a:p>
                <a14:m>
                  <m:oMath xmlns:m="http://schemas.openxmlformats.org/officeDocument/2006/math">
                    <m:r>
                      <a:rPr lang="en-US" i="1" smtClean="0">
                        <a:latin typeface="Cambria Math" panose="02040503050406030204" pitchFamily="18" charset="0"/>
                      </a:rPr>
                      <m:t>𝐴𝑟𝑒𝑎</m:t>
                    </m:r>
                    <m:r>
                      <a:rPr lang="en-US" i="0">
                        <a:latin typeface="Cambria Math" panose="02040503050406030204" pitchFamily="18" charset="0"/>
                      </a:rPr>
                      <m:t> </m:t>
                    </m:r>
                    <m:r>
                      <a:rPr lang="en-US" i="1">
                        <a:latin typeface="Cambria Math" panose="02040503050406030204" pitchFamily="18" charset="0"/>
                      </a:rPr>
                      <m:t>𝑜𝑓</m:t>
                    </m:r>
                    <m:r>
                      <a:rPr lang="en-US" i="0">
                        <a:latin typeface="Cambria Math" panose="02040503050406030204" pitchFamily="18" charset="0"/>
                      </a:rPr>
                      <m:t> </m:t>
                    </m:r>
                    <m:r>
                      <a:rPr lang="en-US" i="1">
                        <a:latin typeface="Cambria Math" panose="02040503050406030204" pitchFamily="18" charset="0"/>
                      </a:rPr>
                      <m:t>𝑎</m:t>
                    </m:r>
                    <m:r>
                      <a:rPr lang="en-US" i="0">
                        <a:latin typeface="Cambria Math" panose="02040503050406030204" pitchFamily="18" charset="0"/>
                      </a:rPr>
                      <m:t> </m:t>
                    </m:r>
                    <m:r>
                      <a:rPr lang="en-US" i="1">
                        <a:latin typeface="Cambria Math" panose="02040503050406030204" pitchFamily="18" charset="0"/>
                      </a:rPr>
                      <m:t>𝑟𝑒𝑐𝑡𝑎𝑛𝑔𝑙𝑒</m:t>
                    </m:r>
                    <m:r>
                      <a:rPr lang="en-US" i="0">
                        <a:latin typeface="Cambria Math" panose="02040503050406030204" pitchFamily="18" charset="0"/>
                      </a:rPr>
                      <m:t>=</m:t>
                    </m:r>
                  </m:oMath>
                </a14:m>
                <a:r>
                  <a:rPr lang="en-US" i="1"/>
                  <a:t>580 ft x 420 ft</a:t>
                </a:r>
              </a:p>
            </p:txBody>
          </p:sp>
        </mc:Choice>
        <mc:Fallback xmlns="">
          <p:sp>
            <p:nvSpPr>
              <p:cNvPr id="8" name="TextBox 7">
                <a:extLst>
                  <a:ext uri="{FF2B5EF4-FFF2-40B4-BE49-F238E27FC236}">
                    <a16:creationId xmlns:a16="http://schemas.microsoft.com/office/drawing/2014/main" id="{339CCA2A-90AA-CE79-AF7D-FD2B47E1FB47}"/>
                  </a:ext>
                </a:extLst>
              </p:cNvPr>
              <p:cNvSpPr txBox="1">
                <a:spLocks noRot="1" noChangeAspect="1" noMove="1" noResize="1" noEditPoints="1" noAdjustHandles="1" noChangeArrowheads="1" noChangeShapeType="1" noTextEdit="1"/>
              </p:cNvSpPr>
              <p:nvPr/>
            </p:nvSpPr>
            <p:spPr>
              <a:xfrm>
                <a:off x="805542" y="2726212"/>
                <a:ext cx="4098471" cy="369332"/>
              </a:xfrm>
              <a:prstGeom prst="rect">
                <a:avLst/>
              </a:prstGeom>
              <a:blipFill>
                <a:blip r:embed="rId5"/>
                <a:stretch>
                  <a:fillRect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122963F-2A45-568F-ED0F-DC2836AB712D}"/>
                  </a:ext>
                </a:extLst>
              </p:cNvPr>
              <p:cNvSpPr txBox="1"/>
              <p:nvPr/>
            </p:nvSpPr>
            <p:spPr>
              <a:xfrm>
                <a:off x="805541" y="3023793"/>
                <a:ext cx="4098471" cy="369332"/>
              </a:xfrm>
              <a:prstGeom prst="rect">
                <a:avLst/>
              </a:prstGeom>
              <a:noFill/>
            </p:spPr>
            <p:txBody>
              <a:bodyPr wrap="square">
                <a:spAutoFit/>
              </a:bodyPr>
              <a:lstStyle/>
              <a:p>
                <a14:m>
                  <m:oMath xmlns:m="http://schemas.openxmlformats.org/officeDocument/2006/math">
                    <m:r>
                      <a:rPr lang="en-US" i="1" smtClean="0">
                        <a:latin typeface="Cambria Math" panose="02040503050406030204" pitchFamily="18" charset="0"/>
                      </a:rPr>
                      <m:t>𝐴𝑟𝑒𝑎</m:t>
                    </m:r>
                    <m:r>
                      <a:rPr lang="en-US" i="0">
                        <a:latin typeface="Cambria Math" panose="02040503050406030204" pitchFamily="18" charset="0"/>
                      </a:rPr>
                      <m:t> </m:t>
                    </m:r>
                    <m:r>
                      <a:rPr lang="en-US" i="1">
                        <a:latin typeface="Cambria Math" panose="02040503050406030204" pitchFamily="18" charset="0"/>
                      </a:rPr>
                      <m:t>𝑜𝑓</m:t>
                    </m:r>
                    <m:r>
                      <a:rPr lang="en-US" i="0">
                        <a:latin typeface="Cambria Math" panose="02040503050406030204" pitchFamily="18" charset="0"/>
                      </a:rPr>
                      <m:t> </m:t>
                    </m:r>
                    <m:r>
                      <a:rPr lang="en-US" i="1">
                        <a:latin typeface="Cambria Math" panose="02040503050406030204" pitchFamily="18" charset="0"/>
                      </a:rPr>
                      <m:t>𝑎</m:t>
                    </m:r>
                    <m:r>
                      <a:rPr lang="en-US" i="0">
                        <a:latin typeface="Cambria Math" panose="02040503050406030204" pitchFamily="18" charset="0"/>
                      </a:rPr>
                      <m:t> </m:t>
                    </m:r>
                    <m:r>
                      <a:rPr lang="en-US" i="1">
                        <a:latin typeface="Cambria Math" panose="02040503050406030204" pitchFamily="18" charset="0"/>
                      </a:rPr>
                      <m:t>𝑟𝑒𝑐𝑡𝑎𝑛𝑔𝑙𝑒</m:t>
                    </m:r>
                    <m:r>
                      <a:rPr lang="en-US" i="0">
                        <a:latin typeface="Cambria Math" panose="02040503050406030204" pitchFamily="18" charset="0"/>
                      </a:rPr>
                      <m:t>=</m:t>
                    </m:r>
                  </m:oMath>
                </a14:m>
                <a:r>
                  <a:rPr lang="en-US" i="1" u="sng"/>
                  <a:t>243,600 ft</a:t>
                </a:r>
                <a:r>
                  <a:rPr lang="en-US" i="1" u="sng" baseline="30000"/>
                  <a:t>2</a:t>
                </a:r>
              </a:p>
            </p:txBody>
          </p:sp>
        </mc:Choice>
        <mc:Fallback xmlns="">
          <p:sp>
            <p:nvSpPr>
              <p:cNvPr id="9" name="TextBox 8">
                <a:extLst>
                  <a:ext uri="{FF2B5EF4-FFF2-40B4-BE49-F238E27FC236}">
                    <a16:creationId xmlns:a16="http://schemas.microsoft.com/office/drawing/2014/main" id="{E122963F-2A45-568F-ED0F-DC2836AB712D}"/>
                  </a:ext>
                </a:extLst>
              </p:cNvPr>
              <p:cNvSpPr txBox="1">
                <a:spLocks noRot="1" noChangeAspect="1" noMove="1" noResize="1" noEditPoints="1" noAdjustHandles="1" noChangeArrowheads="1" noChangeShapeType="1" noTextEdit="1"/>
              </p:cNvSpPr>
              <p:nvPr/>
            </p:nvSpPr>
            <p:spPr>
              <a:xfrm>
                <a:off x="805541" y="3023793"/>
                <a:ext cx="4098471" cy="369332"/>
              </a:xfrm>
              <a:prstGeom prst="rect">
                <a:avLst/>
              </a:prstGeom>
              <a:blipFill>
                <a:blip r:embed="rId6"/>
                <a:stretch>
                  <a:fillRect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E244CCD-DC72-9F4C-C3E9-F43B96E4A18C}"/>
                  </a:ext>
                </a:extLst>
              </p:cNvPr>
              <p:cNvSpPr txBox="1"/>
              <p:nvPr/>
            </p:nvSpPr>
            <p:spPr>
              <a:xfrm>
                <a:off x="723901" y="4332509"/>
                <a:ext cx="4098471" cy="369332"/>
              </a:xfrm>
              <a:prstGeom prst="rect">
                <a:avLst/>
              </a:prstGeom>
              <a:noFill/>
            </p:spPr>
            <p:txBody>
              <a:bodyPr wrap="square">
                <a:spAutoFit/>
              </a:bodyPr>
              <a:lstStyle/>
              <a:p>
                <a14:m>
                  <m:oMath xmlns:m="http://schemas.openxmlformats.org/officeDocument/2006/math">
                    <m:r>
                      <m:rPr>
                        <m:sty m:val="p"/>
                      </m:rPr>
                      <a:rPr lang="en-US" b="0" i="0" smtClean="0">
                        <a:latin typeface="Cambria Math" panose="02040503050406030204" pitchFamily="18" charset="0"/>
                      </a:rPr>
                      <m:t>Volume</m:t>
                    </m:r>
                    <m:r>
                      <a:rPr lang="en-US" i="0">
                        <a:latin typeface="Cambria Math" panose="02040503050406030204" pitchFamily="18" charset="0"/>
                      </a:rPr>
                      <m:t>=</m:t>
                    </m:r>
                    <m:r>
                      <a:rPr lang="en-US" b="0" i="0" smtClean="0">
                        <a:latin typeface="Cambria Math" panose="02040503050406030204" pitchFamily="18" charset="0"/>
                      </a:rPr>
                      <m:t>243,600 </m:t>
                    </m:r>
                    <m:r>
                      <m:rPr>
                        <m:sty m:val="p"/>
                      </m:rPr>
                      <a:rPr lang="en-US" b="0" i="0" smtClean="0">
                        <a:latin typeface="Cambria Math" panose="02040503050406030204" pitchFamily="18" charset="0"/>
                      </a:rPr>
                      <m:t>ft</m:t>
                    </m:r>
                    <m:r>
                      <a:rPr lang="en-US" b="0" i="0" baseline="30000" smtClean="0">
                        <a:latin typeface="Cambria Math" panose="02040503050406030204" pitchFamily="18" charset="0"/>
                      </a:rPr>
                      <m:t>2</m:t>
                    </m:r>
                    <m:r>
                      <a:rPr lang="en-US" i="0">
                        <a:latin typeface="Cambria Math" panose="02040503050406030204" pitchFamily="18" charset="0"/>
                      </a:rPr>
                      <m:t>×</m:t>
                    </m:r>
                  </m:oMath>
                </a14:m>
                <a:r>
                  <a:rPr lang="en-US"/>
                  <a:t>4 ft</a:t>
                </a:r>
              </a:p>
            </p:txBody>
          </p:sp>
        </mc:Choice>
        <mc:Fallback xmlns="">
          <p:sp>
            <p:nvSpPr>
              <p:cNvPr id="12" name="TextBox 11">
                <a:extLst>
                  <a:ext uri="{FF2B5EF4-FFF2-40B4-BE49-F238E27FC236}">
                    <a16:creationId xmlns:a16="http://schemas.microsoft.com/office/drawing/2014/main" id="{5E244CCD-DC72-9F4C-C3E9-F43B96E4A18C}"/>
                  </a:ext>
                </a:extLst>
              </p:cNvPr>
              <p:cNvSpPr txBox="1">
                <a:spLocks noRot="1" noChangeAspect="1" noMove="1" noResize="1" noEditPoints="1" noAdjustHandles="1" noChangeArrowheads="1" noChangeShapeType="1" noTextEdit="1"/>
              </p:cNvSpPr>
              <p:nvPr/>
            </p:nvSpPr>
            <p:spPr>
              <a:xfrm>
                <a:off x="723901" y="4332509"/>
                <a:ext cx="4098471" cy="369332"/>
              </a:xfrm>
              <a:prstGeom prst="rect">
                <a:avLst/>
              </a:prstGeom>
              <a:blipFill>
                <a:blip r:embed="rId7"/>
                <a:stretch>
                  <a:fillRect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083A1FA-B8DE-CBE3-83EF-D34A1D47F1A8}"/>
                  </a:ext>
                </a:extLst>
              </p:cNvPr>
              <p:cNvSpPr txBox="1"/>
              <p:nvPr/>
            </p:nvSpPr>
            <p:spPr>
              <a:xfrm>
                <a:off x="723901" y="4653874"/>
                <a:ext cx="4098471"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b="0" i="0" u="sng" smtClean="0">
                          <a:latin typeface="Cambria Math" panose="02040503050406030204" pitchFamily="18" charset="0"/>
                        </a:rPr>
                        <m:t>Volume</m:t>
                      </m:r>
                      <m:r>
                        <a:rPr lang="en-US" i="0" u="sng">
                          <a:latin typeface="Cambria Math" panose="02040503050406030204" pitchFamily="18" charset="0"/>
                        </a:rPr>
                        <m:t>=</m:t>
                      </m:r>
                      <m:r>
                        <a:rPr lang="en-US" b="0" i="0" u="sng" smtClean="0">
                          <a:latin typeface="Cambria Math" panose="02040503050406030204" pitchFamily="18" charset="0"/>
                        </a:rPr>
                        <m:t>974,400 </m:t>
                      </m:r>
                      <m:r>
                        <m:rPr>
                          <m:sty m:val="p"/>
                        </m:rPr>
                        <a:rPr lang="en-US" b="0" i="0" u="sng" smtClean="0">
                          <a:latin typeface="Cambria Math" panose="02040503050406030204" pitchFamily="18" charset="0"/>
                        </a:rPr>
                        <m:t>ft</m:t>
                      </m:r>
                      <m:r>
                        <a:rPr lang="en-US" b="0" i="0" u="sng" baseline="30000" smtClean="0">
                          <a:latin typeface="Cambria Math" panose="02040503050406030204" pitchFamily="18" charset="0"/>
                        </a:rPr>
                        <m:t>3</m:t>
                      </m:r>
                    </m:oMath>
                  </m:oMathPara>
                </a14:m>
                <a:endParaRPr lang="en-US" u="sng" baseline="30000"/>
              </a:p>
            </p:txBody>
          </p:sp>
        </mc:Choice>
        <mc:Fallback xmlns="">
          <p:sp>
            <p:nvSpPr>
              <p:cNvPr id="13" name="TextBox 12">
                <a:extLst>
                  <a:ext uri="{FF2B5EF4-FFF2-40B4-BE49-F238E27FC236}">
                    <a16:creationId xmlns:a16="http://schemas.microsoft.com/office/drawing/2014/main" id="{3083A1FA-B8DE-CBE3-83EF-D34A1D47F1A8}"/>
                  </a:ext>
                </a:extLst>
              </p:cNvPr>
              <p:cNvSpPr txBox="1">
                <a:spLocks noRot="1" noChangeAspect="1" noMove="1" noResize="1" noEditPoints="1" noAdjustHandles="1" noChangeArrowheads="1" noChangeShapeType="1" noTextEdit="1"/>
              </p:cNvSpPr>
              <p:nvPr/>
            </p:nvSpPr>
            <p:spPr>
              <a:xfrm>
                <a:off x="723901" y="4653874"/>
                <a:ext cx="4098471"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7821EDB-0DA7-557A-1BEE-7F1CE921E067}"/>
                  </a:ext>
                </a:extLst>
              </p:cNvPr>
              <p:cNvSpPr txBox="1"/>
              <p:nvPr/>
            </p:nvSpPr>
            <p:spPr>
              <a:xfrm>
                <a:off x="-130628" y="5830018"/>
                <a:ext cx="9649013" cy="7146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𝐿𝑜𝑎𝑑𝑖𝑛𝑔</m:t>
                      </m:r>
                      <m:r>
                        <a:rPr lang="en-US" i="0">
                          <a:solidFill>
                            <a:schemeClr val="tx1"/>
                          </a:solidFill>
                          <a:latin typeface="Cambria Math" panose="02040503050406030204" pitchFamily="18" charset="0"/>
                        </a:rPr>
                        <m:t> </m:t>
                      </m:r>
                      <m:r>
                        <a:rPr lang="en-US" i="1">
                          <a:solidFill>
                            <a:schemeClr val="tx1"/>
                          </a:solidFill>
                          <a:latin typeface="Cambria Math" panose="02040503050406030204" pitchFamily="18" charset="0"/>
                        </a:rPr>
                        <m:t>𝑅𝑎𝑡𝑒</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𝑙</m:t>
                      </m:r>
                      <m:f>
                        <m:fPr>
                          <m:type m:val="lin"/>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𝑑</m:t>
                          </m:r>
                        </m:den>
                      </m:f>
                      <m:r>
                        <a:rPr lang="en-US" i="1">
                          <a:solidFill>
                            <a:schemeClr val="tx1"/>
                          </a:solidFill>
                          <a:latin typeface="Cambria Math" panose="02040503050406030204" pitchFamily="18" charset="0"/>
                        </a:rPr>
                        <m:t>𝑎𝑦</m:t>
                      </m:r>
                      <m:r>
                        <a:rPr lang="en-US" i="0">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400,000</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𝑔𝑎𝑙</m:t>
                              </m:r>
                            </m:num>
                            <m:den>
                              <m:r>
                                <a:rPr lang="en-US" b="0" i="1" smtClean="0">
                                  <a:solidFill>
                                    <a:schemeClr val="tx1"/>
                                  </a:solidFill>
                                  <a:latin typeface="Cambria Math" panose="02040503050406030204" pitchFamily="18" charset="0"/>
                                </a:rPr>
                                <m:t>𝑑𝑎𝑦</m:t>
                              </m:r>
                            </m:den>
                          </m:f>
                          <m:r>
                            <a:rPr lang="en-US" b="0" i="1" smtClean="0">
                              <a:solidFill>
                                <a:schemeClr val="tx1"/>
                              </a:solidFill>
                              <a:latin typeface="Cambria Math" panose="02040503050406030204" pitchFamily="18" charset="0"/>
                            </a:rPr>
                            <m:t>/1,000,000</m:t>
                          </m:r>
                        </m:e>
                      </m:d>
                      <m:d>
                        <m:dPr>
                          <m:ctrlPr>
                            <a:rPr lang="en-US" i="1">
                              <a:solidFill>
                                <a:schemeClr val="tx1"/>
                              </a:solidFill>
                              <a:latin typeface="Cambria Math" panose="02040503050406030204" pitchFamily="18" charset="0"/>
                            </a:rPr>
                          </m:ctrlPr>
                        </m:dPr>
                        <m:e>
                          <m:r>
                            <a:rPr lang="en-US" b="0" i="0" smtClean="0">
                              <a:solidFill>
                                <a:schemeClr val="tx1"/>
                              </a:solidFill>
                              <a:latin typeface="Cambria Math" panose="02040503050406030204" pitchFamily="18" charset="0"/>
                            </a:rPr>
                            <m:t>150</m:t>
                          </m:r>
                          <m:r>
                            <a:rPr lang="en-US" i="0">
                              <a:solidFill>
                                <a:schemeClr val="tx1"/>
                              </a:solidFill>
                              <a:latin typeface="Cambria Math" panose="02040503050406030204" pitchFamily="18" charset="0"/>
                            </a:rPr>
                            <m:t>,</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𝑚</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𝐿</m:t>
                              </m:r>
                            </m:den>
                          </m:f>
                        </m:e>
                      </m:d>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8.34</m:t>
                          </m:r>
                          <m:f>
                            <m:fPr>
                              <m:type m:val="lin"/>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𝑙</m:t>
                              </m:r>
                              <m:r>
                                <a:rPr lang="en-US" i="1">
                                  <a:solidFill>
                                    <a:schemeClr val="tx1"/>
                                  </a:solidFill>
                                  <a:latin typeface="Cambria Math" panose="02040503050406030204" pitchFamily="18" charset="0"/>
                                </a:rPr>
                                <m:t>𝑏</m:t>
                              </m:r>
                            </m:num>
                            <m:den>
                              <m:r>
                                <a:rPr lang="en-US" i="1">
                                  <a:solidFill>
                                    <a:schemeClr val="tx1"/>
                                  </a:solidFill>
                                  <a:latin typeface="Cambria Math" panose="02040503050406030204" pitchFamily="18" charset="0"/>
                                </a:rPr>
                                <m:t>𝑔</m:t>
                              </m:r>
                              <m:r>
                                <a:rPr lang="en-US" b="0" i="1" smtClean="0">
                                  <a:solidFill>
                                    <a:schemeClr val="tx1"/>
                                  </a:solidFill>
                                  <a:latin typeface="Cambria Math" panose="02040503050406030204" pitchFamily="18" charset="0"/>
                                </a:rPr>
                                <m:t>𝑎𝑙</m:t>
                              </m:r>
                            </m:den>
                          </m:f>
                        </m:e>
                      </m:d>
                    </m:oMath>
                  </m:oMathPara>
                </a14:m>
                <a:endParaRPr lang="en-US">
                  <a:solidFill>
                    <a:schemeClr val="tx1"/>
                  </a:solidFill>
                </a:endParaRPr>
              </a:p>
            </p:txBody>
          </p:sp>
        </mc:Choice>
        <mc:Fallback xmlns="">
          <p:sp>
            <p:nvSpPr>
              <p:cNvPr id="15" name="TextBox 14">
                <a:extLst>
                  <a:ext uri="{FF2B5EF4-FFF2-40B4-BE49-F238E27FC236}">
                    <a16:creationId xmlns:a16="http://schemas.microsoft.com/office/drawing/2014/main" id="{17821EDB-0DA7-557A-1BEE-7F1CE921E067}"/>
                  </a:ext>
                </a:extLst>
              </p:cNvPr>
              <p:cNvSpPr txBox="1">
                <a:spLocks noRot="1" noChangeAspect="1" noMove="1" noResize="1" noEditPoints="1" noAdjustHandles="1" noChangeArrowheads="1" noChangeShapeType="1" noTextEdit="1"/>
              </p:cNvSpPr>
              <p:nvPr/>
            </p:nvSpPr>
            <p:spPr>
              <a:xfrm>
                <a:off x="-130628" y="5830018"/>
                <a:ext cx="9649013" cy="714683"/>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3C96E60-DE41-21BE-58DF-3F7DB865B5E8}"/>
                  </a:ext>
                </a:extLst>
              </p:cNvPr>
              <p:cNvSpPr txBox="1"/>
              <p:nvPr/>
            </p:nvSpPr>
            <p:spPr>
              <a:xfrm>
                <a:off x="-130628" y="6468704"/>
                <a:ext cx="964901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u="sng" smtClean="0">
                          <a:solidFill>
                            <a:schemeClr val="tx1"/>
                          </a:solidFill>
                          <a:latin typeface="Cambria Math" panose="02040503050406030204" pitchFamily="18" charset="0"/>
                        </a:rPr>
                        <m:t>𝐿𝑜𝑎𝑑𝑖𝑛𝑔</m:t>
                      </m:r>
                      <m:r>
                        <a:rPr lang="en-US" i="0" u="sng">
                          <a:solidFill>
                            <a:schemeClr val="tx1"/>
                          </a:solidFill>
                          <a:latin typeface="Cambria Math" panose="02040503050406030204" pitchFamily="18" charset="0"/>
                        </a:rPr>
                        <m:t> </m:t>
                      </m:r>
                      <m:r>
                        <a:rPr lang="en-US" i="1" u="sng">
                          <a:solidFill>
                            <a:schemeClr val="tx1"/>
                          </a:solidFill>
                          <a:latin typeface="Cambria Math" panose="02040503050406030204" pitchFamily="18" charset="0"/>
                        </a:rPr>
                        <m:t>𝑅𝑎𝑡𝑒</m:t>
                      </m:r>
                      <m:r>
                        <a:rPr lang="en-US" i="0" u="sng">
                          <a:solidFill>
                            <a:schemeClr val="tx1"/>
                          </a:solidFill>
                          <a:latin typeface="Cambria Math" panose="02040503050406030204" pitchFamily="18" charset="0"/>
                        </a:rPr>
                        <m:t>,</m:t>
                      </m:r>
                      <m:f>
                        <m:fPr>
                          <m:type m:val="lin"/>
                          <m:ctrlPr>
                            <a:rPr lang="en-US" i="1" u="sng">
                              <a:solidFill>
                                <a:schemeClr val="tx1"/>
                              </a:solidFill>
                              <a:latin typeface="Cambria Math" panose="02040503050406030204" pitchFamily="18" charset="0"/>
                            </a:rPr>
                          </m:ctrlPr>
                        </m:fPr>
                        <m:num>
                          <m:r>
                            <a:rPr lang="en-US" b="0" i="1" u="sng" smtClean="0">
                              <a:solidFill>
                                <a:schemeClr val="tx1"/>
                              </a:solidFill>
                              <a:latin typeface="Cambria Math" panose="02040503050406030204" pitchFamily="18" charset="0"/>
                            </a:rPr>
                            <m:t>𝑙</m:t>
                          </m:r>
                          <m:r>
                            <a:rPr lang="en-US" i="1" u="sng">
                              <a:solidFill>
                                <a:schemeClr val="tx1"/>
                              </a:solidFill>
                              <a:latin typeface="Cambria Math" panose="02040503050406030204" pitchFamily="18" charset="0"/>
                            </a:rPr>
                            <m:t>𝑏</m:t>
                          </m:r>
                        </m:num>
                        <m:den>
                          <m:r>
                            <a:rPr lang="en-US" i="1" u="sng">
                              <a:solidFill>
                                <a:schemeClr val="tx1"/>
                              </a:solidFill>
                              <a:latin typeface="Cambria Math" panose="02040503050406030204" pitchFamily="18" charset="0"/>
                            </a:rPr>
                            <m:t>𝑑</m:t>
                          </m:r>
                          <m:r>
                            <a:rPr lang="en-US" b="0" i="1" u="sng" smtClean="0">
                              <a:solidFill>
                                <a:schemeClr val="tx1"/>
                              </a:solidFill>
                              <a:latin typeface="Cambria Math" panose="02040503050406030204" pitchFamily="18" charset="0"/>
                            </a:rPr>
                            <m:t>𝑎𝑦</m:t>
                          </m:r>
                        </m:den>
                      </m:f>
                      <m:r>
                        <a:rPr lang="en-US" i="0" u="sng">
                          <a:solidFill>
                            <a:schemeClr val="tx1"/>
                          </a:solidFill>
                          <a:latin typeface="Cambria Math" panose="02040503050406030204" pitchFamily="18" charset="0"/>
                        </a:rPr>
                        <m:t>=</m:t>
                      </m:r>
                      <m:r>
                        <a:rPr lang="en-US" b="0" i="0" u="sng" smtClean="0">
                          <a:solidFill>
                            <a:schemeClr val="tx1"/>
                          </a:solidFill>
                          <a:latin typeface="Cambria Math" panose="02040503050406030204" pitchFamily="18" charset="0"/>
                        </a:rPr>
                        <m:t>500.4</m:t>
                      </m:r>
                    </m:oMath>
                  </m:oMathPara>
                </a14:m>
                <a:endParaRPr lang="en-US" u="sng">
                  <a:solidFill>
                    <a:schemeClr val="tx1"/>
                  </a:solidFill>
                </a:endParaRPr>
              </a:p>
            </p:txBody>
          </p:sp>
        </mc:Choice>
        <mc:Fallback xmlns="">
          <p:sp>
            <p:nvSpPr>
              <p:cNvPr id="16" name="TextBox 15">
                <a:extLst>
                  <a:ext uri="{FF2B5EF4-FFF2-40B4-BE49-F238E27FC236}">
                    <a16:creationId xmlns:a16="http://schemas.microsoft.com/office/drawing/2014/main" id="{D3C96E60-DE41-21BE-58DF-3F7DB865B5E8}"/>
                  </a:ext>
                </a:extLst>
              </p:cNvPr>
              <p:cNvSpPr txBox="1">
                <a:spLocks noRot="1" noChangeAspect="1" noMove="1" noResize="1" noEditPoints="1" noAdjustHandles="1" noChangeArrowheads="1" noChangeShapeType="1" noTextEdit="1"/>
              </p:cNvSpPr>
              <p:nvPr/>
            </p:nvSpPr>
            <p:spPr>
              <a:xfrm>
                <a:off x="-130628" y="6468704"/>
                <a:ext cx="9649013" cy="369332"/>
              </a:xfrm>
              <a:prstGeom prst="rect">
                <a:avLst/>
              </a:prstGeom>
              <a:blipFill>
                <a:blip r:embed="rId10"/>
                <a:stretch>
                  <a:fillRect t="-116393" b="-175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E8E447E-C68C-B033-698C-0D0FFDE8B7E3}"/>
                  </a:ext>
                </a:extLst>
              </p:cNvPr>
              <p:cNvSpPr txBox="1"/>
              <p:nvPr/>
            </p:nvSpPr>
            <p:spPr>
              <a:xfrm>
                <a:off x="5249401" y="2766955"/>
                <a:ext cx="6102504" cy="555473"/>
              </a:xfrm>
              <a:prstGeom prst="rect">
                <a:avLst/>
              </a:prstGeom>
              <a:noFill/>
            </p:spPr>
            <p:txBody>
              <a:bodyPr wrap="none" rtlCol="0">
                <a:spAutoFit/>
              </a:bodyPr>
              <a:lstStyle/>
              <a:p>
                <a:r>
                  <a:rPr lang="en-US"/>
                  <a:t>May need to convert to acres:  </a:t>
                </a:r>
                <a14:m>
                  <m:oMath xmlns:m="http://schemas.openxmlformats.org/officeDocument/2006/math">
                    <m:f>
                      <m:fPr>
                        <m:ctrlPr>
                          <a:rPr lang="en-US" i="1" smtClean="0">
                            <a:latin typeface="Cambria Math" panose="02040503050406030204" pitchFamily="18" charset="0"/>
                          </a:rPr>
                        </m:ctrlPr>
                      </m:fPr>
                      <m:num>
                        <m:r>
                          <a:rPr lang="en-US" b="0" i="0" smtClean="0">
                            <a:latin typeface="Cambria Math" panose="02040503050406030204" pitchFamily="18" charset="0"/>
                          </a:rPr>
                          <m:t>243,600</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ft</m:t>
                            </m:r>
                          </m:e>
                          <m:sup>
                            <m:r>
                              <a:rPr lang="en-US" b="0" i="0" smtClean="0">
                                <a:latin typeface="Cambria Math" panose="02040503050406030204" pitchFamily="18" charset="0"/>
                              </a:rPr>
                              <m:t>2</m:t>
                            </m:r>
                          </m:sup>
                        </m:sSup>
                      </m:num>
                      <m:den>
                        <m:r>
                          <a:rPr lang="en-US" b="0" i="0" smtClean="0">
                            <a:latin typeface="Cambria Math" panose="02040503050406030204" pitchFamily="18" charset="0"/>
                          </a:rPr>
                          <m:t>1</m:t>
                        </m:r>
                      </m:den>
                    </m:f>
                    <m:r>
                      <a:rPr lang="en-US" b="0" i="0" smtClean="0">
                        <a:latin typeface="Cambria Math" panose="02040503050406030204" pitchFamily="18" charset="0"/>
                      </a:rPr>
                      <m:t>  </m:t>
                    </m:r>
                    <m:f>
                      <m:fPr>
                        <m:ctrlPr>
                          <a:rPr lang="en-US" i="1" smtClean="0">
                            <a:latin typeface="Cambria Math" panose="02040503050406030204" pitchFamily="18" charset="0"/>
                          </a:rPr>
                        </m:ctrlPr>
                      </m:fPr>
                      <m:num>
                        <m:r>
                          <m:rPr>
                            <m:sty m:val="p"/>
                          </m:rPr>
                          <a:rPr lang="en-US" b="0" i="0" smtClean="0">
                            <a:latin typeface="Cambria Math" panose="02040503050406030204" pitchFamily="18" charset="0"/>
                          </a:rPr>
                          <m:t>acre</m:t>
                        </m:r>
                      </m:num>
                      <m:den>
                        <m:r>
                          <a:rPr lang="en-US" b="0" i="0" smtClean="0">
                            <a:latin typeface="Cambria Math" panose="02040503050406030204" pitchFamily="18" charset="0"/>
                          </a:rPr>
                          <m:t>43,560</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ft</m:t>
                            </m:r>
                          </m:e>
                          <m:sup>
                            <m:r>
                              <a:rPr lang="en-US" b="0" i="0" smtClean="0">
                                <a:latin typeface="Cambria Math" panose="02040503050406030204" pitchFamily="18" charset="0"/>
                              </a:rPr>
                              <m:t>2</m:t>
                            </m:r>
                          </m:sup>
                        </m:sSup>
                      </m:den>
                    </m:f>
                    <m:r>
                      <a:rPr lang="en-US" b="0" i="0" smtClean="0">
                        <a:latin typeface="Cambria Math" panose="02040503050406030204" pitchFamily="18" charset="0"/>
                      </a:rPr>
                      <m:t>  = </m:t>
                    </m:r>
                  </m:oMath>
                </a14:m>
                <a:r>
                  <a:rPr lang="en-US" u="sng"/>
                  <a:t>5.6 acres</a:t>
                </a:r>
              </a:p>
            </p:txBody>
          </p:sp>
        </mc:Choice>
        <mc:Fallback xmlns="">
          <p:sp>
            <p:nvSpPr>
              <p:cNvPr id="4" name="TextBox 3">
                <a:extLst>
                  <a:ext uri="{FF2B5EF4-FFF2-40B4-BE49-F238E27FC236}">
                    <a16:creationId xmlns:a16="http://schemas.microsoft.com/office/drawing/2014/main" id="{FE8E447E-C68C-B033-698C-0D0FFDE8B7E3}"/>
                  </a:ext>
                </a:extLst>
              </p:cNvPr>
              <p:cNvSpPr txBox="1">
                <a:spLocks noRot="1" noChangeAspect="1" noMove="1" noResize="1" noEditPoints="1" noAdjustHandles="1" noChangeArrowheads="1" noChangeShapeType="1" noTextEdit="1"/>
              </p:cNvSpPr>
              <p:nvPr/>
            </p:nvSpPr>
            <p:spPr>
              <a:xfrm>
                <a:off x="5249401" y="2766955"/>
                <a:ext cx="6102504" cy="555473"/>
              </a:xfrm>
              <a:prstGeom prst="rect">
                <a:avLst/>
              </a:prstGeom>
              <a:blipFill>
                <a:blip r:embed="rId11"/>
                <a:stretch>
                  <a:fillRect l="-799" b="-1099"/>
                </a:stretch>
              </a:blipFill>
            </p:spPr>
            <p:txBody>
              <a:bodyPr/>
              <a:lstStyle/>
              <a:p>
                <a:r>
                  <a:rPr lang="en-US">
                    <a:noFill/>
                  </a:rPr>
                  <a:t> </a:t>
                </a:r>
              </a:p>
            </p:txBody>
          </p:sp>
        </mc:Fallback>
      </mc:AlternateContent>
      <p:cxnSp>
        <p:nvCxnSpPr>
          <p:cNvPr id="18" name="Straight Connector 17">
            <a:extLst>
              <a:ext uri="{FF2B5EF4-FFF2-40B4-BE49-F238E27FC236}">
                <a16:creationId xmlns:a16="http://schemas.microsoft.com/office/drawing/2014/main" id="{5550474C-A076-216C-D684-DFF58B877F63}"/>
              </a:ext>
            </a:extLst>
          </p:cNvPr>
          <p:cNvCxnSpPr>
            <a:cxnSpLocks/>
          </p:cNvCxnSpPr>
          <p:nvPr/>
        </p:nvCxnSpPr>
        <p:spPr>
          <a:xfrm>
            <a:off x="8166935" y="3060921"/>
            <a:ext cx="1782624"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DF734EE-1D1C-FC6D-EAA5-8E13AC363908}"/>
              </a:ext>
            </a:extLst>
          </p:cNvPr>
          <p:cNvCxnSpPr>
            <a:cxnSpLocks/>
          </p:cNvCxnSpPr>
          <p:nvPr/>
        </p:nvCxnSpPr>
        <p:spPr>
          <a:xfrm>
            <a:off x="9111823" y="2777910"/>
            <a:ext cx="0" cy="63526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3DD4A64-A427-6416-99D2-CF2009F76F1E}"/>
                  </a:ext>
                </a:extLst>
              </p:cNvPr>
              <p:cNvSpPr txBox="1"/>
              <p:nvPr/>
            </p:nvSpPr>
            <p:spPr>
              <a:xfrm>
                <a:off x="5185522" y="3985941"/>
                <a:ext cx="6483698" cy="524182"/>
              </a:xfrm>
              <a:prstGeom prst="rect">
                <a:avLst/>
              </a:prstGeom>
              <a:noFill/>
            </p:spPr>
            <p:txBody>
              <a:bodyPr wrap="none" rtlCol="0">
                <a:spAutoFit/>
              </a:bodyPr>
              <a:lstStyle/>
              <a:p>
                <a:r>
                  <a:rPr lang="en-US"/>
                  <a:t>May need to convert to gallons:  </a:t>
                </a:r>
                <a14:m>
                  <m:oMath xmlns:m="http://schemas.openxmlformats.org/officeDocument/2006/math">
                    <m:f>
                      <m:fPr>
                        <m:ctrlPr>
                          <a:rPr lang="en-US" i="1" smtClean="0">
                            <a:latin typeface="Cambria Math" panose="02040503050406030204" pitchFamily="18" charset="0"/>
                          </a:rPr>
                        </m:ctrlPr>
                      </m:fPr>
                      <m:num>
                        <m:r>
                          <a:rPr lang="en-US" b="0" i="0" smtClean="0">
                            <a:latin typeface="Cambria Math" panose="02040503050406030204" pitchFamily="18" charset="0"/>
                          </a:rPr>
                          <m:t>974,400</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ft</m:t>
                            </m:r>
                          </m:e>
                          <m:sup>
                            <m:r>
                              <a:rPr lang="en-US" b="0" i="0" smtClean="0">
                                <a:latin typeface="Cambria Math" panose="02040503050406030204" pitchFamily="18" charset="0"/>
                              </a:rPr>
                              <m:t>3</m:t>
                            </m:r>
                          </m:sup>
                        </m:sSup>
                      </m:num>
                      <m:den>
                        <m:r>
                          <a:rPr lang="en-US" b="0" i="0" smtClean="0">
                            <a:latin typeface="Cambria Math" panose="02040503050406030204" pitchFamily="18" charset="0"/>
                          </a:rPr>
                          <m:t>1</m:t>
                        </m:r>
                      </m:den>
                    </m:f>
                    <m:r>
                      <a:rPr lang="en-US" b="0" i="0" smtClean="0">
                        <a:latin typeface="Cambria Math" panose="02040503050406030204" pitchFamily="18" charset="0"/>
                      </a:rPr>
                      <m:t>  </m:t>
                    </m:r>
                    <m:f>
                      <m:fPr>
                        <m:ctrlPr>
                          <a:rPr lang="en-US" i="1" smtClean="0">
                            <a:latin typeface="Cambria Math" panose="02040503050406030204" pitchFamily="18" charset="0"/>
                          </a:rPr>
                        </m:ctrlPr>
                      </m:fPr>
                      <m:num>
                        <m:r>
                          <a:rPr lang="en-US" b="0" i="1" smtClean="0">
                            <a:latin typeface="Cambria Math" panose="02040503050406030204" pitchFamily="18" charset="0"/>
                          </a:rPr>
                          <m:t>7.48 </m:t>
                        </m:r>
                        <m:r>
                          <m:rPr>
                            <m:sty m:val="p"/>
                          </m:rPr>
                          <a:rPr lang="en-US" b="0" i="0" smtClean="0">
                            <a:latin typeface="Cambria Math" panose="02040503050406030204" pitchFamily="18" charset="0"/>
                          </a:rPr>
                          <m:t>gal</m:t>
                        </m:r>
                      </m:num>
                      <m:den>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ft</m:t>
                            </m:r>
                          </m:e>
                          <m:sup>
                            <m:r>
                              <a:rPr lang="en-US" b="0" i="0" smtClean="0">
                                <a:latin typeface="Cambria Math" panose="02040503050406030204" pitchFamily="18" charset="0"/>
                              </a:rPr>
                              <m:t>3</m:t>
                            </m:r>
                          </m:sup>
                        </m:sSup>
                      </m:den>
                    </m:f>
                    <m:r>
                      <a:rPr lang="en-US" b="0" i="0" smtClean="0">
                        <a:latin typeface="Cambria Math" panose="02040503050406030204" pitchFamily="18" charset="0"/>
                      </a:rPr>
                      <m:t>  =</m:t>
                    </m:r>
                  </m:oMath>
                </a14:m>
                <a:r>
                  <a:rPr lang="en-US"/>
                  <a:t> </a:t>
                </a:r>
                <a:r>
                  <a:rPr lang="en-US" u="sng"/>
                  <a:t>7,288,512 gal</a:t>
                </a:r>
              </a:p>
            </p:txBody>
          </p:sp>
        </mc:Choice>
        <mc:Fallback xmlns="">
          <p:sp>
            <p:nvSpPr>
              <p:cNvPr id="24" name="TextBox 23">
                <a:extLst>
                  <a:ext uri="{FF2B5EF4-FFF2-40B4-BE49-F238E27FC236}">
                    <a16:creationId xmlns:a16="http://schemas.microsoft.com/office/drawing/2014/main" id="{83DD4A64-A427-6416-99D2-CF2009F76F1E}"/>
                  </a:ext>
                </a:extLst>
              </p:cNvPr>
              <p:cNvSpPr txBox="1">
                <a:spLocks noRot="1" noChangeAspect="1" noMove="1" noResize="1" noEditPoints="1" noAdjustHandles="1" noChangeArrowheads="1" noChangeShapeType="1" noTextEdit="1"/>
              </p:cNvSpPr>
              <p:nvPr/>
            </p:nvSpPr>
            <p:spPr>
              <a:xfrm>
                <a:off x="5185522" y="3985941"/>
                <a:ext cx="6483698" cy="524182"/>
              </a:xfrm>
              <a:prstGeom prst="rect">
                <a:avLst/>
              </a:prstGeom>
              <a:blipFill>
                <a:blip r:embed="rId12"/>
                <a:stretch>
                  <a:fillRect l="-847" b="-6977"/>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F139353A-0CC8-A662-E297-E5C8A8B2BE41}"/>
              </a:ext>
            </a:extLst>
          </p:cNvPr>
          <p:cNvCxnSpPr>
            <a:cxnSpLocks/>
          </p:cNvCxnSpPr>
          <p:nvPr/>
        </p:nvCxnSpPr>
        <p:spPr>
          <a:xfrm>
            <a:off x="8300653" y="4284132"/>
            <a:ext cx="1648906"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EC68F31-6291-38FF-E534-34228D8877F5}"/>
              </a:ext>
            </a:extLst>
          </p:cNvPr>
          <p:cNvCxnSpPr>
            <a:cxnSpLocks/>
          </p:cNvCxnSpPr>
          <p:nvPr/>
        </p:nvCxnSpPr>
        <p:spPr>
          <a:xfrm>
            <a:off x="9220664" y="3954910"/>
            <a:ext cx="0" cy="63526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997106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A7C34-AE43-A237-1633-74B989B3E607}"/>
              </a:ext>
            </a:extLst>
          </p:cNvPr>
          <p:cNvSpPr>
            <a:spLocks noGrp="1"/>
          </p:cNvSpPr>
          <p:nvPr>
            <p:ph type="title"/>
          </p:nvPr>
        </p:nvSpPr>
        <p:spPr/>
        <p:txBody>
          <a:bodyPr>
            <a:normAutofit/>
          </a:bodyPr>
          <a:lstStyle/>
          <a:p>
            <a:br>
              <a:rPr lang="en-US"/>
            </a:br>
            <a:r>
              <a:rPr lang="en-US"/>
              <a:t>Solutions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4CDF0E0-F7B6-1223-CE28-FA69005023F6}"/>
                  </a:ext>
                </a:extLst>
              </p:cNvPr>
              <p:cNvSpPr>
                <a:spLocks noGrp="1"/>
              </p:cNvSpPr>
              <p:nvPr>
                <p:ph idx="1"/>
              </p:nvPr>
            </p:nvSpPr>
            <p:spPr>
              <a:xfrm>
                <a:off x="751839" y="1778319"/>
                <a:ext cx="10515600" cy="4351338"/>
              </a:xfrm>
            </p:spPr>
            <p:txBody>
              <a:bodyPr/>
              <a:lstStyle/>
              <a:p>
                <a:pPr marL="0" indent="0">
                  <a:buNone/>
                </a:pPr>
                <a:r>
                  <a:rPr lang="en-US">
                    <a:latin typeface="Cambria Math" panose="02040503050406030204" pitchFamily="18" charset="0"/>
                    <a:ea typeface="Cambria Math" panose="02040503050406030204" pitchFamily="18" charset="0"/>
                  </a:rPr>
                  <a:t>Time to fill the pond</a:t>
                </a:r>
              </a:p>
              <a:p>
                <a:pPr marL="0" indent="0">
                  <a:buNone/>
                </a:pPr>
                <a14:m>
                  <m:oMath xmlns:m="http://schemas.openxmlformats.org/officeDocument/2006/math">
                    <m:r>
                      <m:rPr>
                        <m:sty m:val="p"/>
                      </m:rPr>
                      <a:rPr lang="en-US" sz="1800" i="0" smtClean="0">
                        <a:effectLst/>
                        <a:latin typeface="Cambria Math" panose="02040503050406030204" pitchFamily="18" charset="0"/>
                        <a:ea typeface="Cambria Math" panose="02040503050406030204" pitchFamily="18" charset="0"/>
                        <a:cs typeface="Arial" panose="020B0604020202020204" pitchFamily="34" charset="0"/>
                      </a:rPr>
                      <m:t>Detention</m:t>
                    </m:r>
                    <m:r>
                      <a:rPr lang="en-US" sz="1800" i="0" smtClean="0">
                        <a:effectLst/>
                        <a:latin typeface="Cambria Math" panose="02040503050406030204" pitchFamily="18" charset="0"/>
                        <a:ea typeface="Cambria Math" panose="02040503050406030204" pitchFamily="18" charset="0"/>
                        <a:cs typeface="Arial" panose="020B0604020202020204" pitchFamily="34" charset="0"/>
                      </a:rPr>
                      <m:t> </m:t>
                    </m:r>
                    <m:r>
                      <m:rPr>
                        <m:sty m:val="p"/>
                      </m:rPr>
                      <a:rPr lang="en-US" sz="1800" i="0" smtClean="0">
                        <a:effectLst/>
                        <a:latin typeface="Cambria Math" panose="02040503050406030204" pitchFamily="18" charset="0"/>
                        <a:ea typeface="Cambria Math" panose="02040503050406030204" pitchFamily="18" charset="0"/>
                        <a:cs typeface="Arial" panose="020B0604020202020204" pitchFamily="34" charset="0"/>
                      </a:rPr>
                      <m:t>Time</m:t>
                    </m:r>
                    <m:r>
                      <a:rPr lang="en-US" sz="1800" i="0" smtClean="0">
                        <a:effectLst/>
                        <a:latin typeface="Cambria Math" panose="02040503050406030204" pitchFamily="18" charset="0"/>
                        <a:ea typeface="Cambria Math" panose="02040503050406030204" pitchFamily="18" charset="0"/>
                        <a:cs typeface="Arial" panose="020B0604020202020204" pitchFamily="34" charset="0"/>
                      </a:rPr>
                      <m:t>=</m:t>
                    </m:r>
                    <m:f>
                      <m:fPr>
                        <m:ctrlPr>
                          <a:rPr lang="en-US" sz="1800" i="1">
                            <a:effectLst/>
                            <a:latin typeface="Cambria Math" panose="02040503050406030204" pitchFamily="18" charset="0"/>
                            <a:ea typeface="Cambria Math" panose="02040503050406030204" pitchFamily="18" charset="0"/>
                            <a:cs typeface="Arial" panose="020B0604020202020204" pitchFamily="34" charset="0"/>
                          </a:rPr>
                        </m:ctrlPr>
                      </m:fPr>
                      <m:num>
                        <m:r>
                          <m:rPr>
                            <m:sty m:val="p"/>
                          </m:rPr>
                          <a:rPr lang="en-US" sz="1800" i="0" smtClean="0">
                            <a:effectLst/>
                            <a:latin typeface="Cambria Math" panose="02040503050406030204" pitchFamily="18" charset="0"/>
                            <a:ea typeface="Cambria Math" panose="02040503050406030204" pitchFamily="18" charset="0"/>
                            <a:cs typeface="Arial" panose="020B0604020202020204" pitchFamily="34" charset="0"/>
                          </a:rPr>
                          <m:t>Volume</m:t>
                        </m:r>
                      </m:num>
                      <m:den>
                        <m:r>
                          <m:rPr>
                            <m:sty m:val="p"/>
                          </m:rPr>
                          <a:rPr lang="en-US" sz="1800" i="0" smtClean="0">
                            <a:effectLst/>
                            <a:latin typeface="Cambria Math" panose="02040503050406030204" pitchFamily="18" charset="0"/>
                            <a:ea typeface="Cambria Math" panose="02040503050406030204" pitchFamily="18" charset="0"/>
                            <a:cs typeface="Arial" panose="020B0604020202020204" pitchFamily="34" charset="0"/>
                          </a:rPr>
                          <m:t>Flow</m:t>
                        </m:r>
                      </m:den>
                    </m:f>
                  </m:oMath>
                </a14:m>
                <a:r>
                  <a:rPr lang="en-US">
                    <a:latin typeface="Cambria Math" panose="02040503050406030204" pitchFamily="18" charset="0"/>
                    <a:ea typeface="Cambria Math" panose="02040503050406030204" pitchFamily="18" charset="0"/>
                  </a:rPr>
                  <a:t> </a:t>
                </a:r>
                <a14:m>
                  <m:oMath xmlns:m="http://schemas.openxmlformats.org/officeDocument/2006/math">
                    <m:r>
                      <a:rPr lang="en-US" sz="2000" b="0" i="0" dirty="0" smtClean="0">
                        <a:latin typeface="Cambria Math" panose="02040503050406030204" pitchFamily="18" charset="0"/>
                        <a:ea typeface="Cambria Math" panose="02040503050406030204" pitchFamily="18" charset="0"/>
                      </a:rPr>
                      <m:t>=</m:t>
                    </m:r>
                    <m:f>
                      <m:fPr>
                        <m:ctrlPr>
                          <a:rPr lang="en-US" sz="2000" b="0" i="1" dirty="0" smtClean="0">
                            <a:latin typeface="Cambria Math" panose="02040503050406030204" pitchFamily="18" charset="0"/>
                            <a:ea typeface="Cambria Math" panose="02040503050406030204" pitchFamily="18" charset="0"/>
                          </a:rPr>
                        </m:ctrlPr>
                      </m:fPr>
                      <m:num>
                        <m:r>
                          <a:rPr lang="en-US" sz="2000" b="0" i="0" dirty="0" smtClean="0">
                            <a:latin typeface="Cambria Math" panose="02040503050406030204" pitchFamily="18" charset="0"/>
                            <a:ea typeface="Cambria Math" panose="02040503050406030204" pitchFamily="18" charset="0"/>
                          </a:rPr>
                          <m:t>7,288,512 </m:t>
                        </m:r>
                        <m:r>
                          <m:rPr>
                            <m:sty m:val="p"/>
                          </m:rPr>
                          <a:rPr lang="en-US" sz="2000" b="0" i="0" dirty="0" smtClean="0">
                            <a:latin typeface="Cambria Math" panose="02040503050406030204" pitchFamily="18" charset="0"/>
                            <a:ea typeface="Cambria Math" panose="02040503050406030204" pitchFamily="18" charset="0"/>
                          </a:rPr>
                          <m:t>gal</m:t>
                        </m:r>
                      </m:num>
                      <m:den>
                        <m:r>
                          <a:rPr lang="en-US" sz="2000" b="0" i="0" dirty="0" smtClean="0">
                            <a:latin typeface="Cambria Math" panose="02040503050406030204" pitchFamily="18" charset="0"/>
                            <a:ea typeface="Cambria Math" panose="02040503050406030204" pitchFamily="18" charset="0"/>
                          </a:rPr>
                          <m:t>1</m:t>
                        </m:r>
                      </m:den>
                    </m:f>
                    <m:r>
                      <a:rPr lang="en-US" sz="2000" b="0" i="0" dirty="0" smtClean="0">
                        <a:latin typeface="Cambria Math" panose="02040503050406030204" pitchFamily="18" charset="0"/>
                        <a:ea typeface="Cambria Math" panose="02040503050406030204" pitchFamily="18" charset="0"/>
                      </a:rPr>
                      <m:t>  </m:t>
                    </m:r>
                    <m:f>
                      <m:fPr>
                        <m:ctrlPr>
                          <a:rPr lang="en-US" sz="2000" b="0" i="1" dirty="0" smtClean="0">
                            <a:latin typeface="Cambria Math" panose="02040503050406030204" pitchFamily="18" charset="0"/>
                            <a:ea typeface="Cambria Math" panose="02040503050406030204" pitchFamily="18" charset="0"/>
                          </a:rPr>
                        </m:ctrlPr>
                      </m:fPr>
                      <m:num>
                        <m:r>
                          <m:rPr>
                            <m:sty m:val="p"/>
                          </m:rPr>
                          <a:rPr lang="en-US" sz="2000" b="0" i="0" dirty="0" smtClean="0">
                            <a:latin typeface="Cambria Math" panose="02040503050406030204" pitchFamily="18" charset="0"/>
                            <a:ea typeface="Cambria Math" panose="02040503050406030204" pitchFamily="18" charset="0"/>
                          </a:rPr>
                          <m:t>day</m:t>
                        </m:r>
                      </m:num>
                      <m:den>
                        <m:r>
                          <a:rPr lang="en-US" sz="2000" b="0" i="0" dirty="0" smtClean="0">
                            <a:latin typeface="Cambria Math" panose="02040503050406030204" pitchFamily="18" charset="0"/>
                            <a:ea typeface="Cambria Math" panose="02040503050406030204" pitchFamily="18" charset="0"/>
                          </a:rPr>
                          <m:t>400,000 </m:t>
                        </m:r>
                        <m:r>
                          <m:rPr>
                            <m:sty m:val="p"/>
                          </m:rPr>
                          <a:rPr lang="en-US" sz="2000" b="0" i="0" dirty="0" smtClean="0">
                            <a:latin typeface="Cambria Math" panose="02040503050406030204" pitchFamily="18" charset="0"/>
                            <a:ea typeface="Cambria Math" panose="02040503050406030204" pitchFamily="18" charset="0"/>
                          </a:rPr>
                          <m:t>gal</m:t>
                        </m:r>
                      </m:den>
                    </m:f>
                    <m:r>
                      <a:rPr lang="en-US" sz="2000" b="0" i="0" dirty="0" smtClean="0">
                        <a:latin typeface="Cambria Math" panose="02040503050406030204" pitchFamily="18" charset="0"/>
                        <a:ea typeface="Cambria Math" panose="02040503050406030204" pitchFamily="18" charset="0"/>
                      </a:rPr>
                      <m:t>=18.22 </m:t>
                    </m:r>
                    <m:r>
                      <m:rPr>
                        <m:sty m:val="p"/>
                      </m:rPr>
                      <a:rPr lang="en-US" sz="2000" b="0" i="0" dirty="0" smtClean="0">
                        <a:latin typeface="Cambria Math" panose="02040503050406030204" pitchFamily="18" charset="0"/>
                        <a:ea typeface="Cambria Math" panose="02040503050406030204" pitchFamily="18" charset="0"/>
                      </a:rPr>
                      <m:t>days</m:t>
                    </m:r>
                  </m:oMath>
                </a14:m>
                <a:endParaRPr lang="en-US">
                  <a:solidFill>
                    <a:schemeClr val="bg2">
                      <a:lumMod val="50000"/>
                    </a:schemeClr>
                  </a:solidFill>
                  <a:latin typeface="Cambria Math" panose="02040503050406030204" pitchFamily="18" charset="0"/>
                  <a:ea typeface="Cambria Math" panose="02040503050406030204" pitchFamily="18" charset="0"/>
                </a:endParaRPr>
              </a:p>
              <a:p>
                <a:pPr marL="0" indent="0">
                  <a:buNone/>
                </a:pPr>
                <a:r>
                  <a:rPr lang="en-US">
                    <a:latin typeface="Cambria Math" panose="02040503050406030204" pitchFamily="18" charset="0"/>
                    <a:ea typeface="Cambria Math" panose="02040503050406030204" pitchFamily="18" charset="0"/>
                  </a:rPr>
                  <a:t>Population Loading</a:t>
                </a:r>
              </a:p>
              <a:p>
                <a:pPr marL="0" indent="0">
                  <a:buNone/>
                </a:pPr>
                <a14:m>
                  <m:oMath xmlns:m="http://schemas.openxmlformats.org/officeDocument/2006/math">
                    <m:r>
                      <m:rPr>
                        <m:sty m:val="p"/>
                      </m:rPr>
                      <a:rPr lang="en-US" sz="2000" b="0" i="0" smtClean="0">
                        <a:effectLst/>
                        <a:latin typeface="Cambria Math" panose="02040503050406030204" pitchFamily="18" charset="0"/>
                        <a:ea typeface="Cambria Math" panose="02040503050406030204" pitchFamily="18" charset="0"/>
                        <a:cs typeface="Arial" panose="020B0604020202020204" pitchFamily="34" charset="0"/>
                      </a:rPr>
                      <m:t>Population</m:t>
                    </m:r>
                    <m:r>
                      <a:rPr lang="en-US" sz="2000" b="0" i="0" smtClean="0">
                        <a:effectLst/>
                        <a:latin typeface="Cambria Math" panose="02040503050406030204" pitchFamily="18" charset="0"/>
                        <a:ea typeface="Cambria Math" panose="02040503050406030204" pitchFamily="18" charset="0"/>
                        <a:cs typeface="Arial" panose="020B0604020202020204" pitchFamily="34" charset="0"/>
                      </a:rPr>
                      <m:t> </m:t>
                    </m:r>
                    <m:r>
                      <m:rPr>
                        <m:sty m:val="p"/>
                      </m:rPr>
                      <a:rPr lang="en-US" sz="2000" b="0" i="0" smtClean="0">
                        <a:effectLst/>
                        <a:latin typeface="Cambria Math" panose="02040503050406030204" pitchFamily="18" charset="0"/>
                        <a:ea typeface="Cambria Math" panose="02040503050406030204" pitchFamily="18" charset="0"/>
                        <a:cs typeface="Arial" panose="020B0604020202020204" pitchFamily="34" charset="0"/>
                      </a:rPr>
                      <m:t>Loading</m:t>
                    </m:r>
                    <m:r>
                      <a:rPr lang="en-US" sz="2000" i="0" smtClean="0">
                        <a:effectLst/>
                        <a:latin typeface="Cambria Math" panose="02040503050406030204" pitchFamily="18" charset="0"/>
                        <a:ea typeface="Cambria Math" panose="02040503050406030204" pitchFamily="18" charset="0"/>
                        <a:cs typeface="Arial" panose="020B0604020202020204" pitchFamily="34" charset="0"/>
                      </a:rPr>
                      <m:t>=</m:t>
                    </m:r>
                    <m:f>
                      <m:fPr>
                        <m:ctrlPr>
                          <a:rPr lang="en-US" sz="2000" i="1">
                            <a:effectLst/>
                            <a:latin typeface="Cambria Math" panose="02040503050406030204" pitchFamily="18" charset="0"/>
                            <a:ea typeface="Cambria Math" panose="02040503050406030204" pitchFamily="18" charset="0"/>
                            <a:cs typeface="Arial" panose="020B0604020202020204" pitchFamily="34" charset="0"/>
                          </a:rPr>
                        </m:ctrlPr>
                      </m:fPr>
                      <m:num>
                        <m:r>
                          <m:rPr>
                            <m:sty m:val="p"/>
                          </m:rPr>
                          <a:rPr lang="en-US" sz="2000" b="0" i="0" smtClean="0">
                            <a:effectLst/>
                            <a:latin typeface="Cambria Math" panose="02040503050406030204" pitchFamily="18" charset="0"/>
                            <a:ea typeface="Cambria Math" panose="02040503050406030204" pitchFamily="18" charset="0"/>
                            <a:cs typeface="Arial" panose="020B0604020202020204" pitchFamily="34" charset="0"/>
                          </a:rPr>
                          <m:t>Population</m:t>
                        </m:r>
                      </m:num>
                      <m:den>
                        <m:r>
                          <m:rPr>
                            <m:sty m:val="p"/>
                          </m:rPr>
                          <a:rPr lang="en-US" sz="2000" b="0" i="0" smtClean="0">
                            <a:effectLst/>
                            <a:latin typeface="Cambria Math" panose="02040503050406030204" pitchFamily="18" charset="0"/>
                            <a:ea typeface="Cambria Math" panose="02040503050406030204" pitchFamily="18" charset="0"/>
                            <a:cs typeface="Arial" panose="020B0604020202020204" pitchFamily="34" charset="0"/>
                          </a:rPr>
                          <m:t>Area</m:t>
                        </m:r>
                      </m:den>
                    </m:f>
                  </m:oMath>
                </a14:m>
                <a:r>
                  <a:rPr lang="en-US">
                    <a:latin typeface="Cambria Math" panose="02040503050406030204" pitchFamily="18" charset="0"/>
                    <a:ea typeface="Cambria Math" panose="02040503050406030204" pitchFamily="18" charset="0"/>
                  </a:rPr>
                  <a:t> </a:t>
                </a:r>
                <a:r>
                  <a:rPr lang="en-US" sz="1800">
                    <a:solidFill>
                      <a:schemeClr val="bg2">
                        <a:lumMod val="50000"/>
                      </a:schemeClr>
                    </a:solidFill>
                    <a:latin typeface="Cambria Math" panose="02040503050406030204" pitchFamily="18" charset="0"/>
                    <a:ea typeface="Cambria Math" panose="02040503050406030204" pitchFamily="18" charset="0"/>
                  </a:rPr>
                  <a:t>= 4,000 people / 5.6 acres = 714 people/ac</a:t>
                </a:r>
              </a:p>
              <a:p>
                <a:pPr marL="0" indent="0">
                  <a:buNone/>
                </a:pPr>
                <a:r>
                  <a:rPr lang="en-US">
                    <a:latin typeface="Cambria Math" panose="02040503050406030204" pitchFamily="18" charset="0"/>
                    <a:ea typeface="Cambria Math" panose="02040503050406030204" pitchFamily="18" charset="0"/>
                  </a:rPr>
                  <a:t>Organic Loading</a:t>
                </a:r>
              </a:p>
              <a:p>
                <a:pPr marL="0" indent="0">
                  <a:buNone/>
                </a:pPr>
                <a:endParaRPr lang="en-US">
                  <a:latin typeface="Cambria Math" panose="02040503050406030204" pitchFamily="18" charset="0"/>
                  <a:ea typeface="Cambria Math" panose="02040503050406030204" pitchFamily="18" charset="0"/>
                </a:endParaRPr>
              </a:p>
              <a:p>
                <a:pPr marL="0" indent="0">
                  <a:buNone/>
                </a:pPr>
                <a:r>
                  <a:rPr lang="en-US">
                    <a:latin typeface="Cambria Math" panose="02040503050406030204" pitchFamily="18" charset="0"/>
                    <a:ea typeface="Cambria Math" panose="02040503050406030204" pitchFamily="18" charset="0"/>
                  </a:rPr>
                  <a:t>Hydraulic Loading </a:t>
                </a:r>
              </a:p>
              <a:p>
                <a:endParaRPr lang="en-US">
                  <a:latin typeface="Cambria Math" panose="02040503050406030204" pitchFamily="18" charset="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C4CDF0E0-F7B6-1223-CE28-FA69005023F6}"/>
                  </a:ext>
                </a:extLst>
              </p:cNvPr>
              <p:cNvSpPr>
                <a:spLocks noGrp="1" noRot="1" noChangeAspect="1" noMove="1" noResize="1" noEditPoints="1" noAdjustHandles="1" noChangeArrowheads="1" noChangeShapeType="1" noTextEdit="1"/>
              </p:cNvSpPr>
              <p:nvPr>
                <p:ph idx="1"/>
              </p:nvPr>
            </p:nvSpPr>
            <p:spPr>
              <a:xfrm>
                <a:off x="751839" y="1778319"/>
                <a:ext cx="10515600" cy="4351338"/>
              </a:xfrm>
              <a:blipFill>
                <a:blip r:embed="rId2"/>
                <a:stretch>
                  <a:fillRect l="-1159" t="-25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B5C16DE-A595-C094-3B36-DA4E17288CF5}"/>
                  </a:ext>
                </a:extLst>
              </p:cNvPr>
              <p:cNvSpPr txBox="1"/>
              <p:nvPr/>
            </p:nvSpPr>
            <p:spPr>
              <a:xfrm>
                <a:off x="534127" y="4298323"/>
                <a:ext cx="11571514" cy="533864"/>
              </a:xfrm>
              <a:prstGeom prst="rect">
                <a:avLst/>
              </a:prstGeom>
              <a:noFill/>
            </p:spPr>
            <p:txBody>
              <a:bodyPr wrap="square">
                <a:spAutoFit/>
              </a:bodyPr>
              <a:lstStyle/>
              <a:p>
                <a14:m>
                  <m:oMath xmlns:m="http://schemas.openxmlformats.org/officeDocument/2006/math">
                    <m:r>
                      <m:rPr>
                        <m:sty m:val="p"/>
                      </m:rPr>
                      <a:rPr lang="en-US" i="0" smtClean="0">
                        <a:solidFill>
                          <a:schemeClr val="bg2">
                            <a:lumMod val="50000"/>
                          </a:schemeClr>
                        </a:solidFill>
                        <a:latin typeface="Cambria Math" panose="02040503050406030204" pitchFamily="18" charset="0"/>
                        <a:ea typeface="Cambria Math" panose="02040503050406030204" pitchFamily="18" charset="0"/>
                      </a:rPr>
                      <m:t>Organic</m:t>
                    </m:r>
                    <m:r>
                      <a:rPr lang="en-US" i="0" smtClean="0">
                        <a:solidFill>
                          <a:schemeClr val="bg2">
                            <a:lumMod val="50000"/>
                          </a:schemeClr>
                        </a:solidFill>
                        <a:latin typeface="Cambria Math" panose="02040503050406030204" pitchFamily="18" charset="0"/>
                        <a:ea typeface="Cambria Math" panose="02040503050406030204" pitchFamily="18" charset="0"/>
                      </a:rPr>
                      <m:t> </m:t>
                    </m:r>
                    <m:r>
                      <m:rPr>
                        <m:sty m:val="p"/>
                      </m:rPr>
                      <a:rPr lang="en-US" i="0" smtClean="0">
                        <a:solidFill>
                          <a:schemeClr val="bg2">
                            <a:lumMod val="50000"/>
                          </a:schemeClr>
                        </a:solidFill>
                        <a:latin typeface="Cambria Math" panose="02040503050406030204" pitchFamily="18" charset="0"/>
                        <a:ea typeface="Cambria Math" panose="02040503050406030204" pitchFamily="18" charset="0"/>
                      </a:rPr>
                      <m:t>Loading</m:t>
                    </m:r>
                    <m:r>
                      <a:rPr lang="en-US" i="0" smtClean="0">
                        <a:solidFill>
                          <a:schemeClr val="bg2">
                            <a:lumMod val="50000"/>
                          </a:schemeClr>
                        </a:solidFill>
                        <a:latin typeface="Cambria Math" panose="02040503050406030204" pitchFamily="18" charset="0"/>
                        <a:ea typeface="Cambria Math" panose="02040503050406030204" pitchFamily="18" charset="0"/>
                      </a:rPr>
                      <m:t> </m:t>
                    </m:r>
                    <m:r>
                      <m:rPr>
                        <m:sty m:val="p"/>
                      </m:rPr>
                      <a:rPr lang="en-US" i="0" smtClean="0">
                        <a:solidFill>
                          <a:schemeClr val="bg2">
                            <a:lumMod val="50000"/>
                          </a:schemeClr>
                        </a:solidFill>
                        <a:latin typeface="Cambria Math" panose="02040503050406030204" pitchFamily="18" charset="0"/>
                        <a:ea typeface="Cambria Math" panose="02040503050406030204" pitchFamily="18" charset="0"/>
                      </a:rPr>
                      <m:t>Rate</m:t>
                    </m:r>
                    <m:r>
                      <a:rPr lang="en-US" i="0" smtClean="0">
                        <a:solidFill>
                          <a:schemeClr val="bg2">
                            <a:lumMod val="50000"/>
                          </a:schemeClr>
                        </a:solidFill>
                        <a:latin typeface="Cambria Math" panose="02040503050406030204" pitchFamily="18" charset="0"/>
                        <a:ea typeface="Cambria Math" panose="02040503050406030204" pitchFamily="18" charset="0"/>
                      </a:rPr>
                      <m:t>−</m:t>
                    </m:r>
                    <m:r>
                      <m:rPr>
                        <m:sty m:val="p"/>
                      </m:rPr>
                      <a:rPr lang="en-US" i="0" smtClean="0">
                        <a:solidFill>
                          <a:schemeClr val="bg2">
                            <a:lumMod val="50000"/>
                          </a:schemeClr>
                        </a:solidFill>
                        <a:latin typeface="Cambria Math" panose="02040503050406030204" pitchFamily="18" charset="0"/>
                        <a:ea typeface="Cambria Math" panose="02040503050406030204" pitchFamily="18" charset="0"/>
                      </a:rPr>
                      <m:t>Pond</m:t>
                    </m:r>
                    <m:r>
                      <a:rPr lang="en-US" i="0" smtClean="0">
                        <a:solidFill>
                          <a:schemeClr val="bg2">
                            <a:lumMod val="50000"/>
                          </a:schemeClr>
                        </a:solidFill>
                        <a:latin typeface="Cambria Math" panose="02040503050406030204" pitchFamily="18" charset="0"/>
                        <a:ea typeface="Cambria Math" panose="02040503050406030204" pitchFamily="18" charset="0"/>
                      </a:rPr>
                      <m:t>, </m:t>
                    </m:r>
                    <m:r>
                      <m:rPr>
                        <m:sty m:val="p"/>
                      </m:rPr>
                      <a:rPr lang="en-US" i="0" smtClean="0">
                        <a:solidFill>
                          <a:schemeClr val="bg2">
                            <a:lumMod val="50000"/>
                          </a:schemeClr>
                        </a:solidFill>
                        <a:latin typeface="Cambria Math" panose="02040503050406030204" pitchFamily="18" charset="0"/>
                        <a:ea typeface="Cambria Math" panose="02040503050406030204" pitchFamily="18" charset="0"/>
                      </a:rPr>
                      <m:t>lbs</m:t>
                    </m:r>
                    <m:r>
                      <a:rPr lang="en-US" i="0" smtClean="0">
                        <a:solidFill>
                          <a:schemeClr val="bg2">
                            <a:lumMod val="50000"/>
                          </a:schemeClr>
                        </a:solidFill>
                        <a:latin typeface="Cambria Math" panose="02040503050406030204" pitchFamily="18" charset="0"/>
                        <a:ea typeface="Cambria Math" panose="02040503050406030204" pitchFamily="18" charset="0"/>
                      </a:rPr>
                      <m:t> </m:t>
                    </m:r>
                    <m:r>
                      <m:rPr>
                        <m:sty m:val="p"/>
                      </m:rPr>
                      <a:rPr lang="en-US" i="0" smtClean="0">
                        <a:solidFill>
                          <a:schemeClr val="bg2">
                            <a:lumMod val="50000"/>
                          </a:schemeClr>
                        </a:solidFill>
                        <a:latin typeface="Cambria Math" panose="02040503050406030204" pitchFamily="18" charset="0"/>
                        <a:ea typeface="Cambria Math" panose="02040503050406030204" pitchFamily="18" charset="0"/>
                      </a:rPr>
                      <m:t>BOD</m:t>
                    </m:r>
                    <m:r>
                      <a:rPr lang="en-US" i="0" smtClean="0">
                        <a:solidFill>
                          <a:schemeClr val="bg2">
                            <a:lumMod val="50000"/>
                          </a:schemeClr>
                        </a:solidFill>
                        <a:latin typeface="Cambria Math" panose="02040503050406030204" pitchFamily="18" charset="0"/>
                        <a:ea typeface="Cambria Math" panose="02040503050406030204" pitchFamily="18" charset="0"/>
                      </a:rPr>
                      <m:t>/</m:t>
                    </m:r>
                    <m:r>
                      <m:rPr>
                        <m:sty m:val="p"/>
                      </m:rPr>
                      <a:rPr lang="en-US" i="0" smtClean="0">
                        <a:solidFill>
                          <a:schemeClr val="bg2">
                            <a:lumMod val="50000"/>
                          </a:schemeClr>
                        </a:solidFill>
                        <a:latin typeface="Cambria Math" panose="02040503050406030204" pitchFamily="18" charset="0"/>
                        <a:ea typeface="Cambria Math" panose="02040503050406030204" pitchFamily="18" charset="0"/>
                      </a:rPr>
                      <m:t>day</m:t>
                    </m:r>
                    <m:r>
                      <a:rPr lang="en-US" i="0" smtClean="0">
                        <a:solidFill>
                          <a:schemeClr val="bg2">
                            <a:lumMod val="50000"/>
                          </a:schemeClr>
                        </a:solidFill>
                        <a:latin typeface="Cambria Math" panose="02040503050406030204" pitchFamily="18" charset="0"/>
                        <a:ea typeface="Cambria Math" panose="02040503050406030204" pitchFamily="18" charset="0"/>
                      </a:rPr>
                      <m:t>/</m:t>
                    </m:r>
                    <m:r>
                      <m:rPr>
                        <m:sty m:val="p"/>
                      </m:rPr>
                      <a:rPr lang="en-US" i="0" smtClean="0">
                        <a:solidFill>
                          <a:schemeClr val="bg2">
                            <a:lumMod val="50000"/>
                          </a:schemeClr>
                        </a:solidFill>
                        <a:latin typeface="Cambria Math" panose="02040503050406030204" pitchFamily="18" charset="0"/>
                        <a:ea typeface="Cambria Math" panose="02040503050406030204" pitchFamily="18" charset="0"/>
                      </a:rPr>
                      <m:t>ac</m:t>
                    </m:r>
                    <m:r>
                      <a:rPr lang="en-US" i="0" smtClean="0">
                        <a:solidFill>
                          <a:schemeClr val="bg2">
                            <a:lumMod val="50000"/>
                          </a:schemeClr>
                        </a:solidFill>
                        <a:latin typeface="Cambria Math" panose="02040503050406030204" pitchFamily="18" charset="0"/>
                        <a:ea typeface="Cambria Math" panose="02040503050406030204" pitchFamily="18" charset="0"/>
                      </a:rPr>
                      <m:t>=</m:t>
                    </m:r>
                    <m:f>
                      <m:fPr>
                        <m:ctrlPr>
                          <a:rPr lang="en-US" i="1">
                            <a:solidFill>
                              <a:schemeClr val="bg2">
                                <a:lumMod val="50000"/>
                              </a:schemeClr>
                            </a:solidFill>
                            <a:latin typeface="Cambria Math" panose="02040503050406030204" pitchFamily="18" charset="0"/>
                            <a:ea typeface="Cambria Math" panose="02040503050406030204" pitchFamily="18" charset="0"/>
                          </a:rPr>
                        </m:ctrlPr>
                      </m:fPr>
                      <m:num>
                        <m:r>
                          <m:rPr>
                            <m:sty m:val="p"/>
                          </m:rPr>
                          <a:rPr lang="en-US" i="0">
                            <a:solidFill>
                              <a:schemeClr val="bg2">
                                <a:lumMod val="50000"/>
                              </a:schemeClr>
                            </a:solidFill>
                            <a:latin typeface="Cambria Math" panose="02040503050406030204" pitchFamily="18" charset="0"/>
                            <a:ea typeface="Cambria Math" panose="02040503050406030204" pitchFamily="18" charset="0"/>
                          </a:rPr>
                          <m:t>Organic</m:t>
                        </m:r>
                        <m:r>
                          <a:rPr lang="en-US" i="0">
                            <a:solidFill>
                              <a:schemeClr val="bg2">
                                <a:lumMod val="50000"/>
                              </a:schemeClr>
                            </a:solidFill>
                            <a:latin typeface="Cambria Math" panose="02040503050406030204" pitchFamily="18" charset="0"/>
                            <a:ea typeface="Cambria Math" panose="02040503050406030204" pitchFamily="18" charset="0"/>
                          </a:rPr>
                          <m:t> </m:t>
                        </m:r>
                        <m:r>
                          <m:rPr>
                            <m:sty m:val="p"/>
                          </m:rPr>
                          <a:rPr lang="en-US" i="0">
                            <a:solidFill>
                              <a:schemeClr val="bg2">
                                <a:lumMod val="50000"/>
                              </a:schemeClr>
                            </a:solidFill>
                            <a:latin typeface="Cambria Math" panose="02040503050406030204" pitchFamily="18" charset="0"/>
                            <a:ea typeface="Cambria Math" panose="02040503050406030204" pitchFamily="18" charset="0"/>
                          </a:rPr>
                          <m:t>Loading</m:t>
                        </m:r>
                        <m:r>
                          <a:rPr lang="en-US" i="0">
                            <a:solidFill>
                              <a:schemeClr val="bg2">
                                <a:lumMod val="50000"/>
                              </a:schemeClr>
                            </a:solidFill>
                            <a:latin typeface="Cambria Math" panose="02040503050406030204" pitchFamily="18" charset="0"/>
                            <a:ea typeface="Cambria Math" panose="02040503050406030204" pitchFamily="18" charset="0"/>
                          </a:rPr>
                          <m:t>, </m:t>
                        </m:r>
                        <m:r>
                          <m:rPr>
                            <m:sty m:val="p"/>
                          </m:rPr>
                          <a:rPr lang="en-US" i="0">
                            <a:solidFill>
                              <a:schemeClr val="bg2">
                                <a:lumMod val="50000"/>
                              </a:schemeClr>
                            </a:solidFill>
                            <a:latin typeface="Cambria Math" panose="02040503050406030204" pitchFamily="18" charset="0"/>
                            <a:ea typeface="Cambria Math" panose="02040503050406030204" pitchFamily="18" charset="0"/>
                          </a:rPr>
                          <m:t>lbs</m:t>
                        </m:r>
                        <m:r>
                          <a:rPr lang="en-US" i="0">
                            <a:solidFill>
                              <a:schemeClr val="bg2">
                                <a:lumMod val="50000"/>
                              </a:schemeClr>
                            </a:solidFill>
                            <a:latin typeface="Cambria Math" panose="02040503050406030204" pitchFamily="18" charset="0"/>
                            <a:ea typeface="Cambria Math" panose="02040503050406030204" pitchFamily="18" charset="0"/>
                          </a:rPr>
                          <m:t> </m:t>
                        </m:r>
                        <m:r>
                          <m:rPr>
                            <m:sty m:val="p"/>
                          </m:rPr>
                          <a:rPr lang="en-US" i="0">
                            <a:solidFill>
                              <a:schemeClr val="bg2">
                                <a:lumMod val="50000"/>
                              </a:schemeClr>
                            </a:solidFill>
                            <a:latin typeface="Cambria Math" panose="02040503050406030204" pitchFamily="18" charset="0"/>
                            <a:ea typeface="Cambria Math" panose="02040503050406030204" pitchFamily="18" charset="0"/>
                          </a:rPr>
                          <m:t>BOD</m:t>
                        </m:r>
                        <m:r>
                          <a:rPr lang="en-US" i="0">
                            <a:solidFill>
                              <a:schemeClr val="bg2">
                                <a:lumMod val="50000"/>
                              </a:schemeClr>
                            </a:solidFill>
                            <a:latin typeface="Cambria Math" panose="02040503050406030204" pitchFamily="18" charset="0"/>
                            <a:ea typeface="Cambria Math" panose="02040503050406030204" pitchFamily="18" charset="0"/>
                          </a:rPr>
                          <m:t>/</m:t>
                        </m:r>
                        <m:r>
                          <m:rPr>
                            <m:sty m:val="p"/>
                          </m:rPr>
                          <a:rPr lang="en-US" i="0">
                            <a:solidFill>
                              <a:schemeClr val="bg2">
                                <a:lumMod val="50000"/>
                              </a:schemeClr>
                            </a:solidFill>
                            <a:latin typeface="Cambria Math" panose="02040503050406030204" pitchFamily="18" charset="0"/>
                            <a:ea typeface="Cambria Math" panose="02040503050406030204" pitchFamily="18" charset="0"/>
                          </a:rPr>
                          <m:t>day</m:t>
                        </m:r>
                        <m:r>
                          <a:rPr lang="en-US" i="0">
                            <a:solidFill>
                              <a:schemeClr val="bg2">
                                <a:lumMod val="50000"/>
                              </a:schemeClr>
                            </a:solidFill>
                            <a:latin typeface="Cambria Math" panose="02040503050406030204" pitchFamily="18" charset="0"/>
                            <a:ea typeface="Cambria Math" panose="02040503050406030204" pitchFamily="18" charset="0"/>
                          </a:rPr>
                          <m:t> </m:t>
                        </m:r>
                      </m:num>
                      <m:den>
                        <m:r>
                          <m:rPr>
                            <m:sty m:val="p"/>
                          </m:rPr>
                          <a:rPr lang="en-US" i="0">
                            <a:solidFill>
                              <a:schemeClr val="bg2">
                                <a:lumMod val="50000"/>
                              </a:schemeClr>
                            </a:solidFill>
                            <a:latin typeface="Cambria Math" panose="02040503050406030204" pitchFamily="18" charset="0"/>
                            <a:ea typeface="Cambria Math" panose="02040503050406030204" pitchFamily="18" charset="0"/>
                          </a:rPr>
                          <m:t>Avergage</m:t>
                        </m:r>
                        <m:r>
                          <a:rPr lang="en-US" i="0">
                            <a:solidFill>
                              <a:schemeClr val="bg2">
                                <a:lumMod val="50000"/>
                              </a:schemeClr>
                            </a:solidFill>
                            <a:latin typeface="Cambria Math" panose="02040503050406030204" pitchFamily="18" charset="0"/>
                            <a:ea typeface="Cambria Math" panose="02040503050406030204" pitchFamily="18" charset="0"/>
                          </a:rPr>
                          <m:t> </m:t>
                        </m:r>
                        <m:r>
                          <m:rPr>
                            <m:sty m:val="p"/>
                          </m:rPr>
                          <a:rPr lang="en-US" i="0">
                            <a:solidFill>
                              <a:schemeClr val="bg2">
                                <a:lumMod val="50000"/>
                              </a:schemeClr>
                            </a:solidFill>
                            <a:latin typeface="Cambria Math" panose="02040503050406030204" pitchFamily="18" charset="0"/>
                            <a:ea typeface="Cambria Math" panose="02040503050406030204" pitchFamily="18" charset="0"/>
                          </a:rPr>
                          <m:t>Pond</m:t>
                        </m:r>
                        <m:r>
                          <a:rPr lang="en-US" i="0">
                            <a:solidFill>
                              <a:schemeClr val="bg2">
                                <a:lumMod val="50000"/>
                              </a:schemeClr>
                            </a:solidFill>
                            <a:latin typeface="Cambria Math" panose="02040503050406030204" pitchFamily="18" charset="0"/>
                            <a:ea typeface="Cambria Math" panose="02040503050406030204" pitchFamily="18" charset="0"/>
                          </a:rPr>
                          <m:t> </m:t>
                        </m:r>
                        <m:r>
                          <m:rPr>
                            <m:sty m:val="p"/>
                          </m:rPr>
                          <a:rPr lang="en-US" i="0">
                            <a:solidFill>
                              <a:schemeClr val="bg2">
                                <a:lumMod val="50000"/>
                              </a:schemeClr>
                            </a:solidFill>
                            <a:latin typeface="Cambria Math" panose="02040503050406030204" pitchFamily="18" charset="0"/>
                            <a:ea typeface="Cambria Math" panose="02040503050406030204" pitchFamily="18" charset="0"/>
                          </a:rPr>
                          <m:t>Surface</m:t>
                        </m:r>
                        <m:r>
                          <a:rPr lang="en-US" i="0">
                            <a:solidFill>
                              <a:schemeClr val="bg2">
                                <a:lumMod val="50000"/>
                              </a:schemeClr>
                            </a:solidFill>
                            <a:latin typeface="Cambria Math" panose="02040503050406030204" pitchFamily="18" charset="0"/>
                            <a:ea typeface="Cambria Math" panose="02040503050406030204" pitchFamily="18" charset="0"/>
                          </a:rPr>
                          <m:t> </m:t>
                        </m:r>
                        <m:r>
                          <m:rPr>
                            <m:sty m:val="p"/>
                          </m:rPr>
                          <a:rPr lang="en-US" i="0">
                            <a:solidFill>
                              <a:schemeClr val="bg2">
                                <a:lumMod val="50000"/>
                              </a:schemeClr>
                            </a:solidFill>
                            <a:latin typeface="Cambria Math" panose="02040503050406030204" pitchFamily="18" charset="0"/>
                            <a:ea typeface="Cambria Math" panose="02040503050406030204" pitchFamily="18" charset="0"/>
                          </a:rPr>
                          <m:t>Area</m:t>
                        </m:r>
                        <m:r>
                          <a:rPr lang="en-US" i="0">
                            <a:solidFill>
                              <a:schemeClr val="bg2">
                                <a:lumMod val="50000"/>
                              </a:schemeClr>
                            </a:solidFill>
                            <a:latin typeface="Cambria Math" panose="02040503050406030204" pitchFamily="18" charset="0"/>
                            <a:ea typeface="Cambria Math" panose="02040503050406030204" pitchFamily="18" charset="0"/>
                          </a:rPr>
                          <m:t>, </m:t>
                        </m:r>
                        <m:r>
                          <m:rPr>
                            <m:sty m:val="p"/>
                          </m:rPr>
                          <a:rPr lang="en-US" i="0">
                            <a:solidFill>
                              <a:schemeClr val="bg2">
                                <a:lumMod val="50000"/>
                              </a:schemeClr>
                            </a:solidFill>
                            <a:latin typeface="Cambria Math" panose="02040503050406030204" pitchFamily="18" charset="0"/>
                            <a:ea typeface="Cambria Math" panose="02040503050406030204" pitchFamily="18" charset="0"/>
                          </a:rPr>
                          <m:t>ac</m:t>
                        </m:r>
                      </m:den>
                    </m:f>
                  </m:oMath>
                </a14:m>
                <a:r>
                  <a:rPr lang="en-US">
                    <a:solidFill>
                      <a:schemeClr val="bg2">
                        <a:lumMod val="50000"/>
                      </a:schemeClr>
                    </a:solidFill>
                    <a:latin typeface="Cambria Math" panose="02040503050406030204" pitchFamily="18" charset="0"/>
                    <a:ea typeface="Cambria Math" panose="02040503050406030204" pitchFamily="18" charset="0"/>
                  </a:rPr>
                  <a:t> = 500.4lb/day / 5.6ac = 89.4 </a:t>
                </a:r>
                <a:r>
                  <a:rPr lang="en-US" err="1">
                    <a:solidFill>
                      <a:schemeClr val="bg2">
                        <a:lumMod val="50000"/>
                      </a:schemeClr>
                    </a:solidFill>
                    <a:latin typeface="Cambria Math" panose="02040503050406030204" pitchFamily="18" charset="0"/>
                    <a:ea typeface="Cambria Math" panose="02040503050406030204" pitchFamily="18" charset="0"/>
                  </a:rPr>
                  <a:t>lb</a:t>
                </a:r>
                <a:r>
                  <a:rPr lang="en-US">
                    <a:solidFill>
                      <a:schemeClr val="bg2">
                        <a:lumMod val="50000"/>
                      </a:schemeClr>
                    </a:solidFill>
                    <a:latin typeface="Cambria Math" panose="02040503050406030204" pitchFamily="18" charset="0"/>
                    <a:ea typeface="Cambria Math" panose="02040503050406030204" pitchFamily="18" charset="0"/>
                  </a:rPr>
                  <a:t>/day/ac  </a:t>
                </a:r>
              </a:p>
            </p:txBody>
          </p:sp>
        </mc:Choice>
        <mc:Fallback xmlns="">
          <p:sp>
            <p:nvSpPr>
              <p:cNvPr id="4" name="TextBox 3">
                <a:extLst>
                  <a:ext uri="{FF2B5EF4-FFF2-40B4-BE49-F238E27FC236}">
                    <a16:creationId xmlns:a16="http://schemas.microsoft.com/office/drawing/2014/main" id="{5B5C16DE-A595-C094-3B36-DA4E17288CF5}"/>
                  </a:ext>
                </a:extLst>
              </p:cNvPr>
              <p:cNvSpPr txBox="1">
                <a:spLocks noRot="1" noChangeAspect="1" noMove="1" noResize="1" noEditPoints="1" noAdjustHandles="1" noChangeArrowheads="1" noChangeShapeType="1" noTextEdit="1"/>
              </p:cNvSpPr>
              <p:nvPr/>
            </p:nvSpPr>
            <p:spPr>
              <a:xfrm>
                <a:off x="534127" y="4298323"/>
                <a:ext cx="11571514" cy="533864"/>
              </a:xfrm>
              <a:prstGeom prst="rect">
                <a:avLst/>
              </a:prstGeom>
              <a:blipFill>
                <a:blip r:embed="rId3"/>
                <a:stretch>
                  <a:fillRect l="-158"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68A7C0B-8A00-7B9A-B3B2-871D65E723DB}"/>
                  </a:ext>
                </a:extLst>
              </p:cNvPr>
              <p:cNvSpPr txBox="1"/>
              <p:nvPr/>
            </p:nvSpPr>
            <p:spPr>
              <a:xfrm>
                <a:off x="2169645" y="5462743"/>
                <a:ext cx="7679987" cy="66691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i="0" smtClean="0">
                          <a:solidFill>
                            <a:srgbClr val="666666"/>
                          </a:solidFill>
                          <a:latin typeface="Cambria Math" panose="02040503050406030204" pitchFamily="18" charset="0"/>
                          <a:ea typeface="Cambria Math" panose="02040503050406030204" pitchFamily="18" charset="0"/>
                        </a:rPr>
                        <m:t>H</m:t>
                      </m:r>
                      <m:r>
                        <m:rPr>
                          <m:sty m:val="p"/>
                        </m:rPr>
                        <a:rPr lang="en-US" b="0" i="0" smtClean="0">
                          <a:solidFill>
                            <a:srgbClr val="666666"/>
                          </a:solidFill>
                          <a:latin typeface="Cambria Math" panose="02040503050406030204" pitchFamily="18" charset="0"/>
                          <a:ea typeface="Cambria Math" panose="02040503050406030204" pitchFamily="18" charset="0"/>
                        </a:rPr>
                        <m:t>LR</m:t>
                      </m:r>
                      <m:r>
                        <a:rPr lang="en-US" i="0">
                          <a:solidFill>
                            <a:srgbClr val="666666"/>
                          </a:solidFill>
                          <a:latin typeface="Cambria Math" panose="02040503050406030204" pitchFamily="18" charset="0"/>
                          <a:ea typeface="Cambria Math" panose="02040503050406030204" pitchFamily="18" charset="0"/>
                        </a:rPr>
                        <m:t>,</m:t>
                      </m:r>
                      <m:f>
                        <m:fPr>
                          <m:ctrlPr>
                            <a:rPr lang="en-US" b="0" i="1" smtClean="0">
                              <a:solidFill>
                                <a:srgbClr val="666666"/>
                              </a:solidFill>
                              <a:latin typeface="Cambria Math" panose="02040503050406030204" pitchFamily="18" charset="0"/>
                              <a:ea typeface="Cambria Math" panose="02040503050406030204" pitchFamily="18" charset="0"/>
                            </a:rPr>
                          </m:ctrlPr>
                        </m:fPr>
                        <m:num>
                          <m:r>
                            <m:rPr>
                              <m:sty m:val="p"/>
                            </m:rPr>
                            <a:rPr lang="en-US" b="0" i="0" smtClean="0">
                              <a:solidFill>
                                <a:srgbClr val="666666"/>
                              </a:solidFill>
                              <a:latin typeface="Cambria Math" panose="02040503050406030204" pitchFamily="18" charset="0"/>
                              <a:ea typeface="Cambria Math" panose="02040503050406030204" pitchFamily="18" charset="0"/>
                            </a:rPr>
                            <m:t>gpd</m:t>
                          </m:r>
                        </m:num>
                        <m:den>
                          <m:sSup>
                            <m:sSupPr>
                              <m:ctrlPr>
                                <a:rPr lang="en-US" i="1">
                                  <a:solidFill>
                                    <a:srgbClr val="666666"/>
                                  </a:solidFill>
                                  <a:latin typeface="Cambria Math" panose="02040503050406030204" pitchFamily="18" charset="0"/>
                                  <a:ea typeface="Cambria Math" panose="02040503050406030204" pitchFamily="18" charset="0"/>
                                </a:rPr>
                              </m:ctrlPr>
                            </m:sSupPr>
                            <m:e>
                              <m:r>
                                <m:rPr>
                                  <m:sty m:val="p"/>
                                </m:rPr>
                                <a:rPr lang="en-US" i="0">
                                  <a:solidFill>
                                    <a:srgbClr val="666666"/>
                                  </a:solidFill>
                                  <a:latin typeface="Cambria Math" panose="02040503050406030204" pitchFamily="18" charset="0"/>
                                  <a:ea typeface="Cambria Math" panose="02040503050406030204" pitchFamily="18" charset="0"/>
                                </a:rPr>
                                <m:t>ft</m:t>
                              </m:r>
                            </m:e>
                            <m:sup>
                              <m:r>
                                <a:rPr lang="en-US" i="0">
                                  <a:solidFill>
                                    <a:srgbClr val="666666"/>
                                  </a:solidFill>
                                  <a:latin typeface="Cambria Math" panose="02040503050406030204" pitchFamily="18" charset="0"/>
                                  <a:ea typeface="Cambria Math" panose="02040503050406030204" pitchFamily="18" charset="0"/>
                                </a:rPr>
                                <m:t>2</m:t>
                              </m:r>
                            </m:sup>
                          </m:sSup>
                        </m:den>
                      </m:f>
                      <m:r>
                        <a:rPr lang="en-US" i="0">
                          <a:solidFill>
                            <a:srgbClr val="666666"/>
                          </a:solidFill>
                          <a:latin typeface="Cambria Math" panose="02040503050406030204" pitchFamily="18" charset="0"/>
                          <a:ea typeface="Cambria Math" panose="02040503050406030204" pitchFamily="18" charset="0"/>
                        </a:rPr>
                        <m:t>=</m:t>
                      </m:r>
                      <m:f>
                        <m:fPr>
                          <m:ctrlPr>
                            <a:rPr lang="en-US" i="1">
                              <a:solidFill>
                                <a:srgbClr val="666666"/>
                              </a:solidFill>
                              <a:latin typeface="Cambria Math" panose="02040503050406030204" pitchFamily="18" charset="0"/>
                              <a:ea typeface="Cambria Math" panose="02040503050406030204" pitchFamily="18" charset="0"/>
                            </a:rPr>
                          </m:ctrlPr>
                        </m:fPr>
                        <m:num>
                          <m:r>
                            <m:rPr>
                              <m:sty m:val="p"/>
                            </m:rPr>
                            <a:rPr lang="en-US" i="0">
                              <a:solidFill>
                                <a:srgbClr val="666666"/>
                              </a:solidFill>
                              <a:latin typeface="Cambria Math" panose="02040503050406030204" pitchFamily="18" charset="0"/>
                              <a:ea typeface="Cambria Math" panose="02040503050406030204" pitchFamily="18" charset="0"/>
                            </a:rPr>
                            <m:t>Total</m:t>
                          </m:r>
                          <m:r>
                            <a:rPr lang="en-US" i="0">
                              <a:solidFill>
                                <a:srgbClr val="666666"/>
                              </a:solidFill>
                              <a:latin typeface="Cambria Math" panose="02040503050406030204" pitchFamily="18" charset="0"/>
                              <a:ea typeface="Cambria Math" panose="02040503050406030204" pitchFamily="18" charset="0"/>
                            </a:rPr>
                            <m:t> </m:t>
                          </m:r>
                          <m:r>
                            <m:rPr>
                              <m:sty m:val="p"/>
                            </m:rPr>
                            <a:rPr lang="en-US" i="0">
                              <a:solidFill>
                                <a:srgbClr val="666666"/>
                              </a:solidFill>
                              <a:latin typeface="Cambria Math" panose="02040503050406030204" pitchFamily="18" charset="0"/>
                              <a:ea typeface="Cambria Math" panose="02040503050406030204" pitchFamily="18" charset="0"/>
                            </a:rPr>
                            <m:t>Flow</m:t>
                          </m:r>
                          <m:r>
                            <a:rPr lang="en-US" i="0">
                              <a:solidFill>
                                <a:srgbClr val="666666"/>
                              </a:solidFill>
                              <a:latin typeface="Cambria Math" panose="02040503050406030204" pitchFamily="18" charset="0"/>
                              <a:ea typeface="Cambria Math" panose="02040503050406030204" pitchFamily="18" charset="0"/>
                            </a:rPr>
                            <m:t> </m:t>
                          </m:r>
                          <m:r>
                            <m:rPr>
                              <m:sty m:val="p"/>
                            </m:rPr>
                            <a:rPr lang="en-US" i="0">
                              <a:solidFill>
                                <a:srgbClr val="666666"/>
                              </a:solidFill>
                              <a:latin typeface="Cambria Math" panose="02040503050406030204" pitchFamily="18" charset="0"/>
                              <a:ea typeface="Cambria Math" panose="02040503050406030204" pitchFamily="18" charset="0"/>
                            </a:rPr>
                            <m:t>Applied</m:t>
                          </m:r>
                          <m:r>
                            <a:rPr lang="en-US" i="0">
                              <a:solidFill>
                                <a:srgbClr val="666666"/>
                              </a:solidFill>
                              <a:latin typeface="Cambria Math" panose="02040503050406030204" pitchFamily="18" charset="0"/>
                              <a:ea typeface="Cambria Math" panose="02040503050406030204" pitchFamily="18" charset="0"/>
                            </a:rPr>
                            <m:t>,</m:t>
                          </m:r>
                          <m:r>
                            <m:rPr>
                              <m:sty m:val="p"/>
                            </m:rPr>
                            <a:rPr lang="en-US" i="0">
                              <a:solidFill>
                                <a:srgbClr val="666666"/>
                              </a:solidFill>
                              <a:latin typeface="Cambria Math" panose="02040503050406030204" pitchFamily="18" charset="0"/>
                              <a:ea typeface="Cambria Math" panose="02040503050406030204" pitchFamily="18" charset="0"/>
                            </a:rPr>
                            <m:t>gdp</m:t>
                          </m:r>
                        </m:num>
                        <m:den>
                          <m:r>
                            <m:rPr>
                              <m:sty m:val="p"/>
                            </m:rPr>
                            <a:rPr lang="en-US" i="0">
                              <a:solidFill>
                                <a:srgbClr val="666666"/>
                              </a:solidFill>
                              <a:latin typeface="Cambria Math" panose="02040503050406030204" pitchFamily="18" charset="0"/>
                              <a:ea typeface="Cambria Math" panose="02040503050406030204" pitchFamily="18" charset="0"/>
                            </a:rPr>
                            <m:t>Area</m:t>
                          </m:r>
                          <m:r>
                            <a:rPr lang="en-US" i="0">
                              <a:solidFill>
                                <a:srgbClr val="666666"/>
                              </a:solidFill>
                              <a:latin typeface="Cambria Math" panose="02040503050406030204" pitchFamily="18" charset="0"/>
                              <a:ea typeface="Cambria Math" panose="02040503050406030204" pitchFamily="18" charset="0"/>
                            </a:rPr>
                            <m:t>,</m:t>
                          </m:r>
                          <m:sSup>
                            <m:sSupPr>
                              <m:ctrlPr>
                                <a:rPr lang="en-US" i="1">
                                  <a:solidFill>
                                    <a:srgbClr val="666666"/>
                                  </a:solidFill>
                                  <a:latin typeface="Cambria Math" panose="02040503050406030204" pitchFamily="18" charset="0"/>
                                  <a:ea typeface="Cambria Math" panose="02040503050406030204" pitchFamily="18" charset="0"/>
                                </a:rPr>
                              </m:ctrlPr>
                            </m:sSupPr>
                            <m:e>
                              <m:r>
                                <m:rPr>
                                  <m:sty m:val="p"/>
                                </m:rPr>
                                <a:rPr lang="en-US" i="0">
                                  <a:solidFill>
                                    <a:srgbClr val="666666"/>
                                  </a:solidFill>
                                  <a:latin typeface="Cambria Math" panose="02040503050406030204" pitchFamily="18" charset="0"/>
                                  <a:ea typeface="Cambria Math" panose="02040503050406030204" pitchFamily="18" charset="0"/>
                                </a:rPr>
                                <m:t>ft</m:t>
                              </m:r>
                            </m:e>
                            <m:sup>
                              <m:r>
                                <a:rPr lang="en-US" i="0">
                                  <a:solidFill>
                                    <a:srgbClr val="666666"/>
                                  </a:solidFill>
                                  <a:latin typeface="Cambria Math" panose="02040503050406030204" pitchFamily="18" charset="0"/>
                                  <a:ea typeface="Cambria Math" panose="02040503050406030204" pitchFamily="18" charset="0"/>
                                </a:rPr>
                                <m:t>2</m:t>
                              </m:r>
                            </m:sup>
                          </m:sSup>
                        </m:den>
                      </m:f>
                      <m:r>
                        <a:rPr lang="en-US" b="0" i="0" smtClean="0">
                          <a:solidFill>
                            <a:srgbClr val="666666"/>
                          </a:solidFill>
                          <a:latin typeface="Cambria Math" panose="02040503050406030204" pitchFamily="18" charset="0"/>
                          <a:ea typeface="Cambria Math" panose="02040503050406030204" pitchFamily="18" charset="0"/>
                        </a:rPr>
                        <m:t>=</m:t>
                      </m:r>
                      <m:f>
                        <m:fPr>
                          <m:ctrlPr>
                            <a:rPr lang="en-US" b="0" i="1" smtClean="0">
                              <a:solidFill>
                                <a:srgbClr val="666666"/>
                              </a:solidFill>
                              <a:latin typeface="Cambria Math" panose="02040503050406030204" pitchFamily="18" charset="0"/>
                              <a:ea typeface="Cambria Math" panose="02040503050406030204" pitchFamily="18" charset="0"/>
                            </a:rPr>
                          </m:ctrlPr>
                        </m:fPr>
                        <m:num>
                          <m:r>
                            <a:rPr lang="en-US" b="0" i="0" smtClean="0">
                              <a:solidFill>
                                <a:srgbClr val="666666"/>
                              </a:solidFill>
                              <a:latin typeface="Cambria Math" panose="02040503050406030204" pitchFamily="18" charset="0"/>
                              <a:ea typeface="Cambria Math" panose="02040503050406030204" pitchFamily="18" charset="0"/>
                            </a:rPr>
                            <m:t>400,000</m:t>
                          </m:r>
                          <m:r>
                            <m:rPr>
                              <m:sty m:val="p"/>
                            </m:rPr>
                            <a:rPr lang="en-US" b="0" i="0" smtClean="0">
                              <a:solidFill>
                                <a:srgbClr val="666666"/>
                              </a:solidFill>
                              <a:latin typeface="Cambria Math" panose="02040503050406030204" pitchFamily="18" charset="0"/>
                              <a:ea typeface="Cambria Math" panose="02040503050406030204" pitchFamily="18" charset="0"/>
                            </a:rPr>
                            <m:t>gpd</m:t>
                          </m:r>
                        </m:num>
                        <m:den>
                          <m:r>
                            <a:rPr lang="en-US" b="0" i="0" smtClean="0">
                              <a:solidFill>
                                <a:srgbClr val="666666"/>
                              </a:solidFill>
                              <a:latin typeface="Cambria Math" panose="02040503050406030204" pitchFamily="18" charset="0"/>
                              <a:ea typeface="Cambria Math" panose="02040503050406030204" pitchFamily="18" charset="0"/>
                            </a:rPr>
                            <m:t>243,600</m:t>
                          </m:r>
                          <m:r>
                            <m:rPr>
                              <m:sty m:val="p"/>
                            </m:rPr>
                            <a:rPr lang="en-US" b="0" i="0" smtClean="0">
                              <a:solidFill>
                                <a:srgbClr val="666666"/>
                              </a:solidFill>
                              <a:latin typeface="Cambria Math" panose="02040503050406030204" pitchFamily="18" charset="0"/>
                              <a:ea typeface="Cambria Math" panose="02040503050406030204" pitchFamily="18" charset="0"/>
                            </a:rPr>
                            <m:t>ft</m:t>
                          </m:r>
                          <m:r>
                            <a:rPr lang="en-US" b="0" i="0" baseline="30000" smtClean="0">
                              <a:solidFill>
                                <a:srgbClr val="666666"/>
                              </a:solidFill>
                              <a:latin typeface="Cambria Math" panose="02040503050406030204" pitchFamily="18" charset="0"/>
                              <a:ea typeface="Cambria Math" panose="02040503050406030204" pitchFamily="18" charset="0"/>
                            </a:rPr>
                            <m:t>2</m:t>
                          </m:r>
                        </m:den>
                      </m:f>
                      <m:r>
                        <a:rPr lang="en-US" b="0" i="0" smtClean="0">
                          <a:solidFill>
                            <a:srgbClr val="666666"/>
                          </a:solidFill>
                          <a:latin typeface="Cambria Math" panose="02040503050406030204" pitchFamily="18" charset="0"/>
                          <a:ea typeface="Cambria Math" panose="02040503050406030204" pitchFamily="18" charset="0"/>
                        </a:rPr>
                        <m:t>=1.6 </m:t>
                      </m:r>
                      <m:r>
                        <m:rPr>
                          <m:sty m:val="p"/>
                        </m:rPr>
                        <a:rPr lang="en-US" b="0" i="0" smtClean="0">
                          <a:solidFill>
                            <a:srgbClr val="666666"/>
                          </a:solidFill>
                          <a:latin typeface="Cambria Math" panose="02040503050406030204" pitchFamily="18" charset="0"/>
                          <a:ea typeface="Cambria Math" panose="02040503050406030204" pitchFamily="18" charset="0"/>
                        </a:rPr>
                        <m:t>gpd</m:t>
                      </m:r>
                      <m:r>
                        <a:rPr lang="en-US" b="0" i="0" smtClean="0">
                          <a:solidFill>
                            <a:srgbClr val="666666"/>
                          </a:solidFill>
                          <a:latin typeface="Cambria Math" panose="02040503050406030204" pitchFamily="18" charset="0"/>
                          <a:ea typeface="Cambria Math" panose="02040503050406030204" pitchFamily="18" charset="0"/>
                        </a:rPr>
                        <m:t>/</m:t>
                      </m:r>
                      <m:r>
                        <m:rPr>
                          <m:sty m:val="p"/>
                        </m:rPr>
                        <a:rPr lang="en-US" b="0" i="0" smtClean="0">
                          <a:solidFill>
                            <a:srgbClr val="666666"/>
                          </a:solidFill>
                          <a:latin typeface="Cambria Math" panose="02040503050406030204" pitchFamily="18" charset="0"/>
                          <a:ea typeface="Cambria Math" panose="02040503050406030204" pitchFamily="18" charset="0"/>
                        </a:rPr>
                        <m:t>ft</m:t>
                      </m:r>
                      <m:r>
                        <a:rPr lang="en-US" b="0" i="0" baseline="30000" smtClean="0">
                          <a:solidFill>
                            <a:srgbClr val="666666"/>
                          </a:solidFill>
                          <a:latin typeface="Cambria Math" panose="02040503050406030204" pitchFamily="18" charset="0"/>
                          <a:ea typeface="Cambria Math" panose="02040503050406030204" pitchFamily="18" charset="0"/>
                        </a:rPr>
                        <m:t>2</m:t>
                      </m:r>
                    </m:oMath>
                  </m:oMathPara>
                </a14:m>
                <a:endParaRPr lang="en-US" baseline="30000">
                  <a:solidFill>
                    <a:srgbClr val="666666"/>
                  </a:solidFill>
                  <a:latin typeface="Cambria Math" panose="02040503050406030204" pitchFamily="18" charset="0"/>
                  <a:ea typeface="Cambria Math" panose="02040503050406030204" pitchFamily="18" charset="0"/>
                </a:endParaRPr>
              </a:p>
            </p:txBody>
          </p:sp>
        </mc:Choice>
        <mc:Fallback xmlns="">
          <p:sp>
            <p:nvSpPr>
              <p:cNvPr id="5" name="TextBox 4">
                <a:extLst>
                  <a:ext uri="{FF2B5EF4-FFF2-40B4-BE49-F238E27FC236}">
                    <a16:creationId xmlns:a16="http://schemas.microsoft.com/office/drawing/2014/main" id="{E68A7C0B-8A00-7B9A-B3B2-871D65E723DB}"/>
                  </a:ext>
                </a:extLst>
              </p:cNvPr>
              <p:cNvSpPr txBox="1">
                <a:spLocks noRot="1" noChangeAspect="1" noMove="1" noResize="1" noEditPoints="1" noAdjustHandles="1" noChangeArrowheads="1" noChangeShapeType="1" noTextEdit="1"/>
              </p:cNvSpPr>
              <p:nvPr/>
            </p:nvSpPr>
            <p:spPr>
              <a:xfrm>
                <a:off x="2169645" y="5462743"/>
                <a:ext cx="7679987" cy="666914"/>
              </a:xfrm>
              <a:prstGeom prst="rect">
                <a:avLst/>
              </a:prstGeom>
              <a:blipFill>
                <a:blip r:embed="rId4"/>
                <a:stretch>
                  <a:fillRect/>
                </a:stretch>
              </a:blipFill>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3091B74B-8ADC-B54A-7DF9-6EE163118090}"/>
              </a:ext>
            </a:extLst>
          </p:cNvPr>
          <p:cNvCxnSpPr>
            <a:cxnSpLocks/>
          </p:cNvCxnSpPr>
          <p:nvPr/>
        </p:nvCxnSpPr>
        <p:spPr>
          <a:xfrm>
            <a:off x="3612336" y="2547771"/>
            <a:ext cx="2337614"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191041D-7B80-AA73-2115-9A34F67BF55D}"/>
              </a:ext>
            </a:extLst>
          </p:cNvPr>
          <p:cNvCxnSpPr>
            <a:cxnSpLocks/>
          </p:cNvCxnSpPr>
          <p:nvPr/>
        </p:nvCxnSpPr>
        <p:spPr>
          <a:xfrm>
            <a:off x="4829851" y="2230137"/>
            <a:ext cx="0" cy="63526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57004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824CF1-ABF6-8C15-5604-137BF67C5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AB6CD5-939E-64A8-D6EA-574A21CF30A5}"/>
              </a:ext>
            </a:extLst>
          </p:cNvPr>
          <p:cNvSpPr>
            <a:spLocks noGrp="1"/>
          </p:cNvSpPr>
          <p:nvPr>
            <p:ph type="title"/>
          </p:nvPr>
        </p:nvSpPr>
        <p:spPr/>
        <p:txBody>
          <a:bodyPr/>
          <a:lstStyle/>
          <a:p>
            <a:r>
              <a:rPr lang="en-US"/>
              <a:t>Dosing Rate (</a:t>
            </a:r>
            <a:r>
              <a:rPr lang="en-US" err="1"/>
              <a:t>Spülkraft</a:t>
            </a:r>
            <a:r>
              <a:rPr lang="en-US"/>
              <a:t> Rate)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583993-D6C7-A6B7-7AB1-E282332985FA}"/>
                  </a:ext>
                </a:extLst>
              </p:cNvPr>
              <p:cNvSpPr>
                <a:spLocks noGrp="1"/>
              </p:cNvSpPr>
              <p:nvPr>
                <p:ph idx="1"/>
              </p:nvPr>
            </p:nvSpPr>
            <p:spPr>
              <a:xfrm>
                <a:off x="1082391" y="1325563"/>
                <a:ext cx="10515600" cy="4673529"/>
              </a:xfrm>
              <a:solidFill>
                <a:schemeClr val="bg1">
                  <a:alpha val="85000"/>
                </a:schemeClr>
              </a:solidFill>
            </p:spPr>
            <p:txBody>
              <a:bodyPr>
                <a:normAutofit lnSpcReduction="10000"/>
              </a:bodyPr>
              <a:lstStyle/>
              <a:p>
                <a:pPr marL="0" indent="0">
                  <a:buNone/>
                </a:pPr>
                <a:r>
                  <a:rPr lang="en-US" sz="2400"/>
                  <a:t>Used to control the film thickness in trickling filters</a:t>
                </a:r>
              </a:p>
              <a:p>
                <a:r>
                  <a:rPr lang="en-US" sz="2400"/>
                  <a:t>Incorporates hydraulic loading rate and rotating distributor speed</a:t>
                </a:r>
              </a:p>
              <a:p>
                <a:r>
                  <a:rPr lang="en-US" sz="2400"/>
                  <a:t>Increasing trickling filter dosage rates provides hydraulic sheer that removes the outer biofilm layer</a:t>
                </a:r>
              </a:p>
              <a:p>
                <a:pPr marL="0" indent="0">
                  <a:lnSpc>
                    <a:spcPct val="120000"/>
                  </a:lnSpc>
                  <a:buNone/>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HLR</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of</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media</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12 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den>
                          </m:f>
                        </m:num>
                        <m:den>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7.48 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3</m:t>
                                  </m:r>
                                </m:sup>
                              </m:sSup>
                            </m:den>
                          </m:f>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N</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ω</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rev</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1,440</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den>
                      </m:f>
                    </m:oMath>
                  </m:oMathPara>
                </a14:m>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20000"/>
                  </a:lnSpc>
                  <a:buNone/>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mm</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HLR</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3</m:t>
                                      </m:r>
                                    </m:sup>
                                  </m:sSup>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1000 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mm</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m:t>
                              </m:r>
                            </m:den>
                          </m:f>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N</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ω</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rev</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1,440</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den>
                      </m:f>
                    </m:oMath>
                  </m:oMathPara>
                </a14:m>
                <a:endParaRPr lang="en-US" sz="2400"/>
              </a:p>
              <a:p>
                <a:r>
                  <a:rPr lang="en-US" sz="2400"/>
                  <a:t>Expressed as in/pass and mm/pass</a:t>
                </a:r>
              </a:p>
            </p:txBody>
          </p:sp>
        </mc:Choice>
        <mc:Fallback xmlns="">
          <p:sp>
            <p:nvSpPr>
              <p:cNvPr id="3" name="Content Placeholder 2">
                <a:extLst>
                  <a:ext uri="{FF2B5EF4-FFF2-40B4-BE49-F238E27FC236}">
                    <a16:creationId xmlns:a16="http://schemas.microsoft.com/office/drawing/2014/main" id="{03583993-D6C7-A6B7-7AB1-E282332985FA}"/>
                  </a:ext>
                </a:extLst>
              </p:cNvPr>
              <p:cNvSpPr>
                <a:spLocks noGrp="1" noRot="1" noChangeAspect="1" noMove="1" noResize="1" noEditPoints="1" noAdjustHandles="1" noChangeArrowheads="1" noChangeShapeType="1" noTextEdit="1"/>
              </p:cNvSpPr>
              <p:nvPr>
                <p:ph idx="1"/>
              </p:nvPr>
            </p:nvSpPr>
            <p:spPr>
              <a:xfrm>
                <a:off x="1082391" y="1325563"/>
                <a:ext cx="10515600" cy="4673529"/>
              </a:xfrm>
              <a:blipFill>
                <a:blip r:embed="rId3"/>
                <a:stretch>
                  <a:fillRect l="-928" t="-2477"/>
                </a:stretch>
              </a:blipFill>
            </p:spPr>
            <p:txBody>
              <a:bodyPr/>
              <a:lstStyle/>
              <a:p>
                <a:r>
                  <a:rPr lang="en-US">
                    <a:noFill/>
                  </a:rPr>
                  <a:t> </a:t>
                </a:r>
              </a:p>
            </p:txBody>
          </p:sp>
        </mc:Fallback>
      </mc:AlternateContent>
      <p:sp>
        <p:nvSpPr>
          <p:cNvPr id="4" name="Oval 3">
            <a:extLst>
              <a:ext uri="{FF2B5EF4-FFF2-40B4-BE49-F238E27FC236}">
                <a16:creationId xmlns:a16="http://schemas.microsoft.com/office/drawing/2014/main" id="{C2C5B8B3-762C-D4C1-2961-8E5A58022762}"/>
              </a:ext>
            </a:extLst>
          </p:cNvPr>
          <p:cNvSpPr/>
          <p:nvPr/>
        </p:nvSpPr>
        <p:spPr>
          <a:xfrm>
            <a:off x="5246497" y="3114074"/>
            <a:ext cx="1167208"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78E5509-9966-D320-C79E-32D372FABFAA}"/>
              </a:ext>
            </a:extLst>
          </p:cNvPr>
          <p:cNvSpPr/>
          <p:nvPr/>
        </p:nvSpPr>
        <p:spPr>
          <a:xfrm>
            <a:off x="6340191" y="3640692"/>
            <a:ext cx="1423244"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210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77283-5C5D-E602-8E86-43B8F3709F85}"/>
              </a:ext>
            </a:extLst>
          </p:cNvPr>
          <p:cNvSpPr>
            <a:spLocks noGrp="1"/>
          </p:cNvSpPr>
          <p:nvPr>
            <p:ph type="title"/>
          </p:nvPr>
        </p:nvSpPr>
        <p:spPr/>
        <p:txBody>
          <a:bodyPr/>
          <a:lstStyle/>
          <a:p>
            <a:r>
              <a:rPr lang="en-US"/>
              <a:t>Dosing Rate Example</a:t>
            </a:r>
          </a:p>
        </p:txBody>
      </p:sp>
      <p:sp>
        <p:nvSpPr>
          <p:cNvPr id="3" name="Content Placeholder 2">
            <a:extLst>
              <a:ext uri="{FF2B5EF4-FFF2-40B4-BE49-F238E27FC236}">
                <a16:creationId xmlns:a16="http://schemas.microsoft.com/office/drawing/2014/main" id="{525F28C5-ADEA-62BD-74FD-3C3E9118E54E}"/>
              </a:ext>
            </a:extLst>
          </p:cNvPr>
          <p:cNvSpPr>
            <a:spLocks noGrp="1"/>
          </p:cNvSpPr>
          <p:nvPr>
            <p:ph idx="1"/>
          </p:nvPr>
        </p:nvSpPr>
        <p:spPr>
          <a:xfrm>
            <a:off x="838199" y="1847258"/>
            <a:ext cx="10515600" cy="4351338"/>
          </a:xfrm>
        </p:spPr>
        <p:txBody>
          <a:bodyPr/>
          <a:lstStyle/>
          <a:p>
            <a:pPr marL="0" indent="0">
              <a:buNone/>
            </a:pPr>
            <a:r>
              <a:rPr lang="en-US"/>
              <a:t>Determine the dosing rate in inches per pass of a trickling filter with 4 arms operated at a hydraulic loading rate of 550 gallons per square foot of media per day.  The rotational speed of the arms is 1 revolution per minute.  </a:t>
            </a:r>
          </a:p>
        </p:txBody>
      </p:sp>
      <p:cxnSp>
        <p:nvCxnSpPr>
          <p:cNvPr id="5" name="Straight Connector 4">
            <a:extLst>
              <a:ext uri="{FF2B5EF4-FFF2-40B4-BE49-F238E27FC236}">
                <a16:creationId xmlns:a16="http://schemas.microsoft.com/office/drawing/2014/main" id="{73719EA1-0841-44F7-4F42-C14E7ABB073F}"/>
              </a:ext>
            </a:extLst>
          </p:cNvPr>
          <p:cNvCxnSpPr/>
          <p:nvPr/>
        </p:nvCxnSpPr>
        <p:spPr>
          <a:xfrm>
            <a:off x="3309256" y="2275112"/>
            <a:ext cx="469174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56B076F-ACE8-C15C-2BCD-EA7377D69F9D}"/>
                  </a:ext>
                </a:extLst>
              </p:cNvPr>
              <p:cNvSpPr txBox="1"/>
              <p:nvPr/>
            </p:nvSpPr>
            <p:spPr>
              <a:xfrm>
                <a:off x="3028949" y="3252495"/>
                <a:ext cx="6134100" cy="11489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HLR</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of</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media</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12 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den>
                          </m:f>
                        </m:num>
                        <m:den>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7.48 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3</m:t>
                                  </m:r>
                                </m:sup>
                              </m:sSup>
                            </m:den>
                          </m:f>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N</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ω</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rev</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1,440</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den>
                      </m:f>
                    </m:oMath>
                  </m:oMathPara>
                </a14:m>
                <a:endParaRPr lang="en-US"/>
              </a:p>
            </p:txBody>
          </p:sp>
        </mc:Choice>
        <mc:Fallback xmlns="">
          <p:sp>
            <p:nvSpPr>
              <p:cNvPr id="7" name="TextBox 6">
                <a:extLst>
                  <a:ext uri="{FF2B5EF4-FFF2-40B4-BE49-F238E27FC236}">
                    <a16:creationId xmlns:a16="http://schemas.microsoft.com/office/drawing/2014/main" id="{756B076F-ACE8-C15C-2BCD-EA7377D69F9D}"/>
                  </a:ext>
                </a:extLst>
              </p:cNvPr>
              <p:cNvSpPr txBox="1">
                <a:spLocks noRot="1" noChangeAspect="1" noMove="1" noResize="1" noEditPoints="1" noAdjustHandles="1" noChangeArrowheads="1" noChangeShapeType="1" noTextEdit="1"/>
              </p:cNvSpPr>
              <p:nvPr/>
            </p:nvSpPr>
            <p:spPr>
              <a:xfrm>
                <a:off x="3028949" y="3252495"/>
                <a:ext cx="6134100" cy="114896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145B316-BC32-1D57-847E-2885245297EB}"/>
                  </a:ext>
                </a:extLst>
              </p:cNvPr>
              <p:cNvSpPr txBox="1"/>
              <p:nvPr/>
            </p:nvSpPr>
            <p:spPr>
              <a:xfrm>
                <a:off x="3028949" y="4436921"/>
                <a:ext cx="6134100" cy="11489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550</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of</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media</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12 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den>
                          </m:f>
                        </m:num>
                        <m:den>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7.48 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3</m:t>
                                  </m:r>
                                </m:sup>
                              </m:sSup>
                            </m:den>
                          </m:f>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4</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1</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rev</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1,440</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den>
                      </m:f>
                    </m:oMath>
                  </m:oMathPara>
                </a14:m>
                <a:endParaRPr lang="en-US"/>
              </a:p>
            </p:txBody>
          </p:sp>
        </mc:Choice>
        <mc:Fallback xmlns="">
          <p:sp>
            <p:nvSpPr>
              <p:cNvPr id="8" name="TextBox 7">
                <a:extLst>
                  <a:ext uri="{FF2B5EF4-FFF2-40B4-BE49-F238E27FC236}">
                    <a16:creationId xmlns:a16="http://schemas.microsoft.com/office/drawing/2014/main" id="{C145B316-BC32-1D57-847E-2885245297EB}"/>
                  </a:ext>
                </a:extLst>
              </p:cNvPr>
              <p:cNvSpPr txBox="1">
                <a:spLocks noRot="1" noChangeAspect="1" noMove="1" noResize="1" noEditPoints="1" noAdjustHandles="1" noChangeArrowheads="1" noChangeShapeType="1" noTextEdit="1"/>
              </p:cNvSpPr>
              <p:nvPr/>
            </p:nvSpPr>
            <p:spPr>
              <a:xfrm>
                <a:off x="3028949" y="4436921"/>
                <a:ext cx="6134100" cy="114896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AF0F92A-0283-1077-CF7F-13BE9AC91326}"/>
                  </a:ext>
                </a:extLst>
              </p:cNvPr>
              <p:cNvSpPr txBox="1"/>
              <p:nvPr/>
            </p:nvSpPr>
            <p:spPr>
              <a:xfrm>
                <a:off x="3028949" y="5587261"/>
                <a:ext cx="6134100" cy="7146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6,600</m:t>
                          </m:r>
                        </m:num>
                        <m:den>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43,084</m:t>
                          </m:r>
                        </m:den>
                      </m:f>
                    </m:oMath>
                  </m:oMathPara>
                </a14:m>
                <a:endParaRPr lang="en-US"/>
              </a:p>
            </p:txBody>
          </p:sp>
        </mc:Choice>
        <mc:Fallback xmlns="">
          <p:sp>
            <p:nvSpPr>
              <p:cNvPr id="9" name="TextBox 8">
                <a:extLst>
                  <a:ext uri="{FF2B5EF4-FFF2-40B4-BE49-F238E27FC236}">
                    <a16:creationId xmlns:a16="http://schemas.microsoft.com/office/drawing/2014/main" id="{7AF0F92A-0283-1077-CF7F-13BE9AC91326}"/>
                  </a:ext>
                </a:extLst>
              </p:cNvPr>
              <p:cNvSpPr txBox="1">
                <a:spLocks noRot="1" noChangeAspect="1" noMove="1" noResize="1" noEditPoints="1" noAdjustHandles="1" noChangeArrowheads="1" noChangeShapeType="1" noTextEdit="1"/>
              </p:cNvSpPr>
              <p:nvPr/>
            </p:nvSpPr>
            <p:spPr>
              <a:xfrm>
                <a:off x="3028949" y="5587261"/>
                <a:ext cx="6134100" cy="71468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CEDFD4B-D792-74DD-B552-BF6B7A9EC317}"/>
                  </a:ext>
                </a:extLst>
              </p:cNvPr>
              <p:cNvSpPr txBox="1"/>
              <p:nvPr/>
            </p:nvSpPr>
            <p:spPr>
              <a:xfrm>
                <a:off x="4661806" y="6348230"/>
                <a:ext cx="6134100" cy="533736"/>
              </a:xfrm>
              <a:prstGeom prst="rect">
                <a:avLst/>
              </a:prstGeom>
              <a:noFill/>
            </p:spPr>
            <p:txBody>
              <a:bodyPr wrap="square">
                <a:spAutoFit/>
              </a:bodyPr>
              <a:lstStyle/>
              <a:p>
                <a14:m>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0.</m:t>
                    </m:r>
                  </m:oMath>
                </a14:m>
                <a:r>
                  <a:rPr lang="en-US"/>
                  <a:t>15</a:t>
                </a:r>
              </a:p>
            </p:txBody>
          </p:sp>
        </mc:Choice>
        <mc:Fallback xmlns="">
          <p:sp>
            <p:nvSpPr>
              <p:cNvPr id="10" name="TextBox 9">
                <a:extLst>
                  <a:ext uri="{FF2B5EF4-FFF2-40B4-BE49-F238E27FC236}">
                    <a16:creationId xmlns:a16="http://schemas.microsoft.com/office/drawing/2014/main" id="{CCEDFD4B-D792-74DD-B552-BF6B7A9EC317}"/>
                  </a:ext>
                </a:extLst>
              </p:cNvPr>
              <p:cNvSpPr txBox="1">
                <a:spLocks noRot="1" noChangeAspect="1" noMove="1" noResize="1" noEditPoints="1" noAdjustHandles="1" noChangeArrowheads="1" noChangeShapeType="1" noTextEdit="1"/>
              </p:cNvSpPr>
              <p:nvPr/>
            </p:nvSpPr>
            <p:spPr>
              <a:xfrm>
                <a:off x="4661806" y="6348230"/>
                <a:ext cx="6134100" cy="533736"/>
              </a:xfrm>
              <a:prstGeom prst="rect">
                <a:avLst/>
              </a:prstGeom>
              <a:blipFill>
                <a:blip r:embed="rId5"/>
                <a:stretch>
                  <a:fillRect l="-298" b="-2273"/>
                </a:stretch>
              </a:blipFill>
            </p:spPr>
            <p:txBody>
              <a:bodyPr/>
              <a:lstStyle/>
              <a:p>
                <a:r>
                  <a:rPr lang="en-US">
                    <a:noFill/>
                  </a:rPr>
                  <a:t> </a:t>
                </a:r>
              </a:p>
            </p:txBody>
          </p:sp>
        </mc:Fallback>
      </mc:AlternateContent>
    </p:spTree>
    <p:extLst>
      <p:ext uri="{BB962C8B-B14F-4D97-AF65-F5344CB8AC3E}">
        <p14:creationId xmlns:p14="http://schemas.microsoft.com/office/powerpoint/2010/main" val="220298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5FEC32A-2BDC-05E8-A9A1-68D0D37118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828F3-3068-1476-8BBD-15B0F7B31FF5}"/>
              </a:ext>
            </a:extLst>
          </p:cNvPr>
          <p:cNvSpPr>
            <a:spLocks noGrp="1"/>
          </p:cNvSpPr>
          <p:nvPr>
            <p:ph type="title"/>
          </p:nvPr>
        </p:nvSpPr>
        <p:spPr/>
        <p:txBody>
          <a:bodyPr/>
          <a:lstStyle/>
          <a:p>
            <a:r>
              <a:rPr lang="en-US"/>
              <a:t>Dosing Rate Practice Problem</a:t>
            </a:r>
          </a:p>
        </p:txBody>
      </p:sp>
      <p:sp>
        <p:nvSpPr>
          <p:cNvPr id="3" name="Content Placeholder 2">
            <a:extLst>
              <a:ext uri="{FF2B5EF4-FFF2-40B4-BE49-F238E27FC236}">
                <a16:creationId xmlns:a16="http://schemas.microsoft.com/office/drawing/2014/main" id="{E34E6A51-FD4C-1AF2-BF40-70359B054AB9}"/>
              </a:ext>
            </a:extLst>
          </p:cNvPr>
          <p:cNvSpPr>
            <a:spLocks noGrp="1"/>
          </p:cNvSpPr>
          <p:nvPr>
            <p:ph idx="1"/>
          </p:nvPr>
        </p:nvSpPr>
        <p:spPr>
          <a:xfrm>
            <a:off x="838199" y="1847258"/>
            <a:ext cx="10515600" cy="4351338"/>
          </a:xfrm>
        </p:spPr>
        <p:txBody>
          <a:bodyPr/>
          <a:lstStyle/>
          <a:p>
            <a:pPr marL="0" indent="0">
              <a:buNone/>
            </a:pPr>
            <a:r>
              <a:rPr lang="en-US"/>
              <a:t>Determine the dosing rate in inches per pass of a trickling filter with 2 arms operated at a hydraulic loading rate of 300 gallons per square foot of media per day.  The rotational speed of the arms is 1.2 revolutions per minute.  </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F7CA524-A55E-3D47-EB42-3CE7DD9DF67D}"/>
                  </a:ext>
                </a:extLst>
              </p:cNvPr>
              <p:cNvSpPr txBox="1"/>
              <p:nvPr/>
            </p:nvSpPr>
            <p:spPr>
              <a:xfrm>
                <a:off x="3028949" y="3252495"/>
                <a:ext cx="6134100" cy="11489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HLR</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of</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media</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12 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den>
                          </m:f>
                        </m:num>
                        <m:den>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7.48 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3</m:t>
                                  </m:r>
                                </m:sup>
                              </m:sSup>
                            </m:den>
                          </m:f>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N</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ω</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rev</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1,440</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den>
                      </m:f>
                    </m:oMath>
                  </m:oMathPara>
                </a14:m>
                <a:endParaRPr lang="en-US"/>
              </a:p>
            </p:txBody>
          </p:sp>
        </mc:Choice>
        <mc:Fallback xmlns="">
          <p:sp>
            <p:nvSpPr>
              <p:cNvPr id="7" name="TextBox 6">
                <a:extLst>
                  <a:ext uri="{FF2B5EF4-FFF2-40B4-BE49-F238E27FC236}">
                    <a16:creationId xmlns:a16="http://schemas.microsoft.com/office/drawing/2014/main" id="{7F7CA524-A55E-3D47-EB42-3CE7DD9DF67D}"/>
                  </a:ext>
                </a:extLst>
              </p:cNvPr>
              <p:cNvSpPr txBox="1">
                <a:spLocks noRot="1" noChangeAspect="1" noMove="1" noResize="1" noEditPoints="1" noAdjustHandles="1" noChangeArrowheads="1" noChangeShapeType="1" noTextEdit="1"/>
              </p:cNvSpPr>
              <p:nvPr/>
            </p:nvSpPr>
            <p:spPr>
              <a:xfrm>
                <a:off x="3028949" y="3252495"/>
                <a:ext cx="6134100" cy="114896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BAC4F65-4C4F-A3EB-DE5E-2017755EF727}"/>
                  </a:ext>
                </a:extLst>
              </p:cNvPr>
              <p:cNvSpPr txBox="1"/>
              <p:nvPr/>
            </p:nvSpPr>
            <p:spPr>
              <a:xfrm>
                <a:off x="3028949" y="4436921"/>
                <a:ext cx="6134100" cy="11489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300</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of</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media</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12 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den>
                          </m:f>
                        </m:num>
                        <m:den>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7.48 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gal</m:t>
                              </m:r>
                            </m:num>
                            <m:den>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ft</m:t>
                                  </m:r>
                                </m:e>
                                <m:sup>
                                  <m:r>
                                    <a:rPr lang="en-US" sz="1800" kern="100">
                                      <a:effectLst/>
                                      <a:latin typeface="Cambria Math" panose="02040503050406030204" pitchFamily="18" charset="0"/>
                                      <a:ea typeface="Times New Roman" panose="02020603050405020304" pitchFamily="18" charset="0"/>
                                      <a:cs typeface="Arial" panose="020B0604020202020204" pitchFamily="34" charset="0"/>
                                    </a:rPr>
                                    <m:t>3</m:t>
                                  </m:r>
                                </m:sup>
                              </m:sSup>
                            </m:den>
                          </m:f>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2</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1.2</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rev</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kern="100">
                                  <a:effectLst/>
                                  <a:latin typeface="Cambria Math" panose="02040503050406030204" pitchFamily="18" charset="0"/>
                                  <a:ea typeface="Times New Roman" panose="02020603050405020304" pitchFamily="18" charset="0"/>
                                  <a:cs typeface="Arial" panose="020B0604020202020204" pitchFamily="34" charset="0"/>
                                </a:rPr>
                                <m:t>1,440</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day</m:t>
                              </m:r>
                            </m:den>
                          </m:f>
                        </m:den>
                      </m:f>
                    </m:oMath>
                  </m:oMathPara>
                </a14:m>
                <a:endParaRPr lang="en-US"/>
              </a:p>
            </p:txBody>
          </p:sp>
        </mc:Choice>
        <mc:Fallback xmlns="">
          <p:sp>
            <p:nvSpPr>
              <p:cNvPr id="8" name="TextBox 7">
                <a:extLst>
                  <a:ext uri="{FF2B5EF4-FFF2-40B4-BE49-F238E27FC236}">
                    <a16:creationId xmlns:a16="http://schemas.microsoft.com/office/drawing/2014/main" id="{9BAC4F65-4C4F-A3EB-DE5E-2017755EF727}"/>
                  </a:ext>
                </a:extLst>
              </p:cNvPr>
              <p:cNvSpPr txBox="1">
                <a:spLocks noRot="1" noChangeAspect="1" noMove="1" noResize="1" noEditPoints="1" noAdjustHandles="1" noChangeArrowheads="1" noChangeShapeType="1" noTextEdit="1"/>
              </p:cNvSpPr>
              <p:nvPr/>
            </p:nvSpPr>
            <p:spPr>
              <a:xfrm>
                <a:off x="3028949" y="4436921"/>
                <a:ext cx="6134100" cy="114896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98254C1-73B2-4C55-EAE1-FB1AB5D47A6F}"/>
                  </a:ext>
                </a:extLst>
              </p:cNvPr>
              <p:cNvSpPr txBox="1"/>
              <p:nvPr/>
            </p:nvSpPr>
            <p:spPr>
              <a:xfrm>
                <a:off x="3028949" y="5587261"/>
                <a:ext cx="6134100" cy="7146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3,600</m:t>
                          </m:r>
                        </m:num>
                        <m:den>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25,851</m:t>
                          </m:r>
                        </m:den>
                      </m:f>
                    </m:oMath>
                  </m:oMathPara>
                </a14:m>
                <a:endParaRPr lang="en-US"/>
              </a:p>
            </p:txBody>
          </p:sp>
        </mc:Choice>
        <mc:Fallback xmlns="">
          <p:sp>
            <p:nvSpPr>
              <p:cNvPr id="9" name="TextBox 8">
                <a:extLst>
                  <a:ext uri="{FF2B5EF4-FFF2-40B4-BE49-F238E27FC236}">
                    <a16:creationId xmlns:a16="http://schemas.microsoft.com/office/drawing/2014/main" id="{798254C1-73B2-4C55-EAE1-FB1AB5D47A6F}"/>
                  </a:ext>
                </a:extLst>
              </p:cNvPr>
              <p:cNvSpPr txBox="1">
                <a:spLocks noRot="1" noChangeAspect="1" noMove="1" noResize="1" noEditPoints="1" noAdjustHandles="1" noChangeArrowheads="1" noChangeShapeType="1" noTextEdit="1"/>
              </p:cNvSpPr>
              <p:nvPr/>
            </p:nvSpPr>
            <p:spPr>
              <a:xfrm>
                <a:off x="3028949" y="5587261"/>
                <a:ext cx="6134100" cy="71468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AE78BFE-6728-623C-D398-38579B692D44}"/>
                  </a:ext>
                </a:extLst>
              </p:cNvPr>
              <p:cNvSpPr txBox="1"/>
              <p:nvPr/>
            </p:nvSpPr>
            <p:spPr>
              <a:xfrm>
                <a:off x="4661806" y="6348230"/>
                <a:ext cx="6134100" cy="533736"/>
              </a:xfrm>
              <a:prstGeom prst="rect">
                <a:avLst/>
              </a:prstGeom>
              <a:noFill/>
            </p:spPr>
            <p:txBody>
              <a:bodyPr wrap="square">
                <a:spAutoFit/>
              </a:bodyPr>
              <a:lstStyle/>
              <a:p>
                <a14:m>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dosing</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rate</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in</m:t>
                            </m:r>
                          </m:num>
                          <m:den>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pass</m:t>
                            </m:r>
                          </m:den>
                        </m:f>
                      </m:e>
                    </m:d>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0.</m:t>
                    </m:r>
                  </m:oMath>
                </a14:m>
                <a:r>
                  <a:rPr lang="en-US"/>
                  <a:t>14</a:t>
                </a:r>
              </a:p>
            </p:txBody>
          </p:sp>
        </mc:Choice>
        <mc:Fallback xmlns="">
          <p:sp>
            <p:nvSpPr>
              <p:cNvPr id="10" name="TextBox 9">
                <a:extLst>
                  <a:ext uri="{FF2B5EF4-FFF2-40B4-BE49-F238E27FC236}">
                    <a16:creationId xmlns:a16="http://schemas.microsoft.com/office/drawing/2014/main" id="{3AE78BFE-6728-623C-D398-38579B692D44}"/>
                  </a:ext>
                </a:extLst>
              </p:cNvPr>
              <p:cNvSpPr txBox="1">
                <a:spLocks noRot="1" noChangeAspect="1" noMove="1" noResize="1" noEditPoints="1" noAdjustHandles="1" noChangeArrowheads="1" noChangeShapeType="1" noTextEdit="1"/>
              </p:cNvSpPr>
              <p:nvPr/>
            </p:nvSpPr>
            <p:spPr>
              <a:xfrm>
                <a:off x="4661806" y="6348230"/>
                <a:ext cx="6134100" cy="533736"/>
              </a:xfrm>
              <a:prstGeom prst="rect">
                <a:avLst/>
              </a:prstGeom>
              <a:blipFill>
                <a:blip r:embed="rId5"/>
                <a:stretch>
                  <a:fillRect l="-298" b="-2273"/>
                </a:stretch>
              </a:blipFill>
            </p:spPr>
            <p:txBody>
              <a:bodyPr/>
              <a:lstStyle/>
              <a:p>
                <a:r>
                  <a:rPr lang="en-US">
                    <a:noFill/>
                  </a:rPr>
                  <a:t> </a:t>
                </a:r>
              </a:p>
            </p:txBody>
          </p:sp>
        </mc:Fallback>
      </mc:AlternateContent>
    </p:spTree>
    <p:extLst>
      <p:ext uri="{BB962C8B-B14F-4D97-AF65-F5344CB8AC3E}">
        <p14:creationId xmlns:p14="http://schemas.microsoft.com/office/powerpoint/2010/main" val="96332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AB34EEC-DAB8-76A8-CA20-CFA9BB44DE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5D74F6-2447-4AF7-4C9B-DF68B88AF5E1}"/>
              </a:ext>
            </a:extLst>
          </p:cNvPr>
          <p:cNvSpPr>
            <a:spLocks noGrp="1"/>
          </p:cNvSpPr>
          <p:nvPr>
            <p:ph type="title"/>
          </p:nvPr>
        </p:nvSpPr>
        <p:spPr/>
        <p:txBody>
          <a:bodyPr/>
          <a:lstStyle/>
          <a:p>
            <a:r>
              <a:rPr lang="en-US"/>
              <a:t>Recirculation Ratio</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27177F3-2479-2FC6-6DF2-56A3D6140ACC}"/>
                  </a:ext>
                </a:extLst>
              </p:cNvPr>
              <p:cNvSpPr>
                <a:spLocks noGrp="1"/>
              </p:cNvSpPr>
              <p:nvPr>
                <p:ph idx="1"/>
              </p:nvPr>
            </p:nvSpPr>
            <p:spPr>
              <a:solidFill>
                <a:schemeClr val="bg1">
                  <a:alpha val="85000"/>
                </a:schemeClr>
              </a:solidFill>
            </p:spPr>
            <p:txBody>
              <a:bodyPr>
                <a:normAutofit/>
              </a:bodyPr>
              <a:lstStyle/>
              <a:p>
                <a:pPr marL="0" indent="0">
                  <a:buNone/>
                </a:pPr>
                <a:r>
                  <a:rPr lang="en-US" sz="2400"/>
                  <a:t>Process of recycling effluent back through the tricking filter</a:t>
                </a:r>
              </a:p>
              <a:p>
                <a:pPr marL="0" indent="0">
                  <a:buNone/>
                </a:pPr>
                <a:r>
                  <a:rPr lang="en-US" sz="2400"/>
                  <a:t>Recirculation is considered the most important parameter for trickling filter operation</a:t>
                </a:r>
              </a:p>
              <a:p>
                <a:r>
                  <a:rPr lang="en-US" sz="2400"/>
                  <a:t>Increased to dilute wastewater, increase sloughing, prevent pests, etc.</a:t>
                </a:r>
              </a:p>
              <a:p>
                <a:r>
                  <a:rPr lang="en-US" sz="2400"/>
                  <a:t>Decreased to prevent icing, etc.</a:t>
                </a:r>
              </a:p>
              <a:p>
                <a:pPr marL="0" indent="0">
                  <a:spcAft>
                    <a:spcPts val="3600"/>
                  </a:spcAft>
                  <a:buNone/>
                </a:pPr>
                <a:r>
                  <a:rPr lang="en-US" sz="2400"/>
                  <a:t>Recirculation assessed by comparing rate of recirculated flow compared to influent flow</a:t>
                </a:r>
              </a:p>
              <a:p>
                <a:pPr marL="0" indent="0">
                  <a:spcAft>
                    <a:spcPts val="3600"/>
                  </a:spcAft>
                  <a:buNone/>
                </a:pPr>
                <a14:m>
                  <m:oMathPara xmlns:m="http://schemas.openxmlformats.org/officeDocument/2006/math">
                    <m:oMathParaPr>
                      <m:jc m:val="centerGroup"/>
                    </m:oMathParaPr>
                    <m:oMath xmlns:m="http://schemas.openxmlformats.org/officeDocument/2006/math">
                      <m:r>
                        <m:rPr>
                          <m:sty m:val="p"/>
                        </m:rPr>
                        <a:rPr lang="en-US" sz="2400" kern="100" smtClean="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24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2400" kern="100" smtClean="0">
                          <a:effectLst/>
                          <a:latin typeface="Cambria Math" panose="02040503050406030204" pitchFamily="18" charset="0"/>
                          <a:ea typeface="Times New Roman" panose="02020603050405020304" pitchFamily="18" charset="0"/>
                          <a:cs typeface="Arial" panose="020B0604020202020204" pitchFamily="34" charset="0"/>
                        </a:rPr>
                        <m:t>ratio</m:t>
                      </m:r>
                      <m:r>
                        <a:rPr lang="en-US" sz="2400" i="1"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2400" kern="100">
                          <a:effectLst/>
                          <a:latin typeface="Cambria Math" panose="02040503050406030204" pitchFamily="18" charset="0"/>
                          <a:ea typeface="Times New Roman" panose="02020603050405020304" pitchFamily="18" charset="0"/>
                          <a:cs typeface="Arial" panose="020B0604020202020204" pitchFamily="34" charset="0"/>
                        </a:rPr>
                        <m:t>Trickling</m:t>
                      </m:r>
                      <m:r>
                        <a:rPr lang="en-US" sz="24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2400" kern="100">
                          <a:effectLst/>
                          <a:latin typeface="Cambria Math" panose="02040503050406030204" pitchFamily="18" charset="0"/>
                          <a:ea typeface="Times New Roman" panose="02020603050405020304" pitchFamily="18" charset="0"/>
                          <a:cs typeface="Arial" panose="020B0604020202020204" pitchFamily="34" charset="0"/>
                        </a:rPr>
                        <m:t>Filter</m:t>
                      </m:r>
                      <m:r>
                        <a:rPr lang="en-US" sz="24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4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2400" kern="10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24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2400" kern="100">
                              <a:effectLst/>
                              <a:latin typeface="Cambria Math" panose="02040503050406030204" pitchFamily="18" charset="0"/>
                              <a:ea typeface="Times New Roman" panose="02020603050405020304" pitchFamily="18" charset="0"/>
                              <a:cs typeface="Arial" panose="020B0604020202020204" pitchFamily="34" charset="0"/>
                            </a:rPr>
                            <m:t>Flow</m:t>
                          </m:r>
                        </m:num>
                        <m:den>
                          <m:r>
                            <m:rPr>
                              <m:sty m:val="p"/>
                            </m:rPr>
                            <a:rPr lang="en-US" sz="2400" kern="100">
                              <a:effectLst/>
                              <a:latin typeface="Cambria Math" panose="02040503050406030204" pitchFamily="18" charset="0"/>
                              <a:ea typeface="Times New Roman" panose="02020603050405020304" pitchFamily="18" charset="0"/>
                              <a:cs typeface="Arial" panose="020B0604020202020204" pitchFamily="34" charset="0"/>
                            </a:rPr>
                            <m:t>Primary</m:t>
                          </m:r>
                          <m:r>
                            <a:rPr lang="en-US" sz="24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24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Effluent</m:t>
                          </m:r>
                          <m:r>
                            <a:rPr lang="en-US" sz="24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2400" kern="100">
                              <a:effectLst/>
                              <a:latin typeface="Cambria Math" panose="02040503050406030204" pitchFamily="18" charset="0"/>
                              <a:ea typeface="Times New Roman" panose="02020603050405020304" pitchFamily="18" charset="0"/>
                              <a:cs typeface="Arial" panose="020B0604020202020204" pitchFamily="34" charset="0"/>
                            </a:rPr>
                            <m:t>Flow</m:t>
                          </m:r>
                        </m:den>
                      </m:f>
                      <m:r>
                        <a:rPr lang="en-US" sz="2400" b="0" i="1" kern="100" smtClean="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2400" b="0" i="1" kern="100" smtClean="0">
                              <a:effectLst/>
                              <a:latin typeface="Cambria Math" panose="02040503050406030204" pitchFamily="18" charset="0"/>
                              <a:cs typeface="Arial" panose="020B0604020202020204" pitchFamily="34" charset="0"/>
                            </a:rPr>
                          </m:ctrlPr>
                        </m:fPr>
                        <m:num>
                          <m:sSub>
                            <m:sSubPr>
                              <m:ctrlPr>
                                <a:rPr lang="en-US" sz="2400" b="0" i="1" kern="100" smtClean="0">
                                  <a:effectLst/>
                                  <a:latin typeface="Cambria Math" panose="02040503050406030204" pitchFamily="18" charset="0"/>
                                  <a:cs typeface="Arial" panose="020B0604020202020204" pitchFamily="34" charset="0"/>
                                </a:rPr>
                              </m:ctrlPr>
                            </m:sSubPr>
                            <m:e>
                              <m:r>
                                <a:rPr lang="en-US" sz="2400" b="0" i="1" kern="100" smtClean="0">
                                  <a:effectLst/>
                                  <a:latin typeface="Cambria Math" panose="02040503050406030204" pitchFamily="18" charset="0"/>
                                  <a:cs typeface="Arial" panose="020B0604020202020204" pitchFamily="34" charset="0"/>
                                </a:rPr>
                                <m:t>𝑄</m:t>
                              </m:r>
                            </m:e>
                            <m:sub>
                              <m:r>
                                <a:rPr lang="en-US" sz="2400" b="0" i="1" kern="100" smtClean="0">
                                  <a:effectLst/>
                                  <a:latin typeface="Cambria Math" panose="02040503050406030204" pitchFamily="18" charset="0"/>
                                  <a:cs typeface="Arial" panose="020B0604020202020204" pitchFamily="34" charset="0"/>
                                </a:rPr>
                                <m:t>𝑟</m:t>
                              </m:r>
                            </m:sub>
                          </m:sSub>
                        </m:num>
                        <m:den>
                          <m:sSub>
                            <m:sSubPr>
                              <m:ctrlPr>
                                <a:rPr lang="en-US" sz="2400" b="0" i="1" kern="100" smtClean="0">
                                  <a:effectLst/>
                                  <a:latin typeface="Cambria Math" panose="02040503050406030204" pitchFamily="18" charset="0"/>
                                  <a:cs typeface="Arial" panose="020B0604020202020204" pitchFamily="34" charset="0"/>
                                </a:rPr>
                              </m:ctrlPr>
                            </m:sSubPr>
                            <m:e>
                              <m:r>
                                <a:rPr lang="en-US" sz="2400" b="0" i="1" kern="100" smtClean="0">
                                  <a:effectLst/>
                                  <a:latin typeface="Cambria Math" panose="02040503050406030204" pitchFamily="18" charset="0"/>
                                  <a:cs typeface="Arial" panose="020B0604020202020204" pitchFamily="34" charset="0"/>
                                </a:rPr>
                                <m:t>𝑄</m:t>
                              </m:r>
                            </m:e>
                            <m:sub>
                              <m:r>
                                <a:rPr lang="en-US" sz="2400" b="0" i="1" kern="100" smtClean="0">
                                  <a:effectLst/>
                                  <a:latin typeface="Cambria Math" panose="02040503050406030204" pitchFamily="18" charset="0"/>
                                  <a:cs typeface="Arial" panose="020B0604020202020204" pitchFamily="34" charset="0"/>
                                </a:rPr>
                                <m:t>𝑖</m:t>
                              </m:r>
                            </m:sub>
                          </m:sSub>
                        </m:den>
                      </m:f>
                    </m:oMath>
                  </m:oMathPara>
                </a14:m>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527177F3-2479-2FC6-6DF2-56A3D6140ACC}"/>
                  </a:ext>
                </a:extLst>
              </p:cNvPr>
              <p:cNvSpPr>
                <a:spLocks noGrp="1" noRot="1" noChangeAspect="1" noMove="1" noResize="1" noEditPoints="1" noAdjustHandles="1" noChangeArrowheads="1" noChangeShapeType="1" noTextEdit="1"/>
              </p:cNvSpPr>
              <p:nvPr>
                <p:ph idx="1"/>
              </p:nvPr>
            </p:nvSpPr>
            <p:spPr>
              <a:blipFill>
                <a:blip r:embed="rId3"/>
                <a:stretch>
                  <a:fillRect l="-870" t="-1695"/>
                </a:stretch>
              </a:blipFill>
            </p:spPr>
            <p:txBody>
              <a:bodyPr/>
              <a:lstStyle/>
              <a:p>
                <a:r>
                  <a:rPr lang="en-US">
                    <a:noFill/>
                  </a:rPr>
                  <a:t> </a:t>
                </a:r>
              </a:p>
            </p:txBody>
          </p:sp>
        </mc:Fallback>
      </mc:AlternateContent>
    </p:spTree>
    <p:extLst>
      <p:ext uri="{BB962C8B-B14F-4D97-AF65-F5344CB8AC3E}">
        <p14:creationId xmlns:p14="http://schemas.microsoft.com/office/powerpoint/2010/main" val="311439378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584D7-A0BB-98AA-417B-C8699B106AC5}"/>
              </a:ext>
            </a:extLst>
          </p:cNvPr>
          <p:cNvSpPr>
            <a:spLocks noGrp="1"/>
          </p:cNvSpPr>
          <p:nvPr>
            <p:ph type="title"/>
          </p:nvPr>
        </p:nvSpPr>
        <p:spPr/>
        <p:txBody>
          <a:bodyPr/>
          <a:lstStyle/>
          <a:p>
            <a:r>
              <a:rPr lang="en-US"/>
              <a:t>Recirculation Ratio Example</a:t>
            </a:r>
          </a:p>
        </p:txBody>
      </p:sp>
      <p:sp>
        <p:nvSpPr>
          <p:cNvPr id="3" name="Content Placeholder 2">
            <a:extLst>
              <a:ext uri="{FF2B5EF4-FFF2-40B4-BE49-F238E27FC236}">
                <a16:creationId xmlns:a16="http://schemas.microsoft.com/office/drawing/2014/main" id="{A4FAB9AB-D4A9-A1D3-9594-3927D75D25F7}"/>
              </a:ext>
            </a:extLst>
          </p:cNvPr>
          <p:cNvSpPr>
            <a:spLocks noGrp="1"/>
          </p:cNvSpPr>
          <p:nvPr>
            <p:ph idx="1"/>
          </p:nvPr>
        </p:nvSpPr>
        <p:spPr/>
        <p:txBody>
          <a:bodyPr/>
          <a:lstStyle/>
          <a:p>
            <a:pPr marL="0" indent="0">
              <a:buNone/>
            </a:pPr>
            <a:r>
              <a:rPr lang="en-US"/>
              <a:t>A trickling filter receives a flow of 192,000 gpd. If the trickling filter effluent is recirculated at the rate of 225,000 gpd, what is the recirculation ratio? </a:t>
            </a:r>
          </a:p>
          <a:p>
            <a:pPr marL="0" indent="0">
              <a:buNone/>
            </a:pPr>
            <a:endParaRPr lang="en-US"/>
          </a:p>
        </p:txBody>
      </p:sp>
      <p:cxnSp>
        <p:nvCxnSpPr>
          <p:cNvPr id="5" name="Straight Connector 4">
            <a:extLst>
              <a:ext uri="{FF2B5EF4-FFF2-40B4-BE49-F238E27FC236}">
                <a16:creationId xmlns:a16="http://schemas.microsoft.com/office/drawing/2014/main" id="{2560D328-D849-A472-6C71-ECA0F65BE99F}"/>
              </a:ext>
            </a:extLst>
          </p:cNvPr>
          <p:cNvCxnSpPr/>
          <p:nvPr/>
        </p:nvCxnSpPr>
        <p:spPr>
          <a:xfrm>
            <a:off x="892629" y="3135086"/>
            <a:ext cx="2895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DF337DB-51C2-B6CA-2B7F-955E73226B8E}"/>
                  </a:ext>
                </a:extLst>
              </p:cNvPr>
              <p:cNvSpPr txBox="1"/>
              <p:nvPr/>
            </p:nvSpPr>
            <p:spPr>
              <a:xfrm>
                <a:off x="2453367" y="3135086"/>
                <a:ext cx="7285264" cy="66588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ratio</m:t>
                      </m:r>
                      <m:r>
                        <a:rPr lang="en-US" sz="1800" i="1"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Trickling</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Filter</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Flow</m:t>
                          </m:r>
                        </m:num>
                        <m:den>
                          <m:r>
                            <m:rPr>
                              <m:sty m:val="p"/>
                            </m:rPr>
                            <a:rPr lang="en-US" sz="18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Primary</m:t>
                          </m:r>
                          <m:r>
                            <a:rPr lang="en-US" sz="18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Effluent</m:t>
                          </m:r>
                          <m:r>
                            <a:rPr lang="en-US" sz="18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Flow</m:t>
                          </m:r>
                        </m:den>
                      </m:f>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b="0" i="1" kern="100" smtClean="0">
                              <a:effectLst/>
                              <a:latin typeface="Cambria Math" panose="02040503050406030204" pitchFamily="18" charset="0"/>
                              <a:cs typeface="Arial" panose="020B0604020202020204" pitchFamily="34" charset="0"/>
                            </a:rPr>
                          </m:ctrlPr>
                        </m:fPr>
                        <m:num>
                          <m:sSub>
                            <m:sSubPr>
                              <m:ctrlPr>
                                <a:rPr lang="en-US" sz="1800" b="0" i="1" kern="100" smtClean="0">
                                  <a:effectLst/>
                                  <a:latin typeface="Cambria Math" panose="02040503050406030204" pitchFamily="18" charset="0"/>
                                  <a:cs typeface="Arial" panose="020B0604020202020204" pitchFamily="34" charset="0"/>
                                </a:rPr>
                              </m:ctrlPr>
                            </m:sSubPr>
                            <m:e>
                              <m:r>
                                <a:rPr lang="en-US" sz="1800" b="0" i="1" kern="100" smtClean="0">
                                  <a:effectLst/>
                                  <a:latin typeface="Cambria Math" panose="02040503050406030204" pitchFamily="18" charset="0"/>
                                  <a:cs typeface="Arial" panose="020B0604020202020204" pitchFamily="34" charset="0"/>
                                </a:rPr>
                                <m:t>𝑄</m:t>
                              </m:r>
                            </m:e>
                            <m:sub>
                              <m:r>
                                <a:rPr lang="en-US" sz="1800" b="0" i="1" kern="100" smtClean="0">
                                  <a:effectLst/>
                                  <a:latin typeface="Cambria Math" panose="02040503050406030204" pitchFamily="18" charset="0"/>
                                  <a:cs typeface="Arial" panose="020B0604020202020204" pitchFamily="34" charset="0"/>
                                </a:rPr>
                                <m:t>𝑟</m:t>
                              </m:r>
                            </m:sub>
                          </m:sSub>
                        </m:num>
                        <m:den>
                          <m:sSub>
                            <m:sSubPr>
                              <m:ctrlPr>
                                <a:rPr lang="en-US" sz="1800" b="0" i="1" kern="100" smtClean="0">
                                  <a:effectLst/>
                                  <a:latin typeface="Cambria Math" panose="02040503050406030204" pitchFamily="18" charset="0"/>
                                  <a:cs typeface="Arial" panose="020B0604020202020204" pitchFamily="34" charset="0"/>
                                </a:rPr>
                              </m:ctrlPr>
                            </m:sSubPr>
                            <m:e>
                              <m:r>
                                <a:rPr lang="en-US" sz="1800" b="0" i="1" kern="100" smtClean="0">
                                  <a:effectLst/>
                                  <a:latin typeface="Cambria Math" panose="02040503050406030204" pitchFamily="18" charset="0"/>
                                  <a:cs typeface="Arial" panose="020B0604020202020204" pitchFamily="34" charset="0"/>
                                </a:rPr>
                                <m:t>𝑄</m:t>
                              </m:r>
                            </m:e>
                            <m:sub>
                              <m:r>
                                <a:rPr lang="en-US" sz="1800" b="0" i="1" kern="100" smtClean="0">
                                  <a:effectLst/>
                                  <a:latin typeface="Cambria Math" panose="02040503050406030204" pitchFamily="18" charset="0"/>
                                  <a:cs typeface="Arial" panose="020B0604020202020204" pitchFamily="34" charset="0"/>
                                </a:rPr>
                                <m:t>𝑖</m:t>
                              </m:r>
                            </m:sub>
                          </m:sSub>
                        </m:den>
                      </m:f>
                    </m:oMath>
                  </m:oMathPara>
                </a14:m>
                <a:endParaRPr lang="en-US"/>
              </a:p>
            </p:txBody>
          </p:sp>
        </mc:Choice>
        <mc:Fallback xmlns="">
          <p:sp>
            <p:nvSpPr>
              <p:cNvPr id="7" name="TextBox 6">
                <a:extLst>
                  <a:ext uri="{FF2B5EF4-FFF2-40B4-BE49-F238E27FC236}">
                    <a16:creationId xmlns:a16="http://schemas.microsoft.com/office/drawing/2014/main" id="{ADF337DB-51C2-B6CA-2B7F-955E73226B8E}"/>
                  </a:ext>
                </a:extLst>
              </p:cNvPr>
              <p:cNvSpPr txBox="1">
                <a:spLocks noRot="1" noChangeAspect="1" noMove="1" noResize="1" noEditPoints="1" noAdjustHandles="1" noChangeArrowheads="1" noChangeShapeType="1" noTextEdit="1"/>
              </p:cNvSpPr>
              <p:nvPr/>
            </p:nvSpPr>
            <p:spPr>
              <a:xfrm>
                <a:off x="2453367" y="3135086"/>
                <a:ext cx="7285264" cy="665888"/>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FA656F2-2BF6-CC8F-12DE-81D7DF1A2E24}"/>
                  </a:ext>
                </a:extLst>
              </p:cNvPr>
              <p:cNvSpPr txBox="1"/>
              <p:nvPr/>
            </p:nvSpPr>
            <p:spPr>
              <a:xfrm>
                <a:off x="2453367" y="3981110"/>
                <a:ext cx="7285264" cy="66588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ratio</m:t>
                      </m:r>
                      <m:r>
                        <a:rPr lang="en-US" sz="1800" i="1"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Trickling</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Filter</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225,00 </m:t>
                          </m:r>
                          <m:r>
                            <m:rPr>
                              <m:sty m:val="p"/>
                            </m:rP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g</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𝑝𝑑</m:t>
                          </m:r>
                        </m:num>
                        <m:den>
                          <m: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192,000 </m:t>
                          </m:r>
                          <m:r>
                            <m:rPr>
                              <m:sty m:val="p"/>
                            </m:rP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gpd</m:t>
                          </m:r>
                        </m:den>
                      </m:f>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b="0" i="1" kern="100" smtClean="0">
                              <a:effectLst/>
                              <a:latin typeface="Cambria Math" panose="02040503050406030204" pitchFamily="18" charset="0"/>
                              <a:cs typeface="Arial" panose="020B0604020202020204" pitchFamily="34" charset="0"/>
                            </a:rPr>
                          </m:ctrlPr>
                        </m:fPr>
                        <m:num>
                          <m:sSub>
                            <m:sSubPr>
                              <m:ctrlPr>
                                <a:rPr lang="en-US" sz="1800" b="0" i="1" kern="100" smtClean="0">
                                  <a:effectLst/>
                                  <a:latin typeface="Cambria Math" panose="02040503050406030204" pitchFamily="18" charset="0"/>
                                  <a:cs typeface="Arial" panose="020B0604020202020204" pitchFamily="34" charset="0"/>
                                </a:rPr>
                              </m:ctrlPr>
                            </m:sSubPr>
                            <m:e>
                              <m:r>
                                <a:rPr lang="en-US" sz="1800" b="0" i="1" kern="100" smtClean="0">
                                  <a:effectLst/>
                                  <a:latin typeface="Cambria Math" panose="02040503050406030204" pitchFamily="18" charset="0"/>
                                  <a:cs typeface="Arial" panose="020B0604020202020204" pitchFamily="34" charset="0"/>
                                </a:rPr>
                                <m:t>𝑄</m:t>
                              </m:r>
                            </m:e>
                            <m:sub>
                              <m:r>
                                <a:rPr lang="en-US" sz="1800" b="0" i="1" kern="100" smtClean="0">
                                  <a:effectLst/>
                                  <a:latin typeface="Cambria Math" panose="02040503050406030204" pitchFamily="18" charset="0"/>
                                  <a:cs typeface="Arial" panose="020B0604020202020204" pitchFamily="34" charset="0"/>
                                </a:rPr>
                                <m:t>𝑟</m:t>
                              </m:r>
                            </m:sub>
                          </m:sSub>
                        </m:num>
                        <m:den>
                          <m:sSub>
                            <m:sSubPr>
                              <m:ctrlPr>
                                <a:rPr lang="en-US" sz="1800" b="0" i="1" kern="100" smtClean="0">
                                  <a:effectLst/>
                                  <a:latin typeface="Cambria Math" panose="02040503050406030204" pitchFamily="18" charset="0"/>
                                  <a:cs typeface="Arial" panose="020B0604020202020204" pitchFamily="34" charset="0"/>
                                </a:rPr>
                              </m:ctrlPr>
                            </m:sSubPr>
                            <m:e>
                              <m:r>
                                <a:rPr lang="en-US" sz="1800" b="0" i="1" kern="100" smtClean="0">
                                  <a:effectLst/>
                                  <a:latin typeface="Cambria Math" panose="02040503050406030204" pitchFamily="18" charset="0"/>
                                  <a:cs typeface="Arial" panose="020B0604020202020204" pitchFamily="34" charset="0"/>
                                </a:rPr>
                                <m:t>𝑄</m:t>
                              </m:r>
                            </m:e>
                            <m:sub>
                              <m:r>
                                <a:rPr lang="en-US" sz="1800" b="0" i="1" kern="100" smtClean="0">
                                  <a:effectLst/>
                                  <a:latin typeface="Cambria Math" panose="02040503050406030204" pitchFamily="18" charset="0"/>
                                  <a:cs typeface="Arial" panose="020B0604020202020204" pitchFamily="34" charset="0"/>
                                </a:rPr>
                                <m:t>𝑖</m:t>
                              </m:r>
                            </m:sub>
                          </m:sSub>
                        </m:den>
                      </m:f>
                    </m:oMath>
                  </m:oMathPara>
                </a14:m>
                <a:endParaRPr lang="en-US"/>
              </a:p>
            </p:txBody>
          </p:sp>
        </mc:Choice>
        <mc:Fallback xmlns="">
          <p:sp>
            <p:nvSpPr>
              <p:cNvPr id="8" name="TextBox 7">
                <a:extLst>
                  <a:ext uri="{FF2B5EF4-FFF2-40B4-BE49-F238E27FC236}">
                    <a16:creationId xmlns:a16="http://schemas.microsoft.com/office/drawing/2014/main" id="{0FA656F2-2BF6-CC8F-12DE-81D7DF1A2E24}"/>
                  </a:ext>
                </a:extLst>
              </p:cNvPr>
              <p:cNvSpPr txBox="1">
                <a:spLocks noRot="1" noChangeAspect="1" noMove="1" noResize="1" noEditPoints="1" noAdjustHandles="1" noChangeArrowheads="1" noChangeShapeType="1" noTextEdit="1"/>
              </p:cNvSpPr>
              <p:nvPr/>
            </p:nvSpPr>
            <p:spPr>
              <a:xfrm>
                <a:off x="2453367" y="3981110"/>
                <a:ext cx="7285264" cy="66588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1884A9A-B6CF-5871-19EF-E0721F8DADF1}"/>
                  </a:ext>
                </a:extLst>
              </p:cNvPr>
              <p:cNvSpPr txBox="1"/>
              <p:nvPr/>
            </p:nvSpPr>
            <p:spPr>
              <a:xfrm>
                <a:off x="2453367" y="5017361"/>
                <a:ext cx="728526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ratio</m:t>
                      </m:r>
                      <m:r>
                        <a:rPr lang="en-US" sz="1800" i="1"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Trickling</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Filter</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=1.17</m:t>
                      </m:r>
                    </m:oMath>
                  </m:oMathPara>
                </a14:m>
                <a:endParaRPr lang="en-US"/>
              </a:p>
            </p:txBody>
          </p:sp>
        </mc:Choice>
        <mc:Fallback xmlns="">
          <p:sp>
            <p:nvSpPr>
              <p:cNvPr id="9" name="TextBox 8">
                <a:extLst>
                  <a:ext uri="{FF2B5EF4-FFF2-40B4-BE49-F238E27FC236}">
                    <a16:creationId xmlns:a16="http://schemas.microsoft.com/office/drawing/2014/main" id="{A1884A9A-B6CF-5871-19EF-E0721F8DADF1}"/>
                  </a:ext>
                </a:extLst>
              </p:cNvPr>
              <p:cNvSpPr txBox="1">
                <a:spLocks noRot="1" noChangeAspect="1" noMove="1" noResize="1" noEditPoints="1" noAdjustHandles="1" noChangeArrowheads="1" noChangeShapeType="1" noTextEdit="1"/>
              </p:cNvSpPr>
              <p:nvPr/>
            </p:nvSpPr>
            <p:spPr>
              <a:xfrm>
                <a:off x="2453367" y="5017361"/>
                <a:ext cx="7285264" cy="369332"/>
              </a:xfrm>
              <a:prstGeom prst="rect">
                <a:avLst/>
              </a:prstGeom>
              <a:blipFill>
                <a:blip r:embed="rId4"/>
                <a:stretch>
                  <a:fillRect b="-13115"/>
                </a:stretch>
              </a:blipFill>
            </p:spPr>
            <p:txBody>
              <a:bodyPr/>
              <a:lstStyle/>
              <a:p>
                <a:r>
                  <a:rPr lang="en-US">
                    <a:noFill/>
                  </a:rPr>
                  <a:t> </a:t>
                </a:r>
              </a:p>
            </p:txBody>
          </p:sp>
        </mc:Fallback>
      </mc:AlternateContent>
    </p:spTree>
    <p:extLst>
      <p:ext uri="{BB962C8B-B14F-4D97-AF65-F5344CB8AC3E}">
        <p14:creationId xmlns:p14="http://schemas.microsoft.com/office/powerpoint/2010/main" val="356495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6740997-579E-C773-F62F-E3BCE68F9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2361C1-D1E9-EB7C-86D9-E6B57D44DFC8}"/>
              </a:ext>
            </a:extLst>
          </p:cNvPr>
          <p:cNvSpPr>
            <a:spLocks noGrp="1"/>
          </p:cNvSpPr>
          <p:nvPr>
            <p:ph type="title"/>
          </p:nvPr>
        </p:nvSpPr>
        <p:spPr/>
        <p:txBody>
          <a:bodyPr/>
          <a:lstStyle/>
          <a:p>
            <a:r>
              <a:rPr lang="en-US"/>
              <a:t>Recirculation Ratio Practice Problem</a:t>
            </a:r>
          </a:p>
        </p:txBody>
      </p:sp>
      <p:sp>
        <p:nvSpPr>
          <p:cNvPr id="3" name="Content Placeholder 2">
            <a:extLst>
              <a:ext uri="{FF2B5EF4-FFF2-40B4-BE49-F238E27FC236}">
                <a16:creationId xmlns:a16="http://schemas.microsoft.com/office/drawing/2014/main" id="{0A0DBF90-7F2D-D457-CC3C-13C27F508CBD}"/>
              </a:ext>
            </a:extLst>
          </p:cNvPr>
          <p:cNvSpPr>
            <a:spLocks noGrp="1"/>
          </p:cNvSpPr>
          <p:nvPr>
            <p:ph idx="1"/>
          </p:nvPr>
        </p:nvSpPr>
        <p:spPr/>
        <p:txBody>
          <a:bodyPr/>
          <a:lstStyle/>
          <a:p>
            <a:pPr marL="0" indent="0">
              <a:buNone/>
            </a:pPr>
            <a:r>
              <a:rPr lang="en-US"/>
              <a:t>A trickling filter receives a flow of 238,000 gpd. If the trickling filter effluent is recirculated at the rate of 0.28 MGD, what is the recirculation ratio? </a:t>
            </a:r>
          </a:p>
          <a:p>
            <a:pPr marL="0" indent="0">
              <a:buNone/>
            </a:pPr>
            <a:endParaRPr lang="en-US"/>
          </a:p>
          <a:p>
            <a:pPr marL="0" indent="0">
              <a:buNone/>
            </a:pPr>
            <a:endParaRPr lang="en-US"/>
          </a:p>
          <a:p>
            <a:pPr marL="0" indent="0">
              <a:buNone/>
            </a:pPr>
            <a:r>
              <a:rPr lang="en-US"/>
              <a:t>The units don’t match! </a:t>
            </a:r>
          </a:p>
          <a:p>
            <a:pPr marL="0" indent="0">
              <a:buNone/>
            </a:pPr>
            <a:r>
              <a:rPr lang="en-US"/>
              <a:t>Convert 238,000 gpd to MGD by dividing by 1,000,000</a:t>
            </a:r>
          </a:p>
          <a:p>
            <a:pPr marL="0" indent="0">
              <a:buNone/>
            </a:pP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52DF238-C98C-9F83-7E03-B8735EB6F874}"/>
                  </a:ext>
                </a:extLst>
              </p:cNvPr>
              <p:cNvSpPr txBox="1"/>
              <p:nvPr/>
            </p:nvSpPr>
            <p:spPr>
              <a:xfrm>
                <a:off x="2453367" y="3135086"/>
                <a:ext cx="7285264" cy="66588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ratio</m:t>
                      </m:r>
                      <m:r>
                        <a:rPr lang="en-US" sz="1800" i="1"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Trickling</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Filter</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Flow</m:t>
                          </m:r>
                        </m:num>
                        <m:den>
                          <m:r>
                            <m:rPr>
                              <m:sty m:val="p"/>
                            </m:rPr>
                            <a:rPr lang="en-US" sz="18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Primary</m:t>
                          </m:r>
                          <m:r>
                            <a:rPr lang="en-US" sz="18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Effluent</m:t>
                          </m:r>
                          <m:r>
                            <a:rPr lang="en-US" sz="1800" kern="100">
                              <a:effectLst/>
                              <a:highlight>
                                <a:srgbClr val="FFFF00"/>
                              </a:highligh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Flow</m:t>
                          </m:r>
                        </m:den>
                      </m:f>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b="0" i="1" kern="100" smtClean="0">
                              <a:effectLst/>
                              <a:latin typeface="Cambria Math" panose="02040503050406030204" pitchFamily="18" charset="0"/>
                              <a:cs typeface="Arial" panose="020B0604020202020204" pitchFamily="34" charset="0"/>
                            </a:rPr>
                          </m:ctrlPr>
                        </m:fPr>
                        <m:num>
                          <m:sSub>
                            <m:sSubPr>
                              <m:ctrlPr>
                                <a:rPr lang="en-US" sz="1800" b="0" i="1" kern="100" smtClean="0">
                                  <a:effectLst/>
                                  <a:latin typeface="Cambria Math" panose="02040503050406030204" pitchFamily="18" charset="0"/>
                                  <a:cs typeface="Arial" panose="020B0604020202020204" pitchFamily="34" charset="0"/>
                                </a:rPr>
                              </m:ctrlPr>
                            </m:sSubPr>
                            <m:e>
                              <m:r>
                                <a:rPr lang="en-US" sz="1800" b="0" i="1" kern="100" smtClean="0">
                                  <a:effectLst/>
                                  <a:latin typeface="Cambria Math" panose="02040503050406030204" pitchFamily="18" charset="0"/>
                                  <a:cs typeface="Arial" panose="020B0604020202020204" pitchFamily="34" charset="0"/>
                                </a:rPr>
                                <m:t>𝑄</m:t>
                              </m:r>
                            </m:e>
                            <m:sub>
                              <m:r>
                                <a:rPr lang="en-US" sz="1800" b="0" i="1" kern="100" smtClean="0">
                                  <a:effectLst/>
                                  <a:latin typeface="Cambria Math" panose="02040503050406030204" pitchFamily="18" charset="0"/>
                                  <a:cs typeface="Arial" panose="020B0604020202020204" pitchFamily="34" charset="0"/>
                                </a:rPr>
                                <m:t>𝑟</m:t>
                              </m:r>
                            </m:sub>
                          </m:sSub>
                        </m:num>
                        <m:den>
                          <m:sSub>
                            <m:sSubPr>
                              <m:ctrlPr>
                                <a:rPr lang="en-US" sz="1800" b="0" i="1" kern="100" smtClean="0">
                                  <a:effectLst/>
                                  <a:latin typeface="Cambria Math" panose="02040503050406030204" pitchFamily="18" charset="0"/>
                                  <a:cs typeface="Arial" panose="020B0604020202020204" pitchFamily="34" charset="0"/>
                                </a:rPr>
                              </m:ctrlPr>
                            </m:sSubPr>
                            <m:e>
                              <m:r>
                                <a:rPr lang="en-US" sz="1800" b="0" i="1" kern="100" smtClean="0">
                                  <a:effectLst/>
                                  <a:latin typeface="Cambria Math" panose="02040503050406030204" pitchFamily="18" charset="0"/>
                                  <a:cs typeface="Arial" panose="020B0604020202020204" pitchFamily="34" charset="0"/>
                                </a:rPr>
                                <m:t>𝑄</m:t>
                              </m:r>
                            </m:e>
                            <m:sub>
                              <m:r>
                                <a:rPr lang="en-US" sz="1800" b="0" i="1" kern="100" smtClean="0">
                                  <a:effectLst/>
                                  <a:latin typeface="Cambria Math" panose="02040503050406030204" pitchFamily="18" charset="0"/>
                                  <a:cs typeface="Arial" panose="020B0604020202020204" pitchFamily="34" charset="0"/>
                                </a:rPr>
                                <m:t>𝑖</m:t>
                              </m:r>
                            </m:sub>
                          </m:sSub>
                        </m:den>
                      </m:f>
                    </m:oMath>
                  </m:oMathPara>
                </a14:m>
                <a:endParaRPr lang="en-US"/>
              </a:p>
            </p:txBody>
          </p:sp>
        </mc:Choice>
        <mc:Fallback xmlns="">
          <p:sp>
            <p:nvSpPr>
              <p:cNvPr id="7" name="TextBox 6">
                <a:extLst>
                  <a:ext uri="{FF2B5EF4-FFF2-40B4-BE49-F238E27FC236}">
                    <a16:creationId xmlns:a16="http://schemas.microsoft.com/office/drawing/2014/main" id="{652DF238-C98C-9F83-7E03-B8735EB6F874}"/>
                  </a:ext>
                </a:extLst>
              </p:cNvPr>
              <p:cNvSpPr txBox="1">
                <a:spLocks noRot="1" noChangeAspect="1" noMove="1" noResize="1" noEditPoints="1" noAdjustHandles="1" noChangeArrowheads="1" noChangeShapeType="1" noTextEdit="1"/>
              </p:cNvSpPr>
              <p:nvPr/>
            </p:nvSpPr>
            <p:spPr>
              <a:xfrm>
                <a:off x="2453367" y="3135086"/>
                <a:ext cx="7285264" cy="665888"/>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DDF9E38-B079-5877-64D3-0D5F855E9822}"/>
                  </a:ext>
                </a:extLst>
              </p:cNvPr>
              <p:cNvSpPr txBox="1"/>
              <p:nvPr/>
            </p:nvSpPr>
            <p:spPr>
              <a:xfrm>
                <a:off x="2453367" y="5352715"/>
                <a:ext cx="7285264" cy="66588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ratio</m:t>
                      </m:r>
                      <m:r>
                        <a:rPr lang="en-US" sz="1800" i="1"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Trickling</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Filter</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0.28 </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𝑀𝐺𝐷</m:t>
                          </m:r>
                        </m:num>
                        <m:den>
                          <m:r>
                            <a:rPr lang="en-US" sz="1800" b="0" i="0" kern="100" smtClean="0">
                              <a:effectLst/>
                              <a:latin typeface="Cambria Math" panose="02040503050406030204" pitchFamily="18" charset="0"/>
                              <a:ea typeface="Times New Roman" panose="02020603050405020304" pitchFamily="18" charset="0"/>
                              <a:cs typeface="Arial" panose="020B0604020202020204" pitchFamily="34" charset="0"/>
                            </a:rPr>
                            <m:t>0.238 </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𝑀𝐺𝐷</m:t>
                          </m:r>
                        </m:den>
                      </m:f>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b="0" i="1" kern="100" smtClean="0">
                              <a:effectLst/>
                              <a:latin typeface="Cambria Math" panose="02040503050406030204" pitchFamily="18" charset="0"/>
                              <a:cs typeface="Arial" panose="020B0604020202020204" pitchFamily="34" charset="0"/>
                            </a:rPr>
                          </m:ctrlPr>
                        </m:fPr>
                        <m:num>
                          <m:sSub>
                            <m:sSubPr>
                              <m:ctrlPr>
                                <a:rPr lang="en-US" sz="1800" b="0" i="1" kern="100" smtClean="0">
                                  <a:effectLst/>
                                  <a:latin typeface="Cambria Math" panose="02040503050406030204" pitchFamily="18" charset="0"/>
                                  <a:cs typeface="Arial" panose="020B0604020202020204" pitchFamily="34" charset="0"/>
                                </a:rPr>
                              </m:ctrlPr>
                            </m:sSubPr>
                            <m:e>
                              <m:r>
                                <a:rPr lang="en-US" sz="1800" b="0" i="1" kern="100" smtClean="0">
                                  <a:effectLst/>
                                  <a:latin typeface="Cambria Math" panose="02040503050406030204" pitchFamily="18" charset="0"/>
                                  <a:cs typeface="Arial" panose="020B0604020202020204" pitchFamily="34" charset="0"/>
                                </a:rPr>
                                <m:t>𝑄</m:t>
                              </m:r>
                            </m:e>
                            <m:sub>
                              <m:r>
                                <a:rPr lang="en-US" sz="1800" b="0" i="1" kern="100" smtClean="0">
                                  <a:effectLst/>
                                  <a:latin typeface="Cambria Math" panose="02040503050406030204" pitchFamily="18" charset="0"/>
                                  <a:cs typeface="Arial" panose="020B0604020202020204" pitchFamily="34" charset="0"/>
                                </a:rPr>
                                <m:t>𝑟</m:t>
                              </m:r>
                            </m:sub>
                          </m:sSub>
                        </m:num>
                        <m:den>
                          <m:sSub>
                            <m:sSubPr>
                              <m:ctrlPr>
                                <a:rPr lang="en-US" sz="1800" b="0" i="1" kern="100" smtClean="0">
                                  <a:effectLst/>
                                  <a:latin typeface="Cambria Math" panose="02040503050406030204" pitchFamily="18" charset="0"/>
                                  <a:cs typeface="Arial" panose="020B0604020202020204" pitchFamily="34" charset="0"/>
                                </a:rPr>
                              </m:ctrlPr>
                            </m:sSubPr>
                            <m:e>
                              <m:r>
                                <a:rPr lang="en-US" sz="1800" b="0" i="1" kern="100" smtClean="0">
                                  <a:effectLst/>
                                  <a:latin typeface="Cambria Math" panose="02040503050406030204" pitchFamily="18" charset="0"/>
                                  <a:cs typeface="Arial" panose="020B0604020202020204" pitchFamily="34" charset="0"/>
                                </a:rPr>
                                <m:t>𝑄</m:t>
                              </m:r>
                            </m:e>
                            <m:sub>
                              <m:r>
                                <a:rPr lang="en-US" sz="1800" b="0" i="1" kern="100" smtClean="0">
                                  <a:effectLst/>
                                  <a:latin typeface="Cambria Math" panose="02040503050406030204" pitchFamily="18" charset="0"/>
                                  <a:cs typeface="Arial" panose="020B0604020202020204" pitchFamily="34" charset="0"/>
                                </a:rPr>
                                <m:t>𝑖</m:t>
                              </m:r>
                            </m:sub>
                          </m:sSub>
                        </m:den>
                      </m:f>
                    </m:oMath>
                  </m:oMathPara>
                </a14:m>
                <a:endParaRPr lang="en-US"/>
              </a:p>
            </p:txBody>
          </p:sp>
        </mc:Choice>
        <mc:Fallback xmlns="">
          <p:sp>
            <p:nvSpPr>
              <p:cNvPr id="8" name="TextBox 7">
                <a:extLst>
                  <a:ext uri="{FF2B5EF4-FFF2-40B4-BE49-F238E27FC236}">
                    <a16:creationId xmlns:a16="http://schemas.microsoft.com/office/drawing/2014/main" id="{4DDF9E38-B079-5877-64D3-0D5F855E9822}"/>
                  </a:ext>
                </a:extLst>
              </p:cNvPr>
              <p:cNvSpPr txBox="1">
                <a:spLocks noRot="1" noChangeAspect="1" noMove="1" noResize="1" noEditPoints="1" noAdjustHandles="1" noChangeArrowheads="1" noChangeShapeType="1" noTextEdit="1"/>
              </p:cNvSpPr>
              <p:nvPr/>
            </p:nvSpPr>
            <p:spPr>
              <a:xfrm>
                <a:off x="2453367" y="5352715"/>
                <a:ext cx="7285264" cy="66588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6F7303A-B252-8CC2-BB22-FAA4218D2210}"/>
                  </a:ext>
                </a:extLst>
              </p:cNvPr>
              <p:cNvSpPr txBox="1"/>
              <p:nvPr/>
            </p:nvSpPr>
            <p:spPr>
              <a:xfrm>
                <a:off x="2453367" y="6388966"/>
                <a:ext cx="728526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Recirculation</m:t>
                      </m:r>
                      <m: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smtClean="0">
                          <a:effectLst/>
                          <a:latin typeface="Cambria Math" panose="02040503050406030204" pitchFamily="18" charset="0"/>
                          <a:ea typeface="Times New Roman" panose="02020603050405020304" pitchFamily="18" charset="0"/>
                          <a:cs typeface="Arial" panose="020B0604020202020204" pitchFamily="34" charset="0"/>
                        </a:rPr>
                        <m:t>ratio</m:t>
                      </m:r>
                      <m:r>
                        <a:rPr lang="en-US" sz="1800" i="1" kern="100">
                          <a:effectLst/>
                          <a:latin typeface="Cambria Math" panose="02040503050406030204" pitchFamily="18" charset="0"/>
                          <a:ea typeface="Times New Roman" panose="02020603050405020304" pitchFamily="18" charset="0"/>
                          <a:cs typeface="Arial" panose="020B0604020202020204" pitchFamily="34" charset="0"/>
                        </a:rPr>
                        <m:t>−</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Trickling</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sz="1800" kern="100">
                          <a:effectLst/>
                          <a:latin typeface="Cambria Math" panose="02040503050406030204" pitchFamily="18" charset="0"/>
                          <a:ea typeface="Times New Roman" panose="02020603050405020304" pitchFamily="18" charset="0"/>
                          <a:cs typeface="Arial" panose="020B0604020202020204" pitchFamily="34" charset="0"/>
                        </a:rPr>
                        <m:t>Filter</m:t>
                      </m:r>
                      <m:r>
                        <a:rPr lang="en-US" sz="1800" kern="100">
                          <a:effectLst/>
                          <a:latin typeface="Cambria Math" panose="02040503050406030204" pitchFamily="18" charset="0"/>
                          <a:ea typeface="Times New Roman" panose="02020603050405020304" pitchFamily="18" charset="0"/>
                          <a:cs typeface="Arial" panose="020B0604020202020204" pitchFamily="34" charset="0"/>
                        </a:rPr>
                        <m:t>=1.18</m:t>
                      </m:r>
                    </m:oMath>
                  </m:oMathPara>
                </a14:m>
                <a:endParaRPr lang="en-US"/>
              </a:p>
            </p:txBody>
          </p:sp>
        </mc:Choice>
        <mc:Fallback xmlns="">
          <p:sp>
            <p:nvSpPr>
              <p:cNvPr id="9" name="TextBox 8">
                <a:extLst>
                  <a:ext uri="{FF2B5EF4-FFF2-40B4-BE49-F238E27FC236}">
                    <a16:creationId xmlns:a16="http://schemas.microsoft.com/office/drawing/2014/main" id="{F6F7303A-B252-8CC2-BB22-FAA4218D2210}"/>
                  </a:ext>
                </a:extLst>
              </p:cNvPr>
              <p:cNvSpPr txBox="1">
                <a:spLocks noRot="1" noChangeAspect="1" noMove="1" noResize="1" noEditPoints="1" noAdjustHandles="1" noChangeArrowheads="1" noChangeShapeType="1" noTextEdit="1"/>
              </p:cNvSpPr>
              <p:nvPr/>
            </p:nvSpPr>
            <p:spPr>
              <a:xfrm>
                <a:off x="2453367" y="6388966"/>
                <a:ext cx="7285264" cy="369332"/>
              </a:xfrm>
              <a:prstGeom prst="rect">
                <a:avLst/>
              </a:prstGeom>
              <a:blipFill>
                <a:blip r:embed="rId4"/>
                <a:stretch>
                  <a:fillRect b="-13115"/>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E2E89369-2419-02A9-58F3-C5A7224DB02D}"/>
              </a:ext>
            </a:extLst>
          </p:cNvPr>
          <p:cNvCxnSpPr/>
          <p:nvPr/>
        </p:nvCxnSpPr>
        <p:spPr>
          <a:xfrm>
            <a:off x="7511143" y="2318657"/>
            <a:ext cx="71845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BAF281D-AEB4-20CA-1A17-4D77D22B0155}"/>
              </a:ext>
            </a:extLst>
          </p:cNvPr>
          <p:cNvCxnSpPr/>
          <p:nvPr/>
        </p:nvCxnSpPr>
        <p:spPr>
          <a:xfrm>
            <a:off x="7424057" y="2710543"/>
            <a:ext cx="80554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63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29D42A9-5F44-C600-70CB-83D651F1DC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1B57C4-5922-85D4-4A03-9F4C68045E68}"/>
              </a:ext>
            </a:extLst>
          </p:cNvPr>
          <p:cNvSpPr>
            <a:spLocks noGrp="1"/>
          </p:cNvSpPr>
          <p:nvPr>
            <p:ph type="title"/>
          </p:nvPr>
        </p:nvSpPr>
        <p:spPr/>
        <p:txBody>
          <a:bodyPr/>
          <a:lstStyle/>
          <a:p>
            <a:r>
              <a:rPr lang="en-US"/>
              <a:t>Hydraulic Retention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A3FD8EA-60B4-3169-09F5-620BBC8CAED5}"/>
                  </a:ext>
                </a:extLst>
              </p:cNvPr>
              <p:cNvSpPr>
                <a:spLocks noGrp="1"/>
              </p:cNvSpPr>
              <p:nvPr>
                <p:ph idx="1"/>
              </p:nvPr>
            </p:nvSpPr>
            <p:spPr>
              <a:solidFill>
                <a:schemeClr val="bg1">
                  <a:alpha val="85000"/>
                </a:schemeClr>
              </a:solidFill>
            </p:spPr>
            <p:txBody>
              <a:bodyPr>
                <a:normAutofit/>
              </a:bodyPr>
              <a:lstStyle/>
              <a:p>
                <a:pPr marL="0" indent="0">
                  <a:buNone/>
                </a:pPr>
                <a:r>
                  <a:rPr lang="en-US" sz="2400"/>
                  <a:t>Measures the amount of time it takes a given amount of wastewater to pass through a treatment tank at a given flow rate</a:t>
                </a:r>
              </a:p>
              <a:p>
                <a:r>
                  <a:rPr lang="en-US" sz="2400"/>
                  <a:t>Equivalent to detention time</a:t>
                </a:r>
              </a:p>
              <a:p>
                <a:r>
                  <a:rPr lang="en-US" sz="2400"/>
                  <a:t>Expressed in hours</a:t>
                </a:r>
              </a:p>
              <a:p>
                <a:pPr marL="0" indent="0">
                  <a:buNone/>
                </a:pPr>
                <a:r>
                  <a:rPr lang="en-US" sz="2400"/>
                  <a:t>Operation parameter for:	RBCs</a:t>
                </a:r>
              </a:p>
              <a:p>
                <a:pPr marL="0" indent="0">
                  <a:spcAft>
                    <a:spcPts val="3600"/>
                  </a:spcAft>
                  <a:buNone/>
                </a:pPr>
                <a:r>
                  <a:rPr lang="en-US" sz="2400"/>
                  <a:t>				Activated Sludge</a:t>
                </a:r>
              </a:p>
              <a:p>
                <a:pPr marL="0" indent="0">
                  <a:buNone/>
                </a:pPr>
                <a14:m>
                  <m:oMathPara xmlns:m="http://schemas.openxmlformats.org/officeDocument/2006/math">
                    <m:oMathParaPr>
                      <m:jc m:val="centerGroup"/>
                    </m:oMathParaPr>
                    <m:oMath xmlns:m="http://schemas.openxmlformats.org/officeDocument/2006/math">
                      <m:r>
                        <m:rPr>
                          <m:sty m:val="p"/>
                        </m:rPr>
                        <a:rPr lang="en-US" kern="100" smtClean="0">
                          <a:effectLst/>
                          <a:latin typeface="Cambria Math" panose="02040503050406030204" pitchFamily="18" charset="0"/>
                          <a:ea typeface="Times New Roman" panose="02020603050405020304" pitchFamily="18" charset="0"/>
                          <a:cs typeface="Arial" panose="020B0604020202020204" pitchFamily="34" charset="0"/>
                        </a:rPr>
                        <m:t>HRT</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hours</m:t>
                          </m:r>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V</m:t>
                          </m:r>
                          <m:r>
                            <a:rPr lang="en-US"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r>
                            <a:rPr lang="en-US" kern="100">
                              <a:effectLst/>
                              <a:latin typeface="Cambria Math" panose="02040503050406030204" pitchFamily="18" charset="0"/>
                              <a:ea typeface="Times New Roman" panose="02020603050405020304" pitchFamily="18" charset="0"/>
                              <a:cs typeface="Arial" panose="020B0604020202020204" pitchFamily="34" charset="0"/>
                            </a:rPr>
                            <m:t>)</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Q</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kern="100">
                                  <a:effectLst/>
                                  <a:latin typeface="Cambria Math" panose="02040503050406030204" pitchFamily="18" charset="0"/>
                                  <a:ea typeface="Times New Roman" panose="02020603050405020304" pitchFamily="18" charset="0"/>
                                  <a:cs typeface="Arial" panose="020B0604020202020204" pitchFamily="34" charset="0"/>
                                </a:rPr>
                                <m:t>60 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m:t>
                              </m:r>
                            </m:den>
                          </m:f>
                        </m:den>
                      </m:f>
                    </m:oMath>
                  </m:oMathPara>
                </a14:m>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CA3FD8EA-60B4-3169-09F5-620BBC8CAED5}"/>
                  </a:ext>
                </a:extLst>
              </p:cNvPr>
              <p:cNvSpPr>
                <a:spLocks noGrp="1" noRot="1" noChangeAspect="1" noMove="1" noResize="1" noEditPoints="1" noAdjustHandles="1" noChangeArrowheads="1" noChangeShapeType="1" noTextEdit="1"/>
              </p:cNvSpPr>
              <p:nvPr>
                <p:ph idx="1"/>
              </p:nvPr>
            </p:nvSpPr>
            <p:spPr>
              <a:blipFill>
                <a:blip r:embed="rId3"/>
                <a:stretch>
                  <a:fillRect l="-870" t="-1695" r="-464"/>
                </a:stretch>
              </a:blipFill>
            </p:spPr>
            <p:txBody>
              <a:bodyPr/>
              <a:lstStyle/>
              <a:p>
                <a:r>
                  <a:rPr lang="en-US">
                    <a:noFill/>
                  </a:rPr>
                  <a:t> </a:t>
                </a:r>
              </a:p>
            </p:txBody>
          </p:sp>
        </mc:Fallback>
      </mc:AlternateContent>
    </p:spTree>
    <p:extLst>
      <p:ext uri="{BB962C8B-B14F-4D97-AF65-F5344CB8AC3E}">
        <p14:creationId xmlns:p14="http://schemas.microsoft.com/office/powerpoint/2010/main" val="66716165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1A239-57B6-2902-966C-E18886103297}"/>
              </a:ext>
            </a:extLst>
          </p:cNvPr>
          <p:cNvSpPr>
            <a:spLocks noGrp="1"/>
          </p:cNvSpPr>
          <p:nvPr>
            <p:ph type="title"/>
          </p:nvPr>
        </p:nvSpPr>
        <p:spPr/>
        <p:txBody>
          <a:bodyPr/>
          <a:lstStyle/>
          <a:p>
            <a:r>
              <a:rPr lang="en-US"/>
              <a:t>Hydraulic Retention Time Example</a:t>
            </a:r>
          </a:p>
        </p:txBody>
      </p:sp>
      <p:sp>
        <p:nvSpPr>
          <p:cNvPr id="3" name="Content Placeholder 2">
            <a:extLst>
              <a:ext uri="{FF2B5EF4-FFF2-40B4-BE49-F238E27FC236}">
                <a16:creationId xmlns:a16="http://schemas.microsoft.com/office/drawing/2014/main" id="{D67A634D-5151-49EE-157B-014C4BBFACE4}"/>
              </a:ext>
            </a:extLst>
          </p:cNvPr>
          <p:cNvSpPr>
            <a:spLocks noGrp="1"/>
          </p:cNvSpPr>
          <p:nvPr>
            <p:ph idx="1"/>
          </p:nvPr>
        </p:nvSpPr>
        <p:spPr/>
        <p:txBody>
          <a:bodyPr/>
          <a:lstStyle/>
          <a:p>
            <a:pPr marL="0" indent="0">
              <a:buNone/>
            </a:pPr>
            <a:r>
              <a:rPr lang="en-US"/>
              <a:t>A wastewater treatment tank has a volume of 200,000 gallons and a flow rate of 100gpm. What is the HRT? </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1FFDB42-4CCB-A988-6898-DD8BDAD7F1BA}"/>
                  </a:ext>
                </a:extLst>
              </p:cNvPr>
              <p:cNvSpPr txBox="1"/>
              <p:nvPr/>
            </p:nvSpPr>
            <p:spPr>
              <a:xfrm>
                <a:off x="2990850" y="2980608"/>
                <a:ext cx="6134100" cy="8967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kern="100" smtClean="0">
                          <a:effectLst/>
                          <a:latin typeface="Cambria Math" panose="02040503050406030204" pitchFamily="18" charset="0"/>
                          <a:ea typeface="Times New Roman" panose="02020603050405020304" pitchFamily="18" charset="0"/>
                          <a:cs typeface="Arial" panose="020B0604020202020204" pitchFamily="34" charset="0"/>
                        </a:rPr>
                        <m:t>HRT</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hours</m:t>
                          </m:r>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V</m:t>
                          </m:r>
                          <m:r>
                            <a:rPr lang="en-US"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r>
                            <a:rPr lang="en-US" kern="100">
                              <a:effectLst/>
                              <a:latin typeface="Cambria Math" panose="02040503050406030204" pitchFamily="18" charset="0"/>
                              <a:ea typeface="Times New Roman" panose="02020603050405020304" pitchFamily="18" charset="0"/>
                              <a:cs typeface="Arial" panose="020B0604020202020204" pitchFamily="34" charset="0"/>
                            </a:rPr>
                            <m:t>)</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Q</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kern="100">
                                  <a:effectLst/>
                                  <a:latin typeface="Cambria Math" panose="02040503050406030204" pitchFamily="18" charset="0"/>
                                  <a:ea typeface="Times New Roman" panose="02020603050405020304" pitchFamily="18" charset="0"/>
                                  <a:cs typeface="Arial" panose="020B0604020202020204" pitchFamily="34" charset="0"/>
                                </a:rPr>
                                <m:t>60 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m:t>
                              </m:r>
                            </m:den>
                          </m:f>
                        </m:den>
                      </m:f>
                    </m:oMath>
                  </m:oMathPara>
                </a14:m>
                <a:endParaRPr lang="en-US"/>
              </a:p>
            </p:txBody>
          </p:sp>
        </mc:Choice>
        <mc:Fallback xmlns="">
          <p:sp>
            <p:nvSpPr>
              <p:cNvPr id="7" name="TextBox 6">
                <a:extLst>
                  <a:ext uri="{FF2B5EF4-FFF2-40B4-BE49-F238E27FC236}">
                    <a16:creationId xmlns:a16="http://schemas.microsoft.com/office/drawing/2014/main" id="{61FFDB42-4CCB-A988-6898-DD8BDAD7F1BA}"/>
                  </a:ext>
                </a:extLst>
              </p:cNvPr>
              <p:cNvSpPr txBox="1">
                <a:spLocks noRot="1" noChangeAspect="1" noMove="1" noResize="1" noEditPoints="1" noAdjustHandles="1" noChangeArrowheads="1" noChangeShapeType="1" noTextEdit="1"/>
              </p:cNvSpPr>
              <p:nvPr/>
            </p:nvSpPr>
            <p:spPr>
              <a:xfrm>
                <a:off x="2990850" y="2980608"/>
                <a:ext cx="6134100" cy="896784"/>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00D2995-A8D0-280F-B951-9ED5DEB26E5F}"/>
                  </a:ext>
                </a:extLst>
              </p:cNvPr>
              <p:cNvSpPr txBox="1"/>
              <p:nvPr/>
            </p:nvSpPr>
            <p:spPr>
              <a:xfrm>
                <a:off x="2990850" y="4059556"/>
                <a:ext cx="6134100" cy="8967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kern="100" smtClean="0">
                          <a:effectLst/>
                          <a:latin typeface="Cambria Math" panose="02040503050406030204" pitchFamily="18" charset="0"/>
                          <a:ea typeface="Times New Roman" panose="02020603050405020304" pitchFamily="18" charset="0"/>
                          <a:cs typeface="Arial" panose="020B0604020202020204" pitchFamily="34" charset="0"/>
                        </a:rPr>
                        <m:t>HRT</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hours</m:t>
                          </m:r>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200,000</m:t>
                          </m:r>
                          <m:r>
                            <a:rPr lang="en-US"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r>
                            <a:rPr lang="en-US" kern="100">
                              <a:effectLst/>
                              <a:latin typeface="Cambria Math" panose="02040503050406030204" pitchFamily="18" charset="0"/>
                              <a:ea typeface="Times New Roman" panose="02020603050405020304" pitchFamily="18" charset="0"/>
                              <a:cs typeface="Arial" panose="020B0604020202020204" pitchFamily="34" charset="0"/>
                            </a:rPr>
                            <m:t>)</m:t>
                          </m:r>
                        </m:num>
                        <m:den>
                          <m: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100</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kern="100">
                                  <a:effectLst/>
                                  <a:latin typeface="Cambria Math" panose="02040503050406030204" pitchFamily="18" charset="0"/>
                                  <a:ea typeface="Times New Roman" panose="02020603050405020304" pitchFamily="18" charset="0"/>
                                  <a:cs typeface="Arial" panose="020B0604020202020204" pitchFamily="34" charset="0"/>
                                </a:rPr>
                                <m:t>60 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m:t>
                              </m:r>
                            </m:den>
                          </m:f>
                        </m:den>
                      </m:f>
                    </m:oMath>
                  </m:oMathPara>
                </a14:m>
                <a:endParaRPr lang="en-US"/>
              </a:p>
            </p:txBody>
          </p:sp>
        </mc:Choice>
        <mc:Fallback xmlns="">
          <p:sp>
            <p:nvSpPr>
              <p:cNvPr id="8" name="TextBox 7">
                <a:extLst>
                  <a:ext uri="{FF2B5EF4-FFF2-40B4-BE49-F238E27FC236}">
                    <a16:creationId xmlns:a16="http://schemas.microsoft.com/office/drawing/2014/main" id="{A00D2995-A8D0-280F-B951-9ED5DEB26E5F}"/>
                  </a:ext>
                </a:extLst>
              </p:cNvPr>
              <p:cNvSpPr txBox="1">
                <a:spLocks noRot="1" noChangeAspect="1" noMove="1" noResize="1" noEditPoints="1" noAdjustHandles="1" noChangeArrowheads="1" noChangeShapeType="1" noTextEdit="1"/>
              </p:cNvSpPr>
              <p:nvPr/>
            </p:nvSpPr>
            <p:spPr>
              <a:xfrm>
                <a:off x="2990850" y="4059556"/>
                <a:ext cx="6134100" cy="89678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FA84683-F0FD-21A5-7000-62474771905F}"/>
                  </a:ext>
                </a:extLst>
              </p:cNvPr>
              <p:cNvSpPr txBox="1"/>
              <p:nvPr/>
            </p:nvSpPr>
            <p:spPr>
              <a:xfrm>
                <a:off x="3028949" y="5183506"/>
                <a:ext cx="6134100" cy="66851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kern="100" smtClean="0">
                          <a:effectLst/>
                          <a:latin typeface="Cambria Math" panose="02040503050406030204" pitchFamily="18" charset="0"/>
                          <a:ea typeface="Times New Roman" panose="02020603050405020304" pitchFamily="18" charset="0"/>
                          <a:cs typeface="Arial" panose="020B0604020202020204" pitchFamily="34" charset="0"/>
                        </a:rPr>
                        <m:t>HRT</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hours</m:t>
                          </m:r>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200,000</m:t>
                          </m:r>
                          <m:r>
                            <a:rPr lang="en-US"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r>
                            <a:rPr lang="en-US" kern="100">
                              <a:effectLst/>
                              <a:latin typeface="Cambria Math" panose="02040503050406030204" pitchFamily="18" charset="0"/>
                              <a:ea typeface="Times New Roman" panose="02020603050405020304" pitchFamily="18" charset="0"/>
                              <a:cs typeface="Arial" panose="020B0604020202020204" pitchFamily="34" charset="0"/>
                            </a:rPr>
                            <m:t>)</m:t>
                          </m:r>
                        </m:num>
                        <m:den>
                          <m:r>
                            <a:rPr lang="en-US" b="0" i="1" kern="100" smtClean="0">
                              <a:effectLst/>
                              <a:latin typeface="Cambria Math" panose="02040503050406030204" pitchFamily="18" charset="0"/>
                              <a:ea typeface="Times New Roman" panose="02020603050405020304" pitchFamily="18" charset="0"/>
                              <a:cs typeface="Arial" panose="020B0604020202020204" pitchFamily="34" charset="0"/>
                            </a:rPr>
                            <m:t>6,000 </m:t>
                          </m:r>
                          <m:r>
                            <a:rPr lang="en-US" b="0" i="1" kern="100" smtClean="0">
                              <a:effectLst/>
                              <a:latin typeface="Cambria Math" panose="02040503050406030204" pitchFamily="18" charset="0"/>
                              <a:ea typeface="Times New Roman" panose="02020603050405020304" pitchFamily="18" charset="0"/>
                              <a:cs typeface="Arial" panose="020B0604020202020204" pitchFamily="34" charset="0"/>
                            </a:rPr>
                            <m:t>𝑔𝑎𝑙</m:t>
                          </m:r>
                          <m:r>
                            <a:rPr lang="en-US" b="0" i="1" kern="100" smtClean="0">
                              <a:effectLst/>
                              <a:latin typeface="Cambria Math" panose="02040503050406030204" pitchFamily="18" charset="0"/>
                              <a:ea typeface="Times New Roman" panose="02020603050405020304" pitchFamily="18" charset="0"/>
                              <a:cs typeface="Arial" panose="020B0604020202020204" pitchFamily="34" charset="0"/>
                            </a:rPr>
                            <m:t>/</m:t>
                          </m:r>
                          <m:r>
                            <a:rPr lang="en-US" b="0" i="1" kern="100" smtClean="0">
                              <a:effectLst/>
                              <a:latin typeface="Cambria Math" panose="02040503050406030204" pitchFamily="18" charset="0"/>
                              <a:ea typeface="Times New Roman" panose="02020603050405020304" pitchFamily="18" charset="0"/>
                              <a:cs typeface="Arial" panose="020B0604020202020204" pitchFamily="34" charset="0"/>
                            </a:rPr>
                            <m:t>h𝑜𝑢𝑟</m:t>
                          </m:r>
                        </m:den>
                      </m:f>
                    </m:oMath>
                  </m:oMathPara>
                </a14:m>
                <a:endParaRPr lang="en-US"/>
              </a:p>
            </p:txBody>
          </p:sp>
        </mc:Choice>
        <mc:Fallback xmlns="">
          <p:sp>
            <p:nvSpPr>
              <p:cNvPr id="9" name="TextBox 8">
                <a:extLst>
                  <a:ext uri="{FF2B5EF4-FFF2-40B4-BE49-F238E27FC236}">
                    <a16:creationId xmlns:a16="http://schemas.microsoft.com/office/drawing/2014/main" id="{BFA84683-F0FD-21A5-7000-62474771905F}"/>
                  </a:ext>
                </a:extLst>
              </p:cNvPr>
              <p:cNvSpPr txBox="1">
                <a:spLocks noRot="1" noChangeAspect="1" noMove="1" noResize="1" noEditPoints="1" noAdjustHandles="1" noChangeArrowheads="1" noChangeShapeType="1" noTextEdit="1"/>
              </p:cNvSpPr>
              <p:nvPr/>
            </p:nvSpPr>
            <p:spPr>
              <a:xfrm>
                <a:off x="3028949" y="5183506"/>
                <a:ext cx="6134100" cy="668516"/>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FCF871C-6EB3-150E-492C-7DE27E4ECDBD}"/>
                  </a:ext>
                </a:extLst>
              </p:cNvPr>
              <p:cNvSpPr txBox="1"/>
              <p:nvPr/>
            </p:nvSpPr>
            <p:spPr>
              <a:xfrm>
                <a:off x="3028949" y="5973199"/>
                <a:ext cx="61341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kern="100" smtClean="0">
                          <a:effectLst/>
                          <a:latin typeface="Cambria Math" panose="02040503050406030204" pitchFamily="18" charset="0"/>
                          <a:ea typeface="Times New Roman" panose="02020603050405020304" pitchFamily="18" charset="0"/>
                          <a:cs typeface="Arial" panose="020B0604020202020204" pitchFamily="34" charset="0"/>
                        </a:rPr>
                        <m:t>HRT</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hours</m:t>
                          </m:r>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33.3 </m:t>
                      </m:r>
                      <m:r>
                        <m:rPr>
                          <m:sty m:val="p"/>
                        </m:rP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hours</m:t>
                      </m:r>
                    </m:oMath>
                  </m:oMathPara>
                </a14:m>
                <a:endParaRPr lang="en-US"/>
              </a:p>
            </p:txBody>
          </p:sp>
        </mc:Choice>
        <mc:Fallback xmlns="">
          <p:sp>
            <p:nvSpPr>
              <p:cNvPr id="10" name="TextBox 9">
                <a:extLst>
                  <a:ext uri="{FF2B5EF4-FFF2-40B4-BE49-F238E27FC236}">
                    <a16:creationId xmlns:a16="http://schemas.microsoft.com/office/drawing/2014/main" id="{3FCF871C-6EB3-150E-492C-7DE27E4ECDBD}"/>
                  </a:ext>
                </a:extLst>
              </p:cNvPr>
              <p:cNvSpPr txBox="1">
                <a:spLocks noRot="1" noChangeAspect="1" noMove="1" noResize="1" noEditPoints="1" noAdjustHandles="1" noChangeArrowheads="1" noChangeShapeType="1" noTextEdit="1"/>
              </p:cNvSpPr>
              <p:nvPr/>
            </p:nvSpPr>
            <p:spPr>
              <a:xfrm>
                <a:off x="3028949" y="5973199"/>
                <a:ext cx="6134100" cy="36933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3405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DEABBBB-DA3C-0C5A-7825-74FA9E892D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8414CC-37A3-7AFD-808B-55D6F3A97347}"/>
              </a:ext>
            </a:extLst>
          </p:cNvPr>
          <p:cNvSpPr>
            <a:spLocks noGrp="1"/>
          </p:cNvSpPr>
          <p:nvPr>
            <p:ph type="title"/>
          </p:nvPr>
        </p:nvSpPr>
        <p:spPr/>
        <p:txBody>
          <a:bodyPr/>
          <a:lstStyle/>
          <a:p>
            <a:r>
              <a:rPr lang="en-US"/>
              <a:t>Hydraulic Retention Time Practice </a:t>
            </a:r>
          </a:p>
        </p:txBody>
      </p:sp>
      <p:sp>
        <p:nvSpPr>
          <p:cNvPr id="3" name="Content Placeholder 2">
            <a:extLst>
              <a:ext uri="{FF2B5EF4-FFF2-40B4-BE49-F238E27FC236}">
                <a16:creationId xmlns:a16="http://schemas.microsoft.com/office/drawing/2014/main" id="{6183B1DD-48B5-E32F-2749-C09D3D6BFEF3}"/>
              </a:ext>
            </a:extLst>
          </p:cNvPr>
          <p:cNvSpPr>
            <a:spLocks noGrp="1"/>
          </p:cNvSpPr>
          <p:nvPr>
            <p:ph idx="1"/>
          </p:nvPr>
        </p:nvSpPr>
        <p:spPr/>
        <p:txBody>
          <a:bodyPr>
            <a:normAutofit fontScale="92500" lnSpcReduction="20000"/>
          </a:bodyPr>
          <a:lstStyle/>
          <a:p>
            <a:pPr marL="0" indent="0">
              <a:buNone/>
            </a:pPr>
            <a:r>
              <a:rPr lang="en-US"/>
              <a:t>A wastewater treatment tank is 20 feet in diameter and 5 feet deep and has a flow rate of 10gpm. What is the HRT? </a:t>
            </a:r>
          </a:p>
          <a:p>
            <a:pPr marL="0" indent="0">
              <a:buNone/>
            </a:pPr>
            <a:endParaRPr lang="en-US"/>
          </a:p>
          <a:p>
            <a:pPr marL="0" indent="0">
              <a:buNone/>
            </a:pPr>
            <a:endParaRPr lang="en-US"/>
          </a:p>
          <a:p>
            <a:pPr marL="0" indent="0">
              <a:buNone/>
            </a:pPr>
            <a:endParaRPr lang="en-US"/>
          </a:p>
          <a:p>
            <a:pPr marL="0" indent="0">
              <a:buNone/>
            </a:pPr>
            <a:r>
              <a:rPr lang="en-US"/>
              <a:t>We have to calculate the volume</a:t>
            </a:r>
          </a:p>
          <a:p>
            <a:pPr marL="0" indent="0">
              <a:buNone/>
            </a:pPr>
            <a:endParaRPr lang="en-US"/>
          </a:p>
          <a:p>
            <a:pPr marL="0" indent="0">
              <a:buNone/>
            </a:pPr>
            <a:endParaRPr lang="en-US"/>
          </a:p>
          <a:p>
            <a:pPr marL="0" indent="0">
              <a:buNone/>
            </a:pPr>
            <a:endParaRPr lang="en-US"/>
          </a:p>
          <a:p>
            <a:pPr marL="0" indent="0">
              <a:buNone/>
            </a:pPr>
            <a:endParaRPr lang="en-US"/>
          </a:p>
          <a:p>
            <a:pPr marL="0" indent="0">
              <a:buNone/>
            </a:pPr>
            <a:r>
              <a:rPr lang="en-US"/>
              <a:t>And convert to gallons</a:t>
            </a:r>
          </a:p>
          <a:p>
            <a:pPr marL="0" indent="0">
              <a:buNone/>
            </a:pP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A874C04-79CB-4CB9-534A-CB1F5FEF9897}"/>
                  </a:ext>
                </a:extLst>
              </p:cNvPr>
              <p:cNvSpPr txBox="1"/>
              <p:nvPr/>
            </p:nvSpPr>
            <p:spPr>
              <a:xfrm>
                <a:off x="2895599" y="2688275"/>
                <a:ext cx="6134100" cy="8967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kern="100" smtClean="0">
                          <a:effectLst/>
                          <a:latin typeface="Cambria Math" panose="02040503050406030204" pitchFamily="18" charset="0"/>
                          <a:ea typeface="Times New Roman" panose="02020603050405020304" pitchFamily="18" charset="0"/>
                          <a:cs typeface="Arial" panose="020B0604020202020204" pitchFamily="34" charset="0"/>
                        </a:rPr>
                        <m:t>HRT</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hours</m:t>
                          </m:r>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V</m:t>
                          </m:r>
                          <m:r>
                            <a:rPr lang="en-US"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r>
                            <a:rPr lang="en-US" kern="100">
                              <a:effectLst/>
                              <a:latin typeface="Cambria Math" panose="02040503050406030204" pitchFamily="18" charset="0"/>
                              <a:ea typeface="Times New Roman" panose="02020603050405020304" pitchFamily="18" charset="0"/>
                              <a:cs typeface="Arial" panose="020B0604020202020204" pitchFamily="34" charset="0"/>
                            </a:rPr>
                            <m:t>)</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Q</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kern="100">
                                  <a:effectLst/>
                                  <a:latin typeface="Cambria Math" panose="02040503050406030204" pitchFamily="18" charset="0"/>
                                  <a:ea typeface="Times New Roman" panose="02020603050405020304" pitchFamily="18" charset="0"/>
                                  <a:cs typeface="Arial" panose="020B0604020202020204" pitchFamily="34" charset="0"/>
                                </a:rPr>
                                <m:t>60 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m:t>
                              </m:r>
                            </m:den>
                          </m:f>
                        </m:den>
                      </m:f>
                    </m:oMath>
                  </m:oMathPara>
                </a14:m>
                <a:endParaRPr lang="en-US"/>
              </a:p>
            </p:txBody>
          </p:sp>
        </mc:Choice>
        <mc:Fallback xmlns="">
          <p:sp>
            <p:nvSpPr>
              <p:cNvPr id="7" name="TextBox 6">
                <a:extLst>
                  <a:ext uri="{FF2B5EF4-FFF2-40B4-BE49-F238E27FC236}">
                    <a16:creationId xmlns:a16="http://schemas.microsoft.com/office/drawing/2014/main" id="{1A874C04-79CB-4CB9-534A-CB1F5FEF9897}"/>
                  </a:ext>
                </a:extLst>
              </p:cNvPr>
              <p:cNvSpPr txBox="1">
                <a:spLocks noRot="1" noChangeAspect="1" noMove="1" noResize="1" noEditPoints="1" noAdjustHandles="1" noChangeArrowheads="1" noChangeShapeType="1" noTextEdit="1"/>
              </p:cNvSpPr>
              <p:nvPr/>
            </p:nvSpPr>
            <p:spPr>
              <a:xfrm>
                <a:off x="2895599" y="2688275"/>
                <a:ext cx="6134100" cy="896784"/>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0D84B15-3FCE-F26F-818C-6DE102A19F9F}"/>
                  </a:ext>
                </a:extLst>
              </p:cNvPr>
              <p:cNvSpPr txBox="1"/>
              <p:nvPr/>
            </p:nvSpPr>
            <p:spPr>
              <a:xfrm>
                <a:off x="6096000" y="4317215"/>
                <a:ext cx="6134100" cy="8967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kern="100" smtClean="0">
                          <a:effectLst/>
                          <a:latin typeface="Cambria Math" panose="02040503050406030204" pitchFamily="18" charset="0"/>
                          <a:ea typeface="Times New Roman" panose="02020603050405020304" pitchFamily="18" charset="0"/>
                          <a:cs typeface="Arial" panose="020B0604020202020204" pitchFamily="34" charset="0"/>
                        </a:rPr>
                        <m:t>HRT</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hours</m:t>
                          </m:r>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11,744</m:t>
                          </m:r>
                          <m:r>
                            <a:rPr lang="en-US"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r>
                            <a:rPr lang="en-US" kern="100">
                              <a:effectLst/>
                              <a:latin typeface="Cambria Math" panose="02040503050406030204" pitchFamily="18" charset="0"/>
                              <a:ea typeface="Times New Roman" panose="02020603050405020304" pitchFamily="18" charset="0"/>
                              <a:cs typeface="Arial" panose="020B0604020202020204" pitchFamily="34" charset="0"/>
                            </a:rPr>
                            <m:t>)</m:t>
                          </m:r>
                        </m:num>
                        <m:den>
                          <m: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10</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den>
                              </m:f>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kern="100">
                                  <a:effectLst/>
                                  <a:latin typeface="Cambria Math" panose="02040503050406030204" pitchFamily="18" charset="0"/>
                                  <a:ea typeface="Times New Roman" panose="02020603050405020304" pitchFamily="18" charset="0"/>
                                  <a:cs typeface="Arial" panose="020B0604020202020204" pitchFamily="34" charset="0"/>
                                </a:rPr>
                                <m:t>60 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min</m:t>
                              </m:r>
                            </m:num>
                            <m:den>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m:t>
                              </m:r>
                            </m:den>
                          </m:f>
                        </m:den>
                      </m:f>
                    </m:oMath>
                  </m:oMathPara>
                </a14:m>
                <a:endParaRPr lang="en-US"/>
              </a:p>
            </p:txBody>
          </p:sp>
        </mc:Choice>
        <mc:Fallback xmlns="">
          <p:sp>
            <p:nvSpPr>
              <p:cNvPr id="8" name="TextBox 7">
                <a:extLst>
                  <a:ext uri="{FF2B5EF4-FFF2-40B4-BE49-F238E27FC236}">
                    <a16:creationId xmlns:a16="http://schemas.microsoft.com/office/drawing/2014/main" id="{70D84B15-3FCE-F26F-818C-6DE102A19F9F}"/>
                  </a:ext>
                </a:extLst>
              </p:cNvPr>
              <p:cNvSpPr txBox="1">
                <a:spLocks noRot="1" noChangeAspect="1" noMove="1" noResize="1" noEditPoints="1" noAdjustHandles="1" noChangeArrowheads="1" noChangeShapeType="1" noTextEdit="1"/>
              </p:cNvSpPr>
              <p:nvPr/>
            </p:nvSpPr>
            <p:spPr>
              <a:xfrm>
                <a:off x="6096000" y="4317215"/>
                <a:ext cx="6134100" cy="89678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3BB3B99-FF2F-7FA9-DA78-8B7E5B0EC355}"/>
                  </a:ext>
                </a:extLst>
              </p:cNvPr>
              <p:cNvSpPr txBox="1"/>
              <p:nvPr/>
            </p:nvSpPr>
            <p:spPr>
              <a:xfrm>
                <a:off x="6134099" y="5441165"/>
                <a:ext cx="6134100" cy="66851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kern="100" smtClean="0">
                          <a:effectLst/>
                          <a:latin typeface="Cambria Math" panose="02040503050406030204" pitchFamily="18" charset="0"/>
                          <a:ea typeface="Times New Roman" panose="02020603050405020304" pitchFamily="18" charset="0"/>
                          <a:cs typeface="Arial" panose="020B0604020202020204" pitchFamily="34" charset="0"/>
                        </a:rPr>
                        <m:t>HRT</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hours</m:t>
                          </m:r>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11,744</m:t>
                          </m:r>
                          <m:r>
                            <a:rPr lang="en-US" kern="100">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gal</m:t>
                          </m:r>
                          <m:r>
                            <a:rPr lang="en-US" kern="100">
                              <a:effectLst/>
                              <a:latin typeface="Cambria Math" panose="02040503050406030204" pitchFamily="18" charset="0"/>
                              <a:ea typeface="Times New Roman" panose="02020603050405020304" pitchFamily="18" charset="0"/>
                              <a:cs typeface="Arial" panose="020B0604020202020204" pitchFamily="34" charset="0"/>
                            </a:rPr>
                            <m:t>)</m:t>
                          </m:r>
                        </m:num>
                        <m:den>
                          <m:r>
                            <a:rPr lang="en-US" b="0" i="1" kern="100" smtClean="0">
                              <a:effectLst/>
                              <a:latin typeface="Cambria Math" panose="02040503050406030204" pitchFamily="18" charset="0"/>
                              <a:ea typeface="Times New Roman" panose="02020603050405020304" pitchFamily="18" charset="0"/>
                              <a:cs typeface="Arial" panose="020B0604020202020204" pitchFamily="34" charset="0"/>
                            </a:rPr>
                            <m:t>600 </m:t>
                          </m:r>
                          <m:r>
                            <a:rPr lang="en-US" b="0" i="1" kern="100" smtClean="0">
                              <a:effectLst/>
                              <a:latin typeface="Cambria Math" panose="02040503050406030204" pitchFamily="18" charset="0"/>
                              <a:ea typeface="Times New Roman" panose="02020603050405020304" pitchFamily="18" charset="0"/>
                              <a:cs typeface="Arial" panose="020B0604020202020204" pitchFamily="34" charset="0"/>
                            </a:rPr>
                            <m:t>𝑔𝑎𝑙</m:t>
                          </m:r>
                          <m:r>
                            <a:rPr lang="en-US" b="0" i="1" kern="100" smtClean="0">
                              <a:effectLst/>
                              <a:latin typeface="Cambria Math" panose="02040503050406030204" pitchFamily="18" charset="0"/>
                              <a:ea typeface="Times New Roman" panose="02020603050405020304" pitchFamily="18" charset="0"/>
                              <a:cs typeface="Arial" panose="020B0604020202020204" pitchFamily="34" charset="0"/>
                            </a:rPr>
                            <m:t>/</m:t>
                          </m:r>
                          <m:r>
                            <a:rPr lang="en-US" b="0" i="1" kern="100" smtClean="0">
                              <a:effectLst/>
                              <a:latin typeface="Cambria Math" panose="02040503050406030204" pitchFamily="18" charset="0"/>
                              <a:ea typeface="Times New Roman" panose="02020603050405020304" pitchFamily="18" charset="0"/>
                              <a:cs typeface="Arial" panose="020B0604020202020204" pitchFamily="34" charset="0"/>
                            </a:rPr>
                            <m:t>h𝑜𝑢𝑟</m:t>
                          </m:r>
                        </m:den>
                      </m:f>
                    </m:oMath>
                  </m:oMathPara>
                </a14:m>
                <a:endParaRPr lang="en-US"/>
              </a:p>
            </p:txBody>
          </p:sp>
        </mc:Choice>
        <mc:Fallback xmlns="">
          <p:sp>
            <p:nvSpPr>
              <p:cNvPr id="9" name="TextBox 8">
                <a:extLst>
                  <a:ext uri="{FF2B5EF4-FFF2-40B4-BE49-F238E27FC236}">
                    <a16:creationId xmlns:a16="http://schemas.microsoft.com/office/drawing/2014/main" id="{73BB3B99-FF2F-7FA9-DA78-8B7E5B0EC355}"/>
                  </a:ext>
                </a:extLst>
              </p:cNvPr>
              <p:cNvSpPr txBox="1">
                <a:spLocks noRot="1" noChangeAspect="1" noMove="1" noResize="1" noEditPoints="1" noAdjustHandles="1" noChangeArrowheads="1" noChangeShapeType="1" noTextEdit="1"/>
              </p:cNvSpPr>
              <p:nvPr/>
            </p:nvSpPr>
            <p:spPr>
              <a:xfrm>
                <a:off x="6134099" y="5441165"/>
                <a:ext cx="6134100" cy="668516"/>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C9D93EF-E98C-7613-F283-257152E4A885}"/>
                  </a:ext>
                </a:extLst>
              </p:cNvPr>
              <p:cNvSpPr txBox="1"/>
              <p:nvPr/>
            </p:nvSpPr>
            <p:spPr>
              <a:xfrm>
                <a:off x="6134099" y="6230858"/>
                <a:ext cx="61341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kern="100" smtClean="0">
                          <a:effectLst/>
                          <a:latin typeface="Cambria Math" panose="02040503050406030204" pitchFamily="18" charset="0"/>
                          <a:ea typeface="Times New Roman" panose="02020603050405020304" pitchFamily="18" charset="0"/>
                          <a:cs typeface="Arial" panose="020B0604020202020204" pitchFamily="34" charset="0"/>
                        </a:rPr>
                        <m:t>HRT</m:t>
                      </m:r>
                      <m:d>
                        <m:dPr>
                          <m:ctrlPr>
                            <a:rPr lang="en-US" i="1" kern="100">
                              <a:effectLst/>
                              <a:latin typeface="Cambria Math" panose="02040503050406030204" pitchFamily="18" charset="0"/>
                              <a:ea typeface="Times New Roman" panose="02020603050405020304" pitchFamily="18" charset="0"/>
                              <a:cs typeface="Arial" panose="020B0604020202020204" pitchFamily="34" charset="0"/>
                            </a:rPr>
                          </m:ctrlPr>
                        </m:dPr>
                        <m:e>
                          <m:r>
                            <m:rPr>
                              <m:sty m:val="p"/>
                            </m:rPr>
                            <a:rPr lang="en-US" kern="100">
                              <a:effectLst/>
                              <a:latin typeface="Cambria Math" panose="02040503050406030204" pitchFamily="18" charset="0"/>
                              <a:ea typeface="Times New Roman" panose="02020603050405020304" pitchFamily="18" charset="0"/>
                              <a:cs typeface="Arial" panose="020B0604020202020204" pitchFamily="34" charset="0"/>
                            </a:rPr>
                            <m:t>hours</m:t>
                          </m:r>
                        </m:e>
                      </m:d>
                      <m:r>
                        <a:rPr lang="en-US" kern="100">
                          <a:effectLst/>
                          <a:latin typeface="Cambria Math" panose="02040503050406030204" pitchFamily="18" charset="0"/>
                          <a:ea typeface="Times New Roman" panose="02020603050405020304" pitchFamily="18" charset="0"/>
                          <a:cs typeface="Arial" panose="020B0604020202020204" pitchFamily="34" charset="0"/>
                        </a:rPr>
                        <m:t>=</m:t>
                      </m:r>
                      <m: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19.6 </m:t>
                      </m:r>
                      <m:r>
                        <m:rPr>
                          <m:sty m:val="p"/>
                        </m:rPr>
                        <a:rPr lang="en-US" b="0" i="0" kern="100" smtClean="0">
                          <a:effectLst/>
                          <a:latin typeface="Cambria Math" panose="02040503050406030204" pitchFamily="18" charset="0"/>
                          <a:ea typeface="Times New Roman" panose="02020603050405020304" pitchFamily="18" charset="0"/>
                          <a:cs typeface="Arial" panose="020B0604020202020204" pitchFamily="34" charset="0"/>
                        </a:rPr>
                        <m:t>hours</m:t>
                      </m:r>
                    </m:oMath>
                  </m:oMathPara>
                </a14:m>
                <a:endParaRPr lang="en-US"/>
              </a:p>
            </p:txBody>
          </p:sp>
        </mc:Choice>
        <mc:Fallback xmlns="">
          <p:sp>
            <p:nvSpPr>
              <p:cNvPr id="10" name="TextBox 9">
                <a:extLst>
                  <a:ext uri="{FF2B5EF4-FFF2-40B4-BE49-F238E27FC236}">
                    <a16:creationId xmlns:a16="http://schemas.microsoft.com/office/drawing/2014/main" id="{AC9D93EF-E98C-7613-F283-257152E4A885}"/>
                  </a:ext>
                </a:extLst>
              </p:cNvPr>
              <p:cNvSpPr txBox="1">
                <a:spLocks noRot="1" noChangeAspect="1" noMove="1" noResize="1" noEditPoints="1" noAdjustHandles="1" noChangeArrowheads="1" noChangeShapeType="1" noTextEdit="1"/>
              </p:cNvSpPr>
              <p:nvPr/>
            </p:nvSpPr>
            <p:spPr>
              <a:xfrm>
                <a:off x="6134099" y="6230858"/>
                <a:ext cx="61341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F4A997E-7EA0-A28E-3AA0-E37B27300C27}"/>
                  </a:ext>
                </a:extLst>
              </p:cNvPr>
              <p:cNvSpPr txBox="1"/>
              <p:nvPr/>
            </p:nvSpPr>
            <p:spPr>
              <a:xfrm>
                <a:off x="1006344" y="4338906"/>
                <a:ext cx="5089656" cy="562975"/>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𝑉𝑜𝑙𝑢𝑚𝑒</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𝑜𝑓</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𝐶𝑦𝑙𝑖𝑛𝑑𝑒𝑟</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m:t>
                      </m:r>
                      <m:f>
                        <m:f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en-US" sz="1800" i="1" kern="100">
                              <a:effectLst/>
                              <a:latin typeface="Cambria Math" panose="02040503050406030204" pitchFamily="18" charset="0"/>
                              <a:ea typeface="Times New Roman" panose="02020603050405020304" pitchFamily="18" charset="0"/>
                              <a:cs typeface="Arial" panose="020B0604020202020204" pitchFamily="34" charset="0"/>
                            </a:rPr>
                            <m:t>𝜋</m:t>
                          </m:r>
                        </m:num>
                        <m:den>
                          <m:r>
                            <a:rPr lang="en-US" sz="1800" i="1" kern="100">
                              <a:effectLst/>
                              <a:latin typeface="Cambria Math" panose="02040503050406030204" pitchFamily="18" charset="0"/>
                              <a:ea typeface="Times New Roman" panose="02020603050405020304" pitchFamily="18" charset="0"/>
                              <a:cs typeface="Arial" panose="020B0604020202020204" pitchFamily="34" charset="0"/>
                            </a:rPr>
                            <m:t>4</m:t>
                          </m:r>
                        </m:den>
                      </m:f>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sSup>
                            <m:sSup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en-US" sz="1800" i="1" kern="100">
                                  <a:effectLst/>
                                  <a:latin typeface="Cambria Math" panose="02040503050406030204" pitchFamily="18" charset="0"/>
                                  <a:ea typeface="Times New Roman" panose="02020603050405020304" pitchFamily="18" charset="0"/>
                                  <a:cs typeface="Arial" panose="020B0604020202020204" pitchFamily="34" charset="0"/>
                                </a:rPr>
                                <m:t>𝐷𝑖𝑎𝑚𝑒𝑡𝑒𝑟</m:t>
                              </m:r>
                            </m:e>
                            <m:sup>
                              <m:r>
                                <a:rPr lang="en-US" sz="1800" i="1" kern="100">
                                  <a:effectLst/>
                                  <a:latin typeface="Cambria Math" panose="02040503050406030204" pitchFamily="18" charset="0"/>
                                  <a:ea typeface="Times New Roman" panose="02020603050405020304" pitchFamily="18" charset="0"/>
                                  <a:cs typeface="Arial" panose="020B0604020202020204" pitchFamily="34" charset="0"/>
                                </a:rPr>
                                <m:t>2</m:t>
                              </m:r>
                            </m:sup>
                          </m:sSup>
                        </m:e>
                      </m:d>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i="1" kern="100">
                              <a:effectLst/>
                              <a:latin typeface="Cambria Math" panose="02040503050406030204" pitchFamily="18" charset="0"/>
                              <a:ea typeface="Times New Roman" panose="02020603050405020304" pitchFamily="18" charset="0"/>
                              <a:cs typeface="Arial" panose="020B0604020202020204" pitchFamily="34" charset="0"/>
                            </a:rPr>
                            <m:t>𝐻𝑒𝑖𝑔h𝑡</m:t>
                          </m:r>
                        </m:e>
                      </m:d>
                    </m:oMath>
                  </m:oMathPara>
                </a14:m>
                <a:endParaRPr lang="en-US"/>
              </a:p>
            </p:txBody>
          </p:sp>
        </mc:Choice>
        <mc:Fallback xmlns="">
          <p:sp>
            <p:nvSpPr>
              <p:cNvPr id="4" name="TextBox 3">
                <a:extLst>
                  <a:ext uri="{FF2B5EF4-FFF2-40B4-BE49-F238E27FC236}">
                    <a16:creationId xmlns:a16="http://schemas.microsoft.com/office/drawing/2014/main" id="{BF4A997E-7EA0-A28E-3AA0-E37B27300C27}"/>
                  </a:ext>
                </a:extLst>
              </p:cNvPr>
              <p:cNvSpPr txBox="1">
                <a:spLocks noRot="1" noChangeAspect="1" noMove="1" noResize="1" noEditPoints="1" noAdjustHandles="1" noChangeArrowheads="1" noChangeShapeType="1" noTextEdit="1"/>
              </p:cNvSpPr>
              <p:nvPr/>
            </p:nvSpPr>
            <p:spPr>
              <a:xfrm>
                <a:off x="1006344" y="4338906"/>
                <a:ext cx="5089656" cy="5629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2FE6C4C-15A2-9B54-BC2D-F95CF6E486E4}"/>
                  </a:ext>
                </a:extLst>
              </p:cNvPr>
              <p:cNvSpPr txBox="1"/>
              <p:nvPr/>
            </p:nvSpPr>
            <p:spPr>
              <a:xfrm>
                <a:off x="1006344" y="4889116"/>
                <a:ext cx="5089656"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𝑉𝑜𝑙𝑢𝑚𝑒</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𝑜𝑓</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𝐶𝑦𝑙𝑖𝑛𝑑𝑒𝑟</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=0.785</m:t>
                      </m:r>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20∗20</m:t>
                          </m:r>
                        </m:e>
                      </m:d>
                      <m:d>
                        <m:dPr>
                          <m:ctrlPr>
                            <a:rPr lang="en-US" sz="18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5</m:t>
                          </m:r>
                        </m:e>
                      </m:d>
                    </m:oMath>
                  </m:oMathPara>
                </a14:m>
                <a:endParaRPr lang="en-US"/>
              </a:p>
            </p:txBody>
          </p:sp>
        </mc:Choice>
        <mc:Fallback xmlns="">
          <p:sp>
            <p:nvSpPr>
              <p:cNvPr id="5" name="TextBox 4">
                <a:extLst>
                  <a:ext uri="{FF2B5EF4-FFF2-40B4-BE49-F238E27FC236}">
                    <a16:creationId xmlns:a16="http://schemas.microsoft.com/office/drawing/2014/main" id="{22FE6C4C-15A2-9B54-BC2D-F95CF6E486E4}"/>
                  </a:ext>
                </a:extLst>
              </p:cNvPr>
              <p:cNvSpPr txBox="1">
                <a:spLocks noRot="1" noChangeAspect="1" noMove="1" noResize="1" noEditPoints="1" noAdjustHandles="1" noChangeArrowheads="1" noChangeShapeType="1" noTextEdit="1"/>
              </p:cNvSpPr>
              <p:nvPr/>
            </p:nvSpPr>
            <p:spPr>
              <a:xfrm>
                <a:off x="1006344" y="4889116"/>
                <a:ext cx="5089656" cy="369332"/>
              </a:xfrm>
              <a:prstGeom prst="rect">
                <a:avLst/>
              </a:prstGeom>
              <a:blipFill>
                <a:blip r:embed="rId7"/>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52AA681-2A45-70D8-27AE-817DFE7A09D9}"/>
                  </a:ext>
                </a:extLst>
              </p:cNvPr>
              <p:cNvSpPr txBox="1"/>
              <p:nvPr/>
            </p:nvSpPr>
            <p:spPr>
              <a:xfrm>
                <a:off x="1001485" y="5311759"/>
                <a:ext cx="3788229" cy="369332"/>
              </a:xfrm>
              <a:prstGeom prst="rect">
                <a:avLst/>
              </a:prstGeom>
              <a:noFill/>
            </p:spPr>
            <p:txBody>
              <a:bodyPr wrap="square">
                <a:spAutoFit/>
              </a:bodyPr>
              <a:lstStyle/>
              <a:p>
                <a14:m>
                  <m:oMath xmlns:m="http://schemas.openxmlformats.org/officeDocument/2006/math">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𝑉𝑜𝑙𝑢𝑚𝑒</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𝑜𝑓</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 </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𝐶𝑦𝑙𝑖𝑛𝑑𝑒𝑟</m:t>
                    </m:r>
                    <m:r>
                      <a:rPr lang="en-US" sz="1800" i="1" kern="10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en-US"/>
                  <a:t>1,570.2 ft</a:t>
                </a:r>
                <a:r>
                  <a:rPr lang="en-US" baseline="30000"/>
                  <a:t>3</a:t>
                </a:r>
              </a:p>
            </p:txBody>
          </p:sp>
        </mc:Choice>
        <mc:Fallback xmlns="">
          <p:sp>
            <p:nvSpPr>
              <p:cNvPr id="6" name="TextBox 5">
                <a:extLst>
                  <a:ext uri="{FF2B5EF4-FFF2-40B4-BE49-F238E27FC236}">
                    <a16:creationId xmlns:a16="http://schemas.microsoft.com/office/drawing/2014/main" id="{D52AA681-2A45-70D8-27AE-817DFE7A09D9}"/>
                  </a:ext>
                </a:extLst>
              </p:cNvPr>
              <p:cNvSpPr txBox="1">
                <a:spLocks noRot="1" noChangeAspect="1" noMove="1" noResize="1" noEditPoints="1" noAdjustHandles="1" noChangeArrowheads="1" noChangeShapeType="1" noTextEdit="1"/>
              </p:cNvSpPr>
              <p:nvPr/>
            </p:nvSpPr>
            <p:spPr>
              <a:xfrm>
                <a:off x="1001485" y="5311759"/>
                <a:ext cx="3788229" cy="369332"/>
              </a:xfrm>
              <a:prstGeom prst="rect">
                <a:avLst/>
              </a:prstGeom>
              <a:blipFill>
                <a:blip r:embed="rId8"/>
                <a:stretch>
                  <a:fillRect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CCC3770-19F4-923E-E96D-AA71DA3A80E8}"/>
                  </a:ext>
                </a:extLst>
              </p:cNvPr>
              <p:cNvSpPr txBox="1"/>
              <p:nvPr/>
            </p:nvSpPr>
            <p:spPr>
              <a:xfrm>
                <a:off x="685799" y="6089131"/>
                <a:ext cx="4953001" cy="6668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1,570.2</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𝑓𝑡</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3 ∗</m:t>
                      </m:r>
                      <m:f>
                        <m:fPr>
                          <m:ctrlPr>
                            <a:rPr lang="en-US" i="1" kern="100">
                              <a:latin typeface="Cambria Math" panose="02040503050406030204" pitchFamily="18" charset="0"/>
                              <a:ea typeface="Times New Roman" panose="02020603050405020304" pitchFamily="18" charset="0"/>
                              <a:cs typeface="Arial" panose="020B0604020202020204" pitchFamily="34" charset="0"/>
                            </a:rPr>
                          </m:ctrlPr>
                        </m:fPr>
                        <m:num>
                          <m:r>
                            <a:rPr lang="en-US" i="1" kern="100">
                              <a:latin typeface="Cambria Math" panose="02040503050406030204" pitchFamily="18" charset="0"/>
                              <a:ea typeface="Times New Roman" panose="02020603050405020304" pitchFamily="18" charset="0"/>
                              <a:cs typeface="Arial" panose="020B0604020202020204" pitchFamily="34" charset="0"/>
                            </a:rPr>
                            <m:t>7.48 </m:t>
                          </m:r>
                          <m:r>
                            <a:rPr lang="en-US" i="1" kern="100">
                              <a:latin typeface="Cambria Math" panose="02040503050406030204" pitchFamily="18" charset="0"/>
                              <a:ea typeface="Times New Roman" panose="02020603050405020304" pitchFamily="18" charset="0"/>
                              <a:cs typeface="Arial" panose="020B0604020202020204" pitchFamily="34" charset="0"/>
                            </a:rPr>
                            <m:t>𝑔𝑎𝑙𝑠</m:t>
                          </m:r>
                        </m:num>
                        <m:den>
                          <m:r>
                            <a:rPr lang="en-US" i="1" kern="100">
                              <a:latin typeface="Cambria Math" panose="02040503050406030204" pitchFamily="18" charset="0"/>
                              <a:ea typeface="Times New Roman" panose="02020603050405020304" pitchFamily="18" charset="0"/>
                              <a:cs typeface="Arial" panose="020B0604020202020204" pitchFamily="34" charset="0"/>
                            </a:rPr>
                            <m:t>1 </m:t>
                          </m:r>
                          <m:r>
                            <a:rPr lang="en-US" i="1" kern="100">
                              <a:latin typeface="Cambria Math" panose="02040503050406030204" pitchFamily="18" charset="0"/>
                              <a:ea typeface="Times New Roman" panose="02020603050405020304" pitchFamily="18" charset="0"/>
                              <a:cs typeface="Arial" panose="020B0604020202020204" pitchFamily="34" charset="0"/>
                            </a:rPr>
                            <m:t>𝑓𝑡</m:t>
                          </m:r>
                          <m:r>
                            <a:rPr lang="en-US" i="1" kern="100">
                              <a:latin typeface="Cambria Math" panose="02040503050406030204" pitchFamily="18" charset="0"/>
                              <a:ea typeface="Times New Roman" panose="02020603050405020304" pitchFamily="18" charset="0"/>
                              <a:cs typeface="Arial" panose="020B0604020202020204" pitchFamily="34" charset="0"/>
                            </a:rPr>
                            <m:t>3</m:t>
                          </m:r>
                        </m:den>
                      </m:f>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=11,744 </m:t>
                      </m:r>
                      <m:r>
                        <a:rPr lang="en-US" sz="1800" b="0" i="1" kern="100" smtClean="0">
                          <a:effectLst/>
                          <a:latin typeface="Cambria Math" panose="02040503050406030204" pitchFamily="18" charset="0"/>
                          <a:ea typeface="Times New Roman" panose="02020603050405020304" pitchFamily="18" charset="0"/>
                          <a:cs typeface="Arial" panose="020B0604020202020204" pitchFamily="34" charset="0"/>
                        </a:rPr>
                        <m:t>𝑔𝑎𝑙𝑙𝑜𝑛𝑠</m:t>
                      </m:r>
                    </m:oMath>
                  </m:oMathPara>
                </a14:m>
                <a:endParaRPr lang="en-US" baseline="30000"/>
              </a:p>
            </p:txBody>
          </p:sp>
        </mc:Choice>
        <mc:Fallback xmlns="">
          <p:sp>
            <p:nvSpPr>
              <p:cNvPr id="11" name="TextBox 10">
                <a:extLst>
                  <a:ext uri="{FF2B5EF4-FFF2-40B4-BE49-F238E27FC236}">
                    <a16:creationId xmlns:a16="http://schemas.microsoft.com/office/drawing/2014/main" id="{1CCC3770-19F4-923E-E96D-AA71DA3A80E8}"/>
                  </a:ext>
                </a:extLst>
              </p:cNvPr>
              <p:cNvSpPr txBox="1">
                <a:spLocks noRot="1" noChangeAspect="1" noMove="1" noResize="1" noEditPoints="1" noAdjustHandles="1" noChangeArrowheads="1" noChangeShapeType="1" noTextEdit="1"/>
              </p:cNvSpPr>
              <p:nvPr/>
            </p:nvSpPr>
            <p:spPr>
              <a:xfrm>
                <a:off x="685799" y="6089131"/>
                <a:ext cx="4953001" cy="666849"/>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7801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4" grpId="0"/>
      <p:bldP spid="5" grpId="0"/>
      <p:bldP spid="6" grpId="0"/>
      <p:bldP spid="11" grpId="0"/>
    </p:bldLst>
  </p:timing>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A0C3620-5936-6392-0F46-F9A53B1E74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5CDDE-B369-1249-DE1E-18F77FD322D9}"/>
              </a:ext>
            </a:extLst>
          </p:cNvPr>
          <p:cNvSpPr>
            <a:spLocks noGrp="1"/>
          </p:cNvSpPr>
          <p:nvPr>
            <p:ph type="title"/>
          </p:nvPr>
        </p:nvSpPr>
        <p:spPr/>
        <p:txBody>
          <a:bodyPr/>
          <a:lstStyle/>
          <a:p>
            <a:r>
              <a:rPr lang="en-US"/>
              <a:t>Other Examples</a:t>
            </a:r>
          </a:p>
        </p:txBody>
      </p:sp>
      <p:sp>
        <p:nvSpPr>
          <p:cNvPr id="3" name="Content Placeholder 2">
            <a:extLst>
              <a:ext uri="{FF2B5EF4-FFF2-40B4-BE49-F238E27FC236}">
                <a16:creationId xmlns:a16="http://schemas.microsoft.com/office/drawing/2014/main" id="{24A4B8D6-2DDF-AB4B-1672-B0B359EB3697}"/>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buNone/>
            </a:pPr>
            <a:r>
              <a:rPr lang="en-US" sz="2400"/>
              <a:t>Media substrate removal flux</a:t>
            </a:r>
          </a:p>
          <a:p>
            <a:pPr marL="0" indent="0">
              <a:buNone/>
            </a:pPr>
            <a:r>
              <a:rPr lang="en-US" sz="2400"/>
              <a:t>Tank substrate removal flux</a:t>
            </a:r>
          </a:p>
          <a:p>
            <a:pPr marL="0" indent="0">
              <a:buNone/>
            </a:pPr>
            <a:r>
              <a:rPr lang="en-US" sz="2400" err="1"/>
              <a:t>Etc</a:t>
            </a:r>
            <a:endParaRPr lang="en-US" sz="2400"/>
          </a:p>
          <a:p>
            <a:pPr marL="0" indent="0">
              <a:buNone/>
            </a:pPr>
            <a:r>
              <a:rPr lang="en-US" sz="2400"/>
              <a:t>Maybe just use one of these equations to practice identifying equation, what we’re looking for and variables</a:t>
            </a:r>
          </a:p>
        </p:txBody>
      </p:sp>
    </p:spTree>
    <p:extLst>
      <p:ext uri="{BB962C8B-B14F-4D97-AF65-F5344CB8AC3E}">
        <p14:creationId xmlns:p14="http://schemas.microsoft.com/office/powerpoint/2010/main" val="385825515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F82E9ED-180E-32EA-0E4D-1CD31E20CD2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4FD94BD-4610-B302-4706-CC0E5CFF0A7F}"/>
              </a:ext>
            </a:extLst>
          </p:cNvPr>
          <p:cNvSpPr>
            <a:spLocks noGrp="1"/>
          </p:cNvSpPr>
          <p:nvPr>
            <p:ph type="title"/>
          </p:nvPr>
        </p:nvSpPr>
        <p:spPr>
          <a:xfrm>
            <a:off x="838200" y="1063625"/>
            <a:ext cx="10515600" cy="1325563"/>
          </a:xfrm>
        </p:spPr>
        <p:txBody>
          <a:bodyPr>
            <a:normAutofit/>
          </a:bodyPr>
          <a:lstStyle/>
          <a:p>
            <a:r>
              <a:rPr lang="en-US" sz="6600"/>
              <a:t>Chemical Dosing</a:t>
            </a:r>
          </a:p>
        </p:txBody>
      </p:sp>
    </p:spTree>
    <p:extLst>
      <p:ext uri="{BB962C8B-B14F-4D97-AF65-F5344CB8AC3E}">
        <p14:creationId xmlns:p14="http://schemas.microsoft.com/office/powerpoint/2010/main" val="416813419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9518EB0-7201-AF58-16E8-EED4C44AD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56258-30B7-823B-6F26-26702ACA158A}"/>
              </a:ext>
            </a:extLst>
          </p:cNvPr>
          <p:cNvSpPr>
            <a:spLocks noGrp="1"/>
          </p:cNvSpPr>
          <p:nvPr>
            <p:ph type="title"/>
          </p:nvPr>
        </p:nvSpPr>
        <p:spPr/>
        <p:txBody>
          <a:bodyPr/>
          <a:lstStyle/>
          <a:p>
            <a:r>
              <a:rPr lang="en-US"/>
              <a:t>Chlorine Disinfection</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7DA67CAA-872C-64EB-1615-1D49BF1078AE}"/>
                  </a:ext>
                </a:extLst>
              </p:cNvPr>
              <p:cNvSpPr>
                <a:spLocks noGrp="1"/>
              </p:cNvSpPr>
              <p:nvPr>
                <p:ph idx="1"/>
              </p:nvPr>
            </p:nvSpPr>
            <p:spPr>
              <a:solidFill>
                <a:schemeClr val="bg1">
                  <a:alpha val="85000"/>
                </a:schemeClr>
              </a:solidFill>
            </p:spPr>
            <p:txBody>
              <a:bodyPr>
                <a:normAutofit lnSpcReduction="10000"/>
              </a:bodyPr>
              <a:lstStyle/>
              <a:p>
                <a:pPr marL="0" indent="0">
                  <a:buNone/>
                </a:pPr>
                <a:r>
                  <a:rPr lang="en-US">
                    <a:latin typeface="Arial" panose="020B0604020202020204" pitchFamily="34" charset="0"/>
                    <a:cs typeface="Arial" panose="020B0604020202020204" pitchFamily="34" charset="0"/>
                  </a:rPr>
                  <a:t>D</a:t>
                </a:r>
                <a:r>
                  <a:rPr lang="en-US" b="0" i="0">
                    <a:latin typeface="Arial" panose="020B0604020202020204" pitchFamily="34" charset="0"/>
                    <a:cs typeface="Arial" panose="020B0604020202020204" pitchFamily="34" charset="0"/>
                  </a:rPr>
                  <a:t>isinfection is used to remove all disease causing pathogens from effluent before it is discharged to receiving waters</a:t>
                </a:r>
              </a:p>
              <a:p>
                <a:pPr marL="0" indent="0">
                  <a:buNone/>
                </a:pPr>
                <a:r>
                  <a:rPr lang="en-US">
                    <a:latin typeface="Arial" panose="020B0604020202020204" pitchFamily="34" charset="0"/>
                    <a:cs typeface="Arial" panose="020B0604020202020204" pitchFamily="34" charset="0"/>
                  </a:rPr>
                  <a:t>Disinfection is accomplished with liquid (sodium hypochlorite), solid (calcium hypochlorite), and gas chlorine</a:t>
                </a:r>
              </a:p>
              <a:p>
                <a:pPr marL="0" lvl="0" indent="0">
                  <a:buNone/>
                </a:pPr>
                <a:r>
                  <a:rPr lang="en-US"/>
                  <a:t>Typical Chlorine Disinfection Calculation Variables:</a:t>
                </a:r>
              </a:p>
              <a:p>
                <a:r>
                  <a:rPr lang="en-US"/>
                  <a:t>Chlorine Dosage</a:t>
                </a:r>
              </a:p>
              <a:p>
                <a:r>
                  <a:rPr lang="en-US"/>
                  <a:t>Chlorine Demand</a:t>
                </a:r>
              </a:p>
              <a:p>
                <a:r>
                  <a:rPr lang="en-US"/>
                  <a:t>Chlorine Residual</a:t>
                </a:r>
              </a:p>
              <a:p>
                <a:pPr>
                  <a:spcAft>
                    <a:spcPts val="1800"/>
                  </a:spcAft>
                </a:pPr>
                <a:r>
                  <a:rPr lang="en-US"/>
                  <a:t>All Concentrations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𝐶h𝑙𝑜𝑟𝑖𝑛𝑒</m:t>
                      </m:r>
                      <m:r>
                        <a:rPr lang="en-US" b="0" i="1" smtClean="0">
                          <a:latin typeface="Cambria Math" panose="02040503050406030204" pitchFamily="18" charset="0"/>
                        </a:rPr>
                        <m:t> </m:t>
                      </m:r>
                      <m:r>
                        <a:rPr lang="en-US" b="0" i="1" smtClean="0">
                          <a:latin typeface="Cambria Math" panose="02040503050406030204" pitchFamily="18" charset="0"/>
                        </a:rPr>
                        <m:t>𝐷𝑜𝑠𝑎𝑔𝑒</m:t>
                      </m:r>
                      <m:r>
                        <a:rPr lang="en-US" b="0" i="1" smtClean="0">
                          <a:latin typeface="Cambria Math" panose="02040503050406030204" pitchFamily="18" charset="0"/>
                        </a:rPr>
                        <m:t>=</m:t>
                      </m:r>
                      <m:r>
                        <a:rPr lang="en-US" b="0" i="1" smtClean="0">
                          <a:latin typeface="Cambria Math" panose="02040503050406030204" pitchFamily="18" charset="0"/>
                        </a:rPr>
                        <m:t>𝐶h𝑙𝑜𝑟𝑖𝑛𝑒</m:t>
                      </m:r>
                      <m:r>
                        <a:rPr lang="en-US" b="0" i="1" smtClean="0">
                          <a:latin typeface="Cambria Math" panose="02040503050406030204" pitchFamily="18" charset="0"/>
                        </a:rPr>
                        <m:t> </m:t>
                      </m:r>
                      <m:r>
                        <a:rPr lang="en-US" b="0" i="1" smtClean="0">
                          <a:latin typeface="Cambria Math" panose="02040503050406030204" pitchFamily="18" charset="0"/>
                        </a:rPr>
                        <m:t>𝐷𝑒𝑚𝑎𝑛𝑑</m:t>
                      </m:r>
                      <m:r>
                        <a:rPr lang="en-US" b="0" i="1" smtClean="0">
                          <a:latin typeface="Cambria Math" panose="02040503050406030204" pitchFamily="18" charset="0"/>
                        </a:rPr>
                        <m:t>+</m:t>
                      </m:r>
                      <m:r>
                        <a:rPr lang="en-US" b="0" i="1" smtClean="0">
                          <a:latin typeface="Cambria Math" panose="02040503050406030204" pitchFamily="18" charset="0"/>
                        </a:rPr>
                        <m:t>𝐶h𝑙𝑜𝑟𝑖𝑛𝑒</m:t>
                      </m:r>
                      <m:r>
                        <a:rPr lang="en-US" b="0" i="1" smtClean="0">
                          <a:latin typeface="Cambria Math" panose="02040503050406030204" pitchFamily="18" charset="0"/>
                        </a:rPr>
                        <m:t> </m:t>
                      </m:r>
                      <m:r>
                        <a:rPr lang="en-US" b="0" i="1" smtClean="0">
                          <a:latin typeface="Cambria Math" panose="02040503050406030204" pitchFamily="18" charset="0"/>
                        </a:rPr>
                        <m:t>𝑅𝑒𝑠𝑖𝑑𝑢𝑎𝑙</m:t>
                      </m:r>
                    </m:oMath>
                  </m:oMathPara>
                </a14:m>
                <a:endParaRPr lang="en-US"/>
              </a:p>
            </p:txBody>
          </p:sp>
        </mc:Choice>
        <mc:Fallback xmlns="">
          <p:sp>
            <p:nvSpPr>
              <p:cNvPr id="7" name="Content Placeholder 6">
                <a:extLst>
                  <a:ext uri="{FF2B5EF4-FFF2-40B4-BE49-F238E27FC236}">
                    <a16:creationId xmlns:a16="http://schemas.microsoft.com/office/drawing/2014/main" id="{7DA67CAA-872C-64EB-1615-1D49BF1078AE}"/>
                  </a:ext>
                </a:extLst>
              </p:cNvPr>
              <p:cNvSpPr>
                <a:spLocks noGrp="1" noRot="1" noChangeAspect="1" noMove="1" noResize="1" noEditPoints="1" noAdjustHandles="1" noChangeArrowheads="1" noChangeShapeType="1" noTextEdit="1"/>
              </p:cNvSpPr>
              <p:nvPr>
                <p:ph idx="1"/>
              </p:nvPr>
            </p:nvSpPr>
            <p:spPr>
              <a:blipFill>
                <a:blip r:embed="rId3"/>
                <a:stretch>
                  <a:fillRect l="-1159" t="-3129"/>
                </a:stretch>
              </a:blipFill>
            </p:spPr>
            <p:txBody>
              <a:bodyPr/>
              <a:lstStyle/>
              <a:p>
                <a:r>
                  <a:rPr lang="en-US">
                    <a:noFill/>
                  </a:rPr>
                  <a:t> </a:t>
                </a:r>
              </a:p>
            </p:txBody>
          </p:sp>
        </mc:Fallback>
      </mc:AlternateContent>
    </p:spTree>
    <p:extLst>
      <p:ext uri="{BB962C8B-B14F-4D97-AF65-F5344CB8AC3E}">
        <p14:creationId xmlns:p14="http://schemas.microsoft.com/office/powerpoint/2010/main" val="267036119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F9CCFA-BE88-F193-9F4F-6E67FA1327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8075CC-F972-B6D0-97BC-578856305755}"/>
              </a:ext>
            </a:extLst>
          </p:cNvPr>
          <p:cNvSpPr>
            <a:spLocks noGrp="1"/>
          </p:cNvSpPr>
          <p:nvPr>
            <p:ph type="title"/>
          </p:nvPr>
        </p:nvSpPr>
        <p:spPr/>
        <p:txBody>
          <a:bodyPr/>
          <a:lstStyle/>
          <a:p>
            <a:r>
              <a:rPr lang="en-US"/>
              <a:t>Chlorine Solution Strength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E143073-1397-8637-CFF8-F3979D3BF1A9}"/>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lnSpc>
                    <a:spcPct val="120000"/>
                  </a:lnSpc>
                  <a:spcBef>
                    <a:spcPts val="1200"/>
                  </a:spcBef>
                  <a:spcAft>
                    <a:spcPts val="1200"/>
                  </a:spcAft>
                  <a:buNone/>
                </a:pPr>
                <a:r>
                  <a:rPr lang="en-US">
                    <a:latin typeface="Arial" panose="020B0604020202020204" pitchFamily="34" charset="0"/>
                    <a:cs typeface="Arial" panose="020B0604020202020204" pitchFamily="34" charset="0"/>
                  </a:rPr>
                  <a:t>Liquid Bleach = 3-12% available chlorine</a:t>
                </a:r>
              </a:p>
              <a:p>
                <a:pPr marL="0" indent="0">
                  <a:lnSpc>
                    <a:spcPct val="120000"/>
                  </a:lnSpc>
                  <a:spcBef>
                    <a:spcPts val="1200"/>
                  </a:spcBef>
                  <a:spcAft>
                    <a:spcPts val="2400"/>
                  </a:spcAft>
                  <a:buNone/>
                </a:pPr>
                <a:r>
                  <a:rPr lang="en-US">
                    <a:latin typeface="Arial" panose="020B0604020202020204" pitchFamily="34" charset="0"/>
                    <a:cs typeface="Arial" panose="020B0604020202020204" pitchFamily="34" charset="0"/>
                  </a:rPr>
                  <a:t>HTH = 65-70% available Chlorine</a:t>
                </a:r>
                <a:endParaRPr lang="en-US" b="0">
                  <a:latin typeface="Arial" panose="020B0604020202020204" pitchFamily="34" charset="0"/>
                  <a:cs typeface="Arial" panose="020B0604020202020204" pitchFamily="34" charset="0"/>
                </a:endParaRPr>
              </a:p>
              <a:p>
                <a:pPr marL="0" indent="0">
                  <a:lnSpc>
                    <a:spcPct val="120000"/>
                  </a:lnSpc>
                  <a:spcBef>
                    <a:spcPts val="0"/>
                  </a:spcBef>
                  <a:spcAft>
                    <a:spcPts val="4800"/>
                  </a:spcAf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𝑆𝑜𝑙𝑢𝑡𝑖𝑜𝑛</m:t>
                      </m:r>
                      <m:r>
                        <a:rPr lang="en-US" b="0" i="1" smtClean="0">
                          <a:latin typeface="Cambria Math" panose="02040503050406030204" pitchFamily="18" charset="0"/>
                        </a:rPr>
                        <m:t> </m:t>
                      </m:r>
                      <m:r>
                        <a:rPr lang="en-US" b="0" i="1" smtClean="0">
                          <a:latin typeface="Cambria Math" panose="02040503050406030204" pitchFamily="18" charset="0"/>
                        </a:rPr>
                        <m:t>𝑆𝑡𝑟𝑒𝑛𝑔𝑡h</m:t>
                      </m:r>
                      <m:d>
                        <m:dPr>
                          <m:ctrlPr>
                            <a:rPr lang="en-US" b="0" i="1" smtClean="0">
                              <a:latin typeface="Cambria Math" panose="02040503050406030204" pitchFamily="18" charset="0"/>
                            </a:rPr>
                          </m:ctrlPr>
                        </m:dPr>
                        <m:e>
                          <m:r>
                            <a:rPr lang="en-US" b="0" i="1" smtClean="0">
                              <a:latin typeface="Cambria Math" panose="02040503050406030204" pitchFamily="18" charset="0"/>
                            </a:rPr>
                            <m:t>%</m:t>
                          </m:r>
                        </m:e>
                      </m:d>
                      <m:r>
                        <a:rPr lang="en-US" b="0" i="1" smtClean="0">
                          <a:latin typeface="Cambria Math" panose="02040503050406030204" pitchFamily="18" charset="0"/>
                        </a:rPr>
                        <m:t>=</m:t>
                      </m:r>
                      <m:r>
                        <a:rPr lang="en-US" b="0" i="1" smtClean="0">
                          <a:latin typeface="Cambria Math" panose="02040503050406030204" pitchFamily="18" charset="0"/>
                        </a:rPr>
                        <m:t>𝑆𝑜𝑙𝑢𝑡𝑖𝑜𝑛</m:t>
                      </m:r>
                      <m:r>
                        <a:rPr lang="en-US" b="0" i="1" smtClean="0">
                          <a:latin typeface="Cambria Math" panose="02040503050406030204" pitchFamily="18" charset="0"/>
                        </a:rPr>
                        <m:t> </m:t>
                      </m:r>
                      <m:r>
                        <a:rPr lang="en-US" b="0" i="1" smtClean="0">
                          <a:latin typeface="Cambria Math" panose="02040503050406030204" pitchFamily="18" charset="0"/>
                        </a:rPr>
                        <m:t>𝑆𝑡𝑟𝑒𝑛𝑔𝑡h</m:t>
                      </m:r>
                      <m:r>
                        <a:rPr lang="en-US" b="0" i="1" smtClean="0">
                          <a:latin typeface="Cambria Math" panose="02040503050406030204" pitchFamily="18" charset="0"/>
                        </a:rPr>
                        <m:t> </m:t>
                      </m:r>
                      <m:d>
                        <m:dPr>
                          <m:ctrlPr>
                            <a:rPr lang="en-US" b="0" i="1" smtClean="0">
                              <a:latin typeface="Cambria Math" panose="02040503050406030204" pitchFamily="18" charset="0"/>
                            </a:rPr>
                          </m:ctrlPr>
                        </m:dPr>
                        <m:e>
                          <m:r>
                            <a:rPr lang="en-US" b="0" i="1" smtClean="0">
                              <a:latin typeface="Cambria Math" panose="02040503050406030204" pitchFamily="18" charset="0"/>
                            </a:rPr>
                            <m:t>𝑑𝑒𝑐𝑖𝑚𝑎𝑙</m:t>
                          </m:r>
                        </m:e>
                      </m:d>
                      <m:r>
                        <a:rPr lang="en-US" b="0" i="1" smtClean="0">
                          <a:latin typeface="Cambria Math" panose="02040503050406030204" pitchFamily="18" charset="0"/>
                          <a:ea typeface="Cambria Math" panose="02040503050406030204" pitchFamily="18" charset="0"/>
                        </a:rPr>
                        <m:t>×100%</m:t>
                      </m:r>
                    </m:oMath>
                  </m:oMathPara>
                </a14:m>
                <a:endParaRPr lang="en-US">
                  <a:latin typeface="Arial" panose="020B0604020202020204" pitchFamily="34" charset="0"/>
                  <a:cs typeface="Arial" panose="020B0604020202020204" pitchFamily="34" charset="0"/>
                </a:endParaRPr>
              </a:p>
              <a:p>
                <a:pPr marL="0" indent="0">
                  <a:lnSpc>
                    <a:spcPct val="120000"/>
                  </a:lnSpc>
                  <a:spcBef>
                    <a:spcPts val="0"/>
                  </a:spcBef>
                  <a:spcAft>
                    <a:spcPts val="4800"/>
                  </a:spcAf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𝑆𝑜𝑙𝑢𝑡𝑖𝑜𝑛</m:t>
                      </m:r>
                      <m:r>
                        <a:rPr lang="en-US" i="1">
                          <a:latin typeface="Cambria Math" panose="02040503050406030204" pitchFamily="18" charset="0"/>
                        </a:rPr>
                        <m:t> </m:t>
                      </m:r>
                      <m:r>
                        <a:rPr lang="en-US" i="1">
                          <a:latin typeface="Cambria Math" panose="02040503050406030204" pitchFamily="18" charset="0"/>
                        </a:rPr>
                        <m:t>𝑆𝑡𝑟𝑒𝑛𝑔𝑡h</m:t>
                      </m:r>
                      <m:d>
                        <m:dPr>
                          <m:ctrlPr>
                            <a:rPr lang="en-US" i="1">
                              <a:latin typeface="Cambria Math" panose="02040503050406030204" pitchFamily="18" charset="0"/>
                            </a:rPr>
                          </m:ctrlPr>
                        </m:dPr>
                        <m:e>
                          <m:r>
                            <a:rPr lang="en-US" b="0" i="1" smtClean="0">
                              <a:latin typeface="Cambria Math" panose="02040503050406030204" pitchFamily="18" charset="0"/>
                            </a:rPr>
                            <m:t>𝑑𝑒𝑐𝑖𝑚𝑎𝑙</m:t>
                          </m:r>
                        </m:e>
                      </m:d>
                      <m:r>
                        <a:rPr lang="en-US" i="1">
                          <a:latin typeface="Cambria Math" panose="02040503050406030204" pitchFamily="18" charset="0"/>
                        </a:rPr>
                        <m:t>=</m:t>
                      </m:r>
                      <m:f>
                        <m:fPr>
                          <m:ctrlPr>
                            <a:rPr lang="en-US" i="1" smtClean="0">
                              <a:latin typeface="Cambria Math" panose="02040503050406030204" pitchFamily="18" charset="0"/>
                            </a:rPr>
                          </m:ctrlPr>
                        </m:fPr>
                        <m:num>
                          <m:r>
                            <a:rPr lang="en-US" i="1">
                              <a:latin typeface="Cambria Math" panose="02040503050406030204" pitchFamily="18" charset="0"/>
                            </a:rPr>
                            <m:t>𝑆𝑜𝑙𝑢𝑡𝑖𝑜𝑛</m:t>
                          </m:r>
                          <m:r>
                            <a:rPr lang="en-US" i="1">
                              <a:latin typeface="Cambria Math" panose="02040503050406030204" pitchFamily="18" charset="0"/>
                            </a:rPr>
                            <m:t> </m:t>
                          </m:r>
                          <m:r>
                            <a:rPr lang="en-US" i="1">
                              <a:latin typeface="Cambria Math" panose="02040503050406030204" pitchFamily="18" charset="0"/>
                            </a:rPr>
                            <m:t>𝑆𝑡𝑟𝑒𝑛𝑔𝑡h</m:t>
                          </m:r>
                          <m:r>
                            <a:rPr lang="en-US" i="1">
                              <a:latin typeface="Cambria Math" panose="02040503050406030204" pitchFamily="18" charset="0"/>
                            </a:rPr>
                            <m:t> </m:t>
                          </m:r>
                          <m:d>
                            <m:dPr>
                              <m:ctrlPr>
                                <a:rPr lang="en-US" i="1">
                                  <a:latin typeface="Cambria Math" panose="02040503050406030204" pitchFamily="18" charset="0"/>
                                </a:rPr>
                              </m:ctrlPr>
                            </m:dPr>
                            <m:e>
                              <m:r>
                                <a:rPr lang="en-US" i="1">
                                  <a:latin typeface="Cambria Math" panose="02040503050406030204" pitchFamily="18" charset="0"/>
                                </a:rPr>
                                <m:t>%</m:t>
                              </m:r>
                            </m:e>
                          </m:d>
                        </m:num>
                        <m:den>
                          <m:r>
                            <a:rPr lang="en-US" b="0" i="1" smtClean="0">
                              <a:latin typeface="Cambria Math" panose="02040503050406030204" pitchFamily="18" charset="0"/>
                            </a:rPr>
                            <m:t>100%</m:t>
                          </m:r>
                        </m:den>
                      </m:f>
                    </m:oMath>
                  </m:oMathPara>
                </a14:m>
                <a:endParaRPr lang="en-US" sz="1600">
                  <a:latin typeface="Arial" panose="020B0604020202020204" pitchFamily="34"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1E143073-1397-8637-CFF8-F3979D3BF1A9}"/>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l="-1159" t="-489"/>
                </a:stretch>
              </a:blipFill>
            </p:spPr>
            <p:txBody>
              <a:bodyPr/>
              <a:lstStyle/>
              <a:p>
                <a:r>
                  <a:rPr lang="en-US">
                    <a:noFill/>
                  </a:rPr>
                  <a:t> </a:t>
                </a:r>
              </a:p>
            </p:txBody>
          </p:sp>
        </mc:Fallback>
      </mc:AlternateContent>
    </p:spTree>
    <p:extLst>
      <p:ext uri="{BB962C8B-B14F-4D97-AF65-F5344CB8AC3E}">
        <p14:creationId xmlns:p14="http://schemas.microsoft.com/office/powerpoint/2010/main" val="309262899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AF33CF2-0489-7B0D-1B2E-4AB2B04968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DF95B8-5E2C-1007-451B-D99B88D28BFF}"/>
              </a:ext>
            </a:extLst>
          </p:cNvPr>
          <p:cNvSpPr>
            <a:spLocks noGrp="1"/>
          </p:cNvSpPr>
          <p:nvPr>
            <p:ph type="title"/>
          </p:nvPr>
        </p:nvSpPr>
        <p:spPr/>
        <p:txBody>
          <a:bodyPr/>
          <a:lstStyle/>
          <a:p>
            <a:r>
              <a:rPr lang="en-US"/>
              <a:t>Solution Strength Practice Problem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8F8808C-7967-0BBA-F71B-E8061FCAC594}"/>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spcBef>
                    <a:spcPts val="0"/>
                  </a:spcBef>
                  <a:spcAft>
                    <a:spcPts val="3600"/>
                  </a:spcAft>
                  <a:buNone/>
                </a:pPr>
                <a:r>
                  <a:rPr lang="en-US" sz="2800"/>
                  <a:t>Your wastewater treatment plant uses a 4% solution to disinfect treated wastewater. What is the strength of the solution expressed as a decimal?</a:t>
                </a:r>
              </a:p>
              <a:p>
                <a:pPr marL="0" indent="0">
                  <a:spcBef>
                    <a:spcPts val="0"/>
                  </a:spcBef>
                  <a:spcAft>
                    <a:spcPts val="4800"/>
                  </a:spcAft>
                  <a:buNone/>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𝑆𝑜𝑙𝑢𝑡𝑖𝑜𝑛</m:t>
                      </m:r>
                      <m:r>
                        <a:rPr lang="en-US" sz="2800" i="1" smtClean="0">
                          <a:latin typeface="Cambria Math" panose="02040503050406030204" pitchFamily="18" charset="0"/>
                        </a:rPr>
                        <m:t> </m:t>
                      </m:r>
                      <m:r>
                        <a:rPr lang="en-US" sz="2800" i="1" smtClean="0">
                          <a:latin typeface="Cambria Math" panose="02040503050406030204" pitchFamily="18" charset="0"/>
                        </a:rPr>
                        <m:t>𝑆𝑡𝑟𝑒𝑛𝑔𝑡h</m:t>
                      </m:r>
                      <m:d>
                        <m:dPr>
                          <m:ctrlPr>
                            <a:rPr lang="en-US" sz="2800" i="1">
                              <a:latin typeface="Cambria Math" panose="02040503050406030204" pitchFamily="18" charset="0"/>
                            </a:rPr>
                          </m:ctrlPr>
                        </m:dPr>
                        <m:e>
                          <m:r>
                            <a:rPr lang="en-US" sz="2800" b="0" i="1" smtClean="0">
                              <a:latin typeface="Cambria Math" panose="02040503050406030204" pitchFamily="18" charset="0"/>
                            </a:rPr>
                            <m:t>𝑑𝑒𝑐𝑖𝑚𝑎𝑙</m:t>
                          </m:r>
                        </m:e>
                      </m:d>
                      <m:r>
                        <a:rPr lang="en-US" sz="2800" i="1">
                          <a:latin typeface="Cambria Math" panose="02040503050406030204" pitchFamily="18" charset="0"/>
                        </a:rPr>
                        <m:t>=</m:t>
                      </m:r>
                      <m:f>
                        <m:fPr>
                          <m:ctrlPr>
                            <a:rPr lang="en-US" sz="2800" i="1" smtClean="0">
                              <a:latin typeface="Cambria Math" panose="02040503050406030204" pitchFamily="18" charset="0"/>
                            </a:rPr>
                          </m:ctrlPr>
                        </m:fPr>
                        <m:num>
                          <m:r>
                            <a:rPr lang="en-US" sz="2800" i="1">
                              <a:latin typeface="Cambria Math" panose="02040503050406030204" pitchFamily="18" charset="0"/>
                            </a:rPr>
                            <m:t>𝑆𝑜𝑙𝑢𝑡𝑖𝑜𝑛</m:t>
                          </m:r>
                          <m:r>
                            <a:rPr lang="en-US" sz="2800" i="1">
                              <a:latin typeface="Cambria Math" panose="02040503050406030204" pitchFamily="18" charset="0"/>
                            </a:rPr>
                            <m:t> </m:t>
                          </m:r>
                          <m:r>
                            <a:rPr lang="en-US" sz="2800" i="1">
                              <a:latin typeface="Cambria Math" panose="02040503050406030204" pitchFamily="18" charset="0"/>
                            </a:rPr>
                            <m:t>𝑆𝑡𝑟𝑒𝑛𝑔𝑡h</m:t>
                          </m:r>
                          <m:r>
                            <a:rPr lang="en-US" sz="2800" i="1">
                              <a:latin typeface="Cambria Math" panose="02040503050406030204" pitchFamily="18" charset="0"/>
                            </a:rPr>
                            <m:t> </m:t>
                          </m:r>
                          <m:d>
                            <m:dPr>
                              <m:ctrlPr>
                                <a:rPr lang="en-US" sz="2800" i="1">
                                  <a:latin typeface="Cambria Math" panose="02040503050406030204" pitchFamily="18" charset="0"/>
                                </a:rPr>
                              </m:ctrlPr>
                            </m:dPr>
                            <m:e>
                              <m:r>
                                <a:rPr lang="en-US" sz="2800" i="1">
                                  <a:latin typeface="Cambria Math" panose="02040503050406030204" pitchFamily="18" charset="0"/>
                                </a:rPr>
                                <m:t>%</m:t>
                              </m:r>
                            </m:e>
                          </m:d>
                        </m:num>
                        <m:den>
                          <m:r>
                            <a:rPr lang="en-US" sz="2800" b="0" i="1" smtClean="0">
                              <a:latin typeface="Cambria Math" panose="02040503050406030204" pitchFamily="18" charset="0"/>
                            </a:rPr>
                            <m:t>100%</m:t>
                          </m:r>
                        </m:den>
                      </m:f>
                    </m:oMath>
                  </m:oMathPara>
                </a14:m>
                <a:endParaRPr lang="en-US" sz="2800"/>
              </a:p>
              <a:p>
                <a:pPr marL="0" indent="0">
                  <a:spcBef>
                    <a:spcPts val="0"/>
                  </a:spcBef>
                  <a:spcAft>
                    <a:spcPts val="4800"/>
                  </a:spcAft>
                  <a:buNone/>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𝑆𝑜𝑙𝑢𝑡𝑖𝑜𝑛</m:t>
                      </m:r>
                      <m:r>
                        <a:rPr lang="en-US" sz="2800" i="1" smtClean="0">
                          <a:latin typeface="Cambria Math" panose="02040503050406030204" pitchFamily="18" charset="0"/>
                        </a:rPr>
                        <m:t> </m:t>
                      </m:r>
                      <m:r>
                        <a:rPr lang="en-US" sz="2800" i="1" smtClean="0">
                          <a:latin typeface="Cambria Math" panose="02040503050406030204" pitchFamily="18" charset="0"/>
                        </a:rPr>
                        <m:t>𝑆𝑡𝑟𝑒𝑛𝑔𝑡h</m:t>
                      </m:r>
                      <m:r>
                        <a:rPr lang="en-US" sz="2800" i="1">
                          <a:latin typeface="Cambria Math" panose="02040503050406030204" pitchFamily="18" charset="0"/>
                        </a:rPr>
                        <m:t>=</m:t>
                      </m:r>
                      <m:f>
                        <m:fPr>
                          <m:ctrlPr>
                            <a:rPr lang="en-US" sz="2800" i="1">
                              <a:latin typeface="Cambria Math" panose="02040503050406030204" pitchFamily="18" charset="0"/>
                            </a:rPr>
                          </m:ctrlPr>
                        </m:fPr>
                        <m:num>
                          <m:r>
                            <a:rPr lang="en-US" sz="2800" b="0" i="1" smtClean="0">
                              <a:latin typeface="Cambria Math" panose="02040503050406030204" pitchFamily="18" charset="0"/>
                            </a:rPr>
                            <m:t>4%</m:t>
                          </m:r>
                        </m:num>
                        <m:den>
                          <m:r>
                            <a:rPr lang="en-US" sz="2800" i="1">
                              <a:latin typeface="Cambria Math" panose="02040503050406030204" pitchFamily="18" charset="0"/>
                            </a:rPr>
                            <m:t>100</m:t>
                          </m:r>
                          <m:r>
                            <a:rPr lang="en-US" sz="2800" b="0" i="1" smtClean="0">
                              <a:latin typeface="Cambria Math" panose="02040503050406030204" pitchFamily="18" charset="0"/>
                            </a:rPr>
                            <m:t>%</m:t>
                          </m:r>
                        </m:den>
                      </m:f>
                    </m:oMath>
                  </m:oMathPara>
                </a14:m>
                <a:endParaRPr lang="en-US" sz="2800">
                  <a:highlight>
                    <a:srgbClr val="FFFF00"/>
                  </a:highlight>
                </a:endParaRPr>
              </a:p>
              <a:p>
                <a:pPr marL="0" indent="0">
                  <a:spcBef>
                    <a:spcPts val="0"/>
                  </a:spcBef>
                  <a:spcAft>
                    <a:spcPts val="4800"/>
                  </a:spcAft>
                  <a:buNone/>
                </a:pPr>
                <a:endParaRPr lang="en-US" sz="2800"/>
              </a:p>
            </p:txBody>
          </p:sp>
        </mc:Choice>
        <mc:Fallback xmlns="">
          <p:sp>
            <p:nvSpPr>
              <p:cNvPr id="3" name="Content Placeholder 2">
                <a:extLst>
                  <a:ext uri="{FF2B5EF4-FFF2-40B4-BE49-F238E27FC236}">
                    <a16:creationId xmlns:a16="http://schemas.microsoft.com/office/drawing/2014/main" id="{88F8808C-7967-0BBA-F71B-E8061FCAC594}"/>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l="-1159" t="-20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BB836C4-FDA7-1328-7AFB-00903F0D33BC}"/>
                  </a:ext>
                </a:extLst>
              </p:cNvPr>
              <p:cNvSpPr txBox="1"/>
              <p:nvPr/>
            </p:nvSpPr>
            <p:spPr>
              <a:xfrm>
                <a:off x="8261685" y="4443664"/>
                <a:ext cx="130394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666666"/>
                          </a:solidFill>
                          <a:latin typeface="Cambria Math" panose="02040503050406030204" pitchFamily="18" charset="0"/>
                        </a:rPr>
                        <m:t>=0.04</m:t>
                      </m:r>
                    </m:oMath>
                  </m:oMathPara>
                </a14:m>
                <a:endParaRPr lang="en-US" sz="2800">
                  <a:solidFill>
                    <a:srgbClr val="666666"/>
                  </a:solidFill>
                </a:endParaRPr>
              </a:p>
            </p:txBody>
          </p:sp>
        </mc:Choice>
        <mc:Fallback xmlns="">
          <p:sp>
            <p:nvSpPr>
              <p:cNvPr id="4" name="TextBox 3">
                <a:extLst>
                  <a:ext uri="{FF2B5EF4-FFF2-40B4-BE49-F238E27FC236}">
                    <a16:creationId xmlns:a16="http://schemas.microsoft.com/office/drawing/2014/main" id="{1BB836C4-FDA7-1328-7AFB-00903F0D33BC}"/>
                  </a:ext>
                </a:extLst>
              </p:cNvPr>
              <p:cNvSpPr txBox="1">
                <a:spLocks noRot="1" noChangeAspect="1" noMove="1" noResize="1" noEditPoints="1" noAdjustHandles="1" noChangeArrowheads="1" noChangeShapeType="1" noTextEdit="1"/>
              </p:cNvSpPr>
              <p:nvPr/>
            </p:nvSpPr>
            <p:spPr>
              <a:xfrm>
                <a:off x="8261685" y="4443664"/>
                <a:ext cx="1303947" cy="523220"/>
              </a:xfrm>
              <a:prstGeom prst="rect">
                <a:avLst/>
              </a:prstGeom>
              <a:blipFill>
                <a:blip r:embed="rId4"/>
                <a:stretch>
                  <a:fillRect/>
                </a:stretch>
              </a:blipFill>
            </p:spPr>
            <p:txBody>
              <a:bodyPr/>
              <a:lstStyle/>
              <a:p>
                <a:r>
                  <a:rPr lang="en-US">
                    <a:noFill/>
                  </a:rPr>
                  <a:t> </a:t>
                </a:r>
              </a:p>
            </p:txBody>
          </p:sp>
        </mc:Fallback>
      </mc:AlternateContent>
      <p:cxnSp>
        <p:nvCxnSpPr>
          <p:cNvPr id="7" name="Straight Connector 6">
            <a:extLst>
              <a:ext uri="{FF2B5EF4-FFF2-40B4-BE49-F238E27FC236}">
                <a16:creationId xmlns:a16="http://schemas.microsoft.com/office/drawing/2014/main" id="{220B2C9F-8B77-2339-2483-951E01D28D76}"/>
              </a:ext>
            </a:extLst>
          </p:cNvPr>
          <p:cNvCxnSpPr>
            <a:cxnSpLocks/>
          </p:cNvCxnSpPr>
          <p:nvPr/>
        </p:nvCxnSpPr>
        <p:spPr>
          <a:xfrm>
            <a:off x="7665612" y="4298243"/>
            <a:ext cx="298036" cy="200033"/>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D05F2F0-0965-11FB-3836-3BAA398B0A4C}"/>
              </a:ext>
            </a:extLst>
          </p:cNvPr>
          <p:cNvCxnSpPr>
            <a:cxnSpLocks/>
          </p:cNvCxnSpPr>
          <p:nvPr/>
        </p:nvCxnSpPr>
        <p:spPr>
          <a:xfrm>
            <a:off x="7922286" y="4842915"/>
            <a:ext cx="298036" cy="200033"/>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49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8CD6A2D-25F7-84D7-7D44-F2E32F48C6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CA3077-C8F0-8B87-9270-B263D2295EFC}"/>
              </a:ext>
            </a:extLst>
          </p:cNvPr>
          <p:cNvSpPr>
            <a:spLocks noGrp="1"/>
          </p:cNvSpPr>
          <p:nvPr>
            <p:ph type="title"/>
          </p:nvPr>
        </p:nvSpPr>
        <p:spPr/>
        <p:txBody>
          <a:bodyPr/>
          <a:lstStyle/>
          <a:p>
            <a:r>
              <a:rPr lang="en-US"/>
              <a:t>Chlorine Residual </a:t>
            </a:r>
          </a:p>
        </p:txBody>
      </p:sp>
      <p:sp>
        <p:nvSpPr>
          <p:cNvPr id="5" name="Content Placeholder 4">
            <a:extLst>
              <a:ext uri="{FF2B5EF4-FFF2-40B4-BE49-F238E27FC236}">
                <a16:creationId xmlns:a16="http://schemas.microsoft.com/office/drawing/2014/main" id="{D99E5FB7-32B2-6483-8C8F-F9ACAF320A43}"/>
              </a:ext>
            </a:extLst>
          </p:cNvPr>
          <p:cNvSpPr>
            <a:spLocks noGrp="1"/>
          </p:cNvSpPr>
          <p:nvPr>
            <p:ph idx="1"/>
          </p:nvPr>
        </p:nvSpPr>
        <p:spPr>
          <a:xfrm>
            <a:off x="838200" y="1851643"/>
            <a:ext cx="10515600" cy="4673529"/>
          </a:xfrm>
          <a:solidFill>
            <a:schemeClr val="bg1"/>
          </a:solidFill>
        </p:spPr>
        <p:txBody>
          <a:bodyPr>
            <a:normAutofit/>
          </a:bodyPr>
          <a:lstStyle/>
          <a:p>
            <a:pPr marL="0" lvl="0" indent="0">
              <a:buNone/>
            </a:pPr>
            <a:r>
              <a:rPr lang="en-US" b="0" i="0">
                <a:latin typeface="Arial" panose="020B0604020202020204" pitchFamily="34" charset="0"/>
                <a:cs typeface="Arial" panose="020B0604020202020204" pitchFamily="34" charset="0"/>
              </a:rPr>
              <a:t>1) Chlorine Dosage = Chlorine Demand + Chlorine Residual</a:t>
            </a:r>
          </a:p>
          <a:p>
            <a:pPr marL="0" lvl="0" indent="0">
              <a:buNone/>
            </a:pPr>
            <a:r>
              <a:rPr lang="en-US" b="0" i="0">
                <a:latin typeface="Arial" panose="020B0604020202020204" pitchFamily="34" charset="0"/>
                <a:cs typeface="Arial" panose="020B0604020202020204" pitchFamily="34" charset="0"/>
              </a:rPr>
              <a:t>2) Residual = Dosage – Demand</a:t>
            </a:r>
          </a:p>
          <a:p>
            <a:pPr marL="0" lvl="0" indent="0">
              <a:buNone/>
            </a:pPr>
            <a:r>
              <a:rPr lang="en-US">
                <a:latin typeface="Arial" panose="020B0604020202020204" pitchFamily="34" charset="0"/>
                <a:cs typeface="Arial" panose="020B0604020202020204" pitchFamily="34" charset="0"/>
              </a:rPr>
              <a:t>3) Demand = Dosage - Residual</a:t>
            </a:r>
          </a:p>
          <a:p>
            <a:pPr marL="0" lvl="0" indent="0">
              <a:buNone/>
            </a:pPr>
            <a:r>
              <a:rPr lang="en-US" b="0" i="0">
                <a:latin typeface="Arial" panose="020B0604020202020204" pitchFamily="34" charset="0"/>
                <a:cs typeface="Arial" panose="020B0604020202020204" pitchFamily="34" charset="0"/>
              </a:rPr>
              <a:t>Residual composed of free Chlorine and combined Chlorine</a:t>
            </a:r>
            <a:endParaRPr lang="en-US">
              <a:latin typeface="Arial" panose="020B0604020202020204" pitchFamily="34" charset="0"/>
              <a:cs typeface="Arial" panose="020B0604020202020204" pitchFamily="34" charset="0"/>
            </a:endParaRPr>
          </a:p>
          <a:p>
            <a:pPr lvl="1"/>
            <a:r>
              <a:rPr lang="en-US" b="0" i="0">
                <a:latin typeface="Arial" panose="020B0604020202020204" pitchFamily="34" charset="0"/>
                <a:cs typeface="Arial" panose="020B0604020202020204" pitchFamily="34" charset="0"/>
              </a:rPr>
              <a:t>Free Chlorine- unreacted Chlorine reacts with H2O to form hypochlorous and hydrochloric acid</a:t>
            </a:r>
            <a:endParaRPr lang="en-US">
              <a:latin typeface="Arial" panose="020B0604020202020204" pitchFamily="34" charset="0"/>
              <a:cs typeface="Arial" panose="020B0604020202020204" pitchFamily="34" charset="0"/>
            </a:endParaRPr>
          </a:p>
          <a:p>
            <a:pPr lvl="1"/>
            <a:r>
              <a:rPr lang="en-US" b="0" i="0">
                <a:latin typeface="Arial" panose="020B0604020202020204" pitchFamily="34" charset="0"/>
                <a:cs typeface="Arial" panose="020B0604020202020204" pitchFamily="34" charset="0"/>
              </a:rPr>
              <a:t>Combined Chlorine- In the presence of ammonia, hypochlorous acid forms chloramines</a:t>
            </a:r>
          </a:p>
          <a:p>
            <a:pPr lvl="1"/>
            <a:r>
              <a:rPr lang="en-US">
                <a:latin typeface="Arial" panose="020B0604020202020204" pitchFamily="34" charset="0"/>
                <a:cs typeface="Arial" panose="020B0604020202020204" pitchFamily="34" charset="0"/>
              </a:rPr>
              <a:t>Measurement of remaining chlorine after it is utilized for disinfection</a:t>
            </a:r>
          </a:p>
        </p:txBody>
      </p:sp>
      <p:sp>
        <p:nvSpPr>
          <p:cNvPr id="6" name="Oval 5">
            <a:extLst>
              <a:ext uri="{FF2B5EF4-FFF2-40B4-BE49-F238E27FC236}">
                <a16:creationId xmlns:a16="http://schemas.microsoft.com/office/drawing/2014/main" id="{899F539F-F200-42B3-E9B2-F4820E87BAE0}"/>
              </a:ext>
            </a:extLst>
          </p:cNvPr>
          <p:cNvSpPr/>
          <p:nvPr/>
        </p:nvSpPr>
        <p:spPr>
          <a:xfrm>
            <a:off x="532948" y="2799148"/>
            <a:ext cx="5803683" cy="629852"/>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679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B52DB00-CC49-901B-761C-7DF5B9308F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38F12D-E770-5C53-2F5E-7E95B6ED33F8}"/>
              </a:ext>
            </a:extLst>
          </p:cNvPr>
          <p:cNvSpPr>
            <a:spLocks noGrp="1"/>
          </p:cNvSpPr>
          <p:nvPr>
            <p:ph type="title"/>
          </p:nvPr>
        </p:nvSpPr>
        <p:spPr/>
        <p:txBody>
          <a:bodyPr/>
          <a:lstStyle/>
          <a:p>
            <a:r>
              <a:rPr lang="en-US"/>
              <a:t>Chlorine Dosage Practice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F9C53125-55D7-E069-F7FF-C104834C854F}"/>
                  </a:ext>
                </a:extLst>
              </p:cNvPr>
              <p:cNvSpPr>
                <a:spLocks noGrp="1"/>
              </p:cNvSpPr>
              <p:nvPr>
                <p:ph idx="1"/>
              </p:nvPr>
            </p:nvSpPr>
            <p:spPr>
              <a:xfrm>
                <a:off x="838199" y="1956118"/>
                <a:ext cx="10515600" cy="4667965"/>
              </a:xfrm>
              <a:solidFill>
                <a:schemeClr val="bg1"/>
              </a:solidFill>
            </p:spPr>
            <p:txBody>
              <a:bodyPr>
                <a:normAutofit/>
              </a:bodyPr>
              <a:lstStyle/>
              <a:p>
                <a:pPr marL="0" indent="0">
                  <a:lnSpc>
                    <a:spcPct val="100000"/>
                  </a:lnSpc>
                  <a:spcBef>
                    <a:spcPts val="1800"/>
                  </a:spcBef>
                  <a:spcAft>
                    <a:spcPts val="3600"/>
                  </a:spcAft>
                  <a:buNone/>
                </a:pPr>
                <a:r>
                  <a:rPr lang="en-US" sz="2800">
                    <a:latin typeface="Arial" panose="020B0604020202020204" pitchFamily="34" charset="0"/>
                    <a:cs typeface="Arial" panose="020B0604020202020204" pitchFamily="34" charset="0"/>
                  </a:rPr>
                  <a:t>Determine the chlorine demand of a treated wastewater effluent if the chlorine dosage used for disinfection is 8 mg/L and the measured chlorine residual is 1.3 mg/L.</a:t>
                </a:r>
              </a:p>
              <a:p>
                <a:pPr marL="0" indent="0">
                  <a:lnSpc>
                    <a:spcPct val="100000"/>
                  </a:lnSpc>
                  <a:spcBef>
                    <a:spcPts val="600"/>
                  </a:spcBef>
                  <a:spcAft>
                    <a:spcPts val="2400"/>
                  </a:spcAft>
                  <a:buNone/>
                </a:pPr>
                <a14:m>
                  <m:oMathPara xmlns:m="http://schemas.openxmlformats.org/officeDocument/2006/math">
                    <m:oMathParaPr>
                      <m:jc m:val="centerGroup"/>
                    </m:oMathParaPr>
                    <m:oMath xmlns:m="http://schemas.openxmlformats.org/officeDocument/2006/math">
                      <m:r>
                        <m:rPr>
                          <m:sty m:val="p"/>
                        </m:rPr>
                        <a:rPr lang="en-US" sz="2800" i="0" dirty="0">
                          <a:latin typeface="Cambria Math" panose="02040503050406030204" pitchFamily="18" charset="0"/>
                          <a:cs typeface="Arial" panose="020B0604020202020204" pitchFamily="34" charset="0"/>
                        </a:rPr>
                        <m:t>Chlorine</m:t>
                      </m:r>
                      <m:r>
                        <a:rPr lang="en-US" sz="2800" i="0" dirty="0">
                          <a:latin typeface="Cambria Math" panose="02040503050406030204" pitchFamily="18" charset="0"/>
                          <a:cs typeface="Arial" panose="020B0604020202020204" pitchFamily="34" charset="0"/>
                        </a:rPr>
                        <m:t> </m:t>
                      </m:r>
                      <m:r>
                        <m:rPr>
                          <m:sty m:val="p"/>
                        </m:rPr>
                        <a:rPr lang="en-US" sz="2800" i="0" dirty="0">
                          <a:latin typeface="Cambria Math" panose="02040503050406030204" pitchFamily="18" charset="0"/>
                          <a:cs typeface="Arial" panose="020B0604020202020204" pitchFamily="34" charset="0"/>
                        </a:rPr>
                        <m:t>Dosage</m:t>
                      </m:r>
                      <m:r>
                        <a:rPr lang="en-US" sz="2800" b="0" i="0" dirty="0" smtClean="0">
                          <a:latin typeface="Cambria Math" panose="02040503050406030204" pitchFamily="18" charset="0"/>
                          <a:cs typeface="Arial" panose="020B0604020202020204" pitchFamily="34" charset="0"/>
                        </a:rPr>
                        <m:t>−</m:t>
                      </m:r>
                      <m:r>
                        <m:rPr>
                          <m:sty m:val="p"/>
                        </m:rPr>
                        <a:rPr lang="en-US" sz="2800" b="0" i="0" dirty="0" smtClean="0">
                          <a:latin typeface="Cambria Math" panose="02040503050406030204" pitchFamily="18" charset="0"/>
                          <a:cs typeface="Arial" panose="020B0604020202020204" pitchFamily="34" charset="0"/>
                        </a:rPr>
                        <m:t>Chlorine</m:t>
                      </m:r>
                      <m:r>
                        <a:rPr lang="en-US" sz="2800" b="0" i="0" dirty="0" smtClean="0">
                          <a:latin typeface="Cambria Math" panose="02040503050406030204" pitchFamily="18" charset="0"/>
                          <a:cs typeface="Arial" panose="020B0604020202020204" pitchFamily="34" charset="0"/>
                        </a:rPr>
                        <m:t> </m:t>
                      </m:r>
                      <m:r>
                        <m:rPr>
                          <m:sty m:val="p"/>
                        </m:rPr>
                        <a:rPr lang="en-US" sz="2800" b="0" i="0" dirty="0" smtClean="0">
                          <a:latin typeface="Cambria Math" panose="02040503050406030204" pitchFamily="18" charset="0"/>
                          <a:cs typeface="Arial" panose="020B0604020202020204" pitchFamily="34" charset="0"/>
                        </a:rPr>
                        <m:t>Residual</m:t>
                      </m:r>
                      <m:r>
                        <a:rPr lang="en-US" sz="2800" i="0" dirty="0">
                          <a:latin typeface="Cambria Math" panose="02040503050406030204" pitchFamily="18" charset="0"/>
                          <a:cs typeface="Arial" panose="020B0604020202020204" pitchFamily="34" charset="0"/>
                        </a:rPr>
                        <m:t> = </m:t>
                      </m:r>
                      <m:r>
                        <m:rPr>
                          <m:sty m:val="p"/>
                        </m:rPr>
                        <a:rPr lang="en-US" sz="2800" i="0" dirty="0">
                          <a:latin typeface="Cambria Math" panose="02040503050406030204" pitchFamily="18" charset="0"/>
                          <a:cs typeface="Arial" panose="020B0604020202020204" pitchFamily="34" charset="0"/>
                        </a:rPr>
                        <m:t>Chlorine</m:t>
                      </m:r>
                      <m:r>
                        <a:rPr lang="en-US" sz="2800" i="0" dirty="0">
                          <a:latin typeface="Cambria Math" panose="02040503050406030204" pitchFamily="18" charset="0"/>
                          <a:cs typeface="Arial" panose="020B0604020202020204" pitchFamily="34" charset="0"/>
                        </a:rPr>
                        <m:t> </m:t>
                      </m:r>
                      <m:r>
                        <m:rPr>
                          <m:sty m:val="p"/>
                        </m:rPr>
                        <a:rPr lang="en-US" sz="2800" i="0" dirty="0">
                          <a:latin typeface="Cambria Math" panose="02040503050406030204" pitchFamily="18" charset="0"/>
                          <a:cs typeface="Arial" panose="020B0604020202020204" pitchFamily="34" charset="0"/>
                        </a:rPr>
                        <m:t>Demand</m:t>
                      </m:r>
                    </m:oMath>
                  </m:oMathPara>
                </a14:m>
                <a:endParaRPr lang="en-US" sz="2800">
                  <a:latin typeface="Arial" panose="020B0604020202020204" pitchFamily="34" charset="0"/>
                  <a:cs typeface="Arial" panose="020B0604020202020204" pitchFamily="34" charset="0"/>
                </a:endParaRPr>
              </a:p>
              <a:p>
                <a:pPr marL="0" indent="0">
                  <a:lnSpc>
                    <a:spcPct val="100000"/>
                  </a:lnSpc>
                  <a:spcBef>
                    <a:spcPts val="600"/>
                  </a:spcBef>
                  <a:spcAft>
                    <a:spcPts val="3600"/>
                  </a:spcAft>
                  <a:buNone/>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cs typeface="Arial" panose="020B0604020202020204" pitchFamily="34" charset="0"/>
                            </a:rPr>
                          </m:ctrlPr>
                        </m:sSubPr>
                        <m:e>
                          <m:r>
                            <m:rPr>
                              <m:sty m:val="p"/>
                            </m:rPr>
                            <a:rPr lang="en-US" sz="2800" b="0" i="0" smtClean="0">
                              <a:latin typeface="Cambria Math" panose="02040503050406030204" pitchFamily="18" charset="0"/>
                              <a:cs typeface="Arial" panose="020B0604020202020204" pitchFamily="34" charset="0"/>
                            </a:rPr>
                            <m:t>Cl</m:t>
                          </m:r>
                        </m:e>
                        <m:sub>
                          <m:r>
                            <m:rPr>
                              <m:sty m:val="p"/>
                            </m:rPr>
                            <a:rPr lang="en-US" sz="2800" b="0" i="0" smtClean="0">
                              <a:latin typeface="Cambria Math" panose="02040503050406030204" pitchFamily="18" charset="0"/>
                              <a:cs typeface="Arial" panose="020B0604020202020204" pitchFamily="34" charset="0"/>
                            </a:rPr>
                            <m:t>dose</m:t>
                          </m:r>
                        </m:sub>
                      </m:sSub>
                      <m:r>
                        <a:rPr lang="en-US" sz="2800" b="0" i="0" smtClean="0">
                          <a:latin typeface="Cambria Math" panose="02040503050406030204" pitchFamily="18" charset="0"/>
                          <a:cs typeface="Arial" panose="020B0604020202020204" pitchFamily="34" charset="0"/>
                        </a:rPr>
                        <m:t>−</m:t>
                      </m:r>
                      <m:sSub>
                        <m:sSubPr>
                          <m:ctrlPr>
                            <a:rPr lang="en-US" sz="2800" i="1" smtClean="0">
                              <a:latin typeface="Cambria Math" panose="02040503050406030204" pitchFamily="18" charset="0"/>
                              <a:cs typeface="Arial" panose="020B0604020202020204" pitchFamily="34" charset="0"/>
                            </a:rPr>
                          </m:ctrlPr>
                        </m:sSubPr>
                        <m:e>
                          <m:r>
                            <m:rPr>
                              <m:sty m:val="p"/>
                            </m:rPr>
                            <a:rPr lang="en-US" sz="2800" b="0" i="0" smtClean="0">
                              <a:latin typeface="Cambria Math" panose="02040503050406030204" pitchFamily="18" charset="0"/>
                              <a:cs typeface="Arial" panose="020B0604020202020204" pitchFamily="34" charset="0"/>
                            </a:rPr>
                            <m:t>Cl</m:t>
                          </m:r>
                        </m:e>
                        <m:sub>
                          <m:r>
                            <m:rPr>
                              <m:sty m:val="p"/>
                            </m:rPr>
                            <a:rPr lang="en-US" sz="2800" b="0" i="0" smtClean="0">
                              <a:latin typeface="Cambria Math" panose="02040503050406030204" pitchFamily="18" charset="0"/>
                              <a:cs typeface="Arial" panose="020B0604020202020204" pitchFamily="34" charset="0"/>
                            </a:rPr>
                            <m:t>residual</m:t>
                          </m:r>
                        </m:sub>
                      </m:sSub>
                      <m:r>
                        <a:rPr lang="en-US" sz="2800" b="0" i="0" smtClean="0">
                          <a:latin typeface="Cambria Math" panose="02040503050406030204" pitchFamily="18" charset="0"/>
                          <a:cs typeface="Arial" panose="020B0604020202020204" pitchFamily="34" charset="0"/>
                        </a:rPr>
                        <m:t>=</m:t>
                      </m:r>
                      <m:sSub>
                        <m:sSubPr>
                          <m:ctrlPr>
                            <a:rPr lang="en-US" sz="2800" i="1" smtClean="0">
                              <a:latin typeface="Cambria Math" panose="02040503050406030204" pitchFamily="18" charset="0"/>
                              <a:cs typeface="Arial" panose="020B0604020202020204" pitchFamily="34" charset="0"/>
                            </a:rPr>
                          </m:ctrlPr>
                        </m:sSubPr>
                        <m:e>
                          <m:r>
                            <m:rPr>
                              <m:sty m:val="p"/>
                            </m:rPr>
                            <a:rPr lang="en-US" sz="2800" b="0" i="0" smtClean="0">
                              <a:latin typeface="Cambria Math" panose="02040503050406030204" pitchFamily="18" charset="0"/>
                              <a:cs typeface="Arial" panose="020B0604020202020204" pitchFamily="34" charset="0"/>
                            </a:rPr>
                            <m:t>Cl</m:t>
                          </m:r>
                        </m:e>
                        <m:sub>
                          <m:r>
                            <m:rPr>
                              <m:sty m:val="p"/>
                            </m:rPr>
                            <a:rPr lang="en-US" sz="2800" b="0" i="0" smtClean="0">
                              <a:latin typeface="Cambria Math" panose="02040503050406030204" pitchFamily="18" charset="0"/>
                              <a:cs typeface="Arial" panose="020B0604020202020204" pitchFamily="34" charset="0"/>
                            </a:rPr>
                            <m:t>demand</m:t>
                          </m:r>
                        </m:sub>
                      </m:sSub>
                    </m:oMath>
                  </m:oMathPara>
                </a14:m>
                <a:endParaRPr lang="en-US" sz="2800">
                  <a:latin typeface="Arial" panose="020B0604020202020204" pitchFamily="34" charset="0"/>
                  <a:cs typeface="Arial" panose="020B0604020202020204" pitchFamily="34" charset="0"/>
                </a:endParaRPr>
              </a:p>
              <a:p>
                <a:pPr marL="0" indent="0">
                  <a:lnSpc>
                    <a:spcPct val="100000"/>
                  </a:lnSpc>
                  <a:spcBef>
                    <a:spcPts val="1800"/>
                  </a:spcBef>
                  <a:spcAft>
                    <a:spcPts val="1200"/>
                  </a:spcAft>
                  <a:buNone/>
                </a:pPr>
                <a14:m>
                  <m:oMathPara xmlns:m="http://schemas.openxmlformats.org/officeDocument/2006/math">
                    <m:oMathParaPr>
                      <m:jc m:val="centerGroup"/>
                    </m:oMathParaPr>
                    <m:oMath xmlns:m="http://schemas.openxmlformats.org/officeDocument/2006/math">
                      <m:r>
                        <a:rPr lang="en-US" sz="2800" b="0" i="0" dirty="0" smtClean="0">
                          <a:latin typeface="Cambria Math" panose="02040503050406030204" pitchFamily="18" charset="0"/>
                          <a:cs typeface="Arial" panose="020B0604020202020204" pitchFamily="34" charset="0"/>
                        </a:rPr>
                        <m:t>8</m:t>
                      </m:r>
                      <m:f>
                        <m:fPr>
                          <m:ctrlPr>
                            <a:rPr lang="en-US" sz="2800" b="0" i="1" dirty="0" smtClean="0">
                              <a:latin typeface="Cambria Math" panose="02040503050406030204" pitchFamily="18" charset="0"/>
                              <a:cs typeface="Arial" panose="020B0604020202020204" pitchFamily="34" charset="0"/>
                            </a:rPr>
                          </m:ctrlPr>
                        </m:fPr>
                        <m:num>
                          <m:r>
                            <m:rPr>
                              <m:sty m:val="p"/>
                            </m:rPr>
                            <a:rPr lang="en-US" sz="2800" b="0" i="0" dirty="0" smtClean="0">
                              <a:latin typeface="Cambria Math" panose="02040503050406030204" pitchFamily="18" charset="0"/>
                              <a:cs typeface="Arial" panose="020B0604020202020204" pitchFamily="34" charset="0"/>
                            </a:rPr>
                            <m:t>mg</m:t>
                          </m:r>
                        </m:num>
                        <m:den>
                          <m:r>
                            <m:rPr>
                              <m:sty m:val="p"/>
                            </m:rPr>
                            <a:rPr lang="en-US" sz="2800" b="0" i="0" dirty="0" smtClean="0">
                              <a:latin typeface="Cambria Math" panose="02040503050406030204" pitchFamily="18" charset="0"/>
                              <a:cs typeface="Arial" panose="020B0604020202020204" pitchFamily="34" charset="0"/>
                            </a:rPr>
                            <m:t>L</m:t>
                          </m:r>
                        </m:den>
                      </m:f>
                      <m:r>
                        <a:rPr lang="en-US" sz="2800" i="0" dirty="0">
                          <a:latin typeface="Cambria Math" panose="02040503050406030204" pitchFamily="18" charset="0"/>
                          <a:cs typeface="Arial" panose="020B0604020202020204" pitchFamily="34" charset="0"/>
                        </a:rPr>
                        <m:t>−</m:t>
                      </m:r>
                      <m:r>
                        <a:rPr lang="en-US" sz="2800" b="0" i="0" dirty="0" smtClean="0">
                          <a:latin typeface="Cambria Math" panose="02040503050406030204" pitchFamily="18" charset="0"/>
                          <a:cs typeface="Arial" panose="020B0604020202020204" pitchFamily="34" charset="0"/>
                        </a:rPr>
                        <m:t>1.3 </m:t>
                      </m:r>
                      <m:r>
                        <m:rPr>
                          <m:sty m:val="p"/>
                        </m:rPr>
                        <a:rPr lang="en-US" sz="2800" b="0" i="0" dirty="0" smtClean="0">
                          <a:latin typeface="Cambria Math" panose="02040503050406030204" pitchFamily="18" charset="0"/>
                          <a:cs typeface="Arial" panose="020B0604020202020204" pitchFamily="34" charset="0"/>
                        </a:rPr>
                        <m:t>mg</m:t>
                      </m:r>
                      <m:r>
                        <a:rPr lang="en-US" sz="2800" b="0" i="0" dirty="0" smtClean="0">
                          <a:latin typeface="Cambria Math" panose="02040503050406030204" pitchFamily="18" charset="0"/>
                          <a:cs typeface="Arial" panose="020B0604020202020204" pitchFamily="34" charset="0"/>
                        </a:rPr>
                        <m:t>/</m:t>
                      </m:r>
                      <m:r>
                        <m:rPr>
                          <m:sty m:val="p"/>
                        </m:rPr>
                        <a:rPr lang="en-US" sz="2800" b="0" i="0" dirty="0" smtClean="0">
                          <a:latin typeface="Cambria Math" panose="02040503050406030204" pitchFamily="18" charset="0"/>
                          <a:cs typeface="Arial" panose="020B0604020202020204" pitchFamily="34" charset="0"/>
                        </a:rPr>
                        <m:t>L</m:t>
                      </m:r>
                    </m:oMath>
                  </m:oMathPara>
                </a14:m>
                <a:endParaRPr lang="en-US" sz="2800">
                  <a:highlight>
                    <a:srgbClr val="FFFF00"/>
                  </a:highlight>
                  <a:latin typeface="Arial" panose="020B0604020202020204" pitchFamily="34" charset="0"/>
                  <a:cs typeface="Arial" panose="020B0604020202020204" pitchFamily="34" charset="0"/>
                </a:endParaRPr>
              </a:p>
            </p:txBody>
          </p:sp>
        </mc:Choice>
        <mc:Fallback xmlns="">
          <p:sp>
            <p:nvSpPr>
              <p:cNvPr id="5" name="Content Placeholder 4">
                <a:extLst>
                  <a:ext uri="{FF2B5EF4-FFF2-40B4-BE49-F238E27FC236}">
                    <a16:creationId xmlns:a16="http://schemas.microsoft.com/office/drawing/2014/main" id="{F9C53125-55D7-E069-F7FF-C104834C854F}"/>
                  </a:ext>
                </a:extLst>
              </p:cNvPr>
              <p:cNvSpPr>
                <a:spLocks noGrp="1" noRot="1" noChangeAspect="1" noMove="1" noResize="1" noEditPoints="1" noAdjustHandles="1" noChangeArrowheads="1" noChangeShapeType="1" noTextEdit="1"/>
              </p:cNvSpPr>
              <p:nvPr>
                <p:ph idx="1"/>
              </p:nvPr>
            </p:nvSpPr>
            <p:spPr>
              <a:xfrm>
                <a:off x="838199" y="1956118"/>
                <a:ext cx="10515600" cy="4667965"/>
              </a:xfrm>
              <a:blipFill>
                <a:blip r:embed="rId3"/>
                <a:stretch>
                  <a:fillRect l="-1159" t="-1436" r="-19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6CC0BBD-8B29-FA84-F787-7F8EA4CC6F9B}"/>
                  </a:ext>
                </a:extLst>
              </p:cNvPr>
              <p:cNvSpPr txBox="1"/>
              <p:nvPr/>
            </p:nvSpPr>
            <p:spPr>
              <a:xfrm>
                <a:off x="7348573" y="5460114"/>
                <a:ext cx="208531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0" dirty="0" smtClean="0">
                          <a:solidFill>
                            <a:srgbClr val="666666"/>
                          </a:solidFill>
                          <a:latin typeface="Cambria Math" panose="02040503050406030204" pitchFamily="18" charset="0"/>
                          <a:cs typeface="Arial" panose="020B0604020202020204" pitchFamily="34" charset="0"/>
                        </a:rPr>
                        <m:t>=6.7 </m:t>
                      </m:r>
                      <m:r>
                        <m:rPr>
                          <m:sty m:val="p"/>
                        </m:rPr>
                        <a:rPr lang="en-US" sz="2800" b="0" i="0" dirty="0" smtClean="0">
                          <a:solidFill>
                            <a:srgbClr val="666666"/>
                          </a:solidFill>
                          <a:latin typeface="Cambria Math" panose="02040503050406030204" pitchFamily="18" charset="0"/>
                          <a:cs typeface="Arial" panose="020B0604020202020204" pitchFamily="34" charset="0"/>
                        </a:rPr>
                        <m:t>mg</m:t>
                      </m:r>
                      <m:r>
                        <a:rPr lang="en-US" sz="2800" b="0" i="0" dirty="0" smtClean="0">
                          <a:solidFill>
                            <a:srgbClr val="666666"/>
                          </a:solidFill>
                          <a:latin typeface="Cambria Math" panose="02040503050406030204" pitchFamily="18" charset="0"/>
                          <a:cs typeface="Arial" panose="020B0604020202020204" pitchFamily="34" charset="0"/>
                        </a:rPr>
                        <m:t>/</m:t>
                      </m:r>
                      <m:r>
                        <m:rPr>
                          <m:sty m:val="p"/>
                        </m:rPr>
                        <a:rPr lang="en-US" sz="2800" b="0" i="0" dirty="0" smtClean="0">
                          <a:solidFill>
                            <a:srgbClr val="666666"/>
                          </a:solidFill>
                          <a:latin typeface="Cambria Math" panose="02040503050406030204" pitchFamily="18" charset="0"/>
                          <a:cs typeface="Arial" panose="020B0604020202020204" pitchFamily="34" charset="0"/>
                        </a:rPr>
                        <m:t>L</m:t>
                      </m:r>
                    </m:oMath>
                  </m:oMathPara>
                </a14:m>
                <a:endParaRPr lang="en-US" sz="2800">
                  <a:solidFill>
                    <a:srgbClr val="666666"/>
                  </a:solidFill>
                </a:endParaRPr>
              </a:p>
            </p:txBody>
          </p:sp>
        </mc:Choice>
        <mc:Fallback xmlns="">
          <p:sp>
            <p:nvSpPr>
              <p:cNvPr id="3" name="TextBox 2">
                <a:extLst>
                  <a:ext uri="{FF2B5EF4-FFF2-40B4-BE49-F238E27FC236}">
                    <a16:creationId xmlns:a16="http://schemas.microsoft.com/office/drawing/2014/main" id="{46CC0BBD-8B29-FA84-F787-7F8EA4CC6F9B}"/>
                  </a:ext>
                </a:extLst>
              </p:cNvPr>
              <p:cNvSpPr txBox="1">
                <a:spLocks noRot="1" noChangeAspect="1" noMove="1" noResize="1" noEditPoints="1" noAdjustHandles="1" noChangeArrowheads="1" noChangeShapeType="1" noTextEdit="1"/>
              </p:cNvSpPr>
              <p:nvPr/>
            </p:nvSpPr>
            <p:spPr>
              <a:xfrm>
                <a:off x="7348573" y="5460114"/>
                <a:ext cx="2085314" cy="523220"/>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1104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41AB809-4E45-541D-27B3-E54061848D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6949B6-7471-6D39-20CB-0B71792156BE}"/>
              </a:ext>
            </a:extLst>
          </p:cNvPr>
          <p:cNvSpPr>
            <a:spLocks noGrp="1"/>
          </p:cNvSpPr>
          <p:nvPr>
            <p:ph type="title"/>
          </p:nvPr>
        </p:nvSpPr>
        <p:spPr/>
        <p:txBody>
          <a:bodyPr/>
          <a:lstStyle/>
          <a:p>
            <a:r>
              <a:rPr lang="en-US"/>
              <a:t>Chlorine Dosage from Feed Rate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37C28ED-A582-27CA-CBB0-FA60DEAA9E35}"/>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marR="0" lvl="0" indent="0" algn="l" defTabSz="1219170" rtl="0" eaLnBrk="1" fontAlgn="auto" latinLnBrk="0" hangingPunct="1">
                  <a:lnSpc>
                    <a:spcPct val="150000"/>
                  </a:lnSpc>
                  <a:spcBef>
                    <a:spcPts val="0"/>
                  </a:spcBef>
                  <a:spcAft>
                    <a:spcPts val="480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sSub>
                        <m:sSubPr>
                          <m:ctrlPr>
                            <a:rPr kumimoji="0" lang="en-US" sz="2600" b="0" i="1" u="none" strike="noStrike" kern="1200" cap="none" spc="0" normalizeH="0" baseline="0" noProof="0" smtClean="0">
                              <a:ln>
                                <a:noFill/>
                              </a:ln>
                              <a:solidFill>
                                <a:srgbClr val="666666"/>
                              </a:solidFill>
                              <a:effectLst/>
                              <a:uLnTx/>
                              <a:uFillTx/>
                              <a:latin typeface="Cambria Math" panose="02040503050406030204" pitchFamily="18" charset="0"/>
                              <a:cs typeface="+mn-cs"/>
                            </a:rPr>
                          </m:ctrlPr>
                        </m:sSubPr>
                        <m:e>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Cl</m:t>
                          </m:r>
                        </m:e>
                        <m:sub>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dosage</m:t>
                          </m:r>
                        </m:sub>
                      </m:sSub>
                      <m:d>
                        <m:dPr>
                          <m:ctrlPr>
                            <a:rPr kumimoji="0" lang="en-US" sz="2600" b="0" i="1" u="none" strike="noStrike" kern="1200" cap="none" spc="0" normalizeH="0" baseline="0" noProof="0" smtClean="0">
                              <a:ln>
                                <a:noFill/>
                              </a:ln>
                              <a:solidFill>
                                <a:srgbClr val="666666"/>
                              </a:solidFill>
                              <a:effectLst/>
                              <a:uLnTx/>
                              <a:uFillTx/>
                              <a:latin typeface="Cambria Math" panose="02040503050406030204" pitchFamily="18" charset="0"/>
                              <a:cs typeface="+mn-cs"/>
                            </a:rPr>
                          </m:ctrlPr>
                        </m:dPr>
                        <m:e>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mg</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L</m:t>
                          </m:r>
                        </m:e>
                      </m:d>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t>
                      </m:r>
                      <m:f>
                        <m:fPr>
                          <m:ctrlPr>
                            <a:rPr kumimoji="0" lang="en-US" sz="2600" b="0" i="1" u="none" strike="noStrike" kern="1200" cap="none" spc="0" normalizeH="0" baseline="0" noProof="0" smtClean="0">
                              <a:ln>
                                <a:noFill/>
                              </a:ln>
                              <a:solidFill>
                                <a:srgbClr val="666666"/>
                              </a:solidFill>
                              <a:effectLst/>
                              <a:uLnTx/>
                              <a:uFillTx/>
                              <a:latin typeface="Cambria Math" panose="02040503050406030204" pitchFamily="18" charset="0"/>
                              <a:cs typeface="+mn-cs"/>
                            </a:rPr>
                          </m:ctrlPr>
                        </m:fPr>
                        <m:num>
                          <m:sSub>
                            <m:sSubPr>
                              <m:ctrlPr>
                                <a:rPr kumimoji="0" lang="en-US" sz="2600" b="0" i="1" u="none" strike="noStrike" kern="1200" cap="none" spc="0" normalizeH="0" baseline="0" noProof="0" smtClean="0">
                                  <a:ln>
                                    <a:noFill/>
                                  </a:ln>
                                  <a:solidFill>
                                    <a:srgbClr val="666666"/>
                                  </a:solidFill>
                                  <a:effectLst/>
                                  <a:uLnTx/>
                                  <a:uFillTx/>
                                  <a:latin typeface="Cambria Math" panose="02040503050406030204" pitchFamily="18" charset="0"/>
                                  <a:cs typeface="+mn-cs"/>
                                </a:rPr>
                              </m:ctrlPr>
                            </m:sSubPr>
                            <m:e>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Cl</m:t>
                              </m:r>
                            </m:e>
                            <m:sub>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feed</m:t>
                              </m:r>
                            </m:sub>
                          </m:sSub>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 (</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lbs</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day</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t>
                          </m:r>
                        </m:num>
                        <m:den>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Q</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 </m:t>
                          </m:r>
                          <m:d>
                            <m:dPr>
                              <m:ctrlPr>
                                <a:rPr kumimoji="0" lang="en-US" sz="2600" b="0" i="1" u="none" strike="noStrike" kern="1200" cap="none" spc="0" normalizeH="0" baseline="0" noProof="0" smtClean="0">
                                  <a:ln>
                                    <a:noFill/>
                                  </a:ln>
                                  <a:solidFill>
                                    <a:srgbClr val="666666"/>
                                  </a:solidFill>
                                  <a:effectLst/>
                                  <a:uLnTx/>
                                  <a:uFillTx/>
                                  <a:latin typeface="Cambria Math" panose="02040503050406030204" pitchFamily="18" charset="0"/>
                                  <a:cs typeface="+mn-cs"/>
                                </a:rPr>
                              </m:ctrlPr>
                            </m:dPr>
                            <m:e>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MGD</m:t>
                              </m:r>
                            </m:e>
                          </m:d>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×8.34</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lbs</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gal</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 </m:t>
                          </m:r>
                        </m:den>
                      </m:f>
                    </m:oMath>
                  </m:oMathPara>
                </a14:m>
                <a:endParaRPr kumimoji="0" lang="en-US" sz="2600" b="0" u="none" strike="noStrike" kern="1200" cap="none" spc="0" normalizeH="0" baseline="0" noProof="0">
                  <a:ln>
                    <a:noFill/>
                  </a:ln>
                  <a:solidFill>
                    <a:srgbClr val="666666"/>
                  </a:solidFill>
                  <a:effectLst/>
                  <a:uLnTx/>
                  <a:uFillTx/>
                  <a:latin typeface="Raleway" panose="020B0503030101060003" pitchFamily="34" charset="77"/>
                  <a:cs typeface="+mn-cs"/>
                </a:endParaRPr>
              </a:p>
              <a:p>
                <a:pPr marL="0" marR="0" lvl="0" indent="0" algn="l" defTabSz="1219170" rtl="0" eaLnBrk="1" fontAlgn="auto" latinLnBrk="0" hangingPunct="1">
                  <a:lnSpc>
                    <a:spcPct val="90000"/>
                  </a:lnSpc>
                  <a:spcBef>
                    <a:spcPts val="0"/>
                  </a:spcBef>
                  <a:spcAft>
                    <a:spcPts val="360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sSub>
                        <m:sSubPr>
                          <m:ctrlPr>
                            <a:rPr kumimoji="0" lang="en-US" sz="2600" b="0" i="1" u="none" strike="noStrike" kern="1200" cap="none" spc="0" normalizeH="0" baseline="0" noProof="0" smtClean="0">
                              <a:ln>
                                <a:noFill/>
                              </a:ln>
                              <a:solidFill>
                                <a:srgbClr val="666666"/>
                              </a:solidFill>
                              <a:effectLst/>
                              <a:uLnTx/>
                              <a:uFillTx/>
                              <a:latin typeface="Cambria Math" panose="02040503050406030204" pitchFamily="18" charset="0"/>
                              <a:cs typeface="+mn-cs"/>
                            </a:rPr>
                          </m:ctrlPr>
                        </m:sSubPr>
                        <m:e>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Cl</m:t>
                          </m:r>
                        </m:e>
                        <m:sub>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dosage</m:t>
                          </m:r>
                        </m:sub>
                      </m:sSub>
                      <m:r>
                        <a:rPr kumimoji="0" lang="en-US" sz="2600" b="0" i="0" u="none" strike="noStrike" kern="1200" cap="none" spc="0" normalizeH="0" baseline="0" noProof="0">
                          <a:ln>
                            <a:noFill/>
                          </a:ln>
                          <a:solidFill>
                            <a:srgbClr val="666666"/>
                          </a:solidFill>
                          <a:effectLst/>
                          <a:uLnTx/>
                          <a:uFillTx/>
                          <a:latin typeface="Cambria Math" panose="02040503050406030204" pitchFamily="18" charset="0"/>
                          <a:cs typeface="+mn-cs"/>
                        </a:rPr>
                        <m:t> </m:t>
                      </m:r>
                      <m:d>
                        <m:dPr>
                          <m:ctrlPr>
                            <a:rPr kumimoji="0" lang="en-US" sz="2600" b="0" i="1" u="none" strike="noStrike" kern="1200" cap="none" spc="0" normalizeH="0" baseline="0" noProof="0">
                              <a:ln>
                                <a:noFill/>
                              </a:ln>
                              <a:solidFill>
                                <a:srgbClr val="666666"/>
                              </a:solidFill>
                              <a:effectLst/>
                              <a:uLnTx/>
                              <a:uFillTx/>
                              <a:latin typeface="Cambria Math" panose="02040503050406030204" pitchFamily="18" charset="0"/>
                              <a:cs typeface="+mn-cs"/>
                            </a:rPr>
                          </m:ctrlPr>
                        </m:dPr>
                        <m:e>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mg</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L</m:t>
                          </m:r>
                        </m:e>
                      </m:d>
                      <m:r>
                        <a:rPr kumimoji="0" lang="en-US" sz="2600" b="0" i="0" u="none" strike="noStrike" kern="1200" cap="none" spc="0" normalizeH="0" baseline="0" noProof="0">
                          <a:ln>
                            <a:noFill/>
                          </a:ln>
                          <a:solidFill>
                            <a:srgbClr val="666666"/>
                          </a:solidFill>
                          <a:effectLst/>
                          <a:uLnTx/>
                          <a:uFillTx/>
                          <a:latin typeface="Cambria Math" panose="02040503050406030204" pitchFamily="18" charset="0"/>
                          <a:cs typeface="+mn-cs"/>
                        </a:rPr>
                        <m:t>=</m:t>
                      </m:r>
                      <m:f>
                        <m:fPr>
                          <m:ctrlPr>
                            <a:rPr kumimoji="0" lang="en-US" sz="2600" b="0" i="1" u="none" strike="noStrike" kern="1200" cap="none" spc="0" normalizeH="0" baseline="0" noProof="0">
                              <a:ln>
                                <a:noFill/>
                              </a:ln>
                              <a:solidFill>
                                <a:srgbClr val="666666"/>
                              </a:solidFill>
                              <a:effectLst/>
                              <a:uLnTx/>
                              <a:uFillTx/>
                              <a:latin typeface="Cambria Math" panose="02040503050406030204" pitchFamily="18" charset="0"/>
                              <a:cs typeface="+mn-cs"/>
                            </a:rPr>
                          </m:ctrlPr>
                        </m:fPr>
                        <m:num>
                          <m:sSub>
                            <m:sSubPr>
                              <m:ctrlPr>
                                <a:rPr kumimoji="0" lang="en-US" sz="2600" b="0" i="1" u="none" strike="noStrike" kern="1200" cap="none" spc="0" normalizeH="0" baseline="0" noProof="0" smtClean="0">
                                  <a:ln>
                                    <a:noFill/>
                                  </a:ln>
                                  <a:solidFill>
                                    <a:srgbClr val="666666"/>
                                  </a:solidFill>
                                  <a:effectLst/>
                                  <a:uLnTx/>
                                  <a:uFillTx/>
                                  <a:latin typeface="Cambria Math" panose="02040503050406030204" pitchFamily="18" charset="0"/>
                                  <a:cs typeface="+mn-cs"/>
                                </a:rPr>
                              </m:ctrlPr>
                            </m:sSubPr>
                            <m:e>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Cl</m:t>
                              </m:r>
                            </m:e>
                            <m:sub>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feed</m:t>
                              </m:r>
                            </m:sub>
                          </m:sSub>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 </m:t>
                          </m:r>
                          <m:r>
                            <a:rPr kumimoji="0" lang="en-US" sz="2600" b="0" i="0" u="none" strike="noStrike" kern="1200" cap="none" spc="0" normalizeH="0" baseline="0" noProof="0">
                              <a:ln>
                                <a:noFill/>
                              </a:ln>
                              <a:solidFill>
                                <a:srgbClr val="666666"/>
                              </a:solidFill>
                              <a:effectLst/>
                              <a:uLnTx/>
                              <a:uFillTx/>
                              <a:latin typeface="Cambria Math" panose="02040503050406030204" pitchFamily="18" charset="0"/>
                              <a:cs typeface="+mn-cs"/>
                            </a:rPr>
                            <m:t> </m:t>
                          </m:r>
                          <m:d>
                            <m:dPr>
                              <m:ctrlPr>
                                <a:rPr kumimoji="0" lang="en-US" sz="2600" b="0" i="1" u="none" strike="noStrike" kern="1200" cap="none" spc="0" normalizeH="0" baseline="0" noProof="0">
                                  <a:ln>
                                    <a:noFill/>
                                  </a:ln>
                                  <a:solidFill>
                                    <a:srgbClr val="666666"/>
                                  </a:solidFill>
                                  <a:effectLst/>
                                  <a:uLnTx/>
                                  <a:uFillTx/>
                                  <a:latin typeface="Cambria Math" panose="02040503050406030204" pitchFamily="18" charset="0"/>
                                  <a:cs typeface="+mn-cs"/>
                                </a:rPr>
                              </m:ctrlPr>
                            </m:dPr>
                            <m:e>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lbs</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cs typeface="+mn-cs"/>
                                </a:rPr>
                                <m:t>day</m:t>
                              </m:r>
                            </m:e>
                          </m:d>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Cl</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 </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solution</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 </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strength</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 (</m:t>
                          </m:r>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decimal</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m:t>
                          </m:r>
                        </m:num>
                        <m:den>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Q</m:t>
                          </m:r>
                          <m:r>
                            <a:rPr kumimoji="0" lang="en-US" sz="2600" b="0" i="0" u="none" strike="noStrike" kern="1200" cap="none" spc="0" normalizeH="0" baseline="0" noProof="0">
                              <a:ln>
                                <a:noFill/>
                              </a:ln>
                              <a:solidFill>
                                <a:srgbClr val="666666"/>
                              </a:solidFill>
                              <a:effectLst/>
                              <a:uLnTx/>
                              <a:uFillTx/>
                              <a:latin typeface="Cambria Math" panose="02040503050406030204" pitchFamily="18" charset="0"/>
                              <a:cs typeface="+mn-cs"/>
                            </a:rPr>
                            <m:t> </m:t>
                          </m:r>
                          <m:d>
                            <m:dPr>
                              <m:ctrlPr>
                                <a:rPr kumimoji="0" lang="en-US" sz="2600" b="0" i="1" u="none" strike="noStrike" kern="1200" cap="none" spc="0" normalizeH="0" baseline="0" noProof="0">
                                  <a:ln>
                                    <a:noFill/>
                                  </a:ln>
                                  <a:solidFill>
                                    <a:srgbClr val="666666"/>
                                  </a:solidFill>
                                  <a:effectLst/>
                                  <a:uLnTx/>
                                  <a:uFillTx/>
                                  <a:latin typeface="Cambria Math" panose="02040503050406030204" pitchFamily="18" charset="0"/>
                                  <a:cs typeface="+mn-cs"/>
                                </a:rPr>
                              </m:ctrlPr>
                            </m:dPr>
                            <m:e>
                              <m:r>
                                <m:rPr>
                                  <m:sty m:val="p"/>
                                </m:rPr>
                                <a:rPr kumimoji="0" lang="en-US" sz="2600" b="0" i="0" u="none" strike="noStrike" kern="1200" cap="none" spc="0" normalizeH="0" baseline="0" noProof="0">
                                  <a:ln>
                                    <a:noFill/>
                                  </a:ln>
                                  <a:solidFill>
                                    <a:srgbClr val="666666"/>
                                  </a:solidFill>
                                  <a:effectLst/>
                                  <a:uLnTx/>
                                  <a:uFillTx/>
                                  <a:latin typeface="Cambria Math" panose="02040503050406030204" pitchFamily="18" charset="0"/>
                                  <a:cs typeface="+mn-cs"/>
                                </a:rPr>
                                <m:t>MGD</m:t>
                              </m:r>
                            </m:e>
                          </m:d>
                          <m:r>
                            <a:rPr kumimoji="0" lang="en-US" sz="26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mn-cs"/>
                            </a:rPr>
                            <m:t>×8.34</m:t>
                          </m:r>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 (</m:t>
                          </m:r>
                          <m:f>
                            <m:fPr>
                              <m:ctrlPr>
                                <a:rPr kumimoji="0" lang="en-US" sz="2600" b="0" i="1"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lbs</m:t>
                              </m:r>
                            </m:num>
                            <m:den>
                              <m:r>
                                <m:rPr>
                                  <m:sty m:val="p"/>
                                </m:rP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gal</m:t>
                              </m:r>
                            </m:den>
                          </m:f>
                          <m:r>
                            <a:rPr kumimoji="0" lang="en-US" sz="26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m:t>
                          </m:r>
                        </m:den>
                      </m:f>
                    </m:oMath>
                  </m:oMathPara>
                </a14:m>
                <a:endParaRPr kumimoji="0" lang="en-US" sz="2600" b="0" u="none" strike="noStrike" kern="1200" cap="none" spc="0" normalizeH="0" baseline="0" noProof="0">
                  <a:ln>
                    <a:noFill/>
                  </a:ln>
                  <a:solidFill>
                    <a:srgbClr val="666666"/>
                  </a:solidFill>
                  <a:effectLst/>
                  <a:uLnTx/>
                  <a:uFillTx/>
                  <a:latin typeface="Raleway" panose="020B0503030101060003" pitchFamily="34" charset="77"/>
                  <a:cs typeface="+mn-cs"/>
                </a:endParaRPr>
              </a:p>
            </p:txBody>
          </p:sp>
        </mc:Choice>
        <mc:Fallback xmlns="">
          <p:sp>
            <p:nvSpPr>
              <p:cNvPr id="3" name="Content Placeholder 2">
                <a:extLst>
                  <a:ext uri="{FF2B5EF4-FFF2-40B4-BE49-F238E27FC236}">
                    <a16:creationId xmlns:a16="http://schemas.microsoft.com/office/drawing/2014/main" id="{837C28ED-A582-27CA-CBB0-FA60DEAA9E35}"/>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6574307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56D422B-26C2-0922-067F-11B9F445FD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D182FB-5168-F389-37E5-DBF334585AAC}"/>
              </a:ext>
            </a:extLst>
          </p:cNvPr>
          <p:cNvSpPr>
            <a:spLocks noGrp="1"/>
          </p:cNvSpPr>
          <p:nvPr>
            <p:ph type="title"/>
          </p:nvPr>
        </p:nvSpPr>
        <p:spPr>
          <a:xfrm>
            <a:off x="838200" y="37326"/>
            <a:ext cx="10515600" cy="1325563"/>
          </a:xfrm>
        </p:spPr>
        <p:txBody>
          <a:bodyPr/>
          <a:lstStyle/>
          <a:p>
            <a:r>
              <a:rPr lang="en-US"/>
              <a:t>Chlorine Feed Example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C37DAC8-03FE-DF1E-A5A4-472135B9C48D}"/>
                  </a:ext>
                </a:extLst>
              </p:cNvPr>
              <p:cNvSpPr>
                <a:spLocks noGrp="1"/>
              </p:cNvSpPr>
              <p:nvPr>
                <p:ph type="body" idx="1"/>
              </p:nvPr>
            </p:nvSpPr>
            <p:spPr>
              <a:xfrm>
                <a:off x="609601" y="1235105"/>
                <a:ext cx="11101136" cy="5296451"/>
              </a:xfrm>
              <a:solidFill>
                <a:schemeClr val="bg1">
                  <a:alpha val="85000"/>
                </a:schemeClr>
              </a:solidFill>
            </p:spPr>
            <p:txBody>
              <a:bodyPr>
                <a:normAutofit/>
              </a:bodyPr>
              <a:lstStyle/>
              <a:p>
                <a:pPr marL="0" indent="0">
                  <a:spcAft>
                    <a:spcPts val="3000"/>
                  </a:spcAft>
                  <a:buNone/>
                </a:pPr>
                <a:r>
                  <a:rPr lang="en-US" sz="2800">
                    <a:cs typeface="Arial" panose="020B0604020202020204" pitchFamily="34" charset="0"/>
                  </a:rPr>
                  <a:t>A chlorinator is set to feed 417 </a:t>
                </a:r>
                <a:r>
                  <a:rPr lang="en-US" sz="2800" err="1">
                    <a:cs typeface="Arial" panose="020B0604020202020204" pitchFamily="34" charset="0"/>
                  </a:rPr>
                  <a:t>lbs</a:t>
                </a:r>
                <a:r>
                  <a:rPr lang="en-US" sz="2800">
                    <a:cs typeface="Arial" panose="020B0604020202020204" pitchFamily="34" charset="0"/>
                  </a:rPr>
                  <a:t>/day of 12% chlorine bleach to treat a flow of 2 MGD. What will be the resulting chlorine dosage in mg/L?</a:t>
                </a:r>
              </a:p>
              <a:p>
                <a:pPr marL="0" indent="0">
                  <a:spcAft>
                    <a:spcPts val="3000"/>
                  </a:spcAft>
                  <a:buNone/>
                </a:pPr>
                <a14:m>
                  <m:oMathPara xmlns:m="http://schemas.openxmlformats.org/officeDocument/2006/math">
                    <m:oMathParaPr>
                      <m:jc m:val="centerGroup"/>
                    </m:oMathParaPr>
                    <m:oMath xmlns:m="http://schemas.openxmlformats.org/officeDocument/2006/math">
                      <m:sSub>
                        <m:sSubPr>
                          <m:ctrlPr>
                            <a:rPr kumimoji="0" lang="en-US" sz="2800" b="0" i="1" u="none" strike="noStrike" kern="1200" cap="none" spc="0" normalizeH="0" baseline="0" noProof="0" smtClean="0">
                              <a:ln>
                                <a:noFill/>
                              </a:ln>
                              <a:solidFill>
                                <a:srgbClr val="666666"/>
                              </a:solidFill>
                              <a:effectLst/>
                              <a:uLnTx/>
                              <a:uFillTx/>
                              <a:latin typeface="Cambria Math" panose="02040503050406030204" pitchFamily="18" charset="0"/>
                            </a:rPr>
                          </m:ctrlPr>
                        </m:sSub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Cl</m:t>
                          </m:r>
                        </m:e>
                        <m:sub>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dosage</m:t>
                          </m:r>
                        </m:sub>
                      </m:sSub>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 </m:t>
                      </m:r>
                      <m:d>
                        <m:d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rPr>
                          </m:ctrlPr>
                        </m:d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mg</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L</m:t>
                          </m:r>
                        </m:e>
                      </m:d>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m:t>
                      </m:r>
                      <m:f>
                        <m:f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rPr>
                          </m:ctrlPr>
                        </m:fPr>
                        <m:num>
                          <m:sSub>
                            <m:sSubPr>
                              <m:ctrlPr>
                                <a:rPr kumimoji="0" lang="en-US" sz="2800" b="0" i="1" u="none" strike="noStrike" kern="1200" cap="none" spc="0" normalizeH="0" baseline="0" noProof="0" smtClean="0">
                                  <a:ln>
                                    <a:noFill/>
                                  </a:ln>
                                  <a:solidFill>
                                    <a:srgbClr val="666666"/>
                                  </a:solidFill>
                                  <a:effectLst/>
                                  <a:uLnTx/>
                                  <a:uFillTx/>
                                  <a:latin typeface="Cambria Math" panose="02040503050406030204" pitchFamily="18" charset="0"/>
                                </a:rPr>
                              </m:ctrlPr>
                            </m:sSub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Cl</m:t>
                              </m:r>
                            </m:e>
                            <m:sub>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feed</m:t>
                              </m:r>
                            </m:sub>
                          </m:sSub>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  </m:t>
                          </m:r>
                          <m:d>
                            <m:d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rPr>
                              </m:ctrlPr>
                            </m:d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lbs</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day</m:t>
                              </m:r>
                            </m:e>
                          </m:d>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Cl</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 </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solution</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 </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strength</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 (</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decimal</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m:t>
                          </m:r>
                        </m:num>
                        <m:den>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Q</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 </m:t>
                          </m:r>
                          <m:d>
                            <m:d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rPr>
                              </m:ctrlPr>
                            </m:d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MGD</m:t>
                              </m:r>
                            </m:e>
                          </m:d>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×8.34 </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lbs</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gal</m:t>
                          </m:r>
                        </m:den>
                      </m:f>
                    </m:oMath>
                  </m:oMathPara>
                </a14:m>
                <a:endParaRPr lang="en-US" sz="2800">
                  <a:cs typeface="Arial" panose="020B0604020202020204" pitchFamily="34" charset="0"/>
                </a:endParaRPr>
              </a:p>
              <a:p>
                <a:pPr>
                  <a:spcAft>
                    <a:spcPts val="3000"/>
                  </a:spcAft>
                </a:pPr>
                <a14:m>
                  <m:oMathPara xmlns:m="http://schemas.openxmlformats.org/officeDocument/2006/math">
                    <m:oMathParaPr>
                      <m:jc m:val="centerGroup"/>
                    </m:oMathParaPr>
                    <m:oMath xmlns:m="http://schemas.openxmlformats.org/officeDocument/2006/math">
                      <m:r>
                        <m:rPr>
                          <m:sty m:val="p"/>
                        </m:rPr>
                        <a:rPr lang="en-US" sz="2800" i="0" smtClean="0">
                          <a:latin typeface="Cambria Math" panose="02040503050406030204" pitchFamily="18" charset="0"/>
                        </a:rPr>
                        <m:t>Solution</m:t>
                      </m:r>
                      <m:r>
                        <a:rPr lang="en-US" sz="2800" i="0" smtClean="0">
                          <a:latin typeface="Cambria Math" panose="02040503050406030204" pitchFamily="18" charset="0"/>
                        </a:rPr>
                        <m:t> </m:t>
                      </m:r>
                      <m:r>
                        <m:rPr>
                          <m:sty m:val="p"/>
                        </m:rPr>
                        <a:rPr lang="en-US" sz="2800" i="0" smtClean="0">
                          <a:latin typeface="Cambria Math" panose="02040503050406030204" pitchFamily="18" charset="0"/>
                        </a:rPr>
                        <m:t>Strength</m:t>
                      </m:r>
                      <m:d>
                        <m:dPr>
                          <m:ctrlPr>
                            <a:rPr lang="en-US" sz="2800" i="1">
                              <a:latin typeface="Cambria Math" panose="02040503050406030204" pitchFamily="18" charset="0"/>
                            </a:rPr>
                          </m:ctrlPr>
                        </m:dPr>
                        <m:e>
                          <m:r>
                            <m:rPr>
                              <m:sty m:val="p"/>
                            </m:rPr>
                            <a:rPr lang="en-US" sz="2800" b="0" i="0" smtClean="0">
                              <a:latin typeface="Cambria Math" panose="02040503050406030204" pitchFamily="18" charset="0"/>
                            </a:rPr>
                            <m:t>decimal</m:t>
                          </m:r>
                        </m:e>
                      </m:d>
                      <m:r>
                        <a:rPr lang="en-US" sz="2800" i="0">
                          <a:latin typeface="Cambria Math" panose="02040503050406030204" pitchFamily="18" charset="0"/>
                        </a:rPr>
                        <m:t>=</m:t>
                      </m:r>
                      <m:f>
                        <m:fPr>
                          <m:ctrlPr>
                            <a:rPr lang="en-US" sz="2800" i="1" smtClean="0">
                              <a:latin typeface="Cambria Math" panose="02040503050406030204" pitchFamily="18" charset="0"/>
                            </a:rPr>
                          </m:ctrlPr>
                        </m:fPr>
                        <m:num>
                          <m:r>
                            <m:rPr>
                              <m:sty m:val="p"/>
                            </m:rPr>
                            <a:rPr lang="en-US" sz="2800" i="0">
                              <a:latin typeface="Cambria Math" panose="02040503050406030204" pitchFamily="18" charset="0"/>
                            </a:rPr>
                            <m:t>Solution</m:t>
                          </m:r>
                          <m:r>
                            <a:rPr lang="en-US" sz="2800" i="0">
                              <a:latin typeface="Cambria Math" panose="02040503050406030204" pitchFamily="18" charset="0"/>
                            </a:rPr>
                            <m:t> </m:t>
                          </m:r>
                          <m:r>
                            <m:rPr>
                              <m:sty m:val="p"/>
                            </m:rPr>
                            <a:rPr lang="en-US" sz="2800" i="0">
                              <a:latin typeface="Cambria Math" panose="02040503050406030204" pitchFamily="18" charset="0"/>
                            </a:rPr>
                            <m:t>Strength</m:t>
                          </m:r>
                          <m:r>
                            <a:rPr lang="en-US" sz="2800" i="0">
                              <a:latin typeface="Cambria Math" panose="02040503050406030204" pitchFamily="18" charset="0"/>
                            </a:rPr>
                            <m:t> </m:t>
                          </m:r>
                          <m:d>
                            <m:dPr>
                              <m:ctrlPr>
                                <a:rPr lang="en-US" sz="2800" i="1">
                                  <a:latin typeface="Cambria Math" panose="02040503050406030204" pitchFamily="18" charset="0"/>
                                </a:rPr>
                              </m:ctrlPr>
                            </m:dPr>
                            <m:e>
                              <m:r>
                                <a:rPr lang="en-US" sz="2800" i="0">
                                  <a:latin typeface="Cambria Math" panose="02040503050406030204" pitchFamily="18" charset="0"/>
                                </a:rPr>
                                <m:t>%</m:t>
                              </m:r>
                            </m:e>
                          </m:d>
                        </m:num>
                        <m:den>
                          <m:r>
                            <a:rPr lang="en-US" sz="2800" b="0" i="0" smtClean="0">
                              <a:latin typeface="Cambria Math" panose="02040503050406030204" pitchFamily="18" charset="0"/>
                            </a:rPr>
                            <m:t>100%</m:t>
                          </m:r>
                        </m:den>
                      </m:f>
                      <m:r>
                        <a:rPr lang="en-US" sz="2800" b="0" i="0" smtClean="0">
                          <a:latin typeface="Cambria Math" panose="02040503050406030204" pitchFamily="18" charset="0"/>
                        </a:rPr>
                        <m:t>                              </m:t>
                      </m:r>
                    </m:oMath>
                  </m:oMathPara>
                </a14:m>
                <a:endParaRPr lang="en-US" sz="2800">
                  <a:cs typeface="Arial" panose="020B0604020202020204" pitchFamily="34" charset="0"/>
                </a:endParaRPr>
              </a:p>
              <a:p>
                <a:pPr/>
                <a14:m>
                  <m:oMathPara xmlns:m="http://schemas.openxmlformats.org/officeDocument/2006/math">
                    <m:oMathParaPr>
                      <m:jc m:val="centerGroup"/>
                    </m:oMathParaPr>
                    <m:oMath xmlns:m="http://schemas.openxmlformats.org/officeDocument/2006/math">
                      <m:sSub>
                        <m:sSubPr>
                          <m:ctrlPr>
                            <a:rPr kumimoji="0" lang="en-US" sz="2800" b="0" i="1" u="none" strike="noStrike" kern="1200" cap="none" spc="0" normalizeH="0" baseline="0" noProof="0" smtClean="0">
                              <a:ln>
                                <a:noFill/>
                              </a:ln>
                              <a:solidFill>
                                <a:srgbClr val="666666"/>
                              </a:solidFill>
                              <a:effectLst/>
                              <a:uLnTx/>
                              <a:uFillTx/>
                              <a:latin typeface="Cambria Math" panose="02040503050406030204" pitchFamily="18" charset="0"/>
                            </a:rPr>
                          </m:ctrlPr>
                        </m:sSub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Cl</m:t>
                          </m:r>
                        </m:e>
                        <m:sub>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dosage</m:t>
                          </m:r>
                        </m:sub>
                      </m:sSub>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 </m:t>
                      </m:r>
                      <m:d>
                        <m:d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rPr>
                          </m:ctrlPr>
                        </m:dPr>
                        <m:e>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mg</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L</m:t>
                          </m:r>
                        </m:e>
                      </m:d>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m:t>
                      </m:r>
                      <m:f>
                        <m:f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rPr>
                          </m:ctrlPr>
                        </m:fPr>
                        <m:num>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417 </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lbs</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rPr>
                            <m:t>day</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×0.12</m:t>
                          </m:r>
                        </m:num>
                        <m:den>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2 </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MGD</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×8.34  </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lbs</m:t>
                          </m:r>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m:t>
                          </m:r>
                          <m:r>
                            <m:rPr>
                              <m:sty m:val="p"/>
                            </m:rP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gal</m:t>
                          </m:r>
                        </m:den>
                      </m:f>
                      <m:r>
                        <a:rPr kumimoji="0" lang="en-US" sz="2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                               </m:t>
                      </m:r>
                    </m:oMath>
                  </m:oMathPara>
                </a14:m>
                <a:endParaRPr lang="en-US" sz="280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5C37DAC8-03FE-DF1E-A5A4-472135B9C48D}"/>
                  </a:ext>
                </a:extLst>
              </p:cNvPr>
              <p:cNvSpPr>
                <a:spLocks noGrp="1" noRot="1" noChangeAspect="1" noMove="1" noResize="1" noEditPoints="1" noAdjustHandles="1" noChangeArrowheads="1" noChangeShapeType="1" noTextEdit="1"/>
              </p:cNvSpPr>
              <p:nvPr>
                <p:ph type="body" idx="1"/>
              </p:nvPr>
            </p:nvSpPr>
            <p:spPr>
              <a:xfrm>
                <a:off x="609601" y="1235105"/>
                <a:ext cx="11101136" cy="5296451"/>
              </a:xfrm>
              <a:blipFill>
                <a:blip r:embed="rId2"/>
                <a:stretch>
                  <a:fillRect l="-1098" t="-2074"/>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9FDBBE4C-C850-E1FB-ADF9-1FDEB6B03CCF}"/>
              </a:ext>
            </a:extLst>
          </p:cNvPr>
          <p:cNvCxnSpPr>
            <a:cxnSpLocks/>
          </p:cNvCxnSpPr>
          <p:nvPr/>
        </p:nvCxnSpPr>
        <p:spPr>
          <a:xfrm>
            <a:off x="8315277" y="2030714"/>
            <a:ext cx="251314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94E994C-1F85-D9EB-A175-F8BC17F69731}"/>
                  </a:ext>
                </a:extLst>
              </p:cNvPr>
              <p:cNvSpPr txBox="1"/>
              <p:nvPr/>
            </p:nvSpPr>
            <p:spPr>
              <a:xfrm>
                <a:off x="8921170" y="3940706"/>
                <a:ext cx="1477807" cy="9185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0" smtClean="0">
                          <a:solidFill>
                            <a:srgbClr val="666666"/>
                          </a:solidFill>
                          <a:latin typeface="Cambria Math" panose="02040503050406030204" pitchFamily="18" charset="0"/>
                        </a:rPr>
                        <m:t>=</m:t>
                      </m:r>
                      <m:f>
                        <m:fPr>
                          <m:ctrlPr>
                            <a:rPr lang="en-US" sz="2800" i="1">
                              <a:solidFill>
                                <a:srgbClr val="666666"/>
                              </a:solidFill>
                              <a:latin typeface="Cambria Math" panose="02040503050406030204" pitchFamily="18" charset="0"/>
                            </a:rPr>
                          </m:ctrlPr>
                        </m:fPr>
                        <m:num>
                          <m:r>
                            <a:rPr lang="en-US" sz="2800" i="1" smtClean="0">
                              <a:solidFill>
                                <a:srgbClr val="666666"/>
                              </a:solidFill>
                              <a:latin typeface="Cambria Math" panose="02040503050406030204" pitchFamily="18" charset="0"/>
                            </a:rPr>
                            <m:t>1</m:t>
                          </m:r>
                          <m:r>
                            <a:rPr lang="en-US" sz="2800" b="0" i="1" smtClean="0">
                              <a:solidFill>
                                <a:srgbClr val="666666"/>
                              </a:solidFill>
                              <a:latin typeface="Cambria Math" panose="02040503050406030204" pitchFamily="18" charset="0"/>
                            </a:rPr>
                            <m:t>2%</m:t>
                          </m:r>
                        </m:num>
                        <m:den>
                          <m:r>
                            <a:rPr lang="en-US" sz="2800" b="0" i="0" smtClean="0">
                              <a:solidFill>
                                <a:srgbClr val="666666"/>
                              </a:solidFill>
                              <a:latin typeface="Cambria Math" panose="02040503050406030204" pitchFamily="18" charset="0"/>
                            </a:rPr>
                            <m:t>100%</m:t>
                          </m:r>
                        </m:den>
                      </m:f>
                    </m:oMath>
                  </m:oMathPara>
                </a14:m>
                <a:endParaRPr lang="en-US" sz="2800">
                  <a:solidFill>
                    <a:srgbClr val="666666"/>
                  </a:solidFill>
                </a:endParaRPr>
              </a:p>
            </p:txBody>
          </p:sp>
        </mc:Choice>
        <mc:Fallback xmlns="">
          <p:sp>
            <p:nvSpPr>
              <p:cNvPr id="29" name="TextBox 28">
                <a:extLst>
                  <a:ext uri="{FF2B5EF4-FFF2-40B4-BE49-F238E27FC236}">
                    <a16:creationId xmlns:a16="http://schemas.microsoft.com/office/drawing/2014/main" id="{F94E994C-1F85-D9EB-A175-F8BC17F69731}"/>
                  </a:ext>
                </a:extLst>
              </p:cNvPr>
              <p:cNvSpPr txBox="1">
                <a:spLocks noRot="1" noChangeAspect="1" noMove="1" noResize="1" noEditPoints="1" noAdjustHandles="1" noChangeArrowheads="1" noChangeShapeType="1" noTextEdit="1"/>
              </p:cNvSpPr>
              <p:nvPr/>
            </p:nvSpPr>
            <p:spPr>
              <a:xfrm>
                <a:off x="8921170" y="3940706"/>
                <a:ext cx="1477807" cy="91858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BE9E8B9-20C1-F281-20F3-1A034E03D4D0}"/>
                  </a:ext>
                </a:extLst>
              </p:cNvPr>
              <p:cNvSpPr txBox="1"/>
              <p:nvPr/>
            </p:nvSpPr>
            <p:spPr>
              <a:xfrm>
                <a:off x="8081660" y="5271045"/>
                <a:ext cx="2980378"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=3</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ppm</m:t>
                      </m:r>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=3</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mg</m:t>
                      </m:r>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L</m:t>
                      </m:r>
                    </m:oMath>
                  </m:oMathPara>
                </a14:m>
                <a:endParaRPr lang="en-US" sz="2800"/>
              </a:p>
            </p:txBody>
          </p:sp>
        </mc:Choice>
        <mc:Fallback xmlns="">
          <p:sp>
            <p:nvSpPr>
              <p:cNvPr id="30" name="TextBox 29">
                <a:extLst>
                  <a:ext uri="{FF2B5EF4-FFF2-40B4-BE49-F238E27FC236}">
                    <a16:creationId xmlns:a16="http://schemas.microsoft.com/office/drawing/2014/main" id="{CBE9E8B9-20C1-F281-20F3-1A034E03D4D0}"/>
                  </a:ext>
                </a:extLst>
              </p:cNvPr>
              <p:cNvSpPr txBox="1">
                <a:spLocks noRot="1" noChangeAspect="1" noMove="1" noResize="1" noEditPoints="1" noAdjustHandles="1" noChangeArrowheads="1" noChangeShapeType="1" noTextEdit="1"/>
              </p:cNvSpPr>
              <p:nvPr/>
            </p:nvSpPr>
            <p:spPr>
              <a:xfrm>
                <a:off x="8081660" y="5271045"/>
                <a:ext cx="2980378" cy="523220"/>
              </a:xfrm>
              <a:prstGeom prst="rect">
                <a:avLst/>
              </a:prstGeom>
              <a:blipFill>
                <a:blip r:embed="rId4"/>
                <a:stretch>
                  <a:fillRect/>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09517861-57E7-BC35-1C1F-B3630406DFA8}"/>
              </a:ext>
            </a:extLst>
          </p:cNvPr>
          <p:cNvCxnSpPr>
            <a:cxnSpLocks/>
          </p:cNvCxnSpPr>
          <p:nvPr/>
        </p:nvCxnSpPr>
        <p:spPr>
          <a:xfrm>
            <a:off x="4106779" y="1651647"/>
            <a:ext cx="623653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66BE8B3-64AF-4D56-78D7-19897D2ABAA3}"/>
              </a:ext>
            </a:extLst>
          </p:cNvPr>
          <p:cNvCxnSpPr>
            <a:cxnSpLocks/>
          </p:cNvCxnSpPr>
          <p:nvPr/>
        </p:nvCxnSpPr>
        <p:spPr>
          <a:xfrm flipV="1">
            <a:off x="1782721" y="2030714"/>
            <a:ext cx="2324058" cy="12726"/>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37CEB36-429B-B755-EECC-6439D3728A6D}"/>
              </a:ext>
            </a:extLst>
          </p:cNvPr>
          <p:cNvCxnSpPr>
            <a:cxnSpLocks/>
          </p:cNvCxnSpPr>
          <p:nvPr/>
        </p:nvCxnSpPr>
        <p:spPr>
          <a:xfrm>
            <a:off x="609601" y="2453752"/>
            <a:ext cx="101039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39B3890-DE13-7249-2C35-EE1DAE536EC3}"/>
                  </a:ext>
                </a:extLst>
              </p:cNvPr>
              <p:cNvSpPr txBox="1"/>
              <p:nvPr/>
            </p:nvSpPr>
            <p:spPr>
              <a:xfrm>
                <a:off x="10353404" y="4138388"/>
                <a:ext cx="1477807" cy="523220"/>
              </a:xfrm>
              <a:prstGeom prst="rect">
                <a:avLst/>
              </a:prstGeom>
              <a:noFill/>
            </p:spPr>
            <p:txBody>
              <a:bodyPr wrap="square" rtlCol="0">
                <a:spAutoFit/>
              </a:bodyPr>
              <a:lstStyle/>
              <a:p>
                <a14:m>
                  <m:oMath xmlns:m="http://schemas.openxmlformats.org/officeDocument/2006/math">
                    <m:r>
                      <a:rPr lang="en-US" sz="2800" i="0" smtClean="0">
                        <a:solidFill>
                          <a:srgbClr val="666666"/>
                        </a:solidFill>
                        <a:latin typeface="Cambria Math" panose="02040503050406030204" pitchFamily="18" charset="0"/>
                      </a:rPr>
                      <m:t>=</m:t>
                    </m:r>
                  </m:oMath>
                </a14:m>
                <a:r>
                  <a:rPr lang="en-US" sz="2800">
                    <a:solidFill>
                      <a:srgbClr val="666666"/>
                    </a:solidFill>
                  </a:rPr>
                  <a:t> 0.12</a:t>
                </a:r>
              </a:p>
            </p:txBody>
          </p:sp>
        </mc:Choice>
        <mc:Fallback xmlns="">
          <p:sp>
            <p:nvSpPr>
              <p:cNvPr id="13" name="TextBox 12">
                <a:extLst>
                  <a:ext uri="{FF2B5EF4-FFF2-40B4-BE49-F238E27FC236}">
                    <a16:creationId xmlns:a16="http://schemas.microsoft.com/office/drawing/2014/main" id="{039B3890-DE13-7249-2C35-EE1DAE536EC3}"/>
                  </a:ext>
                </a:extLst>
              </p:cNvPr>
              <p:cNvSpPr txBox="1">
                <a:spLocks noRot="1" noChangeAspect="1" noMove="1" noResize="1" noEditPoints="1" noAdjustHandles="1" noChangeArrowheads="1" noChangeShapeType="1" noTextEdit="1"/>
              </p:cNvSpPr>
              <p:nvPr/>
            </p:nvSpPr>
            <p:spPr>
              <a:xfrm>
                <a:off x="10353404" y="4138388"/>
                <a:ext cx="1477807" cy="523220"/>
              </a:xfrm>
              <a:prstGeom prst="rect">
                <a:avLst/>
              </a:prstGeom>
              <a:blipFill>
                <a:blip r:embed="rId5"/>
                <a:stretch>
                  <a:fillRect t="-11628" b="-32558"/>
                </a:stretch>
              </a:blipFill>
            </p:spPr>
            <p:txBody>
              <a:bodyPr/>
              <a:lstStyle/>
              <a:p>
                <a:r>
                  <a:rPr lang="en-US">
                    <a:noFill/>
                  </a:rPr>
                  <a:t> </a:t>
                </a:r>
              </a:p>
            </p:txBody>
          </p:sp>
        </mc:Fallback>
      </mc:AlternateContent>
    </p:spTree>
    <p:extLst>
      <p:ext uri="{BB962C8B-B14F-4D97-AF65-F5344CB8AC3E}">
        <p14:creationId xmlns:p14="http://schemas.microsoft.com/office/powerpoint/2010/main" val="307849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13" grpId="0"/>
    </p:bldLst>
  </p:timing>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69CF-D2D2-7363-4EED-C04210EA5FC3}"/>
              </a:ext>
            </a:extLst>
          </p:cNvPr>
          <p:cNvSpPr>
            <a:spLocks noGrp="1"/>
          </p:cNvSpPr>
          <p:nvPr>
            <p:ph type="title"/>
          </p:nvPr>
        </p:nvSpPr>
        <p:spPr>
          <a:solidFill>
            <a:schemeClr val="bg1"/>
          </a:solidFill>
        </p:spPr>
        <p:txBody>
          <a:bodyPr/>
          <a:lstStyle/>
          <a:p>
            <a:r>
              <a:rPr lang="en-US"/>
              <a:t>Chlorine Fee Practice Problem</a:t>
            </a:r>
          </a:p>
        </p:txBody>
      </p:sp>
      <p:sp>
        <p:nvSpPr>
          <p:cNvPr id="3" name="Text Placeholder 2">
            <a:extLst>
              <a:ext uri="{FF2B5EF4-FFF2-40B4-BE49-F238E27FC236}">
                <a16:creationId xmlns:a16="http://schemas.microsoft.com/office/drawing/2014/main" id="{480CE662-0DE0-5F0D-A55B-813223DDAEB3}"/>
              </a:ext>
            </a:extLst>
          </p:cNvPr>
          <p:cNvSpPr>
            <a:spLocks noGrp="1"/>
          </p:cNvSpPr>
          <p:nvPr>
            <p:ph type="body" idx="1"/>
          </p:nvPr>
        </p:nvSpPr>
        <p:spPr>
          <a:xfrm>
            <a:off x="866931" y="2223909"/>
            <a:ext cx="10515600" cy="4059933"/>
          </a:xfrm>
          <a:solidFill>
            <a:schemeClr val="bg1">
              <a:alpha val="85000"/>
            </a:schemeClr>
          </a:solidFill>
        </p:spPr>
        <p:txBody>
          <a:bodyPr/>
          <a:lstStyle/>
          <a:p>
            <a:r>
              <a:rPr lang="en-US" sz="2400">
                <a:latin typeface="Arial" panose="020B0604020202020204" pitchFamily="34" charset="0"/>
                <a:cs typeface="Arial" panose="020B0604020202020204" pitchFamily="34" charset="0"/>
              </a:rPr>
              <a:t>A wastewater treatment plant with a flow of 15 MGD has determined that their disinfection process has a chlorine demand of 4.3 mg/L. Their NPDES permit requires that they maintain a chlorine residual of 1.5 mg/L. What must the minimum solution strength of their chlorine solution (as a percentage) be if the maximum feed rate of their equipment is 475 </a:t>
            </a:r>
            <a:r>
              <a:rPr lang="en-US" sz="2400" err="1">
                <a:latin typeface="Arial" panose="020B0604020202020204" pitchFamily="34" charset="0"/>
                <a:cs typeface="Arial" panose="020B0604020202020204" pitchFamily="34" charset="0"/>
              </a:rPr>
              <a:t>lbs</a:t>
            </a:r>
            <a:r>
              <a:rPr lang="en-US" sz="2400">
                <a:latin typeface="Arial" panose="020B0604020202020204" pitchFamily="34" charset="0"/>
                <a:cs typeface="Arial" panose="020B0604020202020204" pitchFamily="34" charset="0"/>
              </a:rPr>
              <a:t>/day?</a:t>
            </a:r>
          </a:p>
          <a:p>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E11E171-6901-79B3-B5FB-867668978983}"/>
                  </a:ext>
                </a:extLst>
              </p:cNvPr>
              <p:cNvSpPr txBox="1"/>
              <p:nvPr/>
            </p:nvSpPr>
            <p:spPr>
              <a:xfrm>
                <a:off x="866932" y="4063375"/>
                <a:ext cx="10486868" cy="223843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400" smtClean="0">
                          <a:solidFill>
                            <a:schemeClr val="accent5"/>
                          </a:solidFill>
                          <a:latin typeface="Cambria Math" panose="02040503050406030204" pitchFamily="18" charset="0"/>
                          <a:ea typeface="Cambria Math" panose="02040503050406030204" pitchFamily="18" charset="0"/>
                        </a:rPr>
                        <m:t>Cl</m:t>
                      </m:r>
                      <m:r>
                        <a:rPr lang="en-US" sz="2400" smtClean="0">
                          <a:solidFill>
                            <a:schemeClr val="accent5"/>
                          </a:solidFill>
                          <a:latin typeface="Cambria Math" panose="02040503050406030204" pitchFamily="18" charset="0"/>
                          <a:ea typeface="Cambria Math" panose="02040503050406030204" pitchFamily="18" charset="0"/>
                        </a:rPr>
                        <m:t> </m:t>
                      </m:r>
                      <m:r>
                        <m:rPr>
                          <m:sty m:val="p"/>
                        </m:rPr>
                        <a:rPr lang="en-US" sz="2400" smtClean="0">
                          <a:solidFill>
                            <a:schemeClr val="accent5"/>
                          </a:solidFill>
                          <a:latin typeface="Cambria Math" panose="02040503050406030204" pitchFamily="18" charset="0"/>
                          <a:ea typeface="Cambria Math" panose="02040503050406030204" pitchFamily="18" charset="0"/>
                        </a:rPr>
                        <m:t>solution</m:t>
                      </m:r>
                      <m:r>
                        <a:rPr lang="en-US" sz="2400" smtClean="0">
                          <a:solidFill>
                            <a:schemeClr val="accent5"/>
                          </a:solidFill>
                          <a:latin typeface="Cambria Math" panose="02040503050406030204" pitchFamily="18" charset="0"/>
                          <a:ea typeface="Cambria Math" panose="02040503050406030204" pitchFamily="18" charset="0"/>
                        </a:rPr>
                        <m:t> </m:t>
                      </m:r>
                      <m:r>
                        <m:rPr>
                          <m:sty m:val="p"/>
                        </m:rPr>
                        <a:rPr lang="en-US" sz="2400" smtClean="0">
                          <a:solidFill>
                            <a:schemeClr val="accent5"/>
                          </a:solidFill>
                          <a:latin typeface="Cambria Math" panose="02040503050406030204" pitchFamily="18" charset="0"/>
                          <a:ea typeface="Cambria Math" panose="02040503050406030204" pitchFamily="18" charset="0"/>
                        </a:rPr>
                        <m:t>strength</m:t>
                      </m:r>
                      <m:r>
                        <a:rPr lang="en-US" sz="2400" smtClean="0">
                          <a:solidFill>
                            <a:schemeClr val="accent5"/>
                          </a:solidFill>
                          <a:latin typeface="Cambria Math" panose="02040503050406030204" pitchFamily="18" charset="0"/>
                          <a:ea typeface="Cambria Math" panose="02040503050406030204" pitchFamily="18" charset="0"/>
                        </a:rPr>
                        <m:t> =</m:t>
                      </m:r>
                      <m:f>
                        <m:fPr>
                          <m:ctrlPr>
                            <a:rPr lang="en-US" sz="2400" i="1" dirty="0" smtClean="0">
                              <a:solidFill>
                                <a:schemeClr val="accent5"/>
                              </a:solidFill>
                              <a:latin typeface="Cambria Math" panose="02040503050406030204" pitchFamily="18" charset="0"/>
                            </a:rPr>
                          </m:ctrlPr>
                        </m:fPr>
                        <m:num>
                          <m:sSub>
                            <m:sSubPr>
                              <m:ctrlPr>
                                <a:rPr lang="en-US" sz="2400" i="1">
                                  <a:solidFill>
                                    <a:schemeClr val="accent5"/>
                                  </a:solidFill>
                                  <a:latin typeface="Cambria Math" panose="02040503050406030204" pitchFamily="18" charset="0"/>
                                </a:rPr>
                              </m:ctrlPr>
                            </m:sSubPr>
                            <m:e>
                              <m:r>
                                <m:rPr>
                                  <m:sty m:val="p"/>
                                </m:rPr>
                                <a:rPr lang="en-US" sz="2400">
                                  <a:solidFill>
                                    <a:schemeClr val="accent5"/>
                                  </a:solidFill>
                                  <a:latin typeface="Cambria Math" panose="02040503050406030204" pitchFamily="18" charset="0"/>
                                </a:rPr>
                                <m:t>Cl</m:t>
                              </m:r>
                            </m:e>
                            <m:sub>
                              <m:r>
                                <m:rPr>
                                  <m:sty m:val="p"/>
                                </m:rPr>
                                <a:rPr lang="en-US" sz="2400">
                                  <a:solidFill>
                                    <a:schemeClr val="accent5"/>
                                  </a:solidFill>
                                  <a:latin typeface="Cambria Math" panose="02040503050406030204" pitchFamily="18" charset="0"/>
                                </a:rPr>
                                <m:t>dosage</m:t>
                              </m:r>
                            </m:sub>
                          </m:sSub>
                          <m:r>
                            <a:rPr lang="en-US" sz="2400">
                              <a:solidFill>
                                <a:schemeClr val="accent5"/>
                              </a:solidFill>
                              <a:latin typeface="Cambria Math" panose="02040503050406030204" pitchFamily="18" charset="0"/>
                            </a:rPr>
                            <m:t> </m:t>
                          </m:r>
                          <m:d>
                            <m:dPr>
                              <m:ctrlPr>
                                <a:rPr lang="en-US" sz="2400" i="1">
                                  <a:solidFill>
                                    <a:schemeClr val="accent5"/>
                                  </a:solidFill>
                                  <a:latin typeface="Cambria Math" panose="02040503050406030204" pitchFamily="18" charset="0"/>
                                </a:rPr>
                              </m:ctrlPr>
                            </m:dPr>
                            <m:e>
                              <m:f>
                                <m:fPr>
                                  <m:ctrlPr>
                                    <a:rPr lang="en-US" sz="2400" i="1">
                                      <a:solidFill>
                                        <a:schemeClr val="accent5"/>
                                      </a:solidFill>
                                      <a:latin typeface="Cambria Math" panose="02040503050406030204" pitchFamily="18" charset="0"/>
                                    </a:rPr>
                                  </m:ctrlPr>
                                </m:fPr>
                                <m:num>
                                  <m:r>
                                    <m:rPr>
                                      <m:sty m:val="p"/>
                                    </m:rPr>
                                    <a:rPr lang="en-US" sz="2400">
                                      <a:solidFill>
                                        <a:schemeClr val="accent5"/>
                                      </a:solidFill>
                                      <a:latin typeface="Cambria Math" panose="02040503050406030204" pitchFamily="18" charset="0"/>
                                    </a:rPr>
                                    <m:t>mg</m:t>
                                  </m:r>
                                </m:num>
                                <m:den>
                                  <m:r>
                                    <m:rPr>
                                      <m:sty m:val="p"/>
                                    </m:rPr>
                                    <a:rPr lang="en-US" sz="2400">
                                      <a:solidFill>
                                        <a:schemeClr val="accent5"/>
                                      </a:solidFill>
                                      <a:latin typeface="Cambria Math" panose="02040503050406030204" pitchFamily="18" charset="0"/>
                                    </a:rPr>
                                    <m:t>L</m:t>
                                  </m:r>
                                </m:den>
                              </m:f>
                            </m:e>
                          </m:d>
                          <m:r>
                            <a:rPr lang="en-US" sz="2400" i="1" smtClean="0">
                              <a:solidFill>
                                <a:schemeClr val="accent5"/>
                              </a:solidFill>
                              <a:latin typeface="Cambria Math" panose="02040503050406030204" pitchFamily="18" charset="0"/>
                              <a:ea typeface="Cambria Math" panose="02040503050406030204" pitchFamily="18" charset="0"/>
                            </a:rPr>
                            <m:t>×</m:t>
                          </m:r>
                          <m:r>
                            <m:rPr>
                              <m:sty m:val="p"/>
                            </m:rPr>
                            <a:rPr lang="en-US" sz="2400">
                              <a:solidFill>
                                <a:schemeClr val="accent5"/>
                              </a:solidFill>
                              <a:latin typeface="Cambria Math" panose="02040503050406030204" pitchFamily="18" charset="0"/>
                              <a:ea typeface="Cambria Math" panose="02040503050406030204" pitchFamily="18" charset="0"/>
                            </a:rPr>
                            <m:t>Q</m:t>
                          </m:r>
                          <m:r>
                            <a:rPr lang="en-US" sz="2400">
                              <a:solidFill>
                                <a:schemeClr val="accent5"/>
                              </a:solidFill>
                              <a:latin typeface="Cambria Math" panose="02040503050406030204" pitchFamily="18" charset="0"/>
                            </a:rPr>
                            <m:t> </m:t>
                          </m:r>
                          <m:d>
                            <m:dPr>
                              <m:ctrlPr>
                                <a:rPr lang="en-US" sz="2400" i="1">
                                  <a:solidFill>
                                    <a:schemeClr val="accent5"/>
                                  </a:solidFill>
                                  <a:latin typeface="Cambria Math" panose="02040503050406030204" pitchFamily="18" charset="0"/>
                                </a:rPr>
                              </m:ctrlPr>
                            </m:dPr>
                            <m:e>
                              <m:r>
                                <m:rPr>
                                  <m:sty m:val="p"/>
                                </m:rPr>
                                <a:rPr lang="en-US" sz="2400">
                                  <a:solidFill>
                                    <a:schemeClr val="accent5"/>
                                  </a:solidFill>
                                  <a:latin typeface="Cambria Math" panose="02040503050406030204" pitchFamily="18" charset="0"/>
                                </a:rPr>
                                <m:t>MGD</m:t>
                              </m:r>
                            </m:e>
                          </m:d>
                          <m:r>
                            <a:rPr lang="en-US" sz="2400">
                              <a:solidFill>
                                <a:schemeClr val="accent5"/>
                              </a:solidFill>
                              <a:latin typeface="Cambria Math" panose="02040503050406030204" pitchFamily="18" charset="0"/>
                              <a:ea typeface="Cambria Math" panose="02040503050406030204" pitchFamily="18" charset="0"/>
                            </a:rPr>
                            <m:t>×8.34</m:t>
                          </m:r>
                          <m:f>
                            <m:fPr>
                              <m:ctrlPr>
                                <a:rPr lang="en-US" sz="2400" i="1">
                                  <a:solidFill>
                                    <a:schemeClr val="accent5"/>
                                  </a:solidFill>
                                  <a:latin typeface="Cambria Math" panose="02040503050406030204" pitchFamily="18" charset="0"/>
                                  <a:ea typeface="Cambria Math" panose="02040503050406030204" pitchFamily="18" charset="0"/>
                                </a:rPr>
                              </m:ctrlPr>
                            </m:fPr>
                            <m:num>
                              <m:r>
                                <m:rPr>
                                  <m:sty m:val="p"/>
                                </m:rPr>
                                <a:rPr lang="en-US" sz="2400">
                                  <a:solidFill>
                                    <a:schemeClr val="accent5"/>
                                  </a:solidFill>
                                  <a:latin typeface="Cambria Math" panose="02040503050406030204" pitchFamily="18" charset="0"/>
                                  <a:ea typeface="Cambria Math" panose="02040503050406030204" pitchFamily="18" charset="0"/>
                                </a:rPr>
                                <m:t>lbs</m:t>
                              </m:r>
                            </m:num>
                            <m:den>
                              <m:r>
                                <m:rPr>
                                  <m:sty m:val="p"/>
                                </m:rPr>
                                <a:rPr lang="en-US" sz="2400">
                                  <a:solidFill>
                                    <a:schemeClr val="accent5"/>
                                  </a:solidFill>
                                  <a:latin typeface="Cambria Math" panose="02040503050406030204" pitchFamily="18" charset="0"/>
                                  <a:ea typeface="Cambria Math" panose="02040503050406030204" pitchFamily="18" charset="0"/>
                                </a:rPr>
                                <m:t>gal</m:t>
                              </m:r>
                            </m:den>
                          </m:f>
                        </m:num>
                        <m:den>
                          <m:sSub>
                            <m:sSubPr>
                              <m:ctrlPr>
                                <a:rPr lang="en-US" sz="2400" i="1">
                                  <a:solidFill>
                                    <a:schemeClr val="accent5"/>
                                  </a:solidFill>
                                  <a:latin typeface="Cambria Math" panose="02040503050406030204" pitchFamily="18" charset="0"/>
                                </a:rPr>
                              </m:ctrlPr>
                            </m:sSubPr>
                            <m:e>
                              <m:r>
                                <m:rPr>
                                  <m:sty m:val="p"/>
                                </m:rPr>
                                <a:rPr lang="en-US" sz="2400">
                                  <a:solidFill>
                                    <a:schemeClr val="accent5"/>
                                  </a:solidFill>
                                  <a:latin typeface="Cambria Math" panose="02040503050406030204" pitchFamily="18" charset="0"/>
                                </a:rPr>
                                <m:t>Cl</m:t>
                              </m:r>
                            </m:e>
                            <m:sub>
                              <m:r>
                                <m:rPr>
                                  <m:sty m:val="p"/>
                                </m:rPr>
                                <a:rPr lang="en-US" sz="2400">
                                  <a:solidFill>
                                    <a:schemeClr val="accent5"/>
                                  </a:solidFill>
                                  <a:latin typeface="Cambria Math" panose="02040503050406030204" pitchFamily="18" charset="0"/>
                                </a:rPr>
                                <m:t>feed</m:t>
                              </m:r>
                            </m:sub>
                          </m:sSub>
                          <m:r>
                            <a:rPr lang="en-US" sz="2400">
                              <a:solidFill>
                                <a:schemeClr val="accent5"/>
                              </a:solidFill>
                              <a:latin typeface="Cambria Math" panose="02040503050406030204" pitchFamily="18" charset="0"/>
                            </a:rPr>
                            <m:t>  </m:t>
                          </m:r>
                          <m:d>
                            <m:dPr>
                              <m:ctrlPr>
                                <a:rPr lang="en-US" sz="2400" i="1">
                                  <a:solidFill>
                                    <a:schemeClr val="accent5"/>
                                  </a:solidFill>
                                  <a:latin typeface="Cambria Math" panose="02040503050406030204" pitchFamily="18" charset="0"/>
                                </a:rPr>
                              </m:ctrlPr>
                            </m:dPr>
                            <m:e>
                              <m:f>
                                <m:fPr>
                                  <m:ctrlPr>
                                    <a:rPr lang="en-US" sz="2400" i="1">
                                      <a:solidFill>
                                        <a:schemeClr val="accent5"/>
                                      </a:solidFill>
                                      <a:latin typeface="Cambria Math" panose="02040503050406030204" pitchFamily="18" charset="0"/>
                                    </a:rPr>
                                  </m:ctrlPr>
                                </m:fPr>
                                <m:num>
                                  <m:r>
                                    <m:rPr>
                                      <m:sty m:val="p"/>
                                    </m:rPr>
                                    <a:rPr lang="en-US" sz="2400">
                                      <a:solidFill>
                                        <a:schemeClr val="accent5"/>
                                      </a:solidFill>
                                      <a:latin typeface="Cambria Math" panose="02040503050406030204" pitchFamily="18" charset="0"/>
                                    </a:rPr>
                                    <m:t>lbs</m:t>
                                  </m:r>
                                </m:num>
                                <m:den>
                                  <m:r>
                                    <m:rPr>
                                      <m:sty m:val="p"/>
                                    </m:rPr>
                                    <a:rPr lang="en-US" sz="2400">
                                      <a:solidFill>
                                        <a:schemeClr val="accent5"/>
                                      </a:solidFill>
                                      <a:latin typeface="Cambria Math" panose="02040503050406030204" pitchFamily="18" charset="0"/>
                                    </a:rPr>
                                    <m:t>day</m:t>
                                  </m:r>
                                </m:den>
                              </m:f>
                            </m:e>
                          </m:d>
                        </m:den>
                      </m:f>
                      <m:r>
                        <a:rPr lang="en-US" sz="2400" b="0" i="1" dirty="0" smtClean="0">
                          <a:solidFill>
                            <a:schemeClr val="accent5"/>
                          </a:solidFill>
                          <a:latin typeface="Cambria Math" panose="02040503050406030204" pitchFamily="18" charset="0"/>
                        </a:rPr>
                        <m:t>=</m:t>
                      </m:r>
                      <m:f>
                        <m:fPr>
                          <m:ctrlPr>
                            <a:rPr lang="en-US" sz="2400" i="1" dirty="0">
                              <a:solidFill>
                                <a:schemeClr val="accent5"/>
                              </a:solidFill>
                              <a:latin typeface="Cambria Math" panose="02040503050406030204" pitchFamily="18" charset="0"/>
                            </a:rPr>
                          </m:ctrlPr>
                        </m:fPr>
                        <m:num>
                          <m:r>
                            <a:rPr lang="en-US" sz="2400" b="0" i="1" dirty="0" smtClean="0">
                              <a:solidFill>
                                <a:schemeClr val="accent5"/>
                              </a:solidFill>
                              <a:latin typeface="Cambria Math" panose="02040503050406030204" pitchFamily="18" charset="0"/>
                            </a:rPr>
                            <m:t>2.8 </m:t>
                          </m:r>
                          <m:r>
                            <a:rPr lang="en-US" sz="2400" b="0" i="1" dirty="0" smtClean="0">
                              <a:solidFill>
                                <a:schemeClr val="accent5"/>
                              </a:solidFill>
                              <a:latin typeface="Cambria Math" panose="02040503050406030204" pitchFamily="18" charset="0"/>
                            </a:rPr>
                            <m:t>𝑚𝑔</m:t>
                          </m:r>
                          <m:r>
                            <a:rPr lang="en-US" sz="2400" b="0" i="1" dirty="0" smtClean="0">
                              <a:solidFill>
                                <a:schemeClr val="accent5"/>
                              </a:solidFill>
                              <a:latin typeface="Cambria Math" panose="02040503050406030204" pitchFamily="18" charset="0"/>
                            </a:rPr>
                            <m:t>/</m:t>
                          </m:r>
                          <m:r>
                            <a:rPr lang="en-US" sz="2400" b="0" i="1" dirty="0" smtClean="0">
                              <a:solidFill>
                                <a:schemeClr val="accent5"/>
                              </a:solidFill>
                              <a:latin typeface="Cambria Math" panose="02040503050406030204" pitchFamily="18" charset="0"/>
                            </a:rPr>
                            <m:t>𝐿</m:t>
                          </m:r>
                          <m:r>
                            <a:rPr lang="en-US" sz="2400" i="1">
                              <a:solidFill>
                                <a:schemeClr val="accent5"/>
                              </a:solidFill>
                              <a:latin typeface="Cambria Math" panose="02040503050406030204" pitchFamily="18" charset="0"/>
                              <a:ea typeface="Cambria Math" panose="02040503050406030204" pitchFamily="18" charset="0"/>
                            </a:rPr>
                            <m:t>×</m:t>
                          </m:r>
                          <m:r>
                            <a:rPr lang="en-US" sz="2400" b="0" i="0" smtClean="0">
                              <a:solidFill>
                                <a:schemeClr val="accent5"/>
                              </a:solidFill>
                              <a:latin typeface="Cambria Math" panose="02040503050406030204" pitchFamily="18" charset="0"/>
                              <a:ea typeface="Cambria Math" panose="02040503050406030204" pitchFamily="18" charset="0"/>
                            </a:rPr>
                            <m:t>15 </m:t>
                          </m:r>
                          <m:r>
                            <m:rPr>
                              <m:sty m:val="p"/>
                            </m:rPr>
                            <a:rPr lang="en-US" sz="2400" b="0" i="0" smtClean="0">
                              <a:solidFill>
                                <a:schemeClr val="accent5"/>
                              </a:solidFill>
                              <a:latin typeface="Cambria Math" panose="02040503050406030204" pitchFamily="18" charset="0"/>
                              <a:ea typeface="Cambria Math" panose="02040503050406030204" pitchFamily="18" charset="0"/>
                            </a:rPr>
                            <m:t>MGD</m:t>
                          </m:r>
                          <m:r>
                            <a:rPr lang="en-US" sz="2400">
                              <a:solidFill>
                                <a:schemeClr val="accent5"/>
                              </a:solidFill>
                              <a:latin typeface="Cambria Math" panose="02040503050406030204" pitchFamily="18" charset="0"/>
                              <a:ea typeface="Cambria Math" panose="02040503050406030204" pitchFamily="18" charset="0"/>
                            </a:rPr>
                            <m:t>×8.34 </m:t>
                          </m:r>
                          <m:r>
                            <m:rPr>
                              <m:sty m:val="p"/>
                            </m:rPr>
                            <a:rPr lang="en-US" sz="2400">
                              <a:solidFill>
                                <a:schemeClr val="accent5"/>
                              </a:solidFill>
                              <a:latin typeface="Cambria Math" panose="02040503050406030204" pitchFamily="18" charset="0"/>
                              <a:ea typeface="Cambria Math" panose="02040503050406030204" pitchFamily="18" charset="0"/>
                            </a:rPr>
                            <m:t>lbs</m:t>
                          </m:r>
                          <m:r>
                            <a:rPr lang="en-US" sz="2400">
                              <a:solidFill>
                                <a:schemeClr val="accent5"/>
                              </a:solidFill>
                              <a:latin typeface="Cambria Math" panose="02040503050406030204" pitchFamily="18" charset="0"/>
                              <a:ea typeface="Cambria Math" panose="02040503050406030204" pitchFamily="18" charset="0"/>
                            </a:rPr>
                            <m:t>/</m:t>
                          </m:r>
                          <m:r>
                            <m:rPr>
                              <m:sty m:val="p"/>
                            </m:rPr>
                            <a:rPr lang="en-US" sz="2400">
                              <a:solidFill>
                                <a:schemeClr val="accent5"/>
                              </a:solidFill>
                              <a:latin typeface="Cambria Math" panose="02040503050406030204" pitchFamily="18" charset="0"/>
                              <a:ea typeface="Cambria Math" panose="02040503050406030204" pitchFamily="18" charset="0"/>
                            </a:rPr>
                            <m:t>gal</m:t>
                          </m:r>
                        </m:num>
                        <m:den>
                          <m:r>
                            <a:rPr lang="en-US" sz="2400" b="0" i="1" smtClean="0">
                              <a:solidFill>
                                <a:schemeClr val="accent5"/>
                              </a:solidFill>
                              <a:latin typeface="Cambria Math" panose="02040503050406030204" pitchFamily="18" charset="0"/>
                              <a:ea typeface="Cambria Math" panose="02040503050406030204" pitchFamily="18" charset="0"/>
                            </a:rPr>
                            <m:t>475 </m:t>
                          </m:r>
                          <m:r>
                            <m:rPr>
                              <m:sty m:val="p"/>
                            </m:rPr>
                            <a:rPr lang="en-US" sz="2400">
                              <a:solidFill>
                                <a:schemeClr val="accent5"/>
                              </a:solidFill>
                              <a:latin typeface="Cambria Math" panose="02040503050406030204" pitchFamily="18" charset="0"/>
                            </a:rPr>
                            <m:t>lbs</m:t>
                          </m:r>
                          <m:r>
                            <a:rPr lang="en-US" sz="2400">
                              <a:solidFill>
                                <a:schemeClr val="accent5"/>
                              </a:solidFill>
                              <a:latin typeface="Cambria Math" panose="02040503050406030204" pitchFamily="18" charset="0"/>
                            </a:rPr>
                            <m:t>/</m:t>
                          </m:r>
                          <m:r>
                            <m:rPr>
                              <m:sty m:val="p"/>
                            </m:rPr>
                            <a:rPr lang="en-US" sz="2400">
                              <a:solidFill>
                                <a:schemeClr val="accent5"/>
                              </a:solidFill>
                              <a:latin typeface="Cambria Math" panose="02040503050406030204" pitchFamily="18" charset="0"/>
                            </a:rPr>
                            <m:t>day</m:t>
                          </m:r>
                        </m:den>
                      </m:f>
                      <m:r>
                        <a:rPr lang="en-US" sz="2400" i="1" smtClean="0">
                          <a:solidFill>
                            <a:schemeClr val="accent5"/>
                          </a:solidFill>
                          <a:latin typeface="Cambria Math" panose="02040503050406030204" pitchFamily="18" charset="0"/>
                          <a:ea typeface="Cambria Math" panose="02040503050406030204" pitchFamily="18" charset="0"/>
                        </a:rPr>
                        <m:t>×</m:t>
                      </m:r>
                      <m:r>
                        <a:rPr lang="en-US" sz="2400" b="0" i="1" smtClean="0">
                          <a:solidFill>
                            <a:schemeClr val="accent5"/>
                          </a:solidFill>
                          <a:latin typeface="Cambria Math" panose="02040503050406030204" pitchFamily="18" charset="0"/>
                          <a:ea typeface="Cambria Math" panose="02040503050406030204" pitchFamily="18" charset="0"/>
                        </a:rPr>
                        <m:t>100%</m:t>
                      </m:r>
                      <m:r>
                        <a:rPr lang="en-US" sz="2400" b="0" i="1" smtClean="0">
                          <a:solidFill>
                            <a:schemeClr val="accent5"/>
                          </a:solidFill>
                          <a:latin typeface="Cambria Math" panose="02040503050406030204" pitchFamily="18" charset="0"/>
                        </a:rPr>
                        <m:t>=74%</m:t>
                      </m:r>
                    </m:oMath>
                  </m:oMathPara>
                </a14:m>
                <a:endParaRPr lang="en-US" sz="2400">
                  <a:solidFill>
                    <a:schemeClr val="accent5"/>
                  </a:solidFill>
                </a:endParaRPr>
              </a:p>
            </p:txBody>
          </p:sp>
        </mc:Choice>
        <mc:Fallback xmlns="">
          <p:sp>
            <p:nvSpPr>
              <p:cNvPr id="4" name="TextBox 3">
                <a:extLst>
                  <a:ext uri="{FF2B5EF4-FFF2-40B4-BE49-F238E27FC236}">
                    <a16:creationId xmlns:a16="http://schemas.microsoft.com/office/drawing/2014/main" id="{1E11E171-6901-79B3-B5FB-867668978983}"/>
                  </a:ext>
                </a:extLst>
              </p:cNvPr>
              <p:cNvSpPr txBox="1">
                <a:spLocks noRot="1" noChangeAspect="1" noMove="1" noResize="1" noEditPoints="1" noAdjustHandles="1" noChangeArrowheads="1" noChangeShapeType="1" noTextEdit="1"/>
              </p:cNvSpPr>
              <p:nvPr/>
            </p:nvSpPr>
            <p:spPr>
              <a:xfrm>
                <a:off x="866932" y="4063375"/>
                <a:ext cx="10486868" cy="2238433"/>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9690213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372419D-D97E-291A-A9D2-4EA84F257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45BC25-87D2-C94E-74BC-55AE7CEB4301}"/>
              </a:ext>
            </a:extLst>
          </p:cNvPr>
          <p:cNvSpPr>
            <a:spLocks noGrp="1"/>
          </p:cNvSpPr>
          <p:nvPr>
            <p:ph type="title"/>
          </p:nvPr>
        </p:nvSpPr>
        <p:spPr/>
        <p:txBody>
          <a:bodyPr/>
          <a:lstStyle/>
          <a:p>
            <a:r>
              <a:rPr lang="en-US"/>
              <a:t>Chemical Feed</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C790673-2A7A-E4EB-DA9D-154C9AC2E434}"/>
                  </a:ext>
                </a:extLst>
              </p:cNvPr>
              <p:cNvSpPr txBox="1"/>
              <p:nvPr/>
            </p:nvSpPr>
            <p:spPr>
              <a:xfrm>
                <a:off x="1119554" y="2330307"/>
                <a:ext cx="6162430" cy="94910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𝐶h𝑒𝑚𝑖𝑐𝑎𝑙</m:t>
                      </m:r>
                      <m:r>
                        <a:rPr lang="en-US" i="0">
                          <a:latin typeface="Cambria Math" panose="02040503050406030204" pitchFamily="18" charset="0"/>
                        </a:rPr>
                        <m:t> </m:t>
                      </m:r>
                      <m:r>
                        <a:rPr lang="en-US" i="1">
                          <a:latin typeface="Cambria Math" panose="02040503050406030204" pitchFamily="18" charset="0"/>
                        </a:rPr>
                        <m:t>𝐹𝑒𝑒𝑑</m:t>
                      </m:r>
                      <m:r>
                        <a:rPr lang="en-US" i="0">
                          <a:latin typeface="Cambria Math" panose="02040503050406030204" pitchFamily="18" charset="0"/>
                        </a:rPr>
                        <m:t> </m:t>
                      </m:r>
                      <m:r>
                        <a:rPr lang="en-US" i="1">
                          <a:latin typeface="Cambria Math" panose="02040503050406030204" pitchFamily="18" charset="0"/>
                        </a:rPr>
                        <m:t>𝑃𝑢𝑚𝑝</m:t>
                      </m:r>
                      <m:r>
                        <a:rPr lang="en-US" i="0">
                          <a:latin typeface="Cambria Math" panose="02040503050406030204" pitchFamily="18" charset="0"/>
                        </a:rPr>
                        <m:t> </m:t>
                      </m:r>
                      <m:r>
                        <a:rPr lang="en-US" i="1">
                          <a:latin typeface="Cambria Math" panose="02040503050406030204" pitchFamily="18" charset="0"/>
                        </a:rPr>
                        <m:t>𝑆𝑒𝑡𝑡𝑖𝑛𝑔</m:t>
                      </m:r>
                      <m:r>
                        <a:rPr lang="en-US" i="0">
                          <a:latin typeface="Cambria Math" panose="02040503050406030204" pitchFamily="18" charset="0"/>
                        </a:rPr>
                        <m:t>,</m:t>
                      </m:r>
                      <m:r>
                        <a:rPr lang="en-US" i="1">
                          <a:latin typeface="Cambria Math" panose="02040503050406030204" pitchFamily="18" charset="0"/>
                        </a:rPr>
                        <m:t>𝑚</m:t>
                      </m:r>
                      <m:f>
                        <m:fPr>
                          <m:type m:val="lin"/>
                          <m:ctrlPr>
                            <a:rPr lang="en-US" i="1">
                              <a:latin typeface="Cambria Math" panose="02040503050406030204" pitchFamily="18" charset="0"/>
                            </a:rPr>
                          </m:ctrlPr>
                        </m:fPr>
                        <m:num>
                          <m:r>
                            <a:rPr lang="en-US" i="1">
                              <a:latin typeface="Cambria Math" panose="02040503050406030204" pitchFamily="18" charset="0"/>
                            </a:rPr>
                            <m:t>𝐿</m:t>
                          </m:r>
                        </m:num>
                        <m:den>
                          <m:r>
                            <a:rPr lang="en-US" i="1">
                              <a:latin typeface="Cambria Math" panose="02040503050406030204" pitchFamily="18" charset="0"/>
                            </a:rPr>
                            <m:t>𝑚</m:t>
                          </m:r>
                        </m:den>
                      </m:f>
                      <m:r>
                        <a:rPr lang="en-US" i="1">
                          <a:latin typeface="Cambria Math" panose="02040503050406030204" pitchFamily="18" charset="0"/>
                        </a:rPr>
                        <m:t>𝑖𝑛</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𝐹𝑙𝑜𝑤</m:t>
                              </m:r>
                              <m:r>
                                <a:rPr lang="en-US" i="0">
                                  <a:latin typeface="Cambria Math" panose="02040503050406030204" pitchFamily="18" charset="0"/>
                                </a:rPr>
                                <m:t>,</m:t>
                              </m:r>
                              <m:r>
                                <a:rPr lang="en-US" i="1">
                                  <a:latin typeface="Cambria Math" panose="02040503050406030204" pitchFamily="18" charset="0"/>
                                </a:rPr>
                                <m:t>𝑀𝐺𝐷</m:t>
                              </m:r>
                            </m:e>
                          </m:d>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𝐷𝑜𝑠𝑒</m:t>
                              </m:r>
                              <m:r>
                                <a:rPr lang="en-US" i="0">
                                  <a:latin typeface="Cambria Math" panose="02040503050406030204" pitchFamily="18" charset="0"/>
                                </a:rPr>
                                <m:t>,</m:t>
                              </m:r>
                              <m:r>
                                <a:rPr lang="en-US" i="1">
                                  <a:latin typeface="Cambria Math" panose="02040503050406030204" pitchFamily="18" charset="0"/>
                                </a:rPr>
                                <m:t>𝑚</m:t>
                              </m:r>
                              <m:f>
                                <m:fPr>
                                  <m:type m:val="lin"/>
                                  <m:ctrlPr>
                                    <a:rPr lang="en-US" i="1">
                                      <a:latin typeface="Cambria Math" panose="02040503050406030204" pitchFamily="18" charset="0"/>
                                    </a:rPr>
                                  </m:ctrlPr>
                                </m:fPr>
                                <m:num>
                                  <m:r>
                                    <a:rPr lang="en-US" i="1">
                                      <a:latin typeface="Cambria Math" panose="02040503050406030204" pitchFamily="18" charset="0"/>
                                    </a:rPr>
                                    <m:t>𝑔</m:t>
                                  </m:r>
                                </m:num>
                                <m:den>
                                  <m:r>
                                    <a:rPr lang="en-US" i="1">
                                      <a:latin typeface="Cambria Math" panose="02040503050406030204" pitchFamily="18" charset="0"/>
                                    </a:rPr>
                                    <m:t>𝐿</m:t>
                                  </m:r>
                                </m:den>
                              </m:f>
                            </m:e>
                          </m:d>
                          <m:d>
                            <m:dPr>
                              <m:ctrlPr>
                                <a:rPr lang="en-US" i="1">
                                  <a:solidFill>
                                    <a:srgbClr val="836967"/>
                                  </a:solidFill>
                                  <a:latin typeface="Cambria Math" panose="02040503050406030204" pitchFamily="18" charset="0"/>
                                </a:rPr>
                              </m:ctrlPr>
                            </m:dPr>
                            <m:e>
                              <m:r>
                                <a:rPr lang="en-US" i="0">
                                  <a:latin typeface="Cambria Math" panose="02040503050406030204" pitchFamily="18" charset="0"/>
                                </a:rPr>
                                <m:t>3.785 </m:t>
                              </m:r>
                              <m:f>
                                <m:fPr>
                                  <m:type m:val="lin"/>
                                  <m:ctrlPr>
                                    <a:rPr lang="en-US" i="1">
                                      <a:latin typeface="Cambria Math" panose="02040503050406030204" pitchFamily="18" charset="0"/>
                                    </a:rPr>
                                  </m:ctrlPr>
                                </m:fPr>
                                <m:num>
                                  <m:r>
                                    <a:rPr lang="en-US" i="1">
                                      <a:latin typeface="Cambria Math" panose="02040503050406030204" pitchFamily="18" charset="0"/>
                                    </a:rPr>
                                    <m:t>𝐿</m:t>
                                  </m:r>
                                </m:num>
                                <m:den>
                                  <m:r>
                                    <a:rPr lang="en-US" i="1">
                                      <a:latin typeface="Cambria Math" panose="02040503050406030204" pitchFamily="18" charset="0"/>
                                    </a:rPr>
                                    <m:t>𝑔</m:t>
                                  </m:r>
                                </m:den>
                              </m:f>
                              <m:r>
                                <a:rPr lang="en-US" i="1">
                                  <a:latin typeface="Cambria Math" panose="02040503050406030204" pitchFamily="18" charset="0"/>
                                </a:rPr>
                                <m:t>𝑎𝑙</m:t>
                              </m:r>
                            </m:e>
                          </m:d>
                          <m:d>
                            <m:dPr>
                              <m:ctrlPr>
                                <a:rPr lang="en-US" i="1">
                                  <a:solidFill>
                                    <a:srgbClr val="836967"/>
                                  </a:solidFill>
                                  <a:latin typeface="Cambria Math" panose="02040503050406030204" pitchFamily="18" charset="0"/>
                                </a:rPr>
                              </m:ctrlPr>
                            </m:dPr>
                            <m:e>
                              <m:r>
                                <a:rPr lang="en-US" i="0">
                                  <a:latin typeface="Cambria Math" panose="02040503050406030204" pitchFamily="18" charset="0"/>
                                </a:rPr>
                                <m:t>1,000,000 </m:t>
                              </m:r>
                              <m:r>
                                <a:rPr lang="en-US" i="1">
                                  <a:latin typeface="Cambria Math" panose="02040503050406030204" pitchFamily="18" charset="0"/>
                                </a:rPr>
                                <m:t>𝑔𝑎</m:t>
                              </m:r>
                              <m:f>
                                <m:fPr>
                                  <m:type m:val="lin"/>
                                  <m:ctrlPr>
                                    <a:rPr lang="en-US" i="1">
                                      <a:latin typeface="Cambria Math" panose="02040503050406030204" pitchFamily="18" charset="0"/>
                                    </a:rPr>
                                  </m:ctrlPr>
                                </m:fPr>
                                <m:num>
                                  <m:r>
                                    <a:rPr lang="en-US" i="1">
                                      <a:latin typeface="Cambria Math" panose="02040503050406030204" pitchFamily="18" charset="0"/>
                                    </a:rPr>
                                    <m:t>𝑙</m:t>
                                  </m:r>
                                </m:num>
                                <m:den>
                                  <m:r>
                                    <a:rPr lang="en-US" i="1">
                                      <a:latin typeface="Cambria Math" panose="02040503050406030204" pitchFamily="18" charset="0"/>
                                    </a:rPr>
                                    <m:t>𝑀</m:t>
                                  </m:r>
                                </m:den>
                              </m:f>
                              <m:r>
                                <a:rPr lang="en-US" i="1">
                                  <a:latin typeface="Cambria Math" panose="02040503050406030204" pitchFamily="18" charset="0"/>
                                </a:rPr>
                                <m:t>𝐺</m:t>
                              </m:r>
                            </m:e>
                          </m:d>
                        </m:num>
                        <m:den>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𝐹𝑒𝑒𝑑</m:t>
                              </m:r>
                              <m:r>
                                <a:rPr lang="en-US" i="0">
                                  <a:latin typeface="Cambria Math" panose="02040503050406030204" pitchFamily="18" charset="0"/>
                                </a:rPr>
                                <m:t> </m:t>
                              </m:r>
                              <m:r>
                                <a:rPr lang="en-US" i="1">
                                  <a:latin typeface="Cambria Math" panose="02040503050406030204" pitchFamily="18" charset="0"/>
                                </a:rPr>
                                <m:t>𝐶h𝑒𝑚𝑖𝑐𝑎𝑙</m:t>
                              </m:r>
                              <m:r>
                                <a:rPr lang="en-US" i="0">
                                  <a:latin typeface="Cambria Math" panose="02040503050406030204" pitchFamily="18" charset="0"/>
                                </a:rPr>
                                <m:t> </m:t>
                              </m:r>
                              <m:r>
                                <a:rPr lang="en-US" i="1">
                                  <a:latin typeface="Cambria Math" panose="02040503050406030204" pitchFamily="18" charset="0"/>
                                </a:rPr>
                                <m:t>𝑑𝑒𝑛𝑠𝑖𝑡𝑦</m:t>
                              </m:r>
                              <m:r>
                                <a:rPr lang="en-US" i="0">
                                  <a:latin typeface="Cambria Math" panose="02040503050406030204" pitchFamily="18" charset="0"/>
                                </a:rPr>
                                <m:t>,</m:t>
                              </m:r>
                              <m:r>
                                <a:rPr lang="en-US" i="1">
                                  <a:latin typeface="Cambria Math" panose="02040503050406030204" pitchFamily="18" charset="0"/>
                                </a:rPr>
                                <m:t>𝑚</m:t>
                              </m:r>
                              <m:f>
                                <m:fPr>
                                  <m:type m:val="lin"/>
                                  <m:ctrlPr>
                                    <a:rPr lang="en-US" i="1">
                                      <a:latin typeface="Cambria Math" panose="02040503050406030204" pitchFamily="18" charset="0"/>
                                    </a:rPr>
                                  </m:ctrlPr>
                                </m:fPr>
                                <m:num>
                                  <m:r>
                                    <a:rPr lang="en-US" i="1">
                                      <a:latin typeface="Cambria Math" panose="02040503050406030204" pitchFamily="18" charset="0"/>
                                    </a:rPr>
                                    <m:t>𝑔</m:t>
                                  </m:r>
                                </m:num>
                                <m:den>
                                  <m:r>
                                    <a:rPr lang="en-US" i="1">
                                      <a:latin typeface="Cambria Math" panose="02040503050406030204" pitchFamily="18" charset="0"/>
                                    </a:rPr>
                                    <m:t>𝑚</m:t>
                                  </m:r>
                                </m:den>
                              </m:f>
                              <m:r>
                                <a:rPr lang="en-US" i="1">
                                  <a:latin typeface="Cambria Math" panose="02040503050406030204" pitchFamily="18" charset="0"/>
                                </a:rPr>
                                <m:t>𝐿</m:t>
                              </m:r>
                            </m:e>
                          </m:d>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𝐴𝑐𝑡𝑖𝑣𝑒</m:t>
                              </m:r>
                              <m:r>
                                <a:rPr lang="en-US" i="0">
                                  <a:latin typeface="Cambria Math" panose="02040503050406030204" pitchFamily="18" charset="0"/>
                                </a:rPr>
                                <m:t> </m:t>
                              </m:r>
                              <m:r>
                                <a:rPr lang="en-US" i="1">
                                  <a:latin typeface="Cambria Math" panose="02040503050406030204" pitchFamily="18" charset="0"/>
                                </a:rPr>
                                <m:t>𝐶h𝑒𝑚𝑖𝑐𝑎𝑙</m:t>
                              </m:r>
                              <m:r>
                                <a:rPr lang="en-US" i="0">
                                  <a:latin typeface="Cambria Math" panose="02040503050406030204" pitchFamily="18" charset="0"/>
                                </a:rPr>
                                <m:t>,% </m:t>
                              </m:r>
                              <m:r>
                                <a:rPr lang="en-US" i="1">
                                  <a:latin typeface="Cambria Math" panose="02040503050406030204" pitchFamily="18" charset="0"/>
                                </a:rPr>
                                <m:t>𝑒𝑥𝑝𝑟𝑒𝑠𝑠𝑒𝑑</m:t>
                              </m:r>
                              <m:r>
                                <a:rPr lang="en-US" i="0">
                                  <a:latin typeface="Cambria Math" panose="02040503050406030204" pitchFamily="18" charset="0"/>
                                </a:rPr>
                                <m:t> </m:t>
                              </m:r>
                              <m:r>
                                <a:rPr lang="en-US" i="1">
                                  <a:latin typeface="Cambria Math" panose="02040503050406030204" pitchFamily="18" charset="0"/>
                                </a:rPr>
                                <m:t>𝑎𝑠</m:t>
                              </m:r>
                              <m:r>
                                <a:rPr lang="en-US" i="0">
                                  <a:latin typeface="Cambria Math" panose="02040503050406030204" pitchFamily="18" charset="0"/>
                                </a:rPr>
                                <m:t> </m:t>
                              </m:r>
                              <m:r>
                                <a:rPr lang="en-US" i="1">
                                  <a:latin typeface="Cambria Math" panose="02040503050406030204" pitchFamily="18" charset="0"/>
                                </a:rPr>
                                <m:t>𝑎</m:t>
                              </m:r>
                              <m:r>
                                <a:rPr lang="en-US" i="0">
                                  <a:latin typeface="Cambria Math" panose="02040503050406030204" pitchFamily="18" charset="0"/>
                                </a:rPr>
                                <m:t> </m:t>
                              </m:r>
                              <m:r>
                                <a:rPr lang="en-US" i="1">
                                  <a:latin typeface="Cambria Math" panose="02040503050406030204" pitchFamily="18" charset="0"/>
                                </a:rPr>
                                <m:t>𝑑𝑒𝑐𝑖𝑚𝑎𝑙</m:t>
                              </m:r>
                            </m:e>
                          </m:d>
                          <m:d>
                            <m:dPr>
                              <m:ctrlPr>
                                <a:rPr lang="en-US" i="1">
                                  <a:solidFill>
                                    <a:srgbClr val="836967"/>
                                  </a:solidFill>
                                  <a:latin typeface="Cambria Math" panose="02040503050406030204" pitchFamily="18" charset="0"/>
                                </a:rPr>
                              </m:ctrlPr>
                            </m:dPr>
                            <m:e>
                              <m:r>
                                <a:rPr lang="en-US" i="0">
                                  <a:latin typeface="Cambria Math" panose="02040503050406030204" pitchFamily="18" charset="0"/>
                                </a:rPr>
                                <m:t>1,440 </m:t>
                              </m:r>
                              <m:r>
                                <a:rPr lang="en-US" i="1">
                                  <a:latin typeface="Cambria Math" panose="02040503050406030204" pitchFamily="18" charset="0"/>
                                </a:rPr>
                                <m:t>𝑚𝑖</m:t>
                              </m:r>
                              <m:f>
                                <m:fPr>
                                  <m:type m:val="lin"/>
                                  <m:ctrlPr>
                                    <a:rPr lang="en-US" i="1">
                                      <a:latin typeface="Cambria Math" panose="02040503050406030204" pitchFamily="18" charset="0"/>
                                    </a:rPr>
                                  </m:ctrlPr>
                                </m:fPr>
                                <m:num>
                                  <m:r>
                                    <a:rPr lang="en-US" i="1">
                                      <a:latin typeface="Cambria Math" panose="02040503050406030204" pitchFamily="18" charset="0"/>
                                    </a:rPr>
                                    <m:t>𝑛</m:t>
                                  </m:r>
                                </m:num>
                                <m:den>
                                  <m:r>
                                    <a:rPr lang="en-US" i="1">
                                      <a:latin typeface="Cambria Math" panose="02040503050406030204" pitchFamily="18" charset="0"/>
                                    </a:rPr>
                                    <m:t>𝑑</m:t>
                                  </m:r>
                                </m:den>
                              </m:f>
                              <m:r>
                                <a:rPr lang="en-US" i="1">
                                  <a:latin typeface="Cambria Math" panose="02040503050406030204" pitchFamily="18" charset="0"/>
                                </a:rPr>
                                <m:t>𝑎𝑦</m:t>
                              </m:r>
                            </m:e>
                          </m:d>
                        </m:den>
                      </m:f>
                    </m:oMath>
                  </m:oMathPara>
                </a14:m>
                <a:endParaRPr lang="en-US"/>
              </a:p>
            </p:txBody>
          </p:sp>
        </mc:Choice>
        <mc:Fallback xmlns="">
          <p:sp>
            <p:nvSpPr>
              <p:cNvPr id="5" name="TextBox 4">
                <a:extLst>
                  <a:ext uri="{FF2B5EF4-FFF2-40B4-BE49-F238E27FC236}">
                    <a16:creationId xmlns:a16="http://schemas.microsoft.com/office/drawing/2014/main" id="{AC790673-2A7A-E4EB-DA9D-154C9AC2E434}"/>
                  </a:ext>
                </a:extLst>
              </p:cNvPr>
              <p:cNvSpPr txBox="1">
                <a:spLocks noRot="1" noChangeAspect="1" noMove="1" noResize="1" noEditPoints="1" noAdjustHandles="1" noChangeArrowheads="1" noChangeShapeType="1" noTextEdit="1"/>
              </p:cNvSpPr>
              <p:nvPr/>
            </p:nvSpPr>
            <p:spPr>
              <a:xfrm>
                <a:off x="1119554" y="2330307"/>
                <a:ext cx="6162430" cy="949106"/>
              </a:xfrm>
              <a:prstGeom prst="rect">
                <a:avLst/>
              </a:prstGeom>
              <a:blipFill>
                <a:blip r:embed="rId2"/>
                <a:stretch>
                  <a:fillRect t="-44872" r="-65282"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9D1AB33-8FBF-3B3C-C744-8298237AA747}"/>
                  </a:ext>
                </a:extLst>
              </p:cNvPr>
              <p:cNvSpPr txBox="1"/>
              <p:nvPr/>
            </p:nvSpPr>
            <p:spPr>
              <a:xfrm>
                <a:off x="1064845" y="4053140"/>
                <a:ext cx="6631354" cy="96738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𝐶h𝑒𝑚𝑖𝑐𝑎𝑙</m:t>
                      </m:r>
                      <m:r>
                        <a:rPr lang="en-US" i="0">
                          <a:latin typeface="Cambria Math" panose="02040503050406030204" pitchFamily="18" charset="0"/>
                        </a:rPr>
                        <m:t> </m:t>
                      </m:r>
                      <m:r>
                        <a:rPr lang="en-US" i="1">
                          <a:latin typeface="Cambria Math" panose="02040503050406030204" pitchFamily="18" charset="0"/>
                        </a:rPr>
                        <m:t>𝐹𝑒𝑒𝑑</m:t>
                      </m:r>
                      <m:r>
                        <a:rPr lang="en-US" i="0">
                          <a:latin typeface="Cambria Math" panose="02040503050406030204" pitchFamily="18" charset="0"/>
                        </a:rPr>
                        <m:t> </m:t>
                      </m:r>
                      <m:r>
                        <a:rPr lang="en-US" i="1">
                          <a:latin typeface="Cambria Math" panose="02040503050406030204" pitchFamily="18" charset="0"/>
                        </a:rPr>
                        <m:t>𝑃𝑢𝑚𝑝</m:t>
                      </m:r>
                      <m:r>
                        <a:rPr lang="en-US" i="0">
                          <a:latin typeface="Cambria Math" panose="02040503050406030204" pitchFamily="18" charset="0"/>
                        </a:rPr>
                        <m:t> </m:t>
                      </m:r>
                      <m:r>
                        <a:rPr lang="en-US" i="1">
                          <a:latin typeface="Cambria Math" panose="02040503050406030204" pitchFamily="18" charset="0"/>
                        </a:rPr>
                        <m:t>𝑆𝑒𝑡𝑡𝑖𝑛𝑔</m:t>
                      </m:r>
                      <m:r>
                        <a:rPr lang="en-US" i="0">
                          <a:latin typeface="Cambria Math" panose="02040503050406030204" pitchFamily="18" charset="0"/>
                        </a:rPr>
                        <m:t>,</m:t>
                      </m:r>
                      <m:r>
                        <a:rPr lang="en-US" i="1">
                          <a:latin typeface="Cambria Math" panose="02040503050406030204" pitchFamily="18" charset="0"/>
                        </a:rPr>
                        <m:t>𝑚</m:t>
                      </m:r>
                      <m:f>
                        <m:fPr>
                          <m:type m:val="lin"/>
                          <m:ctrlPr>
                            <a:rPr lang="en-US" i="1">
                              <a:latin typeface="Cambria Math" panose="02040503050406030204" pitchFamily="18" charset="0"/>
                            </a:rPr>
                          </m:ctrlPr>
                        </m:fPr>
                        <m:num>
                          <m:r>
                            <a:rPr lang="en-US" i="1">
                              <a:latin typeface="Cambria Math" panose="02040503050406030204" pitchFamily="18" charset="0"/>
                            </a:rPr>
                            <m:t>𝐿</m:t>
                          </m:r>
                        </m:num>
                        <m:den>
                          <m:r>
                            <a:rPr lang="en-US" i="1">
                              <a:latin typeface="Cambria Math" panose="02040503050406030204" pitchFamily="18" charset="0"/>
                            </a:rPr>
                            <m:t>𝑚</m:t>
                          </m:r>
                        </m:den>
                      </m:f>
                      <m:r>
                        <a:rPr lang="en-US" i="1">
                          <a:latin typeface="Cambria Math" panose="02040503050406030204" pitchFamily="18" charset="0"/>
                        </a:rPr>
                        <m:t>𝑖𝑛</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𝐹𝑙𝑜𝑤</m:t>
                              </m:r>
                              <m:r>
                                <a:rPr lang="en-US" i="0">
                                  <a:latin typeface="Cambria Math" panose="02040503050406030204" pitchFamily="18" charset="0"/>
                                </a:rPr>
                                <m:t>,</m:t>
                              </m:r>
                              <m:f>
                                <m:fPr>
                                  <m:type m:val="lin"/>
                                  <m:ctrlPr>
                                    <a:rPr lang="en-US" i="1">
                                      <a:latin typeface="Cambria Math" panose="02040503050406030204" pitchFamily="18" charset="0"/>
                                    </a:rPr>
                                  </m:ctrlPr>
                                </m:fPr>
                                <m:num>
                                  <m:sSup>
                                    <m:sSupPr>
                                      <m:ctrlPr>
                                        <a:rPr lang="en-US" i="1">
                                          <a:solidFill>
                                            <a:srgbClr val="836967"/>
                                          </a:solidFill>
                                          <a:latin typeface="Cambria Math" panose="02040503050406030204" pitchFamily="18" charset="0"/>
                                        </a:rPr>
                                      </m:ctrlPr>
                                    </m:sSupPr>
                                    <m:e>
                                      <m:r>
                                        <a:rPr lang="en-US" i="1">
                                          <a:latin typeface="Cambria Math" panose="02040503050406030204" pitchFamily="18" charset="0"/>
                                        </a:rPr>
                                        <m:t>𝑚</m:t>
                                      </m:r>
                                    </m:e>
                                    <m:sup>
                                      <m:r>
                                        <a:rPr lang="en-US" i="0">
                                          <a:latin typeface="Cambria Math" panose="02040503050406030204" pitchFamily="18" charset="0"/>
                                        </a:rPr>
                                        <m:t>3</m:t>
                                      </m:r>
                                    </m:sup>
                                  </m:sSup>
                                </m:num>
                                <m:den>
                                  <m:r>
                                    <a:rPr lang="en-US" i="1">
                                      <a:latin typeface="Cambria Math" panose="02040503050406030204" pitchFamily="18" charset="0"/>
                                    </a:rPr>
                                    <m:t>𝑑</m:t>
                                  </m:r>
                                </m:den>
                              </m:f>
                              <m:r>
                                <a:rPr lang="en-US" i="1">
                                  <a:latin typeface="Cambria Math" panose="02040503050406030204" pitchFamily="18" charset="0"/>
                                </a:rPr>
                                <m:t>𝑎𝑦</m:t>
                              </m:r>
                            </m:e>
                          </m:d>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𝐷𝑜𝑠𝑒</m:t>
                              </m:r>
                              <m:r>
                                <a:rPr lang="en-US" i="0">
                                  <a:latin typeface="Cambria Math" panose="02040503050406030204" pitchFamily="18" charset="0"/>
                                </a:rPr>
                                <m:t>,</m:t>
                              </m:r>
                              <m:r>
                                <a:rPr lang="en-US" i="1">
                                  <a:latin typeface="Cambria Math" panose="02040503050406030204" pitchFamily="18" charset="0"/>
                                </a:rPr>
                                <m:t>𝑚</m:t>
                              </m:r>
                              <m:f>
                                <m:fPr>
                                  <m:type m:val="lin"/>
                                  <m:ctrlPr>
                                    <a:rPr lang="en-US" i="1">
                                      <a:latin typeface="Cambria Math" panose="02040503050406030204" pitchFamily="18" charset="0"/>
                                    </a:rPr>
                                  </m:ctrlPr>
                                </m:fPr>
                                <m:num>
                                  <m:r>
                                    <a:rPr lang="en-US" i="1">
                                      <a:latin typeface="Cambria Math" panose="02040503050406030204" pitchFamily="18" charset="0"/>
                                    </a:rPr>
                                    <m:t>𝑔</m:t>
                                  </m:r>
                                </m:num>
                                <m:den>
                                  <m:r>
                                    <a:rPr lang="en-US" i="1">
                                      <a:latin typeface="Cambria Math" panose="02040503050406030204" pitchFamily="18" charset="0"/>
                                    </a:rPr>
                                    <m:t>𝐿</m:t>
                                  </m:r>
                                </m:den>
                              </m:f>
                            </m:e>
                          </m:d>
                        </m:num>
                        <m:den>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𝐹𝑒𝑒𝑑</m:t>
                              </m:r>
                              <m:r>
                                <a:rPr lang="en-US" i="0">
                                  <a:latin typeface="Cambria Math" panose="02040503050406030204" pitchFamily="18" charset="0"/>
                                </a:rPr>
                                <m:t> </m:t>
                              </m:r>
                              <m:r>
                                <a:rPr lang="en-US" i="1">
                                  <a:latin typeface="Cambria Math" panose="02040503050406030204" pitchFamily="18" charset="0"/>
                                </a:rPr>
                                <m:t>𝐶h𝑒𝑚𝑖𝑐𝑎𝑙</m:t>
                              </m:r>
                              <m:r>
                                <a:rPr lang="en-US" i="0">
                                  <a:latin typeface="Cambria Math" panose="02040503050406030204" pitchFamily="18" charset="0"/>
                                </a:rPr>
                                <m:t> </m:t>
                              </m:r>
                              <m:r>
                                <a:rPr lang="en-US" i="1">
                                  <a:latin typeface="Cambria Math" panose="02040503050406030204" pitchFamily="18" charset="0"/>
                                </a:rPr>
                                <m:t>𝑑𝑒𝑛𝑠𝑖𝑡𝑦</m:t>
                              </m:r>
                              <m:r>
                                <a:rPr lang="en-US" i="0">
                                  <a:latin typeface="Cambria Math" panose="02040503050406030204" pitchFamily="18" charset="0"/>
                                </a:rPr>
                                <m:t>,</m:t>
                              </m:r>
                              <m:r>
                                <a:rPr lang="en-US" i="1">
                                  <a:latin typeface="Cambria Math" panose="02040503050406030204" pitchFamily="18" charset="0"/>
                                </a:rPr>
                                <m:t>𝑚</m:t>
                              </m:r>
                              <m:f>
                                <m:fPr>
                                  <m:type m:val="lin"/>
                                  <m:ctrlPr>
                                    <a:rPr lang="en-US" i="1">
                                      <a:latin typeface="Cambria Math" panose="02040503050406030204" pitchFamily="18" charset="0"/>
                                    </a:rPr>
                                  </m:ctrlPr>
                                </m:fPr>
                                <m:num>
                                  <m:r>
                                    <a:rPr lang="en-US" i="1">
                                      <a:latin typeface="Cambria Math" panose="02040503050406030204" pitchFamily="18" charset="0"/>
                                    </a:rPr>
                                    <m:t>𝑔</m:t>
                                  </m:r>
                                </m:num>
                                <m:den>
                                  <m:r>
                                    <a:rPr lang="en-US" i="1">
                                      <a:latin typeface="Cambria Math" panose="02040503050406030204" pitchFamily="18" charset="0"/>
                                    </a:rPr>
                                    <m:t>𝑚</m:t>
                                  </m:r>
                                </m:den>
                              </m:f>
                              <m:r>
                                <a:rPr lang="en-US" i="1">
                                  <a:latin typeface="Cambria Math" panose="02040503050406030204" pitchFamily="18" charset="0"/>
                                </a:rPr>
                                <m:t>𝐿</m:t>
                              </m:r>
                            </m:e>
                          </m:d>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𝐴𝑐𝑡𝑖𝑣𝑒</m:t>
                              </m:r>
                              <m:r>
                                <a:rPr lang="en-US" i="0">
                                  <a:latin typeface="Cambria Math" panose="02040503050406030204" pitchFamily="18" charset="0"/>
                                </a:rPr>
                                <m:t> </m:t>
                              </m:r>
                              <m:r>
                                <a:rPr lang="en-US" i="1">
                                  <a:latin typeface="Cambria Math" panose="02040503050406030204" pitchFamily="18" charset="0"/>
                                </a:rPr>
                                <m:t>𝐶h𝑒𝑚𝑖𝑐𝑎𝑙</m:t>
                              </m:r>
                              <m:r>
                                <a:rPr lang="en-US" i="0">
                                  <a:latin typeface="Cambria Math" panose="02040503050406030204" pitchFamily="18" charset="0"/>
                                </a:rPr>
                                <m:t>,% </m:t>
                              </m:r>
                              <m:r>
                                <a:rPr lang="en-US" i="1">
                                  <a:latin typeface="Cambria Math" panose="02040503050406030204" pitchFamily="18" charset="0"/>
                                </a:rPr>
                                <m:t>𝑒𝑥𝑝𝑟𝑒𝑠𝑠𝑒𝑑</m:t>
                              </m:r>
                              <m:r>
                                <a:rPr lang="en-US" i="0">
                                  <a:latin typeface="Cambria Math" panose="02040503050406030204" pitchFamily="18" charset="0"/>
                                </a:rPr>
                                <m:t> </m:t>
                              </m:r>
                              <m:r>
                                <a:rPr lang="en-US" i="1">
                                  <a:latin typeface="Cambria Math" panose="02040503050406030204" pitchFamily="18" charset="0"/>
                                </a:rPr>
                                <m:t>𝑎𝑠</m:t>
                              </m:r>
                              <m:r>
                                <a:rPr lang="en-US" i="0">
                                  <a:latin typeface="Cambria Math" panose="02040503050406030204" pitchFamily="18" charset="0"/>
                                </a:rPr>
                                <m:t> </m:t>
                              </m:r>
                              <m:r>
                                <a:rPr lang="en-US" i="1">
                                  <a:latin typeface="Cambria Math" panose="02040503050406030204" pitchFamily="18" charset="0"/>
                                </a:rPr>
                                <m:t>𝑎</m:t>
                              </m:r>
                              <m:r>
                                <a:rPr lang="en-US" i="0">
                                  <a:latin typeface="Cambria Math" panose="02040503050406030204" pitchFamily="18" charset="0"/>
                                </a:rPr>
                                <m:t> </m:t>
                              </m:r>
                              <m:r>
                                <a:rPr lang="en-US" i="1">
                                  <a:latin typeface="Cambria Math" panose="02040503050406030204" pitchFamily="18" charset="0"/>
                                </a:rPr>
                                <m:t>𝑑𝑒𝑐𝑖𝑚𝑎𝑙</m:t>
                              </m:r>
                            </m:e>
                          </m:d>
                          <m:d>
                            <m:dPr>
                              <m:ctrlPr>
                                <a:rPr lang="en-US" i="1">
                                  <a:solidFill>
                                    <a:srgbClr val="836967"/>
                                  </a:solidFill>
                                  <a:latin typeface="Cambria Math" panose="02040503050406030204" pitchFamily="18" charset="0"/>
                                </a:rPr>
                              </m:ctrlPr>
                            </m:dPr>
                            <m:e>
                              <m:r>
                                <a:rPr lang="en-US" i="0">
                                  <a:latin typeface="Cambria Math" panose="02040503050406030204" pitchFamily="18" charset="0"/>
                                </a:rPr>
                                <m:t>1,440 </m:t>
                              </m:r>
                              <m:r>
                                <a:rPr lang="en-US" i="1">
                                  <a:latin typeface="Cambria Math" panose="02040503050406030204" pitchFamily="18" charset="0"/>
                                </a:rPr>
                                <m:t>𝑚𝑖</m:t>
                              </m:r>
                              <m:f>
                                <m:fPr>
                                  <m:type m:val="lin"/>
                                  <m:ctrlPr>
                                    <a:rPr lang="en-US" i="1">
                                      <a:latin typeface="Cambria Math" panose="02040503050406030204" pitchFamily="18" charset="0"/>
                                    </a:rPr>
                                  </m:ctrlPr>
                                </m:fPr>
                                <m:num>
                                  <m:r>
                                    <a:rPr lang="en-US" i="1">
                                      <a:latin typeface="Cambria Math" panose="02040503050406030204" pitchFamily="18" charset="0"/>
                                    </a:rPr>
                                    <m:t>𝑛</m:t>
                                  </m:r>
                                </m:num>
                                <m:den>
                                  <m:r>
                                    <a:rPr lang="en-US" i="1">
                                      <a:latin typeface="Cambria Math" panose="02040503050406030204" pitchFamily="18" charset="0"/>
                                    </a:rPr>
                                    <m:t>𝑑</m:t>
                                  </m:r>
                                </m:den>
                              </m:f>
                              <m:r>
                                <a:rPr lang="en-US" i="1">
                                  <a:latin typeface="Cambria Math" panose="02040503050406030204" pitchFamily="18" charset="0"/>
                                </a:rPr>
                                <m:t>𝑎𝑦</m:t>
                              </m:r>
                            </m:e>
                          </m:d>
                        </m:den>
                      </m:f>
                    </m:oMath>
                  </m:oMathPara>
                </a14:m>
                <a:endParaRPr lang="en-US"/>
              </a:p>
            </p:txBody>
          </p:sp>
        </mc:Choice>
        <mc:Fallback xmlns="">
          <p:sp>
            <p:nvSpPr>
              <p:cNvPr id="8" name="TextBox 7">
                <a:extLst>
                  <a:ext uri="{FF2B5EF4-FFF2-40B4-BE49-F238E27FC236}">
                    <a16:creationId xmlns:a16="http://schemas.microsoft.com/office/drawing/2014/main" id="{89D1AB33-8FBF-3B3C-C744-8298237AA747}"/>
                  </a:ext>
                </a:extLst>
              </p:cNvPr>
              <p:cNvSpPr txBox="1">
                <a:spLocks noRot="1" noChangeAspect="1" noMove="1" noResize="1" noEditPoints="1" noAdjustHandles="1" noChangeArrowheads="1" noChangeShapeType="1" noTextEdit="1"/>
              </p:cNvSpPr>
              <p:nvPr/>
            </p:nvSpPr>
            <p:spPr>
              <a:xfrm>
                <a:off x="1064845" y="4053140"/>
                <a:ext cx="6631354" cy="967381"/>
              </a:xfrm>
              <a:prstGeom prst="rect">
                <a:avLst/>
              </a:prstGeom>
              <a:blipFill>
                <a:blip r:embed="rId3"/>
                <a:stretch>
                  <a:fillRect t="-44025" r="-53726" b="-6289"/>
                </a:stretch>
              </a:blipFill>
            </p:spPr>
            <p:txBody>
              <a:bodyPr/>
              <a:lstStyle/>
              <a:p>
                <a:r>
                  <a:rPr lang="en-US">
                    <a:noFill/>
                  </a:rPr>
                  <a:t> </a:t>
                </a:r>
              </a:p>
            </p:txBody>
          </p:sp>
        </mc:Fallback>
      </mc:AlternateContent>
    </p:spTree>
    <p:extLst>
      <p:ext uri="{BB962C8B-B14F-4D97-AF65-F5344CB8AC3E}">
        <p14:creationId xmlns:p14="http://schemas.microsoft.com/office/powerpoint/2010/main" val="54580061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7505F8B-3B5C-7F78-D40B-EEF42323CD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3FCDA-AB9A-2071-A5A1-74ED1315BB88}"/>
              </a:ext>
            </a:extLst>
          </p:cNvPr>
          <p:cNvSpPr>
            <a:spLocks noGrp="1"/>
          </p:cNvSpPr>
          <p:nvPr>
            <p:ph type="title"/>
          </p:nvPr>
        </p:nvSpPr>
        <p:spPr/>
        <p:txBody>
          <a:bodyPr/>
          <a:lstStyle/>
          <a:p>
            <a:r>
              <a:rPr lang="en-US" err="1">
                <a:latin typeface="Arial" panose="020B0604020202020204" pitchFamily="34" charset="0"/>
                <a:cs typeface="Arial" panose="020B0604020202020204" pitchFamily="34" charset="0"/>
              </a:rPr>
              <a:t>Dechlorination</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D378F14-D419-A9BE-3C46-7803860BD7CA}"/>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buNone/>
                </a:pPr>
                <a:r>
                  <a:rPr lang="en-US" sz="3600">
                    <a:latin typeface="Arial" panose="020B0604020202020204" pitchFamily="34" charset="0"/>
                    <a:cs typeface="Arial" panose="020B0604020202020204" pitchFamily="34" charset="0"/>
                  </a:rPr>
                  <a:t>Sulfur dioxide (</a:t>
                </a:r>
                <a14:m>
                  <m:oMath xmlns:m="http://schemas.openxmlformats.org/officeDocument/2006/math">
                    <m:sSub>
                      <m:sSubPr>
                        <m:ctrlPr>
                          <a:rPr lang="en-US" sz="3600" i="1" smtClean="0">
                            <a:latin typeface="Cambria Math" panose="02040503050406030204" pitchFamily="18" charset="0"/>
                            <a:cs typeface="Arial" panose="020B0604020202020204" pitchFamily="34" charset="0"/>
                          </a:rPr>
                        </m:ctrlPr>
                      </m:sSubPr>
                      <m:e>
                        <m:r>
                          <a:rPr lang="en-US" sz="3600" b="0" i="1" smtClean="0">
                            <a:latin typeface="Cambria Math" panose="02040503050406030204" pitchFamily="18" charset="0"/>
                            <a:cs typeface="Arial" panose="020B0604020202020204" pitchFamily="34" charset="0"/>
                          </a:rPr>
                          <m:t>𝑆𝑂</m:t>
                        </m:r>
                      </m:e>
                      <m:sub>
                        <m:r>
                          <a:rPr lang="en-US" sz="3600" b="0" i="1" smtClean="0">
                            <a:latin typeface="Cambria Math" panose="02040503050406030204" pitchFamily="18" charset="0"/>
                            <a:cs typeface="Arial" panose="020B0604020202020204" pitchFamily="34" charset="0"/>
                          </a:rPr>
                          <m:t>2</m:t>
                        </m:r>
                      </m:sub>
                    </m:sSub>
                  </m:oMath>
                </a14:m>
                <a:r>
                  <a:rPr lang="en-US" sz="3600">
                    <a:latin typeface="Arial" panose="020B0604020202020204" pitchFamily="34" charset="0"/>
                    <a:cs typeface="Arial" panose="020B0604020202020204" pitchFamily="34" charset="0"/>
                  </a:rPr>
                  <a:t>) is used to dechlorinate treated wastewater</a:t>
                </a:r>
              </a:p>
              <a:p>
                <a:pPr marL="0" indent="0">
                  <a:buNone/>
                </a:pPr>
                <a:r>
                  <a:rPr lang="en-US" sz="3600">
                    <a:latin typeface="Arial" panose="020B0604020202020204" pitchFamily="34" charset="0"/>
                    <a:cs typeface="Arial" panose="020B0604020202020204" pitchFamily="34" charset="0"/>
                  </a:rPr>
                  <a:t>Molecular weight of </a:t>
                </a:r>
                <a14:m>
                  <m:oMath xmlns:m="http://schemas.openxmlformats.org/officeDocument/2006/math">
                    <m:sSub>
                      <m:sSubPr>
                        <m:ctrlPr>
                          <a:rPr lang="en-US" sz="3600" i="1">
                            <a:latin typeface="Cambria Math" panose="02040503050406030204" pitchFamily="18" charset="0"/>
                            <a:cs typeface="Arial" panose="020B0604020202020204" pitchFamily="34" charset="0"/>
                          </a:rPr>
                        </m:ctrlPr>
                      </m:sSubPr>
                      <m:e>
                        <m:r>
                          <m:rPr>
                            <m:sty m:val="p"/>
                          </m:rPr>
                          <a:rPr lang="en-US" sz="3600">
                            <a:latin typeface="Cambria Math" panose="02040503050406030204" pitchFamily="18" charset="0"/>
                            <a:cs typeface="Arial" panose="020B0604020202020204" pitchFamily="34" charset="0"/>
                          </a:rPr>
                          <m:t>SO</m:t>
                        </m:r>
                      </m:e>
                      <m:sub>
                        <m:r>
                          <a:rPr lang="en-US" sz="3600">
                            <a:latin typeface="Cambria Math" panose="02040503050406030204" pitchFamily="18" charset="0"/>
                            <a:cs typeface="Arial" panose="020B0604020202020204" pitchFamily="34" charset="0"/>
                          </a:rPr>
                          <m:t>2</m:t>
                        </m:r>
                      </m:sub>
                    </m:sSub>
                  </m:oMath>
                </a14:m>
                <a:r>
                  <a:rPr lang="en-US" sz="3600">
                    <a:latin typeface="Arial" panose="020B0604020202020204" pitchFamily="34" charset="0"/>
                    <a:cs typeface="Arial" panose="020B0604020202020204" pitchFamily="34" charset="0"/>
                  </a:rPr>
                  <a:t> ≈ </a:t>
                </a:r>
                <a14:m>
                  <m:oMath xmlns:m="http://schemas.openxmlformats.org/officeDocument/2006/math">
                    <m:sSub>
                      <m:sSubPr>
                        <m:ctrlPr>
                          <a:rPr lang="en-US" sz="3600" i="1">
                            <a:latin typeface="Cambria Math" panose="02040503050406030204" pitchFamily="18" charset="0"/>
                            <a:cs typeface="Arial" panose="020B0604020202020204" pitchFamily="34" charset="0"/>
                          </a:rPr>
                        </m:ctrlPr>
                      </m:sSubPr>
                      <m:e>
                        <m:r>
                          <a:rPr lang="en-US" sz="3600" b="0" i="1" smtClean="0">
                            <a:latin typeface="Cambria Math" panose="02040503050406030204" pitchFamily="18" charset="0"/>
                            <a:cs typeface="Arial" panose="020B0604020202020204" pitchFamily="34" charset="0"/>
                          </a:rPr>
                          <m:t>𝐶𝑙</m:t>
                        </m:r>
                      </m:e>
                      <m:sub>
                        <m:r>
                          <a:rPr lang="en-US" sz="3600" i="1">
                            <a:latin typeface="Cambria Math" panose="02040503050406030204" pitchFamily="18" charset="0"/>
                            <a:cs typeface="Arial" panose="020B0604020202020204" pitchFamily="34" charset="0"/>
                          </a:rPr>
                          <m:t>2</m:t>
                        </m:r>
                      </m:sub>
                    </m:sSub>
                  </m:oMath>
                </a14:m>
                <a:r>
                  <a:rPr lang="en-US" sz="3600">
                    <a:latin typeface="Arial" panose="020B0604020202020204" pitchFamily="34" charset="0"/>
                    <a:cs typeface="Arial" panose="020B0604020202020204" pitchFamily="34" charset="0"/>
                  </a:rPr>
                  <a:t> </a:t>
                </a:r>
              </a:p>
              <a:p>
                <a:pPr>
                  <a:spcAft>
                    <a:spcPts val="1800"/>
                  </a:spcAft>
                </a:pPr>
                <a:r>
                  <a:rPr lang="en-US" sz="3600">
                    <a:latin typeface="Arial" panose="020B0604020202020204" pitchFamily="34" charset="0"/>
                    <a:cs typeface="Arial" panose="020B0604020202020204" pitchFamily="34" charset="0"/>
                  </a:rPr>
                  <a:t>Can be used at a 1 to 1 ratio</a:t>
                </a:r>
              </a:p>
              <a:p>
                <a:pPr marL="0" indent="0">
                  <a:buNone/>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Sulfur</m:t>
                      </m:r>
                      <m:r>
                        <a:rPr lang="en-US" sz="2400" i="0" smtClean="0">
                          <a:latin typeface="Cambria Math" panose="02040503050406030204" pitchFamily="18" charset="0"/>
                        </a:rPr>
                        <m:t> </m:t>
                      </m:r>
                      <m:r>
                        <m:rPr>
                          <m:sty m:val="p"/>
                        </m:rPr>
                        <a:rPr lang="en-US" sz="2400" i="0" smtClean="0">
                          <a:latin typeface="Cambria Math" panose="02040503050406030204" pitchFamily="18" charset="0"/>
                        </a:rPr>
                        <m:t>Feed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Rate</m:t>
                      </m:r>
                      <m:r>
                        <a:rPr lang="en-US" sz="2400" i="0" smtClean="0">
                          <a:latin typeface="Cambria Math" panose="02040503050406030204" pitchFamily="18" charset="0"/>
                        </a:rPr>
                        <m:t> </m:t>
                      </m:r>
                      <m:r>
                        <m:rPr>
                          <m:sty m:val="p"/>
                        </m:rPr>
                        <a:rPr lang="en-US" sz="2400" b="0" i="0" smtClean="0">
                          <a:latin typeface="Cambria Math" panose="02040503050406030204" pitchFamily="18" charset="0"/>
                        </a:rPr>
                        <m:t>lbs</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day</m:t>
                      </m:r>
                      <m:r>
                        <a:rPr lang="en-US" sz="2400" b="0" i="0" smtClean="0">
                          <a:latin typeface="Cambria Math" panose="02040503050406030204" pitchFamily="18" charset="0"/>
                        </a:rPr>
                        <m:t>=</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m:rPr>
                                  <m:sty m:val="p"/>
                                </m:rPr>
                                <a:rPr lang="en-US" sz="2400" b="0" i="0" smtClean="0">
                                  <a:latin typeface="Cambria Math" panose="02040503050406030204" pitchFamily="18" charset="0"/>
                                </a:rPr>
                                <m:t>Cl</m:t>
                              </m:r>
                            </m:e>
                            <m:sub>
                              <m:r>
                                <m:rPr>
                                  <m:sty m:val="p"/>
                                </m:rPr>
                                <a:rPr lang="en-US" sz="2400" b="0" i="0" smtClean="0">
                                  <a:latin typeface="Cambria Math" panose="02040503050406030204" pitchFamily="18" charset="0"/>
                                </a:rPr>
                                <m:t>residual</m:t>
                              </m:r>
                            </m:sub>
                          </m:sSub>
                          <m:r>
                            <a:rPr lang="en-US" sz="2400" b="0" i="0" smtClean="0">
                              <a:latin typeface="Cambria Math" panose="02040503050406030204" pitchFamily="18" charset="0"/>
                            </a:rPr>
                            <m:t>+</m:t>
                          </m:r>
                          <m:r>
                            <m:rPr>
                              <m:sty m:val="p"/>
                            </m:rPr>
                            <a:rPr lang="en-US" sz="2400" b="0" i="0" smtClean="0">
                              <a:latin typeface="Cambria Math" panose="02040503050406030204" pitchFamily="18" charset="0"/>
                            </a:rPr>
                            <m:t>SF</m:t>
                          </m:r>
                        </m:e>
                      </m:d>
                      <m:r>
                        <a:rPr lang="en-US" sz="2400" i="0">
                          <a:latin typeface="Cambria Math" panose="02040503050406030204" pitchFamily="18" charset="0"/>
                        </a:rPr>
                        <m:t> (</m:t>
                      </m:r>
                      <m:r>
                        <m:rPr>
                          <m:sty m:val="p"/>
                        </m:rPr>
                        <a:rPr lang="en-US" sz="2400" i="0">
                          <a:latin typeface="Cambria Math" panose="02040503050406030204" pitchFamily="18" charset="0"/>
                        </a:rPr>
                        <m:t>mg</m:t>
                      </m:r>
                      <m:r>
                        <a:rPr lang="en-US" sz="2400" i="0">
                          <a:latin typeface="Cambria Math" panose="02040503050406030204" pitchFamily="18" charset="0"/>
                        </a:rPr>
                        <m:t>/</m:t>
                      </m:r>
                      <m:r>
                        <m:rPr>
                          <m:sty m:val="p"/>
                        </m:rPr>
                        <a:rPr lang="en-US" sz="2400" i="0">
                          <a:latin typeface="Cambria Math" panose="02040503050406030204" pitchFamily="18" charset="0"/>
                        </a:rPr>
                        <m:t>L</m:t>
                      </m:r>
                      <m:r>
                        <a:rPr lang="en-US" sz="2400" i="0">
                          <a:latin typeface="Cambria Math" panose="02040503050406030204" pitchFamily="18" charset="0"/>
                        </a:rPr>
                        <m:t>) ×</m:t>
                      </m:r>
                      <m:r>
                        <m:rPr>
                          <m:sty m:val="p"/>
                        </m:rPr>
                        <a:rPr lang="en-US" sz="2400" b="0" i="0" smtClean="0">
                          <a:latin typeface="Cambria Math" panose="02040503050406030204" pitchFamily="18" charset="0"/>
                          <a:ea typeface="Cambria Math" panose="02040503050406030204" pitchFamily="18" charset="0"/>
                        </a:rPr>
                        <m:t>Q</m:t>
                      </m:r>
                      <m:d>
                        <m:dPr>
                          <m:ctrlPr>
                            <a:rPr lang="en-US" sz="2400" i="1">
                              <a:latin typeface="Cambria Math" panose="02040503050406030204" pitchFamily="18" charset="0"/>
                            </a:rPr>
                          </m:ctrlPr>
                        </m:dPr>
                        <m:e>
                          <m:r>
                            <m:rPr>
                              <m:sty m:val="p"/>
                            </m:rPr>
                            <a:rPr lang="en-US" sz="2400" i="0">
                              <a:latin typeface="Cambria Math" panose="02040503050406030204" pitchFamily="18" charset="0"/>
                            </a:rPr>
                            <m:t>MGD</m:t>
                          </m:r>
                        </m:e>
                      </m:d>
                      <m:r>
                        <a:rPr lang="en-US" sz="2400" i="0">
                          <a:latin typeface="Cambria Math" panose="02040503050406030204" pitchFamily="18" charset="0"/>
                          <a:ea typeface="Cambria Math" panose="02040503050406030204" pitchFamily="18" charset="0"/>
                        </a:rPr>
                        <m:t>×8.34(</m:t>
                      </m:r>
                      <m:r>
                        <m:rPr>
                          <m:sty m:val="p"/>
                        </m:rPr>
                        <a:rPr lang="en-US" sz="2400" i="0">
                          <a:latin typeface="Cambria Math" panose="02040503050406030204" pitchFamily="18" charset="0"/>
                          <a:ea typeface="Cambria Math" panose="02040503050406030204" pitchFamily="18" charset="0"/>
                        </a:rPr>
                        <m:t>lbs</m:t>
                      </m:r>
                      <m:r>
                        <a:rPr lang="en-US" sz="2400" i="0">
                          <a:latin typeface="Cambria Math" panose="02040503050406030204" pitchFamily="18" charset="0"/>
                          <a:ea typeface="Cambria Math" panose="02040503050406030204" pitchFamily="18" charset="0"/>
                        </a:rPr>
                        <m:t>/</m:t>
                      </m:r>
                      <m:r>
                        <m:rPr>
                          <m:sty m:val="p"/>
                        </m:rPr>
                        <a:rPr lang="en-US" sz="2400" i="0">
                          <a:latin typeface="Cambria Math" panose="02040503050406030204" pitchFamily="18" charset="0"/>
                          <a:ea typeface="Cambria Math" panose="02040503050406030204" pitchFamily="18" charset="0"/>
                        </a:rPr>
                        <m:t>gal</m:t>
                      </m:r>
                      <m:r>
                        <a:rPr lang="en-US" sz="2400" i="0">
                          <a:latin typeface="Cambria Math" panose="02040503050406030204" pitchFamily="18" charset="0"/>
                          <a:ea typeface="Cambria Math" panose="02040503050406030204" pitchFamily="18" charset="0"/>
                        </a:rPr>
                        <m:t>)</m:t>
                      </m:r>
                    </m:oMath>
                  </m:oMathPara>
                </a14:m>
                <a:endParaRPr lang="en-US" sz="2000">
                  <a:latin typeface="Arial" panose="020B0604020202020204" pitchFamily="34" charset="0"/>
                  <a:cs typeface="Arial" panose="020B0604020202020204" pitchFamily="34" charset="0"/>
                </a:endParaRPr>
              </a:p>
              <a:p>
                <a:pPr marL="0" indent="0">
                  <a:spcBef>
                    <a:spcPts val="2400"/>
                  </a:spcBef>
                  <a:buNone/>
                </a:pPr>
                <a:r>
                  <a:rPr lang="en-US" sz="3600">
                    <a:latin typeface="Arial" panose="020B0604020202020204" pitchFamily="34" charset="0"/>
                    <a:cs typeface="Arial" panose="020B0604020202020204" pitchFamily="34" charset="0"/>
                  </a:rPr>
                  <a:t>A safety factor of 3 mg/L is typically applied to sulfur feed calculations</a:t>
                </a:r>
                <a:endParaRPr lang="en-US" sz="2400"/>
              </a:p>
            </p:txBody>
          </p:sp>
        </mc:Choice>
        <mc:Fallback xmlns="">
          <p:sp>
            <p:nvSpPr>
              <p:cNvPr id="3" name="Content Placeholder 2">
                <a:extLst>
                  <a:ext uri="{FF2B5EF4-FFF2-40B4-BE49-F238E27FC236}">
                    <a16:creationId xmlns:a16="http://schemas.microsoft.com/office/drawing/2014/main" id="{BD378F14-D419-A9BE-3C46-7803860BD7CA}"/>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l="-1739" t="-2934" r="-1681"/>
                </a:stretch>
              </a:blipFill>
            </p:spPr>
            <p:txBody>
              <a:bodyPr/>
              <a:lstStyle/>
              <a:p>
                <a:r>
                  <a:rPr lang="en-US">
                    <a:noFill/>
                  </a:rPr>
                  <a:t> </a:t>
                </a:r>
              </a:p>
            </p:txBody>
          </p:sp>
        </mc:Fallback>
      </mc:AlternateContent>
    </p:spTree>
    <p:extLst>
      <p:ext uri="{BB962C8B-B14F-4D97-AF65-F5344CB8AC3E}">
        <p14:creationId xmlns:p14="http://schemas.microsoft.com/office/powerpoint/2010/main" val="212706374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FBAFEAA-2E61-3B04-620C-4B2753C4FF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C4938E-66DF-BDAC-9677-9E5C3CEC89A1}"/>
              </a:ext>
            </a:extLst>
          </p:cNvPr>
          <p:cNvSpPr>
            <a:spLocks noGrp="1"/>
          </p:cNvSpPr>
          <p:nvPr>
            <p:ph type="title"/>
          </p:nvPr>
        </p:nvSpPr>
        <p:spPr>
          <a:xfrm>
            <a:off x="838200" y="37326"/>
            <a:ext cx="10515600" cy="1325563"/>
          </a:xfrm>
        </p:spPr>
        <p:txBody>
          <a:bodyPr/>
          <a:lstStyle/>
          <a:p>
            <a:r>
              <a:rPr lang="en-US"/>
              <a:t>Sulfur Feed Rate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08F37F0-3889-1601-5E64-CE267C47BBF4}"/>
                  </a:ext>
                </a:extLst>
              </p:cNvPr>
              <p:cNvSpPr>
                <a:spLocks noGrp="1"/>
              </p:cNvSpPr>
              <p:nvPr>
                <p:ph type="body" idx="1"/>
              </p:nvPr>
            </p:nvSpPr>
            <p:spPr>
              <a:xfrm>
                <a:off x="838200" y="1235105"/>
                <a:ext cx="10744199" cy="5296451"/>
              </a:xfrm>
              <a:solidFill>
                <a:schemeClr val="bg1">
                  <a:alpha val="85000"/>
                </a:schemeClr>
              </a:solidFill>
            </p:spPr>
            <p:txBody>
              <a:bodyPr>
                <a:normAutofit/>
              </a:bodyPr>
              <a:lstStyle/>
              <a:p>
                <a:pPr marL="0" indent="0">
                  <a:lnSpc>
                    <a:spcPct val="100000"/>
                  </a:lnSpc>
                  <a:spcBef>
                    <a:spcPts val="0"/>
                  </a:spcBef>
                  <a:spcAft>
                    <a:spcPts val="3000"/>
                  </a:spcAft>
                  <a:buNone/>
                </a:pPr>
                <a:r>
                  <a:rPr lang="en-US" sz="2800">
                    <a:latin typeface="Arial" panose="020B0604020202020204" pitchFamily="34" charset="0"/>
                    <a:cs typeface="Arial" panose="020B0604020202020204" pitchFamily="34" charset="0"/>
                  </a:rPr>
                  <a:t>A wastewater treatment plant with a 2.0 MGD flow has an average chlorine residual of 4.5 mg/L after disinfection treatment. What is the sulfur feed rate required to properly dechlorinate the wastewater, if a safety factor of 3 mg/L is desired?</a:t>
                </a:r>
              </a:p>
              <a:p>
                <a:pPr>
                  <a:lnSpc>
                    <a:spcPct val="100000"/>
                  </a:lnSpc>
                  <a:spcBef>
                    <a:spcPts val="0"/>
                  </a:spcBef>
                  <a:spcAft>
                    <a:spcPts val="3000"/>
                  </a:spcAft>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Sulfur</m:t>
                      </m:r>
                      <m:r>
                        <a:rPr lang="en-US" i="0" smtClean="0">
                          <a:latin typeface="Cambria Math" panose="02040503050406030204" pitchFamily="18" charset="0"/>
                        </a:rPr>
                        <m:t> </m:t>
                      </m:r>
                      <m:r>
                        <m:rPr>
                          <m:sty m:val="p"/>
                        </m:rPr>
                        <a:rPr lang="en-US" i="0" smtClean="0">
                          <a:latin typeface="Cambria Math" panose="02040503050406030204" pitchFamily="18" charset="0"/>
                        </a:rPr>
                        <m:t>Feed</m:t>
                      </m:r>
                      <m:r>
                        <a:rPr lang="en-US" b="0" i="0" smtClean="0">
                          <a:latin typeface="Cambria Math" panose="02040503050406030204" pitchFamily="18" charset="0"/>
                        </a:rPr>
                        <m:t> </m:t>
                      </m:r>
                      <m:r>
                        <m:rPr>
                          <m:sty m:val="p"/>
                        </m:rPr>
                        <a:rPr lang="en-US" b="0" i="0" smtClean="0">
                          <a:latin typeface="Cambria Math" panose="02040503050406030204" pitchFamily="18" charset="0"/>
                        </a:rPr>
                        <m:t>Rate</m:t>
                      </m:r>
                      <m:r>
                        <a:rPr lang="en-US" i="0" smtClean="0">
                          <a:latin typeface="Cambria Math" panose="02040503050406030204" pitchFamily="18" charset="0"/>
                        </a:rPr>
                        <m:t> </m:t>
                      </m:r>
                      <m:r>
                        <a:rPr lang="en-US" b="0" i="0" smtClean="0">
                          <a:latin typeface="Cambria Math" panose="02040503050406030204" pitchFamily="18" charset="0"/>
                        </a:rPr>
                        <m:t>(</m:t>
                      </m:r>
                      <m:r>
                        <m:rPr>
                          <m:sty m:val="p"/>
                        </m:rPr>
                        <a:rPr lang="en-US" b="0" i="0" smtClean="0">
                          <a:latin typeface="Cambria Math" panose="02040503050406030204" pitchFamily="18" charset="0"/>
                        </a:rPr>
                        <m:t>lbs</m:t>
                      </m:r>
                      <m:r>
                        <a:rPr lang="en-US" b="0" i="0" smtClean="0">
                          <a:latin typeface="Cambria Math" panose="02040503050406030204" pitchFamily="18" charset="0"/>
                        </a:rPr>
                        <m:t>/</m:t>
                      </m:r>
                      <m:r>
                        <m:rPr>
                          <m:sty m:val="p"/>
                        </m:rPr>
                        <a:rPr lang="en-US" b="0" i="0" smtClean="0">
                          <a:latin typeface="Cambria Math" panose="02040503050406030204" pitchFamily="18" charset="0"/>
                        </a:rPr>
                        <m:t>day</m:t>
                      </m:r>
                      <m:r>
                        <m:rPr>
                          <m:nor/>
                        </m:rPr>
                        <a:rPr lang="en-US" dirty="0">
                          <a:latin typeface="Cambria" panose="02040503050406030204" pitchFamily="18" charset="0"/>
                          <a:ea typeface="Cambria" panose="02040503050406030204" pitchFamily="18" charset="0"/>
                          <a:cs typeface="Arial" panose="020B0604020202020204" pitchFamily="34" charset="0"/>
                        </a:rPr>
                        <m:t>)</m:t>
                      </m:r>
                      <m:r>
                        <a:rPr lang="en-US" b="0" i="0"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Cl</m:t>
                              </m:r>
                            </m:e>
                            <m:sub>
                              <m:r>
                                <m:rPr>
                                  <m:sty m:val="p"/>
                                </m:rPr>
                                <a:rPr lang="en-US" b="0" i="0" smtClean="0">
                                  <a:latin typeface="Cambria Math" panose="02040503050406030204" pitchFamily="18" charset="0"/>
                                </a:rPr>
                                <m:t>residual</m:t>
                              </m:r>
                            </m:sub>
                          </m:sSub>
                          <m:r>
                            <a:rPr lang="en-US" b="0" i="0" smtClean="0">
                              <a:latin typeface="Cambria Math" panose="02040503050406030204" pitchFamily="18" charset="0"/>
                            </a:rPr>
                            <m:t>+</m:t>
                          </m:r>
                          <m:r>
                            <m:rPr>
                              <m:sty m:val="p"/>
                            </m:rPr>
                            <a:rPr lang="en-US" b="0" i="0" smtClean="0">
                              <a:latin typeface="Cambria Math" panose="02040503050406030204" pitchFamily="18" charset="0"/>
                            </a:rPr>
                            <m:t>SF</m:t>
                          </m:r>
                        </m:e>
                      </m:d>
                      <m:r>
                        <a:rPr lang="en-US" i="0">
                          <a:latin typeface="Cambria Math" panose="02040503050406030204" pitchFamily="18" charset="0"/>
                        </a:rPr>
                        <m:t> (</m:t>
                      </m:r>
                      <m:r>
                        <m:rPr>
                          <m:sty m:val="p"/>
                        </m:rPr>
                        <a:rPr lang="en-US" i="0">
                          <a:latin typeface="Cambria Math" panose="02040503050406030204" pitchFamily="18" charset="0"/>
                        </a:rPr>
                        <m:t>mg</m:t>
                      </m:r>
                      <m:r>
                        <a:rPr lang="en-US" i="0">
                          <a:latin typeface="Cambria Math" panose="02040503050406030204" pitchFamily="18" charset="0"/>
                        </a:rPr>
                        <m:t>/</m:t>
                      </m:r>
                      <m:r>
                        <m:rPr>
                          <m:sty m:val="p"/>
                        </m:rPr>
                        <a:rPr lang="en-US" i="0">
                          <a:latin typeface="Cambria Math" panose="02040503050406030204" pitchFamily="18" charset="0"/>
                        </a:rPr>
                        <m:t>L</m:t>
                      </m:r>
                      <m:r>
                        <a:rPr lang="en-US" i="0">
                          <a:latin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Q</m:t>
                      </m:r>
                      <m:d>
                        <m:dPr>
                          <m:ctrlPr>
                            <a:rPr lang="en-US" i="1">
                              <a:latin typeface="Cambria Math" panose="02040503050406030204" pitchFamily="18" charset="0"/>
                            </a:rPr>
                          </m:ctrlPr>
                        </m:dPr>
                        <m:e>
                          <m:r>
                            <m:rPr>
                              <m:sty m:val="p"/>
                            </m:rPr>
                            <a:rPr lang="en-US" i="0">
                              <a:latin typeface="Cambria Math" panose="02040503050406030204" pitchFamily="18" charset="0"/>
                            </a:rPr>
                            <m:t>MGD</m:t>
                          </m:r>
                        </m:e>
                      </m:d>
                      <m:r>
                        <a:rPr lang="en-US" i="0">
                          <a:latin typeface="Cambria Math" panose="02040503050406030204" pitchFamily="18" charset="0"/>
                          <a:ea typeface="Cambria Math" panose="02040503050406030204" pitchFamily="18" charset="0"/>
                        </a:rPr>
                        <m:t>×8.34(</m:t>
                      </m:r>
                      <m:r>
                        <m:rPr>
                          <m:sty m:val="p"/>
                        </m:rPr>
                        <a:rPr lang="en-US" i="0">
                          <a:latin typeface="Cambria Math" panose="02040503050406030204" pitchFamily="18" charset="0"/>
                          <a:ea typeface="Cambria Math" panose="02040503050406030204" pitchFamily="18" charset="0"/>
                        </a:rPr>
                        <m:t>lbs</m:t>
                      </m:r>
                      <m:r>
                        <a:rPr lang="en-US" i="0">
                          <a:latin typeface="Cambria Math" panose="02040503050406030204" pitchFamily="18" charset="0"/>
                          <a:ea typeface="Cambria Math" panose="02040503050406030204" pitchFamily="18" charset="0"/>
                        </a:rPr>
                        <m:t>/</m:t>
                      </m:r>
                      <m:r>
                        <m:rPr>
                          <m:sty m:val="p"/>
                        </m:rPr>
                        <a:rPr lang="en-US" i="0">
                          <a:latin typeface="Cambria Math" panose="02040503050406030204" pitchFamily="18" charset="0"/>
                          <a:ea typeface="Cambria Math" panose="02040503050406030204" pitchFamily="18" charset="0"/>
                        </a:rPr>
                        <m:t>gal</m:t>
                      </m:r>
                      <m:r>
                        <a:rPr lang="en-US" i="0">
                          <a:latin typeface="Cambria Math" panose="02040503050406030204" pitchFamily="18" charset="0"/>
                          <a:ea typeface="Cambria Math" panose="02040503050406030204" pitchFamily="18" charset="0"/>
                        </a:rPr>
                        <m:t>)</m:t>
                      </m:r>
                    </m:oMath>
                  </m:oMathPara>
                </a14:m>
                <a:endParaRPr lang="en-US">
                  <a:cs typeface="Arial" panose="020B0604020202020204" pitchFamily="34" charset="0"/>
                </a:endParaRPr>
              </a:p>
              <a:p>
                <a:pPr>
                  <a:lnSpc>
                    <a:spcPct val="100000"/>
                  </a:lnSpc>
                  <a:spcBef>
                    <a:spcPts val="0"/>
                  </a:spcBef>
                  <a:spcAft>
                    <a:spcPts val="3000"/>
                  </a:spcAft>
                </a:pPr>
                <a14:m>
                  <m:oMathPara xmlns:m="http://schemas.openxmlformats.org/officeDocument/2006/math">
                    <m:oMathParaPr>
                      <m:jc m:val="centerGroup"/>
                    </m:oMathParaPr>
                    <m:oMath xmlns:m="http://schemas.openxmlformats.org/officeDocument/2006/math">
                      <m:r>
                        <a:rPr lang="en-US">
                          <a:latin typeface="Cambria Math" panose="02040503050406030204" pitchFamily="18" charset="0"/>
                        </a:rPr>
                        <m:t>=</m:t>
                      </m:r>
                      <m:d>
                        <m:dPr>
                          <m:ctrlPr>
                            <a:rPr lang="en-US" i="1">
                              <a:latin typeface="Cambria Math" panose="02040503050406030204" pitchFamily="18" charset="0"/>
                            </a:rPr>
                          </m:ctrlPr>
                        </m:dPr>
                        <m:e>
                          <m:r>
                            <a:rPr lang="en-US" b="0" i="0" smtClean="0">
                              <a:latin typeface="Cambria Math" panose="02040503050406030204" pitchFamily="18" charset="0"/>
                            </a:rPr>
                            <m:t>4.5</m:t>
                          </m:r>
                          <m:r>
                            <a:rPr lang="en-US">
                              <a:latin typeface="Cambria Math" panose="02040503050406030204" pitchFamily="18" charset="0"/>
                            </a:rPr>
                            <m:t>+</m:t>
                          </m:r>
                          <m:r>
                            <a:rPr lang="en-US" b="0" i="1" smtClean="0">
                              <a:latin typeface="Cambria Math" panose="02040503050406030204" pitchFamily="18" charset="0"/>
                            </a:rPr>
                            <m:t>3</m:t>
                          </m:r>
                        </m:e>
                      </m:d>
                      <m:r>
                        <a:rPr lang="en-US">
                          <a:latin typeface="Cambria Math" panose="02040503050406030204" pitchFamily="18" charset="0"/>
                        </a:rPr>
                        <m:t> </m:t>
                      </m:r>
                      <m:r>
                        <m:rPr>
                          <m:sty m:val="p"/>
                        </m:rPr>
                        <a:rPr lang="en-US">
                          <a:latin typeface="Cambria Math" panose="02040503050406030204" pitchFamily="18" charset="0"/>
                        </a:rPr>
                        <m:t>mg</m:t>
                      </m:r>
                      <m:r>
                        <a:rPr lang="en-US">
                          <a:latin typeface="Cambria Math" panose="02040503050406030204" pitchFamily="18" charset="0"/>
                        </a:rPr>
                        <m:t>/</m:t>
                      </m:r>
                      <m:r>
                        <m:rPr>
                          <m:sty m:val="p"/>
                        </m:rPr>
                        <a:rPr lang="en-US">
                          <a:latin typeface="Cambria Math" panose="02040503050406030204" pitchFamily="18" charset="0"/>
                        </a:rPr>
                        <m:t>L</m:t>
                      </m:r>
                      <m:r>
                        <a:rPr lang="en-US">
                          <a:latin typeface="Cambria Math" panose="02040503050406030204" pitchFamily="18" charset="0"/>
                        </a:rPr>
                        <m:t> ×</m:t>
                      </m:r>
                      <m:r>
                        <m:rPr>
                          <m:nor/>
                        </m:rPr>
                        <a:rPr lang="en-US" dirty="0">
                          <a:latin typeface="Cambria" panose="02040503050406030204" pitchFamily="18" charset="0"/>
                          <a:ea typeface="Cambria" panose="02040503050406030204" pitchFamily="18" charset="0"/>
                          <a:cs typeface="Arial" panose="020B0604020202020204" pitchFamily="34" charset="0"/>
                        </a:rPr>
                        <m:t>2.0 </m:t>
                      </m:r>
                      <m:r>
                        <m:rPr>
                          <m:nor/>
                        </m:rPr>
                        <a:rPr lang="en-US" dirty="0">
                          <a:latin typeface="Cambria" panose="02040503050406030204" pitchFamily="18" charset="0"/>
                          <a:ea typeface="Cambria" panose="02040503050406030204" pitchFamily="18" charset="0"/>
                          <a:cs typeface="Arial" panose="020B0604020202020204" pitchFamily="34" charset="0"/>
                        </a:rPr>
                        <m:t>MGD</m:t>
                      </m:r>
                      <m:r>
                        <a:rPr lang="en-US">
                          <a:latin typeface="Cambria Math" panose="02040503050406030204" pitchFamily="18" charset="0"/>
                          <a:ea typeface="Cambria Math" panose="02040503050406030204" pitchFamily="18" charset="0"/>
                        </a:rPr>
                        <m:t>×8.34 </m:t>
                      </m:r>
                      <m:r>
                        <m:rPr>
                          <m:sty m:val="p"/>
                        </m:rPr>
                        <a:rPr lang="en-US">
                          <a:latin typeface="Cambria Math" panose="02040503050406030204" pitchFamily="18" charset="0"/>
                          <a:ea typeface="Cambria Math" panose="02040503050406030204" pitchFamily="18" charset="0"/>
                        </a:rPr>
                        <m:t>lbs</m:t>
                      </m:r>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gal</m:t>
                      </m:r>
                    </m:oMath>
                  </m:oMathPara>
                </a14:m>
                <a:endParaRPr lang="en-US">
                  <a:latin typeface="Cambria" panose="02040503050406030204" pitchFamily="18" charset="0"/>
                  <a:ea typeface="Cambria" panose="02040503050406030204" pitchFamily="18" charset="0"/>
                  <a:cs typeface="Arial" panose="020B0604020202020204" pitchFamily="34" charset="0"/>
                </a:endParaRPr>
              </a:p>
              <a:p>
                <a:pPr>
                  <a:lnSpc>
                    <a:spcPct val="100000"/>
                  </a:lnSpc>
                  <a:spcBef>
                    <a:spcPts val="0"/>
                  </a:spcBef>
                  <a:spcAft>
                    <a:spcPts val="3000"/>
                  </a:spcAft>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panose="02040503050406030204" pitchFamily="18" charset="0"/>
                          <a:cs typeface="Arial" panose="020B0604020202020204" pitchFamily="34" charset="0"/>
                        </a:rPr>
                        <m:t>𝑆𝑢𝑙𝑓𝑢𝑟</m:t>
                      </m:r>
                      <m:r>
                        <a:rPr lang="en-US" b="0" i="1" smtClean="0">
                          <a:latin typeface="Cambria Math" panose="02040503050406030204" pitchFamily="18" charset="0"/>
                          <a:ea typeface="Cambria" panose="02040503050406030204" pitchFamily="18" charset="0"/>
                          <a:cs typeface="Arial" panose="020B0604020202020204" pitchFamily="34" charset="0"/>
                        </a:rPr>
                        <m:t> </m:t>
                      </m:r>
                      <m:r>
                        <a:rPr lang="en-US" b="0" i="1" smtClean="0">
                          <a:latin typeface="Cambria Math" panose="02040503050406030204" pitchFamily="18" charset="0"/>
                          <a:ea typeface="Cambria" panose="02040503050406030204" pitchFamily="18" charset="0"/>
                          <a:cs typeface="Arial" panose="020B0604020202020204" pitchFamily="34" charset="0"/>
                        </a:rPr>
                        <m:t>𝐹𝑒𝑒𝑑</m:t>
                      </m:r>
                      <m:r>
                        <a:rPr lang="en-US" b="0" i="1" smtClean="0">
                          <a:latin typeface="Cambria Math" panose="02040503050406030204" pitchFamily="18" charset="0"/>
                          <a:ea typeface="Cambria" panose="02040503050406030204" pitchFamily="18" charset="0"/>
                          <a:cs typeface="Arial" panose="020B0604020202020204" pitchFamily="34" charset="0"/>
                        </a:rPr>
                        <m:t> </m:t>
                      </m:r>
                      <m:r>
                        <a:rPr lang="en-US" b="0" i="1" smtClean="0">
                          <a:latin typeface="Cambria Math" panose="02040503050406030204" pitchFamily="18" charset="0"/>
                          <a:ea typeface="Cambria" panose="02040503050406030204" pitchFamily="18" charset="0"/>
                          <a:cs typeface="Arial" panose="020B0604020202020204" pitchFamily="34" charset="0"/>
                        </a:rPr>
                        <m:t>𝑅𝑎𝑡𝑒</m:t>
                      </m:r>
                      <m:r>
                        <a:rPr lang="en-US" b="0" i="1" smtClean="0">
                          <a:latin typeface="Cambria Math" panose="02040503050406030204" pitchFamily="18" charset="0"/>
                          <a:ea typeface="Cambria" panose="02040503050406030204" pitchFamily="18" charset="0"/>
                          <a:cs typeface="Arial" panose="020B0604020202020204" pitchFamily="34" charset="0"/>
                        </a:rPr>
                        <m:t>=125 </m:t>
                      </m:r>
                      <m:r>
                        <a:rPr lang="en-US" b="0" i="1" smtClean="0">
                          <a:latin typeface="Cambria Math" panose="02040503050406030204" pitchFamily="18" charset="0"/>
                          <a:ea typeface="Cambria" panose="02040503050406030204" pitchFamily="18" charset="0"/>
                          <a:cs typeface="Arial" panose="020B0604020202020204" pitchFamily="34" charset="0"/>
                        </a:rPr>
                        <m:t>𝑙𝑏𝑠</m:t>
                      </m:r>
                      <m:r>
                        <a:rPr lang="en-US" b="0" i="1" smtClean="0">
                          <a:latin typeface="Cambria Math" panose="02040503050406030204" pitchFamily="18" charset="0"/>
                          <a:ea typeface="Cambria" panose="02040503050406030204" pitchFamily="18" charset="0"/>
                          <a:cs typeface="Arial" panose="020B0604020202020204" pitchFamily="34" charset="0"/>
                        </a:rPr>
                        <m:t>/</m:t>
                      </m:r>
                      <m:r>
                        <a:rPr lang="en-US" b="0" i="1" smtClean="0">
                          <a:latin typeface="Cambria Math" panose="02040503050406030204" pitchFamily="18" charset="0"/>
                          <a:ea typeface="Cambria" panose="02040503050406030204" pitchFamily="18" charset="0"/>
                          <a:cs typeface="Arial" panose="020B0604020202020204" pitchFamily="34" charset="0"/>
                        </a:rPr>
                        <m:t>𝑑𝑎𝑦</m:t>
                      </m:r>
                    </m:oMath>
                  </m:oMathPara>
                </a14:m>
                <a:endParaRPr lang="en-US">
                  <a:latin typeface="Cambria" panose="02040503050406030204" pitchFamily="18" charset="0"/>
                  <a:ea typeface="Cambria" panose="02040503050406030204" pitchFamily="18"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808F37F0-3889-1601-5E64-CE267C47BBF4}"/>
                  </a:ext>
                </a:extLst>
              </p:cNvPr>
              <p:cNvSpPr>
                <a:spLocks noGrp="1" noRot="1" noChangeAspect="1" noMove="1" noResize="1" noEditPoints="1" noAdjustHandles="1" noChangeArrowheads="1" noChangeShapeType="1" noTextEdit="1"/>
              </p:cNvSpPr>
              <p:nvPr>
                <p:ph type="body" idx="1"/>
              </p:nvPr>
            </p:nvSpPr>
            <p:spPr>
              <a:xfrm>
                <a:off x="838200" y="1235105"/>
                <a:ext cx="10744199" cy="5296451"/>
              </a:xfrm>
              <a:blipFill>
                <a:blip r:embed="rId2"/>
                <a:stretch>
                  <a:fillRect l="-1192" t="-1267" r="-851"/>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C140D5BB-3596-2475-240A-795D398E63AB}"/>
              </a:ext>
            </a:extLst>
          </p:cNvPr>
          <p:cNvCxnSpPr>
            <a:cxnSpLocks/>
          </p:cNvCxnSpPr>
          <p:nvPr/>
        </p:nvCxnSpPr>
        <p:spPr>
          <a:xfrm>
            <a:off x="1498589" y="2551711"/>
            <a:ext cx="251314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7A14AE8-3499-EB9E-0595-5038453807C4}"/>
              </a:ext>
            </a:extLst>
          </p:cNvPr>
          <p:cNvCxnSpPr>
            <a:cxnSpLocks/>
          </p:cNvCxnSpPr>
          <p:nvPr/>
        </p:nvCxnSpPr>
        <p:spPr>
          <a:xfrm>
            <a:off x="6343941" y="1706893"/>
            <a:ext cx="2449185"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724770A-DB2D-E161-F4E5-95F8FCA68C4B}"/>
              </a:ext>
            </a:extLst>
          </p:cNvPr>
          <p:cNvCxnSpPr>
            <a:cxnSpLocks/>
          </p:cNvCxnSpPr>
          <p:nvPr/>
        </p:nvCxnSpPr>
        <p:spPr>
          <a:xfrm>
            <a:off x="915707" y="2130007"/>
            <a:ext cx="456197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43985FC-F478-E001-D57F-4BDF3FA118AD}"/>
              </a:ext>
            </a:extLst>
          </p:cNvPr>
          <p:cNvCxnSpPr>
            <a:cxnSpLocks/>
          </p:cNvCxnSpPr>
          <p:nvPr/>
        </p:nvCxnSpPr>
        <p:spPr>
          <a:xfrm>
            <a:off x="3405963" y="2973523"/>
            <a:ext cx="366468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5596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4A1CC89-F4D3-44C1-8BE4-EE60604A19DF}"/>
                  </a:ext>
                </a:extLst>
              </p:cNvPr>
              <p:cNvSpPr>
                <a:spLocks noGrp="1"/>
              </p:cNvSpPr>
              <p:nvPr>
                <p:ph idx="1"/>
              </p:nvPr>
            </p:nvSpPr>
            <p:spPr>
              <a:xfrm>
                <a:off x="838200" y="1690689"/>
                <a:ext cx="10515600" cy="4486276"/>
              </a:xfrm>
            </p:spPr>
            <p:txBody>
              <a:bodyPr>
                <a:normAutofit fontScale="32500" lnSpcReduction="20000"/>
              </a:bodyPr>
              <a:lstStyle/>
              <a:p>
                <a:pPr marL="0" indent="0">
                  <a:lnSpc>
                    <a:spcPct val="170000"/>
                  </a:lnSpc>
                  <a:buNone/>
                </a:pPr>
                <a:r>
                  <a:rPr lang="en-US" sz="6200">
                    <a:latin typeface="Arial" panose="020B0604020202020204" pitchFamily="34" charset="0"/>
                    <a:cs typeface="Arial" panose="020B0604020202020204" pitchFamily="34" charset="0"/>
                  </a:rPr>
                  <a:t>Ozone is a powerful oxidizing agent and destroys virus more effectively than chlorine.</a:t>
                </a:r>
              </a:p>
              <a:p>
                <a:pPr marL="0" indent="0">
                  <a:lnSpc>
                    <a:spcPct val="170000"/>
                  </a:lnSpc>
                  <a:buNone/>
                </a:pPr>
                <a:r>
                  <a:rPr lang="en-US" sz="6200">
                    <a:latin typeface="Arial" panose="020B0604020202020204" pitchFamily="34" charset="0"/>
                    <a:cs typeface="Arial" panose="020B0604020202020204" pitchFamily="34" charset="0"/>
                  </a:rPr>
                  <a:t>Typical ozone math examples:</a:t>
                </a:r>
              </a:p>
              <a:p>
                <a:pPr>
                  <a:lnSpc>
                    <a:spcPct val="170000"/>
                  </a:lnSpc>
                </a:pPr>
                <a:r>
                  <a:rPr lang="en-US" sz="6200">
                    <a:latin typeface="Arial" panose="020B0604020202020204" pitchFamily="34" charset="0"/>
                    <a:cs typeface="Arial" panose="020B0604020202020204" pitchFamily="34" charset="0"/>
                  </a:rPr>
                  <a:t>Calculating the ozone demand</a:t>
                </a:r>
              </a:p>
              <a:p>
                <a:pPr>
                  <a:lnSpc>
                    <a:spcPct val="170000"/>
                  </a:lnSpc>
                </a:pPr>
                <a:r>
                  <a:rPr lang="en-US" sz="6200">
                    <a:latin typeface="Arial" panose="020B0604020202020204" pitchFamily="34" charset="0"/>
                    <a:cs typeface="Arial" panose="020B0604020202020204" pitchFamily="34" charset="0"/>
                  </a:rPr>
                  <a:t>Dosage</a:t>
                </a:r>
              </a:p>
              <a:p>
                <a:pPr marL="0" indent="0">
                  <a:lnSpc>
                    <a:spcPct val="170000"/>
                  </a:lnSpc>
                  <a:buNone/>
                </a:pPr>
                <a14:m>
                  <m:oMathPara xmlns:m="http://schemas.openxmlformats.org/officeDocument/2006/math">
                    <m:oMathParaPr>
                      <m:jc m:val="centerGroup"/>
                    </m:oMathParaPr>
                    <m:oMath xmlns:m="http://schemas.openxmlformats.org/officeDocument/2006/math">
                      <m:r>
                        <a:rPr lang="en-US" sz="4900" b="0" i="1" smtClean="0">
                          <a:latin typeface="Cambria Math" panose="02040503050406030204" pitchFamily="18" charset="0"/>
                          <a:cs typeface="Arial" panose="020B0604020202020204" pitchFamily="34" charset="0"/>
                        </a:rPr>
                        <m:t>𝑂𝑧𝑜𝑛𝑒</m:t>
                      </m:r>
                      <m:r>
                        <a:rPr lang="en-US" sz="4900" b="0" i="1" smtClean="0">
                          <a:latin typeface="Cambria Math" panose="02040503050406030204" pitchFamily="18" charset="0"/>
                          <a:cs typeface="Arial" panose="020B0604020202020204" pitchFamily="34" charset="0"/>
                        </a:rPr>
                        <m:t> </m:t>
                      </m:r>
                      <m:r>
                        <a:rPr lang="en-US" sz="4900" b="0" i="1" smtClean="0">
                          <a:latin typeface="Cambria Math" panose="02040503050406030204" pitchFamily="18" charset="0"/>
                          <a:cs typeface="Arial" panose="020B0604020202020204" pitchFamily="34" charset="0"/>
                        </a:rPr>
                        <m:t>𝐷𝑜𝑠𝑒</m:t>
                      </m:r>
                      <m:r>
                        <a:rPr lang="en-US" sz="4900" b="0" i="1" smtClean="0">
                          <a:latin typeface="Cambria Math" panose="02040503050406030204" pitchFamily="18" charset="0"/>
                          <a:cs typeface="Arial" panose="020B0604020202020204" pitchFamily="34" charset="0"/>
                        </a:rPr>
                        <m:t> </m:t>
                      </m:r>
                      <m:d>
                        <m:dPr>
                          <m:ctrlPr>
                            <a:rPr lang="en-US" sz="4900" b="0" i="1" smtClean="0">
                              <a:latin typeface="Cambria Math" panose="02040503050406030204" pitchFamily="18" charset="0"/>
                              <a:cs typeface="Arial" panose="020B0604020202020204" pitchFamily="34" charset="0"/>
                            </a:rPr>
                          </m:ctrlPr>
                        </m:dPr>
                        <m:e>
                          <m:f>
                            <m:fPr>
                              <m:ctrlPr>
                                <a:rPr lang="en-US" sz="4900" b="0" i="1" smtClean="0">
                                  <a:latin typeface="Cambria Math" panose="02040503050406030204" pitchFamily="18" charset="0"/>
                                  <a:cs typeface="Arial" panose="020B0604020202020204" pitchFamily="34" charset="0"/>
                                </a:rPr>
                              </m:ctrlPr>
                            </m:fPr>
                            <m:num>
                              <m:r>
                                <a:rPr lang="en-US" sz="4900" b="0" i="1" smtClean="0">
                                  <a:latin typeface="Cambria Math" panose="02040503050406030204" pitchFamily="18" charset="0"/>
                                  <a:cs typeface="Arial" panose="020B0604020202020204" pitchFamily="34" charset="0"/>
                                </a:rPr>
                                <m:t>𝑚𝑔</m:t>
                              </m:r>
                            </m:num>
                            <m:den>
                              <m:r>
                                <a:rPr lang="en-US" sz="4900" b="0" i="1" smtClean="0">
                                  <a:latin typeface="Cambria Math" panose="02040503050406030204" pitchFamily="18" charset="0"/>
                                  <a:cs typeface="Arial" panose="020B0604020202020204" pitchFamily="34" charset="0"/>
                                </a:rPr>
                                <m:t>𝐿</m:t>
                              </m:r>
                            </m:den>
                          </m:f>
                        </m:e>
                      </m:d>
                      <m:r>
                        <a:rPr lang="en-US" sz="4900" b="0" i="1" smtClean="0">
                          <a:latin typeface="Cambria Math" panose="02040503050406030204" pitchFamily="18" charset="0"/>
                          <a:cs typeface="Arial" panose="020B0604020202020204" pitchFamily="34" charset="0"/>
                        </a:rPr>
                        <m:t>=</m:t>
                      </m:r>
                      <m:f>
                        <m:fPr>
                          <m:ctrlPr>
                            <a:rPr lang="en-US" sz="4900" b="0" i="1" smtClean="0">
                              <a:latin typeface="Cambria Math" panose="02040503050406030204" pitchFamily="18" charset="0"/>
                              <a:cs typeface="Arial" panose="020B0604020202020204" pitchFamily="34" charset="0"/>
                            </a:rPr>
                          </m:ctrlPr>
                        </m:fPr>
                        <m:num>
                          <m:r>
                            <a:rPr lang="en-US" sz="4900" b="0" i="1" smtClean="0">
                              <a:latin typeface="Cambria Math" panose="02040503050406030204" pitchFamily="18" charset="0"/>
                              <a:cs typeface="Arial" panose="020B0604020202020204" pitchFamily="34" charset="0"/>
                            </a:rPr>
                            <m:t>𝑔𝑎𝑠</m:t>
                          </m:r>
                          <m:r>
                            <a:rPr lang="en-US" sz="4900" b="0" i="1" smtClean="0">
                              <a:latin typeface="Cambria Math" panose="02040503050406030204" pitchFamily="18" charset="0"/>
                              <a:cs typeface="Arial" panose="020B0604020202020204" pitchFamily="34" charset="0"/>
                            </a:rPr>
                            <m:t> </m:t>
                          </m:r>
                          <m:r>
                            <a:rPr lang="en-US" sz="4900" b="0" i="1" smtClean="0">
                              <a:latin typeface="Cambria Math" panose="02040503050406030204" pitchFamily="18" charset="0"/>
                              <a:cs typeface="Arial" panose="020B0604020202020204" pitchFamily="34" charset="0"/>
                            </a:rPr>
                            <m:t>𝑓𝑙𝑜𝑤𝑟𝑎𝑡𝑒</m:t>
                          </m:r>
                          <m:r>
                            <a:rPr lang="en-US" sz="4900" b="0" i="1" smtClean="0">
                              <a:latin typeface="Cambria Math" panose="02040503050406030204" pitchFamily="18" charset="0"/>
                              <a:cs typeface="Arial" panose="020B0604020202020204" pitchFamily="34" charset="0"/>
                            </a:rPr>
                            <m:t> </m:t>
                          </m:r>
                          <m:d>
                            <m:dPr>
                              <m:ctrlPr>
                                <a:rPr lang="en-US" sz="4900" b="0" i="1" smtClean="0">
                                  <a:latin typeface="Cambria Math" panose="02040503050406030204" pitchFamily="18" charset="0"/>
                                  <a:cs typeface="Arial" panose="020B0604020202020204" pitchFamily="34" charset="0"/>
                                </a:rPr>
                              </m:ctrlPr>
                            </m:dPr>
                            <m:e>
                              <m:f>
                                <m:fPr>
                                  <m:ctrlPr>
                                    <a:rPr lang="en-US" sz="4900" b="0" i="1" smtClean="0">
                                      <a:latin typeface="Cambria Math" panose="02040503050406030204" pitchFamily="18" charset="0"/>
                                      <a:cs typeface="Arial" panose="020B0604020202020204" pitchFamily="34" charset="0"/>
                                    </a:rPr>
                                  </m:ctrlPr>
                                </m:fPr>
                                <m:num>
                                  <m:r>
                                    <a:rPr lang="en-US" sz="4900" b="0" i="1" smtClean="0">
                                      <a:latin typeface="Cambria Math" panose="02040503050406030204" pitchFamily="18" charset="0"/>
                                      <a:cs typeface="Arial" panose="020B0604020202020204" pitchFamily="34" charset="0"/>
                                    </a:rPr>
                                    <m:t>𝐿</m:t>
                                  </m:r>
                                </m:num>
                                <m:den>
                                  <m:r>
                                    <a:rPr lang="en-US" sz="4900" b="0" i="1" smtClean="0">
                                      <a:latin typeface="Cambria Math" panose="02040503050406030204" pitchFamily="18" charset="0"/>
                                      <a:cs typeface="Arial" panose="020B0604020202020204" pitchFamily="34" charset="0"/>
                                    </a:rPr>
                                    <m:t>𝑚𝑖𝑛</m:t>
                                  </m:r>
                                </m:den>
                              </m:f>
                            </m:e>
                          </m:d>
                        </m:num>
                        <m:den>
                          <m:r>
                            <a:rPr lang="en-US" sz="4900" b="0" i="1" smtClean="0">
                              <a:latin typeface="Cambria Math" panose="02040503050406030204" pitchFamily="18" charset="0"/>
                              <a:cs typeface="Arial" panose="020B0604020202020204" pitchFamily="34" charset="0"/>
                            </a:rPr>
                            <m:t>𝑙𝑖𝑞𝑢𝑖𝑑</m:t>
                          </m:r>
                          <m:r>
                            <a:rPr lang="en-US" sz="4900" i="1">
                              <a:latin typeface="Cambria Math" panose="02040503050406030204" pitchFamily="18" charset="0"/>
                              <a:cs typeface="Arial" panose="020B0604020202020204" pitchFamily="34" charset="0"/>
                            </a:rPr>
                            <m:t> </m:t>
                          </m:r>
                          <m:r>
                            <a:rPr lang="en-US" sz="4900" i="1">
                              <a:latin typeface="Cambria Math" panose="02040503050406030204" pitchFamily="18" charset="0"/>
                              <a:cs typeface="Arial" panose="020B0604020202020204" pitchFamily="34" charset="0"/>
                            </a:rPr>
                            <m:t>𝑓𝑙𝑜𝑤𝑟𝑎𝑡𝑒</m:t>
                          </m:r>
                          <m:r>
                            <a:rPr lang="en-US" sz="4900" i="1">
                              <a:latin typeface="Cambria Math" panose="02040503050406030204" pitchFamily="18" charset="0"/>
                              <a:cs typeface="Arial" panose="020B0604020202020204" pitchFamily="34" charset="0"/>
                            </a:rPr>
                            <m:t> </m:t>
                          </m:r>
                          <m:d>
                            <m:dPr>
                              <m:ctrlPr>
                                <a:rPr lang="en-US" sz="4900" i="1">
                                  <a:latin typeface="Cambria Math" panose="02040503050406030204" pitchFamily="18" charset="0"/>
                                  <a:cs typeface="Arial" panose="020B0604020202020204" pitchFamily="34" charset="0"/>
                                </a:rPr>
                              </m:ctrlPr>
                            </m:dPr>
                            <m:e>
                              <m:f>
                                <m:fPr>
                                  <m:ctrlPr>
                                    <a:rPr lang="en-US" sz="4900" i="1">
                                      <a:latin typeface="Cambria Math" panose="02040503050406030204" pitchFamily="18" charset="0"/>
                                      <a:cs typeface="Arial" panose="020B0604020202020204" pitchFamily="34" charset="0"/>
                                    </a:rPr>
                                  </m:ctrlPr>
                                </m:fPr>
                                <m:num>
                                  <m:r>
                                    <a:rPr lang="en-US" sz="4900" i="1">
                                      <a:latin typeface="Cambria Math" panose="02040503050406030204" pitchFamily="18" charset="0"/>
                                      <a:cs typeface="Arial" panose="020B0604020202020204" pitchFamily="34" charset="0"/>
                                    </a:rPr>
                                    <m:t>𝐿</m:t>
                                  </m:r>
                                </m:num>
                                <m:den>
                                  <m:r>
                                    <a:rPr lang="en-US" sz="4900" i="1">
                                      <a:latin typeface="Cambria Math" panose="02040503050406030204" pitchFamily="18" charset="0"/>
                                      <a:cs typeface="Arial" panose="020B0604020202020204" pitchFamily="34" charset="0"/>
                                    </a:rPr>
                                    <m:t>𝑚𝑖𝑛</m:t>
                                  </m:r>
                                </m:den>
                              </m:f>
                            </m:e>
                          </m:d>
                        </m:den>
                      </m:f>
                      <m:r>
                        <a:rPr lang="en-US" sz="4900" b="0" i="1" smtClean="0">
                          <a:latin typeface="Cambria Math" panose="02040503050406030204" pitchFamily="18" charset="0"/>
                          <a:ea typeface="Cambria Math" panose="02040503050406030204" pitchFamily="18" charset="0"/>
                          <a:cs typeface="Arial" panose="020B0604020202020204" pitchFamily="34" charset="0"/>
                        </a:rPr>
                        <m:t>×</m:t>
                      </m:r>
                      <m:r>
                        <a:rPr lang="en-US" sz="4900" b="0" i="1" smtClean="0">
                          <a:latin typeface="Cambria Math" panose="02040503050406030204" pitchFamily="18" charset="0"/>
                          <a:cs typeface="Arial" panose="020B0604020202020204" pitchFamily="34" charset="0"/>
                        </a:rPr>
                        <m:t>(</m:t>
                      </m:r>
                      <m:r>
                        <a:rPr lang="en-US" sz="4900" b="0" i="1" smtClean="0">
                          <a:latin typeface="Cambria Math" panose="02040503050406030204" pitchFamily="18" charset="0"/>
                          <a:cs typeface="Arial" panose="020B0604020202020204" pitchFamily="34" charset="0"/>
                        </a:rPr>
                        <m:t>𝐶𝑜𝑛𝑐</m:t>
                      </m:r>
                      <m:r>
                        <a:rPr lang="en-US" sz="4900" b="0" i="1" smtClean="0">
                          <a:latin typeface="Cambria Math" panose="02040503050406030204" pitchFamily="18" charset="0"/>
                          <a:cs typeface="Arial" panose="020B0604020202020204" pitchFamily="34" charset="0"/>
                        </a:rPr>
                        <m:t>. </m:t>
                      </m:r>
                      <m:r>
                        <a:rPr lang="en-US" sz="4900" b="0" i="1" smtClean="0">
                          <a:latin typeface="Cambria Math" panose="02040503050406030204" pitchFamily="18" charset="0"/>
                          <a:cs typeface="Arial" panose="020B0604020202020204" pitchFamily="34" charset="0"/>
                        </a:rPr>
                        <m:t>𝑜𝑓</m:t>
                      </m:r>
                      <m:sSub>
                        <m:sSubPr>
                          <m:ctrlPr>
                            <a:rPr lang="en-US" sz="4900" i="1">
                              <a:latin typeface="Cambria Math" panose="02040503050406030204" pitchFamily="18" charset="0"/>
                              <a:cs typeface="Arial" panose="020B0604020202020204" pitchFamily="34" charset="0"/>
                            </a:rPr>
                          </m:ctrlPr>
                        </m:sSubPr>
                        <m:e>
                          <m:r>
                            <a:rPr lang="en-US" sz="4900" i="1">
                              <a:latin typeface="Cambria Math" panose="02040503050406030204" pitchFamily="18" charset="0"/>
                              <a:cs typeface="Arial" panose="020B0604020202020204" pitchFamily="34" charset="0"/>
                            </a:rPr>
                            <m:t>𝑂</m:t>
                          </m:r>
                        </m:e>
                        <m:sub>
                          <m:r>
                            <a:rPr lang="en-US" sz="4900" i="1">
                              <a:latin typeface="Cambria Math" panose="02040503050406030204" pitchFamily="18" charset="0"/>
                              <a:cs typeface="Arial" panose="020B0604020202020204" pitchFamily="34" charset="0"/>
                            </a:rPr>
                            <m:t>3</m:t>
                          </m:r>
                        </m:sub>
                      </m:sSub>
                      <m:r>
                        <a:rPr lang="en-US" sz="4900" b="0" i="1" smtClean="0">
                          <a:latin typeface="Cambria Math" panose="02040503050406030204" pitchFamily="18" charset="0"/>
                          <a:cs typeface="Arial" panose="020B0604020202020204" pitchFamily="34" charset="0"/>
                        </a:rPr>
                        <m:t> </m:t>
                      </m:r>
                      <m:r>
                        <a:rPr lang="en-US" sz="4900" b="0" i="1" smtClean="0">
                          <a:latin typeface="Cambria Math" panose="02040503050406030204" pitchFamily="18" charset="0"/>
                          <a:cs typeface="Arial" panose="020B0604020202020204" pitchFamily="34" charset="0"/>
                        </a:rPr>
                        <m:t>𝑖𝑛</m:t>
                      </m:r>
                      <m:r>
                        <a:rPr lang="en-US" sz="4900" b="0" i="1" smtClean="0">
                          <a:latin typeface="Cambria Math" panose="02040503050406030204" pitchFamily="18" charset="0"/>
                          <a:cs typeface="Arial" panose="020B0604020202020204" pitchFamily="34" charset="0"/>
                        </a:rPr>
                        <m:t> </m:t>
                      </m:r>
                      <m:r>
                        <a:rPr lang="en-US" sz="4900" b="0" i="1" smtClean="0">
                          <a:latin typeface="Cambria Math" panose="02040503050406030204" pitchFamily="18" charset="0"/>
                          <a:cs typeface="Arial" panose="020B0604020202020204" pitchFamily="34" charset="0"/>
                        </a:rPr>
                        <m:t>𝑓𝑒𝑒𝑑</m:t>
                      </m:r>
                      <m:r>
                        <a:rPr lang="en-US" sz="4900" b="0" i="1" smtClean="0">
                          <a:latin typeface="Cambria Math" panose="02040503050406030204" pitchFamily="18" charset="0"/>
                          <a:cs typeface="Arial" panose="020B0604020202020204" pitchFamily="34" charset="0"/>
                        </a:rPr>
                        <m:t> </m:t>
                      </m:r>
                      <m:r>
                        <a:rPr lang="en-US" sz="4900" b="0" i="1" smtClean="0">
                          <a:latin typeface="Cambria Math" panose="02040503050406030204" pitchFamily="18" charset="0"/>
                          <a:cs typeface="Arial" panose="020B0604020202020204" pitchFamily="34" charset="0"/>
                        </a:rPr>
                        <m:t>𝑔𝑎𝑠</m:t>
                      </m:r>
                      <m:r>
                        <a:rPr lang="en-US" sz="4900" b="0" i="1" smtClean="0">
                          <a:latin typeface="Cambria Math" panose="02040503050406030204" pitchFamily="18" charset="0"/>
                          <a:cs typeface="Arial" panose="020B0604020202020204" pitchFamily="34" charset="0"/>
                        </a:rPr>
                        <m:t> </m:t>
                      </m:r>
                      <m:d>
                        <m:dPr>
                          <m:ctrlPr>
                            <a:rPr lang="en-US" sz="4900" b="0" i="1" smtClean="0">
                              <a:latin typeface="Cambria Math" panose="02040503050406030204" pitchFamily="18" charset="0"/>
                              <a:cs typeface="Arial" panose="020B0604020202020204" pitchFamily="34" charset="0"/>
                            </a:rPr>
                          </m:ctrlPr>
                        </m:dPr>
                        <m:e>
                          <m:f>
                            <m:fPr>
                              <m:ctrlPr>
                                <a:rPr lang="en-US" sz="4900" i="1">
                                  <a:latin typeface="Cambria Math" panose="02040503050406030204" pitchFamily="18" charset="0"/>
                                  <a:cs typeface="Arial" panose="020B0604020202020204" pitchFamily="34" charset="0"/>
                                </a:rPr>
                              </m:ctrlPr>
                            </m:fPr>
                            <m:num>
                              <m:r>
                                <a:rPr lang="en-US" sz="4900" i="1">
                                  <a:latin typeface="Cambria Math" panose="02040503050406030204" pitchFamily="18" charset="0"/>
                                  <a:cs typeface="Arial" panose="020B0604020202020204" pitchFamily="34" charset="0"/>
                                </a:rPr>
                                <m:t>𝑚𝑔</m:t>
                              </m:r>
                            </m:num>
                            <m:den>
                              <m:r>
                                <a:rPr lang="en-US" sz="4900" i="1">
                                  <a:latin typeface="Cambria Math" panose="02040503050406030204" pitchFamily="18" charset="0"/>
                                  <a:cs typeface="Arial" panose="020B0604020202020204" pitchFamily="34" charset="0"/>
                                </a:rPr>
                                <m:t>𝐿</m:t>
                              </m:r>
                            </m:den>
                          </m:f>
                        </m:e>
                      </m:d>
                      <m:r>
                        <a:rPr lang="en-US" sz="4900" b="0" i="1" smtClean="0">
                          <a:latin typeface="Cambria Math" panose="02040503050406030204" pitchFamily="18" charset="0"/>
                          <a:cs typeface="Arial" panose="020B0604020202020204" pitchFamily="34" charset="0"/>
                        </a:rPr>
                        <m:t>−</m:t>
                      </m:r>
                      <m:r>
                        <a:rPr lang="en-US" sz="4900" b="0" i="1" smtClean="0">
                          <a:latin typeface="Cambria Math" panose="02040503050406030204" pitchFamily="18" charset="0"/>
                          <a:cs typeface="Arial" panose="020B0604020202020204" pitchFamily="34" charset="0"/>
                        </a:rPr>
                        <m:t>𝐶𝑜𝑛𝑐</m:t>
                      </m:r>
                      <m:r>
                        <a:rPr lang="en-US" sz="4900" b="0" i="1" smtClean="0">
                          <a:latin typeface="Cambria Math" panose="02040503050406030204" pitchFamily="18" charset="0"/>
                          <a:cs typeface="Arial" panose="020B0604020202020204" pitchFamily="34" charset="0"/>
                        </a:rPr>
                        <m:t>. </m:t>
                      </m:r>
                      <m:r>
                        <a:rPr lang="en-US" sz="4900" b="0" i="1" smtClean="0">
                          <a:latin typeface="Cambria Math" panose="02040503050406030204" pitchFamily="18" charset="0"/>
                          <a:cs typeface="Arial" panose="020B0604020202020204" pitchFamily="34" charset="0"/>
                        </a:rPr>
                        <m:t>𝑜𝑓</m:t>
                      </m:r>
                      <m:sSub>
                        <m:sSubPr>
                          <m:ctrlPr>
                            <a:rPr lang="en-US" sz="4900" i="1">
                              <a:latin typeface="Cambria Math" panose="02040503050406030204" pitchFamily="18" charset="0"/>
                              <a:cs typeface="Arial" panose="020B0604020202020204" pitchFamily="34" charset="0"/>
                            </a:rPr>
                          </m:ctrlPr>
                        </m:sSubPr>
                        <m:e>
                          <m:r>
                            <a:rPr lang="en-US" sz="4900" i="1">
                              <a:latin typeface="Cambria Math" panose="02040503050406030204" pitchFamily="18" charset="0"/>
                              <a:cs typeface="Arial" panose="020B0604020202020204" pitchFamily="34" charset="0"/>
                            </a:rPr>
                            <m:t>𝑂</m:t>
                          </m:r>
                        </m:e>
                        <m:sub>
                          <m:r>
                            <a:rPr lang="en-US" sz="4900" i="1">
                              <a:latin typeface="Cambria Math" panose="02040503050406030204" pitchFamily="18" charset="0"/>
                              <a:cs typeface="Arial" panose="020B0604020202020204" pitchFamily="34" charset="0"/>
                            </a:rPr>
                            <m:t>3</m:t>
                          </m:r>
                        </m:sub>
                      </m:sSub>
                      <m:r>
                        <a:rPr lang="en-US" sz="4900" b="0" i="1" smtClean="0">
                          <a:latin typeface="Cambria Math" panose="02040503050406030204" pitchFamily="18" charset="0"/>
                          <a:cs typeface="Arial" panose="020B0604020202020204" pitchFamily="34" charset="0"/>
                        </a:rPr>
                        <m:t>  </m:t>
                      </m:r>
                      <m:r>
                        <a:rPr lang="en-US" sz="4900" b="0" i="1" smtClean="0">
                          <a:latin typeface="Cambria Math" panose="02040503050406030204" pitchFamily="18" charset="0"/>
                          <a:cs typeface="Arial" panose="020B0604020202020204" pitchFamily="34" charset="0"/>
                        </a:rPr>
                        <m:t>𝑜𝑓𝑓</m:t>
                      </m:r>
                      <m:r>
                        <a:rPr lang="en-US" sz="4900" b="0" i="1" smtClean="0">
                          <a:latin typeface="Cambria Math" panose="02040503050406030204" pitchFamily="18" charset="0"/>
                          <a:cs typeface="Arial" panose="020B0604020202020204" pitchFamily="34" charset="0"/>
                        </a:rPr>
                        <m:t>−</m:t>
                      </m:r>
                      <m:r>
                        <a:rPr lang="en-US" sz="4900" b="0" i="1" smtClean="0">
                          <a:latin typeface="Cambria Math" panose="02040503050406030204" pitchFamily="18" charset="0"/>
                          <a:cs typeface="Arial" panose="020B0604020202020204" pitchFamily="34" charset="0"/>
                        </a:rPr>
                        <m:t>𝑔𝑎𝑠</m:t>
                      </m:r>
                      <m:r>
                        <a:rPr lang="en-US" sz="4900" b="0" i="1" smtClean="0">
                          <a:latin typeface="Cambria Math" panose="02040503050406030204" pitchFamily="18" charset="0"/>
                          <a:cs typeface="Arial" panose="020B0604020202020204" pitchFamily="34" charset="0"/>
                        </a:rPr>
                        <m:t>(</m:t>
                      </m:r>
                      <m:f>
                        <m:fPr>
                          <m:ctrlPr>
                            <a:rPr lang="en-US" sz="4900" i="1">
                              <a:latin typeface="Cambria Math" panose="02040503050406030204" pitchFamily="18" charset="0"/>
                              <a:cs typeface="Arial" panose="020B0604020202020204" pitchFamily="34" charset="0"/>
                            </a:rPr>
                          </m:ctrlPr>
                        </m:fPr>
                        <m:num>
                          <m:r>
                            <a:rPr lang="en-US" sz="4900" i="1">
                              <a:latin typeface="Cambria Math" panose="02040503050406030204" pitchFamily="18" charset="0"/>
                              <a:cs typeface="Arial" panose="020B0604020202020204" pitchFamily="34" charset="0"/>
                            </a:rPr>
                            <m:t>𝑚𝑔</m:t>
                          </m:r>
                        </m:num>
                        <m:den>
                          <m:r>
                            <a:rPr lang="en-US" sz="4900" i="1">
                              <a:latin typeface="Cambria Math" panose="02040503050406030204" pitchFamily="18" charset="0"/>
                              <a:cs typeface="Arial" panose="020B0604020202020204" pitchFamily="34" charset="0"/>
                            </a:rPr>
                            <m:t>𝐿</m:t>
                          </m:r>
                        </m:den>
                      </m:f>
                      <m:r>
                        <a:rPr lang="en-US" sz="4900" b="0" i="1" smtClean="0">
                          <a:latin typeface="Cambria Math" panose="02040503050406030204" pitchFamily="18" charset="0"/>
                          <a:cs typeface="Arial" panose="020B0604020202020204" pitchFamily="34" charset="0"/>
                        </a:rPr>
                        <m:t>))</m:t>
                      </m:r>
                    </m:oMath>
                  </m:oMathPara>
                </a14:m>
                <a:endParaRPr lang="en-US">
                  <a:latin typeface="Arial" panose="020B0604020202020204" pitchFamily="34"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B4A1CC89-F4D3-44C1-8BE4-EE60604A19DF}"/>
                  </a:ext>
                </a:extLst>
              </p:cNvPr>
              <p:cNvSpPr>
                <a:spLocks noGrp="1" noRot="1" noChangeAspect="1" noMove="1" noResize="1" noEditPoints="1" noAdjustHandles="1" noChangeArrowheads="1" noChangeShapeType="1" noTextEdit="1"/>
              </p:cNvSpPr>
              <p:nvPr>
                <p:ph idx="1"/>
              </p:nvPr>
            </p:nvSpPr>
            <p:spPr>
              <a:xfrm>
                <a:off x="838200" y="1690689"/>
                <a:ext cx="10515600" cy="4486276"/>
              </a:xfrm>
              <a:blipFill>
                <a:blip r:embed="rId3"/>
                <a:stretch>
                  <a:fillRect l="-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itle 4">
                <a:extLst>
                  <a:ext uri="{FF2B5EF4-FFF2-40B4-BE49-F238E27FC236}">
                    <a16:creationId xmlns:a16="http://schemas.microsoft.com/office/drawing/2014/main" id="{37ACED1F-A629-455F-9EF9-C90BA186E8AF}"/>
                  </a:ext>
                </a:extLst>
              </p:cNvPr>
              <p:cNvSpPr>
                <a:spLocks noGrp="1"/>
              </p:cNvSpPr>
              <p:nvPr>
                <p:ph type="title"/>
              </p:nvPr>
            </p:nvSpPr>
            <p:spPr>
              <a:xfrm>
                <a:off x="178443" y="1"/>
                <a:ext cx="10515600" cy="949842"/>
              </a:xfrm>
            </p:spPr>
            <p:txBody>
              <a:bodyPr>
                <a:normAutofit/>
              </a:bodyPr>
              <a:lstStyle/>
              <a:p>
                <a:r>
                  <a:rPr lang="en-US">
                    <a:latin typeface="Arial" panose="020B0604020202020204" pitchFamily="34" charset="0"/>
                    <a:cs typeface="Arial" panose="020B0604020202020204" pitchFamily="34" charset="0"/>
                  </a:rPr>
                  <a:t>Ozone (</a:t>
                </a:r>
                <a14:m>
                  <m:oMath xmlns:m="http://schemas.openxmlformats.org/officeDocument/2006/math">
                    <m:sSub>
                      <m:sSubPr>
                        <m:ctrlPr>
                          <a:rPr lang="en-US" i="1" smtClean="0">
                            <a:latin typeface="Cambria Math" panose="02040503050406030204" pitchFamily="18" charset="0"/>
                            <a:cs typeface="Arial" panose="020B0604020202020204" pitchFamily="34" charset="0"/>
                          </a:rPr>
                        </m:ctrlPr>
                      </m:sSubPr>
                      <m:e>
                        <m:r>
                          <a:rPr lang="en-US" b="0" i="1" smtClean="0">
                            <a:latin typeface="Cambria Math" panose="02040503050406030204" pitchFamily="18" charset="0"/>
                            <a:cs typeface="Arial" panose="020B0604020202020204" pitchFamily="34" charset="0"/>
                          </a:rPr>
                          <m:t>𝑂</m:t>
                        </m:r>
                      </m:e>
                      <m:sub>
                        <m:r>
                          <a:rPr lang="en-US" b="0" i="1" smtClean="0">
                            <a:latin typeface="Cambria Math" panose="02040503050406030204" pitchFamily="18" charset="0"/>
                            <a:cs typeface="Arial" panose="020B0604020202020204" pitchFamily="34" charset="0"/>
                          </a:rPr>
                          <m:t>3</m:t>
                        </m:r>
                      </m:sub>
                    </m:sSub>
                  </m:oMath>
                </a14:m>
                <a:r>
                  <a:rPr lang="en-US">
                    <a:latin typeface="Arial" panose="020B0604020202020204" pitchFamily="34" charset="0"/>
                    <a:cs typeface="Arial" panose="020B0604020202020204" pitchFamily="34" charset="0"/>
                  </a:rPr>
                  <a:t>) Disinfection</a:t>
                </a:r>
              </a:p>
            </p:txBody>
          </p:sp>
        </mc:Choice>
        <mc:Fallback xmlns="">
          <p:sp>
            <p:nvSpPr>
              <p:cNvPr id="5" name="Title 4">
                <a:extLst>
                  <a:ext uri="{FF2B5EF4-FFF2-40B4-BE49-F238E27FC236}">
                    <a16:creationId xmlns:a16="http://schemas.microsoft.com/office/drawing/2014/main" id="{37ACED1F-A629-455F-9EF9-C90BA186E8AF}"/>
                  </a:ext>
                </a:extLst>
              </p:cNvPr>
              <p:cNvSpPr>
                <a:spLocks noGrp="1" noRot="1" noChangeAspect="1" noMove="1" noResize="1" noEditPoints="1" noAdjustHandles="1" noChangeArrowheads="1" noChangeShapeType="1" noTextEdit="1"/>
              </p:cNvSpPr>
              <p:nvPr>
                <p:ph type="title"/>
              </p:nvPr>
            </p:nvSpPr>
            <p:spPr>
              <a:xfrm>
                <a:off x="178443" y="1"/>
                <a:ext cx="10515600" cy="949842"/>
              </a:xfrm>
              <a:blipFill>
                <a:blip r:embed="rId4"/>
                <a:stretch>
                  <a:fillRect l="-2319" t="-7692" b="-16667"/>
                </a:stretch>
              </a:blipFill>
            </p:spPr>
            <p:txBody>
              <a:bodyPr/>
              <a:lstStyle/>
              <a:p>
                <a:r>
                  <a:rPr lang="en-US">
                    <a:noFill/>
                  </a:rPr>
                  <a:t> </a:t>
                </a:r>
              </a:p>
            </p:txBody>
          </p:sp>
        </mc:Fallback>
      </mc:AlternateContent>
    </p:spTree>
    <p:extLst>
      <p:ext uri="{BB962C8B-B14F-4D97-AF65-F5344CB8AC3E}">
        <p14:creationId xmlns:p14="http://schemas.microsoft.com/office/powerpoint/2010/main" val="79023439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4A1CC89-F4D3-44C1-8BE4-EE60604A19DF}"/>
                  </a:ext>
                </a:extLst>
              </p:cNvPr>
              <p:cNvSpPr>
                <a:spLocks noGrp="1"/>
              </p:cNvSpPr>
              <p:nvPr>
                <p:ph idx="1"/>
              </p:nvPr>
            </p:nvSpPr>
            <p:spPr/>
            <p:txBody>
              <a:bodyPr>
                <a:normAutofit fontScale="85000" lnSpcReduction="10000"/>
              </a:bodyPr>
              <a:lstStyle/>
              <a:p>
                <a:pPr marL="0" indent="0">
                  <a:spcAft>
                    <a:spcPts val="3000"/>
                  </a:spcAft>
                  <a:buNone/>
                </a:pPr>
                <a:r>
                  <a:rPr lang="en-US" sz="2800">
                    <a:latin typeface="Arial" panose="020B0604020202020204" pitchFamily="34" charset="0"/>
                    <a:cs typeface="Arial" panose="020B0604020202020204" pitchFamily="34" charset="0"/>
                  </a:rPr>
                  <a:t>UV lamps produce UV radiation with a wavelength = 254 nm</a:t>
                </a:r>
              </a:p>
              <a:p>
                <a:pPr marL="0" indent="0">
                  <a:spcAft>
                    <a:spcPts val="3000"/>
                  </a:spcAft>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cs typeface="Arial" panose="020B0604020202020204" pitchFamily="34" charset="0"/>
                        </a:rPr>
                        <m:t>𝑈𝑉</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𝐷𝑜𝑠𝑎𝑔𝑒</m:t>
                      </m:r>
                      <m:r>
                        <a:rPr lang="en-US" sz="2800" b="0" i="1" smtClean="0">
                          <a:latin typeface="Cambria Math" panose="02040503050406030204" pitchFamily="18" charset="0"/>
                          <a:cs typeface="Arial" panose="020B0604020202020204" pitchFamily="34" charset="0"/>
                        </a:rPr>
                        <m:t> </m:t>
                      </m:r>
                      <m:d>
                        <m:dPr>
                          <m:ctrlPr>
                            <a:rPr lang="en-US" sz="2800" b="0" i="1" smtClean="0">
                              <a:latin typeface="Cambria Math" panose="02040503050406030204" pitchFamily="18" charset="0"/>
                              <a:cs typeface="Arial" panose="020B0604020202020204" pitchFamily="34" charset="0"/>
                            </a:rPr>
                          </m:ctrlPr>
                        </m:dPr>
                        <m:e>
                          <m:f>
                            <m:fPr>
                              <m:ctrlPr>
                                <a:rPr lang="en-US" sz="2800" b="0" i="1" smtClean="0">
                                  <a:latin typeface="Cambria Math" panose="02040503050406030204" pitchFamily="18" charset="0"/>
                                  <a:cs typeface="Arial" panose="020B0604020202020204" pitchFamily="34" charset="0"/>
                                </a:rPr>
                              </m:ctrlPr>
                            </m:fPr>
                            <m:num>
                              <m:r>
                                <a:rPr lang="en-US" sz="2800" b="0" i="1" smtClean="0">
                                  <a:latin typeface="Cambria Math" panose="02040503050406030204" pitchFamily="18" charset="0"/>
                                  <a:cs typeface="Arial" panose="020B0604020202020204" pitchFamily="34" charset="0"/>
                                </a:rPr>
                                <m:t>𝑚𝐽</m:t>
                              </m:r>
                            </m:num>
                            <m:den>
                              <m:sSup>
                                <m:sSupPr>
                                  <m:ctrlPr>
                                    <a:rPr lang="en-US" sz="2800" b="0" i="1" smtClean="0">
                                      <a:latin typeface="Cambria Math" panose="02040503050406030204" pitchFamily="18" charset="0"/>
                                      <a:cs typeface="Arial" panose="020B0604020202020204" pitchFamily="34" charset="0"/>
                                    </a:rPr>
                                  </m:ctrlPr>
                                </m:sSupPr>
                                <m:e>
                                  <m:r>
                                    <a:rPr lang="en-US" sz="2800" b="0" i="1" smtClean="0">
                                      <a:latin typeface="Cambria Math" panose="02040503050406030204" pitchFamily="18" charset="0"/>
                                      <a:cs typeface="Arial" panose="020B0604020202020204" pitchFamily="34" charset="0"/>
                                    </a:rPr>
                                    <m:t>𝑐𝑚</m:t>
                                  </m:r>
                                </m:e>
                                <m:sup>
                                  <m:r>
                                    <a:rPr lang="en-US" sz="2800" b="0" i="1" smtClean="0">
                                      <a:latin typeface="Cambria Math" panose="02040503050406030204" pitchFamily="18" charset="0"/>
                                      <a:cs typeface="Arial" panose="020B0604020202020204" pitchFamily="34" charset="0"/>
                                    </a:rPr>
                                    <m:t>2</m:t>
                                  </m:r>
                                </m:sup>
                              </m:sSup>
                            </m:den>
                          </m:f>
                        </m:e>
                      </m:d>
                      <m:r>
                        <a:rPr lang="en-US" sz="2800" b="0" i="1" smtClean="0">
                          <a:latin typeface="Cambria Math" panose="02040503050406030204" pitchFamily="18" charset="0"/>
                          <a:cs typeface="Arial" panose="020B0604020202020204" pitchFamily="34" charset="0"/>
                        </a:rPr>
                        <m:t>=</m:t>
                      </m:r>
                      <m:r>
                        <a:rPr lang="en-US" sz="2800" b="0" i="1" smtClean="0">
                          <a:latin typeface="Cambria Math" panose="02040503050406030204" pitchFamily="18" charset="0"/>
                          <a:cs typeface="Arial" panose="020B0604020202020204" pitchFamily="34" charset="0"/>
                        </a:rPr>
                        <m:t>𝑈𝑉</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𝐼𝑛𝑡𝑒𝑛𝑠𝑖𝑡𝑦</m:t>
                      </m:r>
                      <m:d>
                        <m:dPr>
                          <m:ctrlPr>
                            <a:rPr lang="en-US" sz="2800" b="0" i="1" smtClean="0">
                              <a:latin typeface="Cambria Math" panose="02040503050406030204" pitchFamily="18" charset="0"/>
                              <a:cs typeface="Arial" panose="020B0604020202020204" pitchFamily="34" charset="0"/>
                            </a:rPr>
                          </m:ctrlPr>
                        </m:dPr>
                        <m:e>
                          <m:f>
                            <m:fPr>
                              <m:ctrlPr>
                                <a:rPr lang="en-US" sz="2800" b="0" i="1" smtClean="0">
                                  <a:latin typeface="Cambria Math" panose="02040503050406030204" pitchFamily="18" charset="0"/>
                                  <a:cs typeface="Arial" panose="020B0604020202020204" pitchFamily="34" charset="0"/>
                                </a:rPr>
                              </m:ctrlPr>
                            </m:fPr>
                            <m:num>
                              <m:r>
                                <a:rPr lang="en-US" sz="2800" b="0" i="1" smtClean="0">
                                  <a:latin typeface="Cambria Math" panose="02040503050406030204" pitchFamily="18" charset="0"/>
                                  <a:cs typeface="Arial" panose="020B0604020202020204" pitchFamily="34" charset="0"/>
                                </a:rPr>
                                <m:t>𝑚𝑊</m:t>
                              </m:r>
                            </m:num>
                            <m:den>
                              <m:sSup>
                                <m:sSupPr>
                                  <m:ctrlPr>
                                    <a:rPr lang="en-US" sz="2800" i="1">
                                      <a:latin typeface="Cambria Math" panose="02040503050406030204" pitchFamily="18" charset="0"/>
                                      <a:cs typeface="Arial" panose="020B0604020202020204" pitchFamily="34" charset="0"/>
                                    </a:rPr>
                                  </m:ctrlPr>
                                </m:sSupPr>
                                <m:e>
                                  <m:r>
                                    <a:rPr lang="en-US" sz="2800" i="1">
                                      <a:latin typeface="Cambria Math" panose="02040503050406030204" pitchFamily="18" charset="0"/>
                                      <a:cs typeface="Arial" panose="020B0604020202020204" pitchFamily="34" charset="0"/>
                                    </a:rPr>
                                    <m:t>𝑐𝑚</m:t>
                                  </m:r>
                                </m:e>
                                <m:sup>
                                  <m:r>
                                    <a:rPr lang="en-US" sz="2800" i="1">
                                      <a:latin typeface="Cambria Math" panose="02040503050406030204" pitchFamily="18" charset="0"/>
                                      <a:cs typeface="Arial" panose="020B0604020202020204" pitchFamily="34" charset="0"/>
                                    </a:rPr>
                                    <m:t>2</m:t>
                                  </m:r>
                                </m:sup>
                              </m:sSup>
                            </m:den>
                          </m:f>
                        </m:e>
                      </m:d>
                      <m:r>
                        <a:rPr lang="en-US" sz="2800" b="0" i="1" smtClean="0">
                          <a:latin typeface="Cambria Math" panose="02040503050406030204" pitchFamily="18" charset="0"/>
                          <a:ea typeface="Cambria Math" panose="02040503050406030204" pitchFamily="18" charset="0"/>
                          <a:cs typeface="Arial" panose="020B0604020202020204" pitchFamily="34" charset="0"/>
                        </a:rPr>
                        <m:t>×</m:t>
                      </m:r>
                      <m:r>
                        <a:rPr lang="en-US" sz="2800" b="0" i="1" smtClean="0">
                          <a:latin typeface="Cambria Math" panose="02040503050406030204" pitchFamily="18" charset="0"/>
                          <a:ea typeface="Cambria Math" panose="02040503050406030204" pitchFamily="18" charset="0"/>
                          <a:cs typeface="Arial" panose="020B0604020202020204" pitchFamily="34" charset="0"/>
                        </a:rPr>
                        <m:t>𝑅𝑒𝑡𝑒𝑛𝑡𝑖𝑜𝑛</m:t>
                      </m:r>
                      <m:r>
                        <a:rPr lang="en-US" sz="2800" b="0" i="1" smtClean="0">
                          <a:latin typeface="Cambria Math" panose="02040503050406030204" pitchFamily="18" charset="0"/>
                          <a:ea typeface="Cambria Math" panose="02040503050406030204" pitchFamily="18" charset="0"/>
                          <a:cs typeface="Arial" panose="020B0604020202020204" pitchFamily="34" charset="0"/>
                        </a:rPr>
                        <m:t> </m:t>
                      </m:r>
                      <m:r>
                        <a:rPr lang="en-US" sz="2800" b="0" i="1" smtClean="0">
                          <a:latin typeface="Cambria Math" panose="02040503050406030204" pitchFamily="18" charset="0"/>
                          <a:ea typeface="Cambria Math" panose="02040503050406030204" pitchFamily="18" charset="0"/>
                          <a:cs typeface="Arial" panose="020B0604020202020204" pitchFamily="34" charset="0"/>
                        </a:rPr>
                        <m:t>𝑇𝑖𝑚𝑒</m:t>
                      </m:r>
                      <m:r>
                        <a:rPr lang="en-US" sz="2800" b="0" i="1" smtClean="0">
                          <a:latin typeface="Cambria Math" panose="02040503050406030204" pitchFamily="18" charset="0"/>
                          <a:ea typeface="Cambria Math" panose="02040503050406030204" pitchFamily="18" charset="0"/>
                          <a:cs typeface="Arial" panose="020B0604020202020204" pitchFamily="34" charset="0"/>
                        </a:rPr>
                        <m:t> (</m:t>
                      </m:r>
                      <m:r>
                        <a:rPr lang="en-US" sz="2800" b="0" i="1" smtClean="0">
                          <a:latin typeface="Cambria Math" panose="02040503050406030204" pitchFamily="18" charset="0"/>
                          <a:ea typeface="Cambria Math" panose="02040503050406030204" pitchFamily="18" charset="0"/>
                          <a:cs typeface="Arial" panose="020B0604020202020204" pitchFamily="34" charset="0"/>
                        </a:rPr>
                        <m:t>𝑠</m:t>
                      </m:r>
                      <m:r>
                        <a:rPr lang="en-US" sz="2800" b="0" i="1" smtClean="0">
                          <a:latin typeface="Cambria Math" panose="02040503050406030204" pitchFamily="18" charset="0"/>
                          <a:ea typeface="Cambria Math" panose="02040503050406030204" pitchFamily="18" charset="0"/>
                          <a:cs typeface="Arial" panose="020B0604020202020204" pitchFamily="34" charset="0"/>
                        </a:rPr>
                        <m:t>)</m:t>
                      </m:r>
                    </m:oMath>
                  </m:oMathPara>
                </a14:m>
                <a:endParaRPr lang="en-US" sz="2800">
                  <a:latin typeface="Arial" panose="020B0604020202020204" pitchFamily="34" charset="0"/>
                  <a:cs typeface="Arial" panose="020B0604020202020204" pitchFamily="34" charset="0"/>
                </a:endParaRPr>
              </a:p>
              <a:p>
                <a:pPr marL="0" indent="0">
                  <a:spcAft>
                    <a:spcPts val="3000"/>
                  </a:spcAft>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cs typeface="Arial" panose="020B0604020202020204" pitchFamily="34" charset="0"/>
                        </a:rPr>
                        <m:t>𝑈𝑉</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𝐶h𝑎𝑛𝑛𝑒𝑙</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𝑉𝑜𝑙𝑢𝑚𝑒</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𝑝𝑒𝑟𝐵𝑎𝑛𝑘</m:t>
                      </m:r>
                      <m:d>
                        <m:dPr>
                          <m:ctrlPr>
                            <a:rPr lang="en-US" sz="2800" b="0" i="1" smtClean="0">
                              <a:latin typeface="Cambria Math" panose="02040503050406030204" pitchFamily="18" charset="0"/>
                              <a:cs typeface="Arial" panose="020B0604020202020204" pitchFamily="34" charset="0"/>
                            </a:rPr>
                          </m:ctrlPr>
                        </m:dPr>
                        <m:e>
                          <m:sSup>
                            <m:sSupPr>
                              <m:ctrlPr>
                                <a:rPr lang="en-US" sz="2800" b="0" i="1" smtClean="0">
                                  <a:latin typeface="Cambria Math" panose="02040503050406030204" pitchFamily="18" charset="0"/>
                                  <a:cs typeface="Arial" panose="020B0604020202020204" pitchFamily="34" charset="0"/>
                                </a:rPr>
                              </m:ctrlPr>
                            </m:sSupPr>
                            <m:e>
                              <m:r>
                                <a:rPr lang="en-US" sz="2800" b="0" i="1" smtClean="0">
                                  <a:latin typeface="Cambria Math" panose="02040503050406030204" pitchFamily="18" charset="0"/>
                                  <a:cs typeface="Arial" panose="020B0604020202020204" pitchFamily="34" charset="0"/>
                                </a:rPr>
                                <m:t>𝑓𝑡</m:t>
                              </m:r>
                            </m:e>
                            <m:sup>
                              <m:r>
                                <a:rPr lang="en-US" sz="2800" b="0" i="1" smtClean="0">
                                  <a:latin typeface="Cambria Math" panose="02040503050406030204" pitchFamily="18" charset="0"/>
                                  <a:cs typeface="Arial" panose="020B0604020202020204" pitchFamily="34" charset="0"/>
                                </a:rPr>
                                <m:t>3</m:t>
                              </m:r>
                            </m:sup>
                          </m:sSup>
                        </m:e>
                      </m:d>
                      <m:r>
                        <a:rPr lang="en-US" sz="2800" b="0" i="1" smtClean="0">
                          <a:latin typeface="Cambria Math" panose="02040503050406030204" pitchFamily="18" charset="0"/>
                          <a:cs typeface="Arial" panose="020B0604020202020204" pitchFamily="34" charset="0"/>
                        </a:rPr>
                        <m:t>=</m:t>
                      </m:r>
                      <m:r>
                        <a:rPr lang="en-US" sz="2800" b="0" i="1" smtClean="0">
                          <a:latin typeface="Cambria Math" panose="02040503050406030204" pitchFamily="18" charset="0"/>
                          <a:cs typeface="Arial" panose="020B0604020202020204" pitchFamily="34" charset="0"/>
                        </a:rPr>
                        <m:t>𝑊𝑖𝑑𝑡h</m:t>
                      </m:r>
                      <m:r>
                        <a:rPr lang="en-US" sz="2800" b="0" i="1" smtClean="0">
                          <a:latin typeface="Cambria Math" panose="02040503050406030204" pitchFamily="18" charset="0"/>
                          <a:cs typeface="Arial" panose="020B0604020202020204" pitchFamily="34" charset="0"/>
                        </a:rPr>
                        <m:t> </m:t>
                      </m:r>
                      <m:d>
                        <m:dPr>
                          <m:ctrlPr>
                            <a:rPr lang="en-US" sz="2800" b="0" i="1" smtClean="0">
                              <a:latin typeface="Cambria Math" panose="02040503050406030204" pitchFamily="18" charset="0"/>
                              <a:cs typeface="Arial" panose="020B0604020202020204" pitchFamily="34" charset="0"/>
                            </a:rPr>
                          </m:ctrlPr>
                        </m:dPr>
                        <m:e>
                          <m:r>
                            <a:rPr lang="en-US" sz="2800" b="0" i="1" smtClean="0">
                              <a:latin typeface="Cambria Math" panose="02040503050406030204" pitchFamily="18" charset="0"/>
                              <a:cs typeface="Arial" panose="020B0604020202020204" pitchFamily="34" charset="0"/>
                            </a:rPr>
                            <m:t>𝑓𝑡</m:t>
                          </m:r>
                        </m:e>
                      </m:d>
                      <m:r>
                        <a:rPr lang="en-US" sz="2800" b="0" i="1" smtClean="0">
                          <a:latin typeface="Cambria Math" panose="02040503050406030204" pitchFamily="18" charset="0"/>
                          <a:ea typeface="Cambria Math" panose="02040503050406030204" pitchFamily="18" charset="0"/>
                          <a:cs typeface="Arial" panose="020B0604020202020204" pitchFamily="34" charset="0"/>
                        </a:rPr>
                        <m:t>×</m:t>
                      </m:r>
                      <m:r>
                        <a:rPr lang="en-US" sz="2800" b="0" i="1" smtClean="0">
                          <a:latin typeface="Cambria Math" panose="02040503050406030204" pitchFamily="18" charset="0"/>
                          <a:ea typeface="Cambria Math" panose="02040503050406030204" pitchFamily="18" charset="0"/>
                          <a:cs typeface="Arial" panose="020B0604020202020204" pitchFamily="34" charset="0"/>
                        </a:rPr>
                        <m:t>𝑊𝑎𝑡𝑒𝑟</m:t>
                      </m:r>
                      <m:r>
                        <a:rPr lang="en-US" sz="2800" b="0" i="1" smtClean="0">
                          <a:latin typeface="Cambria Math" panose="02040503050406030204" pitchFamily="18" charset="0"/>
                          <a:ea typeface="Cambria Math" panose="02040503050406030204" pitchFamily="18" charset="0"/>
                          <a:cs typeface="Arial" panose="020B0604020202020204" pitchFamily="34" charset="0"/>
                        </a:rPr>
                        <m:t> </m:t>
                      </m:r>
                      <m:r>
                        <a:rPr lang="en-US" sz="2800" b="0" i="1" smtClean="0">
                          <a:latin typeface="Cambria Math" panose="02040503050406030204" pitchFamily="18" charset="0"/>
                          <a:ea typeface="Cambria Math" panose="02040503050406030204" pitchFamily="18" charset="0"/>
                          <a:cs typeface="Arial" panose="020B0604020202020204" pitchFamily="34" charset="0"/>
                        </a:rPr>
                        <m:t>𝐷𝑒𝑝𝑡h</m:t>
                      </m:r>
                      <m:r>
                        <a:rPr lang="en-US" sz="2800" b="0" i="1" smtClean="0">
                          <a:latin typeface="Cambria Math" panose="02040503050406030204" pitchFamily="18" charset="0"/>
                          <a:ea typeface="Cambria Math" panose="02040503050406030204" pitchFamily="18" charset="0"/>
                          <a:cs typeface="Arial" panose="020B0604020202020204" pitchFamily="34" charset="0"/>
                        </a:rPr>
                        <m:t> </m:t>
                      </m:r>
                      <m:d>
                        <m:dPr>
                          <m:ctrlPr>
                            <a:rPr lang="en-US" sz="2800" b="0" i="1" smtClean="0">
                              <a:latin typeface="Cambria Math" panose="02040503050406030204" pitchFamily="18" charset="0"/>
                              <a:ea typeface="Cambria Math" panose="02040503050406030204" pitchFamily="18" charset="0"/>
                              <a:cs typeface="Arial" panose="020B0604020202020204" pitchFamily="34" charset="0"/>
                            </a:rPr>
                          </m:ctrlPr>
                        </m:dPr>
                        <m:e>
                          <m:r>
                            <a:rPr lang="en-US" sz="2800" b="0" i="1" smtClean="0">
                              <a:latin typeface="Cambria Math" panose="02040503050406030204" pitchFamily="18" charset="0"/>
                              <a:ea typeface="Cambria Math" panose="02040503050406030204" pitchFamily="18" charset="0"/>
                              <a:cs typeface="Arial" panose="020B0604020202020204" pitchFamily="34" charset="0"/>
                            </a:rPr>
                            <m:t>𝑓𝑡</m:t>
                          </m:r>
                        </m:e>
                      </m:d>
                      <m:r>
                        <a:rPr lang="en-US" sz="2800" b="0" i="1" smtClean="0">
                          <a:latin typeface="Cambria Math" panose="02040503050406030204" pitchFamily="18" charset="0"/>
                          <a:ea typeface="Cambria Math" panose="02040503050406030204" pitchFamily="18" charset="0"/>
                          <a:cs typeface="Arial" panose="020B0604020202020204" pitchFamily="34" charset="0"/>
                        </a:rPr>
                        <m:t>×</m:t>
                      </m:r>
                      <m:r>
                        <a:rPr lang="en-US" sz="2800" b="0" i="1" smtClean="0">
                          <a:latin typeface="Cambria Math" panose="02040503050406030204" pitchFamily="18" charset="0"/>
                          <a:ea typeface="Cambria Math" panose="02040503050406030204" pitchFamily="18" charset="0"/>
                          <a:cs typeface="Arial" panose="020B0604020202020204" pitchFamily="34" charset="0"/>
                        </a:rPr>
                        <m:t>𝐿𝑎𝑚𝑝</m:t>
                      </m:r>
                      <m:r>
                        <a:rPr lang="en-US" sz="2800" b="0" i="1" smtClean="0">
                          <a:latin typeface="Cambria Math" panose="02040503050406030204" pitchFamily="18" charset="0"/>
                          <a:ea typeface="Cambria Math" panose="02040503050406030204" pitchFamily="18" charset="0"/>
                          <a:cs typeface="Arial" panose="020B0604020202020204" pitchFamily="34" charset="0"/>
                        </a:rPr>
                        <m:t> </m:t>
                      </m:r>
                      <m:r>
                        <a:rPr lang="en-US" sz="2800" b="0" i="1" smtClean="0">
                          <a:latin typeface="Cambria Math" panose="02040503050406030204" pitchFamily="18" charset="0"/>
                          <a:ea typeface="Cambria Math" panose="02040503050406030204" pitchFamily="18" charset="0"/>
                          <a:cs typeface="Arial" panose="020B0604020202020204" pitchFamily="34" charset="0"/>
                        </a:rPr>
                        <m:t>𝐴𝑟𝑐</m:t>
                      </m:r>
                      <m:r>
                        <a:rPr lang="en-US" sz="2800" b="0" i="1" smtClean="0">
                          <a:latin typeface="Cambria Math" panose="02040503050406030204" pitchFamily="18" charset="0"/>
                          <a:ea typeface="Cambria Math" panose="02040503050406030204" pitchFamily="18" charset="0"/>
                          <a:cs typeface="Arial" panose="020B0604020202020204" pitchFamily="34" charset="0"/>
                        </a:rPr>
                        <m:t> </m:t>
                      </m:r>
                      <m:r>
                        <a:rPr lang="en-US" sz="2800" b="0" i="1" smtClean="0">
                          <a:latin typeface="Cambria Math" panose="02040503050406030204" pitchFamily="18" charset="0"/>
                          <a:ea typeface="Cambria Math" panose="02040503050406030204" pitchFamily="18" charset="0"/>
                          <a:cs typeface="Arial" panose="020B0604020202020204" pitchFamily="34" charset="0"/>
                        </a:rPr>
                        <m:t>𝐿𝑒𝑛𝑔𝑡h</m:t>
                      </m:r>
                      <m:r>
                        <a:rPr lang="en-US" sz="2800" b="0" i="1" smtClean="0">
                          <a:latin typeface="Cambria Math" panose="02040503050406030204" pitchFamily="18" charset="0"/>
                          <a:ea typeface="Cambria Math" panose="02040503050406030204" pitchFamily="18" charset="0"/>
                          <a:cs typeface="Arial" panose="020B0604020202020204" pitchFamily="34" charset="0"/>
                        </a:rPr>
                        <m:t> (</m:t>
                      </m:r>
                      <m:r>
                        <a:rPr lang="en-US" sz="2800" b="0" i="1" smtClean="0">
                          <a:latin typeface="Cambria Math" panose="02040503050406030204" pitchFamily="18" charset="0"/>
                          <a:ea typeface="Cambria Math" panose="02040503050406030204" pitchFamily="18" charset="0"/>
                          <a:cs typeface="Arial" panose="020B0604020202020204" pitchFamily="34" charset="0"/>
                        </a:rPr>
                        <m:t>𝑓𝑡</m:t>
                      </m:r>
                      <m:r>
                        <a:rPr lang="en-US" sz="2800" b="0" i="1" smtClean="0">
                          <a:latin typeface="Cambria Math" panose="02040503050406030204" pitchFamily="18" charset="0"/>
                          <a:ea typeface="Cambria Math" panose="02040503050406030204" pitchFamily="18" charset="0"/>
                          <a:cs typeface="Arial" panose="020B0604020202020204" pitchFamily="34" charset="0"/>
                        </a:rPr>
                        <m:t>)</m:t>
                      </m:r>
                    </m:oMath>
                  </m:oMathPara>
                </a14:m>
                <a:endParaRPr lang="en-US" sz="2800">
                  <a:latin typeface="Arial" panose="020B0604020202020204" pitchFamily="34" charset="0"/>
                  <a:cs typeface="Arial" panose="020B0604020202020204" pitchFamily="34" charset="0"/>
                </a:endParaRPr>
              </a:p>
              <a:p>
                <a:pPr marL="0" indent="0">
                  <a:spcAft>
                    <a:spcPts val="3000"/>
                  </a:spcAft>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cs typeface="Arial" panose="020B0604020202020204" pitchFamily="34" charset="0"/>
                        </a:rPr>
                        <m:t>𝑅𝑒𝑡𝑒𝑛𝑡𝑖𝑜𝑛</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𝑇𝑖𝑚𝑒</m:t>
                      </m:r>
                      <m:r>
                        <a:rPr lang="en-US" sz="2800" b="0" i="0" smtClean="0">
                          <a:latin typeface="Cambria Math" panose="02040503050406030204" pitchFamily="18" charset="0"/>
                          <a:cs typeface="Arial" panose="020B0604020202020204" pitchFamily="34" charset="0"/>
                        </a:rPr>
                        <m:t> </m:t>
                      </m:r>
                      <m:r>
                        <m:rPr>
                          <m:sty m:val="p"/>
                        </m:rPr>
                        <a:rPr lang="en-US" sz="2800" b="0" i="0" smtClean="0">
                          <a:latin typeface="Cambria Math" panose="02040503050406030204" pitchFamily="18" charset="0"/>
                          <a:cs typeface="Arial" panose="020B0604020202020204" pitchFamily="34" charset="0"/>
                        </a:rPr>
                        <m:t>per</m:t>
                      </m:r>
                      <m:r>
                        <a:rPr lang="en-US" sz="2800" b="0" i="0" smtClean="0">
                          <a:latin typeface="Cambria Math" panose="02040503050406030204" pitchFamily="18" charset="0"/>
                          <a:cs typeface="Arial" panose="020B0604020202020204" pitchFamily="34" charset="0"/>
                        </a:rPr>
                        <m:t> </m:t>
                      </m:r>
                      <m:r>
                        <m:rPr>
                          <m:sty m:val="p"/>
                        </m:rPr>
                        <a:rPr lang="en-US" sz="2800" b="0" i="0" smtClean="0">
                          <a:latin typeface="Cambria Math" panose="02040503050406030204" pitchFamily="18" charset="0"/>
                          <a:cs typeface="Arial" panose="020B0604020202020204" pitchFamily="34" charset="0"/>
                        </a:rPr>
                        <m:t>Bank</m:t>
                      </m:r>
                      <m:r>
                        <a:rPr lang="en-US" sz="2800" b="0" i="0" smtClean="0">
                          <a:latin typeface="Cambria Math" panose="02040503050406030204" pitchFamily="18" charset="0"/>
                          <a:cs typeface="Arial" panose="020B0604020202020204" pitchFamily="34" charset="0"/>
                        </a:rPr>
                        <m:t> </m:t>
                      </m:r>
                      <m:d>
                        <m:dPr>
                          <m:ctrlPr>
                            <a:rPr lang="en-US" sz="2800" b="0" i="1" smtClean="0">
                              <a:latin typeface="Cambria Math" panose="02040503050406030204" pitchFamily="18" charset="0"/>
                              <a:cs typeface="Arial" panose="020B0604020202020204" pitchFamily="34" charset="0"/>
                            </a:rPr>
                          </m:ctrlPr>
                        </m:dPr>
                        <m:e>
                          <m:r>
                            <m:rPr>
                              <m:sty m:val="p"/>
                            </m:rPr>
                            <a:rPr lang="en-US" sz="2800" b="0" i="0" smtClean="0">
                              <a:latin typeface="Cambria Math" panose="02040503050406030204" pitchFamily="18" charset="0"/>
                              <a:cs typeface="Arial" panose="020B0604020202020204" pitchFamily="34" charset="0"/>
                            </a:rPr>
                            <m:t>s</m:t>
                          </m:r>
                        </m:e>
                      </m:d>
                      <m:r>
                        <a:rPr lang="en-US" sz="2800" b="0" i="0" smtClean="0">
                          <a:latin typeface="Cambria Math" panose="02040503050406030204" pitchFamily="18" charset="0"/>
                          <a:cs typeface="Arial" panose="020B0604020202020204" pitchFamily="34" charset="0"/>
                        </a:rPr>
                        <m:t>=</m:t>
                      </m:r>
                      <m:f>
                        <m:fPr>
                          <m:ctrlPr>
                            <a:rPr lang="en-US" sz="2800" b="0" i="1" smtClean="0">
                              <a:latin typeface="Cambria Math" panose="02040503050406030204" pitchFamily="18" charset="0"/>
                              <a:cs typeface="Arial" panose="020B0604020202020204" pitchFamily="34" charset="0"/>
                            </a:rPr>
                          </m:ctrlPr>
                        </m:fPr>
                        <m:num>
                          <m:r>
                            <m:rPr>
                              <m:sty m:val="p"/>
                            </m:rPr>
                            <a:rPr lang="en-US" sz="2800">
                              <a:latin typeface="Cambria Math" panose="02040503050406030204" pitchFamily="18" charset="0"/>
                              <a:cs typeface="Arial" panose="020B0604020202020204" pitchFamily="34" charset="0"/>
                            </a:rPr>
                            <m:t>Channel</m:t>
                          </m:r>
                          <m:r>
                            <a:rPr lang="en-US" sz="2800">
                              <a:latin typeface="Cambria Math" panose="02040503050406030204" pitchFamily="18" charset="0"/>
                              <a:cs typeface="Arial" panose="020B0604020202020204" pitchFamily="34" charset="0"/>
                            </a:rPr>
                            <m:t> </m:t>
                          </m:r>
                          <m:r>
                            <m:rPr>
                              <m:sty m:val="p"/>
                            </m:rPr>
                            <a:rPr lang="en-US" sz="2800">
                              <a:latin typeface="Cambria Math" panose="02040503050406030204" pitchFamily="18" charset="0"/>
                              <a:cs typeface="Arial" panose="020B0604020202020204" pitchFamily="34" charset="0"/>
                            </a:rPr>
                            <m:t>Volume</m:t>
                          </m:r>
                          <m:r>
                            <a:rPr lang="en-US" sz="2800">
                              <a:latin typeface="Cambria Math" panose="02040503050406030204" pitchFamily="18" charset="0"/>
                              <a:cs typeface="Arial" panose="020B0604020202020204" pitchFamily="34" charset="0"/>
                            </a:rPr>
                            <m:t> (</m:t>
                          </m:r>
                          <m:sSup>
                            <m:sSupPr>
                              <m:ctrlPr>
                                <a:rPr lang="en-US" sz="2800" i="1" smtClean="0">
                                  <a:latin typeface="Cambria Math" panose="02040503050406030204" pitchFamily="18" charset="0"/>
                                  <a:cs typeface="Arial" panose="020B0604020202020204" pitchFamily="34" charset="0"/>
                                </a:rPr>
                              </m:ctrlPr>
                            </m:sSupPr>
                            <m:e>
                              <m:r>
                                <a:rPr lang="en-US" sz="2800" b="0" i="1" smtClean="0">
                                  <a:latin typeface="Cambria Math" panose="02040503050406030204" pitchFamily="18" charset="0"/>
                                  <a:cs typeface="Arial" panose="020B0604020202020204" pitchFamily="34" charset="0"/>
                                </a:rPr>
                                <m:t>𝑓𝑡</m:t>
                              </m:r>
                            </m:e>
                            <m:sup>
                              <m:r>
                                <a:rPr lang="en-US" sz="2800" b="0" i="1" smtClean="0">
                                  <a:latin typeface="Cambria Math" panose="02040503050406030204" pitchFamily="18" charset="0"/>
                                  <a:cs typeface="Arial" panose="020B0604020202020204" pitchFamily="34" charset="0"/>
                                </a:rPr>
                                <m:t>3</m:t>
                              </m:r>
                            </m:sup>
                          </m:sSup>
                          <m:r>
                            <a:rPr lang="en-US" sz="2800">
                              <a:latin typeface="Cambria Math" panose="02040503050406030204" pitchFamily="18" charset="0"/>
                              <a:cs typeface="Arial" panose="020B0604020202020204" pitchFamily="34" charset="0"/>
                            </a:rPr>
                            <m:t>)</m:t>
                          </m:r>
                        </m:num>
                        <m:den>
                          <m:r>
                            <a:rPr lang="en-US" sz="2800" b="0" i="1" smtClean="0">
                              <a:latin typeface="Cambria Math" panose="02040503050406030204" pitchFamily="18" charset="0"/>
                              <a:cs typeface="Arial" panose="020B0604020202020204" pitchFamily="34" charset="0"/>
                            </a:rPr>
                            <m:t>𝐹𝑙𝑜𝑤</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𝑅𝑎𝑡𝑒</m:t>
                          </m:r>
                          <m:r>
                            <a:rPr lang="en-US" sz="2800" b="0" i="1" smtClean="0">
                              <a:latin typeface="Cambria Math" panose="02040503050406030204" pitchFamily="18" charset="0"/>
                              <a:cs typeface="Arial" panose="020B0604020202020204" pitchFamily="34" charset="0"/>
                            </a:rPr>
                            <m:t> (</m:t>
                          </m:r>
                          <m:f>
                            <m:fPr>
                              <m:ctrlPr>
                                <a:rPr lang="en-US" sz="2800" b="0" i="1" smtClean="0">
                                  <a:latin typeface="Cambria Math" panose="02040503050406030204" pitchFamily="18" charset="0"/>
                                  <a:cs typeface="Arial" panose="020B0604020202020204" pitchFamily="34" charset="0"/>
                                </a:rPr>
                              </m:ctrlPr>
                            </m:fPr>
                            <m:num>
                              <m:sSup>
                                <m:sSupPr>
                                  <m:ctrlPr>
                                    <a:rPr lang="en-US" sz="2800" b="0" i="1" smtClean="0">
                                      <a:latin typeface="Cambria Math" panose="02040503050406030204" pitchFamily="18" charset="0"/>
                                      <a:cs typeface="Arial" panose="020B0604020202020204" pitchFamily="34" charset="0"/>
                                    </a:rPr>
                                  </m:ctrlPr>
                                </m:sSupPr>
                                <m:e>
                                  <m:r>
                                    <a:rPr lang="en-US" sz="2800" b="0" i="1" smtClean="0">
                                      <a:latin typeface="Cambria Math" panose="02040503050406030204" pitchFamily="18" charset="0"/>
                                      <a:cs typeface="Arial" panose="020B0604020202020204" pitchFamily="34" charset="0"/>
                                    </a:rPr>
                                    <m:t>𝑓𝑡</m:t>
                                  </m:r>
                                </m:e>
                                <m:sup>
                                  <m:r>
                                    <a:rPr lang="en-US" sz="2800" b="0" i="1" smtClean="0">
                                      <a:latin typeface="Cambria Math" panose="02040503050406030204" pitchFamily="18" charset="0"/>
                                      <a:cs typeface="Arial" panose="020B0604020202020204" pitchFamily="34" charset="0"/>
                                    </a:rPr>
                                    <m:t>3</m:t>
                                  </m:r>
                                </m:sup>
                              </m:sSup>
                            </m:num>
                            <m:den>
                              <m:r>
                                <a:rPr lang="en-US" sz="2800" b="0" i="1" smtClean="0">
                                  <a:latin typeface="Cambria Math" panose="02040503050406030204" pitchFamily="18" charset="0"/>
                                  <a:cs typeface="Arial" panose="020B0604020202020204" pitchFamily="34" charset="0"/>
                                </a:rPr>
                                <m:t>𝑠</m:t>
                              </m:r>
                            </m:den>
                          </m:f>
                          <m:r>
                            <a:rPr lang="en-US" sz="2800" b="0" i="1" smtClean="0">
                              <a:latin typeface="Cambria Math" panose="02040503050406030204" pitchFamily="18" charset="0"/>
                              <a:cs typeface="Arial" panose="020B0604020202020204" pitchFamily="34" charset="0"/>
                            </a:rPr>
                            <m:t>)</m:t>
                          </m:r>
                        </m:den>
                      </m:f>
                    </m:oMath>
                  </m:oMathPara>
                </a14:m>
                <a:endParaRPr lang="en-US" sz="2800">
                  <a:latin typeface="Arial" panose="020B0604020202020204" pitchFamily="34" charset="0"/>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B4A1CC89-F4D3-44C1-8BE4-EE60604A19DF}"/>
                  </a:ext>
                </a:extLst>
              </p:cNvPr>
              <p:cNvSpPr>
                <a:spLocks noGrp="1" noRot="1" noChangeAspect="1" noMove="1" noResize="1" noEditPoints="1" noAdjustHandles="1" noChangeArrowheads="1" noChangeShapeType="1" noTextEdit="1"/>
              </p:cNvSpPr>
              <p:nvPr>
                <p:ph idx="1"/>
              </p:nvPr>
            </p:nvSpPr>
            <p:spPr>
              <a:blipFill>
                <a:blip r:embed="rId3"/>
                <a:stretch>
                  <a:fillRect l="-870" t="-2661"/>
                </a:stretch>
              </a:blipFill>
            </p:spPr>
            <p:txBody>
              <a:bodyPr/>
              <a:lstStyle/>
              <a:p>
                <a:r>
                  <a:rPr lang="en-US">
                    <a:noFill/>
                  </a:rPr>
                  <a:t> </a:t>
                </a:r>
              </a:p>
            </p:txBody>
          </p:sp>
        </mc:Fallback>
      </mc:AlternateContent>
      <p:sp>
        <p:nvSpPr>
          <p:cNvPr id="5" name="Title 4">
            <a:extLst>
              <a:ext uri="{FF2B5EF4-FFF2-40B4-BE49-F238E27FC236}">
                <a16:creationId xmlns:a16="http://schemas.microsoft.com/office/drawing/2014/main" id="{37ACED1F-A629-455F-9EF9-C90BA186E8AF}"/>
              </a:ext>
            </a:extLst>
          </p:cNvPr>
          <p:cNvSpPr>
            <a:spLocks noGrp="1"/>
          </p:cNvSpPr>
          <p:nvPr>
            <p:ph type="title"/>
          </p:nvPr>
        </p:nvSpPr>
        <p:spPr>
          <a:xfrm>
            <a:off x="178443" y="1"/>
            <a:ext cx="10515600" cy="949842"/>
          </a:xfrm>
        </p:spPr>
        <p:txBody>
          <a:bodyPr/>
          <a:lstStyle/>
          <a:p>
            <a:r>
              <a:rPr lang="en-US">
                <a:latin typeface="Arial" panose="020B0604020202020204" pitchFamily="34" charset="0"/>
                <a:cs typeface="Arial" panose="020B0604020202020204" pitchFamily="34" charset="0"/>
              </a:rPr>
              <a:t>Ultraviolet (UV) Disinfection</a:t>
            </a:r>
          </a:p>
        </p:txBody>
      </p:sp>
    </p:spTree>
    <p:extLst>
      <p:ext uri="{BB962C8B-B14F-4D97-AF65-F5344CB8AC3E}">
        <p14:creationId xmlns:p14="http://schemas.microsoft.com/office/powerpoint/2010/main" val="418967467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8C93CA8-CEEF-CCA9-694A-FC76851CF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EE1CE-E6BD-0E00-6023-B768E7F7DC28}"/>
              </a:ext>
            </a:extLst>
          </p:cNvPr>
          <p:cNvSpPr>
            <a:spLocks noGrp="1"/>
          </p:cNvSpPr>
          <p:nvPr>
            <p:ph type="title"/>
          </p:nvPr>
        </p:nvSpPr>
        <p:spPr/>
        <p:txBody>
          <a:bodyPr/>
          <a:lstStyle/>
          <a:p>
            <a:r>
              <a:rPr lang="en-US"/>
              <a:t>Bacterial Density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371D62C-6F5D-2B19-EC15-7016661FF9CE}"/>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buNone/>
                </a:pPr>
                <a14:m>
                  <m:oMathPara xmlns:m="http://schemas.openxmlformats.org/officeDocument/2006/math">
                    <m:oMathParaPr>
                      <m:jc m:val="centerGroup"/>
                    </m:oMathParaPr>
                    <m:oMath xmlns:m="http://schemas.openxmlformats.org/officeDocument/2006/math">
                      <m:r>
                        <a:rPr lang="en-US" sz="1800" i="1" kern="100" smtClean="0">
                          <a:effectLst/>
                          <a:latin typeface="Cambria Math" panose="02040503050406030204" pitchFamily="18" charset="0"/>
                          <a:ea typeface="Aptos" panose="020B0004020202020204" pitchFamily="34" charset="0"/>
                          <a:cs typeface="Arial" panose="020B0604020202020204" pitchFamily="34" charset="0"/>
                        </a:rPr>
                        <m:t>#</m:t>
                      </m:r>
                      <m:r>
                        <a:rPr lang="en-US" sz="1800" i="1" kern="100" smtClean="0">
                          <a:effectLst/>
                          <a:latin typeface="Cambria Math" panose="02040503050406030204" pitchFamily="18" charset="0"/>
                          <a:ea typeface="Aptos" panose="020B0004020202020204" pitchFamily="34" charset="0"/>
                          <a:cs typeface="Arial" panose="020B0604020202020204" pitchFamily="34" charset="0"/>
                        </a:rPr>
                        <m:t>𝐶𝐹𝑈</m:t>
                      </m:r>
                      <m:r>
                        <a:rPr lang="en-US" sz="1800" i="1" kern="100" smtClean="0">
                          <a:effectLst/>
                          <a:latin typeface="Cambria Math" panose="02040503050406030204" pitchFamily="18" charset="0"/>
                          <a:ea typeface="Aptos" panose="020B0004020202020204" pitchFamily="34" charset="0"/>
                          <a:cs typeface="Arial" panose="020B0604020202020204" pitchFamily="34" charset="0"/>
                        </a:rPr>
                        <m:t>/100</m:t>
                      </m:r>
                      <m:r>
                        <a:rPr lang="en-US" sz="1800" i="1" kern="100" smtClean="0">
                          <a:effectLst/>
                          <a:latin typeface="Cambria Math" panose="02040503050406030204" pitchFamily="18" charset="0"/>
                          <a:ea typeface="Aptos" panose="020B0004020202020204" pitchFamily="34" charset="0"/>
                          <a:cs typeface="Arial" panose="020B0604020202020204" pitchFamily="34" charset="0"/>
                        </a:rPr>
                        <m:t>𝑚𝐿</m:t>
                      </m:r>
                      <m:r>
                        <a:rPr lang="en-US" sz="1800" i="1" kern="100" smtClean="0">
                          <a:effectLst/>
                          <a:latin typeface="Cambria Math" panose="02040503050406030204" pitchFamily="18" charset="0"/>
                          <a:ea typeface="Aptos" panose="020B0004020202020204" pitchFamily="34" charset="0"/>
                          <a:cs typeface="Arial" panose="020B0604020202020204" pitchFamily="34" charset="0"/>
                        </a:rPr>
                        <m:t>=</m:t>
                      </m:r>
                      <m:f>
                        <m:fPr>
                          <m:ctrlPr>
                            <a:rPr lang="en-US" sz="1800" i="1" kern="100">
                              <a:effectLst/>
                              <a:latin typeface="Cambria Math" panose="02040503050406030204" pitchFamily="18" charset="0"/>
                              <a:ea typeface="Aptos" panose="020B0004020202020204" pitchFamily="34" charset="0"/>
                              <a:cs typeface="Arial" panose="020B0604020202020204" pitchFamily="34" charset="0"/>
                            </a:rPr>
                          </m:ctrlPr>
                        </m:fPr>
                        <m:num>
                          <m:d>
                            <m:dPr>
                              <m:begChr m:val="["/>
                              <m:endChr m:val="]"/>
                              <m:ctrlPr>
                                <a:rPr lang="en-US" sz="1800" i="1" kern="100">
                                  <a:effectLst/>
                                  <a:latin typeface="Cambria Math" panose="02040503050406030204" pitchFamily="18" charset="0"/>
                                  <a:ea typeface="Aptos" panose="020B0004020202020204" pitchFamily="34" charset="0"/>
                                  <a:cs typeface="Arial" panose="020B0604020202020204" pitchFamily="34" charset="0"/>
                                </a:rPr>
                              </m:ctrlPr>
                            </m:dPr>
                            <m:e>
                              <m:d>
                                <m:dPr>
                                  <m:ctrlPr>
                                    <a:rPr lang="en-US" sz="1800" i="1" kern="100">
                                      <a:effectLst/>
                                      <a:latin typeface="Cambria Math" panose="02040503050406030204" pitchFamily="18" charset="0"/>
                                      <a:ea typeface="Aptos" panose="020B0004020202020204" pitchFamily="34" charset="0"/>
                                      <a:cs typeface="Arial" panose="020B0604020202020204" pitchFamily="34" charset="0"/>
                                    </a:rPr>
                                  </m:ctrlPr>
                                </m:dPr>
                                <m:e>
                                  <m:r>
                                    <a:rPr lang="en-US" sz="1800" i="1" kern="100">
                                      <a:effectLst/>
                                      <a:latin typeface="Cambria Math" panose="02040503050406030204" pitchFamily="18" charset="0"/>
                                      <a:ea typeface="Aptos" panose="020B0004020202020204" pitchFamily="34" charset="0"/>
                                      <a:cs typeface="Arial" panose="020B0604020202020204" pitchFamily="34" charset="0"/>
                                    </a:rPr>
                                    <m:t>#</m:t>
                                  </m:r>
                                  <m:r>
                                    <a:rPr lang="en-US" sz="1800" i="1" kern="100">
                                      <a:effectLst/>
                                      <a:latin typeface="Cambria Math" panose="02040503050406030204" pitchFamily="18" charset="0"/>
                                      <a:ea typeface="Aptos" panose="020B0004020202020204" pitchFamily="34" charset="0"/>
                                      <a:cs typeface="Arial" panose="020B0604020202020204" pitchFamily="34" charset="0"/>
                                    </a:rPr>
                                    <m:t>𝑜𝑓</m:t>
                                  </m:r>
                                  <m:r>
                                    <a:rPr lang="en-US" sz="1800" i="1" kern="100">
                                      <a:effectLst/>
                                      <a:latin typeface="Cambria Math" panose="02040503050406030204" pitchFamily="18" charset="0"/>
                                      <a:ea typeface="Aptos" panose="020B0004020202020204" pitchFamily="34" charset="0"/>
                                      <a:cs typeface="Arial" panose="020B0604020202020204" pitchFamily="34" charset="0"/>
                                    </a:rPr>
                                    <m:t> </m:t>
                                  </m:r>
                                  <m:r>
                                    <a:rPr lang="en-US" sz="1800" i="1" kern="100">
                                      <a:effectLst/>
                                      <a:latin typeface="Cambria Math" panose="02040503050406030204" pitchFamily="18" charset="0"/>
                                      <a:ea typeface="Aptos" panose="020B0004020202020204" pitchFamily="34" charset="0"/>
                                      <a:cs typeface="Arial" panose="020B0604020202020204" pitchFamily="34" charset="0"/>
                                    </a:rPr>
                                    <m:t>𝐶𝑜𝑙𝑜𝑛𝑖𝑒𝑠</m:t>
                                  </m:r>
                                  <m:r>
                                    <a:rPr lang="en-US" sz="1800" i="1" kern="100">
                                      <a:effectLst/>
                                      <a:latin typeface="Cambria Math" panose="02040503050406030204" pitchFamily="18" charset="0"/>
                                      <a:ea typeface="Aptos" panose="020B0004020202020204" pitchFamily="34" charset="0"/>
                                      <a:cs typeface="Arial" panose="020B0604020202020204" pitchFamily="34" charset="0"/>
                                    </a:rPr>
                                    <m:t> </m:t>
                                  </m:r>
                                  <m:r>
                                    <a:rPr lang="en-US" sz="1800" i="1" kern="100">
                                      <a:effectLst/>
                                      <a:latin typeface="Cambria Math" panose="02040503050406030204" pitchFamily="18" charset="0"/>
                                      <a:ea typeface="Aptos" panose="020B0004020202020204" pitchFamily="34" charset="0"/>
                                      <a:cs typeface="Arial" panose="020B0604020202020204" pitchFamily="34" charset="0"/>
                                    </a:rPr>
                                    <m:t>𝑜𝑛</m:t>
                                  </m:r>
                                  <m:r>
                                    <a:rPr lang="en-US" sz="1800" i="1" kern="100">
                                      <a:effectLst/>
                                      <a:latin typeface="Cambria Math" panose="02040503050406030204" pitchFamily="18" charset="0"/>
                                      <a:ea typeface="Aptos" panose="020B0004020202020204" pitchFamily="34" charset="0"/>
                                      <a:cs typeface="Arial" panose="020B0604020202020204" pitchFamily="34" charset="0"/>
                                    </a:rPr>
                                    <m:t> </m:t>
                                  </m:r>
                                  <m:r>
                                    <a:rPr lang="en-US" sz="1800" i="1" kern="100">
                                      <a:effectLst/>
                                      <a:latin typeface="Cambria Math" panose="02040503050406030204" pitchFamily="18" charset="0"/>
                                      <a:ea typeface="Aptos" panose="020B0004020202020204" pitchFamily="34" charset="0"/>
                                      <a:cs typeface="Arial" panose="020B0604020202020204" pitchFamily="34" charset="0"/>
                                    </a:rPr>
                                    <m:t>𝑃𝑙𝑎𝑡𝑒</m:t>
                                  </m:r>
                                </m:e>
                              </m:d>
                              <m:d>
                                <m:dPr>
                                  <m:ctrlPr>
                                    <a:rPr lang="en-US" sz="1800" i="1" kern="100">
                                      <a:effectLst/>
                                      <a:latin typeface="Cambria Math" panose="02040503050406030204" pitchFamily="18" charset="0"/>
                                      <a:ea typeface="Aptos" panose="020B0004020202020204" pitchFamily="34" charset="0"/>
                                      <a:cs typeface="Arial" panose="020B0604020202020204" pitchFamily="34" charset="0"/>
                                    </a:rPr>
                                  </m:ctrlPr>
                                </m:dPr>
                                <m:e>
                                  <m:r>
                                    <a:rPr lang="en-US" sz="1800" i="1" kern="100">
                                      <a:effectLst/>
                                      <a:latin typeface="Cambria Math" panose="02040503050406030204" pitchFamily="18" charset="0"/>
                                      <a:ea typeface="Aptos" panose="020B0004020202020204" pitchFamily="34" charset="0"/>
                                      <a:cs typeface="Arial" panose="020B0604020202020204" pitchFamily="34" charset="0"/>
                                    </a:rPr>
                                    <m:t>100</m:t>
                                  </m:r>
                                </m:e>
                              </m:d>
                            </m:e>
                          </m:d>
                        </m:num>
                        <m:den>
                          <m:r>
                            <a:rPr lang="en-US" sz="1800" i="1" kern="100">
                              <a:effectLst/>
                              <a:latin typeface="Cambria Math" panose="02040503050406030204" pitchFamily="18" charset="0"/>
                              <a:ea typeface="Aptos" panose="020B0004020202020204" pitchFamily="34" charset="0"/>
                              <a:cs typeface="Arial" panose="020B0604020202020204" pitchFamily="34" charset="0"/>
                            </a:rPr>
                            <m:t>𝑆𝑎𝑚𝑝𝑙𝑒</m:t>
                          </m:r>
                          <m:r>
                            <a:rPr lang="en-US" sz="1800" i="1" kern="100">
                              <a:effectLst/>
                              <a:latin typeface="Cambria Math" panose="02040503050406030204" pitchFamily="18" charset="0"/>
                              <a:ea typeface="Aptos" panose="020B0004020202020204" pitchFamily="34" charset="0"/>
                              <a:cs typeface="Arial" panose="020B0604020202020204" pitchFamily="34" charset="0"/>
                            </a:rPr>
                            <m:t> </m:t>
                          </m:r>
                          <m:r>
                            <a:rPr lang="en-US" sz="1800" i="1" kern="100">
                              <a:effectLst/>
                              <a:latin typeface="Cambria Math" panose="02040503050406030204" pitchFamily="18" charset="0"/>
                              <a:ea typeface="Aptos" panose="020B0004020202020204" pitchFamily="34" charset="0"/>
                              <a:cs typeface="Arial" panose="020B0604020202020204" pitchFamily="34" charset="0"/>
                            </a:rPr>
                            <m:t>𝑉𝑜𝑙𝑢𝑚𝑒</m:t>
                          </m:r>
                          <m:r>
                            <a:rPr lang="en-US" sz="1800" i="1" kern="100">
                              <a:effectLst/>
                              <a:latin typeface="Cambria Math" panose="02040503050406030204" pitchFamily="18" charset="0"/>
                              <a:ea typeface="Aptos" panose="020B0004020202020204" pitchFamily="34" charset="0"/>
                              <a:cs typeface="Arial" panose="020B0604020202020204" pitchFamily="34" charset="0"/>
                            </a:rPr>
                            <m:t>, </m:t>
                          </m:r>
                          <m:r>
                            <a:rPr lang="en-US" sz="1800" i="1" kern="100">
                              <a:effectLst/>
                              <a:latin typeface="Cambria Math" panose="02040503050406030204" pitchFamily="18" charset="0"/>
                              <a:ea typeface="Aptos" panose="020B0004020202020204" pitchFamily="34" charset="0"/>
                              <a:cs typeface="Arial" panose="020B0604020202020204" pitchFamily="34" charset="0"/>
                            </a:rPr>
                            <m:t>𝑚𝐿</m:t>
                          </m:r>
                        </m:den>
                      </m:f>
                    </m:oMath>
                  </m:oMathPara>
                </a14:m>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2400"/>
              </a:p>
            </p:txBody>
          </p:sp>
        </mc:Choice>
        <mc:Fallback xmlns="">
          <p:sp>
            <p:nvSpPr>
              <p:cNvPr id="3" name="Content Placeholder 2">
                <a:extLst>
                  <a:ext uri="{FF2B5EF4-FFF2-40B4-BE49-F238E27FC236}">
                    <a16:creationId xmlns:a16="http://schemas.microsoft.com/office/drawing/2014/main" id="{6371D62C-6F5D-2B19-EC15-7016661FF9CE}"/>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9273792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2222A5-8D2F-0725-22EB-905F7A36094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2F271FE-7139-CF43-ADB5-226AE111F852}"/>
              </a:ext>
            </a:extLst>
          </p:cNvPr>
          <p:cNvSpPr>
            <a:spLocks noGrp="1"/>
          </p:cNvSpPr>
          <p:nvPr>
            <p:ph type="title"/>
          </p:nvPr>
        </p:nvSpPr>
        <p:spPr>
          <a:xfrm>
            <a:off x="838200" y="1063625"/>
            <a:ext cx="10515600" cy="1325563"/>
          </a:xfrm>
        </p:spPr>
        <p:txBody>
          <a:bodyPr>
            <a:normAutofit fontScale="90000"/>
          </a:bodyPr>
          <a:lstStyle/>
          <a:p>
            <a:r>
              <a:rPr lang="en-US" sz="6600"/>
              <a:t>Motor and Electrical Calculations</a:t>
            </a:r>
          </a:p>
        </p:txBody>
      </p:sp>
    </p:spTree>
    <p:extLst>
      <p:ext uri="{BB962C8B-B14F-4D97-AF65-F5344CB8AC3E}">
        <p14:creationId xmlns:p14="http://schemas.microsoft.com/office/powerpoint/2010/main" val="306722891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AB4561A-5254-002C-A78C-5768D79253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8C3091-8D75-17AA-1EFB-529D8C1F1577}"/>
              </a:ext>
            </a:extLst>
          </p:cNvPr>
          <p:cNvSpPr>
            <a:spLocks noGrp="1"/>
          </p:cNvSpPr>
          <p:nvPr>
            <p:ph type="title"/>
          </p:nvPr>
        </p:nvSpPr>
        <p:spPr/>
        <p:txBody>
          <a:bodyPr/>
          <a:lstStyle/>
          <a:p>
            <a:r>
              <a:rPr lang="en-US">
                <a:latin typeface="Raleway" pitchFamily="2" charset="0"/>
                <a:cs typeface="Arial" panose="020B0604020202020204" pitchFamily="34" charset="0"/>
              </a:rPr>
              <a:t>Work and Power</a:t>
            </a:r>
            <a:endParaRPr lang="en-US">
              <a:latin typeface="Raleway" pitchFamily="2"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FFEAF7D-60B6-FBDD-3B84-D3C8D904726B}"/>
                  </a:ext>
                </a:extLst>
              </p:cNvPr>
              <p:cNvSpPr>
                <a:spLocks noGrp="1"/>
              </p:cNvSpPr>
              <p:nvPr>
                <p:ph idx="1"/>
              </p:nvPr>
            </p:nvSpPr>
            <p:spPr>
              <a:xfrm>
                <a:off x="838199" y="1079500"/>
                <a:ext cx="10515600" cy="5227957"/>
              </a:xfrm>
              <a:solidFill>
                <a:schemeClr val="bg1">
                  <a:alpha val="85000"/>
                </a:schemeClr>
              </a:solidFill>
            </p:spPr>
            <p:txBody>
              <a:bodyPr>
                <a:normAutofit/>
              </a:bodyPr>
              <a:lstStyle/>
              <a:p>
                <a:pPr marL="0" indent="0">
                  <a:lnSpc>
                    <a:spcPct val="100000"/>
                  </a:lnSpc>
                  <a:spcBef>
                    <a:spcPts val="0"/>
                  </a:spcBef>
                  <a:spcAft>
                    <a:spcPts val="1800"/>
                  </a:spcAft>
                  <a:buNone/>
                </a:pPr>
                <a:r>
                  <a:rPr lang="en-US" sz="3200">
                    <a:latin typeface="Raleway" pitchFamily="2" charset="0"/>
                    <a:ea typeface="Cambria Math" panose="02040503050406030204" pitchFamily="18" charset="0"/>
                  </a:rPr>
                  <a:t>Work- The Exertion of force over a specific distance</a:t>
                </a:r>
              </a:p>
              <a:p>
                <a:pPr>
                  <a:lnSpc>
                    <a:spcPct val="100000"/>
                  </a:lnSpc>
                  <a:spcBef>
                    <a:spcPts val="0"/>
                  </a:spcBef>
                  <a:spcAft>
                    <a:spcPts val="1800"/>
                  </a:spcAft>
                  <a:buFont typeface="Wingdings" panose="05000000000000000000" pitchFamily="2" charset="2"/>
                  <a:buChar char="Ø"/>
                </a:pPr>
                <a:r>
                  <a:rPr lang="en-US" sz="3200">
                    <a:latin typeface="Raleway" pitchFamily="2" charset="0"/>
                    <a:ea typeface="Cambria Math" panose="02040503050406030204" pitchFamily="18" charset="0"/>
                  </a:rPr>
                  <a:t>Lifting a 1-lb object one foot (1 foot-</a:t>
                </a:r>
                <a:r>
                  <a:rPr lang="en-US" sz="3200" err="1">
                    <a:latin typeface="Raleway" pitchFamily="2" charset="0"/>
                    <a:ea typeface="Cambria Math" panose="02040503050406030204" pitchFamily="18" charset="0"/>
                  </a:rPr>
                  <a:t>lb</a:t>
                </a:r>
                <a:r>
                  <a:rPr lang="en-US" sz="3200">
                    <a:latin typeface="Raleway" pitchFamily="2" charset="0"/>
                    <a:ea typeface="Cambria Math" panose="02040503050406030204" pitchFamily="18" charset="0"/>
                  </a:rPr>
                  <a:t>)</a:t>
                </a:r>
              </a:p>
              <a:p>
                <a:pPr marL="0" indent="0">
                  <a:lnSpc>
                    <a:spcPct val="100000"/>
                  </a:lnSpc>
                  <a:spcBef>
                    <a:spcPts val="0"/>
                  </a:spcBef>
                  <a:spcAft>
                    <a:spcPts val="1800"/>
                  </a:spcAft>
                  <a:buNone/>
                </a:pPr>
                <a:r>
                  <a:rPr lang="en-US" sz="3200">
                    <a:latin typeface="Raleway" pitchFamily="2" charset="0"/>
                    <a:ea typeface="Cambria Math" panose="02040503050406030204" pitchFamily="18" charset="0"/>
                  </a:rPr>
                  <a:t>Power- The measure of how much work is done over a give amount of time</a:t>
                </a:r>
              </a:p>
              <a:p>
                <a:pPr>
                  <a:lnSpc>
                    <a:spcPct val="100000"/>
                  </a:lnSpc>
                  <a:spcBef>
                    <a:spcPts val="0"/>
                  </a:spcBef>
                  <a:spcAft>
                    <a:spcPts val="1800"/>
                  </a:spcAft>
                  <a:buFont typeface="Wingdings" panose="05000000000000000000" pitchFamily="2" charset="2"/>
                  <a:buChar char="Ø"/>
                </a:pPr>
                <a:r>
                  <a:rPr lang="en-US" sz="3200">
                    <a:latin typeface="Raleway" pitchFamily="2" charset="0"/>
                    <a:ea typeface="Cambria Math" panose="02040503050406030204" pitchFamily="18" charset="0"/>
                  </a:rPr>
                  <a:t>Lifting that object over a 1-minute time span</a:t>
                </a:r>
              </a:p>
              <a:p>
                <a:pPr>
                  <a:lnSpc>
                    <a:spcPct val="100000"/>
                  </a:lnSpc>
                  <a:spcBef>
                    <a:spcPts val="0"/>
                  </a:spcBef>
                  <a:spcAft>
                    <a:spcPts val="1800"/>
                  </a:spcAft>
                  <a:buFont typeface="Wingdings" panose="05000000000000000000" pitchFamily="2" charset="2"/>
                  <a:buChar char="Ø"/>
                </a:pPr>
                <a:r>
                  <a:rPr lang="en-US" sz="3200">
                    <a:latin typeface="Raleway" pitchFamily="2" charset="0"/>
                    <a:ea typeface="Cambria Math" panose="02040503050406030204" pitchFamily="18" charset="0"/>
                  </a:rPr>
                  <a:t>Watts, HP, etc.</a:t>
                </a:r>
              </a:p>
              <a:p>
                <a:pPr marL="0" indent="0">
                  <a:lnSpc>
                    <a:spcPct val="100000"/>
                  </a:lnSpc>
                  <a:spcBef>
                    <a:spcPts val="0"/>
                  </a:spcBef>
                  <a:spcAft>
                    <a:spcPts val="1800"/>
                  </a:spcAft>
                  <a:buNone/>
                </a:pPr>
                <a:r>
                  <a:rPr lang="en-US" sz="3200">
                    <a:latin typeface="Raleway" pitchFamily="2" charset="0"/>
                    <a:ea typeface="Cambria Math" panose="02040503050406030204" pitchFamily="18" charset="0"/>
                  </a:rPr>
                  <a:t>1 HP = 746 Watts = 33,000 </a:t>
                </a:r>
                <a14:m>
                  <m:oMath xmlns:m="http://schemas.openxmlformats.org/officeDocument/2006/math">
                    <m:f>
                      <m:fPr>
                        <m:ctrlPr>
                          <a:rPr lang="en-US" sz="3200" i="1" smtClean="0">
                            <a:latin typeface="Cambria Math" panose="02040503050406030204" pitchFamily="18" charset="0"/>
                            <a:ea typeface="Cambria Math" panose="02040503050406030204" pitchFamily="18" charset="0"/>
                          </a:rPr>
                        </m:ctrlPr>
                      </m:fPr>
                      <m:num>
                        <m:r>
                          <m:rPr>
                            <m:sty m:val="p"/>
                          </m:rPr>
                          <a:rPr lang="en-US" sz="3200" b="0" i="0" smtClean="0">
                            <a:latin typeface="Cambria Math" panose="02040503050406030204" pitchFamily="18" charset="0"/>
                            <a:ea typeface="Cambria Math" panose="02040503050406030204" pitchFamily="18" charset="0"/>
                          </a:rPr>
                          <m:t>ft</m:t>
                        </m:r>
                        <m:r>
                          <a:rPr lang="en-US" sz="3200" b="0" i="0" smtClean="0">
                            <a:latin typeface="Cambria Math" panose="02040503050406030204" pitchFamily="18" charset="0"/>
                            <a:ea typeface="Cambria Math" panose="02040503050406030204" pitchFamily="18" charset="0"/>
                          </a:rPr>
                          <m:t>−</m:t>
                        </m:r>
                        <m:r>
                          <m:rPr>
                            <m:sty m:val="p"/>
                          </m:rPr>
                          <a:rPr lang="en-US" sz="3200" b="0" i="0" smtClean="0">
                            <a:latin typeface="Cambria Math" panose="02040503050406030204" pitchFamily="18" charset="0"/>
                            <a:ea typeface="Cambria Math" panose="02040503050406030204" pitchFamily="18" charset="0"/>
                          </a:rPr>
                          <m:t>lb</m:t>
                        </m:r>
                      </m:num>
                      <m:den>
                        <m:r>
                          <m:rPr>
                            <m:sty m:val="p"/>
                          </m:rPr>
                          <a:rPr lang="en-US" sz="3200" b="0" i="0" smtClean="0">
                            <a:latin typeface="Cambria Math" panose="02040503050406030204" pitchFamily="18" charset="0"/>
                            <a:ea typeface="Cambria Math" panose="02040503050406030204" pitchFamily="18" charset="0"/>
                          </a:rPr>
                          <m:t>min</m:t>
                        </m:r>
                      </m:den>
                    </m:f>
                  </m:oMath>
                </a14:m>
                <a:endParaRPr lang="en-US" sz="3200">
                  <a:latin typeface="Raleway" pitchFamily="2" charset="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AFFEAF7D-60B6-FBDD-3B84-D3C8D904726B}"/>
                  </a:ext>
                </a:extLst>
              </p:cNvPr>
              <p:cNvSpPr>
                <a:spLocks noGrp="1" noRot="1" noChangeAspect="1" noMove="1" noResize="1" noEditPoints="1" noAdjustHandles="1" noChangeArrowheads="1" noChangeShapeType="1" noTextEdit="1"/>
              </p:cNvSpPr>
              <p:nvPr>
                <p:ph idx="1"/>
              </p:nvPr>
            </p:nvSpPr>
            <p:spPr>
              <a:xfrm>
                <a:off x="838199" y="1079500"/>
                <a:ext cx="10515600" cy="5227957"/>
              </a:xfrm>
              <a:blipFill>
                <a:blip r:embed="rId3"/>
                <a:stretch>
                  <a:fillRect l="-1449" t="-1515"/>
                </a:stretch>
              </a:blipFill>
            </p:spPr>
            <p:txBody>
              <a:bodyPr/>
              <a:lstStyle/>
              <a:p>
                <a:r>
                  <a:rPr lang="en-US">
                    <a:noFill/>
                  </a:rPr>
                  <a:t> </a:t>
                </a:r>
              </a:p>
            </p:txBody>
          </p:sp>
        </mc:Fallback>
      </mc:AlternateContent>
    </p:spTree>
    <p:extLst>
      <p:ext uri="{BB962C8B-B14F-4D97-AF65-F5344CB8AC3E}">
        <p14:creationId xmlns:p14="http://schemas.microsoft.com/office/powerpoint/2010/main" val="428169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FF645B-CBA1-D5BC-7BB8-CC341C0EDC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121E4C-5B53-B679-223B-1EE8B2F0CE02}"/>
              </a:ext>
            </a:extLst>
          </p:cNvPr>
          <p:cNvSpPr>
            <a:spLocks noGrp="1"/>
          </p:cNvSpPr>
          <p:nvPr>
            <p:ph type="title"/>
          </p:nvPr>
        </p:nvSpPr>
        <p:spPr/>
        <p:txBody>
          <a:bodyPr/>
          <a:lstStyle/>
          <a:p>
            <a:r>
              <a:rPr lang="en-US">
                <a:latin typeface="Raleway" pitchFamily="2" charset="0"/>
                <a:cs typeface="Arial" panose="020B0604020202020204" pitchFamily="34" charset="0"/>
              </a:rPr>
              <a:t>Work and Power</a:t>
            </a:r>
            <a:endParaRPr lang="en-US">
              <a:latin typeface="Raleway" pitchFamily="2"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A31926-999D-53F9-EFCB-B06458E1AB76}"/>
                  </a:ext>
                </a:extLst>
              </p:cNvPr>
              <p:cNvSpPr>
                <a:spLocks noGrp="1"/>
              </p:cNvSpPr>
              <p:nvPr>
                <p:ph idx="1"/>
              </p:nvPr>
            </p:nvSpPr>
            <p:spPr>
              <a:xfrm>
                <a:off x="838199" y="1079500"/>
                <a:ext cx="10515600" cy="5227957"/>
              </a:xfrm>
              <a:solidFill>
                <a:schemeClr val="bg1">
                  <a:alpha val="85000"/>
                </a:schemeClr>
              </a:solidFill>
            </p:spPr>
            <p:txBody>
              <a:bodyPr>
                <a:normAutofit/>
              </a:bodyPr>
              <a:lstStyle/>
              <a:p>
                <a:pPr marL="0" indent="0">
                  <a:lnSpc>
                    <a:spcPct val="100000"/>
                  </a:lnSpc>
                  <a:spcBef>
                    <a:spcPts val="0"/>
                  </a:spcBef>
                  <a:spcAft>
                    <a:spcPts val="1800"/>
                  </a:spcAft>
                  <a:buNone/>
                </a:pPr>
                <a:r>
                  <a:rPr lang="en-US" sz="3200">
                    <a:latin typeface="Raleway" pitchFamily="2" charset="0"/>
                    <a:ea typeface="Cambria Math" panose="02040503050406030204" pitchFamily="18" charset="0"/>
                  </a:rPr>
                  <a:t>Watts is the unit of power for electrical applications</a:t>
                </a:r>
              </a:p>
              <a:p>
                <a:pPr marL="0" indent="0">
                  <a:lnSpc>
                    <a:spcPct val="100000"/>
                  </a:lnSpc>
                  <a:spcBef>
                    <a:spcPts val="0"/>
                  </a:spcBef>
                  <a:spcAft>
                    <a:spcPts val="1800"/>
                  </a:spcAft>
                  <a:buNone/>
                </a:pPr>
                <a14:m>
                  <m:oMathPara xmlns:m="http://schemas.openxmlformats.org/officeDocument/2006/math">
                    <m:oMathParaPr>
                      <m:jc m:val="centerGroup"/>
                    </m:oMathParaPr>
                    <m:oMath xmlns:m="http://schemas.openxmlformats.org/officeDocument/2006/math">
                      <m:r>
                        <m:rPr>
                          <m:nor/>
                        </m:rPr>
                        <a:rPr lang="en-US" sz="3200" dirty="0">
                          <a:latin typeface="Raleway" pitchFamily="2" charset="0"/>
                          <a:ea typeface="Cambria Math" panose="02040503050406030204" pitchFamily="18" charset="0"/>
                        </a:rPr>
                        <m:t>Power</m:t>
                      </m:r>
                      <m:r>
                        <m:rPr>
                          <m:nor/>
                        </m:rPr>
                        <a:rPr lang="en-US" sz="3200" dirty="0">
                          <a:latin typeface="Raleway" pitchFamily="2" charset="0"/>
                          <a:ea typeface="Cambria Math" panose="02040503050406030204" pitchFamily="18" charset="0"/>
                        </a:rPr>
                        <m:t> (</m:t>
                      </m:r>
                      <m:r>
                        <m:rPr>
                          <m:nor/>
                        </m:rPr>
                        <a:rPr lang="en-US" sz="3200" dirty="0">
                          <a:latin typeface="Raleway" pitchFamily="2" charset="0"/>
                          <a:ea typeface="Cambria Math" panose="02040503050406030204" pitchFamily="18" charset="0"/>
                        </a:rPr>
                        <m:t>watts</m:t>
                      </m:r>
                      <m:r>
                        <m:rPr>
                          <m:nor/>
                        </m:rPr>
                        <a:rPr lang="en-US" sz="3200" dirty="0">
                          <a:latin typeface="Raleway" pitchFamily="2" charset="0"/>
                          <a:ea typeface="Cambria Math" panose="02040503050406030204" pitchFamily="18" charset="0"/>
                        </a:rPr>
                        <m:t>)</m:t>
                      </m:r>
                      <m:r>
                        <a:rPr lang="en-US" sz="3200" i="1" dirty="0" smtClean="0">
                          <a:latin typeface="Cambria Math" panose="02040503050406030204" pitchFamily="18" charset="0"/>
                          <a:ea typeface="Cambria Math" panose="02040503050406030204" pitchFamily="18" charset="0"/>
                        </a:rPr>
                        <m:t>=</m:t>
                      </m:r>
                      <m:r>
                        <m:rPr>
                          <m:nor/>
                        </m:rPr>
                        <a:rPr lang="en-US" sz="3200" dirty="0">
                          <a:latin typeface="Raleway" pitchFamily="2" charset="0"/>
                          <a:ea typeface="Cambria Math" panose="02040503050406030204" pitchFamily="18" charset="0"/>
                        </a:rPr>
                        <m:t>(</m:t>
                      </m:r>
                      <m:r>
                        <m:rPr>
                          <m:nor/>
                        </m:rPr>
                        <a:rPr lang="en-US" sz="3200" dirty="0">
                          <a:latin typeface="Raleway" pitchFamily="2" charset="0"/>
                          <a:ea typeface="Cambria Math" panose="02040503050406030204" pitchFamily="18" charset="0"/>
                        </a:rPr>
                        <m:t>voltage</m:t>
                      </m:r>
                      <m:r>
                        <m:rPr>
                          <m:nor/>
                        </m:rPr>
                        <a:rPr lang="en-US" sz="3200" dirty="0">
                          <a:latin typeface="Raleway" pitchFamily="2" charset="0"/>
                          <a:ea typeface="Cambria Math" panose="02040503050406030204" pitchFamily="18" charset="0"/>
                        </a:rPr>
                        <m:t>)(</m:t>
                      </m:r>
                      <m:r>
                        <m:rPr>
                          <m:nor/>
                        </m:rPr>
                        <a:rPr lang="en-US" sz="3200" dirty="0">
                          <a:latin typeface="Raleway" pitchFamily="2" charset="0"/>
                          <a:ea typeface="Cambria Math" panose="02040503050406030204" pitchFamily="18" charset="0"/>
                        </a:rPr>
                        <m:t>amperage</m:t>
                      </m:r>
                      <m:r>
                        <m:rPr>
                          <m:nor/>
                        </m:rPr>
                        <a:rPr lang="en-US" sz="3200" dirty="0">
                          <a:latin typeface="Raleway" pitchFamily="2" charset="0"/>
                          <a:ea typeface="Cambria Math" panose="02040503050406030204" pitchFamily="18" charset="0"/>
                        </a:rPr>
                        <m:t>)</m:t>
                      </m:r>
                    </m:oMath>
                  </m:oMathPara>
                </a14:m>
                <a:endParaRPr lang="en-US" sz="3200">
                  <a:latin typeface="Raleway" pitchFamily="2" charset="0"/>
                  <a:ea typeface="Cambria Math" panose="02040503050406030204" pitchFamily="18" charset="0"/>
                </a:endParaRPr>
              </a:p>
              <a:p>
                <a:pPr marL="0" indent="0">
                  <a:lnSpc>
                    <a:spcPct val="100000"/>
                  </a:lnSpc>
                  <a:spcBef>
                    <a:spcPts val="0"/>
                  </a:spcBef>
                  <a:spcAft>
                    <a:spcPts val="1800"/>
                  </a:spcAft>
                  <a:buNone/>
                </a:pPr>
                <a14:m>
                  <m:oMathPara xmlns:m="http://schemas.openxmlformats.org/officeDocument/2006/math">
                    <m:oMathParaPr>
                      <m:jc m:val="centerGroup"/>
                    </m:oMathParaPr>
                    <m:oMath xmlns:m="http://schemas.openxmlformats.org/officeDocument/2006/math">
                      <m:r>
                        <m:rPr>
                          <m:nor/>
                        </m:rPr>
                        <a:rPr lang="en-US" sz="3200" b="0" i="0" dirty="0" smtClean="0">
                          <a:latin typeface="Raleway" pitchFamily="2" charset="0"/>
                          <a:ea typeface="Cambria Math" panose="02040503050406030204" pitchFamily="18" charset="0"/>
                        </a:rPr>
                        <m:t>Watts</m:t>
                      </m:r>
                      <m:r>
                        <a:rPr lang="en-US" sz="3200" b="0" i="1" dirty="0" smtClean="0">
                          <a:latin typeface="Cambria Math" panose="02040503050406030204" pitchFamily="18" charset="0"/>
                          <a:ea typeface="Cambria Math" panose="02040503050406030204" pitchFamily="18" charset="0"/>
                        </a:rPr>
                        <m:t>=</m:t>
                      </m:r>
                      <m:r>
                        <m:rPr>
                          <m:nor/>
                        </m:rPr>
                        <a:rPr lang="en-US" sz="3200" dirty="0" smtClean="0">
                          <a:latin typeface="Raleway" pitchFamily="2" charset="0"/>
                          <a:ea typeface="Cambria Math" panose="02040503050406030204" pitchFamily="18" charset="0"/>
                        </a:rPr>
                        <m:t>volt</m:t>
                      </m:r>
                      <m:r>
                        <m:rPr>
                          <m:nor/>
                        </m:rPr>
                        <a:rPr lang="en-US" sz="3200" b="0" i="0" dirty="0" smtClean="0">
                          <a:latin typeface="Raleway" pitchFamily="2" charset="0"/>
                          <a:ea typeface="Cambria Math" panose="02040503050406030204" pitchFamily="18" charset="0"/>
                        </a:rPr>
                        <m:t>s</m:t>
                      </m:r>
                      <m:r>
                        <a:rPr lang="en-US" sz="3200" b="0" i="1" dirty="0" smtClean="0">
                          <a:latin typeface="Cambria Math" panose="02040503050406030204" pitchFamily="18" charset="0"/>
                          <a:ea typeface="Cambria Math" panose="02040503050406030204" pitchFamily="18" charset="0"/>
                        </a:rPr>
                        <m:t>×</m:t>
                      </m:r>
                      <m:r>
                        <m:rPr>
                          <m:nor/>
                        </m:rPr>
                        <a:rPr lang="en-US" sz="3200" dirty="0" smtClean="0">
                          <a:latin typeface="Raleway" pitchFamily="2" charset="0"/>
                          <a:ea typeface="Cambria Math" panose="02040503050406030204" pitchFamily="18" charset="0"/>
                        </a:rPr>
                        <m:t>amp</m:t>
                      </m:r>
                      <m:r>
                        <m:rPr>
                          <m:nor/>
                        </m:rPr>
                        <a:rPr lang="en-US" sz="3200" b="0" i="0" dirty="0" smtClean="0">
                          <a:latin typeface="Raleway" pitchFamily="2" charset="0"/>
                          <a:ea typeface="Cambria Math" panose="02040503050406030204" pitchFamily="18" charset="0"/>
                        </a:rPr>
                        <m:t>s</m:t>
                      </m:r>
                    </m:oMath>
                  </m:oMathPara>
                </a14:m>
                <a:endParaRPr lang="en-US" sz="3200">
                  <a:latin typeface="Raleway" pitchFamily="2" charset="0"/>
                  <a:ea typeface="Cambria Math" panose="02040503050406030204" pitchFamily="18" charset="0"/>
                </a:endParaRPr>
              </a:p>
              <a:p>
                <a:pPr marL="0" indent="0">
                  <a:lnSpc>
                    <a:spcPct val="100000"/>
                  </a:lnSpc>
                  <a:spcBef>
                    <a:spcPts val="0"/>
                  </a:spcBef>
                  <a:spcAft>
                    <a:spcPts val="1800"/>
                  </a:spcAft>
                  <a:buNone/>
                </a:pPr>
                <a14:m>
                  <m:oMathPara xmlns:m="http://schemas.openxmlformats.org/officeDocument/2006/math">
                    <m:oMathParaPr>
                      <m:jc m:val="centerGroup"/>
                    </m:oMathParaPr>
                    <m:oMath xmlns:m="http://schemas.openxmlformats.org/officeDocument/2006/math">
                      <m:r>
                        <m:rPr>
                          <m:nor/>
                        </m:rPr>
                        <a:rPr lang="en-US" sz="3200" b="0" i="0" dirty="0" smtClean="0">
                          <a:latin typeface="Raleway" pitchFamily="2" charset="0"/>
                          <a:ea typeface="Cambria Math" panose="02040503050406030204" pitchFamily="18" charset="0"/>
                        </a:rPr>
                        <m:t>V</m:t>
                      </m:r>
                      <m:r>
                        <m:rPr>
                          <m:nor/>
                        </m:rPr>
                        <a:rPr lang="en-US" sz="3200" dirty="0">
                          <a:latin typeface="Raleway" pitchFamily="2" charset="0"/>
                          <a:ea typeface="Cambria Math" panose="02040503050406030204" pitchFamily="18" charset="0"/>
                        </a:rPr>
                        <m:t>olts</m:t>
                      </m:r>
                      <m:r>
                        <a:rPr lang="en-US" sz="3200" i="1" dirty="0" smtClean="0">
                          <a:latin typeface="Cambria Math" panose="02040503050406030204" pitchFamily="18" charset="0"/>
                          <a:ea typeface="Cambria Math" panose="02040503050406030204" pitchFamily="18" charset="0"/>
                        </a:rPr>
                        <m:t>=</m:t>
                      </m:r>
                      <m:r>
                        <m:rPr>
                          <m:nor/>
                        </m:rPr>
                        <a:rPr lang="en-US" sz="3200" dirty="0">
                          <a:latin typeface="Raleway" pitchFamily="2" charset="0"/>
                          <a:ea typeface="Cambria Math" panose="02040503050406030204" pitchFamily="18" charset="0"/>
                        </a:rPr>
                        <m:t>amps</m:t>
                      </m:r>
                      <m:r>
                        <a:rPr lang="en-US" sz="3200" i="1" dirty="0" smtClean="0">
                          <a:latin typeface="Cambria Math" panose="02040503050406030204" pitchFamily="18" charset="0"/>
                          <a:ea typeface="Cambria Math" panose="02040503050406030204" pitchFamily="18" charset="0"/>
                        </a:rPr>
                        <m:t>×</m:t>
                      </m:r>
                      <m:r>
                        <m:rPr>
                          <m:nor/>
                        </m:rPr>
                        <a:rPr lang="en-US" sz="3200" b="0" i="0" dirty="0" smtClean="0">
                          <a:latin typeface="Raleway" pitchFamily="2" charset="0"/>
                          <a:ea typeface="Cambria Math" panose="02040503050406030204" pitchFamily="18" charset="0"/>
                        </a:rPr>
                        <m:t>resistance</m:t>
                      </m:r>
                    </m:oMath>
                  </m:oMathPara>
                </a14:m>
                <a:endParaRPr lang="en-US" sz="3200">
                  <a:latin typeface="Raleway" pitchFamily="2" charset="0"/>
                  <a:ea typeface="Cambria Math" panose="02040503050406030204" pitchFamily="18" charset="0"/>
                </a:endParaRPr>
              </a:p>
              <a:p>
                <a:pPr marL="0" indent="0">
                  <a:lnSpc>
                    <a:spcPct val="100000"/>
                  </a:lnSpc>
                  <a:spcBef>
                    <a:spcPts val="0"/>
                  </a:spcBef>
                  <a:spcAft>
                    <a:spcPts val="1800"/>
                  </a:spcAft>
                  <a:buNone/>
                </a:pPr>
                <a14:m>
                  <m:oMathPara xmlns:m="http://schemas.openxmlformats.org/officeDocument/2006/math">
                    <m:oMathParaPr>
                      <m:jc m:val="centerGroup"/>
                    </m:oMathParaPr>
                    <m:oMath xmlns:m="http://schemas.openxmlformats.org/officeDocument/2006/math">
                      <m:r>
                        <m:rPr>
                          <m:nor/>
                        </m:rPr>
                        <a:rPr lang="en-US" sz="3200" dirty="0">
                          <a:latin typeface="Raleway" pitchFamily="2" charset="0"/>
                          <a:ea typeface="Cambria Math" panose="02040503050406030204" pitchFamily="18" charset="0"/>
                        </a:rPr>
                        <m:t>V</m:t>
                      </m:r>
                      <m:r>
                        <a:rPr lang="en-US" sz="3200" i="1" dirty="0">
                          <a:latin typeface="Cambria Math" panose="02040503050406030204" pitchFamily="18" charset="0"/>
                          <a:ea typeface="Cambria Math" panose="02040503050406030204" pitchFamily="18" charset="0"/>
                        </a:rPr>
                        <m:t>=</m:t>
                      </m:r>
                      <m:r>
                        <m:rPr>
                          <m:nor/>
                        </m:rPr>
                        <a:rPr lang="en-US" sz="3200" b="0" i="0" dirty="0" smtClean="0">
                          <a:latin typeface="Raleway" pitchFamily="2" charset="0"/>
                          <a:ea typeface="Cambria Math" panose="02040503050406030204" pitchFamily="18" charset="0"/>
                        </a:rPr>
                        <m:t>IR</m:t>
                      </m:r>
                    </m:oMath>
                  </m:oMathPara>
                </a14:m>
                <a:endParaRPr lang="en-US" sz="3200">
                  <a:latin typeface="Raleway" pitchFamily="2" charset="0"/>
                  <a:ea typeface="Cambria Math" panose="02040503050406030204" pitchFamily="18" charset="0"/>
                </a:endParaRPr>
              </a:p>
              <a:p>
                <a:pPr marL="0" indent="0">
                  <a:lnSpc>
                    <a:spcPct val="100000"/>
                  </a:lnSpc>
                  <a:spcBef>
                    <a:spcPts val="0"/>
                  </a:spcBef>
                  <a:spcAft>
                    <a:spcPts val="1800"/>
                  </a:spcAft>
                  <a:buNone/>
                </a:pPr>
                <a14:m>
                  <m:oMath xmlns:m="http://schemas.openxmlformats.org/officeDocument/2006/math">
                    <m:r>
                      <m:rPr>
                        <m:nor/>
                      </m:rPr>
                      <a:rPr lang="en-US" sz="3200" b="0" i="0" dirty="0" smtClean="0">
                        <a:latin typeface="Raleway" pitchFamily="2" charset="0"/>
                        <a:ea typeface="Cambria Math" panose="02040503050406030204" pitchFamily="18" charset="0"/>
                      </a:rPr>
                      <m:t>1,000 </m:t>
                    </m:r>
                    <m:r>
                      <m:rPr>
                        <m:nor/>
                      </m:rPr>
                      <a:rPr lang="en-US" sz="3200" b="0" i="0" dirty="0" smtClean="0">
                        <a:latin typeface="Raleway" pitchFamily="2" charset="0"/>
                        <a:ea typeface="Cambria Math" panose="02040503050406030204" pitchFamily="18" charset="0"/>
                      </a:rPr>
                      <m:t>watts</m:t>
                    </m:r>
                    <m:r>
                      <a:rPr lang="en-US" sz="3200" i="1" dirty="0">
                        <a:latin typeface="Cambria Math" panose="02040503050406030204" pitchFamily="18" charset="0"/>
                        <a:ea typeface="Cambria Math" panose="02040503050406030204" pitchFamily="18" charset="0"/>
                      </a:rPr>
                      <m:t>=</m:t>
                    </m:r>
                    <m:r>
                      <m:rPr>
                        <m:nor/>
                      </m:rPr>
                      <a:rPr lang="en-US" sz="3200" b="0" i="0" dirty="0" smtClean="0">
                        <a:latin typeface="Raleway" pitchFamily="2" charset="0"/>
                        <a:ea typeface="Cambria Math" panose="02040503050406030204" pitchFamily="18" charset="0"/>
                      </a:rPr>
                      <m:t>1−</m:t>
                    </m:r>
                    <m:r>
                      <m:rPr>
                        <m:nor/>
                      </m:rPr>
                      <a:rPr lang="en-US" sz="3200" b="0" i="0" dirty="0" smtClean="0">
                        <a:latin typeface="Raleway" pitchFamily="2" charset="0"/>
                        <a:ea typeface="Cambria Math" panose="02040503050406030204" pitchFamily="18" charset="0"/>
                      </a:rPr>
                      <m:t>kilowatt</m:t>
                    </m:r>
                    <m:r>
                      <a:rPr lang="en-US" sz="3200" b="0" i="1" dirty="0" smtClean="0">
                        <a:latin typeface="Cambria Math" panose="02040503050406030204" pitchFamily="18" charset="0"/>
                        <a:ea typeface="Cambria Math" panose="02040503050406030204" pitchFamily="18" charset="0"/>
                      </a:rPr>
                      <m:t>=</m:t>
                    </m:r>
                    <m:r>
                      <m:rPr>
                        <m:nor/>
                      </m:rPr>
                      <a:rPr lang="en-US" sz="3200" b="0" i="0" dirty="0" smtClean="0">
                        <a:latin typeface="Raleway" pitchFamily="2" charset="0"/>
                        <a:ea typeface="Cambria Math" panose="02040503050406030204" pitchFamily="18" charset="0"/>
                      </a:rPr>
                      <m:t>1 </m:t>
                    </m:r>
                    <m:r>
                      <m:rPr>
                        <m:nor/>
                      </m:rPr>
                      <a:rPr lang="en-US" sz="3200" b="0" i="0" dirty="0" smtClean="0">
                        <a:latin typeface="Raleway" pitchFamily="2" charset="0"/>
                        <a:ea typeface="Cambria Math" panose="02040503050406030204" pitchFamily="18" charset="0"/>
                      </a:rPr>
                      <m:t>kW</m:t>
                    </m:r>
                  </m:oMath>
                </a14:m>
                <a:r>
                  <a:rPr lang="en-US" sz="3200">
                    <a:latin typeface="Raleway" pitchFamily="2" charset="0"/>
                    <a:ea typeface="Cambria Math" panose="02040503050406030204" pitchFamily="18" charset="0"/>
                  </a:rPr>
                  <a:t>, useful for electricity costs</a:t>
                </a:r>
              </a:p>
            </p:txBody>
          </p:sp>
        </mc:Choice>
        <mc:Fallback xmlns="">
          <p:sp>
            <p:nvSpPr>
              <p:cNvPr id="3" name="Content Placeholder 2">
                <a:extLst>
                  <a:ext uri="{FF2B5EF4-FFF2-40B4-BE49-F238E27FC236}">
                    <a16:creationId xmlns:a16="http://schemas.microsoft.com/office/drawing/2014/main" id="{20A31926-999D-53F9-EFCB-B06458E1AB76}"/>
                  </a:ext>
                </a:extLst>
              </p:cNvPr>
              <p:cNvSpPr>
                <a:spLocks noGrp="1" noRot="1" noChangeAspect="1" noMove="1" noResize="1" noEditPoints="1" noAdjustHandles="1" noChangeArrowheads="1" noChangeShapeType="1" noTextEdit="1"/>
              </p:cNvSpPr>
              <p:nvPr>
                <p:ph idx="1"/>
              </p:nvPr>
            </p:nvSpPr>
            <p:spPr>
              <a:xfrm>
                <a:off x="838199" y="1079500"/>
                <a:ext cx="10515600" cy="5227957"/>
              </a:xfrm>
              <a:blipFill>
                <a:blip r:embed="rId3"/>
                <a:stretch>
                  <a:fillRect l="-1449" t="-1515"/>
                </a:stretch>
              </a:blipFill>
            </p:spPr>
            <p:txBody>
              <a:bodyPr/>
              <a:lstStyle/>
              <a:p>
                <a:r>
                  <a:rPr lang="en-US">
                    <a:noFill/>
                  </a:rPr>
                  <a:t> </a:t>
                </a:r>
              </a:p>
            </p:txBody>
          </p:sp>
        </mc:Fallback>
      </mc:AlternateContent>
    </p:spTree>
    <p:extLst>
      <p:ext uri="{BB962C8B-B14F-4D97-AF65-F5344CB8AC3E}">
        <p14:creationId xmlns:p14="http://schemas.microsoft.com/office/powerpoint/2010/main" val="113613093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7231A06-2BEF-E906-412B-59F40CAAD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FFDE78-6144-9C4A-6E78-31AAEAD46069}"/>
              </a:ext>
            </a:extLst>
          </p:cNvPr>
          <p:cNvSpPr>
            <a:spLocks noGrp="1"/>
          </p:cNvSpPr>
          <p:nvPr>
            <p:ph type="title"/>
          </p:nvPr>
        </p:nvSpPr>
        <p:spPr>
          <a:xfrm>
            <a:off x="838200" y="37326"/>
            <a:ext cx="10515600" cy="1325563"/>
          </a:xfrm>
        </p:spPr>
        <p:txBody>
          <a:bodyPr/>
          <a:lstStyle/>
          <a:p>
            <a:r>
              <a:rPr lang="en-US">
                <a:latin typeface="Raleway" pitchFamily="2" charset="0"/>
              </a:rPr>
              <a:t>Power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22FDEF8-66AB-E97D-C87D-37F8D3F55D9D}"/>
                  </a:ext>
                </a:extLst>
              </p:cNvPr>
              <p:cNvSpPr>
                <a:spLocks noGrp="1"/>
              </p:cNvSpPr>
              <p:nvPr>
                <p:ph type="body" idx="1"/>
              </p:nvPr>
            </p:nvSpPr>
            <p:spPr>
              <a:xfrm>
                <a:off x="838200" y="1037063"/>
                <a:ext cx="10744199" cy="5494493"/>
              </a:xfrm>
              <a:solidFill>
                <a:schemeClr val="bg1">
                  <a:alpha val="85000"/>
                </a:schemeClr>
              </a:solidFill>
            </p:spPr>
            <p:txBody>
              <a:bodyPr>
                <a:normAutofit/>
              </a:bodyPr>
              <a:lstStyle/>
              <a:p>
                <a:pPr marL="0" indent="0">
                  <a:lnSpc>
                    <a:spcPct val="100000"/>
                  </a:lnSpc>
                  <a:spcBef>
                    <a:spcPts val="0"/>
                  </a:spcBef>
                  <a:spcAft>
                    <a:spcPts val="3000"/>
                  </a:spcAft>
                  <a:buNone/>
                </a:pPr>
                <a:r>
                  <a:rPr lang="en-US" sz="2800">
                    <a:latin typeface="Raleway" pitchFamily="2" charset="0"/>
                    <a:cs typeface="Arial" panose="020B0604020202020204" pitchFamily="34" charset="0"/>
                  </a:rPr>
                  <a:t>A 220-volt motor pulls 84 amps during operation. What is the power requirement for this motor in watts? In horsepower?</a:t>
                </a:r>
              </a:p>
              <a:p>
                <a:pPr>
                  <a:lnSpc>
                    <a:spcPct val="100000"/>
                  </a:lnSpc>
                  <a:spcBef>
                    <a:spcPts val="0"/>
                  </a:spcBef>
                  <a:spcAft>
                    <a:spcPts val="1800"/>
                  </a:spcAft>
                </a:pPr>
                <a14:m>
                  <m:oMathPara xmlns:m="http://schemas.openxmlformats.org/officeDocument/2006/math">
                    <m:oMathParaPr>
                      <m:jc m:val="centerGroup"/>
                    </m:oMathParaPr>
                    <m:oMath xmlns:m="http://schemas.openxmlformats.org/officeDocument/2006/math">
                      <m:r>
                        <m:rPr>
                          <m:nor/>
                        </m:rPr>
                        <a:rPr lang="en-US" sz="2800" dirty="0">
                          <a:latin typeface="Raleway" pitchFamily="2" charset="0"/>
                          <a:ea typeface="Cambria Math" panose="02040503050406030204" pitchFamily="18" charset="0"/>
                        </a:rPr>
                        <m:t>Power</m:t>
                      </m:r>
                      <m:r>
                        <m:rPr>
                          <m:nor/>
                        </m:rPr>
                        <a:rPr lang="en-US" sz="2800" dirty="0">
                          <a:latin typeface="Raleway" pitchFamily="2" charset="0"/>
                          <a:ea typeface="Cambria Math" panose="02040503050406030204" pitchFamily="18" charset="0"/>
                        </a:rPr>
                        <m:t> (</m:t>
                      </m:r>
                      <m:r>
                        <m:rPr>
                          <m:nor/>
                        </m:rPr>
                        <a:rPr lang="en-US" sz="2800" dirty="0">
                          <a:latin typeface="Raleway" pitchFamily="2" charset="0"/>
                          <a:ea typeface="Cambria Math" panose="02040503050406030204" pitchFamily="18" charset="0"/>
                        </a:rPr>
                        <m:t>watts</m:t>
                      </m:r>
                      <m:r>
                        <m:rPr>
                          <m:nor/>
                        </m:rPr>
                        <a:rPr lang="en-US" sz="2800" dirty="0">
                          <a:latin typeface="Raleway" pitchFamily="2"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m:t>
                      </m:r>
                      <m:r>
                        <m:rPr>
                          <m:nor/>
                        </m:rPr>
                        <a:rPr lang="en-US" sz="2800" dirty="0">
                          <a:latin typeface="Raleway" pitchFamily="2" charset="0"/>
                          <a:ea typeface="Cambria Math" panose="02040503050406030204" pitchFamily="18" charset="0"/>
                        </a:rPr>
                        <m:t>(</m:t>
                      </m:r>
                      <m:r>
                        <m:rPr>
                          <m:nor/>
                        </m:rPr>
                        <a:rPr lang="en-US" sz="2800" dirty="0">
                          <a:latin typeface="Raleway" pitchFamily="2" charset="0"/>
                          <a:ea typeface="Cambria Math" panose="02040503050406030204" pitchFamily="18" charset="0"/>
                        </a:rPr>
                        <m:t>voltage</m:t>
                      </m:r>
                      <m:r>
                        <m:rPr>
                          <m:nor/>
                        </m:rPr>
                        <a:rPr lang="en-US" sz="2800" dirty="0">
                          <a:latin typeface="Raleway" pitchFamily="2" charset="0"/>
                          <a:ea typeface="Cambria Math" panose="02040503050406030204" pitchFamily="18" charset="0"/>
                        </a:rPr>
                        <m:t>)(</m:t>
                      </m:r>
                      <m:r>
                        <m:rPr>
                          <m:nor/>
                        </m:rPr>
                        <a:rPr lang="en-US" sz="2800" dirty="0">
                          <a:latin typeface="Raleway" pitchFamily="2" charset="0"/>
                          <a:ea typeface="Cambria Math" panose="02040503050406030204" pitchFamily="18" charset="0"/>
                        </a:rPr>
                        <m:t>amperage</m:t>
                      </m:r>
                      <m:r>
                        <m:rPr>
                          <m:nor/>
                        </m:rPr>
                        <a:rPr lang="en-US" sz="2800" dirty="0">
                          <a:latin typeface="Raleway" pitchFamily="2" charset="0"/>
                          <a:ea typeface="Cambria Math" panose="02040503050406030204" pitchFamily="18" charset="0"/>
                        </a:rPr>
                        <m:t>)</m:t>
                      </m:r>
                    </m:oMath>
                  </m:oMathPara>
                </a14:m>
                <a:endParaRPr lang="en-US" sz="2800">
                  <a:latin typeface="Raleway" pitchFamily="2" charset="0"/>
                  <a:ea typeface="Cambria Math" panose="02040503050406030204" pitchFamily="18" charset="0"/>
                </a:endParaRPr>
              </a:p>
              <a:p>
                <a:pPr>
                  <a:lnSpc>
                    <a:spcPct val="200000"/>
                  </a:lnSpc>
                  <a:spcBef>
                    <a:spcPts val="0"/>
                  </a:spcBef>
                  <a:spcAft>
                    <a:spcPts val="1800"/>
                  </a:spcAft>
                </a:pPr>
                <a14:m>
                  <m:oMathPara xmlns:m="http://schemas.openxmlformats.org/officeDocument/2006/math">
                    <m:oMathParaPr>
                      <m:jc m:val="centerGroup"/>
                    </m:oMathParaPr>
                    <m:oMath xmlns:m="http://schemas.openxmlformats.org/officeDocument/2006/math">
                      <m:r>
                        <m:rPr>
                          <m:nor/>
                        </m:rPr>
                        <a:rPr lang="en-US" sz="2800" dirty="0">
                          <a:latin typeface="Raleway" pitchFamily="2" charset="0"/>
                          <a:ea typeface="Cambria Math" panose="02040503050406030204" pitchFamily="18" charset="0"/>
                        </a:rPr>
                        <m:t>Power</m:t>
                      </m:r>
                      <m:r>
                        <m:rPr>
                          <m:nor/>
                        </m:rPr>
                        <a:rPr lang="en-US" sz="2800" dirty="0">
                          <a:latin typeface="Raleway" pitchFamily="2" charset="0"/>
                          <a:ea typeface="Cambria Math" panose="02040503050406030204" pitchFamily="18" charset="0"/>
                        </a:rPr>
                        <m:t> (</m:t>
                      </m:r>
                      <m:r>
                        <m:rPr>
                          <m:nor/>
                        </m:rPr>
                        <a:rPr lang="en-US" sz="2800" dirty="0">
                          <a:latin typeface="Raleway" pitchFamily="2" charset="0"/>
                          <a:ea typeface="Cambria Math" panose="02040503050406030204" pitchFamily="18" charset="0"/>
                        </a:rPr>
                        <m:t>watts</m:t>
                      </m:r>
                      <m:r>
                        <m:rPr>
                          <m:nor/>
                        </m:rPr>
                        <a:rPr lang="en-US" sz="2800" dirty="0">
                          <a:latin typeface="Raleway" pitchFamily="2"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m:t>
                      </m:r>
                      <m:r>
                        <m:rPr>
                          <m:nor/>
                        </m:rPr>
                        <a:rPr lang="en-US" sz="2800" b="0" i="0" dirty="0" smtClean="0">
                          <a:latin typeface="Raleway" pitchFamily="2" charset="0"/>
                          <a:ea typeface="Cambria Math" panose="02040503050406030204" pitchFamily="18" charset="0"/>
                        </a:rPr>
                        <m:t>220 (</m:t>
                      </m:r>
                      <m:r>
                        <m:rPr>
                          <m:nor/>
                        </m:rPr>
                        <a:rPr lang="en-US" sz="2800" dirty="0">
                          <a:latin typeface="Raleway" pitchFamily="2" charset="0"/>
                          <a:ea typeface="Cambria Math" panose="02040503050406030204" pitchFamily="18" charset="0"/>
                        </a:rPr>
                        <m:t>volt</m:t>
                      </m:r>
                      <m:r>
                        <m:rPr>
                          <m:nor/>
                        </m:rPr>
                        <a:rPr lang="en-US" sz="2800" b="0" i="0" dirty="0" smtClean="0">
                          <a:latin typeface="Raleway" pitchFamily="2" charset="0"/>
                          <a:ea typeface="Cambria Math" panose="02040503050406030204" pitchFamily="18" charset="0"/>
                        </a:rPr>
                        <m:t>s</m:t>
                      </m:r>
                      <m:r>
                        <m:rPr>
                          <m:nor/>
                        </m:rPr>
                        <a:rPr lang="en-US" sz="2800" dirty="0">
                          <a:latin typeface="Raleway" pitchFamily="2" charset="0"/>
                          <a:ea typeface="Cambria Math" panose="02040503050406030204" pitchFamily="18" charset="0"/>
                        </a:rPr>
                        <m:t>)</m:t>
                      </m:r>
                      <m:r>
                        <a:rPr lang="en-US" sz="2800" i="1" dirty="0" smtClean="0">
                          <a:latin typeface="Cambria Math" panose="02040503050406030204" pitchFamily="18" charset="0"/>
                          <a:ea typeface="Cambria Math" panose="02040503050406030204" pitchFamily="18" charset="0"/>
                        </a:rPr>
                        <m:t>×</m:t>
                      </m:r>
                      <m:r>
                        <m:rPr>
                          <m:nor/>
                        </m:rPr>
                        <a:rPr lang="en-US" sz="2800" b="0" i="0" dirty="0" smtClean="0">
                          <a:latin typeface="Raleway" pitchFamily="2" charset="0"/>
                          <a:ea typeface="Cambria Math" panose="02040503050406030204" pitchFamily="18" charset="0"/>
                        </a:rPr>
                        <m:t>84 </m:t>
                      </m:r>
                      <m:r>
                        <m:rPr>
                          <m:nor/>
                        </m:rPr>
                        <a:rPr lang="en-US" sz="2800" dirty="0">
                          <a:latin typeface="Raleway" pitchFamily="2" charset="0"/>
                          <a:ea typeface="Cambria Math" panose="02040503050406030204" pitchFamily="18" charset="0"/>
                        </a:rPr>
                        <m:t>(</m:t>
                      </m:r>
                      <m:r>
                        <m:rPr>
                          <m:nor/>
                        </m:rPr>
                        <a:rPr lang="en-US" sz="2800" dirty="0">
                          <a:latin typeface="Raleway" pitchFamily="2" charset="0"/>
                          <a:ea typeface="Cambria Math" panose="02040503050406030204" pitchFamily="18" charset="0"/>
                        </a:rPr>
                        <m:t>amps</m:t>
                      </m:r>
                      <m:r>
                        <m:rPr>
                          <m:nor/>
                        </m:rPr>
                        <a:rPr lang="en-US" sz="2800" dirty="0">
                          <a:latin typeface="Raleway" pitchFamily="2" charset="0"/>
                          <a:ea typeface="Cambria Math" panose="02040503050406030204" pitchFamily="18" charset="0"/>
                        </a:rPr>
                        <m:t>)                    </m:t>
                      </m:r>
                    </m:oMath>
                  </m:oMathPara>
                </a14:m>
                <a:endParaRPr lang="en-US" sz="2800">
                  <a:latin typeface="Raleway" pitchFamily="2" charset="0"/>
                  <a:ea typeface="Cambria Math" panose="02040503050406030204" pitchFamily="18" charset="0"/>
                </a:endParaRPr>
              </a:p>
              <a:p>
                <a:pPr>
                  <a:lnSpc>
                    <a:spcPct val="100000"/>
                  </a:lnSpc>
                  <a:spcBef>
                    <a:spcPts val="0"/>
                  </a:spcBef>
                  <a:spcAft>
                    <a:spcPts val="1800"/>
                  </a:spcAft>
                </a:pPr>
                <a14:m>
                  <m:oMathPara xmlns:m="http://schemas.openxmlformats.org/officeDocument/2006/math">
                    <m:oMathParaPr>
                      <m:jc m:val="centerGroup"/>
                    </m:oMathParaPr>
                    <m:oMath xmlns:m="http://schemas.openxmlformats.org/officeDocument/2006/math">
                      <m:f>
                        <m:fPr>
                          <m:ctrlPr>
                            <a:rPr lang="en-US" sz="2800" i="1" dirty="0" smtClean="0">
                              <a:latin typeface="Cambria Math" panose="02040503050406030204" pitchFamily="18" charset="0"/>
                              <a:ea typeface="Cambria Math" panose="02040503050406030204" pitchFamily="18" charset="0"/>
                            </a:rPr>
                          </m:ctrlPr>
                        </m:fPr>
                        <m:num>
                          <m:r>
                            <m:rPr>
                              <m:nor/>
                            </m:rPr>
                            <a:rPr lang="en-US" sz="2800" dirty="0">
                              <a:latin typeface="Raleway" pitchFamily="2" charset="0"/>
                              <a:ea typeface="Cambria Math" panose="02040503050406030204" pitchFamily="18" charset="0"/>
                            </a:rPr>
                            <m:t>18,480 </m:t>
                          </m:r>
                          <m:r>
                            <m:rPr>
                              <m:nor/>
                            </m:rPr>
                            <a:rPr lang="en-US" sz="2800" dirty="0">
                              <a:latin typeface="Raleway" pitchFamily="2" charset="0"/>
                              <a:ea typeface="Cambria Math" panose="02040503050406030204" pitchFamily="18" charset="0"/>
                            </a:rPr>
                            <m:t>watts</m:t>
                          </m:r>
                        </m:num>
                        <m:den>
                          <m:r>
                            <m:rPr>
                              <m:nor/>
                            </m:rPr>
                            <a:rPr lang="en-US" sz="2800" dirty="0" smtClean="0">
                              <a:latin typeface="Raleway" pitchFamily="2" charset="0"/>
                              <a:ea typeface="Cambria Math" panose="02040503050406030204" pitchFamily="18" charset="0"/>
                            </a:rPr>
                            <m:t>1</m:t>
                          </m:r>
                        </m:den>
                      </m:f>
                      <m:r>
                        <a:rPr lang="en-US" sz="2800" b="0" i="1" dirty="0" smtClean="0">
                          <a:latin typeface="Cambria Math" panose="02040503050406030204" pitchFamily="18" charset="0"/>
                          <a:ea typeface="Cambria Math" panose="02040503050406030204" pitchFamily="18" charset="0"/>
                        </a:rPr>
                        <m:t>  </m:t>
                      </m:r>
                      <m:f>
                        <m:fPr>
                          <m:ctrlPr>
                            <a:rPr lang="en-US" sz="2800" i="1" dirty="0">
                              <a:latin typeface="Cambria Math" panose="02040503050406030204" pitchFamily="18" charset="0"/>
                              <a:ea typeface="Cambria Math" panose="02040503050406030204" pitchFamily="18" charset="0"/>
                            </a:rPr>
                          </m:ctrlPr>
                        </m:fPr>
                        <m:num>
                          <m:r>
                            <m:rPr>
                              <m:nor/>
                            </m:rPr>
                            <a:rPr lang="en-US" sz="2800" b="0" i="0" dirty="0" smtClean="0">
                              <a:latin typeface="Raleway" pitchFamily="2" charset="0"/>
                              <a:ea typeface="Cambria Math" panose="02040503050406030204" pitchFamily="18" charset="0"/>
                            </a:rPr>
                            <m:t>hp</m:t>
                          </m:r>
                        </m:num>
                        <m:den>
                          <m:r>
                            <m:rPr>
                              <m:nor/>
                            </m:rPr>
                            <a:rPr lang="en-US" sz="2800" b="0" i="0" dirty="0" smtClean="0">
                              <a:latin typeface="Raleway" pitchFamily="2" charset="0"/>
                              <a:ea typeface="Cambria Math" panose="02040503050406030204" pitchFamily="18" charset="0"/>
                            </a:rPr>
                            <m:t>746 </m:t>
                          </m:r>
                          <m:r>
                            <m:rPr>
                              <m:nor/>
                            </m:rPr>
                            <a:rPr lang="en-US" sz="2800" b="0" i="0" dirty="0" smtClean="0">
                              <a:latin typeface="Raleway" pitchFamily="2" charset="0"/>
                              <a:ea typeface="Cambria Math" panose="02040503050406030204" pitchFamily="18" charset="0"/>
                            </a:rPr>
                            <m:t>watts</m:t>
                          </m:r>
                        </m:den>
                      </m:f>
                      <m:r>
                        <m:rPr>
                          <m:nor/>
                        </m:rPr>
                        <a:rPr lang="en-US" sz="2800" dirty="0">
                          <a:latin typeface="Raleway" pitchFamily="2" charset="0"/>
                          <a:ea typeface="Cambria Math" panose="02040503050406030204" pitchFamily="18" charset="0"/>
                        </a:rPr>
                        <m:t>                    </m:t>
                      </m:r>
                    </m:oMath>
                  </m:oMathPara>
                </a14:m>
                <a:endParaRPr lang="en-US" sz="2800">
                  <a:latin typeface="Raleway" pitchFamily="2" charset="0"/>
                  <a:ea typeface="Cambria Math" panose="02040503050406030204" pitchFamily="18" charset="0"/>
                </a:endParaRPr>
              </a:p>
              <a:p>
                <a:pPr>
                  <a:lnSpc>
                    <a:spcPct val="100000"/>
                  </a:lnSpc>
                  <a:spcBef>
                    <a:spcPts val="0"/>
                  </a:spcBef>
                  <a:spcAft>
                    <a:spcPts val="1800"/>
                  </a:spcAft>
                </a:pPr>
                <a:endParaRPr lang="en-US" sz="2800">
                  <a:latin typeface="Raleway" pitchFamily="2" charset="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A22FDEF8-66AB-E97D-C87D-37F8D3F55D9D}"/>
                  </a:ext>
                </a:extLst>
              </p:cNvPr>
              <p:cNvSpPr>
                <a:spLocks noGrp="1" noRot="1" noChangeAspect="1" noMove="1" noResize="1" noEditPoints="1" noAdjustHandles="1" noChangeArrowheads="1" noChangeShapeType="1" noTextEdit="1"/>
              </p:cNvSpPr>
              <p:nvPr>
                <p:ph type="body" idx="1"/>
              </p:nvPr>
            </p:nvSpPr>
            <p:spPr>
              <a:xfrm>
                <a:off x="838200" y="1037063"/>
                <a:ext cx="10744199" cy="5494493"/>
              </a:xfrm>
              <a:blipFill>
                <a:blip r:embed="rId2"/>
                <a:stretch>
                  <a:fillRect l="-1192" t="-999"/>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B28573B1-6C28-2009-CA30-4A444208B798}"/>
              </a:ext>
            </a:extLst>
          </p:cNvPr>
          <p:cNvCxnSpPr/>
          <p:nvPr/>
        </p:nvCxnSpPr>
        <p:spPr>
          <a:xfrm>
            <a:off x="5848350" y="2749550"/>
            <a:ext cx="14097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F7858D-BFD3-5616-D68B-AEA716140D9A}"/>
              </a:ext>
            </a:extLst>
          </p:cNvPr>
          <p:cNvCxnSpPr/>
          <p:nvPr/>
        </p:nvCxnSpPr>
        <p:spPr>
          <a:xfrm>
            <a:off x="1212850" y="1454150"/>
            <a:ext cx="14097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5ED150D-FEA9-0E8F-A737-F157488DE0BB}"/>
              </a:ext>
            </a:extLst>
          </p:cNvPr>
          <p:cNvCxnSpPr>
            <a:cxnSpLocks/>
          </p:cNvCxnSpPr>
          <p:nvPr/>
        </p:nvCxnSpPr>
        <p:spPr>
          <a:xfrm>
            <a:off x="7359650" y="2749550"/>
            <a:ext cx="17843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6F7C822-BEA8-8A05-1ABB-A30354F17E19}"/>
              </a:ext>
            </a:extLst>
          </p:cNvPr>
          <p:cNvCxnSpPr>
            <a:cxnSpLocks/>
          </p:cNvCxnSpPr>
          <p:nvPr/>
        </p:nvCxnSpPr>
        <p:spPr>
          <a:xfrm>
            <a:off x="4552950" y="1555750"/>
            <a:ext cx="15430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1FCD56-C246-93FB-2A9B-50B730C1E50D}"/>
              </a:ext>
            </a:extLst>
          </p:cNvPr>
          <p:cNvCxnSpPr>
            <a:cxnSpLocks/>
          </p:cNvCxnSpPr>
          <p:nvPr/>
        </p:nvCxnSpPr>
        <p:spPr>
          <a:xfrm>
            <a:off x="838200" y="1962150"/>
            <a:ext cx="32639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ECA03E8F-E3A9-924A-3644-B067BD7059A9}"/>
                  </a:ext>
                </a:extLst>
              </p:cNvPr>
              <p:cNvSpPr txBox="1"/>
              <p:nvPr/>
            </p:nvSpPr>
            <p:spPr>
              <a:xfrm>
                <a:off x="8473259" y="3226068"/>
                <a:ext cx="2695353"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dirty="0">
                          <a:ln>
                            <a:noFill/>
                          </a:ln>
                          <a:solidFill>
                            <a:srgbClr val="666666"/>
                          </a:solidFill>
                          <a:effectLst/>
                          <a:uLnTx/>
                          <a:uFillTx/>
                          <a:latin typeface="Cambria Math" panose="02040503050406030204" pitchFamily="18" charset="0"/>
                          <a:ea typeface="Cambria Math" panose="02040503050406030204" pitchFamily="18" charset="0"/>
                          <a:cs typeface="+mn-cs"/>
                        </a:rPr>
                        <m:t>=</m:t>
                      </m:r>
                      <m:r>
                        <m:rPr>
                          <m:nor/>
                        </m:rPr>
                        <a:rPr kumimoji="0" lang="en-US" sz="2800" b="0" i="0" u="none" strike="noStrike" kern="1200" cap="none" spc="0" normalizeH="0" baseline="0" noProof="0" dirty="0" smtClean="0">
                          <a:ln>
                            <a:noFill/>
                          </a:ln>
                          <a:solidFill>
                            <a:srgbClr val="666666"/>
                          </a:solidFill>
                          <a:effectLst/>
                          <a:uLnTx/>
                          <a:uFillTx/>
                          <a:latin typeface="Raleway" pitchFamily="2" charset="0"/>
                          <a:ea typeface="Cambria Math" panose="02040503050406030204" pitchFamily="18" charset="0"/>
                          <a:cs typeface="+mn-cs"/>
                        </a:rPr>
                        <m:t>18,480 </m:t>
                      </m:r>
                      <m:r>
                        <m:rPr>
                          <m:nor/>
                        </m:rPr>
                        <a:rPr kumimoji="0" lang="en-US" sz="2800" b="0" i="0" u="none" strike="noStrike" kern="1200" cap="none" spc="0" normalizeH="0" baseline="0" noProof="0" dirty="0" smtClean="0">
                          <a:ln>
                            <a:noFill/>
                          </a:ln>
                          <a:solidFill>
                            <a:srgbClr val="666666"/>
                          </a:solidFill>
                          <a:effectLst/>
                          <a:uLnTx/>
                          <a:uFillTx/>
                          <a:latin typeface="Raleway" pitchFamily="2" charset="0"/>
                          <a:ea typeface="Cambria Math" panose="02040503050406030204" pitchFamily="18" charset="0"/>
                          <a:cs typeface="+mn-cs"/>
                        </a:rPr>
                        <m:t>watts</m:t>
                      </m:r>
                    </m:oMath>
                  </m:oMathPara>
                </a14:m>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xmlns="">
          <p:sp>
            <p:nvSpPr>
              <p:cNvPr id="33" name="TextBox 32">
                <a:extLst>
                  <a:ext uri="{FF2B5EF4-FFF2-40B4-BE49-F238E27FC236}">
                    <a16:creationId xmlns:a16="http://schemas.microsoft.com/office/drawing/2014/main" id="{ECA03E8F-E3A9-924A-3644-B067BD7059A9}"/>
                  </a:ext>
                </a:extLst>
              </p:cNvPr>
              <p:cNvSpPr txBox="1">
                <a:spLocks noRot="1" noChangeAspect="1" noMove="1" noResize="1" noEditPoints="1" noAdjustHandles="1" noChangeArrowheads="1" noChangeShapeType="1" noTextEdit="1"/>
              </p:cNvSpPr>
              <p:nvPr/>
            </p:nvSpPr>
            <p:spPr>
              <a:xfrm>
                <a:off x="8473259" y="3226068"/>
                <a:ext cx="2695353" cy="523220"/>
              </a:xfrm>
              <a:prstGeom prst="rect">
                <a:avLst/>
              </a:prstGeom>
              <a:blipFill>
                <a:blip r:embed="rId3"/>
                <a:stretch>
                  <a:fillRect/>
                </a:stretch>
              </a:blipFill>
            </p:spPr>
            <p:txBody>
              <a:bodyPr/>
              <a:lstStyle/>
              <a:p>
                <a:r>
                  <a:rPr lang="en-US">
                    <a:noFill/>
                  </a:rPr>
                  <a:t> </a:t>
                </a:r>
              </a:p>
            </p:txBody>
          </p:sp>
        </mc:Fallback>
      </mc:AlternateContent>
      <p:cxnSp>
        <p:nvCxnSpPr>
          <p:cNvPr id="34" name="Straight Connector 33">
            <a:extLst>
              <a:ext uri="{FF2B5EF4-FFF2-40B4-BE49-F238E27FC236}">
                <a16:creationId xmlns:a16="http://schemas.microsoft.com/office/drawing/2014/main" id="{D71E0A27-06F0-9295-DC6E-61D1B897F522}"/>
              </a:ext>
            </a:extLst>
          </p:cNvPr>
          <p:cNvCxnSpPr>
            <a:cxnSpLocks/>
          </p:cNvCxnSpPr>
          <p:nvPr/>
        </p:nvCxnSpPr>
        <p:spPr>
          <a:xfrm>
            <a:off x="3252486" y="4534915"/>
            <a:ext cx="4005564"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EB87C76-7073-BE04-C2FF-505C68C2ADA2}"/>
              </a:ext>
            </a:extLst>
          </p:cNvPr>
          <p:cNvCxnSpPr>
            <a:cxnSpLocks/>
          </p:cNvCxnSpPr>
          <p:nvPr/>
        </p:nvCxnSpPr>
        <p:spPr>
          <a:xfrm>
            <a:off x="5544780" y="4031416"/>
            <a:ext cx="0" cy="1006997"/>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C9F64D77-2B35-EAAF-B9FD-360D0C82514C}"/>
                  </a:ext>
                </a:extLst>
              </p:cNvPr>
              <p:cNvSpPr txBox="1"/>
              <p:nvPr/>
            </p:nvSpPr>
            <p:spPr>
              <a:xfrm>
                <a:off x="7215913" y="4273304"/>
                <a:ext cx="182011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dirty="0">
                          <a:ln>
                            <a:noFill/>
                          </a:ln>
                          <a:solidFill>
                            <a:srgbClr val="666666"/>
                          </a:solidFill>
                          <a:effectLst/>
                          <a:uLnTx/>
                          <a:uFillTx/>
                          <a:latin typeface="Cambria Math" panose="02040503050406030204" pitchFamily="18" charset="0"/>
                          <a:ea typeface="Cambria Math" panose="02040503050406030204" pitchFamily="18" charset="0"/>
                          <a:cs typeface="+mn-cs"/>
                        </a:rPr>
                        <m:t>=</m:t>
                      </m:r>
                      <m:r>
                        <m:rPr>
                          <m:nor/>
                        </m:rPr>
                        <a:rPr kumimoji="0" lang="en-US" sz="2800" b="0" i="0" u="none" strike="noStrike" kern="1200" cap="none" spc="0" normalizeH="0" baseline="0" noProof="0" dirty="0" smtClean="0">
                          <a:ln>
                            <a:noFill/>
                          </a:ln>
                          <a:solidFill>
                            <a:srgbClr val="666666"/>
                          </a:solidFill>
                          <a:effectLst/>
                          <a:uLnTx/>
                          <a:uFillTx/>
                          <a:latin typeface="Raleway" pitchFamily="2" charset="0"/>
                          <a:ea typeface="Cambria Math" panose="02040503050406030204" pitchFamily="18" charset="0"/>
                          <a:cs typeface="+mn-cs"/>
                        </a:rPr>
                        <m:t>24.8 </m:t>
                      </m:r>
                      <m:r>
                        <m:rPr>
                          <m:nor/>
                        </m:rPr>
                        <a:rPr kumimoji="0" lang="en-US" sz="2800" b="0" i="0" u="none" strike="noStrike" kern="1200" cap="none" spc="0" normalizeH="0" baseline="0" noProof="0" dirty="0" smtClean="0">
                          <a:ln>
                            <a:noFill/>
                          </a:ln>
                          <a:solidFill>
                            <a:srgbClr val="666666"/>
                          </a:solidFill>
                          <a:effectLst/>
                          <a:uLnTx/>
                          <a:uFillTx/>
                          <a:latin typeface="Raleway" pitchFamily="2" charset="0"/>
                          <a:ea typeface="Cambria Math" panose="02040503050406030204" pitchFamily="18" charset="0"/>
                          <a:cs typeface="+mn-cs"/>
                        </a:rPr>
                        <m:t>hp</m:t>
                      </m:r>
                    </m:oMath>
                  </m:oMathPara>
                </a14:m>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xmlns="">
          <p:sp>
            <p:nvSpPr>
              <p:cNvPr id="42" name="TextBox 41">
                <a:extLst>
                  <a:ext uri="{FF2B5EF4-FFF2-40B4-BE49-F238E27FC236}">
                    <a16:creationId xmlns:a16="http://schemas.microsoft.com/office/drawing/2014/main" id="{C9F64D77-2B35-EAAF-B9FD-360D0C82514C}"/>
                  </a:ext>
                </a:extLst>
              </p:cNvPr>
              <p:cNvSpPr txBox="1">
                <a:spLocks noRot="1" noChangeAspect="1" noMove="1" noResize="1" noEditPoints="1" noAdjustHandles="1" noChangeArrowheads="1" noChangeShapeType="1" noTextEdit="1"/>
              </p:cNvSpPr>
              <p:nvPr/>
            </p:nvSpPr>
            <p:spPr>
              <a:xfrm>
                <a:off x="7215913" y="4273304"/>
                <a:ext cx="1820114" cy="523220"/>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4594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2" grpId="0"/>
    </p:bldLst>
  </p:timing>
</p:sld>
</file>

<file path=ppt/slides/slide17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BFBA3EC-6D9F-DDA5-14C8-BE03FB45CD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000FBA-B763-C845-A33C-7727AD6F80A2}"/>
              </a:ext>
            </a:extLst>
          </p:cNvPr>
          <p:cNvSpPr>
            <a:spLocks noGrp="1"/>
          </p:cNvSpPr>
          <p:nvPr>
            <p:ph type="title"/>
          </p:nvPr>
        </p:nvSpPr>
        <p:spPr>
          <a:xfrm>
            <a:off x="838200" y="37326"/>
            <a:ext cx="10515600" cy="1325563"/>
          </a:xfrm>
        </p:spPr>
        <p:txBody>
          <a:bodyPr>
            <a:normAutofit/>
          </a:bodyPr>
          <a:lstStyle/>
          <a:p>
            <a:r>
              <a:rPr lang="en-US">
                <a:effectLst/>
                <a:latin typeface="Arial" panose="020B0604020202020204" pitchFamily="34" charset="0"/>
                <a:ea typeface="Aptos" panose="020B0004020202020204" pitchFamily="34" charset="0"/>
              </a:rPr>
              <a:t>Activated Sludge Analysis Scenario</a:t>
            </a:r>
            <a:endParaRPr lang="en-US" sz="8800"/>
          </a:p>
        </p:txBody>
      </p:sp>
      <p:sp>
        <p:nvSpPr>
          <p:cNvPr id="3" name="Content Placeholder 2">
            <a:extLst>
              <a:ext uri="{FF2B5EF4-FFF2-40B4-BE49-F238E27FC236}">
                <a16:creationId xmlns:a16="http://schemas.microsoft.com/office/drawing/2014/main" id="{9B361564-B379-1955-D247-1322C9BFD984}"/>
              </a:ext>
            </a:extLst>
          </p:cNvPr>
          <p:cNvSpPr>
            <a:spLocks noGrp="1"/>
          </p:cNvSpPr>
          <p:nvPr>
            <p:ph type="body" idx="1"/>
          </p:nvPr>
        </p:nvSpPr>
        <p:spPr>
          <a:xfrm>
            <a:off x="5547360" y="1156063"/>
            <a:ext cx="5920739" cy="4866068"/>
          </a:xfrm>
          <a:solidFill>
            <a:schemeClr val="bg1">
              <a:alpha val="85000"/>
            </a:schemeClr>
          </a:solidFill>
        </p:spPr>
        <p:txBody>
          <a:bodyPr>
            <a:noAutofit/>
          </a:bodyPr>
          <a:lstStyle/>
          <a:p>
            <a:pPr>
              <a:lnSpc>
                <a:spcPct val="130000"/>
              </a:lnSpc>
              <a:spcBef>
                <a:spcPts val="0"/>
              </a:spcBef>
              <a:spcAft>
                <a:spcPts val="3000"/>
              </a:spcAft>
            </a:pPr>
            <a:r>
              <a:rPr lang="en-US" sz="1700" kern="100">
                <a:effectLst/>
                <a:latin typeface="Arial" panose="020B0604020202020204" pitchFamily="34" charset="0"/>
                <a:ea typeface="Aptos" panose="020B0004020202020204" pitchFamily="34" charset="0"/>
                <a:cs typeface="Arial" panose="020B0604020202020204" pitchFamily="34" charset="0"/>
              </a:rPr>
              <a:t>An operator at a wastewater treatment plant observes a couple of concerning characteristics at the activated sludge plant. The BOD and TSS concentrations in the plants effluent are approaching the plants NPDES permit limits and the operator also observes increased thick foaming at the surface of the aeration tank instead of the crisp white foam usually produced by the dissolved oxygen. The operator decides to collect some operational data and perform an SVI analysis to identify the issue. </a:t>
            </a:r>
            <a:r>
              <a:rPr lang="en-US" sz="1700" kern="100">
                <a:ea typeface="Aptos" panose="020B0004020202020204" pitchFamily="34" charset="0"/>
                <a:cs typeface="Arial" panose="020B0604020202020204" pitchFamily="34" charset="0"/>
              </a:rPr>
              <a:t>After 30 minutes the sludge volume of a 1 L sample was measured at 700 </a:t>
            </a:r>
            <a:r>
              <a:rPr lang="en-US" sz="1700" kern="100" err="1">
                <a:ea typeface="Aptos" panose="020B0004020202020204" pitchFamily="34" charset="0"/>
                <a:cs typeface="Arial" panose="020B0604020202020204" pitchFamily="34" charset="0"/>
              </a:rPr>
              <a:t>mL.</a:t>
            </a:r>
            <a:r>
              <a:rPr lang="en-US" sz="1700" kern="100">
                <a:ea typeface="Aptos" panose="020B0004020202020204" pitchFamily="34" charset="0"/>
                <a:cs typeface="Arial" panose="020B0604020202020204" pitchFamily="34" charset="0"/>
              </a:rPr>
              <a:t> </a:t>
            </a:r>
            <a:r>
              <a:rPr lang="en-US" sz="1700" kern="100">
                <a:effectLst/>
                <a:latin typeface="Arial" panose="020B0604020202020204" pitchFamily="34" charset="0"/>
                <a:ea typeface="Aptos" panose="020B0004020202020204" pitchFamily="34" charset="0"/>
                <a:cs typeface="Arial" panose="020B0604020202020204" pitchFamily="34" charset="0"/>
              </a:rPr>
              <a:t>Use the collected data to calculate the F:M ratio, SVI, and SRT for this system. Based on this information, what may be causing these issues at the plant and what adjustments can the operator make to address them?</a:t>
            </a:r>
          </a:p>
          <a:p>
            <a:pPr marL="0" indent="0">
              <a:lnSpc>
                <a:spcPct val="130000"/>
              </a:lnSpc>
              <a:spcBef>
                <a:spcPts val="0"/>
              </a:spcBef>
              <a:spcAft>
                <a:spcPts val="3000"/>
              </a:spcAft>
              <a:buNone/>
            </a:pPr>
            <a:endParaRPr lang="en-US" sz="1700">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961D151C-761C-4936-4246-490AB57C1C9E}"/>
              </a:ext>
            </a:extLst>
          </p:cNvPr>
          <p:cNvGraphicFramePr>
            <a:graphicFrameLocks noGrp="1"/>
          </p:cNvGraphicFramePr>
          <p:nvPr>
            <p:extLst>
              <p:ext uri="{D42A27DB-BD31-4B8C-83A1-F6EECF244321}">
                <p14:modId xmlns:p14="http://schemas.microsoft.com/office/powerpoint/2010/main" val="3602480529"/>
              </p:ext>
            </p:extLst>
          </p:nvPr>
        </p:nvGraphicFramePr>
        <p:xfrm>
          <a:off x="723902" y="1156063"/>
          <a:ext cx="4588328" cy="4866069"/>
        </p:xfrm>
        <a:graphic>
          <a:graphicData uri="http://schemas.openxmlformats.org/drawingml/2006/table">
            <a:tbl>
              <a:tblPr/>
              <a:tblGrid>
                <a:gridCol w="2374863">
                  <a:extLst>
                    <a:ext uri="{9D8B030D-6E8A-4147-A177-3AD203B41FA5}">
                      <a16:colId xmlns:a16="http://schemas.microsoft.com/office/drawing/2014/main" val="1770327473"/>
                    </a:ext>
                  </a:extLst>
                </a:gridCol>
                <a:gridCol w="911072">
                  <a:extLst>
                    <a:ext uri="{9D8B030D-6E8A-4147-A177-3AD203B41FA5}">
                      <a16:colId xmlns:a16="http://schemas.microsoft.com/office/drawing/2014/main" val="2035542670"/>
                    </a:ext>
                  </a:extLst>
                </a:gridCol>
                <a:gridCol w="1302393">
                  <a:extLst>
                    <a:ext uri="{9D8B030D-6E8A-4147-A177-3AD203B41FA5}">
                      <a16:colId xmlns:a16="http://schemas.microsoft.com/office/drawing/2014/main" val="120332241"/>
                    </a:ext>
                  </a:extLst>
                </a:gridCol>
              </a:tblGrid>
              <a:tr h="380234">
                <a:tc>
                  <a:txBody>
                    <a:bodyPr/>
                    <a:lstStyle/>
                    <a:p>
                      <a:pPr algn="l" fontAlgn="b"/>
                      <a:r>
                        <a:rPr lang="en-US" sz="1800" b="0" i="0" u="none" strike="noStrike">
                          <a:solidFill>
                            <a:srgbClr val="000000"/>
                          </a:solidFill>
                          <a:effectLst/>
                          <a:latin typeface="Aptos Narrow" panose="020B0004020202020204" pitchFamily="34" charset="0"/>
                        </a:rPr>
                        <a:t>Aeration Basin Volume</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ab</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100,000 gal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3382222763"/>
                  </a:ext>
                </a:extLst>
              </a:tr>
              <a:tr h="585627">
                <a:tc>
                  <a:txBody>
                    <a:bodyPr/>
                    <a:lstStyle/>
                    <a:p>
                      <a:pPr algn="l" fontAlgn="b"/>
                      <a:r>
                        <a:rPr lang="en-US" sz="1800" b="0" i="0" u="none" strike="noStrike">
                          <a:solidFill>
                            <a:srgbClr val="000000"/>
                          </a:solidFill>
                          <a:effectLst/>
                          <a:latin typeface="Aptos Narrow" panose="020B0004020202020204" pitchFamily="34" charset="0"/>
                        </a:rPr>
                        <a:t>Secondary Clarifier Volume</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44,000 gal</a:t>
                      </a:r>
                    </a:p>
                    <a:p>
                      <a:pPr algn="ctr" fontAlgn="b"/>
                      <a:r>
                        <a:rPr lang="en-US" sz="1800" b="0" i="0" u="none" strike="noStrike">
                          <a:solidFill>
                            <a:srgbClr val="000000"/>
                          </a:solidFill>
                          <a:effectLst/>
                          <a:latin typeface="Aptos Narrow" panose="020B0004020202020204" pitchFamily="34" charset="0"/>
                        </a:rPr>
                        <a:t> </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2384683463"/>
                  </a:ext>
                </a:extLst>
              </a:tr>
              <a:tr h="345780">
                <a:tc>
                  <a:txBody>
                    <a:bodyPr/>
                    <a:lstStyle/>
                    <a:p>
                      <a:pPr algn="l" fontAlgn="b"/>
                      <a:r>
                        <a:rPr lang="en-US" sz="1800" b="0" i="0" u="none" strike="noStrike">
                          <a:solidFill>
                            <a:srgbClr val="000000"/>
                          </a:solidFill>
                          <a:effectLst/>
                          <a:latin typeface="Aptos Narrow" panose="020B0004020202020204" pitchFamily="34" charset="0"/>
                        </a:rPr>
                        <a:t>Influent Flow</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Q</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265,000 gpd</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804277558"/>
                  </a:ext>
                </a:extLst>
              </a:tr>
              <a:tr h="345780">
                <a:tc>
                  <a:txBody>
                    <a:bodyPr/>
                    <a:lstStyle/>
                    <a:p>
                      <a:pPr algn="l" fontAlgn="b"/>
                      <a:r>
                        <a:rPr lang="en-US" sz="1800" b="0" i="0" u="none" strike="noStrike">
                          <a:solidFill>
                            <a:srgbClr val="000000"/>
                          </a:solidFill>
                          <a:effectLst/>
                          <a:latin typeface="Aptos Narrow" panose="020B0004020202020204" pitchFamily="34" charset="0"/>
                        </a:rPr>
                        <a:t>Waste Sludge Flow</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Q</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8,000 gpd</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1355343869"/>
                  </a:ext>
                </a:extLst>
              </a:tr>
              <a:tr h="585627">
                <a:tc>
                  <a:txBody>
                    <a:bodyPr/>
                    <a:lstStyle/>
                    <a:p>
                      <a:pPr algn="l" fontAlgn="b"/>
                      <a:r>
                        <a:rPr lang="en-US" sz="1800" b="0" i="0" u="none" strike="noStrike">
                          <a:solidFill>
                            <a:srgbClr val="000000"/>
                          </a:solidFill>
                          <a:effectLst/>
                          <a:latin typeface="Aptos Narrow" panose="020B0004020202020204" pitchFamily="34" charset="0"/>
                        </a:rPr>
                        <a:t>Mixed Liquor Suspended Solids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MLSS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2400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927882797"/>
                  </a:ext>
                </a:extLst>
              </a:tr>
              <a:tr h="585627">
                <a:tc>
                  <a:txBody>
                    <a:bodyPr/>
                    <a:lstStyle/>
                    <a:p>
                      <a:pPr algn="l" fontAlgn="b"/>
                      <a:r>
                        <a:rPr lang="en-US" sz="1800" b="0" i="0" u="none" strike="noStrike">
                          <a:solidFill>
                            <a:srgbClr val="000000"/>
                          </a:solidFill>
                          <a:effectLst/>
                          <a:latin typeface="Aptos Narrow" panose="020B0004020202020204" pitchFamily="34" charset="0"/>
                        </a:rPr>
                        <a:t>Waste Sludge Suspended Solids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TSS</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8100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1104492890"/>
                  </a:ext>
                </a:extLst>
              </a:tr>
              <a:tr h="585627">
                <a:tc>
                  <a:txBody>
                    <a:bodyPr/>
                    <a:lstStyle/>
                    <a:p>
                      <a:pPr algn="l" fontAlgn="b"/>
                      <a:r>
                        <a:rPr lang="en-US" sz="1800" b="0" i="0" u="none" strike="noStrike">
                          <a:solidFill>
                            <a:srgbClr val="000000"/>
                          </a:solidFill>
                          <a:effectLst/>
                          <a:latin typeface="Aptos Narrow" panose="020B0004020202020204" pitchFamily="34" charset="0"/>
                        </a:rPr>
                        <a:t>Final Effluent Suspended Solids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eff</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6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906952204"/>
                  </a:ext>
                </a:extLst>
              </a:tr>
              <a:tr h="585627">
                <a:tc>
                  <a:txBody>
                    <a:bodyPr/>
                    <a:lstStyle/>
                    <a:p>
                      <a:pPr algn="l" fontAlgn="b"/>
                      <a:r>
                        <a:rPr lang="en-US" sz="1800" b="0" i="0" u="none" strike="noStrike">
                          <a:solidFill>
                            <a:srgbClr val="000000"/>
                          </a:solidFill>
                          <a:effectLst/>
                          <a:latin typeface="Aptos Narrow" panose="020B0004020202020204" pitchFamily="34" charset="0"/>
                        </a:rPr>
                        <a:t>Secondary Clarifier Suspended Solids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500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3604693498"/>
                  </a:ext>
                </a:extLst>
              </a:tr>
              <a:tr h="302132">
                <a:tc>
                  <a:txBody>
                    <a:bodyPr/>
                    <a:lstStyle/>
                    <a:p>
                      <a:pPr algn="l" fontAlgn="b"/>
                      <a:r>
                        <a:rPr lang="en-US" sz="1800" b="0" i="0" u="none" strike="noStrike">
                          <a:solidFill>
                            <a:srgbClr val="000000"/>
                          </a:solidFill>
                          <a:effectLst/>
                          <a:latin typeface="Aptos Narrow" panose="020B0004020202020204" pitchFamily="34" charset="0"/>
                        </a:rPr>
                        <a:t>Influent BOD</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BOD</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340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2880540276"/>
                  </a:ext>
                </a:extLst>
              </a:tr>
              <a:tr h="472104">
                <a:tc>
                  <a:txBody>
                    <a:bodyPr/>
                    <a:lstStyle/>
                    <a:p>
                      <a:pPr algn="l" fontAlgn="b"/>
                      <a:r>
                        <a:rPr lang="en-US" sz="1800" b="0" i="0" u="none" strike="noStrike">
                          <a:solidFill>
                            <a:srgbClr val="000000"/>
                          </a:solidFill>
                          <a:effectLst/>
                          <a:latin typeface="Aptos Narrow" panose="020B0004020202020204" pitchFamily="34" charset="0"/>
                        </a:rPr>
                        <a:t>Biomass percentage of mixed liquor</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85%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1352677364"/>
                  </a:ext>
                </a:extLst>
              </a:tr>
            </a:tbl>
          </a:graphicData>
        </a:graphic>
      </p:graphicFrame>
    </p:spTree>
    <p:extLst>
      <p:ext uri="{BB962C8B-B14F-4D97-AF65-F5344CB8AC3E}">
        <p14:creationId xmlns:p14="http://schemas.microsoft.com/office/powerpoint/2010/main" val="238404857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665F52F-4767-F425-5D32-61EB8765FF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FADD5-617F-0848-8CA4-0D785D60F2BC}"/>
              </a:ext>
            </a:extLst>
          </p:cNvPr>
          <p:cNvSpPr>
            <a:spLocks noGrp="1"/>
          </p:cNvSpPr>
          <p:nvPr>
            <p:ph type="title"/>
          </p:nvPr>
        </p:nvSpPr>
        <p:spPr>
          <a:xfrm>
            <a:off x="838200" y="37326"/>
            <a:ext cx="10515600" cy="1325563"/>
          </a:xfrm>
        </p:spPr>
        <p:txBody>
          <a:bodyPr>
            <a:normAutofit/>
          </a:bodyPr>
          <a:lstStyle/>
          <a:p>
            <a:r>
              <a:rPr lang="en-US">
                <a:effectLst/>
                <a:latin typeface="Arial" panose="020B0604020202020204" pitchFamily="34" charset="0"/>
                <a:ea typeface="Aptos" panose="020B0004020202020204" pitchFamily="34" charset="0"/>
              </a:rPr>
              <a:t>Activated Sludge Analysis Scenario</a:t>
            </a:r>
            <a:endParaRPr lang="en-US" sz="880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345404E-0415-C5A8-FC79-C3B816A1C650}"/>
                  </a:ext>
                </a:extLst>
              </p:cNvPr>
              <p:cNvSpPr>
                <a:spLocks noGrp="1"/>
              </p:cNvSpPr>
              <p:nvPr>
                <p:ph type="body" idx="1"/>
              </p:nvPr>
            </p:nvSpPr>
            <p:spPr>
              <a:xfrm>
                <a:off x="5547360" y="1156063"/>
                <a:ext cx="5920739" cy="4866068"/>
              </a:xfrm>
              <a:solidFill>
                <a:schemeClr val="bg1">
                  <a:alpha val="85000"/>
                </a:schemeClr>
              </a:solidFill>
            </p:spPr>
            <p:txBody>
              <a:bodyPr>
                <a:noAutofit/>
              </a:bodyPr>
              <a:lstStyle/>
              <a:p>
                <a:pPr>
                  <a:lnSpc>
                    <a:spcPct val="150000"/>
                  </a:lnSpc>
                  <a:spcBef>
                    <a:spcPts val="0"/>
                  </a:spcBef>
                </a:pPr>
                <a14:m>
                  <m:oMathPara xmlns:m="http://schemas.openxmlformats.org/officeDocument/2006/math">
                    <m:oMathParaPr>
                      <m:jc m:val="centerGroup"/>
                    </m:oMathParaPr>
                    <m:oMath xmlns:m="http://schemas.openxmlformats.org/officeDocument/2006/math">
                      <m:r>
                        <m:rPr>
                          <m:sty m:val="p"/>
                        </m:rPr>
                        <a:rPr lang="en-US" sz="1800" b="0" i="0" smtClean="0">
                          <a:solidFill>
                            <a:srgbClr val="666666"/>
                          </a:solidFill>
                          <a:latin typeface="Cambria Math" panose="02040503050406030204" pitchFamily="18" charset="0"/>
                        </a:rPr>
                        <m:t>MLVSS</m:t>
                      </m:r>
                      <m:r>
                        <a:rPr lang="en-US" sz="1800" b="0" i="0" smtClean="0">
                          <a:solidFill>
                            <a:srgbClr val="666666"/>
                          </a:solidFill>
                          <a:latin typeface="Cambria Math" panose="02040503050406030204" pitchFamily="18" charset="0"/>
                        </a:rPr>
                        <m:t>=85% ×2400</m:t>
                      </m:r>
                      <m:f>
                        <m:fPr>
                          <m:ctrlPr>
                            <a:rPr lang="en-US" sz="1800" b="0" i="1" smtClean="0">
                              <a:solidFill>
                                <a:srgbClr val="666666"/>
                              </a:solidFill>
                              <a:latin typeface="Cambria Math" panose="02040503050406030204" pitchFamily="18" charset="0"/>
                            </a:rPr>
                          </m:ctrlPr>
                        </m:fPr>
                        <m:num>
                          <m:r>
                            <m:rPr>
                              <m:sty m:val="p"/>
                            </m:rPr>
                            <a:rPr lang="en-US" sz="1800" b="0" i="0" smtClean="0">
                              <a:solidFill>
                                <a:srgbClr val="666666"/>
                              </a:solidFill>
                              <a:latin typeface="Cambria Math" panose="02040503050406030204" pitchFamily="18" charset="0"/>
                            </a:rPr>
                            <m:t>mg</m:t>
                          </m:r>
                        </m:num>
                        <m:den>
                          <m:r>
                            <m:rPr>
                              <m:sty m:val="p"/>
                            </m:rPr>
                            <a:rPr lang="en-US" sz="1800" b="0" i="0" smtClean="0">
                              <a:solidFill>
                                <a:srgbClr val="666666"/>
                              </a:solidFill>
                              <a:latin typeface="Cambria Math" panose="02040503050406030204" pitchFamily="18" charset="0"/>
                            </a:rPr>
                            <m:t>L</m:t>
                          </m:r>
                        </m:den>
                      </m:f>
                      <m:r>
                        <a:rPr lang="en-US" sz="1800" b="0" i="0" smtClean="0">
                          <a:solidFill>
                            <a:srgbClr val="666666"/>
                          </a:solidFill>
                          <a:latin typeface="Cambria Math" panose="02040503050406030204" pitchFamily="18" charset="0"/>
                        </a:rPr>
                        <m:t>=2040 </m:t>
                      </m:r>
                      <m:r>
                        <m:rPr>
                          <m:sty m:val="p"/>
                        </m:rPr>
                        <a:rPr lang="en-US" sz="1800" b="0" i="0" smtClean="0">
                          <a:solidFill>
                            <a:srgbClr val="666666"/>
                          </a:solidFill>
                          <a:latin typeface="Cambria Math" panose="02040503050406030204" pitchFamily="18" charset="0"/>
                        </a:rPr>
                        <m:t>mg</m:t>
                      </m:r>
                      <m:r>
                        <a:rPr lang="en-US" sz="1800" b="0" i="0" smtClean="0">
                          <a:solidFill>
                            <a:srgbClr val="666666"/>
                          </a:solidFill>
                          <a:latin typeface="Cambria Math" panose="02040503050406030204" pitchFamily="18" charset="0"/>
                        </a:rPr>
                        <m:t>/</m:t>
                      </m:r>
                      <m:r>
                        <m:rPr>
                          <m:sty m:val="p"/>
                        </m:rPr>
                        <a:rPr lang="en-US" sz="1800" b="0" i="0" smtClean="0">
                          <a:solidFill>
                            <a:srgbClr val="666666"/>
                          </a:solidFill>
                          <a:latin typeface="Cambria Math" panose="02040503050406030204" pitchFamily="18" charset="0"/>
                        </a:rPr>
                        <m:t>L</m:t>
                      </m:r>
                    </m:oMath>
                  </m:oMathPara>
                </a14:m>
                <a:endParaRPr lang="en-US" sz="1800">
                  <a:solidFill>
                    <a:srgbClr val="666666"/>
                  </a:solidFill>
                </a:endParaRPr>
              </a:p>
              <a:p>
                <a:pPr>
                  <a:lnSpc>
                    <a:spcPct val="150000"/>
                  </a:lnSpc>
                  <a:spcBef>
                    <a:spcPts val="0"/>
                  </a:spcBef>
                </a:pPr>
                <a14:m>
                  <m:oMathPara xmlns:m="http://schemas.openxmlformats.org/officeDocument/2006/math">
                    <m:oMathParaPr>
                      <m:jc m:val="centerGroup"/>
                    </m:oMathParaPr>
                    <m:oMath xmlns:m="http://schemas.openxmlformats.org/officeDocument/2006/math">
                      <m:f>
                        <m:fPr>
                          <m:ctrlPr>
                            <a:rPr lang="en-US" sz="1800" i="1" smtClean="0">
                              <a:solidFill>
                                <a:srgbClr val="666666"/>
                              </a:solidFill>
                              <a:latin typeface="Cambria Math" panose="02040503050406030204" pitchFamily="18" charset="0"/>
                            </a:rPr>
                          </m:ctrlPr>
                        </m:fPr>
                        <m:num>
                          <m:r>
                            <m:rPr>
                              <m:sty m:val="p"/>
                            </m:rPr>
                            <a:rPr lang="en-US" sz="1800" b="0" i="0" smtClean="0">
                              <a:solidFill>
                                <a:srgbClr val="666666"/>
                              </a:solidFill>
                              <a:latin typeface="Cambria Math" panose="02040503050406030204" pitchFamily="18" charset="0"/>
                            </a:rPr>
                            <m:t>F</m:t>
                          </m:r>
                        </m:num>
                        <m:den>
                          <m:r>
                            <m:rPr>
                              <m:sty m:val="p"/>
                            </m:rPr>
                            <a:rPr lang="en-US" sz="1800" b="0" i="0" smtClean="0">
                              <a:solidFill>
                                <a:srgbClr val="666666"/>
                              </a:solidFill>
                              <a:latin typeface="Cambria Math" panose="02040503050406030204" pitchFamily="18" charset="0"/>
                            </a:rPr>
                            <m:t>M</m:t>
                          </m:r>
                        </m:den>
                      </m:f>
                      <m:r>
                        <a:rPr lang="en-US" sz="1800" b="0" i="0" smtClean="0">
                          <a:solidFill>
                            <a:srgbClr val="666666"/>
                          </a:solidFill>
                          <a:latin typeface="Cambria Math" panose="02040503050406030204" pitchFamily="18" charset="0"/>
                        </a:rPr>
                        <m:t>= </m:t>
                      </m:r>
                      <m:r>
                        <a:rPr lang="en-US" sz="1800" i="0">
                          <a:solidFill>
                            <a:srgbClr val="666666"/>
                          </a:solidFill>
                          <a:latin typeface="Cambria Math" panose="02040503050406030204" pitchFamily="18" charset="0"/>
                        </a:rPr>
                        <m:t> </m:t>
                      </m:r>
                      <m:f>
                        <m:fPr>
                          <m:ctrlPr>
                            <a:rPr lang="en-US" sz="1800" i="1">
                              <a:solidFill>
                                <a:srgbClr val="666666"/>
                              </a:solidFill>
                              <a:latin typeface="Cambria Math" panose="02040503050406030204" pitchFamily="18" charset="0"/>
                            </a:rPr>
                          </m:ctrlPr>
                        </m:fPr>
                        <m:num>
                          <m:r>
                            <m:rPr>
                              <m:nor/>
                            </m:rPr>
                            <a:rPr lang="en-US" sz="1800" dirty="0">
                              <a:solidFill>
                                <a:srgbClr val="666666"/>
                              </a:solidFill>
                              <a:latin typeface="Aptos Narrow" panose="020B0004020202020204" pitchFamily="34" charset="0"/>
                            </a:rPr>
                            <m:t>265,000 </m:t>
                          </m:r>
                          <m:r>
                            <m:rPr>
                              <m:nor/>
                            </m:rPr>
                            <a:rPr lang="en-US" sz="1800" dirty="0">
                              <a:solidFill>
                                <a:srgbClr val="666666"/>
                              </a:solidFill>
                              <a:latin typeface="Aptos Narrow" panose="020B0004020202020204" pitchFamily="34" charset="0"/>
                            </a:rPr>
                            <m:t>gpd</m:t>
                          </m:r>
                          <m:r>
                            <m:rPr>
                              <m:nor/>
                            </m:rPr>
                            <a:rPr lang="en-US" sz="1800" dirty="0">
                              <a:solidFill>
                                <a:srgbClr val="666666"/>
                              </a:solidFill>
                              <a:latin typeface="Aptos Narrow" panose="020B0004020202020204" pitchFamily="34" charset="0"/>
                            </a:rPr>
                            <m:t> </m:t>
                          </m:r>
                          <m:r>
                            <a:rPr lang="en-US" sz="1800" i="1" dirty="0" smtClean="0">
                              <a:solidFill>
                                <a:srgbClr val="666666"/>
                              </a:solidFill>
                              <a:latin typeface="Cambria Math" panose="02040503050406030204" pitchFamily="18" charset="0"/>
                              <a:ea typeface="Cambria Math" panose="02040503050406030204" pitchFamily="18" charset="0"/>
                            </a:rPr>
                            <m:t>×</m:t>
                          </m:r>
                          <m:r>
                            <m:rPr>
                              <m:nor/>
                            </m:rPr>
                            <a:rPr lang="en-US" sz="1800" dirty="0">
                              <a:solidFill>
                                <a:srgbClr val="666666"/>
                              </a:solidFill>
                              <a:latin typeface="Aptos Narrow" panose="020B0004020202020204" pitchFamily="34" charset="0"/>
                            </a:rPr>
                            <m:t>340 </m:t>
                          </m:r>
                          <m:r>
                            <m:rPr>
                              <m:nor/>
                            </m:rPr>
                            <a:rPr lang="en-US" sz="1800" dirty="0">
                              <a:solidFill>
                                <a:srgbClr val="666666"/>
                              </a:solidFill>
                              <a:latin typeface="Aptos Narrow" panose="020B0004020202020204" pitchFamily="34" charset="0"/>
                            </a:rPr>
                            <m:t>mg</m:t>
                          </m:r>
                          <m:r>
                            <m:rPr>
                              <m:nor/>
                            </m:rPr>
                            <a:rPr lang="en-US" sz="1800" dirty="0">
                              <a:solidFill>
                                <a:srgbClr val="666666"/>
                              </a:solidFill>
                              <a:latin typeface="Aptos Narrow" panose="020B0004020202020204" pitchFamily="34" charset="0"/>
                            </a:rPr>
                            <m:t>/</m:t>
                          </m:r>
                          <m:r>
                            <m:rPr>
                              <m:nor/>
                            </m:rPr>
                            <a:rPr lang="en-US" sz="1800" dirty="0">
                              <a:solidFill>
                                <a:srgbClr val="666666"/>
                              </a:solidFill>
                              <a:latin typeface="Aptos Narrow" panose="020B0004020202020204" pitchFamily="34" charset="0"/>
                            </a:rPr>
                            <m:t>L</m:t>
                          </m:r>
                          <m:r>
                            <m:rPr>
                              <m:nor/>
                            </m:rPr>
                            <a:rPr lang="en-US" sz="1800" dirty="0">
                              <a:solidFill>
                                <a:srgbClr val="666666"/>
                              </a:solidFill>
                              <a:latin typeface="Aptos Narrow" panose="020B0004020202020204" pitchFamily="34" charset="0"/>
                            </a:rPr>
                            <m:t> </m:t>
                          </m:r>
                        </m:num>
                        <m:den>
                          <m:r>
                            <m:rPr>
                              <m:nor/>
                            </m:rPr>
                            <a:rPr lang="en-US" sz="1800" dirty="0">
                              <a:solidFill>
                                <a:srgbClr val="666666"/>
                              </a:solidFill>
                              <a:latin typeface="Aptos Narrow" panose="020B0004020202020204" pitchFamily="34" charset="0"/>
                            </a:rPr>
                            <m:t>100,000 </m:t>
                          </m:r>
                          <m:r>
                            <m:rPr>
                              <m:nor/>
                            </m:rPr>
                            <a:rPr lang="en-US" sz="1800" dirty="0">
                              <a:solidFill>
                                <a:srgbClr val="666666"/>
                              </a:solidFill>
                              <a:latin typeface="Aptos Narrow" panose="020B0004020202020204" pitchFamily="34" charset="0"/>
                            </a:rPr>
                            <m:t>gal</m:t>
                          </m:r>
                          <m:r>
                            <m:rPr>
                              <m:nor/>
                            </m:rPr>
                            <a:rPr lang="en-US" sz="1800" dirty="0">
                              <a:solidFill>
                                <a:srgbClr val="666666"/>
                              </a:solidFill>
                              <a:latin typeface="Aptos Narrow" panose="020B0004020202020204" pitchFamily="34" charset="0"/>
                            </a:rPr>
                            <m:t> </m:t>
                          </m:r>
                          <m:r>
                            <a:rPr lang="en-US" sz="1800" i="0">
                              <a:solidFill>
                                <a:srgbClr val="666666"/>
                              </a:solidFill>
                              <a:latin typeface="Cambria Math" panose="02040503050406030204" pitchFamily="18" charset="0"/>
                              <a:ea typeface="Cambria Math" panose="02040503050406030204" pitchFamily="18" charset="0"/>
                            </a:rPr>
                            <m:t>×</m:t>
                          </m:r>
                          <m:r>
                            <a:rPr lang="en-US" sz="1800">
                              <a:solidFill>
                                <a:srgbClr val="666666"/>
                              </a:solidFill>
                              <a:latin typeface="Cambria Math" panose="02040503050406030204" pitchFamily="18" charset="0"/>
                            </a:rPr>
                            <m:t>2040 </m:t>
                          </m:r>
                          <m:r>
                            <m:rPr>
                              <m:sty m:val="p"/>
                            </m:rPr>
                            <a:rPr lang="en-US" sz="1800">
                              <a:solidFill>
                                <a:srgbClr val="666666"/>
                              </a:solidFill>
                              <a:latin typeface="Cambria Math" panose="02040503050406030204" pitchFamily="18" charset="0"/>
                            </a:rPr>
                            <m:t>mg</m:t>
                          </m:r>
                          <m:r>
                            <a:rPr lang="en-US" sz="1800">
                              <a:solidFill>
                                <a:srgbClr val="666666"/>
                              </a:solidFill>
                              <a:latin typeface="Cambria Math" panose="02040503050406030204" pitchFamily="18" charset="0"/>
                            </a:rPr>
                            <m:t>/</m:t>
                          </m:r>
                          <m:r>
                            <m:rPr>
                              <m:sty m:val="p"/>
                            </m:rPr>
                            <a:rPr lang="en-US" sz="1800">
                              <a:solidFill>
                                <a:srgbClr val="666666"/>
                              </a:solidFill>
                              <a:latin typeface="Cambria Math" panose="02040503050406030204" pitchFamily="18" charset="0"/>
                            </a:rPr>
                            <m:t>L</m:t>
                          </m:r>
                          <m:r>
                            <m:rPr>
                              <m:nor/>
                            </m:rPr>
                            <a:rPr lang="en-US" sz="1800" dirty="0">
                              <a:solidFill>
                                <a:srgbClr val="666666"/>
                              </a:solidFill>
                            </a:rPr>
                            <m:t> </m:t>
                          </m:r>
                        </m:den>
                      </m:f>
                      <m:r>
                        <a:rPr lang="en-US" sz="1800" b="0" i="0" smtClean="0">
                          <a:solidFill>
                            <a:srgbClr val="666666"/>
                          </a:solidFill>
                          <a:latin typeface="Cambria Math" panose="02040503050406030204" pitchFamily="18" charset="0"/>
                          <a:ea typeface="Cambria Math" panose="02040503050406030204" pitchFamily="18" charset="0"/>
                        </a:rPr>
                        <m:t>=.44</m:t>
                      </m:r>
                    </m:oMath>
                  </m:oMathPara>
                </a14:m>
                <a:endParaRPr kumimoji="0" lang="en-US" sz="1700" b="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endParaRPr>
              </a:p>
              <a:p>
                <a:pPr>
                  <a:lnSpc>
                    <a:spcPct val="150000"/>
                  </a:lnSpc>
                  <a:spcBef>
                    <a:spcPts val="0"/>
                  </a:spcBef>
                </a:pPr>
                <a:r>
                  <a:rPr lang="en-US" sz="1800" i="0">
                    <a:solidFill>
                      <a:srgbClr val="666666"/>
                    </a:solidFill>
                    <a:latin typeface="Cambria Math" panose="02040503050406030204" pitchFamily="18" charset="0"/>
                  </a:rPr>
                  <a:t>Settled Sludge Volume = 700 mL</a:t>
                </a:r>
              </a:p>
              <a:p>
                <a:pPr>
                  <a:lnSpc>
                    <a:spcPct val="150000"/>
                  </a:lnSpc>
                  <a:spcBef>
                    <a:spcPts val="0"/>
                  </a:spcBef>
                </a:pPr>
                <a14:m>
                  <m:oMathPara xmlns:m="http://schemas.openxmlformats.org/officeDocument/2006/math">
                    <m:oMathParaPr>
                      <m:jc m:val="centerGroup"/>
                    </m:oMathParaPr>
                    <m:oMath xmlns:m="http://schemas.openxmlformats.org/officeDocument/2006/math">
                      <m:r>
                        <m:rPr>
                          <m:sty m:val="p"/>
                        </m:rPr>
                        <a:rPr lang="en-US" sz="1600" i="0" smtClean="0">
                          <a:solidFill>
                            <a:srgbClr val="666666"/>
                          </a:solidFill>
                          <a:latin typeface="Cambria Math" panose="02040503050406030204" pitchFamily="18" charset="0"/>
                        </a:rPr>
                        <m:t>Sludge</m:t>
                      </m:r>
                      <m:r>
                        <a:rPr lang="en-US" sz="1600" i="0">
                          <a:solidFill>
                            <a:srgbClr val="666666"/>
                          </a:solidFill>
                          <a:latin typeface="Cambria Math" panose="02040503050406030204" pitchFamily="18" charset="0"/>
                        </a:rPr>
                        <m:t> </m:t>
                      </m:r>
                      <m:r>
                        <m:rPr>
                          <m:sty m:val="p"/>
                        </m:rPr>
                        <a:rPr lang="en-US" sz="1600" i="0">
                          <a:solidFill>
                            <a:srgbClr val="666666"/>
                          </a:solidFill>
                          <a:latin typeface="Cambria Math" panose="02040503050406030204" pitchFamily="18" charset="0"/>
                        </a:rPr>
                        <m:t>Volume</m:t>
                      </m:r>
                      <m:r>
                        <a:rPr lang="en-US" sz="1600" i="0">
                          <a:solidFill>
                            <a:srgbClr val="666666"/>
                          </a:solidFill>
                          <a:latin typeface="Cambria Math" panose="02040503050406030204" pitchFamily="18" charset="0"/>
                        </a:rPr>
                        <m:t> </m:t>
                      </m:r>
                      <m:r>
                        <m:rPr>
                          <m:sty m:val="p"/>
                        </m:rPr>
                        <a:rPr lang="en-US" sz="1600" i="0">
                          <a:solidFill>
                            <a:srgbClr val="666666"/>
                          </a:solidFill>
                          <a:latin typeface="Cambria Math" panose="02040503050406030204" pitchFamily="18" charset="0"/>
                        </a:rPr>
                        <m:t>Index</m:t>
                      </m:r>
                      <m:r>
                        <a:rPr lang="en-US" sz="1600" i="0">
                          <a:solidFill>
                            <a:srgbClr val="666666"/>
                          </a:solidFill>
                          <a:latin typeface="Cambria Math" panose="02040503050406030204" pitchFamily="18" charset="0"/>
                        </a:rPr>
                        <m:t>,</m:t>
                      </m:r>
                      <m:f>
                        <m:fPr>
                          <m:type m:val="lin"/>
                          <m:ctrlPr>
                            <a:rPr lang="en-US" sz="1600" i="1">
                              <a:solidFill>
                                <a:srgbClr val="666666"/>
                              </a:solidFill>
                              <a:latin typeface="Cambria Math" panose="02040503050406030204" pitchFamily="18" charset="0"/>
                            </a:rPr>
                          </m:ctrlPr>
                        </m:fPr>
                        <m:num>
                          <m:r>
                            <m:rPr>
                              <m:sty m:val="p"/>
                            </m:rPr>
                            <a:rPr lang="en-US" sz="1600" b="0" i="0" smtClean="0">
                              <a:solidFill>
                                <a:srgbClr val="666666"/>
                              </a:solidFill>
                              <a:latin typeface="Cambria Math" panose="02040503050406030204" pitchFamily="18" charset="0"/>
                            </a:rPr>
                            <m:t>m</m:t>
                          </m:r>
                          <m:r>
                            <m:rPr>
                              <m:sty m:val="p"/>
                            </m:rPr>
                            <a:rPr lang="en-US" sz="1600" i="0">
                              <a:solidFill>
                                <a:srgbClr val="666666"/>
                              </a:solidFill>
                              <a:latin typeface="Cambria Math" panose="02040503050406030204" pitchFamily="18" charset="0"/>
                            </a:rPr>
                            <m:t>L</m:t>
                          </m:r>
                        </m:num>
                        <m:den>
                          <m:r>
                            <m:rPr>
                              <m:sty m:val="p"/>
                            </m:rPr>
                            <a:rPr lang="en-US" sz="1600" i="0">
                              <a:solidFill>
                                <a:srgbClr val="666666"/>
                              </a:solidFill>
                              <a:latin typeface="Cambria Math" panose="02040503050406030204" pitchFamily="18" charset="0"/>
                            </a:rPr>
                            <m:t>g</m:t>
                          </m:r>
                        </m:den>
                      </m:f>
                      <m:r>
                        <a:rPr lang="en-US" sz="1600" i="0">
                          <a:solidFill>
                            <a:srgbClr val="666666"/>
                          </a:solidFill>
                          <a:latin typeface="Cambria Math" panose="02040503050406030204" pitchFamily="18" charset="0"/>
                        </a:rPr>
                        <m:t>=</m:t>
                      </m:r>
                      <m:f>
                        <m:fPr>
                          <m:ctrlPr>
                            <a:rPr lang="en-US" sz="1600" i="1" smtClean="0">
                              <a:solidFill>
                                <a:srgbClr val="666666"/>
                              </a:solidFill>
                              <a:latin typeface="Cambria Math" panose="02040503050406030204" pitchFamily="18" charset="0"/>
                            </a:rPr>
                          </m:ctrlPr>
                        </m:fPr>
                        <m:num>
                          <m:f>
                            <m:fPr>
                              <m:ctrlPr>
                                <a:rPr lang="en-US" sz="1600" i="1" smtClean="0">
                                  <a:solidFill>
                                    <a:srgbClr val="666666"/>
                                  </a:solidFill>
                                  <a:latin typeface="Cambria Math" panose="02040503050406030204" pitchFamily="18" charset="0"/>
                                </a:rPr>
                              </m:ctrlPr>
                            </m:fPr>
                            <m:num>
                              <m:r>
                                <a:rPr lang="en-US" sz="1600" b="0" i="0" smtClean="0">
                                  <a:solidFill>
                                    <a:srgbClr val="666666"/>
                                  </a:solidFill>
                                  <a:latin typeface="Cambria Math" panose="02040503050406030204" pitchFamily="18" charset="0"/>
                                </a:rPr>
                                <m:t>700</m:t>
                              </m:r>
                              <m:r>
                                <a:rPr lang="en-US" sz="1600" i="0">
                                  <a:solidFill>
                                    <a:srgbClr val="666666"/>
                                  </a:solidFill>
                                  <a:latin typeface="Cambria Math" panose="02040503050406030204" pitchFamily="18" charset="0"/>
                                </a:rPr>
                                <m:t> </m:t>
                              </m:r>
                              <m:r>
                                <m:rPr>
                                  <m:sty m:val="p"/>
                                </m:rPr>
                                <a:rPr lang="en-US" sz="1600" i="0">
                                  <a:solidFill>
                                    <a:srgbClr val="666666"/>
                                  </a:solidFill>
                                  <a:latin typeface="Cambria Math" panose="02040503050406030204" pitchFamily="18" charset="0"/>
                                </a:rPr>
                                <m:t>mL</m:t>
                              </m:r>
                            </m:num>
                            <m:den>
                              <m:r>
                                <a:rPr lang="en-US" sz="1600" b="0" i="0" smtClean="0">
                                  <a:solidFill>
                                    <a:srgbClr val="666666"/>
                                  </a:solidFill>
                                  <a:latin typeface="Cambria Math" panose="02040503050406030204" pitchFamily="18" charset="0"/>
                                </a:rPr>
                                <m:t>1</m:t>
                              </m:r>
                              <m:r>
                                <m:rPr>
                                  <m:sty m:val="p"/>
                                </m:rPr>
                                <a:rPr lang="en-US" sz="1600" b="0" i="0" smtClean="0">
                                  <a:solidFill>
                                    <a:srgbClr val="666666"/>
                                  </a:solidFill>
                                  <a:latin typeface="Cambria Math" panose="02040503050406030204" pitchFamily="18" charset="0"/>
                                </a:rPr>
                                <m:t>L</m:t>
                              </m:r>
                            </m:den>
                          </m:f>
                          <m:r>
                            <a:rPr lang="en-US" sz="1600" i="0" smtClean="0">
                              <a:solidFill>
                                <a:srgbClr val="666666"/>
                              </a:solidFill>
                              <a:latin typeface="Cambria Math" panose="02040503050406030204" pitchFamily="18" charset="0"/>
                              <a:ea typeface="Cambria Math" panose="02040503050406030204" pitchFamily="18" charset="0"/>
                            </a:rPr>
                            <m:t>×</m:t>
                          </m:r>
                          <m:r>
                            <a:rPr lang="en-US" sz="1600" b="0" i="0" smtClean="0">
                              <a:solidFill>
                                <a:srgbClr val="666666"/>
                              </a:solidFill>
                              <a:latin typeface="Cambria Math" panose="02040503050406030204" pitchFamily="18" charset="0"/>
                              <a:ea typeface="Cambria Math" panose="02040503050406030204" pitchFamily="18" charset="0"/>
                            </a:rPr>
                            <m:t>1,000 </m:t>
                          </m:r>
                          <m:r>
                            <m:rPr>
                              <m:sty m:val="p"/>
                            </m:rPr>
                            <a:rPr lang="en-US" sz="1600" b="0" i="0" smtClean="0">
                              <a:solidFill>
                                <a:srgbClr val="666666"/>
                              </a:solidFill>
                              <a:latin typeface="Cambria Math" panose="02040503050406030204" pitchFamily="18" charset="0"/>
                              <a:ea typeface="Cambria Math" panose="02040503050406030204" pitchFamily="18" charset="0"/>
                            </a:rPr>
                            <m:t>mg</m:t>
                          </m:r>
                          <m:r>
                            <a:rPr lang="en-US" sz="1600" b="0" i="0" smtClean="0">
                              <a:solidFill>
                                <a:srgbClr val="666666"/>
                              </a:solidFill>
                              <a:latin typeface="Cambria Math" panose="02040503050406030204" pitchFamily="18" charset="0"/>
                              <a:ea typeface="Cambria Math" panose="02040503050406030204" pitchFamily="18" charset="0"/>
                            </a:rPr>
                            <m:t>/</m:t>
                          </m:r>
                          <m:r>
                            <m:rPr>
                              <m:sty m:val="p"/>
                            </m:rPr>
                            <a:rPr lang="en-US" sz="1600" b="0" i="0" smtClean="0">
                              <a:solidFill>
                                <a:srgbClr val="666666"/>
                              </a:solidFill>
                              <a:latin typeface="Cambria Math" panose="02040503050406030204" pitchFamily="18" charset="0"/>
                              <a:ea typeface="Cambria Math" panose="02040503050406030204" pitchFamily="18" charset="0"/>
                            </a:rPr>
                            <m:t>g</m:t>
                          </m:r>
                        </m:num>
                        <m:den>
                          <m:r>
                            <a:rPr lang="en-US" sz="1600" b="0" i="0" smtClean="0">
                              <a:solidFill>
                                <a:srgbClr val="666666"/>
                              </a:solidFill>
                              <a:latin typeface="Cambria Math" panose="02040503050406030204" pitchFamily="18" charset="0"/>
                              <a:ea typeface="Cambria Math" panose="02040503050406030204" pitchFamily="18" charset="0"/>
                            </a:rPr>
                            <m:t>2400</m:t>
                          </m:r>
                          <m:r>
                            <a:rPr lang="en-US" sz="1600" b="0" i="0" smtClean="0">
                              <a:solidFill>
                                <a:srgbClr val="666666"/>
                              </a:solidFill>
                              <a:latin typeface="Cambria Math" panose="02040503050406030204" pitchFamily="18" charset="0"/>
                            </a:rPr>
                            <m:t> </m:t>
                          </m:r>
                          <m:r>
                            <m:rPr>
                              <m:sty m:val="p"/>
                            </m:rPr>
                            <a:rPr lang="en-US" sz="1600" b="0" i="0" smtClean="0">
                              <a:solidFill>
                                <a:srgbClr val="666666"/>
                              </a:solidFill>
                              <a:latin typeface="Cambria Math" panose="02040503050406030204" pitchFamily="18" charset="0"/>
                            </a:rPr>
                            <m:t>mg</m:t>
                          </m:r>
                          <m:r>
                            <a:rPr lang="en-US" sz="1600" b="0" i="0" smtClean="0">
                              <a:solidFill>
                                <a:srgbClr val="666666"/>
                              </a:solidFill>
                              <a:latin typeface="Cambria Math" panose="02040503050406030204" pitchFamily="18" charset="0"/>
                            </a:rPr>
                            <m:t>/</m:t>
                          </m:r>
                          <m:r>
                            <m:rPr>
                              <m:sty m:val="p"/>
                            </m:rPr>
                            <a:rPr lang="en-US" sz="1600" b="0" i="0" smtClean="0">
                              <a:solidFill>
                                <a:srgbClr val="666666"/>
                              </a:solidFill>
                              <a:latin typeface="Cambria Math" panose="02040503050406030204" pitchFamily="18" charset="0"/>
                            </a:rPr>
                            <m:t>L</m:t>
                          </m:r>
                        </m:den>
                      </m:f>
                      <m:r>
                        <a:rPr lang="en-US" sz="1600" b="0" i="0" smtClean="0">
                          <a:solidFill>
                            <a:srgbClr val="666666"/>
                          </a:solidFill>
                          <a:latin typeface="Cambria Math" panose="02040503050406030204" pitchFamily="18" charset="0"/>
                        </a:rPr>
                        <m:t>=292 </m:t>
                      </m:r>
                      <m:r>
                        <m:rPr>
                          <m:sty m:val="p"/>
                        </m:rPr>
                        <a:rPr lang="en-US" sz="1600" b="0" i="0" smtClean="0">
                          <a:solidFill>
                            <a:srgbClr val="666666"/>
                          </a:solidFill>
                          <a:latin typeface="Cambria Math" panose="02040503050406030204" pitchFamily="18" charset="0"/>
                        </a:rPr>
                        <m:t>mg</m:t>
                      </m:r>
                      <m:r>
                        <a:rPr lang="en-US" sz="1600" b="0" i="0" smtClean="0">
                          <a:solidFill>
                            <a:srgbClr val="666666"/>
                          </a:solidFill>
                          <a:latin typeface="Cambria Math" panose="02040503050406030204" pitchFamily="18" charset="0"/>
                        </a:rPr>
                        <m:t>/</m:t>
                      </m:r>
                      <m:r>
                        <m:rPr>
                          <m:sty m:val="p"/>
                        </m:rPr>
                        <a:rPr lang="en-US" sz="1600" b="0" i="0" smtClean="0">
                          <a:solidFill>
                            <a:srgbClr val="666666"/>
                          </a:solidFill>
                          <a:latin typeface="Cambria Math" panose="02040503050406030204" pitchFamily="18" charset="0"/>
                        </a:rPr>
                        <m:t>g</m:t>
                      </m:r>
                    </m:oMath>
                  </m:oMathPara>
                </a14:m>
                <a:endParaRPr kumimoji="0" lang="en-US" sz="1600" b="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endParaRPr>
              </a:p>
              <a:p>
                <a:pPr>
                  <a:lnSpc>
                    <a:spcPct val="150000"/>
                  </a:lnSpc>
                  <a:spcBef>
                    <a:spcPts val="0"/>
                  </a:spcBef>
                </a:pPr>
                <a14:m>
                  <m:oMathPara xmlns:m="http://schemas.openxmlformats.org/officeDocument/2006/math">
                    <m:oMathParaPr>
                      <m:jc m:val="centerGroup"/>
                    </m:oMathParaPr>
                    <m:oMath xmlns:m="http://schemas.openxmlformats.org/officeDocument/2006/math">
                      <m:r>
                        <m:rPr>
                          <m:sty m:val="p"/>
                        </m:rPr>
                        <a:rPr kumimoji="0" lang="en-US" sz="17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SRT</m:t>
                      </m:r>
                      <m:r>
                        <a:rPr kumimoji="0" lang="en-US" sz="17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 </m:t>
                      </m:r>
                      <m:r>
                        <m:rPr>
                          <m:sty m:val="p"/>
                        </m:rPr>
                        <a:rPr kumimoji="0" lang="en-US" sz="17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or</m:t>
                      </m:r>
                      <m:r>
                        <a:rPr kumimoji="0" lang="en-US" sz="17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 </m:t>
                      </m:r>
                      <m:r>
                        <m:rPr>
                          <m:sty m:val="p"/>
                        </m:rPr>
                        <a:rPr kumimoji="0" lang="en-US" sz="17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rPr>
                        <m:t>MCRT</m:t>
                      </m:r>
                      <m:r>
                        <a:rPr kumimoji="0" lang="en-US" sz="17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rPr>
                        <m:t>,</m:t>
                      </m:r>
                      <m:r>
                        <m:rPr>
                          <m:sty m:val="p"/>
                        </m:rPr>
                        <a:rPr kumimoji="0" lang="en-US" sz="17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rPr>
                        <m:t>days</m:t>
                      </m:r>
                      <m:r>
                        <a:rPr lang="en-US" sz="1700" i="0">
                          <a:solidFill>
                            <a:srgbClr val="666666"/>
                          </a:solidFill>
                          <a:latin typeface="Cambria Math" panose="02040503050406030204" pitchFamily="18" charset="0"/>
                          <a:ea typeface="Cambria Math" panose="02040503050406030204" pitchFamily="18" charset="0"/>
                        </a:rPr>
                        <m:t>=</m:t>
                      </m:r>
                      <m:f>
                        <m:fPr>
                          <m:ctrlPr>
                            <a:rPr lang="en-US" sz="1700" i="1">
                              <a:solidFill>
                                <a:srgbClr val="666666"/>
                              </a:solidFill>
                              <a:latin typeface="Cambria Math" panose="02040503050406030204" pitchFamily="18" charset="0"/>
                              <a:ea typeface="Cambria Math" panose="02040503050406030204" pitchFamily="18" charset="0"/>
                            </a:rPr>
                          </m:ctrlPr>
                        </m:fPr>
                        <m:num>
                          <m:d>
                            <m:dPr>
                              <m:begChr m:val="["/>
                              <m:ctrlPr>
                                <a:rPr lang="en-US" sz="1700" i="1">
                                  <a:solidFill>
                                    <a:srgbClr val="666666"/>
                                  </a:solidFill>
                                  <a:latin typeface="Cambria Math" panose="02040503050406030204" pitchFamily="18" charset="0"/>
                                  <a:ea typeface="Cambria Math" panose="02040503050406030204" pitchFamily="18" charset="0"/>
                                </a:rPr>
                              </m:ctrlPr>
                            </m:dPr>
                            <m:e>
                              <m:r>
                                <m:rPr>
                                  <m:nor/>
                                </m:rPr>
                                <a:rPr lang="en-US" sz="1700">
                                  <a:solidFill>
                                    <a:srgbClr val="666666"/>
                                  </a:solidFill>
                                  <a:latin typeface="Cambria Math" panose="02040503050406030204" pitchFamily="18" charset="0"/>
                                  <a:ea typeface="Cambria Math" panose="02040503050406030204" pitchFamily="18" charset="0"/>
                                </a:rPr>
                                <m:t>(</m:t>
                              </m:r>
                              <m:r>
                                <m:rPr>
                                  <m:nor/>
                                </m:rPr>
                                <a:rPr lang="en-US" sz="1700" b="0" i="0" smtClean="0">
                                  <a:solidFill>
                                    <a:srgbClr val="666666"/>
                                  </a:solidFill>
                                  <a:latin typeface="Cambria Math" panose="02040503050406030204" pitchFamily="18" charset="0"/>
                                  <a:ea typeface="Cambria Math" panose="02040503050406030204" pitchFamily="18" charset="0"/>
                                </a:rPr>
                                <m:t>0.1</m:t>
                              </m:r>
                              <m:r>
                                <m:rPr>
                                  <m:sty m:val="p"/>
                                </m:rPr>
                                <a:rPr lang="en-US" sz="1700" i="0" dirty="0">
                                  <a:solidFill>
                                    <a:srgbClr val="666666"/>
                                  </a:solidFill>
                                  <a:latin typeface="Cambria Math" panose="02040503050406030204" pitchFamily="18" charset="0"/>
                                  <a:ea typeface="Cambria Math" panose="02040503050406030204" pitchFamily="18" charset="0"/>
                                </a:rPr>
                                <m:t>MG</m:t>
                              </m:r>
                              <m:r>
                                <a:rPr lang="en-US" sz="1700" i="0" dirty="0">
                                  <a:solidFill>
                                    <a:srgbClr val="666666"/>
                                  </a:solidFill>
                                  <a:latin typeface="Cambria Math" panose="02040503050406030204" pitchFamily="18" charset="0"/>
                                  <a:ea typeface="Cambria Math" panose="02040503050406030204" pitchFamily="18" charset="0"/>
                                </a:rPr>
                                <m:t>×2400</m:t>
                              </m:r>
                              <m:f>
                                <m:fPr>
                                  <m:ctrlPr>
                                    <a:rPr lang="en-US" sz="1700" b="0" i="1" dirty="0">
                                      <a:solidFill>
                                        <a:srgbClr val="666666"/>
                                      </a:solidFill>
                                      <a:latin typeface="Cambria Math" panose="02040503050406030204" pitchFamily="18" charset="0"/>
                                      <a:ea typeface="Cambria Math" panose="02040503050406030204" pitchFamily="18" charset="0"/>
                                    </a:rPr>
                                  </m:ctrlPr>
                                </m:fPr>
                                <m:num>
                                  <m:r>
                                    <m:rPr>
                                      <m:sty m:val="p"/>
                                    </m:rPr>
                                    <a:rPr lang="en-US" sz="1700" i="0" dirty="0">
                                      <a:solidFill>
                                        <a:srgbClr val="666666"/>
                                      </a:solidFill>
                                      <a:latin typeface="Cambria Math" panose="02040503050406030204" pitchFamily="18" charset="0"/>
                                      <a:ea typeface="Cambria Math" panose="02040503050406030204" pitchFamily="18" charset="0"/>
                                    </a:rPr>
                                    <m:t>mg</m:t>
                                  </m:r>
                                </m:num>
                                <m:den>
                                  <m:r>
                                    <m:rPr>
                                      <m:sty m:val="p"/>
                                    </m:rPr>
                                    <a:rPr lang="en-US" sz="1700" i="0" dirty="0">
                                      <a:solidFill>
                                        <a:srgbClr val="666666"/>
                                      </a:solidFill>
                                      <a:latin typeface="Cambria Math" panose="02040503050406030204" pitchFamily="18" charset="0"/>
                                      <a:ea typeface="Cambria Math" panose="02040503050406030204" pitchFamily="18" charset="0"/>
                                    </a:rPr>
                                    <m:t>L</m:t>
                                  </m:r>
                                </m:den>
                              </m:f>
                            </m:e>
                          </m:d>
                          <m:r>
                            <a:rPr lang="en-US" sz="1700" i="0" dirty="0">
                              <a:solidFill>
                                <a:srgbClr val="666666"/>
                              </a:solidFill>
                              <a:latin typeface="Cambria Math" panose="02040503050406030204" pitchFamily="18" charset="0"/>
                              <a:ea typeface="Cambria Math" panose="02040503050406030204" pitchFamily="18" charset="0"/>
                            </a:rPr>
                            <m:t>+</m:t>
                          </m:r>
                          <m:r>
                            <m:rPr>
                              <m:nor/>
                            </m:rPr>
                            <a:rPr lang="en-US" sz="1700" dirty="0">
                              <a:solidFill>
                                <a:srgbClr val="666666"/>
                              </a:solidFill>
                              <a:latin typeface="Cambria Math" panose="02040503050406030204" pitchFamily="18" charset="0"/>
                              <a:ea typeface="Cambria Math" panose="02040503050406030204" pitchFamily="18" charset="0"/>
                            </a:rPr>
                            <m:t>(</m:t>
                          </m:r>
                          <m:r>
                            <a:rPr lang="en-US" sz="1700" b="0" i="0" dirty="0" smtClean="0">
                              <a:solidFill>
                                <a:srgbClr val="666666"/>
                              </a:solidFill>
                              <a:latin typeface="Cambria Math" panose="02040503050406030204" pitchFamily="18" charset="0"/>
                              <a:ea typeface="Cambria Math" panose="02040503050406030204" pitchFamily="18" charset="0"/>
                            </a:rPr>
                            <m:t>.044</m:t>
                          </m:r>
                          <m:r>
                            <m:rPr>
                              <m:sty m:val="p"/>
                            </m:rPr>
                            <a:rPr lang="en-US" sz="1700" i="0" dirty="0">
                              <a:solidFill>
                                <a:srgbClr val="666666"/>
                              </a:solidFill>
                              <a:latin typeface="Cambria Math" panose="02040503050406030204" pitchFamily="18" charset="0"/>
                              <a:ea typeface="Cambria Math" panose="02040503050406030204" pitchFamily="18" charset="0"/>
                            </a:rPr>
                            <m:t>MG</m:t>
                          </m:r>
                          <m:r>
                            <a:rPr lang="en-US" sz="1700" i="0" dirty="0">
                              <a:solidFill>
                                <a:srgbClr val="666666"/>
                              </a:solidFill>
                              <a:latin typeface="Cambria Math" panose="02040503050406030204" pitchFamily="18" charset="0"/>
                              <a:ea typeface="Cambria Math" panose="02040503050406030204" pitchFamily="18" charset="0"/>
                            </a:rPr>
                            <m:t>×</m:t>
                          </m:r>
                          <m:r>
                            <m:rPr>
                              <m:nor/>
                            </m:rPr>
                            <a:rPr lang="en-US" sz="1700" b="0" i="0" dirty="0" smtClean="0">
                              <a:solidFill>
                                <a:srgbClr val="666666"/>
                              </a:solidFill>
                              <a:latin typeface="Cambria Math" panose="02040503050406030204" pitchFamily="18" charset="0"/>
                              <a:ea typeface="Cambria Math" panose="02040503050406030204" pitchFamily="18" charset="0"/>
                            </a:rPr>
                            <m:t>500 </m:t>
                          </m:r>
                          <m:r>
                            <m:rPr>
                              <m:sty m:val="p"/>
                            </m:rPr>
                            <a:rPr lang="en-US" sz="1700" i="0" dirty="0">
                              <a:solidFill>
                                <a:srgbClr val="666666"/>
                              </a:solidFill>
                              <a:latin typeface="Cambria Math" panose="02040503050406030204" pitchFamily="18" charset="0"/>
                              <a:ea typeface="Cambria Math" panose="02040503050406030204" pitchFamily="18" charset="0"/>
                            </a:rPr>
                            <m:t>mg</m:t>
                          </m:r>
                          <m:r>
                            <a:rPr lang="en-US" sz="1700" i="0" dirty="0">
                              <a:solidFill>
                                <a:srgbClr val="666666"/>
                              </a:solidFill>
                              <a:latin typeface="Cambria Math" panose="02040503050406030204" pitchFamily="18" charset="0"/>
                              <a:ea typeface="Cambria Math" panose="02040503050406030204" pitchFamily="18" charset="0"/>
                            </a:rPr>
                            <m:t>/</m:t>
                          </m:r>
                          <m:r>
                            <m:rPr>
                              <m:sty m:val="p"/>
                            </m:rPr>
                            <a:rPr lang="en-US" sz="1700" i="0" dirty="0">
                              <a:solidFill>
                                <a:srgbClr val="666666"/>
                              </a:solidFill>
                              <a:latin typeface="Cambria Math" panose="02040503050406030204" pitchFamily="18" charset="0"/>
                              <a:ea typeface="Cambria Math" panose="02040503050406030204" pitchFamily="18" charset="0"/>
                            </a:rPr>
                            <m:t>L</m:t>
                          </m:r>
                          <m:r>
                            <a:rPr lang="en-US" sz="1700" i="0" dirty="0">
                              <a:solidFill>
                                <a:srgbClr val="666666"/>
                              </a:solidFill>
                              <a:latin typeface="Cambria Math" panose="02040503050406030204" pitchFamily="18" charset="0"/>
                              <a:ea typeface="Cambria Math" panose="02040503050406030204" pitchFamily="18" charset="0"/>
                            </a:rPr>
                            <m:t>)] </m:t>
                          </m:r>
                        </m:num>
                        <m:den>
                          <m:r>
                            <a:rPr lang="en-US" sz="1700" i="0">
                              <a:solidFill>
                                <a:srgbClr val="666666"/>
                              </a:solidFill>
                              <a:latin typeface="Cambria Math" panose="02040503050406030204" pitchFamily="18" charset="0"/>
                              <a:ea typeface="Cambria Math" panose="02040503050406030204" pitchFamily="18" charset="0"/>
                            </a:rPr>
                            <m:t>[</m:t>
                          </m:r>
                          <m:d>
                            <m:dPr>
                              <m:ctrlPr>
                                <a:rPr lang="en-US" sz="1700" i="1">
                                  <a:solidFill>
                                    <a:srgbClr val="666666"/>
                                  </a:solidFill>
                                  <a:latin typeface="Cambria Math" panose="02040503050406030204" pitchFamily="18" charset="0"/>
                                  <a:ea typeface="Cambria Math" panose="02040503050406030204" pitchFamily="18" charset="0"/>
                                </a:rPr>
                              </m:ctrlPr>
                            </m:dPr>
                            <m:e>
                              <m:r>
                                <m:rPr>
                                  <m:nor/>
                                </m:rPr>
                                <a:rPr lang="en-US" sz="1700" b="0" i="0" smtClean="0">
                                  <a:solidFill>
                                    <a:srgbClr val="666666"/>
                                  </a:solidFill>
                                  <a:latin typeface="Cambria Math" panose="02040503050406030204" pitchFamily="18" charset="0"/>
                                  <a:ea typeface="Cambria Math" panose="02040503050406030204" pitchFamily="18" charset="0"/>
                                </a:rPr>
                                <m:t>.265 </m:t>
                              </m:r>
                              <m:r>
                                <m:rPr>
                                  <m:sty m:val="p"/>
                                </m:rPr>
                                <a:rPr lang="en-US" sz="1700" i="0" dirty="0">
                                  <a:solidFill>
                                    <a:srgbClr val="666666"/>
                                  </a:solidFill>
                                  <a:latin typeface="Cambria Math" panose="02040503050406030204" pitchFamily="18" charset="0"/>
                                  <a:ea typeface="Cambria Math" panose="02040503050406030204" pitchFamily="18" charset="0"/>
                                </a:rPr>
                                <m:t>MGD</m:t>
                              </m:r>
                              <m:r>
                                <a:rPr lang="en-US" sz="1700" i="0" dirty="0">
                                  <a:solidFill>
                                    <a:srgbClr val="666666"/>
                                  </a:solidFill>
                                  <a:latin typeface="Cambria Math" panose="02040503050406030204" pitchFamily="18" charset="0"/>
                                  <a:ea typeface="Cambria Math" panose="02040503050406030204" pitchFamily="18" charset="0"/>
                                </a:rPr>
                                <m:t>×</m:t>
                              </m:r>
                              <m:r>
                                <m:rPr>
                                  <m:nor/>
                                </m:rPr>
                                <a:rPr lang="en-US" sz="1700" b="0" i="0" dirty="0" smtClean="0">
                                  <a:solidFill>
                                    <a:srgbClr val="666666"/>
                                  </a:solidFill>
                                  <a:latin typeface="Cambria Math" panose="02040503050406030204" pitchFamily="18" charset="0"/>
                                  <a:ea typeface="Cambria Math" panose="02040503050406030204" pitchFamily="18" charset="0"/>
                                </a:rPr>
                                <m:t>6 </m:t>
                              </m:r>
                              <m:r>
                                <m:rPr>
                                  <m:sty m:val="p"/>
                                </m:rPr>
                                <a:rPr lang="en-US" sz="1700" i="0" dirty="0">
                                  <a:solidFill>
                                    <a:srgbClr val="666666"/>
                                  </a:solidFill>
                                  <a:latin typeface="Cambria Math" panose="02040503050406030204" pitchFamily="18" charset="0"/>
                                  <a:ea typeface="Cambria Math" panose="02040503050406030204" pitchFamily="18" charset="0"/>
                                </a:rPr>
                                <m:t>mg</m:t>
                              </m:r>
                              <m:r>
                                <a:rPr lang="en-US" sz="1700" i="0" dirty="0">
                                  <a:solidFill>
                                    <a:srgbClr val="666666"/>
                                  </a:solidFill>
                                  <a:latin typeface="Cambria Math" panose="02040503050406030204" pitchFamily="18" charset="0"/>
                                  <a:ea typeface="Cambria Math" panose="02040503050406030204" pitchFamily="18" charset="0"/>
                                </a:rPr>
                                <m:t>/</m:t>
                              </m:r>
                              <m:r>
                                <m:rPr>
                                  <m:sty m:val="p"/>
                                </m:rPr>
                                <a:rPr lang="en-US" sz="1700" i="0" dirty="0">
                                  <a:solidFill>
                                    <a:srgbClr val="666666"/>
                                  </a:solidFill>
                                  <a:latin typeface="Cambria Math" panose="02040503050406030204" pitchFamily="18" charset="0"/>
                                  <a:ea typeface="Cambria Math" panose="02040503050406030204" pitchFamily="18" charset="0"/>
                                </a:rPr>
                                <m:t>L</m:t>
                              </m:r>
                            </m:e>
                          </m:d>
                          <m:r>
                            <a:rPr lang="en-US" sz="1700" i="0">
                              <a:solidFill>
                                <a:srgbClr val="666666"/>
                              </a:solidFill>
                              <a:latin typeface="Cambria Math" panose="02040503050406030204" pitchFamily="18" charset="0"/>
                              <a:ea typeface="Cambria Math" panose="02040503050406030204" pitchFamily="18" charset="0"/>
                            </a:rPr>
                            <m:t>+</m:t>
                          </m:r>
                          <m:d>
                            <m:dPr>
                              <m:ctrlPr>
                                <a:rPr lang="en-US" sz="1700" i="1">
                                  <a:solidFill>
                                    <a:srgbClr val="666666"/>
                                  </a:solidFill>
                                  <a:latin typeface="Cambria Math" panose="02040503050406030204" pitchFamily="18" charset="0"/>
                                  <a:ea typeface="Cambria Math" panose="02040503050406030204" pitchFamily="18" charset="0"/>
                                </a:rPr>
                              </m:ctrlPr>
                            </m:dPr>
                            <m:e>
                              <m:r>
                                <m:rPr>
                                  <m:nor/>
                                </m:rPr>
                                <a:rPr lang="en-US" sz="1700" b="0" i="0" smtClean="0">
                                  <a:solidFill>
                                    <a:srgbClr val="666666"/>
                                  </a:solidFill>
                                  <a:latin typeface="Cambria Math" panose="02040503050406030204" pitchFamily="18" charset="0"/>
                                  <a:ea typeface="Cambria Math" panose="02040503050406030204" pitchFamily="18" charset="0"/>
                                </a:rPr>
                                <m:t>0.008 </m:t>
                              </m:r>
                              <m:r>
                                <m:rPr>
                                  <m:sty m:val="p"/>
                                </m:rPr>
                                <a:rPr lang="en-US" sz="1700" i="0" dirty="0">
                                  <a:solidFill>
                                    <a:srgbClr val="666666"/>
                                  </a:solidFill>
                                  <a:latin typeface="Cambria Math" panose="02040503050406030204" pitchFamily="18" charset="0"/>
                                  <a:ea typeface="Cambria Math" panose="02040503050406030204" pitchFamily="18" charset="0"/>
                                </a:rPr>
                                <m:t>MGD</m:t>
                              </m:r>
                              <m:r>
                                <a:rPr lang="en-US" sz="1700" i="0" dirty="0">
                                  <a:solidFill>
                                    <a:srgbClr val="666666"/>
                                  </a:solidFill>
                                  <a:latin typeface="Cambria Math" panose="02040503050406030204" pitchFamily="18" charset="0"/>
                                  <a:ea typeface="Cambria Math" panose="02040503050406030204" pitchFamily="18" charset="0"/>
                                </a:rPr>
                                <m:t>×</m:t>
                              </m:r>
                              <m:r>
                                <m:rPr>
                                  <m:nor/>
                                </m:rPr>
                                <a:rPr lang="en-US" sz="1700" b="0" i="0" dirty="0" smtClean="0">
                                  <a:solidFill>
                                    <a:srgbClr val="666666"/>
                                  </a:solidFill>
                                  <a:latin typeface="Cambria Math" panose="02040503050406030204" pitchFamily="18" charset="0"/>
                                  <a:ea typeface="Cambria Math" panose="02040503050406030204" pitchFamily="18" charset="0"/>
                                </a:rPr>
                                <m:t>8100</m:t>
                              </m:r>
                              <m:r>
                                <m:rPr>
                                  <m:nor/>
                                </m:rPr>
                                <a:rPr lang="en-US" sz="1700" dirty="0">
                                  <a:solidFill>
                                    <a:srgbClr val="666666"/>
                                  </a:solidFill>
                                  <a:latin typeface="Cambria Math" panose="02040503050406030204" pitchFamily="18" charset="0"/>
                                  <a:ea typeface="Cambria Math" panose="02040503050406030204" pitchFamily="18" charset="0"/>
                                </a:rPr>
                                <m:t> </m:t>
                              </m:r>
                              <m:r>
                                <m:rPr>
                                  <m:sty m:val="p"/>
                                </m:rPr>
                                <a:rPr lang="en-US" sz="1700" i="0" dirty="0">
                                  <a:solidFill>
                                    <a:srgbClr val="666666"/>
                                  </a:solidFill>
                                  <a:latin typeface="Cambria Math" panose="02040503050406030204" pitchFamily="18" charset="0"/>
                                  <a:ea typeface="Cambria Math" panose="02040503050406030204" pitchFamily="18" charset="0"/>
                                </a:rPr>
                                <m:t>mg</m:t>
                              </m:r>
                              <m:r>
                                <a:rPr lang="en-US" sz="1700" i="0" dirty="0">
                                  <a:solidFill>
                                    <a:srgbClr val="666666"/>
                                  </a:solidFill>
                                  <a:latin typeface="Cambria Math" panose="02040503050406030204" pitchFamily="18" charset="0"/>
                                  <a:ea typeface="Cambria Math" panose="02040503050406030204" pitchFamily="18" charset="0"/>
                                </a:rPr>
                                <m:t>/</m:t>
                              </m:r>
                              <m:r>
                                <m:rPr>
                                  <m:sty m:val="p"/>
                                </m:rPr>
                                <a:rPr lang="en-US" sz="1700" i="0" dirty="0">
                                  <a:solidFill>
                                    <a:srgbClr val="666666"/>
                                  </a:solidFill>
                                  <a:latin typeface="Cambria Math" panose="02040503050406030204" pitchFamily="18" charset="0"/>
                                  <a:ea typeface="Cambria Math" panose="02040503050406030204" pitchFamily="18" charset="0"/>
                                </a:rPr>
                                <m:t>L</m:t>
                              </m:r>
                            </m:e>
                          </m:d>
                          <m:r>
                            <a:rPr lang="en-US" sz="1700" i="0" dirty="0">
                              <a:solidFill>
                                <a:srgbClr val="666666"/>
                              </a:solidFill>
                              <a:latin typeface="Cambria Math" panose="02040503050406030204" pitchFamily="18" charset="0"/>
                              <a:ea typeface="Cambria Math" panose="02040503050406030204" pitchFamily="18" charset="0"/>
                            </a:rPr>
                            <m:t>] </m:t>
                          </m:r>
                        </m:den>
                      </m:f>
                      <m:r>
                        <a:rPr lang="en-US" sz="1700" b="0" i="0" dirty="0" smtClean="0">
                          <a:solidFill>
                            <a:srgbClr val="666666"/>
                          </a:solidFill>
                          <a:latin typeface="Cambria Math" panose="02040503050406030204" pitchFamily="18" charset="0"/>
                          <a:ea typeface="Cambria Math" panose="02040503050406030204" pitchFamily="18" charset="0"/>
                        </a:rPr>
                        <m:t>=3.95 </m:t>
                      </m:r>
                      <m:r>
                        <m:rPr>
                          <m:sty m:val="p"/>
                        </m:rPr>
                        <a:rPr lang="en-US" sz="1700" b="0" i="0" dirty="0" smtClean="0">
                          <a:solidFill>
                            <a:srgbClr val="666666"/>
                          </a:solidFill>
                          <a:latin typeface="Cambria Math" panose="02040503050406030204" pitchFamily="18" charset="0"/>
                          <a:ea typeface="Cambria Math" panose="02040503050406030204" pitchFamily="18" charset="0"/>
                        </a:rPr>
                        <m:t>days</m:t>
                      </m:r>
                    </m:oMath>
                  </m:oMathPara>
                </a14:m>
                <a:endParaRPr lang="en-US" sz="1700">
                  <a:solidFill>
                    <a:srgbClr val="666666"/>
                  </a:solidFill>
                  <a:cs typeface="Arial" panose="020B0604020202020204" pitchFamily="34" charset="0"/>
                </a:endParaRPr>
              </a:p>
              <a:p>
                <a:pPr>
                  <a:lnSpc>
                    <a:spcPct val="150000"/>
                  </a:lnSpc>
                  <a:spcBef>
                    <a:spcPts val="0"/>
                  </a:spcBef>
                </a:pPr>
                <a:endParaRPr lang="en-US" sz="1700">
                  <a:solidFill>
                    <a:srgbClr val="666666"/>
                  </a:solidFill>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B345404E-0415-C5A8-FC79-C3B816A1C650}"/>
                  </a:ext>
                </a:extLst>
              </p:cNvPr>
              <p:cNvSpPr>
                <a:spLocks noGrp="1" noRot="1" noChangeAspect="1" noMove="1" noResize="1" noEditPoints="1" noAdjustHandles="1" noChangeArrowheads="1" noChangeShapeType="1" noTextEdit="1"/>
              </p:cNvSpPr>
              <p:nvPr>
                <p:ph type="body" idx="1"/>
              </p:nvPr>
            </p:nvSpPr>
            <p:spPr>
              <a:xfrm>
                <a:off x="5547360" y="1156063"/>
                <a:ext cx="5920739" cy="4866068"/>
              </a:xfrm>
              <a:blipFill>
                <a:blip r:embed="rId3"/>
                <a:stretch>
                  <a:fillRect l="-824"/>
                </a:stretch>
              </a:blipFill>
            </p:spPr>
            <p:txBody>
              <a:bodyPr/>
              <a:lstStyle/>
              <a:p>
                <a:r>
                  <a:rPr lang="en-US">
                    <a:noFill/>
                  </a:rPr>
                  <a:t> </a:t>
                </a:r>
              </a:p>
            </p:txBody>
          </p:sp>
        </mc:Fallback>
      </mc:AlternateContent>
      <p:graphicFrame>
        <p:nvGraphicFramePr>
          <p:cNvPr id="5" name="Table 4">
            <a:extLst>
              <a:ext uri="{FF2B5EF4-FFF2-40B4-BE49-F238E27FC236}">
                <a16:creationId xmlns:a16="http://schemas.microsoft.com/office/drawing/2014/main" id="{344FD18C-8CA0-43BB-02F3-C6E97EBAC5D8}"/>
              </a:ext>
            </a:extLst>
          </p:cNvPr>
          <p:cNvGraphicFramePr>
            <a:graphicFrameLocks noGrp="1"/>
          </p:cNvGraphicFramePr>
          <p:nvPr/>
        </p:nvGraphicFramePr>
        <p:xfrm>
          <a:off x="723902" y="1156063"/>
          <a:ext cx="4588328" cy="4866069"/>
        </p:xfrm>
        <a:graphic>
          <a:graphicData uri="http://schemas.openxmlformats.org/drawingml/2006/table">
            <a:tbl>
              <a:tblPr/>
              <a:tblGrid>
                <a:gridCol w="2374863">
                  <a:extLst>
                    <a:ext uri="{9D8B030D-6E8A-4147-A177-3AD203B41FA5}">
                      <a16:colId xmlns:a16="http://schemas.microsoft.com/office/drawing/2014/main" val="1770327473"/>
                    </a:ext>
                  </a:extLst>
                </a:gridCol>
                <a:gridCol w="911072">
                  <a:extLst>
                    <a:ext uri="{9D8B030D-6E8A-4147-A177-3AD203B41FA5}">
                      <a16:colId xmlns:a16="http://schemas.microsoft.com/office/drawing/2014/main" val="2035542670"/>
                    </a:ext>
                  </a:extLst>
                </a:gridCol>
                <a:gridCol w="1302393">
                  <a:extLst>
                    <a:ext uri="{9D8B030D-6E8A-4147-A177-3AD203B41FA5}">
                      <a16:colId xmlns:a16="http://schemas.microsoft.com/office/drawing/2014/main" val="120332241"/>
                    </a:ext>
                  </a:extLst>
                </a:gridCol>
              </a:tblGrid>
              <a:tr h="380234">
                <a:tc>
                  <a:txBody>
                    <a:bodyPr/>
                    <a:lstStyle/>
                    <a:p>
                      <a:pPr algn="l" fontAlgn="b"/>
                      <a:r>
                        <a:rPr lang="en-US" sz="1800" b="0" i="0" u="none" strike="noStrike">
                          <a:solidFill>
                            <a:srgbClr val="000000"/>
                          </a:solidFill>
                          <a:effectLst/>
                          <a:latin typeface="Aptos Narrow" panose="020B0004020202020204" pitchFamily="34" charset="0"/>
                        </a:rPr>
                        <a:t>Aeration Basin Volume</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ab</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100,000 gal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3382222763"/>
                  </a:ext>
                </a:extLst>
              </a:tr>
              <a:tr h="585627">
                <a:tc>
                  <a:txBody>
                    <a:bodyPr/>
                    <a:lstStyle/>
                    <a:p>
                      <a:pPr algn="l" fontAlgn="b"/>
                      <a:r>
                        <a:rPr lang="en-US" sz="1800" b="0" i="0" u="none" strike="noStrike">
                          <a:solidFill>
                            <a:srgbClr val="000000"/>
                          </a:solidFill>
                          <a:effectLst/>
                          <a:latin typeface="Aptos Narrow" panose="020B0004020202020204" pitchFamily="34" charset="0"/>
                        </a:rPr>
                        <a:t>Secondary Clarifier Volume</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err="1">
                          <a:solidFill>
                            <a:srgbClr val="000000"/>
                          </a:solidFill>
                          <a:effectLst/>
                          <a:latin typeface="Aptos" panose="020B0004020202020204" pitchFamily="34" charset="0"/>
                        </a:rPr>
                        <a:t>V</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44,000 gal</a:t>
                      </a:r>
                    </a:p>
                    <a:p>
                      <a:pPr algn="ctr" fontAlgn="b"/>
                      <a:r>
                        <a:rPr lang="en-US" sz="1800" b="0" i="0" u="none" strike="noStrike">
                          <a:solidFill>
                            <a:srgbClr val="000000"/>
                          </a:solidFill>
                          <a:effectLst/>
                          <a:latin typeface="Aptos Narrow" panose="020B0004020202020204" pitchFamily="34" charset="0"/>
                        </a:rPr>
                        <a:t> </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2384683463"/>
                  </a:ext>
                </a:extLst>
              </a:tr>
              <a:tr h="345780">
                <a:tc>
                  <a:txBody>
                    <a:bodyPr/>
                    <a:lstStyle/>
                    <a:p>
                      <a:pPr algn="l" fontAlgn="b"/>
                      <a:r>
                        <a:rPr lang="en-US" sz="1800" b="0" i="0" u="none" strike="noStrike">
                          <a:solidFill>
                            <a:srgbClr val="000000"/>
                          </a:solidFill>
                          <a:effectLst/>
                          <a:latin typeface="Aptos Narrow" panose="020B0004020202020204" pitchFamily="34" charset="0"/>
                        </a:rPr>
                        <a:t>Influent Flow</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Q</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265,000 gpd</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804277558"/>
                  </a:ext>
                </a:extLst>
              </a:tr>
              <a:tr h="345780">
                <a:tc>
                  <a:txBody>
                    <a:bodyPr/>
                    <a:lstStyle/>
                    <a:p>
                      <a:pPr algn="l" fontAlgn="b"/>
                      <a:r>
                        <a:rPr lang="en-US" sz="1800" b="0" i="0" u="none" strike="noStrike">
                          <a:solidFill>
                            <a:srgbClr val="000000"/>
                          </a:solidFill>
                          <a:effectLst/>
                          <a:latin typeface="Aptos Narrow" panose="020B0004020202020204" pitchFamily="34" charset="0"/>
                        </a:rPr>
                        <a:t>Waste Sludge Flow</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Q</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8,000 gpd</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1355343869"/>
                  </a:ext>
                </a:extLst>
              </a:tr>
              <a:tr h="585627">
                <a:tc>
                  <a:txBody>
                    <a:bodyPr/>
                    <a:lstStyle/>
                    <a:p>
                      <a:pPr algn="l" fontAlgn="b"/>
                      <a:r>
                        <a:rPr lang="en-US" sz="1800" b="0" i="0" u="none" strike="noStrike">
                          <a:solidFill>
                            <a:srgbClr val="000000"/>
                          </a:solidFill>
                          <a:effectLst/>
                          <a:latin typeface="Aptos Narrow" panose="020B0004020202020204" pitchFamily="34" charset="0"/>
                        </a:rPr>
                        <a:t>Mixed Liquor Suspended Solids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MLSS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2400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927882797"/>
                  </a:ext>
                </a:extLst>
              </a:tr>
              <a:tr h="585627">
                <a:tc>
                  <a:txBody>
                    <a:bodyPr/>
                    <a:lstStyle/>
                    <a:p>
                      <a:pPr algn="l" fontAlgn="b"/>
                      <a:r>
                        <a:rPr lang="en-US" sz="1800" b="0" i="0" u="none" strike="noStrike">
                          <a:solidFill>
                            <a:srgbClr val="000000"/>
                          </a:solidFill>
                          <a:effectLst/>
                          <a:latin typeface="Aptos Narrow" panose="020B0004020202020204" pitchFamily="34" charset="0"/>
                        </a:rPr>
                        <a:t>Waste Sludge Suspended Solids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TSS</a:t>
                      </a:r>
                      <a:r>
                        <a:rPr lang="en-US" sz="2000" b="0" i="0" u="none" strike="noStrike" baseline="-25000">
                          <a:solidFill>
                            <a:srgbClr val="000000"/>
                          </a:solidFill>
                          <a:effectLst/>
                          <a:latin typeface="Aptos" panose="020B0004020202020204" pitchFamily="34" charset="0"/>
                        </a:rPr>
                        <a:t>WAS</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8100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1104492890"/>
                  </a:ext>
                </a:extLst>
              </a:tr>
              <a:tr h="585627">
                <a:tc>
                  <a:txBody>
                    <a:bodyPr/>
                    <a:lstStyle/>
                    <a:p>
                      <a:pPr algn="l" fontAlgn="b"/>
                      <a:r>
                        <a:rPr lang="en-US" sz="1800" b="0" i="0" u="none" strike="noStrike">
                          <a:solidFill>
                            <a:srgbClr val="000000"/>
                          </a:solidFill>
                          <a:effectLst/>
                          <a:latin typeface="Aptos Narrow" panose="020B0004020202020204" pitchFamily="34" charset="0"/>
                        </a:rPr>
                        <a:t>Final Effluent Suspended Solids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eff</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6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906952204"/>
                  </a:ext>
                </a:extLst>
              </a:tr>
              <a:tr h="585627">
                <a:tc>
                  <a:txBody>
                    <a:bodyPr/>
                    <a:lstStyle/>
                    <a:p>
                      <a:pPr algn="l" fontAlgn="b"/>
                      <a:r>
                        <a:rPr lang="en-US" sz="1800" b="0" i="0" u="none" strike="noStrike">
                          <a:solidFill>
                            <a:srgbClr val="000000"/>
                          </a:solidFill>
                          <a:effectLst/>
                          <a:latin typeface="Aptos Narrow" panose="020B0004020202020204" pitchFamily="34" charset="0"/>
                        </a:rPr>
                        <a:t>Secondary Clarifier Suspended Solids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err="1">
                          <a:solidFill>
                            <a:srgbClr val="000000"/>
                          </a:solidFill>
                          <a:effectLst/>
                          <a:latin typeface="Aptos" panose="020B0004020202020204" pitchFamily="34" charset="0"/>
                        </a:rPr>
                        <a:t>TSS</a:t>
                      </a:r>
                      <a:r>
                        <a:rPr lang="en-US" sz="2000" b="0" i="0" u="none" strike="noStrike" baseline="-25000" err="1">
                          <a:solidFill>
                            <a:srgbClr val="000000"/>
                          </a:solidFill>
                          <a:effectLst/>
                          <a:latin typeface="Aptos" panose="020B0004020202020204" pitchFamily="34" charset="0"/>
                        </a:rPr>
                        <a:t>sc</a:t>
                      </a: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500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3604693498"/>
                  </a:ext>
                </a:extLst>
              </a:tr>
              <a:tr h="302132">
                <a:tc>
                  <a:txBody>
                    <a:bodyPr/>
                    <a:lstStyle/>
                    <a:p>
                      <a:pPr algn="l" fontAlgn="b"/>
                      <a:r>
                        <a:rPr lang="en-US" sz="1800" b="0" i="0" u="none" strike="noStrike">
                          <a:solidFill>
                            <a:srgbClr val="000000"/>
                          </a:solidFill>
                          <a:effectLst/>
                          <a:latin typeface="Aptos Narrow" panose="020B0004020202020204" pitchFamily="34" charset="0"/>
                        </a:rPr>
                        <a:t>Influent BOD</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r>
                        <a:rPr lang="en-US" sz="2000" b="0" i="0" u="none" strike="noStrike">
                          <a:solidFill>
                            <a:srgbClr val="000000"/>
                          </a:solidFill>
                          <a:effectLst/>
                          <a:latin typeface="Aptos" panose="020B0004020202020204" pitchFamily="34" charset="0"/>
                        </a:rPr>
                        <a:t>BOD</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340 mg/L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2880540276"/>
                  </a:ext>
                </a:extLst>
              </a:tr>
              <a:tr h="472104">
                <a:tc>
                  <a:txBody>
                    <a:bodyPr/>
                    <a:lstStyle/>
                    <a:p>
                      <a:pPr algn="l" fontAlgn="b"/>
                      <a:r>
                        <a:rPr lang="en-US" sz="1800" b="0" i="0" u="none" strike="noStrike">
                          <a:solidFill>
                            <a:srgbClr val="000000"/>
                          </a:solidFill>
                          <a:effectLst/>
                          <a:latin typeface="Aptos Narrow" panose="020B0004020202020204" pitchFamily="34" charset="0"/>
                        </a:rPr>
                        <a:t>Biomass percentage of mixed liquor</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l" fontAlgn="ctr"/>
                      <a:endParaRPr lang="en-US" sz="20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tc>
                  <a:txBody>
                    <a:bodyPr/>
                    <a:lstStyle/>
                    <a:p>
                      <a:pPr algn="ctr" fontAlgn="b"/>
                      <a:r>
                        <a:rPr lang="en-US" sz="1800" b="0" i="0" u="none" strike="noStrike">
                          <a:solidFill>
                            <a:srgbClr val="000000"/>
                          </a:solidFill>
                          <a:effectLst/>
                          <a:latin typeface="Aptos Narrow" panose="020B0004020202020204" pitchFamily="34" charset="0"/>
                        </a:rPr>
                        <a:t>85%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93000"/>
                      </a:schemeClr>
                    </a:solidFill>
                  </a:tcPr>
                </a:tc>
                <a:extLst>
                  <a:ext uri="{0D108BD9-81ED-4DB2-BD59-A6C34878D82A}">
                    <a16:rowId xmlns:a16="http://schemas.microsoft.com/office/drawing/2014/main" val="1352677364"/>
                  </a:ext>
                </a:extLst>
              </a:tr>
            </a:tbl>
          </a:graphicData>
        </a:graphic>
      </p:graphicFrame>
    </p:spTree>
    <p:extLst>
      <p:ext uri="{BB962C8B-B14F-4D97-AF65-F5344CB8AC3E}">
        <p14:creationId xmlns:p14="http://schemas.microsoft.com/office/powerpoint/2010/main" val="107904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SWEFC BIL">
      <a:dk1>
        <a:sysClr val="windowText" lastClr="000000"/>
      </a:dk1>
      <a:lt1>
        <a:sysClr val="window" lastClr="FFFFFF"/>
      </a:lt1>
      <a:dk2>
        <a:srgbClr val="595959"/>
      </a:dk2>
      <a:lt2>
        <a:srgbClr val="DBEFF9"/>
      </a:lt2>
      <a:accent1>
        <a:srgbClr val="0070C0"/>
      </a:accent1>
      <a:accent2>
        <a:srgbClr val="009DD9"/>
      </a:accent2>
      <a:accent3>
        <a:srgbClr val="90C6F6"/>
      </a:accent3>
      <a:accent4>
        <a:srgbClr val="45C8BB"/>
      </a:accent4>
      <a:accent5>
        <a:srgbClr val="17406D"/>
      </a:accent5>
      <a:accent6>
        <a:srgbClr val="17406D"/>
      </a:accent6>
      <a:hlink>
        <a:srgbClr val="45C7BB"/>
      </a:hlink>
      <a:folHlink>
        <a:srgbClr val="85DFD0"/>
      </a:folHlink>
    </a:clrScheme>
    <a:fontScheme name="Custom 2">
      <a:majorFont>
        <a:latin typeface="Arial"/>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 PPT Template" id="{46EC01E9-B58B-4C05-8501-34ADA106A757}" vid="{C9268ACE-1DAD-4860-BB5F-D9C6AD0BD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ody Layouts">
  <a:themeElements>
    <a:clrScheme name="20_BV Theme Colors">
      <a:dk1>
        <a:srgbClr val="000000"/>
      </a:dk1>
      <a:lt1>
        <a:srgbClr val="FFFFFF"/>
      </a:lt1>
      <a:dk2>
        <a:srgbClr val="1E6EE5"/>
      </a:dk2>
      <a:lt2>
        <a:srgbClr val="C0C0C0"/>
      </a:lt2>
      <a:accent1>
        <a:srgbClr val="1E6EE5"/>
      </a:accent1>
      <a:accent2>
        <a:srgbClr val="FFA300"/>
      </a:accent2>
      <a:accent3>
        <a:srgbClr val="49AD50"/>
      </a:accent3>
      <a:accent4>
        <a:srgbClr val="005596"/>
      </a:accent4>
      <a:accent5>
        <a:srgbClr val="002B5C"/>
      </a:accent5>
      <a:accent6>
        <a:srgbClr val="00A2E5"/>
      </a:accent6>
      <a:hlink>
        <a:srgbClr val="1E6EE5"/>
      </a:hlink>
      <a:folHlink>
        <a:srgbClr val="002B5C"/>
      </a:folHlink>
    </a:clrScheme>
    <a:fontScheme name="Raleway">
      <a:majorFont>
        <a:latin typeface="Raleway Light"/>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2010 BV - Section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10 BV - Section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10 BV - Section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10 BV - Section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10 BV - Section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10 BV - Section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10 BV - Section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10 BV - Section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10 BV - Section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10 BV - Section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10 BV - Section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10 BV - Section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10 BV - Section 1 13">
        <a:dk1>
          <a:srgbClr val="000000"/>
        </a:dk1>
        <a:lt1>
          <a:srgbClr val="FFFFFF"/>
        </a:lt1>
        <a:dk2>
          <a:srgbClr val="2053BD"/>
        </a:dk2>
        <a:lt2>
          <a:srgbClr val="000000"/>
        </a:lt2>
        <a:accent1>
          <a:srgbClr val="2053BD"/>
        </a:accent1>
        <a:accent2>
          <a:srgbClr val="B38808"/>
        </a:accent2>
        <a:accent3>
          <a:srgbClr val="FFFFFF"/>
        </a:accent3>
        <a:accent4>
          <a:srgbClr val="000000"/>
        </a:accent4>
        <a:accent5>
          <a:srgbClr val="ABB3DB"/>
        </a:accent5>
        <a:accent6>
          <a:srgbClr val="A27B06"/>
        </a:accent6>
        <a:hlink>
          <a:srgbClr val="006325"/>
        </a:hlink>
        <a:folHlink>
          <a:srgbClr val="8E0C3A"/>
        </a:folHlink>
      </a:clrScheme>
      <a:clrMap bg1="lt1" tx1="dk1" bg2="lt2" tx2="dk2" accent1="accent1" accent2="accent2" accent3="accent3" accent4="accent4" accent5="accent5" accent6="accent6" hlink="hlink" folHlink="folHlink"/>
    </a:extraClrScheme>
    <a:extraClrScheme>
      <a:clrScheme name="2010 BV - Section 1 14">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7E32"/>
        </a:hlink>
        <a:folHlink>
          <a:srgbClr val="BC1E1A"/>
        </a:folHlink>
      </a:clrScheme>
      <a:clrMap bg1="lt1" tx1="dk1" bg2="lt2" tx2="dk2" accent1="accent1" accent2="accent2" accent3="accent3" accent4="accent4" accent5="accent5" accent6="accent6" hlink="hlink" folHlink="folHlink"/>
    </a:extraClrScheme>
    <a:extraClrScheme>
      <a:clrScheme name="2010 BV - Section 1 15">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
      <a:clrScheme name="2010 BV - Section 1 16">
        <a:dk1>
          <a:srgbClr val="000000"/>
        </a:dk1>
        <a:lt1>
          <a:srgbClr val="FFFFFF"/>
        </a:lt1>
        <a:dk2>
          <a:srgbClr val="005DA5"/>
        </a:dk2>
        <a:lt2>
          <a:srgbClr val="000000"/>
        </a:lt2>
        <a:accent1>
          <a:srgbClr val="005DA5"/>
        </a:accent1>
        <a:accent2>
          <a:srgbClr val="FF9F00"/>
        </a:accent2>
        <a:accent3>
          <a:srgbClr val="FFFFFF"/>
        </a:accent3>
        <a:accent4>
          <a:srgbClr val="000000"/>
        </a:accent4>
        <a:accent5>
          <a:srgbClr val="AAB6CF"/>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7B4EB069-BF5C-FD45-9C79-81481AA62AAD}" vid="{67154C80-412F-6944-9A95-6BE2B0F06D16}"/>
    </a:ext>
  </a:extLst>
</a:theme>
</file>

<file path=ppt/theme/theme6.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11b0a758a1593257baeef775c9107865">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efd99e34e1594e94ef36c6408b90dba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4CE3C5-5801-4462-B5B4-C51F3F4F0078}">
  <ds:schemaRefs>
    <ds:schemaRef ds:uri="adfd91b3-bd4d-4885-9b34-1e53a11780c3"/>
    <ds:schemaRef ds:uri="bcfcacb4-ef8c-4171-b2bd-68e64a4a5b3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5F9CD40-93B1-4D48-8828-13056CAE79C4}">
  <ds:schemaRefs>
    <ds:schemaRef ds:uri="http://schemas.microsoft.com/sharepoint/v3/contenttype/forms"/>
  </ds:schemaRefs>
</ds:datastoreItem>
</file>

<file path=customXml/itemProps3.xml><?xml version="1.0" encoding="utf-8"?>
<ds:datastoreItem xmlns:ds="http://schemas.openxmlformats.org/officeDocument/2006/customXml" ds:itemID="{E6543739-0373-4E6D-BAD8-9EC915043969}">
  <ds:schemaRefs>
    <ds:schemaRef ds:uri="adfd91b3-bd4d-4885-9b34-1e53a11780c3"/>
    <ds:schemaRef ds:uri="bcfcacb4-ef8c-4171-b2bd-68e64a4a5b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179</Slides>
  <Notes>98</Notes>
  <HiddenSlides>141</HiddenSlides>
  <ScaleCrop>false</ScaleCrop>
  <HeadingPairs>
    <vt:vector size="4" baseType="variant">
      <vt:variant>
        <vt:lpstr>Theme</vt:lpstr>
      </vt:variant>
      <vt:variant>
        <vt:i4>7</vt:i4>
      </vt:variant>
      <vt:variant>
        <vt:lpstr>Slide Titles</vt:lpstr>
      </vt:variant>
      <vt:variant>
        <vt:i4>179</vt:i4>
      </vt:variant>
    </vt:vector>
  </HeadingPairs>
  <TitlesOfParts>
    <vt:vector size="186" baseType="lpstr">
      <vt:lpstr>Office Theme</vt:lpstr>
      <vt:lpstr>1_Office Theme</vt:lpstr>
      <vt:lpstr>2_Office Theme</vt:lpstr>
      <vt:lpstr>3_Office Theme</vt:lpstr>
      <vt:lpstr>Body Layouts</vt:lpstr>
      <vt:lpstr>4_Office Theme</vt:lpstr>
      <vt:lpstr>Office Theme</vt:lpstr>
      <vt:lpstr>PowerPoint Presentation</vt:lpstr>
      <vt:lpstr>Your trainers for today:</vt:lpstr>
      <vt:lpstr>PowerPoint Presentation</vt:lpstr>
      <vt:lpstr>PowerPoint Presentation</vt:lpstr>
      <vt:lpstr>WPI/ABC Operator Certification</vt:lpstr>
      <vt:lpstr>Use all your resources</vt:lpstr>
      <vt:lpstr>Schedule for 2025:</vt:lpstr>
      <vt:lpstr>https://swefc.unm.edu/home/op-cert-trainings/</vt:lpstr>
      <vt:lpstr>Sign in for every session to ensure you get credit for attending</vt:lpstr>
      <vt:lpstr>Who am I?? A.J Barney- Environmental Engineer, Biologist, NM Certified WW Operator</vt:lpstr>
      <vt:lpstr>BOD</vt:lpstr>
      <vt:lpstr>Biochemical Oxygen Demand (BOD)</vt:lpstr>
      <vt:lpstr>Loading Rate</vt:lpstr>
      <vt:lpstr>BOD Units</vt:lpstr>
      <vt:lpstr>BOD Loading Example</vt:lpstr>
      <vt:lpstr>BOD Loading Practice</vt:lpstr>
      <vt:lpstr>Organic Loading Rate</vt:lpstr>
      <vt:lpstr>Organic Loading Rate Equations</vt:lpstr>
      <vt:lpstr>Process Control Calculations</vt:lpstr>
      <vt:lpstr>F:M Ratio</vt:lpstr>
      <vt:lpstr>F:M Ratio Equation</vt:lpstr>
      <vt:lpstr>F/M Ratio Units</vt:lpstr>
      <vt:lpstr>F:M Ratio Example</vt:lpstr>
      <vt:lpstr>F:M Ratio Practice Problem</vt:lpstr>
      <vt:lpstr>Sludge Age</vt:lpstr>
      <vt:lpstr>SRT vs MCRT</vt:lpstr>
      <vt:lpstr>SRT Equation Adjustments</vt:lpstr>
      <vt:lpstr>SRT Example 1</vt:lpstr>
      <vt:lpstr>SRT Example 2</vt:lpstr>
      <vt:lpstr>Sludge Wasting</vt:lpstr>
      <vt:lpstr>Sludge Wasting Rate Example</vt:lpstr>
      <vt:lpstr>Sludge Wasting Rate Example Cont’d</vt:lpstr>
      <vt:lpstr>Sludge Wasting Rate Practice</vt:lpstr>
      <vt:lpstr>Sludge Wasting Rate Practice</vt:lpstr>
      <vt:lpstr>Sludge Volume Index (SVI)</vt:lpstr>
      <vt:lpstr>SVI Example</vt:lpstr>
      <vt:lpstr>SVI Practice</vt:lpstr>
      <vt:lpstr>Final Thoughts</vt:lpstr>
      <vt:lpstr>PowerPoint Presentation</vt:lpstr>
      <vt:lpstr>PowerPoint Presentation</vt:lpstr>
      <vt:lpstr>Basic Math Refresher</vt:lpstr>
      <vt:lpstr>Need to know math concepts</vt:lpstr>
      <vt:lpstr>Order of Operations</vt:lpstr>
      <vt:lpstr>Order of Operations</vt:lpstr>
      <vt:lpstr>Order of Operations</vt:lpstr>
      <vt:lpstr>Order of Operations</vt:lpstr>
      <vt:lpstr>Order of Operations</vt:lpstr>
      <vt:lpstr>Basic Algebra</vt:lpstr>
      <vt:lpstr>Units</vt:lpstr>
      <vt:lpstr>Using Units to Identify Problem Solutions</vt:lpstr>
      <vt:lpstr>Using Units to Solve Wastewater Problems</vt:lpstr>
      <vt:lpstr>Fractions and Decimals</vt:lpstr>
      <vt:lpstr>Dividing by Fractions</vt:lpstr>
      <vt:lpstr>Units and Exponents</vt:lpstr>
      <vt:lpstr>Units and Exponents</vt:lpstr>
      <vt:lpstr>Percentages</vt:lpstr>
      <vt:lpstr>Converting Percentages into Decimals</vt:lpstr>
      <vt:lpstr>Converting Decimals into Percentages</vt:lpstr>
      <vt:lpstr>Concentrations</vt:lpstr>
      <vt:lpstr>Calculating Concentration</vt:lpstr>
      <vt:lpstr>Common Concentrations</vt:lpstr>
      <vt:lpstr>Shapes</vt:lpstr>
      <vt:lpstr>Shapes</vt:lpstr>
      <vt:lpstr>Shapes</vt:lpstr>
      <vt:lpstr>Surface Area</vt:lpstr>
      <vt:lpstr>VOLUMES</vt:lpstr>
      <vt:lpstr>PowerPoint Presentation</vt:lpstr>
      <vt:lpstr>PowerPoint Presentation</vt:lpstr>
      <vt:lpstr>Volume of a Rectangular Practice Problem</vt:lpstr>
      <vt:lpstr>PowerPoint Presentation</vt:lpstr>
      <vt:lpstr>Volume of a Cylinder Practice Problem</vt:lpstr>
      <vt:lpstr>Temperature</vt:lpstr>
      <vt:lpstr>Temperature Practice Problems</vt:lpstr>
      <vt:lpstr>Significant Figures (Sig Figs)</vt:lpstr>
      <vt:lpstr>Unit Conversions and Davidson Pie Wheel</vt:lpstr>
      <vt:lpstr>Standard Unit Conversions</vt:lpstr>
      <vt:lpstr>Common Water Math Conversions</vt:lpstr>
      <vt:lpstr>What is a conversion factor?</vt:lpstr>
      <vt:lpstr>How do we use conversion factors?</vt:lpstr>
      <vt:lpstr>Example of unit conversion</vt:lpstr>
      <vt:lpstr>Time Unit Conversion</vt:lpstr>
      <vt:lpstr>Length Unit Conversion</vt:lpstr>
      <vt:lpstr>Volume Unit Conversion #1</vt:lpstr>
      <vt:lpstr>Volume Unit Conversion #2</vt:lpstr>
      <vt:lpstr>Volume Unit Conversion #3</vt:lpstr>
      <vt:lpstr>Volume Unit Conversion #4</vt:lpstr>
      <vt:lpstr>Volume Unit Practice:</vt:lpstr>
      <vt:lpstr>PowerPoint Presentation</vt:lpstr>
      <vt:lpstr>Multiple Unit Conversion Practice Problem</vt:lpstr>
      <vt:lpstr>Davidson Pie Wheel</vt:lpstr>
      <vt:lpstr>Davidson Pie Wheel Example 1</vt:lpstr>
      <vt:lpstr>Davidson Pie Wheel Example 2</vt:lpstr>
      <vt:lpstr>Davidson Pie Wheel Practice</vt:lpstr>
      <vt:lpstr>Davidson Pie Wheel Practice</vt:lpstr>
      <vt:lpstr>Benefits of Conversion Factors and Davidson Pie Wheels </vt:lpstr>
      <vt:lpstr>Velocity and Flow Rates</vt:lpstr>
      <vt:lpstr>Velocity vs Flow rates</vt:lpstr>
      <vt:lpstr> Velocity</vt:lpstr>
      <vt:lpstr>Velocity vs Flow rates</vt:lpstr>
      <vt:lpstr> Flow</vt:lpstr>
      <vt:lpstr> Flow</vt:lpstr>
      <vt:lpstr> Flow</vt:lpstr>
      <vt:lpstr>Detention Time</vt:lpstr>
      <vt:lpstr>Detention Time</vt:lpstr>
      <vt:lpstr>PowerPoint Presentation</vt:lpstr>
      <vt:lpstr>Find the detention time in hours for the following WWTP: • 4 rectangular clarifiers each 40.0 ft long, 30.0 ft wide, and with an average water depth of 21.00 ft. • 1 oxidation ditch 295 ft long, 80.0 ft wide, and with a water depth of 11.0 ft. • Flow is 3.50 MGD </vt:lpstr>
      <vt:lpstr>PowerPoint Presentation</vt:lpstr>
      <vt:lpstr>PowerPoint Presentation</vt:lpstr>
      <vt:lpstr>Your secondary clarifier is 40 ft in diameter and 25 ft deep. Your max daily flow is 1.2 MGD. To determine if your clarifier meets the recommended detention time, you need to calculate the detention time of the clarifier in hours.</vt:lpstr>
      <vt:lpstr>Detention Time Practice</vt:lpstr>
      <vt:lpstr>Practice: Combining all the concepts</vt:lpstr>
      <vt:lpstr>Practice: Combining all the concepts</vt:lpstr>
      <vt:lpstr>Practice: Combining all the concepts</vt:lpstr>
      <vt:lpstr>Weir Loading Rate</vt:lpstr>
      <vt:lpstr>Weir Loading Rate Example</vt:lpstr>
      <vt:lpstr>Weir Loading Rate Practice 1</vt:lpstr>
      <vt:lpstr>Weir Loading Rate Practice 2</vt:lpstr>
      <vt:lpstr>Surface Loading Rate</vt:lpstr>
      <vt:lpstr>Surface Loading Rate Example</vt:lpstr>
      <vt:lpstr>Surface Loading Rate Practice 1</vt:lpstr>
      <vt:lpstr>Surface Loading Rate Practice 2</vt:lpstr>
      <vt:lpstr>Biological Treatment Calculations</vt:lpstr>
      <vt:lpstr>Percent Removal</vt:lpstr>
      <vt:lpstr>Percent Removal</vt:lpstr>
      <vt:lpstr>The iron content of a wastewater is 1.81mg/L. What is the percent removal if the effluent wastewater contains 0.11 mg/L iron?</vt:lpstr>
      <vt:lpstr>You operate a surface water treatment plant and one of the SDWA requirements as part of the DBPR is to remove a certain percentage of Total Organic Carbon.  If your raw water TOC is 3.2 mg/L and your finished water TOC is 0.9 mg/L, calculate the percent removal for TOC. </vt:lpstr>
      <vt:lpstr>BOD Equations</vt:lpstr>
      <vt:lpstr>BOD Problem Example</vt:lpstr>
      <vt:lpstr>BOD Problem Example 2</vt:lpstr>
      <vt:lpstr>BOD Practice Problem 1</vt:lpstr>
      <vt:lpstr>BOD Practice Problem 2</vt:lpstr>
      <vt:lpstr>Organic Loading Rate Example</vt:lpstr>
      <vt:lpstr>Organic Loading Rate Example Cont.</vt:lpstr>
      <vt:lpstr>Organic Loading Rate Example 2</vt:lpstr>
      <vt:lpstr>Organic Loading Rate Example 2 Cont.</vt:lpstr>
      <vt:lpstr>Organic Loading Rate Practice Problem</vt:lpstr>
      <vt:lpstr>Organic Loading Rate Equations Cont’d</vt:lpstr>
      <vt:lpstr>Organic Loading Rate Example 3</vt:lpstr>
      <vt:lpstr>Organic Loading Rate Example 3 Cont.</vt:lpstr>
      <vt:lpstr>Hydraulic Loading Rate</vt:lpstr>
      <vt:lpstr>Hydraulic Loading Rate Equations</vt:lpstr>
      <vt:lpstr>Hydraulic Loading Rate Example</vt:lpstr>
      <vt:lpstr>Hydraulic Loading Rate Example Cont.</vt:lpstr>
      <vt:lpstr>Hydraulic Loading Rate Practice Problem</vt:lpstr>
      <vt:lpstr>Multi-Question Pond Problem</vt:lpstr>
      <vt:lpstr>For a wastewater pond:</vt:lpstr>
      <vt:lpstr>Initial Calculations to Perform</vt:lpstr>
      <vt:lpstr> Solutions</vt:lpstr>
      <vt:lpstr>Dosing Rate (Spülkraft Rate)</vt:lpstr>
      <vt:lpstr>Dosing Rate Example</vt:lpstr>
      <vt:lpstr>Dosing Rate Practice Problem</vt:lpstr>
      <vt:lpstr>Recirculation Ratio</vt:lpstr>
      <vt:lpstr>Recirculation Ratio Example</vt:lpstr>
      <vt:lpstr>Recirculation Ratio Practice Problem</vt:lpstr>
      <vt:lpstr>Hydraulic Retention Time</vt:lpstr>
      <vt:lpstr>Hydraulic Retention Time Example</vt:lpstr>
      <vt:lpstr>Hydraulic Retention Time Practice </vt:lpstr>
      <vt:lpstr>Other Examples</vt:lpstr>
      <vt:lpstr>Chemical Dosing</vt:lpstr>
      <vt:lpstr>Chlorine Disinfection</vt:lpstr>
      <vt:lpstr>Chlorine Solution Strength</vt:lpstr>
      <vt:lpstr>Solution Strength Practice Problem</vt:lpstr>
      <vt:lpstr>Chlorine Residual </vt:lpstr>
      <vt:lpstr>Chlorine Dosage Practice</vt:lpstr>
      <vt:lpstr>Chlorine Dosage from Feed Rate</vt:lpstr>
      <vt:lpstr>Chlorine Feed Example 1</vt:lpstr>
      <vt:lpstr>Chlorine Fee Practice Problem</vt:lpstr>
      <vt:lpstr>Chemical Feed</vt:lpstr>
      <vt:lpstr>Dechlorination</vt:lpstr>
      <vt:lpstr>Sulfur Feed Rate Example</vt:lpstr>
      <vt:lpstr>Ozone (O_3) Disinfection</vt:lpstr>
      <vt:lpstr>Ultraviolet (UV) Disinfection</vt:lpstr>
      <vt:lpstr>Bacterial Density</vt:lpstr>
      <vt:lpstr>Motor and Electrical Calculations</vt:lpstr>
      <vt:lpstr>Work and Power</vt:lpstr>
      <vt:lpstr>Work and Power</vt:lpstr>
      <vt:lpstr>Power Example</vt:lpstr>
      <vt:lpstr>Activated Sludge Analysis Scenario</vt:lpstr>
      <vt:lpstr>Activated Sludge Analysis Scenario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Treatment Math</dc:title>
  <dc:creator>mattz@unm.edu</dc:creator>
  <cp:revision>6</cp:revision>
  <dcterms:created xsi:type="dcterms:W3CDTF">2022-02-11T20:46:33Z</dcterms:created>
  <dcterms:modified xsi:type="dcterms:W3CDTF">2026-03-20T16:46:38Z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MediaServiceImageTags">
    <vt:lpwstr/>
  </property>
</Properties>
</file>