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6"/>
    <p:sldMasterId id="2147483672" r:id="rId37"/>
    <p:sldMasterId id="2147483695" r:id="rId38"/>
    <p:sldMasterId id="2147483759" r:id="rId39"/>
    <p:sldMasterId id="2147483771" r:id="rId40"/>
  </p:sldMasterIdLst>
  <p:notesMasterIdLst>
    <p:notesMasterId r:id="rId75"/>
  </p:notesMasterIdLst>
  <p:sldIdLst>
    <p:sldId id="3768" r:id="rId41"/>
    <p:sldId id="4026" r:id="rId42"/>
    <p:sldId id="3808" r:id="rId43"/>
    <p:sldId id="3952" r:id="rId44"/>
    <p:sldId id="3942" r:id="rId45"/>
    <p:sldId id="4025" r:id="rId46"/>
    <p:sldId id="3941" r:id="rId47"/>
    <p:sldId id="3966" r:id="rId48"/>
    <p:sldId id="3950" r:id="rId49"/>
    <p:sldId id="4027" r:id="rId50"/>
    <p:sldId id="4028" r:id="rId51"/>
    <p:sldId id="959" r:id="rId52"/>
    <p:sldId id="1088" r:id="rId53"/>
    <p:sldId id="4029" r:id="rId54"/>
    <p:sldId id="1090" r:id="rId55"/>
    <p:sldId id="958" r:id="rId56"/>
    <p:sldId id="1091" r:id="rId57"/>
    <p:sldId id="926" r:id="rId58"/>
    <p:sldId id="1092" r:id="rId59"/>
    <p:sldId id="1107" r:id="rId60"/>
    <p:sldId id="1104" r:id="rId61"/>
    <p:sldId id="1103" r:id="rId62"/>
    <p:sldId id="1105" r:id="rId63"/>
    <p:sldId id="1106" r:id="rId64"/>
    <p:sldId id="3968" r:id="rId65"/>
    <p:sldId id="4326" r:id="rId66"/>
    <p:sldId id="3969" r:id="rId67"/>
    <p:sldId id="3971" r:id="rId68"/>
    <p:sldId id="3972" r:id="rId69"/>
    <p:sldId id="3970" r:id="rId70"/>
    <p:sldId id="3974" r:id="rId71"/>
    <p:sldId id="3976" r:id="rId72"/>
    <p:sldId id="4021" r:id="rId73"/>
    <p:sldId id="3913"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27DFF5-6CDC-4411-BDE9-87F11AE494DB}">
          <p14:sldIdLst>
            <p14:sldId id="3768"/>
            <p14:sldId id="4026"/>
            <p14:sldId id="3808"/>
            <p14:sldId id="3952"/>
            <p14:sldId id="3942"/>
            <p14:sldId id="4025"/>
            <p14:sldId id="3941"/>
            <p14:sldId id="3966"/>
            <p14:sldId id="3950"/>
            <p14:sldId id="4027"/>
            <p14:sldId id="4028"/>
            <p14:sldId id="959"/>
            <p14:sldId id="1088"/>
            <p14:sldId id="4029"/>
            <p14:sldId id="1090"/>
            <p14:sldId id="958"/>
            <p14:sldId id="1091"/>
            <p14:sldId id="926"/>
            <p14:sldId id="1092"/>
            <p14:sldId id="1107"/>
            <p14:sldId id="1104"/>
            <p14:sldId id="1103"/>
            <p14:sldId id="1105"/>
            <p14:sldId id="1106"/>
            <p14:sldId id="3968"/>
            <p14:sldId id="4326"/>
            <p14:sldId id="3969"/>
            <p14:sldId id="3971"/>
            <p14:sldId id="3972"/>
            <p14:sldId id="3970"/>
            <p14:sldId id="3974"/>
            <p14:sldId id="3976"/>
          </p14:sldIdLst>
        </p14:section>
        <p14:section name="Previous Presentation Slides" id="{1C2D7895-8C99-479E-AE87-A4E54AA212C9}">
          <p14:sldIdLst>
            <p14:sldId id="4021"/>
            <p14:sldId id="391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C550521E-6EA9-0E88-1EEF-18D61A3F77C7}" name="Tucker Colvin" initials="TC" userId="S::tcolvin@unm.edu::313370ff-de16-4af5-8ffb-e0569236fd83" providerId="AD"/>
  <p188:author id="{C1187F2A-BA90-271D-09D2-10E2EAED8E04}" name="James Markham" initials="JM" userId="S::jmarkham@unm.edu::2c6ded80-3947-4570-abef-25b5a2150152" providerId="AD"/>
  <p188:author id="{15F26E6E-CC13-AA57-F39C-A6E437930409}" name="Dawn Nall" initials="DN" userId="S::dnall@unm.edu::27ab88b3-ba3e-4cbb-a2b2-a8cbd6d228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90"/>
    <a:srgbClr val="EBB7AB"/>
    <a:srgbClr val="D9755D"/>
    <a:srgbClr val="795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slide" Target="slides/slide2.xml"/><Relationship Id="rId47" Type="http://schemas.openxmlformats.org/officeDocument/2006/relationships/slide" Target="slides/slide7.xml"/><Relationship Id="rId63" Type="http://schemas.openxmlformats.org/officeDocument/2006/relationships/slide" Target="slides/slide23.xml"/><Relationship Id="rId68" Type="http://schemas.openxmlformats.org/officeDocument/2006/relationships/slide" Target="slides/slide28.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slideMaster" Target="slideMasters/slideMaster2.xml"/><Relationship Id="rId53" Type="http://schemas.openxmlformats.org/officeDocument/2006/relationships/slide" Target="slides/slide13.xml"/><Relationship Id="rId58" Type="http://schemas.openxmlformats.org/officeDocument/2006/relationships/slide" Target="slides/slide18.xml"/><Relationship Id="rId74" Type="http://schemas.openxmlformats.org/officeDocument/2006/relationships/slide" Target="slides/slide34.xml"/><Relationship Id="rId79"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slide" Target="slides/slide21.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slide" Target="slides/slide3.xml"/><Relationship Id="rId48" Type="http://schemas.openxmlformats.org/officeDocument/2006/relationships/slide" Target="slides/slide8.xml"/><Relationship Id="rId56" Type="http://schemas.openxmlformats.org/officeDocument/2006/relationships/slide" Target="slides/slide16.xml"/><Relationship Id="rId64" Type="http://schemas.openxmlformats.org/officeDocument/2006/relationships/slide" Target="slides/slide24.xml"/><Relationship Id="rId69" Type="http://schemas.openxmlformats.org/officeDocument/2006/relationships/slide" Target="slides/slide29.xml"/><Relationship Id="rId77"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11.xml"/><Relationship Id="rId72" Type="http://schemas.openxmlformats.org/officeDocument/2006/relationships/slide" Target="slides/slide32.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slideMaster" Target="slideMasters/slideMaster3.xml"/><Relationship Id="rId46" Type="http://schemas.openxmlformats.org/officeDocument/2006/relationships/slide" Target="slides/slide6.xml"/><Relationship Id="rId59" Type="http://schemas.openxmlformats.org/officeDocument/2006/relationships/slide" Target="slides/slide19.xml"/><Relationship Id="rId67" Type="http://schemas.openxmlformats.org/officeDocument/2006/relationships/slide" Target="slides/slide27.xml"/><Relationship Id="rId20" Type="http://schemas.openxmlformats.org/officeDocument/2006/relationships/customXml" Target="../customXml/item20.xml"/><Relationship Id="rId41" Type="http://schemas.openxmlformats.org/officeDocument/2006/relationships/slide" Target="slides/slide1.xml"/><Relationship Id="rId54" Type="http://schemas.openxmlformats.org/officeDocument/2006/relationships/slide" Target="slides/slide14.xml"/><Relationship Id="rId62" Type="http://schemas.openxmlformats.org/officeDocument/2006/relationships/slide" Target="slides/slide22.xml"/><Relationship Id="rId70" Type="http://schemas.openxmlformats.org/officeDocument/2006/relationships/slide" Target="slides/slide30.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Master" Target="slideMasters/slideMaster1.xml"/><Relationship Id="rId49" Type="http://schemas.openxmlformats.org/officeDocument/2006/relationships/slide" Target="slides/slide9.xml"/><Relationship Id="rId57" Type="http://schemas.openxmlformats.org/officeDocument/2006/relationships/slide" Target="slides/slide1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slide" Target="slides/slide4.xml"/><Relationship Id="rId52" Type="http://schemas.openxmlformats.org/officeDocument/2006/relationships/slide" Target="slides/slide12.xml"/><Relationship Id="rId60" Type="http://schemas.openxmlformats.org/officeDocument/2006/relationships/slide" Target="slides/slide20.xml"/><Relationship Id="rId65" Type="http://schemas.openxmlformats.org/officeDocument/2006/relationships/slide" Target="slides/slide25.xml"/><Relationship Id="rId73" Type="http://schemas.openxmlformats.org/officeDocument/2006/relationships/slide" Target="slides/slide33.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Master" Target="slideMasters/slideMaster4.xml"/><Relationship Id="rId34" Type="http://schemas.openxmlformats.org/officeDocument/2006/relationships/customXml" Target="../customXml/item34.xml"/><Relationship Id="rId50" Type="http://schemas.openxmlformats.org/officeDocument/2006/relationships/slide" Target="slides/slide10.xml"/><Relationship Id="rId55" Type="http://schemas.openxmlformats.org/officeDocument/2006/relationships/slide" Target="slides/slide15.xml"/><Relationship Id="rId76"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slide" Target="slides/slide31.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slideMaster" Target="slideMasters/slideMaster5.xml"/><Relationship Id="rId45" Type="http://schemas.openxmlformats.org/officeDocument/2006/relationships/slide" Target="slides/slide5.xml"/><Relationship Id="rId66"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 Barney" userId="1b55b3db-74a8-4f99-9f89-49873b3c9220" providerId="ADAL" clId="{027A9A02-C66C-4D49-A58F-FB571EF2AFC1}"/>
    <pc:docChg chg="custSel modSld">
      <pc:chgData name="A.J. Barney" userId="1b55b3db-74a8-4f99-9f89-49873b3c9220" providerId="ADAL" clId="{027A9A02-C66C-4D49-A58F-FB571EF2AFC1}" dt="2026-02-17T22:00:20.944" v="254" actId="5793"/>
      <pc:docMkLst>
        <pc:docMk/>
      </pc:docMkLst>
      <pc:sldChg chg="modNotesTx">
        <pc:chgData name="A.J. Barney" userId="1b55b3db-74a8-4f99-9f89-49873b3c9220" providerId="ADAL" clId="{027A9A02-C66C-4D49-A58F-FB571EF2AFC1}" dt="2026-02-17T22:00:20.944" v="254" actId="5793"/>
        <pc:sldMkLst>
          <pc:docMk/>
          <pc:sldMk cId="2176841488" sldId="3768"/>
        </pc:sldMkLst>
      </pc:sldChg>
    </pc:docChg>
  </pc:docChgLst>
  <pc:docChgLst>
    <pc:chgData name="Dawn Nall" userId="27ab88b3-ba3e-4cbb-a2b2-a8cbd6d22828" providerId="ADAL" clId="{A73BB200-CF62-401F-B365-C3193D726A7B}"/>
    <pc:docChg chg="undo custSel addSld delSld modSld sldOrd delMainMaster modSection">
      <pc:chgData name="Dawn Nall" userId="27ab88b3-ba3e-4cbb-a2b2-a8cbd6d22828" providerId="ADAL" clId="{A73BB200-CF62-401F-B365-C3193D726A7B}" dt="2026-03-03T20:51:50.774" v="2102" actId="114"/>
      <pc:docMkLst>
        <pc:docMk/>
      </pc:docMkLst>
      <pc:sldChg chg="add">
        <pc:chgData name="Dawn Nall" userId="27ab88b3-ba3e-4cbb-a2b2-a8cbd6d22828" providerId="ADAL" clId="{A73BB200-CF62-401F-B365-C3193D726A7B}" dt="2026-02-24T19:15:27.845" v="382"/>
        <pc:sldMkLst>
          <pc:docMk/>
          <pc:sldMk cId="3529151708" sldId="926"/>
        </pc:sldMkLst>
      </pc:sldChg>
      <pc:sldChg chg="add">
        <pc:chgData name="Dawn Nall" userId="27ab88b3-ba3e-4cbb-a2b2-a8cbd6d22828" providerId="ADAL" clId="{A73BB200-CF62-401F-B365-C3193D726A7B}" dt="2026-02-24T18:57:54.116" v="239"/>
        <pc:sldMkLst>
          <pc:docMk/>
          <pc:sldMk cId="460131615" sldId="958"/>
        </pc:sldMkLst>
      </pc:sldChg>
      <pc:sldChg chg="modSp add mod">
        <pc:chgData name="Dawn Nall" userId="27ab88b3-ba3e-4cbb-a2b2-a8cbd6d22828" providerId="ADAL" clId="{A73BB200-CF62-401F-B365-C3193D726A7B}" dt="2026-02-24T19:07:51.213" v="379" actId="1076"/>
        <pc:sldMkLst>
          <pc:docMk/>
          <pc:sldMk cId="1422382086" sldId="959"/>
        </pc:sldMkLst>
        <pc:spChg chg="mod">
          <ac:chgData name="Dawn Nall" userId="27ab88b3-ba3e-4cbb-a2b2-a8cbd6d22828" providerId="ADAL" clId="{A73BB200-CF62-401F-B365-C3193D726A7B}" dt="2026-02-24T19:07:51.213" v="379" actId="1076"/>
          <ac:spMkLst>
            <pc:docMk/>
            <pc:sldMk cId="1422382086" sldId="959"/>
            <ac:spMk id="6" creationId="{340A4857-A60B-4F9C-A208-26477214A3CE}"/>
          </ac:spMkLst>
        </pc:spChg>
        <pc:spChg chg="mod">
          <ac:chgData name="Dawn Nall" userId="27ab88b3-ba3e-4cbb-a2b2-a8cbd6d22828" providerId="ADAL" clId="{A73BB200-CF62-401F-B365-C3193D726A7B}" dt="2026-02-24T19:07:16.543" v="367" actId="15"/>
          <ac:spMkLst>
            <pc:docMk/>
            <pc:sldMk cId="1422382086" sldId="959"/>
            <ac:spMk id="8" creationId="{E447843F-0D23-447D-B8C1-06836CBF8322}"/>
          </ac:spMkLst>
        </pc:spChg>
        <pc:spChg chg="mod">
          <ac:chgData name="Dawn Nall" userId="27ab88b3-ba3e-4cbb-a2b2-a8cbd6d22828" providerId="ADAL" clId="{A73BB200-CF62-401F-B365-C3193D726A7B}" dt="2026-02-24T19:07:29.254" v="377" actId="6549"/>
          <ac:spMkLst>
            <pc:docMk/>
            <pc:sldMk cId="1422382086" sldId="959"/>
            <ac:spMk id="9" creationId="{D0BA91EF-4D6D-4D00-88BC-F68C2E7364FF}"/>
          </ac:spMkLst>
        </pc:spChg>
        <pc:picChg chg="mod">
          <ac:chgData name="Dawn Nall" userId="27ab88b3-ba3e-4cbb-a2b2-a8cbd6d22828" providerId="ADAL" clId="{A73BB200-CF62-401F-B365-C3193D726A7B}" dt="2026-02-24T19:05:44.481" v="353" actId="1076"/>
          <ac:picMkLst>
            <pc:docMk/>
            <pc:sldMk cId="1422382086" sldId="959"/>
            <ac:picMk id="3" creationId="{3D974914-4525-37A2-F160-40F517223E2E}"/>
          </ac:picMkLst>
        </pc:picChg>
        <pc:picChg chg="mod">
          <ac:chgData name="Dawn Nall" userId="27ab88b3-ba3e-4cbb-a2b2-a8cbd6d22828" providerId="ADAL" clId="{A73BB200-CF62-401F-B365-C3193D726A7B}" dt="2026-02-24T19:07:39.584" v="378" actId="1076"/>
          <ac:picMkLst>
            <pc:docMk/>
            <pc:sldMk cId="1422382086" sldId="959"/>
            <ac:picMk id="11" creationId="{8F855985-1FBE-14DA-9D9D-F336AD546B88}"/>
          </ac:picMkLst>
        </pc:picChg>
      </pc:sldChg>
      <pc:sldChg chg="add">
        <pc:chgData name="Dawn Nall" userId="27ab88b3-ba3e-4cbb-a2b2-a8cbd6d22828" providerId="ADAL" clId="{A73BB200-CF62-401F-B365-C3193D726A7B}" dt="2026-02-24T18:57:54.116" v="239"/>
        <pc:sldMkLst>
          <pc:docMk/>
          <pc:sldMk cId="1343986697" sldId="1088"/>
        </pc:sldMkLst>
      </pc:sldChg>
      <pc:sldChg chg="add">
        <pc:chgData name="Dawn Nall" userId="27ab88b3-ba3e-4cbb-a2b2-a8cbd6d22828" providerId="ADAL" clId="{A73BB200-CF62-401F-B365-C3193D726A7B}" dt="2026-02-24T18:57:54.116" v="239"/>
        <pc:sldMkLst>
          <pc:docMk/>
          <pc:sldMk cId="3705450354" sldId="1090"/>
        </pc:sldMkLst>
      </pc:sldChg>
      <pc:sldChg chg="modSp add mod">
        <pc:chgData name="Dawn Nall" userId="27ab88b3-ba3e-4cbb-a2b2-a8cbd6d22828" providerId="ADAL" clId="{A73BB200-CF62-401F-B365-C3193D726A7B}" dt="2026-02-24T19:18:40.966" v="457" actId="14100"/>
        <pc:sldMkLst>
          <pc:docMk/>
          <pc:sldMk cId="2083202621" sldId="1091"/>
        </pc:sldMkLst>
        <pc:spChg chg="mod">
          <ac:chgData name="Dawn Nall" userId="27ab88b3-ba3e-4cbb-a2b2-a8cbd6d22828" providerId="ADAL" clId="{A73BB200-CF62-401F-B365-C3193D726A7B}" dt="2026-02-24T19:18:40.966" v="457" actId="14100"/>
          <ac:spMkLst>
            <pc:docMk/>
            <pc:sldMk cId="2083202621" sldId="1091"/>
            <ac:spMk id="2" creationId="{1CE0A13C-60EB-4660-931C-808C6401E57B}"/>
          </ac:spMkLst>
        </pc:spChg>
      </pc:sldChg>
      <pc:sldChg chg="modSp add mod">
        <pc:chgData name="Dawn Nall" userId="27ab88b3-ba3e-4cbb-a2b2-a8cbd6d22828" providerId="ADAL" clId="{A73BB200-CF62-401F-B365-C3193D726A7B}" dt="2026-02-24T19:19:14.093" v="458" actId="115"/>
        <pc:sldMkLst>
          <pc:docMk/>
          <pc:sldMk cId="3892066397" sldId="1092"/>
        </pc:sldMkLst>
        <pc:spChg chg="mod">
          <ac:chgData name="Dawn Nall" userId="27ab88b3-ba3e-4cbb-a2b2-a8cbd6d22828" providerId="ADAL" clId="{A73BB200-CF62-401F-B365-C3193D726A7B}" dt="2026-02-24T19:19:14.093" v="458" actId="115"/>
          <ac:spMkLst>
            <pc:docMk/>
            <pc:sldMk cId="3892066397" sldId="1092"/>
            <ac:spMk id="3" creationId="{D84A5522-B044-44B6-9BF9-B60A7D51405B}"/>
          </ac:spMkLst>
        </pc:spChg>
      </pc:sldChg>
      <pc:sldChg chg="add">
        <pc:chgData name="Dawn Nall" userId="27ab88b3-ba3e-4cbb-a2b2-a8cbd6d22828" providerId="ADAL" clId="{A73BB200-CF62-401F-B365-C3193D726A7B}" dt="2026-02-24T19:15:27.845" v="382"/>
        <pc:sldMkLst>
          <pc:docMk/>
          <pc:sldMk cId="3615076884" sldId="1103"/>
        </pc:sldMkLst>
      </pc:sldChg>
      <pc:sldChg chg="add">
        <pc:chgData name="Dawn Nall" userId="27ab88b3-ba3e-4cbb-a2b2-a8cbd6d22828" providerId="ADAL" clId="{A73BB200-CF62-401F-B365-C3193D726A7B}" dt="2026-02-24T19:15:27.845" v="382"/>
        <pc:sldMkLst>
          <pc:docMk/>
          <pc:sldMk cId="678732795" sldId="1104"/>
        </pc:sldMkLst>
      </pc:sldChg>
      <pc:sldChg chg="modSp add">
        <pc:chgData name="Dawn Nall" userId="27ab88b3-ba3e-4cbb-a2b2-a8cbd6d22828" providerId="ADAL" clId="{A73BB200-CF62-401F-B365-C3193D726A7B}" dt="2026-02-24T19:24:41.564" v="476" actId="20577"/>
        <pc:sldMkLst>
          <pc:docMk/>
          <pc:sldMk cId="194464580" sldId="1105"/>
        </pc:sldMkLst>
        <pc:spChg chg="mod">
          <ac:chgData name="Dawn Nall" userId="27ab88b3-ba3e-4cbb-a2b2-a8cbd6d22828" providerId="ADAL" clId="{A73BB200-CF62-401F-B365-C3193D726A7B}" dt="2026-02-24T19:24:32.438" v="465" actId="20577"/>
          <ac:spMkLst>
            <pc:docMk/>
            <pc:sldMk cId="194464580" sldId="1105"/>
            <ac:spMk id="4" creationId="{86AB96F4-5D8A-D1AD-A32D-0C9CDEA02037}"/>
          </ac:spMkLst>
        </pc:spChg>
        <pc:spChg chg="mod">
          <ac:chgData name="Dawn Nall" userId="27ab88b3-ba3e-4cbb-a2b2-a8cbd6d22828" providerId="ADAL" clId="{A73BB200-CF62-401F-B365-C3193D726A7B}" dt="2026-02-24T19:24:41.564" v="476" actId="20577"/>
          <ac:spMkLst>
            <pc:docMk/>
            <pc:sldMk cId="194464580" sldId="1105"/>
            <ac:spMk id="12" creationId="{19472BFA-1419-299F-879D-A623E3BB2693}"/>
          </ac:spMkLst>
        </pc:spChg>
      </pc:sldChg>
      <pc:sldChg chg="add">
        <pc:chgData name="Dawn Nall" userId="27ab88b3-ba3e-4cbb-a2b2-a8cbd6d22828" providerId="ADAL" clId="{A73BB200-CF62-401F-B365-C3193D726A7B}" dt="2026-02-24T19:15:27.845" v="382"/>
        <pc:sldMkLst>
          <pc:docMk/>
          <pc:sldMk cId="917946539" sldId="1106"/>
        </pc:sldMkLst>
      </pc:sldChg>
      <pc:sldChg chg="add ord">
        <pc:chgData name="Dawn Nall" userId="27ab88b3-ba3e-4cbb-a2b2-a8cbd6d22828" providerId="ADAL" clId="{A73BB200-CF62-401F-B365-C3193D726A7B}" dt="2026-02-24T19:27:48.512" v="495"/>
        <pc:sldMkLst>
          <pc:docMk/>
          <pc:sldMk cId="3614773555" sldId="1107"/>
        </pc:sldMkLst>
      </pc:sldChg>
      <pc:sldChg chg="modSp mod modNotesTx">
        <pc:chgData name="Dawn Nall" userId="27ab88b3-ba3e-4cbb-a2b2-a8cbd6d22828" providerId="ADAL" clId="{A73BB200-CF62-401F-B365-C3193D726A7B}" dt="2026-03-03T20:39:52.074" v="1609" actId="20577"/>
        <pc:sldMkLst>
          <pc:docMk/>
          <pc:sldMk cId="2176841488" sldId="3768"/>
        </pc:sldMkLst>
        <pc:spChg chg="mod">
          <ac:chgData name="Dawn Nall" userId="27ab88b3-ba3e-4cbb-a2b2-a8cbd6d22828" providerId="ADAL" clId="{A73BB200-CF62-401F-B365-C3193D726A7B}" dt="2026-02-24T18:45:35.996" v="122" actId="20577"/>
          <ac:spMkLst>
            <pc:docMk/>
            <pc:sldMk cId="2176841488" sldId="3768"/>
            <ac:spMk id="7" creationId="{D4DC6CDD-FA6F-4BF0-A404-E63E780BC843}"/>
          </ac:spMkLst>
        </pc:spChg>
        <pc:spChg chg="mod">
          <ac:chgData name="Dawn Nall" userId="27ab88b3-ba3e-4cbb-a2b2-a8cbd6d22828" providerId="ADAL" clId="{A73BB200-CF62-401F-B365-C3193D726A7B}" dt="2026-02-24T18:45:21.989" v="112" actId="20577"/>
          <ac:spMkLst>
            <pc:docMk/>
            <pc:sldMk cId="2176841488" sldId="3768"/>
            <ac:spMk id="8" creationId="{FEE649CA-BA44-4A8E-A530-BF530741562C}"/>
          </ac:spMkLst>
        </pc:spChg>
      </pc:sldChg>
      <pc:sldChg chg="modSp mod">
        <pc:chgData name="Dawn Nall" userId="27ab88b3-ba3e-4cbb-a2b2-a8cbd6d22828" providerId="ADAL" clId="{A73BB200-CF62-401F-B365-C3193D726A7B}" dt="2026-03-03T20:41:45.173" v="1630" actId="20577"/>
        <pc:sldMkLst>
          <pc:docMk/>
          <pc:sldMk cId="462767506" sldId="3941"/>
        </pc:sldMkLst>
        <pc:spChg chg="mod">
          <ac:chgData name="Dawn Nall" userId="27ab88b3-ba3e-4cbb-a2b2-a8cbd6d22828" providerId="ADAL" clId="{A73BB200-CF62-401F-B365-C3193D726A7B}" dt="2026-03-03T20:41:45.173" v="1630" actId="20577"/>
          <ac:spMkLst>
            <pc:docMk/>
            <pc:sldMk cId="462767506" sldId="3941"/>
            <ac:spMk id="4" creationId="{D0EBA79B-58B4-4BBA-6F31-0877406C8AE5}"/>
          </ac:spMkLst>
        </pc:spChg>
        <pc:cxnChg chg="mod">
          <ac:chgData name="Dawn Nall" userId="27ab88b3-ba3e-4cbb-a2b2-a8cbd6d22828" providerId="ADAL" clId="{A73BB200-CF62-401F-B365-C3193D726A7B}" dt="2026-02-24T18:46:03.519" v="124" actId="1036"/>
          <ac:cxnSpMkLst>
            <pc:docMk/>
            <pc:sldMk cId="462767506" sldId="3941"/>
            <ac:cxnSpMk id="3" creationId="{C03918F0-5530-55E0-FBA0-B4A8A5621654}"/>
          </ac:cxnSpMkLst>
        </pc:cxnChg>
      </pc:sldChg>
      <pc:sldChg chg="modNotesTx">
        <pc:chgData name="Dawn Nall" userId="27ab88b3-ba3e-4cbb-a2b2-a8cbd6d22828" providerId="ADAL" clId="{A73BB200-CF62-401F-B365-C3193D726A7B}" dt="2026-03-03T20:45:24.500" v="1636" actId="20577"/>
        <pc:sldMkLst>
          <pc:docMk/>
          <pc:sldMk cId="1358850393" sldId="3966"/>
        </pc:sldMkLst>
      </pc:sldChg>
      <pc:sldChg chg="modSp add mod">
        <pc:chgData name="Dawn Nall" userId="27ab88b3-ba3e-4cbb-a2b2-a8cbd6d22828" providerId="ADAL" clId="{A73BB200-CF62-401F-B365-C3193D726A7B}" dt="2026-02-24T19:27:25.906" v="493" actId="20577"/>
        <pc:sldMkLst>
          <pc:docMk/>
          <pc:sldMk cId="3308495491" sldId="3968"/>
        </pc:sldMkLst>
        <pc:spChg chg="mod">
          <ac:chgData name="Dawn Nall" userId="27ab88b3-ba3e-4cbb-a2b2-a8cbd6d22828" providerId="ADAL" clId="{A73BB200-CF62-401F-B365-C3193D726A7B}" dt="2026-02-24T19:27:25.906" v="493" actId="20577"/>
          <ac:spMkLst>
            <pc:docMk/>
            <pc:sldMk cId="3308495491" sldId="3968"/>
            <ac:spMk id="2" creationId="{3519B60F-C7A5-3FD7-5BCE-2D1332C24E4A}"/>
          </ac:spMkLst>
        </pc:spChg>
        <pc:spChg chg="mod">
          <ac:chgData name="Dawn Nall" userId="27ab88b3-ba3e-4cbb-a2b2-a8cbd6d22828" providerId="ADAL" clId="{A73BB200-CF62-401F-B365-C3193D726A7B}" dt="2026-02-24T19:27:05.363" v="477" actId="14100"/>
          <ac:spMkLst>
            <pc:docMk/>
            <pc:sldMk cId="3308495491" sldId="3968"/>
            <ac:spMk id="3" creationId="{2639E3D5-33DA-FB07-98C1-90AFE3CE5162}"/>
          </ac:spMkLst>
        </pc:spChg>
      </pc:sldChg>
      <pc:sldChg chg="modSp add mod modAnim">
        <pc:chgData name="Dawn Nall" userId="27ab88b3-ba3e-4cbb-a2b2-a8cbd6d22828" providerId="ADAL" clId="{A73BB200-CF62-401F-B365-C3193D726A7B}" dt="2026-03-03T20:51:34.333" v="2101" actId="114"/>
        <pc:sldMkLst>
          <pc:docMk/>
          <pc:sldMk cId="1134921301" sldId="3969"/>
        </pc:sldMkLst>
        <pc:spChg chg="mod">
          <ac:chgData name="Dawn Nall" userId="27ab88b3-ba3e-4cbb-a2b2-a8cbd6d22828" providerId="ADAL" clId="{A73BB200-CF62-401F-B365-C3193D726A7B}" dt="2026-03-03T20:51:34.333" v="2101" actId="114"/>
          <ac:spMkLst>
            <pc:docMk/>
            <pc:sldMk cId="1134921301" sldId="3969"/>
            <ac:spMk id="3" creationId="{1A0F230B-FBC5-5D3D-E566-CE915598DF86}"/>
          </ac:spMkLst>
        </pc:spChg>
      </pc:sldChg>
      <pc:sldChg chg="modSp add">
        <pc:chgData name="Dawn Nall" userId="27ab88b3-ba3e-4cbb-a2b2-a8cbd6d22828" providerId="ADAL" clId="{A73BB200-CF62-401F-B365-C3193D726A7B}" dt="2026-03-03T20:51:50.774" v="2102" actId="114"/>
        <pc:sldMkLst>
          <pc:docMk/>
          <pc:sldMk cId="3973889893" sldId="3970"/>
        </pc:sldMkLst>
        <pc:spChg chg="mod">
          <ac:chgData name="Dawn Nall" userId="27ab88b3-ba3e-4cbb-a2b2-a8cbd6d22828" providerId="ADAL" clId="{A73BB200-CF62-401F-B365-C3193D726A7B}" dt="2026-03-03T20:51:50.774" v="2102" actId="114"/>
          <ac:spMkLst>
            <pc:docMk/>
            <pc:sldMk cId="3973889893" sldId="3970"/>
            <ac:spMk id="3" creationId="{697FBA7D-20E7-4D34-CA28-DFA81A3633E4}"/>
          </ac:spMkLst>
        </pc:spChg>
      </pc:sldChg>
      <pc:sldChg chg="modSp add mod">
        <pc:chgData name="Dawn Nall" userId="27ab88b3-ba3e-4cbb-a2b2-a8cbd6d22828" providerId="ADAL" clId="{A73BB200-CF62-401F-B365-C3193D726A7B}" dt="2026-02-24T20:20:41.981" v="1494" actId="14100"/>
        <pc:sldMkLst>
          <pc:docMk/>
          <pc:sldMk cId="519932923" sldId="3971"/>
        </pc:sldMkLst>
        <pc:spChg chg="mod">
          <ac:chgData name="Dawn Nall" userId="27ab88b3-ba3e-4cbb-a2b2-a8cbd6d22828" providerId="ADAL" clId="{A73BB200-CF62-401F-B365-C3193D726A7B}" dt="2026-02-24T20:20:41.981" v="1494" actId="14100"/>
          <ac:spMkLst>
            <pc:docMk/>
            <pc:sldMk cId="519932923" sldId="3971"/>
            <ac:spMk id="3" creationId="{B84B7FE8-EE4B-898C-DD44-7260418F893D}"/>
          </ac:spMkLst>
        </pc:spChg>
      </pc:sldChg>
      <pc:sldChg chg="modSp add mod modAnim">
        <pc:chgData name="Dawn Nall" userId="27ab88b3-ba3e-4cbb-a2b2-a8cbd6d22828" providerId="ADAL" clId="{A73BB200-CF62-401F-B365-C3193D726A7B}" dt="2026-02-24T20:21:47.926" v="1497"/>
        <pc:sldMkLst>
          <pc:docMk/>
          <pc:sldMk cId="3755532425" sldId="3972"/>
        </pc:sldMkLst>
        <pc:spChg chg="mod">
          <ac:chgData name="Dawn Nall" userId="27ab88b3-ba3e-4cbb-a2b2-a8cbd6d22828" providerId="ADAL" clId="{A73BB200-CF62-401F-B365-C3193D726A7B}" dt="2026-02-24T20:21:18.716" v="1495" actId="14100"/>
          <ac:spMkLst>
            <pc:docMk/>
            <pc:sldMk cId="3755532425" sldId="3972"/>
            <ac:spMk id="3" creationId="{10D54FFC-90DB-981B-1475-C9BA4FE6AE1F}"/>
          </ac:spMkLst>
        </pc:spChg>
      </pc:sldChg>
      <pc:sldChg chg="modSp add mod">
        <pc:chgData name="Dawn Nall" userId="27ab88b3-ba3e-4cbb-a2b2-a8cbd6d22828" providerId="ADAL" clId="{A73BB200-CF62-401F-B365-C3193D726A7B}" dt="2026-02-24T20:59:06.855" v="1499" actId="14100"/>
        <pc:sldMkLst>
          <pc:docMk/>
          <pc:sldMk cId="3536328130" sldId="3974"/>
        </pc:sldMkLst>
        <pc:spChg chg="mod">
          <ac:chgData name="Dawn Nall" userId="27ab88b3-ba3e-4cbb-a2b2-a8cbd6d22828" providerId="ADAL" clId="{A73BB200-CF62-401F-B365-C3193D726A7B}" dt="2026-02-24T20:59:06.855" v="1499" actId="14100"/>
          <ac:spMkLst>
            <pc:docMk/>
            <pc:sldMk cId="3536328130" sldId="3974"/>
            <ac:spMk id="3" creationId="{113A0931-41B5-F41E-E912-8BB5D8AA44F9}"/>
          </ac:spMkLst>
        </pc:spChg>
      </pc:sldChg>
      <pc:sldChg chg="modSp add mod">
        <pc:chgData name="Dawn Nall" userId="27ab88b3-ba3e-4cbb-a2b2-a8cbd6d22828" providerId="ADAL" clId="{A73BB200-CF62-401F-B365-C3193D726A7B}" dt="2026-02-24T21:01:24.376" v="1506" actId="20577"/>
        <pc:sldMkLst>
          <pc:docMk/>
          <pc:sldMk cId="1215415733" sldId="3976"/>
        </pc:sldMkLst>
        <pc:spChg chg="mod">
          <ac:chgData name="Dawn Nall" userId="27ab88b3-ba3e-4cbb-a2b2-a8cbd6d22828" providerId="ADAL" clId="{A73BB200-CF62-401F-B365-C3193D726A7B}" dt="2026-02-24T21:01:24.376" v="1506" actId="20577"/>
          <ac:spMkLst>
            <pc:docMk/>
            <pc:sldMk cId="1215415733" sldId="3976"/>
            <ac:spMk id="2" creationId="{FDA89B6B-AFB4-B36B-ED82-568E26F70CD5}"/>
          </ac:spMkLst>
        </pc:spChg>
        <pc:spChg chg="mod">
          <ac:chgData name="Dawn Nall" userId="27ab88b3-ba3e-4cbb-a2b2-a8cbd6d22828" providerId="ADAL" clId="{A73BB200-CF62-401F-B365-C3193D726A7B}" dt="2026-02-24T20:59:31.981" v="1503" actId="20577"/>
          <ac:spMkLst>
            <pc:docMk/>
            <pc:sldMk cId="1215415733" sldId="3976"/>
            <ac:spMk id="3" creationId="{6570D0A5-E0D2-26BD-C151-36548AF2957F}"/>
          </ac:spMkLst>
        </pc:spChg>
      </pc:sldChg>
      <pc:sldChg chg="addSp delSp modSp mod">
        <pc:chgData name="Dawn Nall" userId="27ab88b3-ba3e-4cbb-a2b2-a8cbd6d22828" providerId="ADAL" clId="{A73BB200-CF62-401F-B365-C3193D726A7B}" dt="2026-02-24T18:43:17.831" v="33" actId="20577"/>
        <pc:sldMkLst>
          <pc:docMk/>
          <pc:sldMk cId="4011627801" sldId="4026"/>
        </pc:sldMkLst>
        <pc:spChg chg="mod">
          <ac:chgData name="Dawn Nall" userId="27ab88b3-ba3e-4cbb-a2b2-a8cbd6d22828" providerId="ADAL" clId="{A73BB200-CF62-401F-B365-C3193D726A7B}" dt="2026-02-24T18:43:17.831" v="33" actId="20577"/>
          <ac:spMkLst>
            <pc:docMk/>
            <pc:sldMk cId="4011627801" sldId="4026"/>
            <ac:spMk id="2" creationId="{558FDAE2-DE2F-F167-4203-1BD648E51852}"/>
          </ac:spMkLst>
        </pc:spChg>
        <pc:picChg chg="add mod">
          <ac:chgData name="Dawn Nall" userId="27ab88b3-ba3e-4cbb-a2b2-a8cbd6d22828" providerId="ADAL" clId="{A73BB200-CF62-401F-B365-C3193D726A7B}" dt="2026-02-24T18:43:03.139" v="1"/>
          <ac:picMkLst>
            <pc:docMk/>
            <pc:sldMk cId="4011627801" sldId="4026"/>
            <ac:picMk id="4" creationId="{F8A4BFD2-DA77-01E7-8976-F2C7479E583B}"/>
          </ac:picMkLst>
        </pc:picChg>
      </pc:sldChg>
      <pc:sldChg chg="addSp delSp modSp mod modClrScheme chgLayout modNotesTx">
        <pc:chgData name="Dawn Nall" userId="27ab88b3-ba3e-4cbb-a2b2-a8cbd6d22828" providerId="ADAL" clId="{A73BB200-CF62-401F-B365-C3193D726A7B}" dt="2026-03-03T20:49:18.826" v="2100" actId="255"/>
        <pc:sldMkLst>
          <pc:docMk/>
          <pc:sldMk cId="734734515" sldId="4027"/>
        </pc:sldMkLst>
        <pc:spChg chg="mod">
          <ac:chgData name="Dawn Nall" userId="27ab88b3-ba3e-4cbb-a2b2-a8cbd6d22828" providerId="ADAL" clId="{A73BB200-CF62-401F-B365-C3193D726A7B}" dt="2026-03-03T20:49:18.826" v="2100" actId="255"/>
          <ac:spMkLst>
            <pc:docMk/>
            <pc:sldMk cId="734734515" sldId="4027"/>
            <ac:spMk id="2" creationId="{30A3BF08-D800-D434-5205-0DBC68AB4C4F}"/>
          </ac:spMkLst>
        </pc:spChg>
        <pc:spChg chg="mod ord">
          <ac:chgData name="Dawn Nall" userId="27ab88b3-ba3e-4cbb-a2b2-a8cbd6d22828" providerId="ADAL" clId="{A73BB200-CF62-401F-B365-C3193D726A7B}" dt="2026-02-24T18:58:19.794" v="241" actId="700"/>
          <ac:spMkLst>
            <pc:docMk/>
            <pc:sldMk cId="734734515" sldId="4027"/>
            <ac:spMk id="3" creationId="{AC8B3EA7-07AB-B06C-372B-DDD1AB95E359}"/>
          </ac:spMkLst>
        </pc:spChg>
      </pc:sldChg>
      <pc:sldChg chg="modSp new mod">
        <pc:chgData name="Dawn Nall" userId="27ab88b3-ba3e-4cbb-a2b2-a8cbd6d22828" providerId="ADAL" clId="{A73BB200-CF62-401F-B365-C3193D726A7B}" dt="2026-02-24T19:01:07.495" v="343" actId="20577"/>
        <pc:sldMkLst>
          <pc:docMk/>
          <pc:sldMk cId="1231148022" sldId="4028"/>
        </pc:sldMkLst>
        <pc:spChg chg="mod">
          <ac:chgData name="Dawn Nall" userId="27ab88b3-ba3e-4cbb-a2b2-a8cbd6d22828" providerId="ADAL" clId="{A73BB200-CF62-401F-B365-C3193D726A7B}" dt="2026-02-24T18:58:48.315" v="280" actId="20577"/>
          <ac:spMkLst>
            <pc:docMk/>
            <pc:sldMk cId="1231148022" sldId="4028"/>
            <ac:spMk id="2" creationId="{925E406A-1E33-8AE2-0921-808741AA6441}"/>
          </ac:spMkLst>
        </pc:spChg>
        <pc:spChg chg="mod">
          <ac:chgData name="Dawn Nall" userId="27ab88b3-ba3e-4cbb-a2b2-a8cbd6d22828" providerId="ADAL" clId="{A73BB200-CF62-401F-B365-C3193D726A7B}" dt="2026-02-24T19:01:07.495" v="343" actId="20577"/>
          <ac:spMkLst>
            <pc:docMk/>
            <pc:sldMk cId="1231148022" sldId="4028"/>
            <ac:spMk id="3" creationId="{890760DB-AA89-9E20-A9FC-1C8F786F136C}"/>
          </ac:spMkLst>
        </pc:spChg>
      </pc:sldChg>
      <pc:sldChg chg="add setBg">
        <pc:chgData name="Dawn Nall" userId="27ab88b3-ba3e-4cbb-a2b2-a8cbd6d22828" providerId="ADAL" clId="{A73BB200-CF62-401F-B365-C3193D726A7B}" dt="2026-02-24T19:09:38.408" v="380"/>
        <pc:sldMkLst>
          <pc:docMk/>
          <pc:sldMk cId="1838626168" sldId="4029"/>
        </pc:sldMkLst>
      </pc:sldChg>
      <pc:sldChg chg="addSp modSp new mod modAnim">
        <pc:chgData name="Dawn Nall" userId="27ab88b3-ba3e-4cbb-a2b2-a8cbd6d22828" providerId="ADAL" clId="{A73BB200-CF62-401F-B365-C3193D726A7B}" dt="2026-02-24T20:18:22.054" v="1488" actId="20577"/>
        <pc:sldMkLst>
          <pc:docMk/>
          <pc:sldMk cId="3628764024" sldId="4326"/>
        </pc:sldMkLst>
        <pc:spChg chg="mod">
          <ac:chgData name="Dawn Nall" userId="27ab88b3-ba3e-4cbb-a2b2-a8cbd6d22828" providerId="ADAL" clId="{A73BB200-CF62-401F-B365-C3193D726A7B}" dt="2026-02-24T19:34:17.463" v="537" actId="20577"/>
          <ac:spMkLst>
            <pc:docMk/>
            <pc:sldMk cId="3628764024" sldId="4326"/>
            <ac:spMk id="2" creationId="{B0822782-AD1C-1354-323F-57BD349E8E15}"/>
          </ac:spMkLst>
        </pc:spChg>
        <pc:spChg chg="mod">
          <ac:chgData name="Dawn Nall" userId="27ab88b3-ba3e-4cbb-a2b2-a8cbd6d22828" providerId="ADAL" clId="{A73BB200-CF62-401F-B365-C3193D726A7B}" dt="2026-02-24T19:50:29.866" v="1338" actId="1076"/>
          <ac:spMkLst>
            <pc:docMk/>
            <pc:sldMk cId="3628764024" sldId="4326"/>
            <ac:spMk id="3" creationId="{833E3681-AB7E-66ED-59FA-7008D54DB36A}"/>
          </ac:spMkLst>
        </pc:spChg>
        <pc:spChg chg="add mod">
          <ac:chgData name="Dawn Nall" userId="27ab88b3-ba3e-4cbb-a2b2-a8cbd6d22828" providerId="ADAL" clId="{A73BB200-CF62-401F-B365-C3193D726A7B}" dt="2026-02-24T19:50:36.577" v="1355" actId="1035"/>
          <ac:spMkLst>
            <pc:docMk/>
            <pc:sldMk cId="3628764024" sldId="4326"/>
            <ac:spMk id="5" creationId="{C0930FDC-9BC4-4235-2412-494139AA8594}"/>
          </ac:spMkLst>
        </pc:spChg>
        <pc:spChg chg="add mod">
          <ac:chgData name="Dawn Nall" userId="27ab88b3-ba3e-4cbb-a2b2-a8cbd6d22828" providerId="ADAL" clId="{A73BB200-CF62-401F-B365-C3193D726A7B}" dt="2026-02-24T19:50:36.577" v="1355" actId="1035"/>
          <ac:spMkLst>
            <pc:docMk/>
            <pc:sldMk cId="3628764024" sldId="4326"/>
            <ac:spMk id="7" creationId="{2CBD75F9-3E65-F012-8C64-5BEBD88EF1D8}"/>
          </ac:spMkLst>
        </pc:spChg>
        <pc:spChg chg="add mod">
          <ac:chgData name="Dawn Nall" userId="27ab88b3-ba3e-4cbb-a2b2-a8cbd6d22828" providerId="ADAL" clId="{A73BB200-CF62-401F-B365-C3193D726A7B}" dt="2026-02-24T19:50:49.565" v="1358" actId="12"/>
          <ac:spMkLst>
            <pc:docMk/>
            <pc:sldMk cId="3628764024" sldId="4326"/>
            <ac:spMk id="8" creationId="{75460DBA-D271-2279-85CE-6D558DC8DB99}"/>
          </ac:spMkLst>
        </pc:spChg>
        <pc:spChg chg="add mod">
          <ac:chgData name="Dawn Nall" userId="27ab88b3-ba3e-4cbb-a2b2-a8cbd6d22828" providerId="ADAL" clId="{A73BB200-CF62-401F-B365-C3193D726A7B}" dt="2026-02-24T20:03:33.955" v="1479" actId="1076"/>
          <ac:spMkLst>
            <pc:docMk/>
            <pc:sldMk cId="3628764024" sldId="4326"/>
            <ac:spMk id="9" creationId="{D68DE37D-4669-7217-5210-8B9F33074798}"/>
          </ac:spMkLst>
        </pc:spChg>
        <pc:spChg chg="add mod">
          <ac:chgData name="Dawn Nall" userId="27ab88b3-ba3e-4cbb-a2b2-a8cbd6d22828" providerId="ADAL" clId="{A73BB200-CF62-401F-B365-C3193D726A7B}" dt="2026-02-24T19:51:47.954" v="1386" actId="1076"/>
          <ac:spMkLst>
            <pc:docMk/>
            <pc:sldMk cId="3628764024" sldId="4326"/>
            <ac:spMk id="10" creationId="{B99A9210-3FD2-005D-0B40-34097E68C88B}"/>
          </ac:spMkLst>
        </pc:spChg>
        <pc:spChg chg="add mod">
          <ac:chgData name="Dawn Nall" userId="27ab88b3-ba3e-4cbb-a2b2-a8cbd6d22828" providerId="ADAL" clId="{A73BB200-CF62-401F-B365-C3193D726A7B}" dt="2026-02-24T20:18:22.054" v="1488" actId="20577"/>
          <ac:spMkLst>
            <pc:docMk/>
            <pc:sldMk cId="3628764024" sldId="4326"/>
            <ac:spMk id="15" creationId="{B876BEAE-FA6E-13D0-BE93-E48F6D4B11B2}"/>
          </ac:spMkLst>
        </pc:spChg>
        <pc:spChg chg="add mod">
          <ac:chgData name="Dawn Nall" userId="27ab88b3-ba3e-4cbb-a2b2-a8cbd6d22828" providerId="ADAL" clId="{A73BB200-CF62-401F-B365-C3193D726A7B}" dt="2026-02-24T20:03:25.564" v="1478" actId="20577"/>
          <ac:spMkLst>
            <pc:docMk/>
            <pc:sldMk cId="3628764024" sldId="4326"/>
            <ac:spMk id="19" creationId="{3CEDD941-CD9D-2AFE-0996-7DDF21B98723}"/>
          </ac:spMkLst>
        </pc:spChg>
        <pc:cxnChg chg="add mod">
          <ac:chgData name="Dawn Nall" userId="27ab88b3-ba3e-4cbb-a2b2-a8cbd6d22828" providerId="ADAL" clId="{A73BB200-CF62-401F-B365-C3193D726A7B}" dt="2026-02-24T19:51:41.115" v="1385" actId="1035"/>
          <ac:cxnSpMkLst>
            <pc:docMk/>
            <pc:sldMk cId="3628764024" sldId="4326"/>
            <ac:cxnSpMk id="12" creationId="{BCDA5D9D-0912-BE78-09B8-998DE55443B4}"/>
          </ac:cxnSpMkLst>
        </pc:cxnChg>
        <pc:cxnChg chg="add mod">
          <ac:chgData name="Dawn Nall" userId="27ab88b3-ba3e-4cbb-a2b2-a8cbd6d22828" providerId="ADAL" clId="{A73BB200-CF62-401F-B365-C3193D726A7B}" dt="2026-02-24T19:51:26.228" v="1361" actId="1582"/>
          <ac:cxnSpMkLst>
            <pc:docMk/>
            <pc:sldMk cId="3628764024" sldId="4326"/>
            <ac:cxnSpMk id="14" creationId="{F9C6B29F-6C97-1DCE-E6E3-3C7A8D7413E9}"/>
          </ac:cxnSpMkLst>
        </pc:cxnChg>
        <pc:cxnChg chg="add mod">
          <ac:chgData name="Dawn Nall" userId="27ab88b3-ba3e-4cbb-a2b2-a8cbd6d22828" providerId="ADAL" clId="{A73BB200-CF62-401F-B365-C3193D726A7B}" dt="2026-02-24T19:52:54.636" v="1439" actId="14100"/>
          <ac:cxnSpMkLst>
            <pc:docMk/>
            <pc:sldMk cId="3628764024" sldId="4326"/>
            <ac:cxnSpMk id="16" creationId="{ECB9D4EF-F58D-C45A-2060-A073E3911C80}"/>
          </ac:cxnSpMkLst>
        </pc:cxnChg>
      </pc:sldChg>
      <pc:sldMasterChg chg="delSldLayout">
        <pc:chgData name="Dawn Nall" userId="27ab88b3-ba3e-4cbb-a2b2-a8cbd6d22828" providerId="ADAL" clId="{A73BB200-CF62-401F-B365-C3193D726A7B}" dt="2026-02-24T18:52:34.748" v="173" actId="47"/>
        <pc:sldMasterMkLst>
          <pc:docMk/>
          <pc:sldMasterMk cId="3935540509"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aleway" pitchFamily="2"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aleway" pitchFamily="2" charset="77"/>
              </a:defRPr>
            </a:lvl1pPr>
          </a:lstStyle>
          <a:p>
            <a:fld id="{DFA7DE8D-A287-4B83-8877-7E35E3BD4F63}" type="datetimeFigureOut">
              <a:rPr lang="en-US" smtClean="0"/>
              <a:pPr/>
              <a:t>3/13/26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aleway"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aleway" pitchFamily="2" charset="77"/>
              </a:defRPr>
            </a:lvl1pPr>
          </a:lstStyle>
          <a:p>
            <a:fld id="{3C41A810-46F0-4E7D-9AAA-A9D6DBA85EF4}" type="slidenum">
              <a:rPr lang="en-US" smtClean="0"/>
              <a:pPr/>
              <a:t>‹#›</a:t>
            </a:fld>
            <a:endParaRPr lang="en-US"/>
          </a:p>
        </p:txBody>
      </p:sp>
    </p:spTree>
    <p:extLst>
      <p:ext uri="{BB962C8B-B14F-4D97-AF65-F5344CB8AC3E}">
        <p14:creationId xmlns:p14="http://schemas.microsoft.com/office/powerpoint/2010/main" val="3834136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aleway"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all of our participants from CNMI, Guam and American Samoa to session 17 in our wastewater operator training series.  Today we will be focusing on calculating flow, detention time and loading.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a:p>
          <a:p>
            <a:endParaRPr lang="en-US"/>
          </a:p>
          <a:p>
            <a:endParaRPr lang="en-US"/>
          </a:p>
          <a:p>
            <a:endParaRPr lang="en-US"/>
          </a:p>
          <a:p>
            <a:endParaRPr lang="en-US"/>
          </a:p>
          <a:p>
            <a:r>
              <a:rPr lang="en-US"/>
              <a:t>https://</a:t>
            </a:r>
            <a:r>
              <a:rPr lang="en-US" err="1"/>
              <a:t>www.gowpi.org</a:t>
            </a:r>
            <a:r>
              <a:rPr lang="en-US"/>
              <a:t>/services/</a:t>
            </a:r>
            <a:r>
              <a:rPr lang="en-US" err="1"/>
              <a:t>abc</a:t>
            </a:r>
            <a:r>
              <a:rPr lang="en-US"/>
              <a:t>-testing/standardized-exams/standardized-wastewater-treatment-operator-exams/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29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the information we’ve covered and more is in these books – those happen to be my personal copies that I consult on the regular.</a:t>
            </a:r>
          </a:p>
        </p:txBody>
      </p:sp>
      <p:sp>
        <p:nvSpPr>
          <p:cNvPr id="4" name="Slide Number Placeholder 3"/>
          <p:cNvSpPr>
            <a:spLocks noGrp="1"/>
          </p:cNvSpPr>
          <p:nvPr>
            <p:ph type="sldNum" sz="quarter" idx="5"/>
          </p:nvPr>
        </p:nvSpPr>
        <p:spPr/>
        <p:txBody>
          <a:bodyPr/>
          <a:lstStyle/>
          <a:p>
            <a:fld id="{3C41A810-46F0-4E7D-9AAA-A9D6DBA85EF4}" type="slidenum">
              <a:rPr lang="en-US" smtClean="0"/>
              <a:pPr/>
              <a:t>6</a:t>
            </a:fld>
            <a:endParaRPr lang="en-US"/>
          </a:p>
        </p:txBody>
      </p:sp>
    </p:spTree>
    <p:extLst>
      <p:ext uri="{BB962C8B-B14F-4D97-AF65-F5344CB8AC3E}">
        <p14:creationId xmlns:p14="http://schemas.microsoft.com/office/powerpoint/2010/main" val="2332438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26 sessions total</a:t>
            </a:r>
          </a:p>
          <a:p>
            <a:endParaRPr lang="en-US"/>
          </a:p>
          <a:p>
            <a:r>
              <a:rPr lang="en-US"/>
              <a:t>1 hour each</a:t>
            </a:r>
          </a:p>
          <a:p>
            <a:endParaRPr lang="en-US"/>
          </a:p>
          <a:p>
            <a:r>
              <a:rPr lang="en-US"/>
              <a:t>This is the schedule for the remainder of this year,</a:t>
            </a:r>
          </a:p>
          <a:p>
            <a:endParaRPr lang="en-US"/>
          </a:p>
          <a:p>
            <a:r>
              <a:rPr lang="en-US"/>
              <a:t>The trainers will vary depending on the topic</a:t>
            </a:r>
          </a:p>
          <a:p>
            <a:endParaRPr lang="en-US"/>
          </a:p>
          <a:p>
            <a:r>
              <a:rPr lang="en-US"/>
              <a:t>We’re now on session 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992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r>
              <a:rPr lang="en-US"/>
              <a:t>The sessions are all being posted to our website so that you can go back and review them.  I checked today and all of the sessions are posted, and this session should be posted in a day or two. </a:t>
            </a:r>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sure to sign in if you are attending in a group.  The facilitator at your location will forward these to us and we will keep track of your attendance hours for credits;</a:t>
            </a:r>
          </a:p>
          <a:p>
            <a:endParaRPr lang="en-US"/>
          </a:p>
          <a:p>
            <a:r>
              <a:rPr lang="en-US"/>
              <a:t>With that lets get to today’s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6D6B0-EEAE-4F66-349D-1E7B47049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5386C-BFD1-7749-CF4C-4A72D2C62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A580E-EF23-6026-A1B2-2C4B2462269B}"/>
              </a:ext>
            </a:extLst>
          </p:cNvPr>
          <p:cNvSpPr>
            <a:spLocks noGrp="1"/>
          </p:cNvSpPr>
          <p:nvPr>
            <p:ph type="body" idx="1"/>
          </p:nvPr>
        </p:nvSpPr>
        <p:spPr/>
        <p:txBody>
          <a:bodyPr/>
          <a:lstStyle/>
          <a:p>
            <a:r>
              <a:rPr lang="en-US"/>
              <a:t>Today we are going to be discussing the formulas that you use to calculate velocity, flow rate, detention time and loading rates.  I will provide time for you to practice each type of problem, so have a pencil and paper handy and if you can, pull up a copy of the ABC Formula Sheet.  </a:t>
            </a:r>
          </a:p>
        </p:txBody>
      </p:sp>
      <p:sp>
        <p:nvSpPr>
          <p:cNvPr id="4" name="Slide Number Placeholder 3">
            <a:extLst>
              <a:ext uri="{FF2B5EF4-FFF2-40B4-BE49-F238E27FC236}">
                <a16:creationId xmlns:a16="http://schemas.microsoft.com/office/drawing/2014/main" id="{A95EC72E-6D97-03EE-6552-2151DEB16765}"/>
              </a:ext>
            </a:extLst>
          </p:cNvPr>
          <p:cNvSpPr>
            <a:spLocks noGrp="1"/>
          </p:cNvSpPr>
          <p:nvPr>
            <p:ph type="sldNum" sz="quarter" idx="5"/>
          </p:nvPr>
        </p:nvSpPr>
        <p:spPr/>
        <p:txBody>
          <a:bodyPr/>
          <a:lstStyle/>
          <a:p>
            <a:fld id="{3C41A810-46F0-4E7D-9AAA-A9D6DBA85EF4}" type="slidenum">
              <a:rPr lang="en-US" smtClean="0"/>
              <a:t>10</a:t>
            </a:fld>
            <a:endParaRPr lang="en-US"/>
          </a:p>
        </p:txBody>
      </p:sp>
    </p:spTree>
    <p:extLst>
      <p:ext uri="{BB962C8B-B14F-4D97-AF65-F5344CB8AC3E}">
        <p14:creationId xmlns:p14="http://schemas.microsoft.com/office/powerpoint/2010/main" val="1393093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3DDD5C-CB06-4091-83E6-4B69AEB80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407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3DDD5C-CB06-4091-83E6-4B69AEB80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212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69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059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9BC4AA-537B-4660-A2E4-FF2CD127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633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E520-598D-4482-B0A3-F8E454F74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7E47D5-BB51-403D-A777-FBAEE5F1B6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0A8C00-6285-494B-B36C-F0CFD86DCC4A}"/>
              </a:ext>
            </a:extLst>
          </p:cNvPr>
          <p:cNvSpPr>
            <a:spLocks noGrp="1"/>
          </p:cNvSpPr>
          <p:nvPr>
            <p:ph type="dt" sz="half" idx="10"/>
          </p:nvPr>
        </p:nvSpPr>
        <p:spPr/>
        <p:txBody>
          <a:bodyPr/>
          <a:lstStyle/>
          <a:p>
            <a:fld id="{33A50077-0B4B-496B-8807-BA9B90D82040}" type="datetime1">
              <a:rPr lang="en-US" smtClean="0"/>
              <a:t>3/13/26</a:t>
            </a:fld>
            <a:endParaRPr lang="en-US"/>
          </a:p>
        </p:txBody>
      </p:sp>
      <p:sp>
        <p:nvSpPr>
          <p:cNvPr id="5" name="Footer Placeholder 4">
            <a:extLst>
              <a:ext uri="{FF2B5EF4-FFF2-40B4-BE49-F238E27FC236}">
                <a16:creationId xmlns:a16="http://schemas.microsoft.com/office/drawing/2014/main" id="{0EB191A3-A7A0-41CA-93BD-24DDD051D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D1824-4B6F-41FD-A809-C43462E4BFCC}"/>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41723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53BB-7E51-400A-8722-A3DB81E345F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8A81469-FD6A-4AA1-AD82-AA7ABD3FCA2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58D70-3CD1-46B3-926F-C349D6FF770E}"/>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CC56434-B0AD-4C14-ACA1-686EFDC17044}" type="datetime1">
              <a:rPr lang="en-US" smtClean="0"/>
              <a:pPr/>
              <a:t>3/13/26</a:t>
            </a:fld>
            <a:endParaRPr lang="en-US">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DABD2910-29DE-4D38-A0C4-CDE4756EF962}"/>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BC5D3C61-0B43-482E-B4B3-C94F2AB13BB6}"/>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2224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CD62-E011-41ED-B350-D0F6FF4E0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EB2CB1-5A52-4DD9-88A5-DF3046D6C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9F8F5-4F92-4566-AF3A-3180873D9505}"/>
              </a:ext>
            </a:extLst>
          </p:cNvPr>
          <p:cNvSpPr>
            <a:spLocks noGrp="1"/>
          </p:cNvSpPr>
          <p:nvPr>
            <p:ph type="dt" sz="half" idx="10"/>
          </p:nvPr>
        </p:nvSpPr>
        <p:spPr/>
        <p:txBody>
          <a:bodyPr/>
          <a:lstStyle/>
          <a:p>
            <a:fld id="{F0287236-FE38-48DD-9D8B-CFC572EE77C1}" type="datetime1">
              <a:rPr lang="en-US" smtClean="0"/>
              <a:t>3/13/26</a:t>
            </a:fld>
            <a:endParaRPr lang="en-US"/>
          </a:p>
        </p:txBody>
      </p:sp>
      <p:sp>
        <p:nvSpPr>
          <p:cNvPr id="5" name="Footer Placeholder 4">
            <a:extLst>
              <a:ext uri="{FF2B5EF4-FFF2-40B4-BE49-F238E27FC236}">
                <a16:creationId xmlns:a16="http://schemas.microsoft.com/office/drawing/2014/main" id="{A4D84E29-98A6-41E8-8894-9A89FA3D8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A89F3-C213-48B5-B246-37DBD1229D1D}"/>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3079118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8864-5B7C-4C11-BC88-CC23BBE4D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AC198-36E8-4AA3-BF9A-BBF8BBBA82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89F5A-5DB5-4355-B926-2DE355FEDF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3091B1-DB27-4976-980C-A3C3121822E6}"/>
              </a:ext>
            </a:extLst>
          </p:cNvPr>
          <p:cNvSpPr>
            <a:spLocks noGrp="1"/>
          </p:cNvSpPr>
          <p:nvPr>
            <p:ph type="dt" sz="half" idx="10"/>
          </p:nvPr>
        </p:nvSpPr>
        <p:spPr/>
        <p:txBody>
          <a:bodyPr/>
          <a:lstStyle/>
          <a:p>
            <a:fld id="{C4D7A04B-58B6-4DE2-A3B0-182EA9B9B848}" type="datetime1">
              <a:rPr lang="en-US" smtClean="0"/>
              <a:t>3/13/26</a:t>
            </a:fld>
            <a:endParaRPr lang="en-US"/>
          </a:p>
        </p:txBody>
      </p:sp>
      <p:sp>
        <p:nvSpPr>
          <p:cNvPr id="6" name="Footer Placeholder 5">
            <a:extLst>
              <a:ext uri="{FF2B5EF4-FFF2-40B4-BE49-F238E27FC236}">
                <a16:creationId xmlns:a16="http://schemas.microsoft.com/office/drawing/2014/main" id="{AE7D8FCB-8CD5-4E5E-B703-7758C17B7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6DC7C-3368-4736-B844-D6E5CBE573B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01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869-7B58-4AA1-96EF-6C6052F559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C2235D-19DA-47EA-AE19-CC18C2230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59F4AA-33A5-4228-AA72-95B380C06C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B456AD-F508-4231-A33B-BC24F1443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CD1A86-67D6-41F6-8E52-DCBB80C0B8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8DEA48-8447-4BBC-B08F-6CDBB460AFAB}"/>
              </a:ext>
            </a:extLst>
          </p:cNvPr>
          <p:cNvSpPr>
            <a:spLocks noGrp="1"/>
          </p:cNvSpPr>
          <p:nvPr>
            <p:ph type="dt" sz="half" idx="10"/>
          </p:nvPr>
        </p:nvSpPr>
        <p:spPr/>
        <p:txBody>
          <a:bodyPr/>
          <a:lstStyle/>
          <a:p>
            <a:fld id="{18AC6FFF-FD87-46CA-B43B-435684EC3D82}" type="datetime1">
              <a:rPr lang="en-US" smtClean="0"/>
              <a:t>3/13/26</a:t>
            </a:fld>
            <a:endParaRPr lang="en-US"/>
          </a:p>
        </p:txBody>
      </p:sp>
      <p:sp>
        <p:nvSpPr>
          <p:cNvPr id="8" name="Footer Placeholder 7">
            <a:extLst>
              <a:ext uri="{FF2B5EF4-FFF2-40B4-BE49-F238E27FC236}">
                <a16:creationId xmlns:a16="http://schemas.microsoft.com/office/drawing/2014/main" id="{B2A94458-2764-458F-8694-712E02C87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756FD0-1477-487F-942C-4916CCAA96F3}"/>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651247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5FD9-D2FD-4A6F-A0A3-38AC6146A3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3F1F93-C37A-4040-B110-214EDF1BC189}"/>
              </a:ext>
            </a:extLst>
          </p:cNvPr>
          <p:cNvSpPr>
            <a:spLocks noGrp="1"/>
          </p:cNvSpPr>
          <p:nvPr>
            <p:ph type="dt" sz="half" idx="10"/>
          </p:nvPr>
        </p:nvSpPr>
        <p:spPr/>
        <p:txBody>
          <a:bodyPr/>
          <a:lstStyle/>
          <a:p>
            <a:fld id="{5868E920-6A2A-4F59-B2CA-4EF79A0B3412}" type="datetime1">
              <a:rPr lang="en-US" smtClean="0"/>
              <a:t>3/13/26</a:t>
            </a:fld>
            <a:endParaRPr lang="en-US"/>
          </a:p>
        </p:txBody>
      </p:sp>
      <p:sp>
        <p:nvSpPr>
          <p:cNvPr id="4" name="Footer Placeholder 3">
            <a:extLst>
              <a:ext uri="{FF2B5EF4-FFF2-40B4-BE49-F238E27FC236}">
                <a16:creationId xmlns:a16="http://schemas.microsoft.com/office/drawing/2014/main" id="{8D18230C-46C2-4A6F-A1E9-FB0499A1A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B266D-C32C-4894-A69F-F54A8DE5E86E}"/>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73078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AADBB-62F8-42E9-A549-B3C0943A3311}"/>
              </a:ext>
            </a:extLst>
          </p:cNvPr>
          <p:cNvSpPr>
            <a:spLocks noGrp="1"/>
          </p:cNvSpPr>
          <p:nvPr>
            <p:ph type="dt" sz="half" idx="10"/>
          </p:nvPr>
        </p:nvSpPr>
        <p:spPr/>
        <p:txBody>
          <a:bodyPr/>
          <a:lstStyle/>
          <a:p>
            <a:fld id="{879C2CC9-B982-4FB9-B69B-A81A390738AF}" type="datetime1">
              <a:rPr lang="en-US" smtClean="0"/>
              <a:t>3/13/26</a:t>
            </a:fld>
            <a:endParaRPr lang="en-US"/>
          </a:p>
        </p:txBody>
      </p:sp>
      <p:sp>
        <p:nvSpPr>
          <p:cNvPr id="3" name="Footer Placeholder 2">
            <a:extLst>
              <a:ext uri="{FF2B5EF4-FFF2-40B4-BE49-F238E27FC236}">
                <a16:creationId xmlns:a16="http://schemas.microsoft.com/office/drawing/2014/main" id="{2AA73205-ECBE-45DF-9EF5-A6F4843A4F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3332A2-4D99-4BC6-88B9-BA5B4DA57491}"/>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13116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B321-82AF-4384-9364-19B9E84D0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7EEA0-AAA4-4FE1-A8EA-6471B65F6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D42E89-960D-4F3F-ADE0-AE6D0899B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126CF-7E17-4F10-BE41-FB3A3542EAC0}"/>
              </a:ext>
            </a:extLst>
          </p:cNvPr>
          <p:cNvSpPr>
            <a:spLocks noGrp="1"/>
          </p:cNvSpPr>
          <p:nvPr>
            <p:ph type="dt" sz="half" idx="10"/>
          </p:nvPr>
        </p:nvSpPr>
        <p:spPr/>
        <p:txBody>
          <a:bodyPr/>
          <a:lstStyle/>
          <a:p>
            <a:fld id="{472070DE-A03E-4BD0-AB86-8E866C73E0FA}" type="datetime1">
              <a:rPr lang="en-US" smtClean="0"/>
              <a:t>3/13/26</a:t>
            </a:fld>
            <a:endParaRPr lang="en-US"/>
          </a:p>
        </p:txBody>
      </p:sp>
      <p:sp>
        <p:nvSpPr>
          <p:cNvPr id="6" name="Footer Placeholder 5">
            <a:extLst>
              <a:ext uri="{FF2B5EF4-FFF2-40B4-BE49-F238E27FC236}">
                <a16:creationId xmlns:a16="http://schemas.microsoft.com/office/drawing/2014/main" id="{4AA29245-9EAE-4279-A595-DFCA3E4C9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A755FD-9863-49AD-9552-AA2677FE3D54}"/>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565930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4F11-E78B-457B-8EC4-0FA3A4E9AA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CBD6A9-D484-48B7-87BF-47298C09F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5A7D0A-6065-44C1-8DE3-F1E6E8247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16C6A-CEE9-4960-A290-8AA379219BFA}"/>
              </a:ext>
            </a:extLst>
          </p:cNvPr>
          <p:cNvSpPr>
            <a:spLocks noGrp="1"/>
          </p:cNvSpPr>
          <p:nvPr>
            <p:ph type="dt" sz="half" idx="10"/>
          </p:nvPr>
        </p:nvSpPr>
        <p:spPr/>
        <p:txBody>
          <a:bodyPr/>
          <a:lstStyle/>
          <a:p>
            <a:fld id="{0F6C90BB-1EA1-4EFD-AD4F-E27919FEAEF8}" type="datetime1">
              <a:rPr lang="en-US" smtClean="0"/>
              <a:t>3/13/26</a:t>
            </a:fld>
            <a:endParaRPr lang="en-US"/>
          </a:p>
        </p:txBody>
      </p:sp>
      <p:sp>
        <p:nvSpPr>
          <p:cNvPr id="6" name="Footer Placeholder 5">
            <a:extLst>
              <a:ext uri="{FF2B5EF4-FFF2-40B4-BE49-F238E27FC236}">
                <a16:creationId xmlns:a16="http://schemas.microsoft.com/office/drawing/2014/main" id="{8671E52E-6284-469B-8B49-6EA1EC236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8767-C34A-4B55-A5F3-57C4CFEC875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1686406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B2A4-B2D8-4506-A299-03310DA121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D5070A-AB1F-49B8-AE78-9CE77C20D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CD320-AAD9-4AFB-99C6-D5C9A99A1645}"/>
              </a:ext>
            </a:extLst>
          </p:cNvPr>
          <p:cNvSpPr>
            <a:spLocks noGrp="1"/>
          </p:cNvSpPr>
          <p:nvPr>
            <p:ph type="dt" sz="half" idx="10"/>
          </p:nvPr>
        </p:nvSpPr>
        <p:spPr/>
        <p:txBody>
          <a:bodyPr/>
          <a:lstStyle/>
          <a:p>
            <a:fld id="{4612FEBE-6ED6-4509-81F4-D962F3EAE295}" type="datetime1">
              <a:rPr lang="en-US" smtClean="0"/>
              <a:t>3/13/26</a:t>
            </a:fld>
            <a:endParaRPr lang="en-US"/>
          </a:p>
        </p:txBody>
      </p:sp>
      <p:sp>
        <p:nvSpPr>
          <p:cNvPr id="5" name="Footer Placeholder 4">
            <a:extLst>
              <a:ext uri="{FF2B5EF4-FFF2-40B4-BE49-F238E27FC236}">
                <a16:creationId xmlns:a16="http://schemas.microsoft.com/office/drawing/2014/main" id="{4B807BF8-CAC3-4277-8CC0-E3BF398F9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D76B5E-B856-4B66-9D60-6310D9CA29F5}"/>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70173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3CBE1-25D5-46E1-9483-28C609747D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FB1C3D-8BF8-4DC1-AA52-C529D6A6BE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ED974-7306-448B-95EE-08BEB119315D}"/>
              </a:ext>
            </a:extLst>
          </p:cNvPr>
          <p:cNvSpPr>
            <a:spLocks noGrp="1"/>
          </p:cNvSpPr>
          <p:nvPr>
            <p:ph type="dt" sz="half" idx="10"/>
          </p:nvPr>
        </p:nvSpPr>
        <p:spPr/>
        <p:txBody>
          <a:bodyPr/>
          <a:lstStyle/>
          <a:p>
            <a:fld id="{B06EFE44-1B3F-4A46-B660-4B0D8CA79879}" type="datetime1">
              <a:rPr lang="en-US" smtClean="0"/>
              <a:t>3/13/26</a:t>
            </a:fld>
            <a:endParaRPr lang="en-US"/>
          </a:p>
        </p:txBody>
      </p:sp>
      <p:sp>
        <p:nvSpPr>
          <p:cNvPr id="5" name="Footer Placeholder 4">
            <a:extLst>
              <a:ext uri="{FF2B5EF4-FFF2-40B4-BE49-F238E27FC236}">
                <a16:creationId xmlns:a16="http://schemas.microsoft.com/office/drawing/2014/main" id="{25EA1B54-EC63-4C66-A234-4547A6240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25CB3-940B-4132-98A9-7E8D28CD1C7F}"/>
              </a:ext>
            </a:extLst>
          </p:cNvPr>
          <p:cNvSpPr>
            <a:spLocks noGrp="1"/>
          </p:cNvSpPr>
          <p:nvPr>
            <p:ph type="sldNum" sz="quarter" idx="12"/>
          </p:nvPr>
        </p:nvSpPr>
        <p:spPr/>
        <p:txBody>
          <a:bodyPr/>
          <a:lstStyle/>
          <a:p>
            <a:fld id="{1C4FBAFF-801F-4ABF-B4E1-B4B035596C45}" type="slidenum">
              <a:rPr lang="en-US" smtClean="0"/>
              <a:t>‹#›</a:t>
            </a:fld>
            <a:endParaRPr lang="en-US"/>
          </a:p>
        </p:txBody>
      </p:sp>
    </p:spTree>
    <p:extLst>
      <p:ext uri="{BB962C8B-B14F-4D97-AF65-F5344CB8AC3E}">
        <p14:creationId xmlns:p14="http://schemas.microsoft.com/office/powerpoint/2010/main" val="2214742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89011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213609"/>
            <a:ext cx="10515600" cy="1325563"/>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Arial" panose="020B0604020202020204" pitchFamily="34" charset="0"/>
                <a:cs typeface="Arial" panose="020B0604020202020204" pitchFamily="34" charset="0"/>
              </a:defRPr>
            </a:lvl1pPr>
            <a:lvl2pPr>
              <a:defRPr>
                <a:solidFill>
                  <a:srgbClr val="666666"/>
                </a:solidFill>
                <a:latin typeface="Arial" panose="020B0604020202020204" pitchFamily="34" charset="0"/>
                <a:cs typeface="Arial" panose="020B0604020202020204" pitchFamily="34" charset="0"/>
              </a:defRPr>
            </a:lvl2pPr>
            <a:lvl3pPr>
              <a:defRPr>
                <a:solidFill>
                  <a:srgbClr val="666666"/>
                </a:solidFill>
                <a:latin typeface="Arial" panose="020B0604020202020204" pitchFamily="34" charset="0"/>
                <a:cs typeface="Arial" panose="020B0604020202020204" pitchFamily="34" charset="0"/>
              </a:defRPr>
            </a:lvl3pPr>
            <a:lvl4pPr>
              <a:defRPr>
                <a:solidFill>
                  <a:srgbClr val="666666"/>
                </a:solidFill>
                <a:latin typeface="Arial" panose="020B0604020202020204" pitchFamily="34" charset="0"/>
                <a:cs typeface="Arial" panose="020B0604020202020204" pitchFamily="34" charset="0"/>
              </a:defRPr>
            </a:lvl4pPr>
            <a:lvl5pPr>
              <a:defRPr>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68332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Arial" panose="020B0604020202020204" pitchFamily="34" charset="0"/>
                <a:cs typeface="Arial" panose="020B0604020202020204" pitchFamily="34" charset="0"/>
              </a:defRPr>
            </a:lvl1pPr>
            <a:lvl2pPr>
              <a:defRPr>
                <a:solidFill>
                  <a:srgbClr val="666666"/>
                </a:solidFill>
                <a:latin typeface="Arial" panose="020B0604020202020204" pitchFamily="34" charset="0"/>
                <a:cs typeface="Arial" panose="020B0604020202020204" pitchFamily="34" charset="0"/>
              </a:defRPr>
            </a:lvl2pPr>
            <a:lvl3pPr>
              <a:defRPr>
                <a:solidFill>
                  <a:srgbClr val="666666"/>
                </a:solidFill>
                <a:latin typeface="Arial" panose="020B0604020202020204" pitchFamily="34" charset="0"/>
                <a:cs typeface="Arial" panose="020B0604020202020204" pitchFamily="34" charset="0"/>
              </a:defRPr>
            </a:lvl3pPr>
            <a:lvl4pPr>
              <a:defRPr>
                <a:solidFill>
                  <a:srgbClr val="666666"/>
                </a:solidFill>
                <a:latin typeface="Arial" panose="020B0604020202020204" pitchFamily="34" charset="0"/>
                <a:cs typeface="Arial" panose="020B0604020202020204" pitchFamily="34" charset="0"/>
              </a:defRPr>
            </a:lvl4pPr>
            <a:lvl5pPr>
              <a:defRPr>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97081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305978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908177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535897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786307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3940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741766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608764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845515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6485478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1012156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233506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482606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548330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7613199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atin typeface="Arial" panose="020B0604020202020204" pitchFamily="34" charset="0"/>
                <a:cs typeface="Arial" panose="020B0604020202020204" pitchFamily="34" charset="0"/>
              </a:defRPr>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atin typeface="Arial" panose="020B0604020202020204" pitchFamily="34" charset="0"/>
                <a:cs typeface="Arial" panose="020B0604020202020204" pitchFamily="34" charset="0"/>
              </a:defRPr>
            </a:lvl1pPr>
          </a:lstStyle>
          <a:p>
            <a:fld id="{811F328A-8CBA-4025-8A6E-B75C2F6B4B66}" type="datetimeFigureOut">
              <a:rPr lang="en-US" smtClean="0"/>
              <a:pPr/>
              <a:t>3/13/26</a:t>
            </a:fld>
            <a:endParaRPr lang="en-US"/>
          </a:p>
        </p:txBody>
      </p:sp>
      <p:sp>
        <p:nvSpPr>
          <p:cNvPr id="5" name="Footer Placeholder 4"/>
          <p:cNvSpPr>
            <a:spLocks noGrp="1"/>
          </p:cNvSpPr>
          <p:nvPr>
            <p:ph type="ftr" sz="quarter" idx="11"/>
          </p:nvPr>
        </p:nvSpPr>
        <p:spPr/>
        <p:txBody>
          <a:bodyPr/>
          <a:lstStyle>
            <a:lvl1pPr>
              <a:defRPr sz="2000"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12013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3/13/26</a:t>
            </a:fld>
            <a:endParaRPr lang="en-US"/>
          </a:p>
        </p:txBody>
      </p:sp>
      <p:sp>
        <p:nvSpPr>
          <p:cNvPr id="4" name="Footer Placeholder 3"/>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170740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3/13/26</a:t>
            </a:fld>
            <a:endParaRPr lang="en-US"/>
          </a:p>
        </p:txBody>
      </p:sp>
      <p:sp>
        <p:nvSpPr>
          <p:cNvPr id="3" name="Footer Placeholder 2"/>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8773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11F328A-8CBA-4025-8A6E-B75C2F6B4B66}" type="datetimeFigureOut">
              <a:rPr lang="en-US" smtClean="0"/>
              <a:pPr/>
              <a:t>3/13/26</a:t>
            </a:fld>
            <a:endParaRPr lang="en-US"/>
          </a:p>
        </p:txBody>
      </p:sp>
      <p:sp>
        <p:nvSpPr>
          <p:cNvPr id="8" name="Footer Placeholder 7"/>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17192635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3EC99E4-10C4-FE4F-A037-3BE585B69196}" type="datetime1">
              <a:rPr lang="en-US" smtClean="0"/>
              <a:pPr/>
              <a:t>3/13/26</a:t>
            </a:fld>
            <a:endParaRPr lang="en-US"/>
          </a:p>
        </p:txBody>
      </p:sp>
      <p:sp>
        <p:nvSpPr>
          <p:cNvPr id="3" name="Footer Placeholder 2"/>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1FAB0FF-0C39-40A7-9EA4-626D481A495F}" type="slidenum">
              <a:rPr lang="en-US" smtClean="0"/>
              <a:pPr/>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396475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378997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8155399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243306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350491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9317488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36393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580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0978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495700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2334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772091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323344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583067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7816194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6137069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799492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914614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0885975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283917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383686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2627747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06700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97203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200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5622693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5389426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8993350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39890053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354753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3/13/26</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21679937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1191993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89457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9835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516943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330251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25969064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3316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37934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22259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51514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8644021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3427645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952315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3/13/26</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3964187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AD856A-9612-4C60-B216-5D59D93D607A}" type="datetime1">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7351147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8DBF8B-CE5C-4F21-A058-0D2B5896B409}" type="datetime1">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6005376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DAC78-8F1D-4D12-96EE-93CF78FC2644}" type="datetime1">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0615640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BD173A-E6CE-4881-80B6-48A3BD56FBF0}" type="datetime1">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0666600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8DC8DC-F28D-4B4F-B777-5866F35766BD}" type="datetime1">
              <a:rPr lang="en-US" smtClean="0"/>
              <a:t>3/13/26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8211280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FB244B-64A8-4222-BF1C-76AC69A0CA8B}" type="datetime1">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1028501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06B8E-2692-4A52-8A80-16F0D6252DDE}" type="datetime1">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315207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19E8CA-479C-4673-BEF5-AF07275D4AA8}" type="datetime1">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081252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970F24-D6C5-48E2-940B-FE43D3410045}" type="datetime1">
              <a:rPr lang="en-US" smtClean="0"/>
              <a:t>3/13/26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28297293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1B031F-AEF6-46D5-8463-D204F93F0BE2}" type="datetime1">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41229174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439770-E43A-490F-970E-41989E5E405E}" type="datetime1">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A5401-7708-4FBE-A445-4284A5A2269A}" type="slidenum">
              <a:rPr lang="en-US" smtClean="0"/>
              <a:t>‹#›</a:t>
            </a:fld>
            <a:endParaRPr lang="en-US"/>
          </a:p>
        </p:txBody>
      </p:sp>
    </p:spTree>
    <p:extLst>
      <p:ext uri="{BB962C8B-B14F-4D97-AF65-F5344CB8AC3E}">
        <p14:creationId xmlns:p14="http://schemas.microsoft.com/office/powerpoint/2010/main" val="33030150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42331922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7205452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895880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3005179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342601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4996074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52688631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0708575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6429635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275704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13802748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3704160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6150080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4699273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80016708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0288317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9121204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830635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slideLayout" Target="../slideLayouts/slideLayout72.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42" Type="http://schemas.openxmlformats.org/officeDocument/2006/relationships/slideLayout" Target="../slideLayouts/slideLayout75.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slideLayout" Target="../slideLayouts/slideLayout73.xml"/><Relationship Id="rId45" Type="http://schemas.openxmlformats.org/officeDocument/2006/relationships/theme" Target="../theme/theme3.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4" Type="http://schemas.openxmlformats.org/officeDocument/2006/relationships/slideLayout" Target="../slideLayouts/slideLayout77.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43" Type="http://schemas.openxmlformats.org/officeDocument/2006/relationships/slideLayout" Target="../slideLayouts/slideLayout76.xml"/><Relationship Id="rId8" Type="http://schemas.openxmlformats.org/officeDocument/2006/relationships/slideLayout" Target="../slideLayouts/slideLayout41.xml"/><Relationship Id="rId3" Type="http://schemas.openxmlformats.org/officeDocument/2006/relationships/slideLayout" Target="../slideLayouts/slideLayout36.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20" Type="http://schemas.openxmlformats.org/officeDocument/2006/relationships/slideLayout" Target="../slideLayouts/slideLayout53.xml"/><Relationship Id="rId41" Type="http://schemas.openxmlformats.org/officeDocument/2006/relationships/slideLayout" Target="../slideLayouts/slideLayout7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theme" Target="../theme/theme5.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7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391EA-64B0-4A34-82E4-C83C55C70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12803-5E38-4C5C-8355-4F3572B72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274E0-5ED7-4B6C-8434-A4296D3820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FD8DA9FA-7500-4B1A-BF57-219F29523478}" type="datetime1">
              <a:rPr lang="en-US" smtClean="0"/>
              <a:pPr/>
              <a:t>3/13/26</a:t>
            </a:fld>
            <a:endParaRPr lang="en-US"/>
          </a:p>
        </p:txBody>
      </p:sp>
      <p:sp>
        <p:nvSpPr>
          <p:cNvPr id="5" name="Footer Placeholder 4">
            <a:extLst>
              <a:ext uri="{FF2B5EF4-FFF2-40B4-BE49-F238E27FC236}">
                <a16:creationId xmlns:a16="http://schemas.microsoft.com/office/drawing/2014/main" id="{29565D27-C750-4E55-9E02-95EA457C7F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66957EAA-8F93-4E5B-8207-739D58AAF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1C4FBAFF-801F-4ABF-B4E1-B4B035596C45}" type="slidenum">
              <a:rPr lang="en-US" smtClean="0"/>
              <a:pPr/>
              <a:t>‹#›</a:t>
            </a:fld>
            <a:endParaRPr lang="en-US"/>
          </a:p>
        </p:txBody>
      </p:sp>
    </p:spTree>
    <p:extLst>
      <p:ext uri="{BB962C8B-B14F-4D97-AF65-F5344CB8AC3E}">
        <p14:creationId xmlns:p14="http://schemas.microsoft.com/office/powerpoint/2010/main" val="393554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3CBC1C18-307B-4F68-A007-B5B542270E8D}" type="datetimeFigureOut">
              <a:rPr lang="en-US" smtClean="0"/>
              <a:pPr/>
              <a:t>3/13/26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1977986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Arial" panose="020B0604020202020204" pitchFamily="34" charset="0"/>
                <a:cs typeface="Arial" panose="020B0604020202020204" pitchFamily="34" charset="0"/>
              </a:defRPr>
            </a:lvl1pPr>
          </a:lstStyle>
          <a:p>
            <a:fld id="{811F328A-8CBA-4025-8A6E-B75C2F6B4B66}" type="datetimeFigureOut">
              <a:rPr lang="en-US" smtClean="0"/>
              <a:pPr/>
              <a:t>3/13/26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Arial" panose="020B0604020202020204" pitchFamily="34" charset="0"/>
                <a:cs typeface="Arial" panose="020B0604020202020204" pitchFamily="34" charset="0"/>
              </a:defRPr>
            </a:lvl1pPr>
          </a:lstStyle>
          <a:p>
            <a:fld id="{0D717AE3-71FC-4E8D-A155-A359DEAA5D71}" type="slidenum">
              <a:rPr lang="en-US" smtClean="0"/>
              <a:pPr/>
              <a:t>‹#›</a:t>
            </a:fld>
            <a:endParaRPr lang="en-US"/>
          </a:p>
        </p:txBody>
      </p:sp>
    </p:spTree>
    <p:extLst>
      <p:ext uri="{BB962C8B-B14F-4D97-AF65-F5344CB8AC3E}">
        <p14:creationId xmlns:p14="http://schemas.microsoft.com/office/powerpoint/2010/main" val="364882732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 id="2147483728" r:id="rId33"/>
    <p:sldLayoutId id="2147483729" r:id="rId34"/>
    <p:sldLayoutId id="2147483730" r:id="rId35"/>
    <p:sldLayoutId id="2147483731" r:id="rId36"/>
    <p:sldLayoutId id="2147483732" r:id="rId37"/>
    <p:sldLayoutId id="2147483733" r:id="rId38"/>
    <p:sldLayoutId id="2147483734" r:id="rId39"/>
    <p:sldLayoutId id="2147483735" r:id="rId40"/>
    <p:sldLayoutId id="2147483736" r:id="rId41"/>
    <p:sldLayoutId id="2147483737" r:id="rId42"/>
    <p:sldLayoutId id="2147483738" r:id="rId43"/>
    <p:sldLayoutId id="2147483739" r:id="rId44"/>
  </p:sldLayoutIdLst>
  <p:txStyles>
    <p:titleStyle>
      <a:lvl1pPr algn="l" defTabSz="1219170" rtl="0" eaLnBrk="1" latinLnBrk="0" hangingPunct="1">
        <a:lnSpc>
          <a:spcPct val="90000"/>
        </a:lnSpc>
        <a:spcBef>
          <a:spcPct val="0"/>
        </a:spcBef>
        <a:buNone/>
        <a:defRPr sz="6000" b="0" i="0" kern="1200">
          <a:solidFill>
            <a:schemeClr val="tx1"/>
          </a:solidFill>
          <a:latin typeface="Arial" panose="020B0604020202020204" pitchFamily="34" charset="0"/>
          <a:ea typeface="+mj-ea"/>
          <a:cs typeface="Arial" panose="020B0604020202020204"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11A98-E4E6-4C2E-A71D-46AECD41C063}" type="datetime1">
              <a:rPr lang="en-US" smtClean="0"/>
              <a:t>3/13/26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A5401-7708-4FBE-A445-4284A5A2269A}" type="slidenum">
              <a:rPr lang="en-US" smtClean="0"/>
              <a:t>‹#›</a:t>
            </a:fld>
            <a:endParaRPr lang="en-US"/>
          </a:p>
        </p:txBody>
      </p:sp>
    </p:spTree>
    <p:extLst>
      <p:ext uri="{BB962C8B-B14F-4D97-AF65-F5344CB8AC3E}">
        <p14:creationId xmlns:p14="http://schemas.microsoft.com/office/powerpoint/2010/main" val="74200925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3/13/26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85747686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9.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9.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79.xml"/><Relationship Id="rId5" Type="http://schemas.openxmlformats.org/officeDocument/2006/relationships/image" Target="../media/image29.sv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79.xml"/><Relationship Id="rId5" Type="http://schemas.openxmlformats.org/officeDocument/2006/relationships/image" Target="../media/image29.sv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80.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79.xml"/><Relationship Id="rId5" Type="http://schemas.openxmlformats.org/officeDocument/2006/relationships/image" Target="../media/image33.jpeg"/><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emf"/><Relationship Id="rId1" Type="http://schemas.openxmlformats.org/officeDocument/2006/relationships/slideLayout" Target="../slideLayouts/slideLayout79.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emf"/><Relationship Id="rId1" Type="http://schemas.openxmlformats.org/officeDocument/2006/relationships/slideLayout" Target="../slideLayouts/slideLayout79.xml"/><Relationship Id="rId6" Type="http://schemas.openxmlformats.org/officeDocument/2006/relationships/image" Target="../media/image32.emf"/><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9.xml"/><Relationship Id="rId6" Type="http://schemas.openxmlformats.org/officeDocument/2006/relationships/image" Target="../media/image32.emf"/><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2.emf"/><Relationship Id="rId1" Type="http://schemas.openxmlformats.org/officeDocument/2006/relationships/slideLayout" Target="../slideLayouts/slideLayout7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91.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90.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90.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91.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90.xml"/><Relationship Id="rId5" Type="http://schemas.openxmlformats.org/officeDocument/2006/relationships/image" Target="../media/image68.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9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5010" y="4296523"/>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prstClr val="white">
                    <a:lumMod val="50000"/>
                  </a:prstClr>
                </a:solidFill>
                <a:effectLst/>
                <a:uLnTx/>
                <a:uFillTx/>
                <a:latin typeface="Helvetica" charset="0"/>
                <a:ea typeface="Helvetica" charset="0"/>
                <a:cs typeface="Helvetica" charset="0"/>
              </a:rPr>
              <a:t>03/03/2026</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701264"/>
            <a:ext cx="11246463" cy="1961901"/>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17:	Wastewater Math Part 3 – Flow, Detention Time and Loading</a:t>
            </a:r>
            <a:endParaRPr kumimoji="0" lang="en-US" sz="3200" b="1" i="0" u="none" strike="noStrike" kern="1200" cap="none" spc="0" normalizeH="0" baseline="0" noProof="0">
              <a:ln>
                <a:noFill/>
              </a:ln>
              <a:solidFill>
                <a:srgbClr val="000000"/>
              </a:solidFill>
              <a:effectLst/>
              <a:uLnTx/>
              <a:uFillTx/>
              <a:latin typeface="Raleway" pitchFamily="2" charset="77"/>
              <a:ea typeface="+mj-ea"/>
              <a:cs typeface="+mj-cs"/>
            </a:endParaRP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a:solidFill>
                  <a:srgbClr val="000000"/>
                </a:solidFill>
                <a:latin typeface="Raleway" pitchFamily="2" charset="77"/>
              </a:rPr>
              <a:t>Dawn Nall</a:t>
            </a:r>
            <a:endParaRPr kumimoji="0" lang="en-US" sz="3000" b="0" i="0" u="none" strike="noStrike" kern="1200" cap="none" spc="0" normalizeH="0" baseline="0" noProof="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Project Director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a:xfrm>
            <a:off x="0" y="0"/>
            <a:ext cx="10515600" cy="826791"/>
          </a:xfrm>
        </p:spPr>
        <p:txBody>
          <a:bodyPr/>
          <a:lstStyle/>
          <a:p>
            <a:r>
              <a:rPr lang="en-US">
                <a:solidFill>
                  <a:schemeClr val="bg1"/>
                </a:solidFill>
              </a:rPr>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4" name="Picture 3" descr="A person in a black shirt&#10;&#10;AI-generated content may be incorrect.">
            <a:extLst>
              <a:ext uri="{FF2B5EF4-FFF2-40B4-BE49-F238E27FC236}">
                <a16:creationId xmlns:a16="http://schemas.microsoft.com/office/drawing/2014/main" id="{F8A4BFD2-DA77-01E7-8976-F2C7479E5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3289" y="1548304"/>
            <a:ext cx="3291840" cy="3206115"/>
          </a:xfrm>
          <a:prstGeom prst="rect">
            <a:avLst/>
          </a:prstGeom>
        </p:spPr>
      </p:pic>
    </p:spTree>
    <p:extLst>
      <p:ext uri="{BB962C8B-B14F-4D97-AF65-F5344CB8AC3E}">
        <p14:creationId xmlns:p14="http://schemas.microsoft.com/office/powerpoint/2010/main" val="401162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a:ln>
                  <a:noFill/>
                </a:ln>
                <a:solidFill>
                  <a:srgbClr val="024191"/>
                </a:solidFill>
                <a:effectLst/>
                <a:uLnTx/>
                <a:uFillTx/>
                <a:latin typeface="Raleway" pitchFamily="2" charset="77"/>
                <a:ea typeface="+mn-ea"/>
                <a:cs typeface="+mn-cs"/>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a:bodyPr>
          <a:lstStyle/>
          <a:p>
            <a:r>
              <a:rPr lang="en-US"/>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0238-E7A4-D200-BC88-3D3EB7F99B94}"/>
              </a:ext>
            </a:extLst>
          </p:cNvPr>
          <p:cNvSpPr>
            <a:spLocks noGrp="1"/>
          </p:cNvSpPr>
          <p:nvPr>
            <p:ph type="title"/>
          </p:nvPr>
        </p:nvSpPr>
        <p:spPr/>
        <p:txBody>
          <a:bodyPr/>
          <a:lstStyle/>
          <a:p>
            <a:r>
              <a:rPr lang="en-US"/>
              <a:t>Use all your resources</a:t>
            </a:r>
          </a:p>
        </p:txBody>
      </p:sp>
      <p:pic>
        <p:nvPicPr>
          <p:cNvPr id="4" name="Picture 3" descr="Two books on a table&#10;&#10;AI-generated content may be incorrect.">
            <a:extLst>
              <a:ext uri="{FF2B5EF4-FFF2-40B4-BE49-F238E27FC236}">
                <a16:creationId xmlns:a16="http://schemas.microsoft.com/office/drawing/2014/main" id="{C85513C5-4817-0A94-E54D-101F291F3BFB}"/>
              </a:ext>
            </a:extLst>
          </p:cNvPr>
          <p:cNvPicPr>
            <a:picLocks noChangeAspect="1"/>
          </p:cNvPicPr>
          <p:nvPr/>
        </p:nvPicPr>
        <p:blipFill>
          <a:blip r:embed="rId3">
            <a:extLst>
              <a:ext uri="{28A0092B-C50C-407E-A947-70E740481C1C}">
                <a14:useLocalDpi xmlns:a14="http://schemas.microsoft.com/office/drawing/2010/main" val="0"/>
              </a:ext>
            </a:extLst>
          </a:blip>
          <a:srcRect t="2799"/>
          <a:stretch>
            <a:fillRect/>
          </a:stretch>
        </p:blipFill>
        <p:spPr>
          <a:xfrm>
            <a:off x="0" y="1340534"/>
            <a:ext cx="12192000" cy="8888085"/>
          </a:xfrm>
          <a:prstGeom prst="rect">
            <a:avLst/>
          </a:prstGeom>
        </p:spPr>
      </p:pic>
    </p:spTree>
    <p:extLst>
      <p:ext uri="{BB962C8B-B14F-4D97-AF65-F5344CB8AC3E}">
        <p14:creationId xmlns:p14="http://schemas.microsoft.com/office/powerpoint/2010/main" val="300268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a:t>Schedule for 2026:</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1916227338"/>
              </p:ext>
            </p:extLst>
          </p:nvPr>
        </p:nvGraphicFramePr>
        <p:xfrm>
          <a:off x="838199" y="1798007"/>
          <a:ext cx="10609729" cy="4287589"/>
        </p:xfrm>
        <a:graphic>
          <a:graphicData uri="http://schemas.openxmlformats.org/drawingml/2006/table">
            <a:tbl>
              <a:tblPr>
                <a:tableStyleId>{5C22544A-7EE6-4342-B048-85BDC9FD1C3A}</a:tableStyleId>
              </a:tblPr>
              <a:tblGrid>
                <a:gridCol w="2749123">
                  <a:extLst>
                    <a:ext uri="{9D8B030D-6E8A-4147-A177-3AD203B41FA5}">
                      <a16:colId xmlns:a16="http://schemas.microsoft.com/office/drawing/2014/main" val="267428786"/>
                    </a:ext>
                  </a:extLst>
                </a:gridCol>
                <a:gridCol w="7860606">
                  <a:extLst>
                    <a:ext uri="{9D8B030D-6E8A-4147-A177-3AD203B41FA5}">
                      <a16:colId xmlns:a16="http://schemas.microsoft.com/office/drawing/2014/main" val="1526478808"/>
                    </a:ext>
                  </a:extLst>
                </a:gridCol>
              </a:tblGrid>
              <a:tr h="304902">
                <a:tc>
                  <a:txBody>
                    <a:bodyPr/>
                    <a:lstStyle/>
                    <a:p>
                      <a:pPr algn="ctr" fontAlgn="b"/>
                      <a:r>
                        <a:rPr lang="en-US" sz="2000" b="1" i="0" u="none" strike="noStrike">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buNone/>
                      </a:pPr>
                      <a:r>
                        <a:rPr lang="en-US" sz="1600" b="0" i="0" u="none" strike="noStrike">
                          <a:solidFill>
                            <a:schemeClr val="tx1"/>
                          </a:solidFill>
                          <a:effectLst/>
                          <a:latin typeface="Raleway" pitchFamily="2" charset="77"/>
                        </a:rPr>
                        <a:t>1/20/26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Concept and Math Review Session</a:t>
                      </a:r>
                    </a:p>
                  </a:txBody>
                  <a:tcPr marL="9525" marR="9525" marT="9525" marB="0" anchor="b"/>
                </a:tc>
                <a:extLst>
                  <a:ext uri="{0D108BD9-81ED-4DB2-BD59-A6C34878D82A}">
                    <a16:rowId xmlns:a16="http://schemas.microsoft.com/office/drawing/2014/main" val="733357491"/>
                  </a:ext>
                </a:extLst>
              </a:tr>
              <a:tr h="304902">
                <a:tc>
                  <a:txBody>
                    <a:bodyPr/>
                    <a:lstStyle/>
                    <a:p>
                      <a:pPr algn="ctr" fontAlgn="b">
                        <a:buNone/>
                      </a:pPr>
                      <a:r>
                        <a:rPr lang="en-US" sz="1600" b="0" i="0" u="none" strike="noStrike">
                          <a:solidFill>
                            <a:schemeClr val="tx1"/>
                          </a:solidFill>
                          <a:effectLst/>
                          <a:latin typeface="Raleway" pitchFamily="2" charset="77"/>
                        </a:rPr>
                        <a:t>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1 (chlorination/dechlorination) + related math</a:t>
                      </a:r>
                    </a:p>
                  </a:txBody>
                  <a:tcPr marL="9525" marR="9525" marT="9525" marB="0" anchor="b"/>
                </a:tc>
                <a:extLst>
                  <a:ext uri="{0D108BD9-81ED-4DB2-BD59-A6C34878D82A}">
                    <a16:rowId xmlns:a16="http://schemas.microsoft.com/office/drawing/2014/main" val="392762338"/>
                  </a:ext>
                </a:extLst>
              </a:tr>
              <a:tr h="304902">
                <a:tc>
                  <a:txBody>
                    <a:bodyPr/>
                    <a:lstStyle/>
                    <a:p>
                      <a:pPr algn="ctr" fontAlgn="b">
                        <a:buNone/>
                      </a:pPr>
                      <a:r>
                        <a:rPr lang="en-US" sz="1600" b="0" i="0" u="none" strike="noStrike">
                          <a:solidFill>
                            <a:schemeClr val="tx1"/>
                          </a:solidFill>
                          <a:effectLst/>
                          <a:latin typeface="Raleway" pitchFamily="2" charset="77"/>
                        </a:rPr>
                        <a:t>2/17/26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Disinfection Part 2 - UV and other methods</a:t>
                      </a:r>
                    </a:p>
                  </a:txBody>
                  <a:tcPr marL="9525" marR="9525" marT="9525" marB="0" anchor="b"/>
                </a:tc>
                <a:extLst>
                  <a:ext uri="{0D108BD9-81ED-4DB2-BD59-A6C34878D82A}">
                    <a16:rowId xmlns:a16="http://schemas.microsoft.com/office/drawing/2014/main" val="1988889985"/>
                  </a:ext>
                </a:extLst>
              </a:tr>
              <a:tr h="304902">
                <a:tc>
                  <a:txBody>
                    <a:bodyPr/>
                    <a:lstStyle/>
                    <a:p>
                      <a:pPr algn="ctr" fontAlgn="b">
                        <a:buNone/>
                      </a:pPr>
                      <a:r>
                        <a:rPr lang="en-US" sz="1600" b="0" i="0" u="none" strike="noStrike">
                          <a:solidFill>
                            <a:schemeClr val="tx1"/>
                          </a:solidFill>
                          <a:effectLst/>
                          <a:latin typeface="Raleway" pitchFamily="2" charset="77"/>
                        </a:rPr>
                        <a:t>3/3/26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3 (Flow, Detention Time)</a:t>
                      </a:r>
                    </a:p>
                  </a:txBody>
                  <a:tcPr marL="9525" marR="9525" marT="9525" marB="0" anchor="b"/>
                </a:tc>
                <a:extLst>
                  <a:ext uri="{0D108BD9-81ED-4DB2-BD59-A6C34878D82A}">
                    <a16:rowId xmlns:a16="http://schemas.microsoft.com/office/drawing/2014/main" val="1439428"/>
                  </a:ext>
                </a:extLst>
              </a:tr>
              <a:tr h="304902">
                <a:tc>
                  <a:txBody>
                    <a:bodyPr/>
                    <a:lstStyle/>
                    <a:p>
                      <a:pPr algn="ctr" fontAlgn="b">
                        <a:buNone/>
                      </a:pPr>
                      <a:r>
                        <a:rPr lang="en-US" sz="1600" b="0" i="0" u="none" strike="noStrike">
                          <a:solidFill>
                            <a:schemeClr val="tx1"/>
                          </a:solidFill>
                          <a:effectLst/>
                          <a:latin typeface="Raleway" pitchFamily="2" charset="77"/>
                        </a:rPr>
                        <a:t>3/17/26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WW Math Part 4 (BOD Math /Advanced WW Math)</a:t>
                      </a:r>
                    </a:p>
                  </a:txBody>
                  <a:tcPr marL="9525" marR="9525" marT="9525" marB="0" anchor="b"/>
                </a:tc>
                <a:extLst>
                  <a:ext uri="{0D108BD9-81ED-4DB2-BD59-A6C34878D82A}">
                    <a16:rowId xmlns:a16="http://schemas.microsoft.com/office/drawing/2014/main" val="1125775095"/>
                  </a:ext>
                </a:extLst>
              </a:tr>
              <a:tr h="304902">
                <a:tc>
                  <a:txBody>
                    <a:bodyPr/>
                    <a:lstStyle/>
                    <a:p>
                      <a:pPr algn="ctr" fontAlgn="b">
                        <a:buNone/>
                      </a:pPr>
                      <a:r>
                        <a:rPr lang="en-US" sz="1600" b="0" i="0" u="none" strike="noStrike">
                          <a:solidFill>
                            <a:schemeClr val="tx1"/>
                          </a:solidFill>
                          <a:effectLst/>
                          <a:latin typeface="Raleway" pitchFamily="2" charset="77"/>
                        </a:rPr>
                        <a:t>3/31/26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1 (Mechanical Solids Separation)</a:t>
                      </a:r>
                    </a:p>
                  </a:txBody>
                  <a:tcPr marL="9525" marR="9525" marT="9525" marB="0" anchor="b"/>
                </a:tc>
                <a:extLst>
                  <a:ext uri="{0D108BD9-81ED-4DB2-BD59-A6C34878D82A}">
                    <a16:rowId xmlns:a16="http://schemas.microsoft.com/office/drawing/2014/main" val="1678978195"/>
                  </a:ext>
                </a:extLst>
              </a:tr>
              <a:tr h="304902">
                <a:tc>
                  <a:txBody>
                    <a:bodyPr/>
                    <a:lstStyle/>
                    <a:p>
                      <a:pPr algn="ctr" fontAlgn="b">
                        <a:buNone/>
                      </a:pPr>
                      <a:r>
                        <a:rPr lang="en-US" sz="1600" b="0" i="0" u="none" strike="noStrike">
                          <a:solidFill>
                            <a:schemeClr val="tx1"/>
                          </a:solidFill>
                          <a:effectLst/>
                          <a:latin typeface="Raleway" pitchFamily="2" charset="77"/>
                        </a:rPr>
                        <a:t>4/14/26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Solids Handling Part 2 (Solids Handling)</a:t>
                      </a:r>
                    </a:p>
                  </a:txBody>
                  <a:tcPr marL="9525" marR="9525" marT="9525" marB="0" anchor="b"/>
                </a:tc>
                <a:extLst>
                  <a:ext uri="{0D108BD9-81ED-4DB2-BD59-A6C34878D82A}">
                    <a16:rowId xmlns:a16="http://schemas.microsoft.com/office/drawing/2014/main" val="1921529446"/>
                  </a:ext>
                </a:extLst>
              </a:tr>
              <a:tr h="314440">
                <a:tc>
                  <a:txBody>
                    <a:bodyPr/>
                    <a:lstStyle/>
                    <a:p>
                      <a:pPr algn="ctr" fontAlgn="b">
                        <a:buNone/>
                      </a:pPr>
                      <a:r>
                        <a:rPr lang="en-US" sz="1600" b="0" i="0" u="none" strike="noStrike">
                          <a:solidFill>
                            <a:schemeClr val="tx1"/>
                          </a:solidFill>
                          <a:effectLst/>
                          <a:latin typeface="Raleway" pitchFamily="2" charset="77"/>
                        </a:rPr>
                        <a:t>4/28/26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Sampling</a:t>
                      </a:r>
                    </a:p>
                  </a:txBody>
                  <a:tcPr marL="9525" marR="9525" marT="9525" marB="0" anchor="b"/>
                </a:tc>
                <a:extLst>
                  <a:ext uri="{0D108BD9-81ED-4DB2-BD59-A6C34878D82A}">
                    <a16:rowId xmlns:a16="http://schemas.microsoft.com/office/drawing/2014/main" val="4115922846"/>
                  </a:ext>
                </a:extLst>
              </a:tr>
              <a:tr h="304902">
                <a:tc>
                  <a:txBody>
                    <a:bodyPr/>
                    <a:lstStyle/>
                    <a:p>
                      <a:pPr algn="ctr" fontAlgn="b">
                        <a:buNone/>
                      </a:pPr>
                      <a:r>
                        <a:rPr lang="en-US" sz="1600" b="0" i="0" u="none" strike="noStrike">
                          <a:solidFill>
                            <a:schemeClr val="tx1"/>
                          </a:solidFill>
                          <a:effectLst/>
                          <a:latin typeface="Raleway" pitchFamily="2" charset="77"/>
                        </a:rPr>
                        <a:t>5/12/26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Regulations (NPDES Permits and Discharge Limitations)</a:t>
                      </a:r>
                    </a:p>
                  </a:txBody>
                  <a:tcPr marL="9525" marR="9525" marT="9525" marB="0" anchor="b"/>
                </a:tc>
                <a:extLst>
                  <a:ext uri="{0D108BD9-81ED-4DB2-BD59-A6C34878D82A}">
                    <a16:rowId xmlns:a16="http://schemas.microsoft.com/office/drawing/2014/main" val="1141426656"/>
                  </a:ext>
                </a:extLst>
              </a:tr>
              <a:tr h="304902">
                <a:tc>
                  <a:txBody>
                    <a:bodyPr/>
                    <a:lstStyle/>
                    <a:p>
                      <a:pPr algn="ctr" fontAlgn="b">
                        <a:buNone/>
                      </a:pPr>
                      <a:r>
                        <a:rPr lang="en-US" sz="1600" b="0" i="0" u="none" strike="noStrike">
                          <a:solidFill>
                            <a:schemeClr val="tx1"/>
                          </a:solidFill>
                          <a:effectLst/>
                          <a:latin typeface="Raleway" pitchFamily="2" charset="77"/>
                        </a:rPr>
                        <a:t>5/26/26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Treatment System Maintenance</a:t>
                      </a:r>
                    </a:p>
                  </a:txBody>
                  <a:tcPr marL="9525" marR="9525" marT="9525" marB="0" anchor="b"/>
                </a:tc>
                <a:extLst>
                  <a:ext uri="{0D108BD9-81ED-4DB2-BD59-A6C34878D82A}">
                    <a16:rowId xmlns:a16="http://schemas.microsoft.com/office/drawing/2014/main" val="3306775158"/>
                  </a:ext>
                </a:extLst>
              </a:tr>
              <a:tr h="304902">
                <a:tc>
                  <a:txBody>
                    <a:bodyPr/>
                    <a:lstStyle/>
                    <a:p>
                      <a:pPr algn="ctr" fontAlgn="b">
                        <a:buNone/>
                      </a:pPr>
                      <a:r>
                        <a:rPr lang="en-US" sz="1600" b="0" i="0" u="none" strike="noStrike">
                          <a:solidFill>
                            <a:schemeClr val="tx1"/>
                          </a:solidFill>
                          <a:effectLst/>
                          <a:latin typeface="Raleway" pitchFamily="2" charset="77"/>
                        </a:rPr>
                        <a:t>6/9/26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Lab Procedures/Analysis/Interpretation or alternate topic</a:t>
                      </a:r>
                    </a:p>
                  </a:txBody>
                  <a:tcPr marL="9525" marR="9525" marT="9525" marB="0" anchor="b"/>
                </a:tc>
                <a:extLst>
                  <a:ext uri="{0D108BD9-81ED-4DB2-BD59-A6C34878D82A}">
                    <a16:rowId xmlns:a16="http://schemas.microsoft.com/office/drawing/2014/main" val="1418810750"/>
                  </a:ext>
                </a:extLst>
              </a:tr>
              <a:tr h="304902">
                <a:tc>
                  <a:txBody>
                    <a:bodyPr/>
                    <a:lstStyle/>
                    <a:p>
                      <a:pPr algn="ctr" fontAlgn="b">
                        <a:buNone/>
                      </a:pPr>
                      <a:r>
                        <a:rPr lang="en-US" sz="1600" b="0" i="0" u="none" strike="noStrike">
                          <a:solidFill>
                            <a:schemeClr val="tx1"/>
                          </a:solidFill>
                          <a:effectLst/>
                          <a:latin typeface="Raleway" pitchFamily="2" charset="77"/>
                        </a:rPr>
                        <a:t>6/23/26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Using Technology in daily operations (SCADA, Computer, Tablets, CMMS, AI, etc.)</a:t>
                      </a:r>
                    </a:p>
                  </a:txBody>
                  <a:tcPr marL="9525" marR="9525" marT="9525" marB="0" anchor="b"/>
                </a:tc>
                <a:extLst>
                  <a:ext uri="{0D108BD9-81ED-4DB2-BD59-A6C34878D82A}">
                    <a16:rowId xmlns:a16="http://schemas.microsoft.com/office/drawing/2014/main" val="3025419566"/>
                  </a:ext>
                </a:extLst>
              </a:tr>
              <a:tr h="304902">
                <a:tc>
                  <a:txBody>
                    <a:bodyPr/>
                    <a:lstStyle/>
                    <a:p>
                      <a:pPr algn="ctr" fontAlgn="b">
                        <a:buNone/>
                      </a:pPr>
                      <a:r>
                        <a:rPr lang="en-US" sz="1600" b="0" i="0" u="none" strike="noStrike">
                          <a:solidFill>
                            <a:schemeClr val="tx1"/>
                          </a:solidFill>
                          <a:effectLst/>
                          <a:latin typeface="Raleway" pitchFamily="2" charset="77"/>
                        </a:rPr>
                        <a:t>7/7/26</a:t>
                      </a:r>
                    </a:p>
                  </a:txBody>
                  <a:tcPr marL="9525" marR="9525" marT="9525" marB="0" anchor="b"/>
                </a:tc>
                <a:tc>
                  <a:txBody>
                    <a:bodyPr/>
                    <a:lstStyle/>
                    <a:p>
                      <a:pPr algn="l" fontAlgn="b">
                        <a:buNone/>
                      </a:pPr>
                      <a:r>
                        <a:rPr lang="en-US" sz="1600" b="0" i="0" u="none" strike="noStrike">
                          <a:solidFill>
                            <a:schemeClr val="tx1"/>
                          </a:solidFill>
                          <a:effectLst/>
                          <a:latin typeface="Raleway" pitchFamily="2" charset="77"/>
                        </a:rPr>
                        <a:t>Course Review Session -   Short sample exam? </a:t>
                      </a:r>
                    </a:p>
                  </a:txBody>
                  <a:tcPr marL="9525" marR="9525" marT="9525" marB="0" anchor="b"/>
                </a:tc>
                <a:extLst>
                  <a:ext uri="{0D108BD9-81ED-4DB2-BD59-A6C34878D82A}">
                    <a16:rowId xmlns:a16="http://schemas.microsoft.com/office/drawing/2014/main" val="2990251519"/>
                  </a:ext>
                </a:extLst>
              </a:tr>
            </a:tbl>
          </a:graphicData>
        </a:graphic>
      </p:graphicFrame>
      <p:cxnSp>
        <p:nvCxnSpPr>
          <p:cNvPr id="3" name="Straight Arrow Connector 2">
            <a:extLst>
              <a:ext uri="{FF2B5EF4-FFF2-40B4-BE49-F238E27FC236}">
                <a16:creationId xmlns:a16="http://schemas.microsoft.com/office/drawing/2014/main" id="{C03918F0-5530-55E0-FBA0-B4A8A5621654}"/>
              </a:ext>
            </a:extLst>
          </p:cNvPr>
          <p:cNvCxnSpPr/>
          <p:nvPr/>
        </p:nvCxnSpPr>
        <p:spPr>
          <a:xfrm>
            <a:off x="301793" y="3190713"/>
            <a:ext cx="1280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6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a:t>https://swefc.unm.edu/home/op-cert-trainings/</a:t>
            </a:r>
          </a:p>
        </p:txBody>
      </p:sp>
      <p:pic>
        <p:nvPicPr>
          <p:cNvPr id="2" name="Picture 1">
            <a:extLst>
              <a:ext uri="{FF2B5EF4-FFF2-40B4-BE49-F238E27FC236}">
                <a16:creationId xmlns:a16="http://schemas.microsoft.com/office/drawing/2014/main" id="{239794BD-DF48-EFFF-FEFF-827255C24C57}"/>
              </a:ext>
            </a:extLst>
          </p:cNvPr>
          <p:cNvPicPr>
            <a:picLocks noChangeAspect="1"/>
          </p:cNvPicPr>
          <p:nvPr/>
        </p:nvPicPr>
        <p:blipFill>
          <a:blip r:embed="rId3"/>
          <a:stretch>
            <a:fillRect/>
          </a:stretch>
        </p:blipFill>
        <p:spPr>
          <a:xfrm>
            <a:off x="2417233" y="982374"/>
            <a:ext cx="7357533" cy="5875626"/>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a:latin typeface="Raleway" pitchFamily="2" charset="77"/>
              </a:rPr>
              <a:t>Sign in </a:t>
            </a:r>
            <a:r>
              <a:rPr lang="en-US">
                <a:latin typeface="Raleway" pitchFamily="2" charset="77"/>
              </a:rPr>
              <a:t>for </a:t>
            </a:r>
            <a:r>
              <a:rPr lang="en-US" b="1">
                <a:latin typeface="Raleway" pitchFamily="2" charset="77"/>
              </a:rPr>
              <a:t>every session to</a:t>
            </a:r>
            <a:r>
              <a:rPr lang="en-US">
                <a:latin typeface="Raleway" pitchFamily="2" charset="77"/>
              </a:rPr>
              <a:t> ensure you </a:t>
            </a:r>
            <a:r>
              <a:rPr lang="en-US" b="1">
                <a:latin typeface="Raleway" pitchFamily="2" charset="77"/>
              </a:rPr>
              <a:t>get credit </a:t>
            </a:r>
            <a:r>
              <a:rPr lang="en-US">
                <a:latin typeface="Raleway" pitchFamily="2" charset="77"/>
              </a:rPr>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0000"/>
          </a:stretch>
        </a:blipFill>
        <a:effectLst/>
      </p:bgPr>
    </p:bg>
    <p:spTree>
      <p:nvGrpSpPr>
        <p:cNvPr id="1" name="">
          <a:extLst>
            <a:ext uri="{FF2B5EF4-FFF2-40B4-BE49-F238E27FC236}">
              <a16:creationId xmlns:a16="http://schemas.microsoft.com/office/drawing/2014/main" id="{E6538853-88F1-664A-BEFB-1D03C541BA9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2210767-C019-9129-7DA0-7F7EADF479C6}"/>
              </a:ext>
            </a:extLst>
          </p:cNvPr>
          <p:cNvSpPr txBox="1">
            <a:spLocks/>
          </p:cNvSpPr>
          <p:nvPr/>
        </p:nvSpPr>
        <p:spPr>
          <a:xfrm>
            <a:off x="345460" y="-63438"/>
            <a:ext cx="10866175" cy="1809146"/>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en-US" sz="7200">
                <a:solidFill>
                  <a:schemeClr val="bg1"/>
                </a:solidFill>
                <a:latin typeface="Helvetica" charset="0"/>
                <a:ea typeface="Helvetica" charset="0"/>
                <a:cs typeface="Helvetica" charset="0"/>
              </a:rPr>
              <a:t>Overview</a:t>
            </a:r>
          </a:p>
        </p:txBody>
      </p:sp>
      <p:sp>
        <p:nvSpPr>
          <p:cNvPr id="3" name="Slide Number Placeholder 2">
            <a:extLst>
              <a:ext uri="{FF2B5EF4-FFF2-40B4-BE49-F238E27FC236}">
                <a16:creationId xmlns:a16="http://schemas.microsoft.com/office/drawing/2014/main" id="{AC8B3EA7-07AB-B06C-372B-DDD1AB95E359}"/>
              </a:ext>
            </a:extLst>
          </p:cNvPr>
          <p:cNvSpPr>
            <a:spLocks noGrp="1"/>
          </p:cNvSpPr>
          <p:nvPr>
            <p:ph type="sldNum" sz="quarter" idx="12"/>
          </p:nvPr>
        </p:nvSpPr>
        <p:spPr/>
        <p:txBody>
          <a:bodyPr/>
          <a:lstStyle/>
          <a:p>
            <a:fld id="{1C4FBAFF-801F-4ABF-B4E1-B4B035596C45}" type="slidenum">
              <a:rPr lang="en-US" smtClean="0"/>
              <a:t>10</a:t>
            </a:fld>
            <a:endParaRPr lang="en-US"/>
          </a:p>
        </p:txBody>
      </p:sp>
      <p:sp>
        <p:nvSpPr>
          <p:cNvPr id="2" name="TextBox 1">
            <a:extLst>
              <a:ext uri="{FF2B5EF4-FFF2-40B4-BE49-F238E27FC236}">
                <a16:creationId xmlns:a16="http://schemas.microsoft.com/office/drawing/2014/main" id="{30A3BF08-D800-D434-5205-0DBC68AB4C4F}"/>
              </a:ext>
            </a:extLst>
          </p:cNvPr>
          <p:cNvSpPr txBox="1"/>
          <p:nvPr/>
        </p:nvSpPr>
        <p:spPr>
          <a:xfrm>
            <a:off x="167999" y="1924548"/>
            <a:ext cx="11587191" cy="4770537"/>
          </a:xfrm>
          <a:prstGeom prst="rect">
            <a:avLst/>
          </a:prstGeom>
          <a:noFill/>
        </p:spPr>
        <p:txBody>
          <a:bodyPr wrap="square" rtlCol="0">
            <a:spAutoFit/>
          </a:bodyPr>
          <a:lstStyle/>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Velocity</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Flow Rates</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Detention Times</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Loading Rates</a:t>
            </a:r>
          </a:p>
          <a:p>
            <a:pPr marL="571500"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Practice problems </a:t>
            </a:r>
          </a:p>
          <a:p>
            <a:pPr marL="1028700" lvl="1"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Pencil and paper needed</a:t>
            </a:r>
          </a:p>
          <a:p>
            <a:pPr marL="1028700" lvl="1" indent="-571500">
              <a:buFont typeface="Arial" panose="020B0604020202020204" pitchFamily="34" charset="0"/>
              <a:buChar char="•"/>
            </a:pPr>
            <a:r>
              <a:rPr lang="en-US" sz="4000">
                <a:solidFill>
                  <a:srgbClr val="33318A"/>
                </a:solidFill>
                <a:latin typeface="Raleway" pitchFamily="2" charset="77"/>
                <a:cs typeface="Helvetica" panose="020B0604020202020204" pitchFamily="34" charset="0"/>
              </a:rPr>
              <a:t>ABC Formula Sheet helpful</a:t>
            </a:r>
          </a:p>
          <a:p>
            <a:pPr marL="1485900" lvl="2" indent="-571500">
              <a:buFont typeface="Arial" panose="020B0604020202020204" pitchFamily="34" charset="0"/>
              <a:buChar char="•"/>
            </a:pPr>
            <a:r>
              <a:rPr lang="en-US" sz="2400">
                <a:solidFill>
                  <a:srgbClr val="33318A"/>
                </a:solidFill>
                <a:latin typeface="Raleway" pitchFamily="2" charset="77"/>
                <a:cs typeface="Helvetica" panose="020B0604020202020204" pitchFamily="34" charset="0"/>
              </a:rPr>
              <a:t>https://gowpi.org/services/abc-testing/formula-conversion-tables/</a:t>
            </a:r>
          </a:p>
        </p:txBody>
      </p:sp>
    </p:spTree>
    <p:extLst>
      <p:ext uri="{BB962C8B-B14F-4D97-AF65-F5344CB8AC3E}">
        <p14:creationId xmlns:p14="http://schemas.microsoft.com/office/powerpoint/2010/main" val="734734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E406A-1E33-8AE2-0921-808741AA6441}"/>
              </a:ext>
            </a:extLst>
          </p:cNvPr>
          <p:cNvSpPr>
            <a:spLocks noGrp="1"/>
          </p:cNvSpPr>
          <p:nvPr>
            <p:ph type="title"/>
          </p:nvPr>
        </p:nvSpPr>
        <p:spPr/>
        <p:txBody>
          <a:bodyPr/>
          <a:lstStyle/>
          <a:p>
            <a:r>
              <a:rPr lang="en-US"/>
              <a:t>Velocity and Flow Rates</a:t>
            </a:r>
          </a:p>
        </p:txBody>
      </p:sp>
      <p:sp>
        <p:nvSpPr>
          <p:cNvPr id="3" name="Text Placeholder 2">
            <a:extLst>
              <a:ext uri="{FF2B5EF4-FFF2-40B4-BE49-F238E27FC236}">
                <a16:creationId xmlns:a16="http://schemas.microsoft.com/office/drawing/2014/main" id="{890760DB-AA89-9E20-A9FC-1C8F786F136C}"/>
              </a:ext>
            </a:extLst>
          </p:cNvPr>
          <p:cNvSpPr>
            <a:spLocks noGrp="1"/>
          </p:cNvSpPr>
          <p:nvPr>
            <p:ph type="body" idx="1"/>
          </p:nvPr>
        </p:nvSpPr>
        <p:spPr/>
        <p:txBody>
          <a:bodyPr/>
          <a:lstStyle/>
          <a:p>
            <a:r>
              <a:rPr lang="en-US"/>
              <a:t>How Fast and How Much</a:t>
            </a:r>
          </a:p>
          <a:p>
            <a:r>
              <a:rPr lang="en-US"/>
              <a:t>OR</a:t>
            </a:r>
          </a:p>
          <a:p>
            <a:r>
              <a:rPr lang="en-US"/>
              <a:t>Speed and Volume</a:t>
            </a:r>
          </a:p>
        </p:txBody>
      </p:sp>
      <p:sp>
        <p:nvSpPr>
          <p:cNvPr id="4" name="Slide Number Placeholder 3">
            <a:extLst>
              <a:ext uri="{FF2B5EF4-FFF2-40B4-BE49-F238E27FC236}">
                <a16:creationId xmlns:a16="http://schemas.microsoft.com/office/drawing/2014/main" id="{92F23AB9-6090-0FC6-4D11-C0EDA99342C2}"/>
              </a:ext>
            </a:extLst>
          </p:cNvPr>
          <p:cNvSpPr>
            <a:spLocks noGrp="1"/>
          </p:cNvSpPr>
          <p:nvPr>
            <p:ph type="sldNum" sz="quarter" idx="12"/>
          </p:nvPr>
        </p:nvSpPr>
        <p:spPr/>
        <p:txBody>
          <a:bodyPr/>
          <a:lstStyle/>
          <a:p>
            <a:fld id="{1C4FBAFF-801F-4ABF-B4E1-B4B035596C45}" type="slidenum">
              <a:rPr lang="en-US" smtClean="0"/>
              <a:t>11</a:t>
            </a:fld>
            <a:endParaRPr lang="en-US"/>
          </a:p>
        </p:txBody>
      </p:sp>
    </p:spTree>
    <p:extLst>
      <p:ext uri="{BB962C8B-B14F-4D97-AF65-F5344CB8AC3E}">
        <p14:creationId xmlns:p14="http://schemas.microsoft.com/office/powerpoint/2010/main" val="1231148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8DCE774-A09F-48BA-9AE0-D6F8C01FCA4D}"/>
              </a:ext>
            </a:extLst>
          </p:cNvPr>
          <p:cNvSpPr>
            <a:spLocks noGrp="1"/>
          </p:cNvSpPr>
          <p:nvPr>
            <p:ph type="title"/>
          </p:nvPr>
        </p:nvSpPr>
        <p:spPr>
          <a:xfrm>
            <a:off x="435784" y="71716"/>
            <a:ext cx="6735894" cy="747819"/>
          </a:xfrm>
        </p:spPr>
        <p:txBody>
          <a:bodyPr>
            <a:noAutofit/>
          </a:bodyPr>
          <a:lstStyle/>
          <a:p>
            <a:r>
              <a:rPr lang="en-US" b="1"/>
              <a:t>Velocity vs Flow rates</a:t>
            </a:r>
          </a:p>
        </p:txBody>
      </p:sp>
      <p:sp>
        <p:nvSpPr>
          <p:cNvPr id="6" name="TextBox 5">
            <a:extLst>
              <a:ext uri="{FF2B5EF4-FFF2-40B4-BE49-F238E27FC236}">
                <a16:creationId xmlns:a16="http://schemas.microsoft.com/office/drawing/2014/main" id="{340A4857-A60B-4F9C-A208-26477214A3CE}"/>
              </a:ext>
            </a:extLst>
          </p:cNvPr>
          <p:cNvSpPr txBox="1"/>
          <p:nvPr/>
        </p:nvSpPr>
        <p:spPr>
          <a:xfrm>
            <a:off x="7036522" y="5252973"/>
            <a:ext cx="4140219" cy="1077218"/>
          </a:xfrm>
          <a:prstGeom prst="rect">
            <a:avLst/>
          </a:prstGeom>
          <a:solidFill>
            <a:srgbClr val="92D050"/>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Velocity = ft/sec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Flow = </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ft</a:t>
            </a:r>
            <a:r>
              <a:rPr kumimoji="0" lang="en-US" sz="3200" b="0" i="0" u="none" strike="noStrike" kern="1200" cap="none" spc="0" normalizeH="0" baseline="30000" noProof="0">
                <a:ln>
                  <a:noFill/>
                </a:ln>
                <a:solidFill>
                  <a:prstClr val="black"/>
                </a:solidFill>
                <a:effectLst/>
                <a:uLnTx/>
                <a:uFillTx/>
                <a:latin typeface="Times New Roman" panose="02020603050405020304" pitchFamily="18" charset="0"/>
                <a:ea typeface="Times New Roman" panose="02020603050405020304" pitchFamily="18" charset="0"/>
                <a:cs typeface="+mn-cs"/>
              </a:rPr>
              <a:t>3</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/sec</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2" descr="How to Calculate Water Flow Through a Pipe Based on Pressure">
            <a:extLst>
              <a:ext uri="{FF2B5EF4-FFF2-40B4-BE49-F238E27FC236}">
                <a16:creationId xmlns:a16="http://schemas.microsoft.com/office/drawing/2014/main" id="{F1B13738-6130-4041-981C-E4847CD56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1421" y="0"/>
            <a:ext cx="2980580" cy="1983441"/>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Title 4">
            <a:extLst>
              <a:ext uri="{FF2B5EF4-FFF2-40B4-BE49-F238E27FC236}">
                <a16:creationId xmlns:a16="http://schemas.microsoft.com/office/drawing/2014/main" id="{E447843F-0D23-447D-B8C1-06836CBF8322}"/>
              </a:ext>
            </a:extLst>
          </p:cNvPr>
          <p:cNvSpPr txBox="1">
            <a:spLocks/>
          </p:cNvSpPr>
          <p:nvPr/>
        </p:nvSpPr>
        <p:spPr>
          <a:xfrm>
            <a:off x="318483" y="991720"/>
            <a:ext cx="6438452" cy="2677656"/>
          </a:xfrm>
          <a:prstGeom prst="rect">
            <a:avLst/>
          </a:prstGeom>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Velocity</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How fast water flows through a pipe in a given time; How far something travels in a given amount of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Feet per second (ft/s)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Meters per sec (m/s)</a:t>
            </a:r>
          </a:p>
        </p:txBody>
      </p:sp>
      <p:sp>
        <p:nvSpPr>
          <p:cNvPr id="9" name="Title 4">
            <a:extLst>
              <a:ext uri="{FF2B5EF4-FFF2-40B4-BE49-F238E27FC236}">
                <a16:creationId xmlns:a16="http://schemas.microsoft.com/office/drawing/2014/main" id="{D0BA91EF-4D6D-4D00-88BC-F68C2E7364FF}"/>
              </a:ext>
            </a:extLst>
          </p:cNvPr>
          <p:cNvSpPr txBox="1">
            <a:spLocks/>
          </p:cNvSpPr>
          <p:nvPr/>
        </p:nvSpPr>
        <p:spPr>
          <a:xfrm>
            <a:off x="318483" y="3914707"/>
            <a:ext cx="6159319" cy="2246769"/>
          </a:xfrm>
          <a:prstGeom prst="rect">
            <a:avLst/>
          </a:prstGeom>
          <a:noFill/>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33CC"/>
                </a:solidFill>
                <a:effectLst/>
                <a:uLnTx/>
                <a:uFillTx/>
                <a:latin typeface="Arial" panose="020B0604020202020204" pitchFamily="34" charset="0"/>
                <a:ea typeface="+mj-ea"/>
                <a:cs typeface="Arial" panose="020B0604020202020204" pitchFamily="34" charset="0"/>
              </a:rPr>
              <a:t>Flow</a:t>
            </a: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Volume of water flowing through a pipe in a given time.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Gallons per minute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j-ea"/>
                <a:cs typeface="Arial" panose="020B0604020202020204" pitchFamily="34" charset="0"/>
              </a:rPr>
              <a:t>gpm</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Cubic feet per second (ft</a:t>
            </a:r>
            <a:r>
              <a:rPr kumimoji="0" lang="en-US" sz="2800" b="0" i="0" u="none" strike="noStrike" kern="1200" cap="none" spc="0" normalizeH="0" baseline="30000" noProof="0">
                <a:ln>
                  <a:noFill/>
                </a:ln>
                <a:solidFill>
                  <a:prstClr val="black"/>
                </a:solidFill>
                <a:effectLst/>
                <a:uLnTx/>
                <a:uFillTx/>
                <a:latin typeface="Arial" panose="020B0604020202020204" pitchFamily="34" charset="0"/>
                <a:ea typeface="+mj-ea"/>
                <a:cs typeface="Arial" panose="020B0604020202020204" pitchFamily="34" charset="0"/>
              </a:rPr>
              <a:t>3</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/sec)</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Million gallons per day (MGD)</a:t>
            </a:r>
          </a:p>
        </p:txBody>
      </p:sp>
      <p:pic>
        <p:nvPicPr>
          <p:cNvPr id="3" name="Picture 2">
            <a:extLst>
              <a:ext uri="{FF2B5EF4-FFF2-40B4-BE49-F238E27FC236}">
                <a16:creationId xmlns:a16="http://schemas.microsoft.com/office/drawing/2014/main" id="{3D974914-4525-37A2-F160-40F517223E2E}"/>
              </a:ext>
            </a:extLst>
          </p:cNvPr>
          <p:cNvPicPr>
            <a:picLocks noChangeAspect="1"/>
          </p:cNvPicPr>
          <p:nvPr/>
        </p:nvPicPr>
        <p:blipFill>
          <a:blip r:embed="rId3"/>
          <a:stretch>
            <a:fillRect/>
          </a:stretch>
        </p:blipFill>
        <p:spPr>
          <a:xfrm>
            <a:off x="5338805" y="4263414"/>
            <a:ext cx="6853195" cy="640852"/>
          </a:xfrm>
          <a:prstGeom prst="rect">
            <a:avLst/>
          </a:prstGeom>
        </p:spPr>
      </p:pic>
      <p:pic>
        <p:nvPicPr>
          <p:cNvPr id="11" name="Picture 10">
            <a:extLst>
              <a:ext uri="{FF2B5EF4-FFF2-40B4-BE49-F238E27FC236}">
                <a16:creationId xmlns:a16="http://schemas.microsoft.com/office/drawing/2014/main" id="{8F855985-1FBE-14DA-9D9D-F336AD546B88}"/>
              </a:ext>
            </a:extLst>
          </p:cNvPr>
          <p:cNvPicPr>
            <a:picLocks noChangeAspect="1"/>
          </p:cNvPicPr>
          <p:nvPr/>
        </p:nvPicPr>
        <p:blipFill>
          <a:blip r:embed="rId4"/>
          <a:stretch>
            <a:fillRect/>
          </a:stretch>
        </p:blipFill>
        <p:spPr>
          <a:xfrm>
            <a:off x="6756935" y="2147913"/>
            <a:ext cx="4699394" cy="1903190"/>
          </a:xfrm>
          <a:prstGeom prst="rect">
            <a:avLst/>
          </a:prstGeom>
        </p:spPr>
      </p:pic>
    </p:spTree>
    <p:extLst>
      <p:ext uri="{BB962C8B-B14F-4D97-AF65-F5344CB8AC3E}">
        <p14:creationId xmlns:p14="http://schemas.microsoft.com/office/powerpoint/2010/main" val="142238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1290180" y="247773"/>
            <a:ext cx="2424294" cy="385642"/>
          </a:xfrm>
        </p:spPr>
        <p:txBody>
          <a:bodyPr>
            <a:noAutofit/>
          </a:bodyPr>
          <a:lstStyle/>
          <a:p>
            <a:pPr marL="342900" marR="0" lvl="0" indent="-342900">
              <a:spcBef>
                <a:spcPts val="0"/>
              </a:spcBef>
              <a:spcAft>
                <a:spcPts val="0"/>
              </a:spcAft>
              <a:tabLst>
                <a:tab pos="457200" algn="l"/>
              </a:tabLst>
            </a:pPr>
            <a:r>
              <a:rPr lang="en-US" sz="4800">
                <a:effectLst/>
                <a:latin typeface="+mn-lt"/>
                <a:ea typeface="Times New Roman" panose="02020603050405020304" pitchFamily="18" charset="0"/>
              </a:rPr>
              <a:t> Velocity</a:t>
            </a:r>
            <a:endParaRPr lang="en-US" sz="4800">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878793" y="774837"/>
            <a:ext cx="8211419" cy="243143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You put a rubber ducky at the beginning of a pipe that is 520 feet long. It comes out the end in 142 seconds. How fast is water flowing through your pipe?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(assuming water is flowing the same speed as the ducky) </a:t>
            </a:r>
          </a:p>
        </p:txBody>
      </p:sp>
      <p:sp>
        <p:nvSpPr>
          <p:cNvPr id="6" name="TextBox 5">
            <a:extLst>
              <a:ext uri="{FF2B5EF4-FFF2-40B4-BE49-F238E27FC236}">
                <a16:creationId xmlns:a16="http://schemas.microsoft.com/office/drawing/2014/main" id="{360382AE-7888-D3AA-3A28-6FD31052D2A3}"/>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5</a:t>
            </a:r>
          </a:p>
        </p:txBody>
      </p:sp>
      <p:sp>
        <p:nvSpPr>
          <p:cNvPr id="7" name="Rectangle 3">
            <a:extLst>
              <a:ext uri="{FF2B5EF4-FFF2-40B4-BE49-F238E27FC236}">
                <a16:creationId xmlns:a16="http://schemas.microsoft.com/office/drawing/2014/main" id="{76B492E6-0501-CB15-78CD-BC1E30AE2178}"/>
              </a:ext>
            </a:extLst>
          </p:cNvPr>
          <p:cNvSpPr txBox="1">
            <a:spLocks noChangeArrowheads="1"/>
          </p:cNvSpPr>
          <p:nvPr/>
        </p:nvSpPr>
        <p:spPr>
          <a:xfrm>
            <a:off x="9284438" y="2770079"/>
            <a:ext cx="2582591"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378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73,840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0.28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3.7 ft/sec</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9" name="Oval 8">
            <a:extLst>
              <a:ext uri="{FF2B5EF4-FFF2-40B4-BE49-F238E27FC236}">
                <a16:creationId xmlns:a16="http://schemas.microsoft.com/office/drawing/2014/main" id="{F0D707C3-CA65-E4E3-2E8D-99E4C947A81C}"/>
              </a:ext>
            </a:extLst>
          </p:cNvPr>
          <p:cNvSpPr/>
          <p:nvPr/>
        </p:nvSpPr>
        <p:spPr>
          <a:xfrm>
            <a:off x="9204477" y="4314046"/>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65A8CCF-70F1-35C4-9B5F-7A7A891E00DB}"/>
              </a:ext>
            </a:extLst>
          </p:cNvPr>
          <p:cNvPicPr>
            <a:picLocks noChangeAspect="1"/>
          </p:cNvPicPr>
          <p:nvPr/>
        </p:nvPicPr>
        <p:blipFill>
          <a:blip r:embed="rId2"/>
          <a:stretch>
            <a:fillRect/>
          </a:stretch>
        </p:blipFill>
        <p:spPr>
          <a:xfrm>
            <a:off x="5123375" y="3737185"/>
            <a:ext cx="3720312" cy="1534857"/>
          </a:xfrm>
          <a:prstGeom prst="rect">
            <a:avLst/>
          </a:prstGeom>
        </p:spPr>
      </p:pic>
      <p:sp>
        <p:nvSpPr>
          <p:cNvPr id="11" name="TextBox 10">
            <a:extLst>
              <a:ext uri="{FF2B5EF4-FFF2-40B4-BE49-F238E27FC236}">
                <a16:creationId xmlns:a16="http://schemas.microsoft.com/office/drawing/2014/main" id="{F7F95896-7C83-3C70-F272-08C1CABCFA31}"/>
              </a:ext>
            </a:extLst>
          </p:cNvPr>
          <p:cNvSpPr txBox="1"/>
          <p:nvPr/>
        </p:nvSpPr>
        <p:spPr>
          <a:xfrm>
            <a:off x="486337" y="3653672"/>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distance / time</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652DA78D-2712-808B-B665-B7FA9EED632F}"/>
                  </a:ext>
                </a:extLst>
              </p:cNvPr>
              <p:cNvSpPr txBox="1"/>
              <p:nvPr/>
            </p:nvSpPr>
            <p:spPr>
              <a:xfrm>
                <a:off x="486335" y="4348080"/>
                <a:ext cx="2582591" cy="10767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a:t>
                </a:r>
                <a14:m>
                  <m:oMath xmlns:m="http://schemas.openxmlformats.org/officeDocument/2006/math">
                    <m:f>
                      <m:f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520 </m:t>
                        </m:r>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ft</m:t>
                        </m:r>
                      </m:num>
                      <m:den>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142 </m:t>
                        </m:r>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sec</m:t>
                        </m:r>
                      </m:den>
                    </m:f>
                  </m:oMath>
                </a14:m>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13" name="TextBox 12">
                <a:extLst>
                  <a:ext uri="{FF2B5EF4-FFF2-40B4-BE49-F238E27FC236}">
                    <a16:creationId xmlns:a16="http://schemas.microsoft.com/office/drawing/2014/main" id="{652DA78D-2712-808B-B665-B7FA9EED632F}"/>
                  </a:ext>
                </a:extLst>
              </p:cNvPr>
              <p:cNvSpPr txBox="1">
                <a:spLocks noRot="1" noChangeAspect="1" noMove="1" noResize="1" noEditPoints="1" noAdjustHandles="1" noChangeArrowheads="1" noChangeShapeType="1" noTextEdit="1"/>
              </p:cNvSpPr>
              <p:nvPr/>
            </p:nvSpPr>
            <p:spPr>
              <a:xfrm>
                <a:off x="486335" y="4348080"/>
                <a:ext cx="2582591" cy="1076705"/>
              </a:xfrm>
              <a:prstGeom prst="rect">
                <a:avLst/>
              </a:prstGeom>
              <a:blipFill>
                <a:blip r:embed="rId3"/>
                <a:stretch>
                  <a:fillRect l="-8333" t="-12791" b="-31395"/>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1203D34B-A335-3A60-4430-030F879A2F79}"/>
              </a:ext>
            </a:extLst>
          </p:cNvPr>
          <p:cNvSpPr txBox="1"/>
          <p:nvPr/>
        </p:nvSpPr>
        <p:spPr>
          <a:xfrm>
            <a:off x="486335" y="5535224"/>
            <a:ext cx="292996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V = 3.7 ft/sec</a:t>
            </a:r>
          </a:p>
        </p:txBody>
      </p:sp>
      <p:pic>
        <p:nvPicPr>
          <p:cNvPr id="3" name="Picture 2">
            <a:extLst>
              <a:ext uri="{FF2B5EF4-FFF2-40B4-BE49-F238E27FC236}">
                <a16:creationId xmlns:a16="http://schemas.microsoft.com/office/drawing/2014/main" id="{199EAAFD-FE91-D8B0-CE35-4895176B1603}"/>
              </a:ext>
            </a:extLst>
          </p:cNvPr>
          <p:cNvPicPr>
            <a:picLocks noChangeAspect="1"/>
          </p:cNvPicPr>
          <p:nvPr/>
        </p:nvPicPr>
        <p:blipFill>
          <a:blip r:embed="rId4"/>
          <a:stretch>
            <a:fillRect/>
          </a:stretch>
        </p:blipFill>
        <p:spPr>
          <a:xfrm>
            <a:off x="9507071" y="-16606"/>
            <a:ext cx="2684929" cy="1794021"/>
          </a:xfrm>
          <a:prstGeom prst="rect">
            <a:avLst/>
          </a:prstGeom>
        </p:spPr>
      </p:pic>
    </p:spTree>
    <p:extLst>
      <p:ext uri="{BB962C8B-B14F-4D97-AF65-F5344CB8AC3E}">
        <p14:creationId xmlns:p14="http://schemas.microsoft.com/office/powerpoint/2010/main" val="134398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DFC6-15B9-5587-B79D-776A413C9E7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080FCDA-53B2-742B-52B1-B562E5836F49}"/>
              </a:ext>
            </a:extLst>
          </p:cNvPr>
          <p:cNvSpPr>
            <a:spLocks noGrp="1"/>
          </p:cNvSpPr>
          <p:nvPr>
            <p:ph type="title"/>
          </p:nvPr>
        </p:nvSpPr>
        <p:spPr>
          <a:xfrm>
            <a:off x="435784" y="71716"/>
            <a:ext cx="6735894" cy="747819"/>
          </a:xfrm>
        </p:spPr>
        <p:txBody>
          <a:bodyPr>
            <a:noAutofit/>
          </a:bodyPr>
          <a:lstStyle/>
          <a:p>
            <a:r>
              <a:rPr lang="en-US" b="1"/>
              <a:t>Velocity vs Flow rates</a:t>
            </a:r>
          </a:p>
        </p:txBody>
      </p:sp>
      <p:sp>
        <p:nvSpPr>
          <p:cNvPr id="6" name="TextBox 5">
            <a:extLst>
              <a:ext uri="{FF2B5EF4-FFF2-40B4-BE49-F238E27FC236}">
                <a16:creationId xmlns:a16="http://schemas.microsoft.com/office/drawing/2014/main" id="{12D9DA5E-DE74-97EB-BCDC-C03B4BB803AE}"/>
              </a:ext>
            </a:extLst>
          </p:cNvPr>
          <p:cNvSpPr txBox="1"/>
          <p:nvPr/>
        </p:nvSpPr>
        <p:spPr>
          <a:xfrm>
            <a:off x="7036522" y="5252973"/>
            <a:ext cx="4140219" cy="1077218"/>
          </a:xfrm>
          <a:prstGeom prst="rect">
            <a:avLst/>
          </a:prstGeom>
          <a:solidFill>
            <a:srgbClr val="92D050"/>
          </a:solidFill>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Velocity = ft/sec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Flow = </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ft</a:t>
            </a:r>
            <a:r>
              <a:rPr kumimoji="0" lang="en-US" sz="3200" b="0" i="0" u="none" strike="noStrike" kern="1200" cap="none" spc="0" normalizeH="0" baseline="30000" noProof="0">
                <a:ln>
                  <a:noFill/>
                </a:ln>
                <a:solidFill>
                  <a:prstClr val="black"/>
                </a:solidFill>
                <a:effectLst/>
                <a:uLnTx/>
                <a:uFillTx/>
                <a:latin typeface="Times New Roman" panose="02020603050405020304" pitchFamily="18" charset="0"/>
                <a:ea typeface="Times New Roman" panose="02020603050405020304" pitchFamily="18" charset="0"/>
                <a:cs typeface="+mn-cs"/>
              </a:rPr>
              <a:t>3</a:t>
            </a: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/sec</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2" descr="How to Calculate Water Flow Through a Pipe Based on Pressure">
            <a:extLst>
              <a:ext uri="{FF2B5EF4-FFF2-40B4-BE49-F238E27FC236}">
                <a16:creationId xmlns:a16="http://schemas.microsoft.com/office/drawing/2014/main" id="{BB414E6B-6D42-59B1-AA3F-1A44A5A2F0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1421" y="0"/>
            <a:ext cx="2980580" cy="1983441"/>
          </a:xfrm>
          <a:prstGeom prst="rect">
            <a:avLst/>
          </a:prstGeom>
          <a:noFill/>
          <a:extLst>
            <a:ext uri="{909E8E84-426E-40DD-AFC4-6F175D3DCCD1}">
              <a14:hiddenFill xmlns:a14="http://schemas.microsoft.com/office/drawing/2010/main">
                <a:solidFill>
                  <a:srgbClr val="FFFFFF"/>
                </a:solidFill>
              </a14:hiddenFill>
            </a:ext>
          </a:extLst>
        </p:spPr>
      </p:pic>
      <p:sp useBgFill="1">
        <p:nvSpPr>
          <p:cNvPr id="8" name="Title 4">
            <a:extLst>
              <a:ext uri="{FF2B5EF4-FFF2-40B4-BE49-F238E27FC236}">
                <a16:creationId xmlns:a16="http://schemas.microsoft.com/office/drawing/2014/main" id="{B63A6DA5-80CD-4BA9-DC36-1D3B31118D9B}"/>
              </a:ext>
            </a:extLst>
          </p:cNvPr>
          <p:cNvSpPr txBox="1">
            <a:spLocks/>
          </p:cNvSpPr>
          <p:nvPr/>
        </p:nvSpPr>
        <p:spPr>
          <a:xfrm>
            <a:off x="318483" y="991720"/>
            <a:ext cx="6438452" cy="2677656"/>
          </a:xfrm>
          <a:prstGeom prst="rect">
            <a:avLst/>
          </a:prstGeom>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Velocity</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How fast water flows through a pipe in a given time; How far something travels in a given amount of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Feet per second (ft/s)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Meters per sec (m/s)</a:t>
            </a:r>
          </a:p>
        </p:txBody>
      </p:sp>
      <p:sp>
        <p:nvSpPr>
          <p:cNvPr id="9" name="Title 4">
            <a:extLst>
              <a:ext uri="{FF2B5EF4-FFF2-40B4-BE49-F238E27FC236}">
                <a16:creationId xmlns:a16="http://schemas.microsoft.com/office/drawing/2014/main" id="{F70897C4-B3DA-8EF4-B3CE-C4620F8B2D50}"/>
              </a:ext>
            </a:extLst>
          </p:cNvPr>
          <p:cNvSpPr txBox="1">
            <a:spLocks/>
          </p:cNvSpPr>
          <p:nvPr/>
        </p:nvSpPr>
        <p:spPr>
          <a:xfrm>
            <a:off x="318483" y="3914707"/>
            <a:ext cx="6159319" cy="2246769"/>
          </a:xfrm>
          <a:prstGeom prst="rect">
            <a:avLst/>
          </a:prstGeom>
          <a:noFill/>
        </p:spPr>
        <p:txBody>
          <a:bodyPr vert="horz" wrap="square" lIns="91440" tIns="45720" rIns="91440" bIns="45720" rtlCol="0" anchor="b">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33CC"/>
                </a:solidFill>
                <a:effectLst/>
                <a:uLnTx/>
                <a:uFillTx/>
                <a:latin typeface="Arial" panose="020B0604020202020204" pitchFamily="34" charset="0"/>
                <a:ea typeface="+mj-ea"/>
                <a:cs typeface="Arial" panose="020B0604020202020204" pitchFamily="34" charset="0"/>
              </a:rPr>
              <a:t>Flow</a:t>
            </a:r>
            <a:r>
              <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Volume of water flowing through a pipe in a given time.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Gallons per minute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j-ea"/>
                <a:cs typeface="Arial" panose="020B0604020202020204" pitchFamily="34" charset="0"/>
              </a:rPr>
              <a:t>gpm</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Cubic feet per second (ft</a:t>
            </a:r>
            <a:r>
              <a:rPr kumimoji="0" lang="en-US" sz="2800" b="0" i="0" u="none" strike="noStrike" kern="1200" cap="none" spc="0" normalizeH="0" baseline="30000" noProof="0">
                <a:ln>
                  <a:noFill/>
                </a:ln>
                <a:solidFill>
                  <a:prstClr val="black"/>
                </a:solidFill>
                <a:effectLst/>
                <a:uLnTx/>
                <a:uFillTx/>
                <a:latin typeface="Arial" panose="020B0604020202020204" pitchFamily="34" charset="0"/>
                <a:ea typeface="+mj-ea"/>
                <a:cs typeface="Arial" panose="020B0604020202020204" pitchFamily="34" charset="0"/>
              </a:rPr>
              <a:t>3</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/sec)</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Million gallons per day (MGD)</a:t>
            </a:r>
          </a:p>
        </p:txBody>
      </p:sp>
      <p:pic>
        <p:nvPicPr>
          <p:cNvPr id="3" name="Picture 2">
            <a:extLst>
              <a:ext uri="{FF2B5EF4-FFF2-40B4-BE49-F238E27FC236}">
                <a16:creationId xmlns:a16="http://schemas.microsoft.com/office/drawing/2014/main" id="{7F9E92A1-52E1-2049-02CC-7F719D662692}"/>
              </a:ext>
            </a:extLst>
          </p:cNvPr>
          <p:cNvPicPr>
            <a:picLocks noChangeAspect="1"/>
          </p:cNvPicPr>
          <p:nvPr/>
        </p:nvPicPr>
        <p:blipFill>
          <a:blip r:embed="rId3"/>
          <a:stretch>
            <a:fillRect/>
          </a:stretch>
        </p:blipFill>
        <p:spPr>
          <a:xfrm>
            <a:off x="5338805" y="4263414"/>
            <a:ext cx="6853195" cy="640852"/>
          </a:xfrm>
          <a:prstGeom prst="rect">
            <a:avLst/>
          </a:prstGeom>
        </p:spPr>
      </p:pic>
      <p:pic>
        <p:nvPicPr>
          <p:cNvPr id="11" name="Picture 10">
            <a:extLst>
              <a:ext uri="{FF2B5EF4-FFF2-40B4-BE49-F238E27FC236}">
                <a16:creationId xmlns:a16="http://schemas.microsoft.com/office/drawing/2014/main" id="{B0D5875E-D5BE-5BE7-A1C0-350E3C555417}"/>
              </a:ext>
            </a:extLst>
          </p:cNvPr>
          <p:cNvPicPr>
            <a:picLocks noChangeAspect="1"/>
          </p:cNvPicPr>
          <p:nvPr/>
        </p:nvPicPr>
        <p:blipFill>
          <a:blip r:embed="rId4"/>
          <a:stretch>
            <a:fillRect/>
          </a:stretch>
        </p:blipFill>
        <p:spPr>
          <a:xfrm>
            <a:off x="6756935" y="2147913"/>
            <a:ext cx="4699394" cy="1903190"/>
          </a:xfrm>
          <a:prstGeom prst="rect">
            <a:avLst/>
          </a:prstGeom>
        </p:spPr>
      </p:pic>
    </p:spTree>
    <p:extLst>
      <p:ext uri="{BB962C8B-B14F-4D97-AF65-F5344CB8AC3E}">
        <p14:creationId xmlns:p14="http://schemas.microsoft.com/office/powerpoint/2010/main" val="183862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1290180" y="247773"/>
            <a:ext cx="2424294" cy="385642"/>
          </a:xfrm>
        </p:spPr>
        <p:txBody>
          <a:bodyPr>
            <a:noAutofit/>
          </a:bodyPr>
          <a:lstStyle/>
          <a:p>
            <a:pPr marL="342900" marR="0" lvl="0" indent="-342900">
              <a:spcBef>
                <a:spcPts val="0"/>
              </a:spcBef>
              <a:spcAft>
                <a:spcPts val="0"/>
              </a:spcAft>
              <a:tabLst>
                <a:tab pos="457200" algn="l"/>
              </a:tabLst>
            </a:pPr>
            <a:r>
              <a:rPr lang="en-US" sz="4800">
                <a:effectLst/>
                <a:latin typeface="+mn-lt"/>
                <a:ea typeface="Times New Roman" panose="02020603050405020304" pitchFamily="18" charset="0"/>
              </a:rPr>
              <a:t> Flow</a:t>
            </a:r>
            <a:endParaRPr lang="en-US" sz="4800">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739831" y="808011"/>
            <a:ext cx="8544607" cy="255454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Your flow meter for your lift station pump is broken, but you want to figure out the pump's capacity. You open up the blow off and fill up 5-gallon buckets. You fill up 8 buckets in one minute. What is the capacity of your pump in GPM?</a:t>
            </a:r>
          </a:p>
        </p:txBody>
      </p:sp>
      <p:sp>
        <p:nvSpPr>
          <p:cNvPr id="6" name="TextBox 5">
            <a:extLst>
              <a:ext uri="{FF2B5EF4-FFF2-40B4-BE49-F238E27FC236}">
                <a16:creationId xmlns:a16="http://schemas.microsoft.com/office/drawing/2014/main" id="{360382AE-7888-D3AA-3A28-6FD31052D2A3}"/>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7</a:t>
            </a:r>
          </a:p>
        </p:txBody>
      </p:sp>
      <p:sp>
        <p:nvSpPr>
          <p:cNvPr id="7" name="Rectangle 3">
            <a:extLst>
              <a:ext uri="{FF2B5EF4-FFF2-40B4-BE49-F238E27FC236}">
                <a16:creationId xmlns:a16="http://schemas.microsoft.com/office/drawing/2014/main" id="{76B492E6-0501-CB15-78CD-BC1E30AE2178}"/>
              </a:ext>
            </a:extLst>
          </p:cNvPr>
          <p:cNvSpPr txBox="1">
            <a:spLocks noChangeArrowheads="1"/>
          </p:cNvSpPr>
          <p:nvPr/>
        </p:nvSpPr>
        <p:spPr>
          <a:xfrm>
            <a:off x="9284438" y="2770079"/>
            <a:ext cx="2582591"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13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40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400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130 gal/min</a:t>
            </a:r>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9" name="Oval 8">
            <a:extLst>
              <a:ext uri="{FF2B5EF4-FFF2-40B4-BE49-F238E27FC236}">
                <a16:creationId xmlns:a16="http://schemas.microsoft.com/office/drawing/2014/main" id="{F0D707C3-CA65-E4E3-2E8D-99E4C947A81C}"/>
              </a:ext>
            </a:extLst>
          </p:cNvPr>
          <p:cNvSpPr/>
          <p:nvPr/>
        </p:nvSpPr>
        <p:spPr>
          <a:xfrm>
            <a:off x="9284438" y="3204664"/>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7F95896-7C83-3C70-F272-08C1CABCFA31}"/>
              </a:ext>
            </a:extLst>
          </p:cNvPr>
          <p:cNvSpPr txBox="1"/>
          <p:nvPr/>
        </p:nvSpPr>
        <p:spPr>
          <a:xfrm>
            <a:off x="486337" y="3653672"/>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Flow = volume / time</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652DA78D-2712-808B-B665-B7FA9EED632F}"/>
                  </a:ext>
                </a:extLst>
              </p:cNvPr>
              <p:cNvSpPr txBox="1"/>
              <p:nvPr/>
            </p:nvSpPr>
            <p:spPr>
              <a:xfrm>
                <a:off x="307082" y="4361558"/>
                <a:ext cx="6485965" cy="12979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m:t>Flow</m:t>
                      </m:r>
                      <m:r>
                        <m:rPr>
                          <m:nor/>
                        </m:rP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rPr>
                        <m:t> = </m:t>
                      </m:r>
                      <m:f>
                        <m:fPr>
                          <m:ctrlP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fPr>
                        <m:num>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5 </m:t>
                          </m:r>
                          <m:r>
                            <m:rPr>
                              <m:nor/>
                            </m:rP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m:t>gal</m:t>
                          </m:r>
                        </m:num>
                        <m:den>
                          <m:r>
                            <m:rPr>
                              <m:sty m:val="p"/>
                            </m:rPr>
                            <a:rPr kumimoji="0" lang="en-US" sz="40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Bucket</m:t>
                          </m:r>
                        </m:den>
                      </m:f>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f>
                        <m:fPr>
                          <m:ctrlP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fPr>
                        <m:num>
                          <m:r>
                            <a:rPr kumimoji="0" lang="en-US" sz="40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8 </m:t>
                          </m:r>
                          <m:r>
                            <m:rPr>
                              <m:sty m:val="p"/>
                            </m:rPr>
                            <a:rPr kumimoji="0" lang="en-US" sz="40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Buckets</m:t>
                          </m:r>
                        </m:num>
                        <m:den>
                          <m:r>
                            <m:rPr>
                              <m:sty m:val="p"/>
                            </m:rPr>
                            <a:rPr kumimoji="0" lang="en-US" sz="40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min</m:t>
                          </m:r>
                        </m:den>
                      </m:f>
                    </m:oMath>
                  </m:oMathPara>
                </a14:m>
                <a:endParaRPr kumimoji="0" lang="en-US" sz="40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13" name="TextBox 12">
                <a:extLst>
                  <a:ext uri="{FF2B5EF4-FFF2-40B4-BE49-F238E27FC236}">
                    <a16:creationId xmlns:a16="http://schemas.microsoft.com/office/drawing/2014/main" id="{652DA78D-2712-808B-B665-B7FA9EED632F}"/>
                  </a:ext>
                </a:extLst>
              </p:cNvPr>
              <p:cNvSpPr txBox="1">
                <a:spLocks noRot="1" noChangeAspect="1" noMove="1" noResize="1" noEditPoints="1" noAdjustHandles="1" noChangeArrowheads="1" noChangeShapeType="1" noTextEdit="1"/>
              </p:cNvSpPr>
              <p:nvPr/>
            </p:nvSpPr>
            <p:spPr>
              <a:xfrm>
                <a:off x="307082" y="4361558"/>
                <a:ext cx="6485965" cy="1297919"/>
              </a:xfrm>
              <a:prstGeom prst="rect">
                <a:avLst/>
              </a:prstGeom>
              <a:blipFill>
                <a:blip r:embed="rId2"/>
                <a:stretch>
                  <a:fillRect t="-10680" b="-7767"/>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1203D34B-A335-3A60-4430-030F879A2F79}"/>
              </a:ext>
            </a:extLst>
          </p:cNvPr>
          <p:cNvSpPr txBox="1"/>
          <p:nvPr/>
        </p:nvSpPr>
        <p:spPr>
          <a:xfrm>
            <a:off x="486334" y="5696046"/>
            <a:ext cx="510091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Flow = 40 gal / minute</a:t>
            </a:r>
          </a:p>
        </p:txBody>
      </p:sp>
      <p:pic>
        <p:nvPicPr>
          <p:cNvPr id="15" name="Graphic 14" descr="Paint with solid fill">
            <a:extLst>
              <a:ext uri="{FF2B5EF4-FFF2-40B4-BE49-F238E27FC236}">
                <a16:creationId xmlns:a16="http://schemas.microsoft.com/office/drawing/2014/main" id="{ABC235C9-7CD0-572A-DC36-836E6D9FCD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53382" y="136523"/>
            <a:ext cx="1725706" cy="1725706"/>
          </a:xfrm>
          <a:prstGeom prst="rect">
            <a:avLst/>
          </a:prstGeom>
        </p:spPr>
      </p:pic>
      <p:sp>
        <p:nvSpPr>
          <p:cNvPr id="16" name="TextBox 15">
            <a:extLst>
              <a:ext uri="{FF2B5EF4-FFF2-40B4-BE49-F238E27FC236}">
                <a16:creationId xmlns:a16="http://schemas.microsoft.com/office/drawing/2014/main" id="{C7477EAD-0687-DD03-7BAE-E8A123485569}"/>
              </a:ext>
            </a:extLst>
          </p:cNvPr>
          <p:cNvSpPr txBox="1"/>
          <p:nvPr/>
        </p:nvSpPr>
        <p:spPr>
          <a:xfrm>
            <a:off x="10771790" y="1091306"/>
            <a:ext cx="95327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5 gallon</a:t>
            </a:r>
          </a:p>
        </p:txBody>
      </p:sp>
      <p:cxnSp>
        <p:nvCxnSpPr>
          <p:cNvPr id="3" name="Straight Connector 2">
            <a:extLst>
              <a:ext uri="{FF2B5EF4-FFF2-40B4-BE49-F238E27FC236}">
                <a16:creationId xmlns:a16="http://schemas.microsoft.com/office/drawing/2014/main" id="{22DCD7BD-CB5B-F52D-F844-F0294F4FD305}"/>
              </a:ext>
            </a:extLst>
          </p:cNvPr>
          <p:cNvCxnSpPr>
            <a:cxnSpLocks/>
          </p:cNvCxnSpPr>
          <p:nvPr/>
        </p:nvCxnSpPr>
        <p:spPr>
          <a:xfrm flipH="1">
            <a:off x="4807317" y="4487860"/>
            <a:ext cx="1568083" cy="36094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5E09948-7AA1-41CA-957C-2D5A14459B24}"/>
              </a:ext>
            </a:extLst>
          </p:cNvPr>
          <p:cNvCxnSpPr>
            <a:cxnSpLocks/>
          </p:cNvCxnSpPr>
          <p:nvPr/>
        </p:nvCxnSpPr>
        <p:spPr>
          <a:xfrm flipH="1">
            <a:off x="2196574" y="5272042"/>
            <a:ext cx="1517900" cy="38743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FE4777F-88EF-07D5-E55D-669F220DBA25}"/>
              </a:ext>
            </a:extLst>
          </p:cNvPr>
          <p:cNvCxnSpPr>
            <a:cxnSpLocks/>
          </p:cNvCxnSpPr>
          <p:nvPr/>
        </p:nvCxnSpPr>
        <p:spPr>
          <a:xfrm>
            <a:off x="4031676" y="4487860"/>
            <a:ext cx="0" cy="117161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6ACA45-0D0B-07B6-4125-47CE47367680}"/>
              </a:ext>
            </a:extLst>
          </p:cNvPr>
          <p:cNvCxnSpPr>
            <a:cxnSpLocks/>
          </p:cNvCxnSpPr>
          <p:nvPr/>
        </p:nvCxnSpPr>
        <p:spPr>
          <a:xfrm>
            <a:off x="2076971" y="5066084"/>
            <a:ext cx="443355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45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674929" y="91520"/>
            <a:ext cx="3487470" cy="385642"/>
          </a:xfrm>
        </p:spPr>
        <p:txBody>
          <a:bodyPr>
            <a:noAutofit/>
          </a:bodyPr>
          <a:lstStyle/>
          <a:p>
            <a:pPr marL="342900" marR="0" lvl="0" indent="-342900">
              <a:spcBef>
                <a:spcPts val="0"/>
              </a:spcBef>
              <a:spcAft>
                <a:spcPts val="0"/>
              </a:spcAft>
              <a:tabLst>
                <a:tab pos="457200" algn="l"/>
              </a:tabLst>
            </a:pPr>
            <a:r>
              <a:rPr lang="en-US" sz="2000">
                <a:effectLst/>
                <a:latin typeface="+mn-lt"/>
                <a:ea typeface="Times New Roman" panose="02020603050405020304" pitchFamily="18" charset="0"/>
              </a:rPr>
              <a:t> </a:t>
            </a:r>
            <a:r>
              <a:rPr lang="en-US">
                <a:effectLst/>
                <a:latin typeface="+mn-lt"/>
                <a:ea typeface="Times New Roman" panose="02020603050405020304" pitchFamily="18" charset="0"/>
              </a:rPr>
              <a:t>Flow</a:t>
            </a:r>
            <a:endParaRPr lang="en-US" sz="4800">
              <a:solidFill>
                <a:srgbClr val="0033CC"/>
              </a:solidFill>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20120" y="454994"/>
            <a:ext cx="9593030"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is the flow in </a:t>
            </a:r>
            <a:r>
              <a:rPr kumimoji="0" lang="en-US" sz="28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gpm</a:t>
            </a: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in an 18-inch diameter line when your rubber ducky is moving through it at a velocity of 2.5 ft/sec?</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4664EE5-CE5D-4431-9077-7B9C095FDDDF}"/>
              </a:ext>
            </a:extLst>
          </p:cNvPr>
          <p:cNvSpPr txBox="1"/>
          <p:nvPr/>
        </p:nvSpPr>
        <p:spPr>
          <a:xfrm>
            <a:off x="3635704" y="1732699"/>
            <a:ext cx="444094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Velocity x Area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FF0BAE9F-0246-49C7-93F0-FB6BD9F1CEFD}"/>
              </a:ext>
            </a:extLst>
          </p:cNvPr>
          <p:cNvSpPr txBox="1"/>
          <p:nvPr/>
        </p:nvSpPr>
        <p:spPr>
          <a:xfrm>
            <a:off x="4284993" y="4720366"/>
            <a:ext cx="16843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4.42 ft</a:t>
            </a:r>
            <a:r>
              <a:rPr kumimoji="0" lang="en-US" sz="28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AA0B02C-D33C-4EE0-9E2A-A89548F80B21}"/>
              </a:ext>
            </a:extLst>
          </p:cNvPr>
          <p:cNvSpPr txBox="1"/>
          <p:nvPr/>
        </p:nvSpPr>
        <p:spPr>
          <a:xfrm>
            <a:off x="3639832" y="2128358"/>
            <a:ext cx="359995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2.5 ft/sec x 1.77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2</a:t>
            </a:r>
          </a:p>
        </p:txBody>
      </p:sp>
      <p:sp>
        <p:nvSpPr>
          <p:cNvPr id="19" name="TextBox 18">
            <a:extLst>
              <a:ext uri="{FF2B5EF4-FFF2-40B4-BE49-F238E27FC236}">
                <a16:creationId xmlns:a16="http://schemas.microsoft.com/office/drawing/2014/main" id="{5E6CC189-108F-48C1-AEF3-11D7497B07FF}"/>
              </a:ext>
            </a:extLst>
          </p:cNvPr>
          <p:cNvSpPr txBox="1"/>
          <p:nvPr/>
        </p:nvSpPr>
        <p:spPr>
          <a:xfrm>
            <a:off x="4114777" y="3142314"/>
            <a:ext cx="2517590" cy="923330"/>
          </a:xfrm>
          <a:prstGeom prst="rect">
            <a:avLst/>
          </a:prstGeom>
          <a:solidFill>
            <a:srgbClr val="BFD9F1"/>
          </a:solidFill>
          <a:ln>
            <a:solidFill>
              <a:schemeClr val="tx1"/>
            </a:solidFill>
          </a:ln>
        </p:spPr>
        <p:txBody>
          <a:bodyPr wrap="square">
            <a:spAutoFit/>
          </a:bodyPr>
          <a:lstStyle/>
          <a:p>
            <a:pPr marL="285115"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Conver</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s</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io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n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fa</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t</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ors: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7.4</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8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ga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l</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lon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s =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ft</a:t>
            </a:r>
            <a:r>
              <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rPr>
              <a:t>3</a:t>
            </a: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60 secs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min</a:t>
            </a:r>
            <a:endPar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endParaRPr>
          </a:p>
        </p:txBody>
      </p:sp>
      <p:cxnSp>
        <p:nvCxnSpPr>
          <p:cNvPr id="21" name="Straight Connector 20">
            <a:extLst>
              <a:ext uri="{FF2B5EF4-FFF2-40B4-BE49-F238E27FC236}">
                <a16:creationId xmlns:a16="http://schemas.microsoft.com/office/drawing/2014/main" id="{47DC20E7-C4FA-41B1-98E6-3C5F9A1BD88C}"/>
              </a:ext>
            </a:extLst>
          </p:cNvPr>
          <p:cNvCxnSpPr>
            <a:cxnSpLocks/>
          </p:cNvCxnSpPr>
          <p:nvPr/>
        </p:nvCxnSpPr>
        <p:spPr>
          <a:xfrm>
            <a:off x="5620120" y="4799152"/>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8701FC9-217B-4866-8C69-2D78E682770B}"/>
              </a:ext>
            </a:extLst>
          </p:cNvPr>
          <p:cNvSpPr txBox="1"/>
          <p:nvPr/>
        </p:nvSpPr>
        <p:spPr>
          <a:xfrm>
            <a:off x="333465" y="246873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18”</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BCAE8D8D-49AD-43E1-BC88-FAC951469EAC}"/>
              </a:ext>
            </a:extLst>
          </p:cNvPr>
          <p:cNvCxnSpPr>
            <a:cxnSpLocks/>
          </p:cNvCxnSpPr>
          <p:nvPr/>
        </p:nvCxnSpPr>
        <p:spPr>
          <a:xfrm>
            <a:off x="7528560" y="47311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432D5-9D12-440D-AB7A-140BACF815E2}"/>
              </a:ext>
            </a:extLst>
          </p:cNvPr>
          <p:cNvCxnSpPr>
            <a:cxnSpLocks/>
          </p:cNvCxnSpPr>
          <p:nvPr/>
        </p:nvCxnSpPr>
        <p:spPr>
          <a:xfrm>
            <a:off x="4114777" y="5217613"/>
            <a:ext cx="473223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D0FEEF-768E-437E-B85A-176C654F26D9}"/>
              </a:ext>
            </a:extLst>
          </p:cNvPr>
          <p:cNvSpPr txBox="1"/>
          <p:nvPr/>
        </p:nvSpPr>
        <p:spPr>
          <a:xfrm>
            <a:off x="4546053" y="5177166"/>
            <a:ext cx="96178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sec</a:t>
            </a:r>
          </a:p>
        </p:txBody>
      </p:sp>
      <p:sp>
        <p:nvSpPr>
          <p:cNvPr id="29" name="TextBox 28">
            <a:extLst>
              <a:ext uri="{FF2B5EF4-FFF2-40B4-BE49-F238E27FC236}">
                <a16:creationId xmlns:a16="http://schemas.microsoft.com/office/drawing/2014/main" id="{C820C69E-DA94-4AFC-BD63-B57E5EC503B9}"/>
              </a:ext>
            </a:extLst>
          </p:cNvPr>
          <p:cNvSpPr txBox="1"/>
          <p:nvPr/>
        </p:nvSpPr>
        <p:spPr>
          <a:xfrm>
            <a:off x="7640269" y="4681927"/>
            <a:ext cx="117423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60 sec</a:t>
            </a:r>
          </a:p>
        </p:txBody>
      </p:sp>
      <p:sp>
        <p:nvSpPr>
          <p:cNvPr id="30" name="TextBox 29">
            <a:extLst>
              <a:ext uri="{FF2B5EF4-FFF2-40B4-BE49-F238E27FC236}">
                <a16:creationId xmlns:a16="http://schemas.microsoft.com/office/drawing/2014/main" id="{3CFC10CA-363C-44F2-BD3D-FC622E03439A}"/>
              </a:ext>
            </a:extLst>
          </p:cNvPr>
          <p:cNvSpPr txBox="1"/>
          <p:nvPr/>
        </p:nvSpPr>
        <p:spPr>
          <a:xfrm>
            <a:off x="7709524" y="5133236"/>
            <a:ext cx="103294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min</a:t>
            </a:r>
          </a:p>
        </p:txBody>
      </p:sp>
      <p:sp>
        <p:nvSpPr>
          <p:cNvPr id="31" name="TextBox 30">
            <a:extLst>
              <a:ext uri="{FF2B5EF4-FFF2-40B4-BE49-F238E27FC236}">
                <a16:creationId xmlns:a16="http://schemas.microsoft.com/office/drawing/2014/main" id="{8198B757-9C3F-45C8-B762-984B1755BDCD}"/>
              </a:ext>
            </a:extLst>
          </p:cNvPr>
          <p:cNvSpPr txBox="1"/>
          <p:nvPr/>
        </p:nvSpPr>
        <p:spPr>
          <a:xfrm>
            <a:off x="5831445" y="4702212"/>
            <a:ext cx="165721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7.48 gals</a:t>
            </a:r>
          </a:p>
        </p:txBody>
      </p:sp>
      <p:sp>
        <p:nvSpPr>
          <p:cNvPr id="32" name="TextBox 31">
            <a:extLst>
              <a:ext uri="{FF2B5EF4-FFF2-40B4-BE49-F238E27FC236}">
                <a16:creationId xmlns:a16="http://schemas.microsoft.com/office/drawing/2014/main" id="{E1D12C92-B1AB-4D30-84D7-F3D33EFF19D1}"/>
              </a:ext>
            </a:extLst>
          </p:cNvPr>
          <p:cNvSpPr txBox="1"/>
          <p:nvPr/>
        </p:nvSpPr>
        <p:spPr>
          <a:xfrm>
            <a:off x="6288676" y="5201218"/>
            <a:ext cx="96178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cxnSp>
        <p:nvCxnSpPr>
          <p:cNvPr id="34" name="Straight Connector 33">
            <a:extLst>
              <a:ext uri="{FF2B5EF4-FFF2-40B4-BE49-F238E27FC236}">
                <a16:creationId xmlns:a16="http://schemas.microsoft.com/office/drawing/2014/main" id="{58B22328-B958-4A01-999C-1E533D26D607}"/>
              </a:ext>
            </a:extLst>
          </p:cNvPr>
          <p:cNvCxnSpPr/>
          <p:nvPr/>
        </p:nvCxnSpPr>
        <p:spPr>
          <a:xfrm flipH="1">
            <a:off x="5091529" y="480962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A89FB3-0BA5-4CF1-93EF-3F7B27C20DCC}"/>
              </a:ext>
            </a:extLst>
          </p:cNvPr>
          <p:cNvCxnSpPr/>
          <p:nvPr/>
        </p:nvCxnSpPr>
        <p:spPr>
          <a:xfrm flipH="1">
            <a:off x="6644608" y="527880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C401688-59E5-4565-818C-EDA28B076331}"/>
              </a:ext>
            </a:extLst>
          </p:cNvPr>
          <p:cNvCxnSpPr/>
          <p:nvPr/>
        </p:nvCxnSpPr>
        <p:spPr>
          <a:xfrm flipH="1">
            <a:off x="8202663" y="4781046"/>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DFEA59-BFD8-47DC-AA47-178E9EFFC73C}"/>
              </a:ext>
            </a:extLst>
          </p:cNvPr>
          <p:cNvCxnSpPr/>
          <p:nvPr/>
        </p:nvCxnSpPr>
        <p:spPr>
          <a:xfrm flipH="1">
            <a:off x="4671078" y="5312038"/>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3662BC6-8FA1-4A80-BE58-D21DE2FEB14A}"/>
              </a:ext>
            </a:extLst>
          </p:cNvPr>
          <p:cNvSpPr txBox="1"/>
          <p:nvPr/>
        </p:nvSpPr>
        <p:spPr>
          <a:xfrm>
            <a:off x="8995464" y="4867480"/>
            <a:ext cx="2708126" cy="646331"/>
          </a:xfrm>
          <a:prstGeom prst="rect">
            <a:avLst/>
          </a:prstGeom>
          <a:solidFill>
            <a:srgbClr val="FFC0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=1984 </a:t>
            </a:r>
            <a:r>
              <a:rPr kumimoji="0" lang="en-US" sz="3600" b="0" i="0" u="none" strike="noStrike" kern="1200" cap="none" spc="0" normalizeH="0" baseline="0" noProof="0" err="1">
                <a:ln>
                  <a:noFill/>
                </a:ln>
                <a:solidFill>
                  <a:prstClr val="black"/>
                </a:solidFill>
                <a:effectLst/>
                <a:uLnTx/>
                <a:uFillTx/>
                <a:latin typeface="Calibri" panose="020F0502020204030204"/>
                <a:ea typeface="+mn-ea"/>
                <a:cs typeface="+mn-cs"/>
              </a:rPr>
              <a:t>gpm</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B194A769-236D-99E6-7404-0EA506C9867F}"/>
              </a:ext>
            </a:extLst>
          </p:cNvPr>
          <p:cNvGrpSpPr/>
          <p:nvPr/>
        </p:nvGrpSpPr>
        <p:grpSpPr>
          <a:xfrm>
            <a:off x="333465" y="1672825"/>
            <a:ext cx="3160757" cy="585222"/>
            <a:chOff x="265678" y="2617111"/>
            <a:chExt cx="3160757" cy="585222"/>
          </a:xfrm>
        </p:grpSpPr>
        <p:sp>
          <p:nvSpPr>
            <p:cNvPr id="40" name="Flowchart: Direct Access Storage 39">
              <a:extLst>
                <a:ext uri="{FF2B5EF4-FFF2-40B4-BE49-F238E27FC236}">
                  <a16:creationId xmlns:a16="http://schemas.microsoft.com/office/drawing/2014/main" id="{61248FB7-4344-44E9-A22E-52341523E789}"/>
                </a:ext>
              </a:extLst>
            </p:cNvPr>
            <p:cNvSpPr/>
            <p:nvPr/>
          </p:nvSpPr>
          <p:spPr>
            <a:xfrm>
              <a:off x="265678" y="2617111"/>
              <a:ext cx="2667881" cy="585222"/>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63FCE64B-7870-49E4-8690-B081169250E6}"/>
                </a:ext>
              </a:extLst>
            </p:cNvPr>
            <p:cNvSpPr txBox="1"/>
            <p:nvPr/>
          </p:nvSpPr>
          <p:spPr>
            <a:xfrm>
              <a:off x="70280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2.5 ft/sec</a:t>
              </a:r>
            </a:p>
          </p:txBody>
        </p:sp>
        <p:cxnSp>
          <p:nvCxnSpPr>
            <p:cNvPr id="43" name="Straight Arrow Connector 42">
              <a:extLst>
                <a:ext uri="{FF2B5EF4-FFF2-40B4-BE49-F238E27FC236}">
                  <a16:creationId xmlns:a16="http://schemas.microsoft.com/office/drawing/2014/main" id="{98259B88-6BDF-40A7-8BFF-1234E92A7258}"/>
                </a:ext>
              </a:extLst>
            </p:cNvPr>
            <p:cNvCxnSpPr/>
            <p:nvPr/>
          </p:nvCxnSpPr>
          <p:spPr>
            <a:xfrm>
              <a:off x="557245" y="2794577"/>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349D4C-A768-4419-9E06-D9A78A28E64E}"/>
                </a:ext>
              </a:extLst>
            </p:cNvPr>
            <p:cNvCxnSpPr/>
            <p:nvPr/>
          </p:nvCxnSpPr>
          <p:spPr>
            <a:xfrm>
              <a:off x="562138" y="3043692"/>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B09DBF4-9D85-4204-B9C3-3E7124879A74}"/>
                </a:ext>
              </a:extLst>
            </p:cNvPr>
            <p:cNvCxnSpPr/>
            <p:nvPr/>
          </p:nvCxnSpPr>
          <p:spPr>
            <a:xfrm>
              <a:off x="2555061" y="2617111"/>
              <a:ext cx="0" cy="5852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7F6659-1987-45E6-B194-BFF8F5630481}"/>
                </a:ext>
              </a:extLst>
            </p:cNvPr>
            <p:cNvSpPr txBox="1"/>
            <p:nvPr/>
          </p:nvSpPr>
          <p:spPr>
            <a:xfrm>
              <a:off x="2555061" y="2740961"/>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18”</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9" name="TextBox 48">
            <a:extLst>
              <a:ext uri="{FF2B5EF4-FFF2-40B4-BE49-F238E27FC236}">
                <a16:creationId xmlns:a16="http://schemas.microsoft.com/office/drawing/2014/main" id="{60EA4A05-7F48-4D91-AD9D-DD4F1BFA7A0D}"/>
              </a:ext>
            </a:extLst>
          </p:cNvPr>
          <p:cNvSpPr txBox="1"/>
          <p:nvPr/>
        </p:nvSpPr>
        <p:spPr>
          <a:xfrm>
            <a:off x="3634403" y="2607237"/>
            <a:ext cx="2666432" cy="461665"/>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4.42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/sec</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462A58C6-899D-4CBB-BA1D-D5D334E31DA3}"/>
              </a:ext>
            </a:extLst>
          </p:cNvPr>
          <p:cNvSpPr txBox="1"/>
          <p:nvPr/>
        </p:nvSpPr>
        <p:spPr>
          <a:xfrm>
            <a:off x="333465" y="2968946"/>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18”/12 = 1.5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bject 14">
            <a:extLst>
              <a:ext uri="{FF2B5EF4-FFF2-40B4-BE49-F238E27FC236}">
                <a16:creationId xmlns:a16="http://schemas.microsoft.com/office/drawing/2014/main" id="{DDEF67A0-4AFF-452E-98C3-DC3EBDAAAFF8}"/>
              </a:ext>
            </a:extLst>
          </p:cNvPr>
          <p:cNvSpPr/>
          <p:nvPr/>
        </p:nvSpPr>
        <p:spPr>
          <a:xfrm flipH="1">
            <a:off x="3469686" y="1781151"/>
            <a:ext cx="49073" cy="4431427"/>
          </a:xfrm>
          <a:custGeom>
            <a:avLst/>
            <a:gdLst/>
            <a:ahLst/>
            <a:cxnLst/>
            <a:rect l="l" t="t" r="r" b="b"/>
            <a:pathLst>
              <a:path h="1866900">
                <a:moveTo>
                  <a:pt x="0" y="0"/>
                </a:moveTo>
                <a:lnTo>
                  <a:pt x="0" y="1866900"/>
                </a:lnTo>
              </a:path>
            </a:pathLst>
          </a:custGeom>
          <a:ln w="317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1D40067-CC80-157B-5DA0-6C5DCDD1D115}"/>
              </a:ext>
            </a:extLst>
          </p:cNvPr>
          <p:cNvPicPr>
            <a:picLocks noChangeAspect="1"/>
          </p:cNvPicPr>
          <p:nvPr/>
        </p:nvPicPr>
        <p:blipFill>
          <a:blip r:embed="rId2"/>
          <a:stretch>
            <a:fillRect/>
          </a:stretch>
        </p:blipFill>
        <p:spPr>
          <a:xfrm>
            <a:off x="154803" y="6096488"/>
            <a:ext cx="6853195" cy="640852"/>
          </a:xfrm>
          <a:prstGeom prst="rect">
            <a:avLst/>
          </a:prstGeom>
        </p:spPr>
      </p:pic>
      <p:pic>
        <p:nvPicPr>
          <p:cNvPr id="5" name="Picture 4">
            <a:extLst>
              <a:ext uri="{FF2B5EF4-FFF2-40B4-BE49-F238E27FC236}">
                <a16:creationId xmlns:a16="http://schemas.microsoft.com/office/drawing/2014/main" id="{978F935C-2C34-1DF6-5806-1ABD0814702C}"/>
              </a:ext>
            </a:extLst>
          </p:cNvPr>
          <p:cNvPicPr>
            <a:picLocks noChangeAspect="1"/>
          </p:cNvPicPr>
          <p:nvPr/>
        </p:nvPicPr>
        <p:blipFill>
          <a:blip r:embed="rId3"/>
          <a:stretch>
            <a:fillRect/>
          </a:stretch>
        </p:blipFill>
        <p:spPr>
          <a:xfrm>
            <a:off x="7162119" y="6017138"/>
            <a:ext cx="3296729" cy="735840"/>
          </a:xfrm>
          <a:prstGeom prst="rect">
            <a:avLst/>
          </a:prstGeom>
        </p:spPr>
      </p:pic>
      <p:sp>
        <p:nvSpPr>
          <p:cNvPr id="7" name="TextBox 6">
            <a:extLst>
              <a:ext uri="{FF2B5EF4-FFF2-40B4-BE49-F238E27FC236}">
                <a16:creationId xmlns:a16="http://schemas.microsoft.com/office/drawing/2014/main" id="{BB737AC9-13FC-194C-D522-B630C57DF5F8}"/>
              </a:ext>
            </a:extLst>
          </p:cNvPr>
          <p:cNvSpPr txBox="1"/>
          <p:nvPr/>
        </p:nvSpPr>
        <p:spPr>
          <a:xfrm>
            <a:off x="7528561" y="1883398"/>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r</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9" name="TextBox 8">
            <a:extLst>
              <a:ext uri="{FF2B5EF4-FFF2-40B4-BE49-F238E27FC236}">
                <a16:creationId xmlns:a16="http://schemas.microsoft.com/office/drawing/2014/main" id="{F9EF2862-5993-7FC9-274F-22127C1330B2}"/>
              </a:ext>
            </a:extLst>
          </p:cNvPr>
          <p:cNvSpPr txBox="1"/>
          <p:nvPr/>
        </p:nvSpPr>
        <p:spPr>
          <a:xfrm>
            <a:off x="7528561" y="2425553"/>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(0.75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1" name="TextBox 10">
            <a:extLst>
              <a:ext uri="{FF2B5EF4-FFF2-40B4-BE49-F238E27FC236}">
                <a16:creationId xmlns:a16="http://schemas.microsoft.com/office/drawing/2014/main" id="{5784E9B7-8558-5EBA-A82F-EF0ABB58652C}"/>
              </a:ext>
            </a:extLst>
          </p:cNvPr>
          <p:cNvSpPr txBox="1"/>
          <p:nvPr/>
        </p:nvSpPr>
        <p:spPr>
          <a:xfrm>
            <a:off x="7528561" y="296122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0.56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3" name="TextBox 12">
            <a:extLst>
              <a:ext uri="{FF2B5EF4-FFF2-40B4-BE49-F238E27FC236}">
                <a16:creationId xmlns:a16="http://schemas.microsoft.com/office/drawing/2014/main" id="{3A728C0C-30EF-73D0-E2C1-27F0CD4A1E15}"/>
              </a:ext>
            </a:extLst>
          </p:cNvPr>
          <p:cNvSpPr txBox="1"/>
          <p:nvPr/>
        </p:nvSpPr>
        <p:spPr>
          <a:xfrm>
            <a:off x="7528560" y="346213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1.77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5" name="TextBox 14">
            <a:extLst>
              <a:ext uri="{FF2B5EF4-FFF2-40B4-BE49-F238E27FC236}">
                <a16:creationId xmlns:a16="http://schemas.microsoft.com/office/drawing/2014/main" id="{264C3B9C-9623-4173-5282-2736417B976A}"/>
              </a:ext>
            </a:extLst>
          </p:cNvPr>
          <p:cNvSpPr txBox="1"/>
          <p:nvPr/>
        </p:nvSpPr>
        <p:spPr>
          <a:xfrm>
            <a:off x="333464" y="353227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1.5 ft/2 = 0.75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E239908-4620-7F0A-B200-C52A31945E51}"/>
              </a:ext>
            </a:extLst>
          </p:cNvPr>
          <p:cNvPicPr>
            <a:picLocks noChangeAspect="1"/>
          </p:cNvPicPr>
          <p:nvPr/>
        </p:nvPicPr>
        <p:blipFill>
          <a:blip r:embed="rId4"/>
          <a:stretch>
            <a:fillRect/>
          </a:stretch>
        </p:blipFill>
        <p:spPr>
          <a:xfrm>
            <a:off x="9507071" y="-16606"/>
            <a:ext cx="2684929" cy="1794021"/>
          </a:xfrm>
          <a:prstGeom prst="rect">
            <a:avLst/>
          </a:prstGeom>
        </p:spPr>
      </p:pic>
      <p:pic>
        <p:nvPicPr>
          <p:cNvPr id="25" name="Graphic 24" descr="Rubber duck with solid fill">
            <a:extLst>
              <a:ext uri="{FF2B5EF4-FFF2-40B4-BE49-F238E27FC236}">
                <a16:creationId xmlns:a16="http://schemas.microsoft.com/office/drawing/2014/main" id="{00C3C680-B59F-D59D-EF4C-85C86F88DA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89" y="1481720"/>
            <a:ext cx="878549" cy="878549"/>
          </a:xfrm>
          <a:prstGeom prst="rect">
            <a:avLst/>
          </a:prstGeom>
        </p:spPr>
      </p:pic>
    </p:spTree>
    <p:extLst>
      <p:ext uri="{BB962C8B-B14F-4D97-AF65-F5344CB8AC3E}">
        <p14:creationId xmlns:p14="http://schemas.microsoft.com/office/powerpoint/2010/main" val="46013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ppt_x"/>
                                          </p:val>
                                        </p:tav>
                                        <p:tav tm="100000">
                                          <p:val>
                                            <p:strVal val="#ppt_x"/>
                                          </p:val>
                                        </p:tav>
                                      </p:tavLst>
                                    </p:anim>
                                    <p:anim calcmode="lin" valueType="num">
                                      <p:cBhvr additive="base">
                                        <p:cTn id="7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9" grpId="0" animBg="1"/>
      <p:bldP spid="28" grpId="0"/>
      <p:bldP spid="29" grpId="0"/>
      <p:bldP spid="30" grpId="0"/>
      <p:bldP spid="31" grpId="0"/>
      <p:bldP spid="32" grpId="0"/>
      <p:bldP spid="38" grpId="0" animBg="1"/>
      <p:bldP spid="49" grpId="0" animBg="1"/>
      <p:bldP spid="7" grpId="0"/>
      <p:bldP spid="9"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A13C-60EB-4660-931C-808C6401E57B}"/>
              </a:ext>
            </a:extLst>
          </p:cNvPr>
          <p:cNvSpPr>
            <a:spLocks noGrp="1"/>
          </p:cNvSpPr>
          <p:nvPr>
            <p:ph type="title"/>
          </p:nvPr>
        </p:nvSpPr>
        <p:spPr>
          <a:xfrm>
            <a:off x="674928" y="91520"/>
            <a:ext cx="4415459" cy="385642"/>
          </a:xfrm>
        </p:spPr>
        <p:txBody>
          <a:bodyPr>
            <a:noAutofit/>
          </a:bodyPr>
          <a:lstStyle/>
          <a:p>
            <a:pPr marL="342900" marR="0" lvl="0" indent="-342900">
              <a:spcBef>
                <a:spcPts val="0"/>
              </a:spcBef>
              <a:spcAft>
                <a:spcPts val="0"/>
              </a:spcAft>
              <a:tabLst>
                <a:tab pos="457200" algn="l"/>
              </a:tabLst>
            </a:pPr>
            <a:r>
              <a:rPr lang="en-US" sz="2000">
                <a:effectLst/>
                <a:latin typeface="+mn-lt"/>
                <a:ea typeface="Times New Roman" panose="02020603050405020304" pitchFamily="18" charset="0"/>
              </a:rPr>
              <a:t> </a:t>
            </a:r>
            <a:r>
              <a:rPr lang="en-US">
                <a:effectLst/>
                <a:latin typeface="+mn-lt"/>
                <a:ea typeface="Times New Roman" panose="02020603050405020304" pitchFamily="18" charset="0"/>
              </a:rPr>
              <a:t>Flow – you try it</a:t>
            </a:r>
            <a:endParaRPr lang="en-US" sz="4800">
              <a:solidFill>
                <a:srgbClr val="0033CC"/>
              </a:solidFill>
              <a:latin typeface="+mn-lt"/>
            </a:endParaRPr>
          </a:p>
        </p:txBody>
      </p:sp>
      <p:sp>
        <p:nvSpPr>
          <p:cNvPr id="8" name="TextBox 7">
            <a:extLst>
              <a:ext uri="{FF2B5EF4-FFF2-40B4-BE49-F238E27FC236}">
                <a16:creationId xmlns:a16="http://schemas.microsoft.com/office/drawing/2014/main" id="{2B1AF976-FF86-44EA-8E22-B4DB287E144B}"/>
              </a:ext>
            </a:extLst>
          </p:cNvPr>
          <p:cNvSpPr txBox="1"/>
          <p:nvPr/>
        </p:nvSpPr>
        <p:spPr>
          <a:xfrm>
            <a:off x="369411" y="623009"/>
            <a:ext cx="9190373"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is the flow in </a:t>
            </a:r>
            <a:r>
              <a:rPr kumimoji="0" lang="en-US" sz="28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gpm</a:t>
            </a: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in a 12-inch diameter line when your rubber ducky is moving through it at a velocity of 1.1 ft/sec?</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4664EE5-CE5D-4431-9077-7B9C095FDDDF}"/>
              </a:ext>
            </a:extLst>
          </p:cNvPr>
          <p:cNvSpPr txBox="1"/>
          <p:nvPr/>
        </p:nvSpPr>
        <p:spPr>
          <a:xfrm>
            <a:off x="3635704" y="1732699"/>
            <a:ext cx="444094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Velocity x Area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FF0BAE9F-0246-49C7-93F0-FB6BD9F1CEFD}"/>
              </a:ext>
            </a:extLst>
          </p:cNvPr>
          <p:cNvSpPr txBox="1"/>
          <p:nvPr/>
        </p:nvSpPr>
        <p:spPr>
          <a:xfrm>
            <a:off x="3576167" y="4742284"/>
            <a:ext cx="162592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0.864 ft</a:t>
            </a:r>
            <a:r>
              <a:rPr kumimoji="0" lang="en-US" sz="28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AA0B02C-D33C-4EE0-9E2A-A89548F80B21}"/>
              </a:ext>
            </a:extLst>
          </p:cNvPr>
          <p:cNvSpPr txBox="1"/>
          <p:nvPr/>
        </p:nvSpPr>
        <p:spPr>
          <a:xfrm>
            <a:off x="3639832" y="2128358"/>
            <a:ext cx="359995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1.1 ft/sec x 0.785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2</a:t>
            </a:r>
          </a:p>
        </p:txBody>
      </p:sp>
      <p:sp>
        <p:nvSpPr>
          <p:cNvPr id="19" name="TextBox 18">
            <a:extLst>
              <a:ext uri="{FF2B5EF4-FFF2-40B4-BE49-F238E27FC236}">
                <a16:creationId xmlns:a16="http://schemas.microsoft.com/office/drawing/2014/main" id="{5E6CC189-108F-48C1-AEF3-11D7497B07FF}"/>
              </a:ext>
            </a:extLst>
          </p:cNvPr>
          <p:cNvSpPr txBox="1"/>
          <p:nvPr/>
        </p:nvSpPr>
        <p:spPr>
          <a:xfrm>
            <a:off x="4114777" y="3142314"/>
            <a:ext cx="2517590" cy="923330"/>
          </a:xfrm>
          <a:prstGeom prst="rect">
            <a:avLst/>
          </a:prstGeom>
          <a:solidFill>
            <a:srgbClr val="BFD9F1"/>
          </a:solidFill>
          <a:ln>
            <a:solidFill>
              <a:schemeClr val="tx1"/>
            </a:solidFill>
          </a:ln>
        </p:spPr>
        <p:txBody>
          <a:bodyPr wrap="square">
            <a:spAutoFit/>
          </a:bodyPr>
          <a:lstStyle/>
          <a:p>
            <a:pPr marL="285115"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Conver</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s</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io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n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fa</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c</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t</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ors: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7.4</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8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ga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l</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lon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s =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ft</a:t>
            </a:r>
            <a:r>
              <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rPr>
              <a:t>3</a:t>
            </a:r>
          </a:p>
          <a:p>
            <a:pPr marL="27432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60 secs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 1 </a:t>
            </a:r>
            <a:r>
              <a:rPr kumimoji="0" lang="en-US" sz="1800" b="0" i="0" u="none" strike="noStrike" kern="1200" cap="none" spc="-5" normalizeH="0" baseline="0" noProof="0">
                <a:ln>
                  <a:noFill/>
                </a:ln>
                <a:solidFill>
                  <a:prstClr val="black"/>
                </a:solidFill>
                <a:effectLst/>
                <a:uLnTx/>
                <a:uFillTx/>
                <a:latin typeface="Calibri" panose="020F0502020204030204"/>
                <a:ea typeface="+mn-ea"/>
                <a:cs typeface="Arial"/>
              </a:rPr>
              <a:t>min</a:t>
            </a:r>
            <a:endParaRPr kumimoji="0" lang="en-US" sz="1800" b="0" i="0" u="none" strike="noStrike" kern="1200" cap="none" spc="0" normalizeH="0" baseline="23148" noProof="0">
              <a:ln>
                <a:noFill/>
              </a:ln>
              <a:solidFill>
                <a:prstClr val="black"/>
              </a:solidFill>
              <a:effectLst/>
              <a:uLnTx/>
              <a:uFillTx/>
              <a:latin typeface="Calibri" panose="020F0502020204030204"/>
              <a:ea typeface="+mn-ea"/>
              <a:cs typeface="Arial"/>
            </a:endParaRPr>
          </a:p>
        </p:txBody>
      </p:sp>
      <p:cxnSp>
        <p:nvCxnSpPr>
          <p:cNvPr id="21" name="Straight Connector 20">
            <a:extLst>
              <a:ext uri="{FF2B5EF4-FFF2-40B4-BE49-F238E27FC236}">
                <a16:creationId xmlns:a16="http://schemas.microsoft.com/office/drawing/2014/main" id="{47DC20E7-C4FA-41B1-98E6-3C5F9A1BD88C}"/>
              </a:ext>
            </a:extLst>
          </p:cNvPr>
          <p:cNvCxnSpPr>
            <a:cxnSpLocks/>
          </p:cNvCxnSpPr>
          <p:nvPr/>
        </p:nvCxnSpPr>
        <p:spPr>
          <a:xfrm>
            <a:off x="5032979" y="47549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8701FC9-217B-4866-8C69-2D78E682770B}"/>
              </a:ext>
            </a:extLst>
          </p:cNvPr>
          <p:cNvSpPr txBox="1"/>
          <p:nvPr/>
        </p:nvSpPr>
        <p:spPr>
          <a:xfrm>
            <a:off x="333465" y="246873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12”</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BCAE8D8D-49AD-43E1-BC88-FAC951469EAC}"/>
              </a:ext>
            </a:extLst>
          </p:cNvPr>
          <p:cNvCxnSpPr>
            <a:cxnSpLocks/>
          </p:cNvCxnSpPr>
          <p:nvPr/>
        </p:nvCxnSpPr>
        <p:spPr>
          <a:xfrm>
            <a:off x="6583429" y="4754970"/>
            <a:ext cx="0" cy="92528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432D5-9D12-440D-AB7A-140BACF815E2}"/>
              </a:ext>
            </a:extLst>
          </p:cNvPr>
          <p:cNvCxnSpPr>
            <a:cxnSpLocks/>
          </p:cNvCxnSpPr>
          <p:nvPr/>
        </p:nvCxnSpPr>
        <p:spPr>
          <a:xfrm>
            <a:off x="3634929" y="5217613"/>
            <a:ext cx="4134255" cy="933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D0FEEF-768E-437E-B85A-176C654F26D9}"/>
              </a:ext>
            </a:extLst>
          </p:cNvPr>
          <p:cNvSpPr txBox="1"/>
          <p:nvPr/>
        </p:nvSpPr>
        <p:spPr>
          <a:xfrm>
            <a:off x="3992795" y="5184432"/>
            <a:ext cx="6526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sec</a:t>
            </a:r>
          </a:p>
        </p:txBody>
      </p:sp>
      <p:sp>
        <p:nvSpPr>
          <p:cNvPr id="29" name="TextBox 28">
            <a:extLst>
              <a:ext uri="{FF2B5EF4-FFF2-40B4-BE49-F238E27FC236}">
                <a16:creationId xmlns:a16="http://schemas.microsoft.com/office/drawing/2014/main" id="{C820C69E-DA94-4AFC-BD63-B57E5EC503B9}"/>
              </a:ext>
            </a:extLst>
          </p:cNvPr>
          <p:cNvSpPr txBox="1"/>
          <p:nvPr/>
        </p:nvSpPr>
        <p:spPr>
          <a:xfrm>
            <a:off x="6632367" y="4720920"/>
            <a:ext cx="1109997"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60 sec</a:t>
            </a:r>
          </a:p>
        </p:txBody>
      </p:sp>
      <p:sp>
        <p:nvSpPr>
          <p:cNvPr id="30" name="TextBox 29">
            <a:extLst>
              <a:ext uri="{FF2B5EF4-FFF2-40B4-BE49-F238E27FC236}">
                <a16:creationId xmlns:a16="http://schemas.microsoft.com/office/drawing/2014/main" id="{3CFC10CA-363C-44F2-BD3D-FC622E03439A}"/>
              </a:ext>
            </a:extLst>
          </p:cNvPr>
          <p:cNvSpPr txBox="1"/>
          <p:nvPr/>
        </p:nvSpPr>
        <p:spPr>
          <a:xfrm>
            <a:off x="6770714" y="5190646"/>
            <a:ext cx="99847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min</a:t>
            </a:r>
          </a:p>
        </p:txBody>
      </p:sp>
      <p:sp>
        <p:nvSpPr>
          <p:cNvPr id="31" name="TextBox 30">
            <a:extLst>
              <a:ext uri="{FF2B5EF4-FFF2-40B4-BE49-F238E27FC236}">
                <a16:creationId xmlns:a16="http://schemas.microsoft.com/office/drawing/2014/main" id="{8198B757-9C3F-45C8-B762-984B1755BDCD}"/>
              </a:ext>
            </a:extLst>
          </p:cNvPr>
          <p:cNvSpPr txBox="1"/>
          <p:nvPr/>
        </p:nvSpPr>
        <p:spPr>
          <a:xfrm>
            <a:off x="5090388" y="4726739"/>
            <a:ext cx="153157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7.48 gals</a:t>
            </a:r>
          </a:p>
        </p:txBody>
      </p:sp>
      <p:sp>
        <p:nvSpPr>
          <p:cNvPr id="32" name="TextBox 31">
            <a:extLst>
              <a:ext uri="{FF2B5EF4-FFF2-40B4-BE49-F238E27FC236}">
                <a16:creationId xmlns:a16="http://schemas.microsoft.com/office/drawing/2014/main" id="{E1D12C92-B1AB-4D30-84D7-F3D33EFF19D1}"/>
              </a:ext>
            </a:extLst>
          </p:cNvPr>
          <p:cNvSpPr txBox="1"/>
          <p:nvPr/>
        </p:nvSpPr>
        <p:spPr>
          <a:xfrm>
            <a:off x="5412613" y="5217630"/>
            <a:ext cx="84859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cxnSp>
        <p:nvCxnSpPr>
          <p:cNvPr id="34" name="Straight Connector 33">
            <a:extLst>
              <a:ext uri="{FF2B5EF4-FFF2-40B4-BE49-F238E27FC236}">
                <a16:creationId xmlns:a16="http://schemas.microsoft.com/office/drawing/2014/main" id="{58B22328-B958-4A01-999C-1E533D26D607}"/>
              </a:ext>
            </a:extLst>
          </p:cNvPr>
          <p:cNvCxnSpPr/>
          <p:nvPr/>
        </p:nvCxnSpPr>
        <p:spPr>
          <a:xfrm flipH="1">
            <a:off x="4541554" y="4788153"/>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A89FB3-0BA5-4CF1-93EF-3F7B27C20DCC}"/>
              </a:ext>
            </a:extLst>
          </p:cNvPr>
          <p:cNvCxnSpPr/>
          <p:nvPr/>
        </p:nvCxnSpPr>
        <p:spPr>
          <a:xfrm flipH="1">
            <a:off x="5766799" y="5256653"/>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C401688-59E5-4565-818C-EDA28B076331}"/>
              </a:ext>
            </a:extLst>
          </p:cNvPr>
          <p:cNvCxnSpPr/>
          <p:nvPr/>
        </p:nvCxnSpPr>
        <p:spPr>
          <a:xfrm flipH="1">
            <a:off x="7239790" y="4786401"/>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DDFEA59-BFD8-47DC-AA47-178E9EFFC73C}"/>
              </a:ext>
            </a:extLst>
          </p:cNvPr>
          <p:cNvCxnSpPr/>
          <p:nvPr/>
        </p:nvCxnSpPr>
        <p:spPr>
          <a:xfrm flipH="1">
            <a:off x="4135707" y="5308572"/>
            <a:ext cx="409843" cy="39225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3662BC6-8FA1-4A80-BE58-D21DE2FEB14A}"/>
              </a:ext>
            </a:extLst>
          </p:cNvPr>
          <p:cNvSpPr txBox="1"/>
          <p:nvPr/>
        </p:nvSpPr>
        <p:spPr>
          <a:xfrm>
            <a:off x="7764914" y="4878035"/>
            <a:ext cx="225681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 388 </a:t>
            </a:r>
            <a:r>
              <a:rPr kumimoji="0" lang="en-US" sz="3600" b="0" i="0" u="none" strike="noStrike" kern="1200" cap="none" spc="0" normalizeH="0" baseline="0" noProof="0" err="1">
                <a:ln>
                  <a:noFill/>
                </a:ln>
                <a:solidFill>
                  <a:prstClr val="black"/>
                </a:solidFill>
                <a:effectLst/>
                <a:uLnTx/>
                <a:uFillTx/>
                <a:latin typeface="Calibri" panose="020F0502020204030204"/>
                <a:ea typeface="+mn-ea"/>
                <a:cs typeface="+mn-cs"/>
              </a:rPr>
              <a:t>gpm</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B194A769-236D-99E6-7404-0EA506C9867F}"/>
              </a:ext>
            </a:extLst>
          </p:cNvPr>
          <p:cNvGrpSpPr/>
          <p:nvPr/>
        </p:nvGrpSpPr>
        <p:grpSpPr>
          <a:xfrm>
            <a:off x="333465" y="1672825"/>
            <a:ext cx="3160757" cy="585222"/>
            <a:chOff x="265678" y="2617111"/>
            <a:chExt cx="3160757" cy="585222"/>
          </a:xfrm>
        </p:grpSpPr>
        <p:sp>
          <p:nvSpPr>
            <p:cNvPr id="40" name="Flowchart: Direct Access Storage 39">
              <a:extLst>
                <a:ext uri="{FF2B5EF4-FFF2-40B4-BE49-F238E27FC236}">
                  <a16:creationId xmlns:a16="http://schemas.microsoft.com/office/drawing/2014/main" id="{61248FB7-4344-44E9-A22E-52341523E789}"/>
                </a:ext>
              </a:extLst>
            </p:cNvPr>
            <p:cNvSpPr/>
            <p:nvPr/>
          </p:nvSpPr>
          <p:spPr>
            <a:xfrm>
              <a:off x="265678" y="2617111"/>
              <a:ext cx="2667881" cy="585222"/>
            </a:xfrm>
            <a:prstGeom prst="flowChartMagneticDru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63FCE64B-7870-49E4-8690-B081169250E6}"/>
                </a:ext>
              </a:extLst>
            </p:cNvPr>
            <p:cNvSpPr txBox="1"/>
            <p:nvPr/>
          </p:nvSpPr>
          <p:spPr>
            <a:xfrm>
              <a:off x="702802" y="2735559"/>
              <a:ext cx="17936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V = 1.1 ft/sec</a:t>
              </a:r>
            </a:p>
          </p:txBody>
        </p:sp>
        <p:cxnSp>
          <p:nvCxnSpPr>
            <p:cNvPr id="43" name="Straight Arrow Connector 42">
              <a:extLst>
                <a:ext uri="{FF2B5EF4-FFF2-40B4-BE49-F238E27FC236}">
                  <a16:creationId xmlns:a16="http://schemas.microsoft.com/office/drawing/2014/main" id="{98259B88-6BDF-40A7-8BFF-1234E92A7258}"/>
                </a:ext>
              </a:extLst>
            </p:cNvPr>
            <p:cNvCxnSpPr/>
            <p:nvPr/>
          </p:nvCxnSpPr>
          <p:spPr>
            <a:xfrm>
              <a:off x="557245" y="2794577"/>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349D4C-A768-4419-9E06-D9A78A28E64E}"/>
                </a:ext>
              </a:extLst>
            </p:cNvPr>
            <p:cNvCxnSpPr/>
            <p:nvPr/>
          </p:nvCxnSpPr>
          <p:spPr>
            <a:xfrm>
              <a:off x="562138" y="3043692"/>
              <a:ext cx="1380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B09DBF4-9D85-4204-B9C3-3E7124879A74}"/>
                </a:ext>
              </a:extLst>
            </p:cNvPr>
            <p:cNvCxnSpPr/>
            <p:nvPr/>
          </p:nvCxnSpPr>
          <p:spPr>
            <a:xfrm>
              <a:off x="2555061" y="2617111"/>
              <a:ext cx="0" cy="5852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7F6659-1987-45E6-B194-BFF8F5630481}"/>
                </a:ext>
              </a:extLst>
            </p:cNvPr>
            <p:cNvSpPr txBox="1"/>
            <p:nvPr/>
          </p:nvSpPr>
          <p:spPr>
            <a:xfrm>
              <a:off x="2555061" y="2740961"/>
              <a:ext cx="871374"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 12”</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9" name="TextBox 48">
            <a:extLst>
              <a:ext uri="{FF2B5EF4-FFF2-40B4-BE49-F238E27FC236}">
                <a16:creationId xmlns:a16="http://schemas.microsoft.com/office/drawing/2014/main" id="{60EA4A05-7F48-4D91-AD9D-DD4F1BFA7A0D}"/>
              </a:ext>
            </a:extLst>
          </p:cNvPr>
          <p:cNvSpPr txBox="1"/>
          <p:nvPr/>
        </p:nvSpPr>
        <p:spPr>
          <a:xfrm>
            <a:off x="3634403" y="2607237"/>
            <a:ext cx="2666432" cy="461665"/>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Flow = 0.864 ft</a:t>
            </a:r>
            <a:r>
              <a:rPr kumimoji="0" lang="en-US" sz="2400" b="0" i="0" u="none" strike="noStrike" kern="1200" cap="none" spc="0" normalizeH="0" baseline="30000" noProof="0">
                <a:ln>
                  <a:noFill/>
                </a:ln>
                <a:solidFill>
                  <a:prstClr val="black"/>
                </a:solidFill>
                <a:effectLst/>
                <a:uLnTx/>
                <a:uFillTx/>
                <a:latin typeface="Calibri" panose="020F0502020204030204"/>
                <a:ea typeface="Times New Roman" panose="02020603050405020304" pitchFamily="18" charset="0"/>
                <a:cs typeface="+mn-cs"/>
              </a:rPr>
              <a:t>3</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/sec</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462A58C6-899D-4CBB-BA1D-D5D334E31DA3}"/>
              </a:ext>
            </a:extLst>
          </p:cNvPr>
          <p:cNvSpPr txBox="1"/>
          <p:nvPr/>
        </p:nvSpPr>
        <p:spPr>
          <a:xfrm>
            <a:off x="333465" y="2968946"/>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12”/12 = 1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object 14">
            <a:extLst>
              <a:ext uri="{FF2B5EF4-FFF2-40B4-BE49-F238E27FC236}">
                <a16:creationId xmlns:a16="http://schemas.microsoft.com/office/drawing/2014/main" id="{DDEF67A0-4AFF-452E-98C3-DC3EBDAAAFF8}"/>
              </a:ext>
            </a:extLst>
          </p:cNvPr>
          <p:cNvSpPr/>
          <p:nvPr/>
        </p:nvSpPr>
        <p:spPr>
          <a:xfrm flipH="1">
            <a:off x="3469686" y="1781151"/>
            <a:ext cx="49073" cy="4431427"/>
          </a:xfrm>
          <a:custGeom>
            <a:avLst/>
            <a:gdLst/>
            <a:ahLst/>
            <a:cxnLst/>
            <a:rect l="l" t="t" r="r" b="b"/>
            <a:pathLst>
              <a:path h="1866900">
                <a:moveTo>
                  <a:pt x="0" y="0"/>
                </a:moveTo>
                <a:lnTo>
                  <a:pt x="0" y="1866900"/>
                </a:lnTo>
              </a:path>
            </a:pathLst>
          </a:custGeom>
          <a:ln w="317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1D40067-CC80-157B-5DA0-6C5DCDD1D115}"/>
              </a:ext>
            </a:extLst>
          </p:cNvPr>
          <p:cNvPicPr>
            <a:picLocks noChangeAspect="1"/>
          </p:cNvPicPr>
          <p:nvPr/>
        </p:nvPicPr>
        <p:blipFill>
          <a:blip r:embed="rId2"/>
          <a:stretch>
            <a:fillRect/>
          </a:stretch>
        </p:blipFill>
        <p:spPr>
          <a:xfrm>
            <a:off x="154803" y="6096488"/>
            <a:ext cx="6853195" cy="640852"/>
          </a:xfrm>
          <a:prstGeom prst="rect">
            <a:avLst/>
          </a:prstGeom>
        </p:spPr>
      </p:pic>
      <p:pic>
        <p:nvPicPr>
          <p:cNvPr id="5" name="Picture 4">
            <a:extLst>
              <a:ext uri="{FF2B5EF4-FFF2-40B4-BE49-F238E27FC236}">
                <a16:creationId xmlns:a16="http://schemas.microsoft.com/office/drawing/2014/main" id="{978F935C-2C34-1DF6-5806-1ABD0814702C}"/>
              </a:ext>
            </a:extLst>
          </p:cNvPr>
          <p:cNvPicPr>
            <a:picLocks noChangeAspect="1"/>
          </p:cNvPicPr>
          <p:nvPr/>
        </p:nvPicPr>
        <p:blipFill>
          <a:blip r:embed="rId3"/>
          <a:stretch>
            <a:fillRect/>
          </a:stretch>
        </p:blipFill>
        <p:spPr>
          <a:xfrm>
            <a:off x="7162119" y="6017138"/>
            <a:ext cx="3296729" cy="735840"/>
          </a:xfrm>
          <a:prstGeom prst="rect">
            <a:avLst/>
          </a:prstGeom>
        </p:spPr>
      </p:pic>
      <p:sp>
        <p:nvSpPr>
          <p:cNvPr id="7" name="TextBox 6">
            <a:extLst>
              <a:ext uri="{FF2B5EF4-FFF2-40B4-BE49-F238E27FC236}">
                <a16:creationId xmlns:a16="http://schemas.microsoft.com/office/drawing/2014/main" id="{BB737AC9-13FC-194C-D522-B630C57DF5F8}"/>
              </a:ext>
            </a:extLst>
          </p:cNvPr>
          <p:cNvSpPr txBox="1"/>
          <p:nvPr/>
        </p:nvSpPr>
        <p:spPr>
          <a:xfrm>
            <a:off x="7528561" y="1883398"/>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r</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9" name="TextBox 8">
            <a:extLst>
              <a:ext uri="{FF2B5EF4-FFF2-40B4-BE49-F238E27FC236}">
                <a16:creationId xmlns:a16="http://schemas.microsoft.com/office/drawing/2014/main" id="{F9EF2862-5993-7FC9-274F-22127C1330B2}"/>
              </a:ext>
            </a:extLst>
          </p:cNvPr>
          <p:cNvSpPr txBox="1"/>
          <p:nvPr/>
        </p:nvSpPr>
        <p:spPr>
          <a:xfrm>
            <a:off x="7528561" y="2425553"/>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1" name="TextBox 10">
            <a:extLst>
              <a:ext uri="{FF2B5EF4-FFF2-40B4-BE49-F238E27FC236}">
                <a16:creationId xmlns:a16="http://schemas.microsoft.com/office/drawing/2014/main" id="{5784E9B7-8558-5EBA-A82F-EF0ABB58652C}"/>
              </a:ext>
            </a:extLst>
          </p:cNvPr>
          <p:cNvSpPr txBox="1"/>
          <p:nvPr/>
        </p:nvSpPr>
        <p:spPr>
          <a:xfrm>
            <a:off x="7528561" y="296122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3.14 * 0.25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3" name="TextBox 12">
            <a:extLst>
              <a:ext uri="{FF2B5EF4-FFF2-40B4-BE49-F238E27FC236}">
                <a16:creationId xmlns:a16="http://schemas.microsoft.com/office/drawing/2014/main" id="{3A728C0C-30EF-73D0-E2C1-27F0CD4A1E15}"/>
              </a:ext>
            </a:extLst>
          </p:cNvPr>
          <p:cNvSpPr txBox="1"/>
          <p:nvPr/>
        </p:nvSpPr>
        <p:spPr>
          <a:xfrm>
            <a:off x="7528560" y="3462130"/>
            <a:ext cx="510091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Area = 0.785 ft</a:t>
            </a:r>
            <a:r>
              <a:rPr kumimoji="0" lang="en-US" sz="2800" b="0" i="0" u="none" strike="noStrike" kern="1200" cap="none" spc="0" normalizeH="0" baseline="30000" noProof="0">
                <a:ln>
                  <a:noFill/>
                </a:ln>
                <a:solidFill>
                  <a:prstClr val="black"/>
                </a:solidFill>
                <a:effectLst/>
                <a:uLnTx/>
                <a:uFillTx/>
                <a:latin typeface="Calibri" panose="020F0502020204030204"/>
                <a:ea typeface="+mn-ea"/>
                <a:cs typeface="+mn-cs"/>
              </a:rPr>
              <a:t>2</a:t>
            </a:r>
          </a:p>
        </p:txBody>
      </p:sp>
      <p:sp>
        <p:nvSpPr>
          <p:cNvPr id="15" name="TextBox 14">
            <a:extLst>
              <a:ext uri="{FF2B5EF4-FFF2-40B4-BE49-F238E27FC236}">
                <a16:creationId xmlns:a16="http://schemas.microsoft.com/office/drawing/2014/main" id="{264C3B9C-9623-4173-5282-2736417B976A}"/>
              </a:ext>
            </a:extLst>
          </p:cNvPr>
          <p:cNvSpPr txBox="1"/>
          <p:nvPr/>
        </p:nvSpPr>
        <p:spPr>
          <a:xfrm>
            <a:off x="333464" y="3532278"/>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1 ft/2 = 0.5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E239908-4620-7F0A-B200-C52A31945E51}"/>
              </a:ext>
            </a:extLst>
          </p:cNvPr>
          <p:cNvPicPr>
            <a:picLocks noChangeAspect="1"/>
          </p:cNvPicPr>
          <p:nvPr/>
        </p:nvPicPr>
        <p:blipFill>
          <a:blip r:embed="rId4"/>
          <a:stretch>
            <a:fillRect/>
          </a:stretch>
        </p:blipFill>
        <p:spPr>
          <a:xfrm>
            <a:off x="9507071" y="-16606"/>
            <a:ext cx="2684929" cy="1794021"/>
          </a:xfrm>
          <a:prstGeom prst="rect">
            <a:avLst/>
          </a:prstGeom>
        </p:spPr>
      </p:pic>
      <p:pic>
        <p:nvPicPr>
          <p:cNvPr id="25" name="Graphic 24" descr="Rubber duck with solid fill">
            <a:extLst>
              <a:ext uri="{FF2B5EF4-FFF2-40B4-BE49-F238E27FC236}">
                <a16:creationId xmlns:a16="http://schemas.microsoft.com/office/drawing/2014/main" id="{00C3C680-B59F-D59D-EF4C-85C86F88DA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89" y="1481720"/>
            <a:ext cx="878549" cy="878549"/>
          </a:xfrm>
          <a:prstGeom prst="rect">
            <a:avLst/>
          </a:prstGeom>
        </p:spPr>
      </p:pic>
      <p:sp>
        <p:nvSpPr>
          <p:cNvPr id="18" name="Rectangle 3">
            <a:extLst>
              <a:ext uri="{FF2B5EF4-FFF2-40B4-BE49-F238E27FC236}">
                <a16:creationId xmlns:a16="http://schemas.microsoft.com/office/drawing/2014/main" id="{6C4F663B-72EE-FA97-7276-B755278CC5B8}"/>
              </a:ext>
            </a:extLst>
          </p:cNvPr>
          <p:cNvSpPr txBox="1">
            <a:spLocks noChangeArrowheads="1"/>
          </p:cNvSpPr>
          <p:nvPr/>
        </p:nvSpPr>
        <p:spPr>
          <a:xfrm>
            <a:off x="9954486" y="3728817"/>
            <a:ext cx="2207746" cy="2009191"/>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388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9,293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775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1984 gal/min</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20" name="Oval 19">
            <a:extLst>
              <a:ext uri="{FF2B5EF4-FFF2-40B4-BE49-F238E27FC236}">
                <a16:creationId xmlns:a16="http://schemas.microsoft.com/office/drawing/2014/main" id="{79FA6F52-E470-1C52-EFD2-0C3CF2D9AEDA}"/>
              </a:ext>
            </a:extLst>
          </p:cNvPr>
          <p:cNvSpPr/>
          <p:nvPr/>
        </p:nvSpPr>
        <p:spPr>
          <a:xfrm>
            <a:off x="9865107" y="3627320"/>
            <a:ext cx="2152721" cy="5885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71A10C7A-10C7-A773-1BE7-26B2E6DAD1E9}"/>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8</a:t>
            </a:r>
          </a:p>
        </p:txBody>
      </p:sp>
    </p:spTree>
    <p:extLst>
      <p:ext uri="{BB962C8B-B14F-4D97-AF65-F5344CB8AC3E}">
        <p14:creationId xmlns:p14="http://schemas.microsoft.com/office/powerpoint/2010/main" val="208320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9" grpId="0" animBg="1"/>
      <p:bldP spid="23" grpId="0" animBg="1"/>
      <p:bldP spid="28" grpId="0"/>
      <p:bldP spid="29" grpId="0"/>
      <p:bldP spid="30" grpId="0"/>
      <p:bldP spid="31" grpId="0"/>
      <p:bldP spid="32" grpId="0"/>
      <p:bldP spid="38" grpId="0" animBg="1"/>
      <p:bldP spid="49" grpId="0" animBg="1"/>
      <p:bldP spid="50" grpId="0" animBg="1"/>
      <p:bldP spid="7" grpId="0"/>
      <p:bldP spid="9" grpId="0"/>
      <p:bldP spid="11" grpId="0"/>
      <p:bldP spid="13" grpId="0"/>
      <p:bldP spid="15"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4FFCA83-04C2-41B0-B70B-F77EB65F5D32}"/>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1364" b="1364"/>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A796CCB-9FB7-4BC6-8F9D-8BA58C6B67C9}"/>
              </a:ext>
            </a:extLst>
          </p:cNvPr>
          <p:cNvSpPr>
            <a:spLocks noGrp="1"/>
          </p:cNvSpPr>
          <p:nvPr>
            <p:ph type="title"/>
          </p:nvPr>
        </p:nvSpPr>
        <p:spPr/>
        <p:txBody>
          <a:bodyPr/>
          <a:lstStyle/>
          <a:p>
            <a:r>
              <a:rPr lang="en-US"/>
              <a:t>Detention Time</a:t>
            </a:r>
          </a:p>
        </p:txBody>
      </p:sp>
    </p:spTree>
    <p:extLst>
      <p:ext uri="{BB962C8B-B14F-4D97-AF65-F5344CB8AC3E}">
        <p14:creationId xmlns:p14="http://schemas.microsoft.com/office/powerpoint/2010/main" val="3529151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3317F-55D6-4F15-BC0E-061768E18BAA}"/>
              </a:ext>
            </a:extLst>
          </p:cNvPr>
          <p:cNvSpPr>
            <a:spLocks noGrp="1"/>
          </p:cNvSpPr>
          <p:nvPr>
            <p:ph type="title"/>
          </p:nvPr>
        </p:nvSpPr>
        <p:spPr/>
        <p:txBody>
          <a:bodyPr/>
          <a:lstStyle/>
          <a:p>
            <a:r>
              <a:rPr lang="en-US"/>
              <a:t>Detention Time</a:t>
            </a:r>
          </a:p>
        </p:txBody>
      </p:sp>
      <p:sp>
        <p:nvSpPr>
          <p:cNvPr id="3" name="Content Placeholder 2">
            <a:extLst>
              <a:ext uri="{FF2B5EF4-FFF2-40B4-BE49-F238E27FC236}">
                <a16:creationId xmlns:a16="http://schemas.microsoft.com/office/drawing/2014/main" id="{D84A5522-B044-44B6-9BF9-B60A7D51405B}"/>
              </a:ext>
            </a:extLst>
          </p:cNvPr>
          <p:cNvSpPr>
            <a:spLocks noGrp="1"/>
          </p:cNvSpPr>
          <p:nvPr>
            <p:ph idx="1"/>
          </p:nvPr>
        </p:nvSpPr>
        <p:spPr>
          <a:xfrm>
            <a:off x="838199" y="1543613"/>
            <a:ext cx="10945305" cy="1097037"/>
          </a:xfrm>
        </p:spPr>
        <p:txBody>
          <a:bodyPr>
            <a:normAutofit/>
          </a:bodyPr>
          <a:lstStyle/>
          <a:p>
            <a:r>
              <a:rPr lang="en-US" sz="3200"/>
              <a:t>The time water stays in a given reservoir or treatment process.</a:t>
            </a:r>
          </a:p>
          <a:p>
            <a:pPr marL="0" indent="0">
              <a:buNone/>
            </a:pPr>
            <a:endParaRPr lang="en-US" sz="3200"/>
          </a:p>
        </p:txBody>
      </p:sp>
      <p:pic>
        <p:nvPicPr>
          <p:cNvPr id="4" name="Picture 2" descr="Image result for floc basin">
            <a:extLst>
              <a:ext uri="{FF2B5EF4-FFF2-40B4-BE49-F238E27FC236}">
                <a16:creationId xmlns:a16="http://schemas.microsoft.com/office/drawing/2014/main" id="{16FD7BEE-D431-43C3-9827-D0CD3438D06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22379" y="2235718"/>
            <a:ext cx="7089917" cy="33813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9FD3282-F475-47C1-8945-DEDC92F6692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75052" y="5695467"/>
            <a:ext cx="9307962" cy="933251"/>
          </a:xfrm>
          <a:prstGeom prst="rect">
            <a:avLst/>
          </a:prstGeom>
          <a:solidFill>
            <a:schemeClr val="bg1"/>
          </a:solidFill>
          <a:ln w="38100">
            <a:solidFill>
              <a:schemeClr val="accent1"/>
            </a:solidFill>
          </a:ln>
        </p:spPr>
      </p:pic>
      <p:pic>
        <p:nvPicPr>
          <p:cNvPr id="9" name="Picture 8" descr="A large white boat in a muddy area&#10;&#10;Description automatically generated with medium confidence">
            <a:extLst>
              <a:ext uri="{FF2B5EF4-FFF2-40B4-BE49-F238E27FC236}">
                <a16:creationId xmlns:a16="http://schemas.microsoft.com/office/drawing/2014/main" id="{BF8AD67D-86A5-6030-6A22-BAB19152E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98" y="2307577"/>
            <a:ext cx="4026148" cy="3023118"/>
          </a:xfrm>
          <a:prstGeom prst="rect">
            <a:avLst/>
          </a:prstGeom>
        </p:spPr>
      </p:pic>
    </p:spTree>
    <p:extLst>
      <p:ext uri="{BB962C8B-B14F-4D97-AF65-F5344CB8AC3E}">
        <p14:creationId xmlns:p14="http://schemas.microsoft.com/office/powerpoint/2010/main" val="3892066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6FB3-F8A5-4502-946A-02E598552516}"/>
              </a:ext>
            </a:extLst>
          </p:cNvPr>
          <p:cNvSpPr>
            <a:spLocks noGrp="1"/>
          </p:cNvSpPr>
          <p:nvPr>
            <p:ph type="title"/>
          </p:nvPr>
        </p:nvSpPr>
        <p:spPr>
          <a:xfrm>
            <a:off x="337696" y="74580"/>
            <a:ext cx="11516608" cy="1690690"/>
          </a:xfrm>
        </p:spPr>
        <p:txBody>
          <a:bodyPr>
            <a:noAutofit/>
          </a:bodyPr>
          <a:lstStyle/>
          <a:p>
            <a:r>
              <a:rPr lang="en-US" sz="3200"/>
              <a:t>Your secondary clarifier is 40 ft in diameter and 25 ft deep. Your max daily flow is 1.2 MGD. To determine if your clarifier meets the recommended detention time, you need to calculate the detention time of the clarifier in hours.</a:t>
            </a:r>
          </a:p>
        </p:txBody>
      </p:sp>
      <p:grpSp>
        <p:nvGrpSpPr>
          <p:cNvPr id="19" name="Group 18">
            <a:extLst>
              <a:ext uri="{FF2B5EF4-FFF2-40B4-BE49-F238E27FC236}">
                <a16:creationId xmlns:a16="http://schemas.microsoft.com/office/drawing/2014/main" id="{E68BBBC7-BDDE-4EA8-9FB9-EB894B757EA8}"/>
              </a:ext>
            </a:extLst>
          </p:cNvPr>
          <p:cNvGrpSpPr/>
          <p:nvPr/>
        </p:nvGrpSpPr>
        <p:grpSpPr>
          <a:xfrm>
            <a:off x="307082" y="2457188"/>
            <a:ext cx="3236785" cy="1844027"/>
            <a:chOff x="0" y="2134489"/>
            <a:chExt cx="3236785" cy="1844027"/>
          </a:xfrm>
        </p:grpSpPr>
        <p:sp>
          <p:nvSpPr>
            <p:cNvPr id="5" name="Flowchart: Magnetic Disk 4">
              <a:extLst>
                <a:ext uri="{FF2B5EF4-FFF2-40B4-BE49-F238E27FC236}">
                  <a16:creationId xmlns:a16="http://schemas.microsoft.com/office/drawing/2014/main" id="{5A024C94-4410-426D-8142-C723B8D2CE99}"/>
                </a:ext>
              </a:extLst>
            </p:cNvPr>
            <p:cNvSpPr/>
            <p:nvPr/>
          </p:nvSpPr>
          <p:spPr bwMode="auto">
            <a:xfrm>
              <a:off x="1011495" y="2489372"/>
              <a:ext cx="2225290" cy="1489144"/>
            </a:xfrm>
            <a:prstGeom prst="flowChartMagneticDisk">
              <a:avLst/>
            </a:prstGeom>
            <a:solidFill>
              <a:schemeClr val="accent1"/>
            </a:solidFill>
            <a:ln w="38100" cap="flat" cmpd="sng" algn="ctr">
              <a:solidFill>
                <a:schemeClr val="accent5">
                  <a:lumMod val="20000"/>
                  <a:lumOff val="8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8AFF9FF5-C766-4CDE-B454-4911573AB50F}"/>
                </a:ext>
              </a:extLst>
            </p:cNvPr>
            <p:cNvCxnSpPr/>
            <p:nvPr/>
          </p:nvCxnSpPr>
          <p:spPr bwMode="auto">
            <a:xfrm>
              <a:off x="1011495" y="2737563"/>
              <a:ext cx="2225290" cy="0"/>
            </a:xfrm>
            <a:prstGeom prst="straightConnector1">
              <a:avLst/>
            </a:prstGeom>
            <a:solidFill>
              <a:schemeClr val="accent1"/>
            </a:solidFill>
            <a:ln w="76200" cap="flat" cmpd="sng" algn="ctr">
              <a:solidFill>
                <a:schemeClr val="bg1"/>
              </a:solidFill>
              <a:prstDash val="solid"/>
              <a:round/>
              <a:headEnd type="triangle"/>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 name="Straight Arrow Connector 6">
              <a:extLst>
                <a:ext uri="{FF2B5EF4-FFF2-40B4-BE49-F238E27FC236}">
                  <a16:creationId xmlns:a16="http://schemas.microsoft.com/office/drawing/2014/main" id="{169D32DC-92A8-4BB1-ACDD-A5C28AB693CD}"/>
                </a:ext>
              </a:extLst>
            </p:cNvPr>
            <p:cNvCxnSpPr/>
            <p:nvPr/>
          </p:nvCxnSpPr>
          <p:spPr bwMode="auto">
            <a:xfrm>
              <a:off x="809196" y="2737563"/>
              <a:ext cx="0" cy="992762"/>
            </a:xfrm>
            <a:prstGeom prst="straightConnector1">
              <a:avLst/>
            </a:prstGeom>
            <a:solidFill>
              <a:schemeClr val="accent1"/>
            </a:solidFill>
            <a:ln w="76200"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AA347118-0A73-419B-9B80-81C5A9E4F2EE}"/>
                </a:ext>
              </a:extLst>
            </p:cNvPr>
            <p:cNvSpPr txBox="1"/>
            <p:nvPr/>
          </p:nvSpPr>
          <p:spPr>
            <a:xfrm>
              <a:off x="1726109" y="2134489"/>
              <a:ext cx="809196" cy="46166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40ft</a:t>
              </a:r>
            </a:p>
          </p:txBody>
        </p:sp>
        <p:sp>
          <p:nvSpPr>
            <p:cNvPr id="9" name="TextBox 8">
              <a:extLst>
                <a:ext uri="{FF2B5EF4-FFF2-40B4-BE49-F238E27FC236}">
                  <a16:creationId xmlns:a16="http://schemas.microsoft.com/office/drawing/2014/main" id="{510CBE02-5803-4510-A10E-347E244ED9A2}"/>
                </a:ext>
              </a:extLst>
            </p:cNvPr>
            <p:cNvSpPr txBox="1"/>
            <p:nvPr/>
          </p:nvSpPr>
          <p:spPr>
            <a:xfrm>
              <a:off x="0" y="2977015"/>
              <a:ext cx="809196" cy="46166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Arial" panose="020B0604020202020204" pitchFamily="34" charset="0"/>
                </a:rPr>
                <a:t>25ft</a:t>
              </a:r>
            </a:p>
          </p:txBody>
        </p:sp>
      </p:grpSp>
      <p:pic>
        <p:nvPicPr>
          <p:cNvPr id="18" name="Picture 17">
            <a:extLst>
              <a:ext uri="{FF2B5EF4-FFF2-40B4-BE49-F238E27FC236}">
                <a16:creationId xmlns:a16="http://schemas.microsoft.com/office/drawing/2014/main" id="{CB1DD113-BBE0-4CE2-AF03-3BF32F95055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71220" y="2096195"/>
            <a:ext cx="6861333" cy="687943"/>
          </a:xfrm>
          <a:prstGeom prst="rect">
            <a:avLst/>
          </a:prstGeom>
          <a:solidFill>
            <a:schemeClr val="bg1"/>
          </a:solidFill>
          <a:ln w="38100">
            <a:solidFill>
              <a:schemeClr val="accent1"/>
            </a:solidFill>
          </a:ln>
        </p:spPr>
      </p:pic>
      <p:sp>
        <p:nvSpPr>
          <p:cNvPr id="13" name="TextBox 12">
            <a:extLst>
              <a:ext uri="{FF2B5EF4-FFF2-40B4-BE49-F238E27FC236}">
                <a16:creationId xmlns:a16="http://schemas.microsoft.com/office/drawing/2014/main" id="{9DE118D3-34CF-08EB-73A2-A45B4CFB939E}"/>
              </a:ext>
            </a:extLst>
          </p:cNvPr>
          <p:cNvSpPr txBox="1"/>
          <p:nvPr/>
        </p:nvSpPr>
        <p:spPr>
          <a:xfrm>
            <a:off x="118906" y="405505"/>
            <a:ext cx="1881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9</a:t>
            </a:r>
          </a:p>
        </p:txBody>
      </p:sp>
      <p:sp>
        <p:nvSpPr>
          <p:cNvPr id="29" name="TextBox 28">
            <a:extLst>
              <a:ext uri="{FF2B5EF4-FFF2-40B4-BE49-F238E27FC236}">
                <a16:creationId xmlns:a16="http://schemas.microsoft.com/office/drawing/2014/main" id="{F7F0EC5A-3F89-7017-FBB4-05D7DB43BF6E}"/>
              </a:ext>
            </a:extLst>
          </p:cNvPr>
          <p:cNvSpPr txBox="1"/>
          <p:nvPr/>
        </p:nvSpPr>
        <p:spPr>
          <a:xfrm>
            <a:off x="716590" y="4344405"/>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Diameter = 40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FB9CFCD-095D-2E37-2528-8B3DC5D6C118}"/>
              </a:ext>
            </a:extLst>
          </p:cNvPr>
          <p:cNvSpPr txBox="1"/>
          <p:nvPr/>
        </p:nvSpPr>
        <p:spPr>
          <a:xfrm>
            <a:off x="716590" y="4713737"/>
            <a:ext cx="2956125" cy="369332"/>
          </a:xfrm>
          <a:prstGeom prst="rect">
            <a:avLst/>
          </a:prstGeom>
          <a:noFill/>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Radius = 40 ft/2 = 20 ft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
            <a:extLst>
              <a:ext uri="{FF2B5EF4-FFF2-40B4-BE49-F238E27FC236}">
                <a16:creationId xmlns:a16="http://schemas.microsoft.com/office/drawing/2014/main" id="{A365132D-1722-8423-A1E7-3CDE2F142717}"/>
              </a:ext>
            </a:extLst>
          </p:cNvPr>
          <p:cNvSpPr txBox="1">
            <a:spLocks noChangeArrowheads="1"/>
          </p:cNvSpPr>
          <p:nvPr/>
        </p:nvSpPr>
        <p:spPr>
          <a:xfrm>
            <a:off x="9421462" y="3525777"/>
            <a:ext cx="2206074" cy="2501963"/>
          </a:xfrm>
          <a:prstGeom prst="rect">
            <a:avLst/>
          </a:prstGeom>
          <a:solidFill>
            <a:schemeClr val="accent5">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(A) 1 day</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(B) 4.7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(C) .20 days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(D) .20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32" name="Oval 31">
            <a:extLst>
              <a:ext uri="{FF2B5EF4-FFF2-40B4-BE49-F238E27FC236}">
                <a16:creationId xmlns:a16="http://schemas.microsoft.com/office/drawing/2014/main" id="{D0FB2FE2-66AC-2663-26F9-70C5C36C5FEB}"/>
              </a:ext>
            </a:extLst>
          </p:cNvPr>
          <p:cNvSpPr/>
          <p:nvPr/>
        </p:nvSpPr>
        <p:spPr>
          <a:xfrm>
            <a:off x="9338962" y="3873828"/>
            <a:ext cx="2043953" cy="73286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33" name="Rectangle 3">
                <a:extLst>
                  <a:ext uri="{FF2B5EF4-FFF2-40B4-BE49-F238E27FC236}">
                    <a16:creationId xmlns:a16="http://schemas.microsoft.com/office/drawing/2014/main" id="{1C5E7E36-B315-41FE-6532-D432E67985B7}"/>
                  </a:ext>
                </a:extLst>
              </p:cNvPr>
              <p:cNvSpPr txBox="1">
                <a:spLocks noChangeArrowheads="1"/>
              </p:cNvSpPr>
              <p:nvPr/>
            </p:nvSpPr>
            <p:spPr>
              <a:xfrm>
                <a:off x="3755215" y="4763040"/>
                <a:ext cx="2691235" cy="608279"/>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14:m>
                  <m:oMath xmlns:m="http://schemas.openxmlformats.org/officeDocument/2006/math">
                    <m:f>
                      <m:fPr>
                        <m:ctrlP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ctrlPr>
                      </m:fPr>
                      <m:num>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31,400 </m:t>
                        </m:r>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𝑓𝑡</m:t>
                        </m:r>
                        <m:r>
                          <a:rPr kumimoji="0" lang="en-US" altLang="en-US" sz="2800" b="0" i="1" u="none" strike="noStrike" kern="1200" cap="none" spc="0" normalizeH="0" baseline="3000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3</m:t>
                        </m:r>
                      </m:num>
                      <m:den>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1 </m:t>
                        </m:r>
                      </m:den>
                    </m:f>
                  </m:oMath>
                </a14:m>
                <a:r>
                  <a:rPr kumimoji="0" lang="en-US" altLang="en-US" sz="28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14:m>
                  <m:oMath xmlns:m="http://schemas.openxmlformats.org/officeDocument/2006/math">
                    <m:f>
                      <m:fPr>
                        <m:ctrlP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ctrlPr>
                      </m:fPr>
                      <m:num>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7.48 </m:t>
                        </m:r>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𝑔𝑎𝑙</m:t>
                        </m:r>
                      </m:num>
                      <m:den>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1 </m:t>
                        </m:r>
                        <m:r>
                          <a:rPr kumimoji="0" lang="en-US" alt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𝑓𝑡</m:t>
                        </m:r>
                        <m:r>
                          <a:rPr kumimoji="0" lang="en-US" altLang="en-US" sz="2800" b="0" i="1" u="none" strike="noStrike" kern="1200" cap="none" spc="0" normalizeH="0" baseline="3000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3</m:t>
                        </m:r>
                      </m:den>
                    </m:f>
                  </m:oMath>
                </a14:m>
                <a:endParaRPr kumimoji="0" lang="en-US" altLang="en-US" sz="28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p:sp>
            <p:nvSpPr>
              <p:cNvPr id="33" name="Rectangle 3">
                <a:extLst>
                  <a:ext uri="{FF2B5EF4-FFF2-40B4-BE49-F238E27FC236}">
                    <a16:creationId xmlns:a16="http://schemas.microsoft.com/office/drawing/2014/main" id="{1C5E7E36-B315-41FE-6532-D432E67985B7}"/>
                  </a:ext>
                </a:extLst>
              </p:cNvPr>
              <p:cNvSpPr txBox="1">
                <a:spLocks noRot="1" noChangeAspect="1" noMove="1" noResize="1" noEditPoints="1" noAdjustHandles="1" noChangeArrowheads="1" noChangeShapeType="1" noTextEdit="1"/>
              </p:cNvSpPr>
              <p:nvPr/>
            </p:nvSpPr>
            <p:spPr>
              <a:xfrm>
                <a:off x="3755215" y="4763040"/>
                <a:ext cx="2691235" cy="608279"/>
              </a:xfrm>
              <a:prstGeom prst="rect">
                <a:avLst/>
              </a:prstGeom>
              <a:blipFill>
                <a:blip r:embed="rId3"/>
                <a:stretch>
                  <a:fillRect l="-3286" t="-6122" b="-30612"/>
                </a:stretch>
              </a:blipFill>
            </p:spPr>
            <p:txBody>
              <a:bodyPr/>
              <a:lstStyle/>
              <a:p>
                <a:r>
                  <a:rPr lang="en-US">
                    <a:noFill/>
                  </a:rPr>
                  <a:t> </a:t>
                </a:r>
              </a:p>
            </p:txBody>
          </p:sp>
        </mc:Fallback>
      </mc:AlternateContent>
      <p:cxnSp>
        <p:nvCxnSpPr>
          <p:cNvPr id="34" name="Straight Connector 33">
            <a:extLst>
              <a:ext uri="{FF2B5EF4-FFF2-40B4-BE49-F238E27FC236}">
                <a16:creationId xmlns:a16="http://schemas.microsoft.com/office/drawing/2014/main" id="{9CA37FAE-7E44-6AD6-FA44-BAD7861BC654}"/>
              </a:ext>
            </a:extLst>
          </p:cNvPr>
          <p:cNvCxnSpPr>
            <a:cxnSpLocks/>
          </p:cNvCxnSpPr>
          <p:nvPr/>
        </p:nvCxnSpPr>
        <p:spPr>
          <a:xfrm>
            <a:off x="4673052" y="4691730"/>
            <a:ext cx="236487" cy="3535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E6ECC71-0386-9F50-0BC4-0101EBB5CB75}"/>
              </a:ext>
            </a:extLst>
          </p:cNvPr>
          <p:cNvCxnSpPr>
            <a:cxnSpLocks/>
          </p:cNvCxnSpPr>
          <p:nvPr/>
        </p:nvCxnSpPr>
        <p:spPr>
          <a:xfrm>
            <a:off x="5759116" y="5151773"/>
            <a:ext cx="278508" cy="267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Rectangle 3">
            <a:extLst>
              <a:ext uri="{FF2B5EF4-FFF2-40B4-BE49-F238E27FC236}">
                <a16:creationId xmlns:a16="http://schemas.microsoft.com/office/drawing/2014/main" id="{CD0057ED-FF95-2B0E-D194-CCD38B30A46F}"/>
              </a:ext>
            </a:extLst>
          </p:cNvPr>
          <p:cNvSpPr txBox="1">
            <a:spLocks noChangeArrowheads="1"/>
          </p:cNvSpPr>
          <p:nvPr/>
        </p:nvSpPr>
        <p:spPr>
          <a:xfrm>
            <a:off x="6223908" y="4891572"/>
            <a:ext cx="3239633"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 234,872 gal</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p:sp>
        <p:nvSpPr>
          <p:cNvPr id="37" name="TextBox 36">
            <a:extLst>
              <a:ext uri="{FF2B5EF4-FFF2-40B4-BE49-F238E27FC236}">
                <a16:creationId xmlns:a16="http://schemas.microsoft.com/office/drawing/2014/main" id="{8A75E98A-D423-2A50-9F19-CCDC6A6FA3CA}"/>
              </a:ext>
            </a:extLst>
          </p:cNvPr>
          <p:cNvSpPr txBox="1"/>
          <p:nvPr/>
        </p:nvSpPr>
        <p:spPr>
          <a:xfrm>
            <a:off x="3720467" y="2829429"/>
            <a:ext cx="606356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a:t>
            </a:r>
            <a:r>
              <a:rPr kumimoji="0" lang="el-GR"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π</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r</a:t>
            </a:r>
            <a:r>
              <a:rPr kumimoji="0" lang="en-US" sz="24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 </a:t>
            </a: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Height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B4C46765-F0BD-18CA-DACA-2558D895BB87}"/>
              </a:ext>
            </a:extLst>
          </p:cNvPr>
          <p:cNvSpPr txBox="1"/>
          <p:nvPr/>
        </p:nvSpPr>
        <p:spPr>
          <a:xfrm>
            <a:off x="3724947" y="3224377"/>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 * (20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25 ft</a:t>
            </a:r>
          </a:p>
        </p:txBody>
      </p:sp>
      <p:sp>
        <p:nvSpPr>
          <p:cNvPr id="39" name="TextBox 38">
            <a:extLst>
              <a:ext uri="{FF2B5EF4-FFF2-40B4-BE49-F238E27FC236}">
                <a16:creationId xmlns:a16="http://schemas.microsoft.com/office/drawing/2014/main" id="{709758F0-3756-DDD6-A903-C28BDD65DF14}"/>
              </a:ext>
            </a:extLst>
          </p:cNvPr>
          <p:cNvSpPr txBox="1"/>
          <p:nvPr/>
        </p:nvSpPr>
        <p:spPr>
          <a:xfrm>
            <a:off x="3720467" y="3584274"/>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 * 400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2</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 25 ft</a:t>
            </a:r>
            <a:endPar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F0A5617E-A92A-3A9D-93B9-D9A7CF36749F}"/>
              </a:ext>
            </a:extLst>
          </p:cNvPr>
          <p:cNvSpPr txBox="1"/>
          <p:nvPr/>
        </p:nvSpPr>
        <p:spPr>
          <a:xfrm>
            <a:off x="3720467" y="3966302"/>
            <a:ext cx="574307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Volume = 31,400 ft</a:t>
            </a:r>
            <a:r>
              <a:rPr kumimoji="0" lang="en-US" sz="2400" b="0" i="0" u="none" strike="noStrike" kern="1200" cap="none" spc="0" normalizeH="0" baseline="30000" noProof="0">
                <a:ln>
                  <a:noFill/>
                </a:ln>
                <a:solidFill>
                  <a:prstClr val="black"/>
                </a:solidFill>
                <a:effectLst/>
                <a:uLnTx/>
                <a:uFillTx/>
                <a:latin typeface="Calibri" panose="020F0502020204030204"/>
                <a:ea typeface="+mn-ea"/>
                <a:cs typeface="+mn-cs"/>
              </a:rPr>
              <a:t>3</a:t>
            </a:r>
          </a:p>
        </p:txBody>
      </p:sp>
      <p:sp>
        <p:nvSpPr>
          <p:cNvPr id="46" name="Rectangle 3">
            <a:extLst>
              <a:ext uri="{FF2B5EF4-FFF2-40B4-BE49-F238E27FC236}">
                <a16:creationId xmlns:a16="http://schemas.microsoft.com/office/drawing/2014/main" id="{0B9F6485-B00C-DD08-1D16-D43B1344A4CA}"/>
              </a:ext>
            </a:extLst>
          </p:cNvPr>
          <p:cNvSpPr txBox="1">
            <a:spLocks noChangeArrowheads="1"/>
          </p:cNvSpPr>
          <p:nvPr/>
        </p:nvSpPr>
        <p:spPr>
          <a:xfrm>
            <a:off x="6992388" y="5855310"/>
            <a:ext cx="1366557" cy="4364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altLang="en-US" sz="24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=4.7 hours</a:t>
            </a:r>
            <a:endParaRPr kumimoji="0" lang="en-US" altLang="en-US" sz="24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AlternateContent xmlns:mc="http://schemas.openxmlformats.org/markup-compatibility/2006">
        <mc:Choice xmlns:a14="http://schemas.microsoft.com/office/drawing/2010/main" Requires="a14">
          <p:sp>
            <p:nvSpPr>
              <p:cNvPr id="10" name="Rectangle 3">
                <a:extLst>
                  <a:ext uri="{FF2B5EF4-FFF2-40B4-BE49-F238E27FC236}">
                    <a16:creationId xmlns:a16="http://schemas.microsoft.com/office/drawing/2014/main" id="{3FC5E488-0AA5-34B5-73E0-60B4A75EA72F}"/>
                  </a:ext>
                </a:extLst>
              </p:cNvPr>
              <p:cNvSpPr txBox="1">
                <a:spLocks noChangeArrowheads="1"/>
              </p:cNvSpPr>
              <p:nvPr/>
            </p:nvSpPr>
            <p:spPr>
              <a:xfrm>
                <a:off x="1492531" y="5706391"/>
                <a:ext cx="5354691" cy="899897"/>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14:m>
                  <m:oMath xmlns:m="http://schemas.openxmlformats.org/officeDocument/2006/math">
                    <m:f>
                      <m:fPr>
                        <m:ctrlPr>
                          <a:rPr kumimoji="0" lang="en-US" alt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ctrlPr>
                      </m:fPr>
                      <m:num>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234,872 </m:t>
                        </m:r>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𝑔𝑎𝑙</m:t>
                        </m:r>
                      </m:num>
                      <m:den>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1.2 </m:t>
                        </m:r>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𝑀𝐺𝐷</m:t>
                        </m:r>
                      </m:den>
                    </m:f>
                    <m:r>
                      <a:rPr kumimoji="0" lang="en-US" alt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f>
                      <m:fPr>
                        <m:ctrlP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ctrlPr>
                      </m:fPr>
                      <m:num>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𝑀𝐺</m:t>
                        </m:r>
                      </m:num>
                      <m:den>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1,000,000 </m:t>
                        </m:r>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𝑔𝑎𝑙</m:t>
                        </m:r>
                      </m:den>
                    </m:f>
                  </m:oMath>
                </a14:m>
                <a:r>
                  <a:rPr kumimoji="0" lang="en-US" altLang="en-US" sz="3200" b="0" i="0" u="none" strike="noStrike" kern="1200" cap="none" spc="0" normalizeH="0" baseline="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rPr>
                  <a:t> </a:t>
                </a:r>
                <a14:m>
                  <m:oMath xmlns:m="http://schemas.openxmlformats.org/officeDocument/2006/math">
                    <m:r>
                      <a:rPr kumimoji="0" lang="en-US" altLang="en-US" sz="32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f>
                      <m:fPr>
                        <m:ctrlP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ctrlPr>
                      </m:fPr>
                      <m:num>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24 </m:t>
                        </m:r>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h𝑜𝑢𝑟𝑠</m:t>
                        </m:r>
                      </m:num>
                      <m:den>
                        <m:r>
                          <a:rPr kumimoji="0" lang="en-US" altLang="en-US" sz="3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𝑑𝑎𝑦</m:t>
                        </m:r>
                      </m:den>
                    </m:f>
                  </m:oMath>
                </a14:m>
                <a:endParaRPr kumimoji="0" lang="en-US" altLang="en-US" sz="3200" b="0" i="0" u="none" strike="noStrike" kern="1200" cap="none" spc="0" normalizeH="0" baseline="30000" noProof="0">
                  <a:ln>
                    <a:noFill/>
                  </a:ln>
                  <a:solidFill>
                    <a:prstClr val="black"/>
                  </a:solidFill>
                  <a:effectLst/>
                  <a:uLnTx/>
                  <a:uFillTx/>
                  <a:latin typeface="Calibri" panose="020F0502020204030204"/>
                  <a:ea typeface="Cambria Math" panose="02040503050406030204" pitchFamily="18" charset="0"/>
                  <a:cs typeface="Arial" panose="020B0604020202020204" pitchFamily="34" charset="0"/>
                </a:endParaRPr>
              </a:p>
            </p:txBody>
          </p:sp>
        </mc:Choice>
        <mc:Fallback>
          <p:sp>
            <p:nvSpPr>
              <p:cNvPr id="10" name="Rectangle 3">
                <a:extLst>
                  <a:ext uri="{FF2B5EF4-FFF2-40B4-BE49-F238E27FC236}">
                    <a16:creationId xmlns:a16="http://schemas.microsoft.com/office/drawing/2014/main" id="{3FC5E488-0AA5-34B5-73E0-60B4A75EA72F}"/>
                  </a:ext>
                </a:extLst>
              </p:cNvPr>
              <p:cNvSpPr txBox="1">
                <a:spLocks noRot="1" noChangeAspect="1" noMove="1" noResize="1" noEditPoints="1" noAdjustHandles="1" noChangeArrowheads="1" noChangeShapeType="1" noTextEdit="1"/>
              </p:cNvSpPr>
              <p:nvPr/>
            </p:nvSpPr>
            <p:spPr>
              <a:xfrm>
                <a:off x="1492531" y="5706391"/>
                <a:ext cx="5354691" cy="899897"/>
              </a:xfrm>
              <a:prstGeom prst="rect">
                <a:avLst/>
              </a:prstGeom>
              <a:blipFill>
                <a:blip r:embed="rId4"/>
                <a:stretch>
                  <a:fillRect l="-1891" t="-5556" r="-946"/>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3FFE952E-26F8-FEA6-7D6D-3DAD3B14D58F}"/>
              </a:ext>
            </a:extLst>
          </p:cNvPr>
          <p:cNvCxnSpPr>
            <a:cxnSpLocks/>
          </p:cNvCxnSpPr>
          <p:nvPr/>
        </p:nvCxnSpPr>
        <p:spPr>
          <a:xfrm>
            <a:off x="2692116" y="5749160"/>
            <a:ext cx="415244" cy="2089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8ECD96-3CB0-1E64-B3E2-60EAEB17A306}"/>
              </a:ext>
            </a:extLst>
          </p:cNvPr>
          <p:cNvCxnSpPr>
            <a:cxnSpLocks/>
          </p:cNvCxnSpPr>
          <p:nvPr/>
        </p:nvCxnSpPr>
        <p:spPr>
          <a:xfrm>
            <a:off x="4903542" y="6184738"/>
            <a:ext cx="423100" cy="23182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E55723-9060-E4E9-B2B5-455FEE82A754}"/>
              </a:ext>
            </a:extLst>
          </p:cNvPr>
          <p:cNvCxnSpPr>
            <a:cxnSpLocks/>
          </p:cNvCxnSpPr>
          <p:nvPr/>
        </p:nvCxnSpPr>
        <p:spPr>
          <a:xfrm>
            <a:off x="2269347" y="6148558"/>
            <a:ext cx="362365" cy="2472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1B171D-EBA8-30D6-6933-F725432D9270}"/>
              </a:ext>
            </a:extLst>
          </p:cNvPr>
          <p:cNvCxnSpPr>
            <a:cxnSpLocks/>
            <a:stCxn id="10" idx="0"/>
          </p:cNvCxnSpPr>
          <p:nvPr/>
        </p:nvCxnSpPr>
        <p:spPr>
          <a:xfrm>
            <a:off x="4169877" y="5706391"/>
            <a:ext cx="467375" cy="2730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7C47CC-A9F7-B38D-62FF-1B0E091AE9E3}"/>
              </a:ext>
            </a:extLst>
          </p:cNvPr>
          <p:cNvCxnSpPr>
            <a:cxnSpLocks/>
          </p:cNvCxnSpPr>
          <p:nvPr/>
        </p:nvCxnSpPr>
        <p:spPr>
          <a:xfrm>
            <a:off x="2685438" y="6168617"/>
            <a:ext cx="150522" cy="2271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1462295-9F2E-3EDA-BCD7-14047DE70C03}"/>
              </a:ext>
            </a:extLst>
          </p:cNvPr>
          <p:cNvCxnSpPr>
            <a:cxnSpLocks/>
          </p:cNvCxnSpPr>
          <p:nvPr/>
        </p:nvCxnSpPr>
        <p:spPr>
          <a:xfrm>
            <a:off x="5898370" y="6193306"/>
            <a:ext cx="548080" cy="2232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C2CF41E-22ED-3369-8166-DA446DDF2070}"/>
              </a:ext>
            </a:extLst>
          </p:cNvPr>
          <p:cNvCxnSpPr/>
          <p:nvPr/>
        </p:nvCxnSpPr>
        <p:spPr>
          <a:xfrm>
            <a:off x="2842387" y="1304925"/>
            <a:ext cx="256781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CCB4B03-65F1-5FE9-C836-435325C834CE}"/>
              </a:ext>
            </a:extLst>
          </p:cNvPr>
          <p:cNvSpPr txBox="1"/>
          <p:nvPr/>
        </p:nvSpPr>
        <p:spPr>
          <a:xfrm>
            <a:off x="8545998" y="6262423"/>
            <a:ext cx="3054554" cy="369332"/>
          </a:xfrm>
          <a:prstGeom prst="rect">
            <a:avLst/>
          </a:prstGeom>
          <a:noFill/>
          <a:ln w="38100">
            <a:solidFill>
              <a:srgbClr val="FF0000"/>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&gt; 2-3 recommended design DT</a:t>
            </a:r>
          </a:p>
        </p:txBody>
      </p:sp>
      <p:cxnSp>
        <p:nvCxnSpPr>
          <p:cNvPr id="3" name="Straight Connector 2">
            <a:extLst>
              <a:ext uri="{FF2B5EF4-FFF2-40B4-BE49-F238E27FC236}">
                <a16:creationId xmlns:a16="http://schemas.microsoft.com/office/drawing/2014/main" id="{FB31B14D-6F42-8825-AFBB-2E81922DB2E2}"/>
              </a:ext>
            </a:extLst>
          </p:cNvPr>
          <p:cNvCxnSpPr>
            <a:cxnSpLocks/>
          </p:cNvCxnSpPr>
          <p:nvPr/>
        </p:nvCxnSpPr>
        <p:spPr>
          <a:xfrm flipV="1">
            <a:off x="1318577" y="6060614"/>
            <a:ext cx="5577840" cy="12920"/>
          </a:xfrm>
          <a:prstGeom prst="line">
            <a:avLst/>
          </a:prstGeom>
          <a:ln w="57150">
            <a:solidFill>
              <a:srgbClr val="00B0F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8769DE5A-4B04-AFF4-C883-5F34A2E97563}"/>
              </a:ext>
            </a:extLst>
          </p:cNvPr>
          <p:cNvCxnSpPr>
            <a:cxnSpLocks/>
          </p:cNvCxnSpPr>
          <p:nvPr/>
        </p:nvCxnSpPr>
        <p:spPr>
          <a:xfrm>
            <a:off x="3400794" y="5527597"/>
            <a:ext cx="0" cy="1066034"/>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A86B819-B7FF-5A09-66FC-9716127AF86C}"/>
              </a:ext>
            </a:extLst>
          </p:cNvPr>
          <p:cNvCxnSpPr>
            <a:cxnSpLocks/>
          </p:cNvCxnSpPr>
          <p:nvPr/>
        </p:nvCxnSpPr>
        <p:spPr>
          <a:xfrm>
            <a:off x="5410200" y="5527597"/>
            <a:ext cx="0" cy="1066034"/>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844D63C-D06A-7534-7017-04CBBAD72639}"/>
              </a:ext>
            </a:extLst>
          </p:cNvPr>
          <p:cNvCxnSpPr>
            <a:cxnSpLocks/>
          </p:cNvCxnSpPr>
          <p:nvPr/>
        </p:nvCxnSpPr>
        <p:spPr>
          <a:xfrm>
            <a:off x="5055609" y="4713737"/>
            <a:ext cx="0" cy="73033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3278B93-0E19-C900-3631-9FB9A37D0FAC}"/>
              </a:ext>
            </a:extLst>
          </p:cNvPr>
          <p:cNvCxnSpPr>
            <a:cxnSpLocks/>
            <a:endCxn id="36" idx="1"/>
          </p:cNvCxnSpPr>
          <p:nvPr/>
        </p:nvCxnSpPr>
        <p:spPr>
          <a:xfrm>
            <a:off x="3719530" y="5103333"/>
            <a:ext cx="2504378" cy="646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70B67334-236D-D58D-5558-45B9756F77B3}"/>
              </a:ext>
            </a:extLst>
          </p:cNvPr>
          <p:cNvCxnSpPr>
            <a:cxnSpLocks/>
          </p:cNvCxnSpPr>
          <p:nvPr/>
        </p:nvCxnSpPr>
        <p:spPr>
          <a:xfrm>
            <a:off x="946727" y="5706391"/>
            <a:ext cx="1731062" cy="58668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6" name="TextBox 65">
                <a:extLst>
                  <a:ext uri="{FF2B5EF4-FFF2-40B4-BE49-F238E27FC236}">
                    <a16:creationId xmlns:a16="http://schemas.microsoft.com/office/drawing/2014/main" id="{5FA94A93-F02B-5D56-98AB-19F5F6851F13}"/>
                  </a:ext>
                </a:extLst>
              </p:cNvPr>
              <p:cNvSpPr txBox="1"/>
              <p:nvPr/>
            </p:nvSpPr>
            <p:spPr>
              <a:xfrm>
                <a:off x="218978" y="5418860"/>
                <a:ext cx="657224" cy="533864"/>
              </a:xfrm>
              <a:prstGeom prst="rect">
                <a:avLst/>
              </a:prstGeom>
              <a:noFill/>
              <a:ln w="2857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𝑑𝑎𝑦</m:t>
                          </m:r>
                        </m:den>
                      </m:f>
                    </m:oMath>
                  </m:oMathPara>
                </a14:m>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66" name="TextBox 65">
                <a:extLst>
                  <a:ext uri="{FF2B5EF4-FFF2-40B4-BE49-F238E27FC236}">
                    <a16:creationId xmlns:a16="http://schemas.microsoft.com/office/drawing/2014/main" id="{5FA94A93-F02B-5D56-98AB-19F5F6851F13}"/>
                  </a:ext>
                </a:extLst>
              </p:cNvPr>
              <p:cNvSpPr txBox="1">
                <a:spLocks noRot="1" noChangeAspect="1" noMove="1" noResize="1" noEditPoints="1" noAdjustHandles="1" noChangeArrowheads="1" noChangeShapeType="1" noTextEdit="1"/>
              </p:cNvSpPr>
              <p:nvPr/>
            </p:nvSpPr>
            <p:spPr>
              <a:xfrm>
                <a:off x="218978" y="5418860"/>
                <a:ext cx="657224" cy="533864"/>
              </a:xfrm>
              <a:prstGeom prst="rect">
                <a:avLst/>
              </a:prstGeom>
              <a:blipFill>
                <a:blip r:embed="rId5"/>
                <a:stretch>
                  <a:fillRect b="-4444"/>
                </a:stretch>
              </a:blipFill>
              <a:ln w="28575">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61477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7"/>
                                        </p:tgtEl>
                                        <p:attrNameLst>
                                          <p:attrName>style.visibility</p:attrName>
                                        </p:attrNameLst>
                                      </p:cBhvr>
                                      <p:to>
                                        <p:strVal val="visible"/>
                                      </p:to>
                                    </p:set>
                                  </p:childTnLst>
                                </p:cTn>
                              </p:par>
                              <p:par>
                                <p:cTn id="77" presetID="1" presetClass="exit" presetSubtype="0" fill="hold" grpId="1" nodeType="withEffect">
                                  <p:stCondLst>
                                    <p:cond delay="0"/>
                                  </p:stCondLst>
                                  <p:childTnLst>
                                    <p:set>
                                      <p:cBhvr>
                                        <p:cTn id="78" dur="1" fill="hold">
                                          <p:stCondLst>
                                            <p:cond delay="0"/>
                                          </p:stCondLst>
                                        </p:cTn>
                                        <p:tgtEl>
                                          <p:spTgt spid="66"/>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6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6" grpId="0"/>
      <p:bldP spid="37" grpId="0"/>
      <p:bldP spid="38" grpId="0"/>
      <p:bldP spid="39" grpId="0"/>
      <p:bldP spid="40" grpId="0"/>
      <p:bldP spid="46" grpId="0"/>
      <p:bldP spid="10" grpId="0"/>
      <p:bldP spid="22" grpId="0" animBg="1"/>
      <p:bldP spid="66" grpId="0" animBg="1"/>
      <p:bldP spid="6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B5484E-9DEA-4095-8A98-85A7FC3F0744}"/>
              </a:ext>
            </a:extLst>
          </p:cNvPr>
          <p:cNvPicPr>
            <a:picLocks noChangeAspect="1"/>
          </p:cNvPicPr>
          <p:nvPr/>
        </p:nvPicPr>
        <p:blipFill>
          <a:blip r:embed="rId2"/>
          <a:stretch>
            <a:fillRect/>
          </a:stretch>
        </p:blipFill>
        <p:spPr>
          <a:xfrm>
            <a:off x="438845" y="3817743"/>
            <a:ext cx="11600847" cy="707383"/>
          </a:xfrm>
          <a:prstGeom prst="rect">
            <a:avLst/>
          </a:prstGeom>
          <a:ln w="38100">
            <a:solidFill>
              <a:schemeClr val="accent1"/>
            </a:solidFill>
          </a:ln>
        </p:spPr>
      </p:pic>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3CFAE5F3-A27A-44B0-9DEE-C47A09F8F3A1}"/>
                  </a:ext>
                </a:extLst>
              </p:cNvPr>
              <p:cNvSpPr txBox="1"/>
              <p:nvPr/>
            </p:nvSpPr>
            <p:spPr>
              <a:xfrm>
                <a:off x="438845" y="4597937"/>
                <a:ext cx="1068786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One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=40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30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21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=25,200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oMath>
                  </m:oMathPara>
                </a14:m>
                <a:endPar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3" name="TextBox 12">
                <a:extLst>
                  <a:ext uri="{FF2B5EF4-FFF2-40B4-BE49-F238E27FC236}">
                    <a16:creationId xmlns:a16="http://schemas.microsoft.com/office/drawing/2014/main" id="{3CFAE5F3-A27A-44B0-9DEE-C47A09F8F3A1}"/>
                  </a:ext>
                </a:extLst>
              </p:cNvPr>
              <p:cNvSpPr txBox="1">
                <a:spLocks noRot="1" noChangeAspect="1" noMove="1" noResize="1" noEditPoints="1" noAdjustHandles="1" noChangeArrowheads="1" noChangeShapeType="1" noTextEdit="1"/>
              </p:cNvSpPr>
              <p:nvPr/>
            </p:nvSpPr>
            <p:spPr>
              <a:xfrm>
                <a:off x="438845" y="4597937"/>
                <a:ext cx="10687864" cy="523220"/>
              </a:xfrm>
              <a:prstGeom prst="rect">
                <a:avLst/>
              </a:prstGeom>
              <a:blipFill>
                <a:blip r:embed="rId3"/>
                <a:stretch>
                  <a:fillRect l="-356" b="-209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A486904-74F2-4539-9BCB-02D410FB2976}"/>
                  </a:ext>
                </a:extLst>
              </p:cNvPr>
              <p:cNvSpPr txBox="1"/>
              <p:nvPr/>
            </p:nvSpPr>
            <p:spPr>
              <a:xfrm>
                <a:off x="434553" y="5127126"/>
                <a:ext cx="7627842" cy="9569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One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25,200 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num>
                        <m:den>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7.48 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den>
                      </m:f>
                    </m:oMath>
                  </m:oMathPara>
                </a14:m>
                <a:endPar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4" name="TextBox 13">
                <a:extLst>
                  <a:ext uri="{FF2B5EF4-FFF2-40B4-BE49-F238E27FC236}">
                    <a16:creationId xmlns:a16="http://schemas.microsoft.com/office/drawing/2014/main" id="{0A486904-74F2-4539-9BCB-02D410FB2976}"/>
                  </a:ext>
                </a:extLst>
              </p:cNvPr>
              <p:cNvSpPr txBox="1">
                <a:spLocks noRot="1" noChangeAspect="1" noMove="1" noResize="1" noEditPoints="1" noAdjustHandles="1" noChangeArrowheads="1" noChangeShapeType="1" noTextEdit="1"/>
              </p:cNvSpPr>
              <p:nvPr/>
            </p:nvSpPr>
            <p:spPr>
              <a:xfrm>
                <a:off x="434553" y="5127126"/>
                <a:ext cx="7627842" cy="956929"/>
              </a:xfrm>
              <a:prstGeom prst="rect">
                <a:avLst/>
              </a:prstGeom>
              <a:blipFill>
                <a:blip r:embed="rId4"/>
                <a:stretch>
                  <a:fillRect l="-498" b="-19481"/>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DEC5D57-F04C-44C4-B4B2-E034DB033E6C}"/>
              </a:ext>
            </a:extLst>
          </p:cNvPr>
          <p:cNvCxnSpPr>
            <a:cxnSpLocks/>
          </p:cNvCxnSpPr>
          <p:nvPr/>
        </p:nvCxnSpPr>
        <p:spPr>
          <a:xfrm flipV="1">
            <a:off x="5547778" y="5207454"/>
            <a:ext cx="469997" cy="323239"/>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9D001E3-45D4-44AC-84DB-9D289308268B}"/>
              </a:ext>
            </a:extLst>
          </p:cNvPr>
          <p:cNvCxnSpPr>
            <a:cxnSpLocks/>
          </p:cNvCxnSpPr>
          <p:nvPr/>
        </p:nvCxnSpPr>
        <p:spPr>
          <a:xfrm flipV="1">
            <a:off x="7053875" y="5744173"/>
            <a:ext cx="483222" cy="32119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357363" y="3314446"/>
            <a:ext cx="7772648"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4 Clarifiers = 40’ x 30’ x 21‘</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DF817794-309B-484A-BC41-6821A5D43B15}"/>
                  </a:ext>
                </a:extLst>
              </p:cNvPr>
              <p:cNvSpPr txBox="1"/>
              <p:nvPr/>
            </p:nvSpPr>
            <p:spPr>
              <a:xfrm>
                <a:off x="434551" y="6136547"/>
                <a:ext cx="1218454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=188,496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 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Clarifiers</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𝟕𝟓𝟑</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𝟗𝟖𝟒</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𝐠𝐚𝐥</m:t>
                      </m:r>
                    </m:oMath>
                  </m:oMathPara>
                </a14:m>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1" name="TextBox 10">
                <a:extLst>
                  <a:ext uri="{FF2B5EF4-FFF2-40B4-BE49-F238E27FC236}">
                    <a16:creationId xmlns:a16="http://schemas.microsoft.com/office/drawing/2014/main" id="{DF817794-309B-484A-BC41-6821A5D43B15}"/>
                  </a:ext>
                </a:extLst>
              </p:cNvPr>
              <p:cNvSpPr txBox="1">
                <a:spLocks noRot="1" noChangeAspect="1" noMove="1" noResize="1" noEditPoints="1" noAdjustHandles="1" noChangeArrowheads="1" noChangeShapeType="1" noTextEdit="1"/>
              </p:cNvSpPr>
              <p:nvPr/>
            </p:nvSpPr>
            <p:spPr>
              <a:xfrm>
                <a:off x="434551" y="6136547"/>
                <a:ext cx="12184547" cy="523220"/>
              </a:xfrm>
              <a:prstGeom prst="rect">
                <a:avLst/>
              </a:prstGeom>
              <a:blipFill>
                <a:blip r:embed="rId5"/>
                <a:stretch>
                  <a:fillRect l="-313" b="-21429"/>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F79BE62A-E217-CEC8-5FD4-FBD9D21FA0C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685522" y="2853386"/>
            <a:ext cx="5354170" cy="536829"/>
          </a:xfrm>
          <a:prstGeom prst="rect">
            <a:avLst/>
          </a:prstGeom>
          <a:solidFill>
            <a:schemeClr val="bg1"/>
          </a:solidFill>
          <a:ln w="38100">
            <a:solidFill>
              <a:schemeClr val="accent1"/>
            </a:solidFill>
          </a:ln>
        </p:spPr>
      </p:pic>
      <p:sp>
        <p:nvSpPr>
          <p:cNvPr id="17" name="Title 1">
            <a:extLst>
              <a:ext uri="{FF2B5EF4-FFF2-40B4-BE49-F238E27FC236}">
                <a16:creationId xmlns:a16="http://schemas.microsoft.com/office/drawing/2014/main" id="{E34717B6-A76C-2757-7DB2-D8BC6C8066A6}"/>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Find the detention time in hours for the following WWTP:</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4 rectangular clarifiers each 40.0 ft long, 30.0 ft wide, and with an average water depth of 21.00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1 oxidation ditch 295 ft long, 80.0 ft wide, and with a water depth of 11.0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Flow is 3.50 MGD</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endPar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cxnSp>
        <p:nvCxnSpPr>
          <p:cNvPr id="6" name="Straight Connector 5">
            <a:extLst>
              <a:ext uri="{FF2B5EF4-FFF2-40B4-BE49-F238E27FC236}">
                <a16:creationId xmlns:a16="http://schemas.microsoft.com/office/drawing/2014/main" id="{8147249F-D7FB-9ED9-3EB9-0F6B2202FAD6}"/>
              </a:ext>
            </a:extLst>
          </p:cNvPr>
          <p:cNvCxnSpPr/>
          <p:nvPr/>
        </p:nvCxnSpPr>
        <p:spPr>
          <a:xfrm>
            <a:off x="2333625" y="809625"/>
            <a:ext cx="39056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6C2444D-D908-FF38-BC2E-D8B8EE7D4BDD}"/>
              </a:ext>
            </a:extLst>
          </p:cNvPr>
          <p:cNvCxnSpPr/>
          <p:nvPr/>
        </p:nvCxnSpPr>
        <p:spPr>
          <a:xfrm>
            <a:off x="1649746" y="1279525"/>
            <a:ext cx="39056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2DC114-426D-823D-70F4-5CC681DDAD57}"/>
              </a:ext>
            </a:extLst>
          </p:cNvPr>
          <p:cNvCxnSpPr>
            <a:cxnSpLocks/>
          </p:cNvCxnSpPr>
          <p:nvPr/>
        </p:nvCxnSpPr>
        <p:spPr>
          <a:xfrm>
            <a:off x="6467475" y="1279525"/>
            <a:ext cx="39818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BFCA2C5-2B99-18F1-70F5-5F35ECBD5450}"/>
              </a:ext>
            </a:extLst>
          </p:cNvPr>
          <p:cNvCxnSpPr>
            <a:cxnSpLocks/>
          </p:cNvCxnSpPr>
          <p:nvPr/>
        </p:nvCxnSpPr>
        <p:spPr>
          <a:xfrm>
            <a:off x="4619625" y="1676400"/>
            <a:ext cx="280035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F34596-2B41-721A-651B-A273A3E89134}"/>
              </a:ext>
            </a:extLst>
          </p:cNvPr>
          <p:cNvCxnSpPr>
            <a:cxnSpLocks/>
          </p:cNvCxnSpPr>
          <p:nvPr/>
        </p:nvCxnSpPr>
        <p:spPr>
          <a:xfrm flipH="1">
            <a:off x="9489989" y="2628598"/>
            <a:ext cx="215485" cy="28504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11DC3F97-5EE9-1DA9-8C46-4F9F193EC72C}"/>
                  </a:ext>
                </a:extLst>
              </p:cNvPr>
              <p:cNvSpPr txBox="1"/>
              <p:nvPr/>
            </p:nvSpPr>
            <p:spPr>
              <a:xfrm>
                <a:off x="7728822" y="5353644"/>
                <a:ext cx="272538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=188,496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22" name="TextBox 21">
                <a:extLst>
                  <a:ext uri="{FF2B5EF4-FFF2-40B4-BE49-F238E27FC236}">
                    <a16:creationId xmlns:a16="http://schemas.microsoft.com/office/drawing/2014/main" id="{11DC3F97-5EE9-1DA9-8C46-4F9F193EC72C}"/>
                  </a:ext>
                </a:extLst>
              </p:cNvPr>
              <p:cNvSpPr txBox="1">
                <a:spLocks noRot="1" noChangeAspect="1" noMove="1" noResize="1" noEditPoints="1" noAdjustHandles="1" noChangeArrowheads="1" noChangeShapeType="1" noTextEdit="1"/>
              </p:cNvSpPr>
              <p:nvPr/>
            </p:nvSpPr>
            <p:spPr>
              <a:xfrm>
                <a:off x="7728822" y="5353644"/>
                <a:ext cx="2725386" cy="523220"/>
              </a:xfrm>
              <a:prstGeom prst="rect">
                <a:avLst/>
              </a:prstGeom>
              <a:blipFill>
                <a:blip r:embed="rId7"/>
                <a:stretch>
                  <a:fillRect b="-21429"/>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ABA94D0E-DD2A-BC6A-5B3C-97227F14CC7F}"/>
              </a:ext>
            </a:extLst>
          </p:cNvPr>
          <p:cNvCxnSpPr>
            <a:cxnSpLocks/>
          </p:cNvCxnSpPr>
          <p:nvPr/>
        </p:nvCxnSpPr>
        <p:spPr>
          <a:xfrm>
            <a:off x="6341190" y="5172891"/>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40D606B-4E79-2B9D-DDD9-27A78D612048}"/>
              </a:ext>
            </a:extLst>
          </p:cNvPr>
          <p:cNvCxnSpPr>
            <a:cxnSpLocks/>
          </p:cNvCxnSpPr>
          <p:nvPr/>
        </p:nvCxnSpPr>
        <p:spPr>
          <a:xfrm>
            <a:off x="4506663" y="5682651"/>
            <a:ext cx="3367627"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73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0"/>
                                        </p:tgtEl>
                                        <p:attrNameLst>
                                          <p:attrName>style.visibility</p:attrName>
                                        </p:attrNameLst>
                                      </p:cBhvr>
                                      <p:to>
                                        <p:strVal val="hidden"/>
                                      </p:to>
                                    </p:set>
                                  </p:childTnLst>
                                </p:cTn>
                              </p:par>
                              <p:par>
                                <p:cTn id="29" presetID="2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0" grpId="0"/>
      <p:bldP spid="1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84A3-8311-4712-87A6-A8325E09475F}"/>
              </a:ext>
            </a:extLst>
          </p:cNvPr>
          <p:cNvSpPr>
            <a:spLocks noGrp="1"/>
          </p:cNvSpPr>
          <p:nvPr>
            <p:ph type="title"/>
          </p:nvPr>
        </p:nvSpPr>
        <p:spPr>
          <a:xfrm>
            <a:off x="838200" y="1279525"/>
            <a:ext cx="10739284" cy="1325563"/>
          </a:xfrm>
        </p:spPr>
        <p:txBody>
          <a:bodyPr>
            <a:noAutofit/>
          </a:bodyPr>
          <a:lstStyle/>
          <a:p>
            <a:r>
              <a:rPr lang="en-US" sz="3200"/>
              <a:t>Find the detention time in hours for the following WWTP:</a:t>
            </a:r>
            <a:br>
              <a:rPr lang="en-US" sz="3200"/>
            </a:br>
            <a:r>
              <a:rPr lang="en-US" sz="3200"/>
              <a:t>•	4 rectangular clarifiers each 40.0 ft long, 30.0 ft wide, and with an average water depth of 21.00 ft.</a:t>
            </a:r>
            <a:br>
              <a:rPr lang="en-US" sz="3200"/>
            </a:br>
            <a:r>
              <a:rPr lang="en-US" sz="3200"/>
              <a:t>•	1 oxidation ditch 295 ft long, 80.0 ft wide, and with a water depth of 11.0 ft.</a:t>
            </a:r>
            <a:br>
              <a:rPr lang="en-US" sz="3200"/>
            </a:br>
            <a:r>
              <a:rPr lang="en-US" sz="3200"/>
              <a:t>•	Flow is 3.50 MGD</a:t>
            </a:r>
            <a:br>
              <a:rPr lang="en-US" sz="3200"/>
            </a:br>
            <a:endParaRPr lang="en-US" sz="3200"/>
          </a:p>
        </p:txBody>
      </p:sp>
      <p:sp>
        <p:nvSpPr>
          <p:cNvPr id="9" name="Content Placeholder 8">
            <a:extLst>
              <a:ext uri="{FF2B5EF4-FFF2-40B4-BE49-F238E27FC236}">
                <a16:creationId xmlns:a16="http://schemas.microsoft.com/office/drawing/2014/main" id="{9714F756-030E-417E-9669-27485E4D0000}"/>
              </a:ext>
            </a:extLst>
          </p:cNvPr>
          <p:cNvSpPr txBox="1">
            <a:spLocks/>
          </p:cNvSpPr>
          <p:nvPr/>
        </p:nvSpPr>
        <p:spPr>
          <a:xfrm>
            <a:off x="438845" y="3429000"/>
            <a:ext cx="7772648"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1 Oxidation Ditch = 295’ x 80’ x 11‘</a:t>
            </a:r>
          </a:p>
        </p:txBody>
      </p:sp>
      <p:pic>
        <p:nvPicPr>
          <p:cNvPr id="3" name="Picture 2">
            <a:extLst>
              <a:ext uri="{FF2B5EF4-FFF2-40B4-BE49-F238E27FC236}">
                <a16:creationId xmlns:a16="http://schemas.microsoft.com/office/drawing/2014/main" id="{B4B5484E-9DEA-4095-8A98-85A7FC3F0744}"/>
              </a:ext>
            </a:extLst>
          </p:cNvPr>
          <p:cNvPicPr>
            <a:picLocks noChangeAspect="1"/>
          </p:cNvPicPr>
          <p:nvPr/>
        </p:nvPicPr>
        <p:blipFill>
          <a:blip r:embed="rId3"/>
          <a:stretch>
            <a:fillRect/>
          </a:stretch>
        </p:blipFill>
        <p:spPr>
          <a:xfrm>
            <a:off x="438845" y="3899221"/>
            <a:ext cx="11600847" cy="707383"/>
          </a:xfrm>
          <a:prstGeom prst="rect">
            <a:avLst/>
          </a:prstGeom>
          <a:ln w="38100">
            <a:solidFill>
              <a:schemeClr val="accent1"/>
            </a:solidFill>
          </a:ln>
        </p:spPr>
      </p:pic>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3CFAE5F3-A27A-44B0-9DEE-C47A09F8F3A1}"/>
                  </a:ext>
                </a:extLst>
              </p:cNvPr>
              <p:cNvSpPr txBox="1"/>
              <p:nvPr/>
            </p:nvSpPr>
            <p:spPr>
              <a:xfrm>
                <a:off x="438845" y="4815215"/>
                <a:ext cx="1068786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Oxidation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Ditch</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=295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×80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ft</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=259,600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oMath>
                  </m:oMathPara>
                </a14:m>
                <a:endPar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3" name="TextBox 12">
                <a:extLst>
                  <a:ext uri="{FF2B5EF4-FFF2-40B4-BE49-F238E27FC236}">
                    <a16:creationId xmlns:a16="http://schemas.microsoft.com/office/drawing/2014/main" id="{3CFAE5F3-A27A-44B0-9DEE-C47A09F8F3A1}"/>
                  </a:ext>
                </a:extLst>
              </p:cNvPr>
              <p:cNvSpPr txBox="1">
                <a:spLocks noRot="1" noChangeAspect="1" noMove="1" noResize="1" noEditPoints="1" noAdjustHandles="1" noChangeArrowheads="1" noChangeShapeType="1" noTextEdit="1"/>
              </p:cNvSpPr>
              <p:nvPr/>
            </p:nvSpPr>
            <p:spPr>
              <a:xfrm>
                <a:off x="438845" y="4815215"/>
                <a:ext cx="10687864" cy="523220"/>
              </a:xfrm>
              <a:prstGeom prst="rect">
                <a:avLst/>
              </a:prstGeom>
              <a:blipFill>
                <a:blip r:embed="rId4"/>
                <a:stretch>
                  <a:fillRect l="-356" b="-2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A486904-74F2-4539-9BCB-02D410FB2976}"/>
                  </a:ext>
                </a:extLst>
              </p:cNvPr>
              <p:cNvSpPr txBox="1"/>
              <p:nvPr/>
            </p:nvSpPr>
            <p:spPr>
              <a:xfrm>
                <a:off x="153909" y="5407781"/>
                <a:ext cx="8671353" cy="9569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Oxidation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Ditch</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e>
                      </m:d>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259,600 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num>
                        <m:den>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7.48 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f</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m:t>
                              </m:r>
                            </m:e>
                            <m:sup>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m:t>
                              </m:r>
                            </m:sup>
                          </m:sSup>
                        </m:den>
                      </m:f>
                    </m:oMath>
                  </m:oMathPara>
                </a14:m>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4" name="TextBox 13">
                <a:extLst>
                  <a:ext uri="{FF2B5EF4-FFF2-40B4-BE49-F238E27FC236}">
                    <a16:creationId xmlns:a16="http://schemas.microsoft.com/office/drawing/2014/main" id="{0A486904-74F2-4539-9BCB-02D410FB2976}"/>
                  </a:ext>
                </a:extLst>
              </p:cNvPr>
              <p:cNvSpPr txBox="1">
                <a:spLocks noRot="1" noChangeAspect="1" noMove="1" noResize="1" noEditPoints="1" noAdjustHandles="1" noChangeArrowheads="1" noChangeShapeType="1" noTextEdit="1"/>
              </p:cNvSpPr>
              <p:nvPr/>
            </p:nvSpPr>
            <p:spPr>
              <a:xfrm>
                <a:off x="153909" y="5407781"/>
                <a:ext cx="8671353" cy="956929"/>
              </a:xfrm>
              <a:prstGeom prst="rect">
                <a:avLst/>
              </a:prstGeom>
              <a:blipFill>
                <a:blip r:embed="rId5"/>
                <a:stretch>
                  <a:fillRect l="-439" b="-19481"/>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4DEC5D57-F04C-44C4-B4B2-E034DB033E6C}"/>
              </a:ext>
            </a:extLst>
          </p:cNvPr>
          <p:cNvCxnSpPr>
            <a:cxnSpLocks/>
          </p:cNvCxnSpPr>
          <p:nvPr/>
        </p:nvCxnSpPr>
        <p:spPr>
          <a:xfrm flipV="1">
            <a:off x="6173169" y="5476230"/>
            <a:ext cx="489561" cy="31752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9D001E3-45D4-44AC-84DB-9D289308268B}"/>
              </a:ext>
            </a:extLst>
          </p:cNvPr>
          <p:cNvCxnSpPr>
            <a:cxnSpLocks/>
          </p:cNvCxnSpPr>
          <p:nvPr/>
        </p:nvCxnSpPr>
        <p:spPr>
          <a:xfrm flipV="1">
            <a:off x="7710965" y="6024699"/>
            <a:ext cx="500528" cy="34001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D236B0C-39A5-0BB5-3367-0718650535B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685522" y="2853386"/>
            <a:ext cx="5354170" cy="536829"/>
          </a:xfrm>
          <a:prstGeom prst="rect">
            <a:avLst/>
          </a:prstGeom>
          <a:solidFill>
            <a:schemeClr val="bg1"/>
          </a:solidFill>
          <a:ln w="38100">
            <a:solidFill>
              <a:schemeClr val="accent1"/>
            </a:solidFill>
          </a:ln>
        </p:spPr>
      </p:pic>
      <p:cxnSp>
        <p:nvCxnSpPr>
          <p:cNvPr id="6" name="Straight Connector 5">
            <a:extLst>
              <a:ext uri="{FF2B5EF4-FFF2-40B4-BE49-F238E27FC236}">
                <a16:creationId xmlns:a16="http://schemas.microsoft.com/office/drawing/2014/main" id="{FA5ED4DF-8C0D-D728-A13D-2B9CAB3BD186}"/>
              </a:ext>
            </a:extLst>
          </p:cNvPr>
          <p:cNvCxnSpPr>
            <a:cxnSpLocks/>
          </p:cNvCxnSpPr>
          <p:nvPr/>
        </p:nvCxnSpPr>
        <p:spPr>
          <a:xfrm>
            <a:off x="4607007" y="2158299"/>
            <a:ext cx="3981843"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34EDD65-BD99-E7AE-904F-70AA82C8A78A}"/>
              </a:ext>
            </a:extLst>
          </p:cNvPr>
          <p:cNvCxnSpPr>
            <a:cxnSpLocks/>
          </p:cNvCxnSpPr>
          <p:nvPr/>
        </p:nvCxnSpPr>
        <p:spPr>
          <a:xfrm>
            <a:off x="1942976" y="2605088"/>
            <a:ext cx="254589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8FE9AE7-48A8-30C3-8E4E-8C69CD101499}"/>
                  </a:ext>
                </a:extLst>
              </p:cNvPr>
              <p:cNvSpPr txBox="1"/>
              <p:nvPr/>
            </p:nvSpPr>
            <p:spPr>
              <a:xfrm>
                <a:off x="8458200" y="5639416"/>
                <a:ext cx="260908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=1,942,000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10" name="TextBox 9">
                <a:extLst>
                  <a:ext uri="{FF2B5EF4-FFF2-40B4-BE49-F238E27FC236}">
                    <a16:creationId xmlns:a16="http://schemas.microsoft.com/office/drawing/2014/main" id="{E8FE9AE7-48A8-30C3-8E4E-8C69CD101499}"/>
                  </a:ext>
                </a:extLst>
              </p:cNvPr>
              <p:cNvSpPr txBox="1">
                <a:spLocks noRot="1" noChangeAspect="1" noMove="1" noResize="1" noEditPoints="1" noAdjustHandles="1" noChangeArrowheads="1" noChangeShapeType="1" noTextEdit="1"/>
              </p:cNvSpPr>
              <p:nvPr/>
            </p:nvSpPr>
            <p:spPr>
              <a:xfrm>
                <a:off x="8458200" y="5639416"/>
                <a:ext cx="2609082" cy="523220"/>
              </a:xfrm>
              <a:prstGeom prst="rect">
                <a:avLst/>
              </a:prstGeom>
              <a:blipFill>
                <a:blip r:embed="rId7"/>
                <a:stretch>
                  <a:fillRect r="-2427" b="-19048"/>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0B88C413-0BBC-421C-DA4F-F4CB67EC1BE7}"/>
              </a:ext>
            </a:extLst>
          </p:cNvPr>
          <p:cNvCxnSpPr>
            <a:cxnSpLocks/>
          </p:cNvCxnSpPr>
          <p:nvPr/>
        </p:nvCxnSpPr>
        <p:spPr>
          <a:xfrm>
            <a:off x="7026484" y="5470724"/>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03BA32C-78B4-DC74-630B-9C860208AB9C}"/>
              </a:ext>
            </a:extLst>
          </p:cNvPr>
          <p:cNvCxnSpPr>
            <a:cxnSpLocks/>
          </p:cNvCxnSpPr>
          <p:nvPr/>
        </p:nvCxnSpPr>
        <p:spPr>
          <a:xfrm>
            <a:off x="4864159" y="5964072"/>
            <a:ext cx="364272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07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par>
                                <p:cTn id="26" presetID="22" presetClass="entr" presetSubtype="4"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366417" y="3429000"/>
            <a:ext cx="6085183"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Vol of Oxidation Ditch = 1,942,000 gals</a:t>
            </a:r>
          </a:p>
        </p:txBody>
      </p:sp>
      <p:sp>
        <p:nvSpPr>
          <p:cNvPr id="17" name="Content Placeholder 8">
            <a:extLst>
              <a:ext uri="{FF2B5EF4-FFF2-40B4-BE49-F238E27FC236}">
                <a16:creationId xmlns:a16="http://schemas.microsoft.com/office/drawing/2014/main" id="{D19D347A-6E8E-4DFC-A5FB-E51931C94570}"/>
              </a:ext>
            </a:extLst>
          </p:cNvPr>
          <p:cNvSpPr txBox="1">
            <a:spLocks/>
          </p:cNvSpPr>
          <p:nvPr/>
        </p:nvSpPr>
        <p:spPr>
          <a:xfrm>
            <a:off x="6660827" y="3429000"/>
            <a:ext cx="5005557" cy="584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Vol of Clarifiers = 753,984 gals</a:t>
            </a: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23977AD4-CE3D-41BF-AA9C-89B49488A8E0}"/>
                  </a:ext>
                </a:extLst>
              </p:cNvPr>
              <p:cNvSpPr txBox="1"/>
              <p:nvPr/>
            </p:nvSpPr>
            <p:spPr>
              <a:xfrm>
                <a:off x="885199" y="4205886"/>
                <a:ext cx="10197329"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=1,942,000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+753,984 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=2,695,984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oMath>
                  </m:oMathPara>
                </a14:m>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18" name="TextBox 17">
                <a:extLst>
                  <a:ext uri="{FF2B5EF4-FFF2-40B4-BE49-F238E27FC236}">
                    <a16:creationId xmlns:a16="http://schemas.microsoft.com/office/drawing/2014/main" id="{23977AD4-CE3D-41BF-AA9C-89B49488A8E0}"/>
                  </a:ext>
                </a:extLst>
              </p:cNvPr>
              <p:cNvSpPr txBox="1">
                <a:spLocks noRot="1" noChangeAspect="1" noMove="1" noResize="1" noEditPoints="1" noAdjustHandles="1" noChangeArrowheads="1" noChangeShapeType="1" noTextEdit="1"/>
              </p:cNvSpPr>
              <p:nvPr/>
            </p:nvSpPr>
            <p:spPr>
              <a:xfrm>
                <a:off x="885199" y="4205886"/>
                <a:ext cx="10197329" cy="523220"/>
              </a:xfrm>
              <a:prstGeom prst="rect">
                <a:avLst/>
              </a:prstGeom>
              <a:blipFill>
                <a:blip r:embed="rId2"/>
                <a:stretch>
                  <a:fillRect l="-373" b="-21429"/>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73B0F9C5-3A69-7A2F-149F-B0B4530D75BD}"/>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Find the detention time in hours for the following WWTP:</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4 rectangular clarifiers each 40.0 ft long, 30.0 ft wide, and with an average water depth of 21.00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1 oxidation ditch 295 ft long, 80.0 ft wide, and with a water depth of 11.0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Flow is 3.50 MGD</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endPar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D7E832A-2296-CEF7-D495-F4FF3F5838F2}"/>
                  </a:ext>
                </a:extLst>
              </p:cNvPr>
              <p:cNvSpPr txBox="1"/>
              <p:nvPr/>
            </p:nvSpPr>
            <p:spPr>
              <a:xfrm>
                <a:off x="729316" y="5091353"/>
                <a:ext cx="356575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Vol</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of</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2" name="TextBox 1">
                <a:extLst>
                  <a:ext uri="{FF2B5EF4-FFF2-40B4-BE49-F238E27FC236}">
                    <a16:creationId xmlns:a16="http://schemas.microsoft.com/office/drawing/2014/main" id="{6D7E832A-2296-CEF7-D495-F4FF3F5838F2}"/>
                  </a:ext>
                </a:extLst>
              </p:cNvPr>
              <p:cNvSpPr txBox="1">
                <a:spLocks noRot="1" noChangeAspect="1" noMove="1" noResize="1" noEditPoints="1" noAdjustHandles="1" noChangeArrowheads="1" noChangeShapeType="1" noTextEdit="1"/>
              </p:cNvSpPr>
              <p:nvPr/>
            </p:nvSpPr>
            <p:spPr>
              <a:xfrm>
                <a:off x="729316" y="5091353"/>
                <a:ext cx="3565751" cy="523220"/>
              </a:xfrm>
              <a:prstGeom prst="rect">
                <a:avLst/>
              </a:prstGeom>
              <a:blipFill>
                <a:blip r:embed="rId3"/>
                <a:stretch>
                  <a:fillRect l="-1064" b="-1860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548C47C-6799-17A7-FDD6-2B916AC002E9}"/>
                  </a:ext>
                </a:extLst>
              </p:cNvPr>
              <p:cNvSpPr txBox="1"/>
              <p:nvPr/>
            </p:nvSpPr>
            <p:spPr>
              <a:xfrm>
                <a:off x="4059936" y="4877122"/>
                <a:ext cx="4700838" cy="98610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2,695,984 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gal</m:t>
                          </m:r>
                          <m:r>
                            <m:rPr>
                              <m:nor/>
                            </m:rP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m:t> </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f>
                        <m:f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num>
                        <m:den>
                          <m: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,000,000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gal</m:t>
                          </m:r>
                        </m:den>
                      </m:f>
                    </m:oMath>
                  </m:oMathPara>
                </a14:m>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3" name="TextBox 2">
                <a:extLst>
                  <a:ext uri="{FF2B5EF4-FFF2-40B4-BE49-F238E27FC236}">
                    <a16:creationId xmlns:a16="http://schemas.microsoft.com/office/drawing/2014/main" id="{F548C47C-6799-17A7-FDD6-2B916AC002E9}"/>
                  </a:ext>
                </a:extLst>
              </p:cNvPr>
              <p:cNvSpPr txBox="1">
                <a:spLocks noRot="1" noChangeAspect="1" noMove="1" noResize="1" noEditPoints="1" noAdjustHandles="1" noChangeArrowheads="1" noChangeShapeType="1" noTextEdit="1"/>
              </p:cNvSpPr>
              <p:nvPr/>
            </p:nvSpPr>
            <p:spPr>
              <a:xfrm>
                <a:off x="4059936" y="4877122"/>
                <a:ext cx="4700838" cy="986104"/>
              </a:xfrm>
              <a:prstGeom prst="rect">
                <a:avLst/>
              </a:prstGeom>
              <a:blipFill>
                <a:blip r:embed="rId4"/>
                <a:stretch>
                  <a:fillRect t="-8974" r="-270" b="-128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6AB96F4-5D8A-D1AD-A32D-0C9CDEA02037}"/>
                  </a:ext>
                </a:extLst>
              </p:cNvPr>
              <p:cNvSpPr txBox="1"/>
              <p:nvPr/>
            </p:nvSpPr>
            <p:spPr>
              <a:xfrm>
                <a:off x="8631936" y="5091353"/>
                <a:ext cx="260908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=2.695984</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4" name="TextBox 3">
                <a:extLst>
                  <a:ext uri="{FF2B5EF4-FFF2-40B4-BE49-F238E27FC236}">
                    <a16:creationId xmlns:a16="http://schemas.microsoft.com/office/drawing/2014/main" id="{86AB96F4-5D8A-D1AD-A32D-0C9CDEA02037}"/>
                  </a:ext>
                </a:extLst>
              </p:cNvPr>
              <p:cNvSpPr txBox="1">
                <a:spLocks noRot="1" noChangeAspect="1" noMove="1" noResize="1" noEditPoints="1" noAdjustHandles="1" noChangeArrowheads="1" noChangeShapeType="1" noTextEdit="1"/>
              </p:cNvSpPr>
              <p:nvPr/>
            </p:nvSpPr>
            <p:spPr>
              <a:xfrm>
                <a:off x="8631936" y="5091353"/>
                <a:ext cx="2609082" cy="523220"/>
              </a:xfrm>
              <a:prstGeom prst="rect">
                <a:avLst/>
              </a:prstGeom>
              <a:blipFill>
                <a:blip r:embed="rId5"/>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E6126EDB-9AEB-BAC7-5EAE-9A9E21DD34A0}"/>
              </a:ext>
            </a:extLst>
          </p:cNvPr>
          <p:cNvCxnSpPr>
            <a:cxnSpLocks/>
          </p:cNvCxnSpPr>
          <p:nvPr/>
        </p:nvCxnSpPr>
        <p:spPr>
          <a:xfrm>
            <a:off x="6368116" y="4885508"/>
            <a:ext cx="0" cy="98669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56EA669-284D-98B0-8A69-2B7E3ACD101B}"/>
              </a:ext>
            </a:extLst>
          </p:cNvPr>
          <p:cNvCxnSpPr>
            <a:cxnSpLocks/>
          </p:cNvCxnSpPr>
          <p:nvPr/>
        </p:nvCxnSpPr>
        <p:spPr>
          <a:xfrm>
            <a:off x="4205791" y="5378856"/>
            <a:ext cx="4426145" cy="0"/>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19472BFA-1419-299F-879D-A623E3BB2693}"/>
                  </a:ext>
                </a:extLst>
              </p:cNvPr>
              <p:cNvSpPr txBox="1"/>
              <p:nvPr/>
            </p:nvSpPr>
            <p:spPr>
              <a:xfrm>
                <a:off x="8588143" y="5614573"/>
                <a:ext cx="260908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≈2.70</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12" name="TextBox 11">
                <a:extLst>
                  <a:ext uri="{FF2B5EF4-FFF2-40B4-BE49-F238E27FC236}">
                    <a16:creationId xmlns:a16="http://schemas.microsoft.com/office/drawing/2014/main" id="{19472BFA-1419-299F-879D-A623E3BB2693}"/>
                  </a:ext>
                </a:extLst>
              </p:cNvPr>
              <p:cNvSpPr txBox="1">
                <a:spLocks noRot="1" noChangeAspect="1" noMove="1" noResize="1" noEditPoints="1" noAdjustHandles="1" noChangeArrowheads="1" noChangeShapeType="1" noTextEdit="1"/>
              </p:cNvSpPr>
              <p:nvPr/>
            </p:nvSpPr>
            <p:spPr>
              <a:xfrm>
                <a:off x="8588143" y="5614573"/>
                <a:ext cx="2609082" cy="523220"/>
              </a:xfrm>
              <a:prstGeom prst="rect">
                <a:avLst/>
              </a:prstGeom>
              <a:blipFill>
                <a:blip r:embed="rId6"/>
                <a:stretch>
                  <a:fillRect/>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9E93AAF3-789D-3078-85DA-C8345A3DCCAE}"/>
              </a:ext>
            </a:extLst>
          </p:cNvPr>
          <p:cNvCxnSpPr>
            <a:cxnSpLocks/>
          </p:cNvCxnSpPr>
          <p:nvPr/>
        </p:nvCxnSpPr>
        <p:spPr>
          <a:xfrm flipV="1">
            <a:off x="5851219" y="4932589"/>
            <a:ext cx="489561" cy="31752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FD3122A-C6F4-E7FD-E68B-DBE6C5AE5F11}"/>
              </a:ext>
            </a:extLst>
          </p:cNvPr>
          <p:cNvCxnSpPr>
            <a:cxnSpLocks/>
          </p:cNvCxnSpPr>
          <p:nvPr/>
        </p:nvCxnSpPr>
        <p:spPr>
          <a:xfrm flipV="1">
            <a:off x="8131408" y="5464217"/>
            <a:ext cx="500528" cy="340011"/>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6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4"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FC43069B-293A-4649-AB13-F1586C27F4C1}"/>
              </a:ext>
            </a:extLst>
          </p:cNvPr>
          <p:cNvSpPr txBox="1">
            <a:spLocks/>
          </p:cNvSpPr>
          <p:nvPr/>
        </p:nvSpPr>
        <p:spPr>
          <a:xfrm>
            <a:off x="7055825" y="2441049"/>
            <a:ext cx="5403869" cy="79843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Vol of WWTP = V = 2.7 MG</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a:ln>
                  <a:noFill/>
                </a:ln>
                <a:solidFill>
                  <a:srgbClr val="ED7D31"/>
                </a:solidFill>
                <a:effectLst/>
                <a:uLnTx/>
                <a:uFillTx/>
                <a:latin typeface="Calibri" panose="020F0502020204030204"/>
                <a:ea typeface="+mn-ea"/>
                <a:cs typeface="+mn-cs"/>
              </a:rPr>
              <a:t>Flow = Q = 3.5 MGD</a:t>
            </a:r>
          </a:p>
        </p:txBody>
      </p:sp>
      <p:pic>
        <p:nvPicPr>
          <p:cNvPr id="6" name="Picture 5">
            <a:extLst>
              <a:ext uri="{FF2B5EF4-FFF2-40B4-BE49-F238E27FC236}">
                <a16:creationId xmlns:a16="http://schemas.microsoft.com/office/drawing/2014/main" id="{C853B7B7-399B-4536-99E5-8E33B57B37C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42019" y="3319662"/>
            <a:ext cx="9307962" cy="933251"/>
          </a:xfrm>
          <a:prstGeom prst="rect">
            <a:avLst/>
          </a:prstGeom>
          <a:solidFill>
            <a:schemeClr val="bg1"/>
          </a:solidFill>
          <a:ln w="38100">
            <a:solidFill>
              <a:schemeClr val="accent1"/>
            </a:solidFill>
          </a:ln>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A41C189-8EEC-4B0C-A56D-EF3B77DC439E}"/>
                  </a:ext>
                </a:extLst>
              </p:cNvPr>
              <p:cNvSpPr txBox="1"/>
              <p:nvPr/>
            </p:nvSpPr>
            <p:spPr>
              <a:xfrm>
                <a:off x="529354" y="4264391"/>
                <a:ext cx="6290546" cy="9659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Detention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Time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V</m:t>
                          </m:r>
                        </m:num>
                        <m:den>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2.7 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3.5 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MGD</m:t>
                          </m:r>
                        </m:den>
                      </m:f>
                    </m:oMath>
                  </m:oMathPara>
                </a14:m>
                <a:endPar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7" name="TextBox 6">
                <a:extLst>
                  <a:ext uri="{FF2B5EF4-FFF2-40B4-BE49-F238E27FC236}">
                    <a16:creationId xmlns:a16="http://schemas.microsoft.com/office/drawing/2014/main" id="{2A41C189-8EEC-4B0C-A56D-EF3B77DC439E}"/>
                  </a:ext>
                </a:extLst>
              </p:cNvPr>
              <p:cNvSpPr txBox="1">
                <a:spLocks noRot="1" noChangeAspect="1" noMove="1" noResize="1" noEditPoints="1" noAdjustHandles="1" noChangeArrowheads="1" noChangeShapeType="1" noTextEdit="1"/>
              </p:cNvSpPr>
              <p:nvPr/>
            </p:nvSpPr>
            <p:spPr>
              <a:xfrm>
                <a:off x="529354" y="4264391"/>
                <a:ext cx="6290546" cy="965970"/>
              </a:xfrm>
              <a:prstGeom prst="rect">
                <a:avLst/>
              </a:prstGeom>
              <a:blipFill>
                <a:blip r:embed="rId3"/>
                <a:stretch>
                  <a:fillRect l="-402" t="-3947" b="-1447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9F5E94C2-1A2F-4D46-BC39-DD723F582D1D}"/>
                  </a:ext>
                </a:extLst>
              </p:cNvPr>
              <p:cNvSpPr txBox="1"/>
              <p:nvPr/>
            </p:nvSpPr>
            <p:spPr>
              <a:xfrm>
                <a:off x="529354" y="5129826"/>
                <a:ext cx="7329261" cy="9839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WWTP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Detention</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Time</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0.77 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days</m:t>
                          </m:r>
                        </m:num>
                        <m:den>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1</m:t>
                          </m:r>
                        </m:den>
                      </m:f>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24 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hour</m:t>
                          </m:r>
                        </m:num>
                        <m:den>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day</m:t>
                          </m:r>
                        </m:den>
                      </m:f>
                    </m:oMath>
                  </m:oMathPara>
                </a14:m>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mc:Choice>
        <mc:Fallback>
          <p:sp>
            <p:nvSpPr>
              <p:cNvPr id="8" name="TextBox 7">
                <a:extLst>
                  <a:ext uri="{FF2B5EF4-FFF2-40B4-BE49-F238E27FC236}">
                    <a16:creationId xmlns:a16="http://schemas.microsoft.com/office/drawing/2014/main" id="{9F5E94C2-1A2F-4D46-BC39-DD723F582D1D}"/>
                  </a:ext>
                </a:extLst>
              </p:cNvPr>
              <p:cNvSpPr txBox="1">
                <a:spLocks noRot="1" noChangeAspect="1" noMove="1" noResize="1" noEditPoints="1" noAdjustHandles="1" noChangeArrowheads="1" noChangeShapeType="1" noTextEdit="1"/>
              </p:cNvSpPr>
              <p:nvPr/>
            </p:nvSpPr>
            <p:spPr>
              <a:xfrm>
                <a:off x="529354" y="5129826"/>
                <a:ext cx="7329261" cy="983987"/>
              </a:xfrm>
              <a:prstGeom prst="rect">
                <a:avLst/>
              </a:prstGeom>
              <a:blipFill>
                <a:blip r:embed="rId4"/>
                <a:stretch>
                  <a:fillRect l="-346" t="-2564" b="-11538"/>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0C07F9CF-1D92-4805-94C9-DCF0038EB8B4}"/>
              </a:ext>
            </a:extLst>
          </p:cNvPr>
          <p:cNvSpPr txBox="1"/>
          <p:nvPr/>
        </p:nvSpPr>
        <p:spPr>
          <a:xfrm>
            <a:off x="240224" y="6160853"/>
            <a:ext cx="11711551" cy="646331"/>
          </a:xfrm>
          <a:prstGeom prst="rect">
            <a:avLst/>
          </a:prstGeom>
          <a:solidFill>
            <a:schemeClr val="accent5">
              <a:lumMod val="20000"/>
              <a:lumOff val="80000"/>
            </a:schemeClr>
          </a:solidFill>
          <a:ln w="38100">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18.5 hours </a:t>
            </a:r>
            <a:r>
              <a:rPr kumimoji="0" lang="en-US" sz="32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is the detention time for treatment in the WWTP.</a:t>
            </a:r>
          </a:p>
        </p:txBody>
      </p:sp>
      <p:cxnSp>
        <p:nvCxnSpPr>
          <p:cNvPr id="11" name="Straight Connector 10">
            <a:extLst>
              <a:ext uri="{FF2B5EF4-FFF2-40B4-BE49-F238E27FC236}">
                <a16:creationId xmlns:a16="http://schemas.microsoft.com/office/drawing/2014/main" id="{64B67106-FA0A-4A75-B5D0-B869B93F30CA}"/>
              </a:ext>
            </a:extLst>
          </p:cNvPr>
          <p:cNvCxnSpPr>
            <a:cxnSpLocks/>
          </p:cNvCxnSpPr>
          <p:nvPr/>
        </p:nvCxnSpPr>
        <p:spPr>
          <a:xfrm flipV="1">
            <a:off x="5346848" y="5306725"/>
            <a:ext cx="749151" cy="185475"/>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17218C-AD25-4AF3-806C-1F0BC0C35507}"/>
              </a:ext>
            </a:extLst>
          </p:cNvPr>
          <p:cNvCxnSpPr>
            <a:cxnSpLocks/>
          </p:cNvCxnSpPr>
          <p:nvPr/>
        </p:nvCxnSpPr>
        <p:spPr>
          <a:xfrm flipV="1">
            <a:off x="6667438" y="5774935"/>
            <a:ext cx="689871" cy="21698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FE340AE-9699-2974-433D-62C5A1571594}"/>
              </a:ext>
            </a:extLst>
          </p:cNvPr>
          <p:cNvSpPr txBox="1">
            <a:spLocks/>
          </p:cNvSpPr>
          <p:nvPr/>
        </p:nvSpPr>
        <p:spPr>
          <a:xfrm>
            <a:off x="838200" y="1279525"/>
            <a:ext cx="10739284" cy="132556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Find the detention time in hours for the following WWTP:</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4 rectangular clarifiers each 40.0 ft long, 30.0 ft wide, and with an average water depth of 21.00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1 oxidation ditch 295 ft long, 80.0 ft wide, and with a water depth of 11.0 ft.</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t>•	Flow is 3.50 MGD</a:t>
            </a:r>
            <a:br>
              <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rPr>
            </a:br>
            <a:endParaRPr kumimoji="0" lang="en-US" sz="32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A49C38DC-938B-45F6-4F35-40444A709849}"/>
                  </a:ext>
                </a:extLst>
              </p:cNvPr>
              <p:cNvSpPr txBox="1"/>
              <p:nvPr/>
            </p:nvSpPr>
            <p:spPr>
              <a:xfrm>
                <a:off x="6400800" y="4485364"/>
                <a:ext cx="26075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=0.77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days</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2" name="TextBox 1">
                <a:extLst>
                  <a:ext uri="{FF2B5EF4-FFF2-40B4-BE49-F238E27FC236}">
                    <a16:creationId xmlns:a16="http://schemas.microsoft.com/office/drawing/2014/main" id="{A49C38DC-938B-45F6-4F35-40444A709849}"/>
                  </a:ext>
                </a:extLst>
              </p:cNvPr>
              <p:cNvSpPr txBox="1">
                <a:spLocks noRot="1" noChangeAspect="1" noMove="1" noResize="1" noEditPoints="1" noAdjustHandles="1" noChangeArrowheads="1" noChangeShapeType="1" noTextEdit="1"/>
              </p:cNvSpPr>
              <p:nvPr/>
            </p:nvSpPr>
            <p:spPr>
              <a:xfrm>
                <a:off x="6400800" y="4485364"/>
                <a:ext cx="2607546" cy="523220"/>
              </a:xfrm>
              <a:prstGeom prst="rect">
                <a:avLst/>
              </a:prstGeom>
              <a:blipFill>
                <a:blip r:embed="rId5"/>
                <a:stretch>
                  <a:fillRect b="-2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8DB44CA1-6F0B-5633-42E8-95C3D656DD9A}"/>
                  </a:ext>
                </a:extLst>
              </p:cNvPr>
              <p:cNvSpPr txBox="1"/>
              <p:nvPr/>
            </p:nvSpPr>
            <p:spPr>
              <a:xfrm>
                <a:off x="7543005" y="5360209"/>
                <a:ext cx="272034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𝟏𝟖</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𝟓</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800" b="1"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𝐡𝐨𝐮𝐫𝐬</m:t>
                      </m:r>
                    </m:oMath>
                  </m:oMathPara>
                </a14:m>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Choice>
        <mc:Fallback>
          <p:sp>
            <p:nvSpPr>
              <p:cNvPr id="15" name="TextBox 14">
                <a:extLst>
                  <a:ext uri="{FF2B5EF4-FFF2-40B4-BE49-F238E27FC236}">
                    <a16:creationId xmlns:a16="http://schemas.microsoft.com/office/drawing/2014/main" id="{8DB44CA1-6F0B-5633-42E8-95C3D656DD9A}"/>
                  </a:ext>
                </a:extLst>
              </p:cNvPr>
              <p:cNvSpPr txBox="1">
                <a:spLocks noRot="1" noChangeAspect="1" noMove="1" noResize="1" noEditPoints="1" noAdjustHandles="1" noChangeArrowheads="1" noChangeShapeType="1" noTextEdit="1"/>
              </p:cNvSpPr>
              <p:nvPr/>
            </p:nvSpPr>
            <p:spPr>
              <a:xfrm>
                <a:off x="7543005" y="5360209"/>
                <a:ext cx="2720340" cy="523220"/>
              </a:xfrm>
              <a:prstGeom prst="rect">
                <a:avLst/>
              </a:prstGeom>
              <a:blipFill>
                <a:blip r:embed="rId6"/>
                <a:stretch>
                  <a:fillRect b="-20930"/>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E0FE2452-5EBF-0DF5-65FC-F57C23C00657}"/>
              </a:ext>
            </a:extLst>
          </p:cNvPr>
          <p:cNvCxnSpPr>
            <a:cxnSpLocks/>
          </p:cNvCxnSpPr>
          <p:nvPr/>
        </p:nvCxnSpPr>
        <p:spPr>
          <a:xfrm>
            <a:off x="6327179" y="5151116"/>
            <a:ext cx="0" cy="9257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45AC6C2-4B1A-1089-2503-EFE9C0D7AE72}"/>
              </a:ext>
            </a:extLst>
          </p:cNvPr>
          <p:cNvCxnSpPr>
            <a:cxnSpLocks/>
          </p:cNvCxnSpPr>
          <p:nvPr/>
        </p:nvCxnSpPr>
        <p:spPr>
          <a:xfrm flipV="1">
            <a:off x="4572000" y="5644465"/>
            <a:ext cx="3176887" cy="87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94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2"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B60F-C7A5-3FD7-5BCE-2D1332C24E4A}"/>
              </a:ext>
            </a:extLst>
          </p:cNvPr>
          <p:cNvSpPr>
            <a:spLocks noGrp="1"/>
          </p:cNvSpPr>
          <p:nvPr>
            <p:ph type="title"/>
          </p:nvPr>
        </p:nvSpPr>
        <p:spPr/>
        <p:txBody>
          <a:bodyPr/>
          <a:lstStyle/>
          <a:p>
            <a:r>
              <a:rPr lang="en-US"/>
              <a:t>Detention Time Rearranged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39E3D5-33DA-FB07-98C1-90AFE3CE5162}"/>
                  </a:ext>
                </a:extLst>
              </p:cNvPr>
              <p:cNvSpPr>
                <a:spLocks noGrp="1"/>
              </p:cNvSpPr>
              <p:nvPr>
                <p:ph idx="1"/>
              </p:nvPr>
            </p:nvSpPr>
            <p:spPr>
              <a:xfrm>
                <a:off x="838200" y="1190625"/>
                <a:ext cx="10515600" cy="4259199"/>
              </a:xfrm>
              <a:solidFill>
                <a:schemeClr val="bg1">
                  <a:alpha val="85000"/>
                </a:schemeClr>
              </a:solidFill>
            </p:spPr>
            <p:txBody>
              <a:bodyPr>
                <a:normAutofit/>
              </a:bodyPr>
              <a:lstStyle/>
              <a:p>
                <a:pPr marL="0" marR="0">
                  <a:lnSpc>
                    <a:spcPct val="115000"/>
                  </a:lnSpc>
                  <a:buNone/>
                </a:pPr>
                <a:r>
                  <a:rPr lang="en-US" sz="2400" kern="100">
                    <a:effectLst/>
                    <a:latin typeface="Arial" panose="020B0604020202020204" pitchFamily="34" charset="0"/>
                    <a:ea typeface="Aptos" panose="020B0004020202020204" pitchFamily="34" charset="0"/>
                    <a:cs typeface="Times New Roman" panose="02020603050405020304" pitchFamily="18" charset="0"/>
                  </a:rPr>
                  <a:t>A circular clarifier is being designed to accommodate an average flow of 76,250 gpd. To accommodate the space restrictions of the plant the diameter of the clarifier must not exceed 13 feet. What must the designed depth be to achieve a detention time of 2.5 hours?</a:t>
                </a:r>
              </a:p>
              <a:p>
                <a:pPr marL="0" marR="0">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𝐷𝑇</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num>
                        <m:den>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𝑄</m:t>
                          </m:r>
                        </m:den>
                      </m:f>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𝐷𝑇</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𝑄</m:t>
                      </m:r>
                      <m:r>
                        <a:rPr lang="en-US" sz="2000" b="0" i="1" kern="100" smtClean="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2000" i="1" kern="100" smtClean="0">
                              <a:latin typeface="Cambria Math" panose="02040503050406030204" pitchFamily="18" charset="0"/>
                              <a:cs typeface="Times New Roman" panose="02020603050405020304" pitchFamily="18" charset="0"/>
                            </a:rPr>
                          </m:ctrlPr>
                        </m:fPr>
                        <m:num>
                          <m:r>
                            <a:rPr lang="en-US" sz="2000" b="0" i="1" kern="100" smtClean="0">
                              <a:latin typeface="Cambria Math" panose="02040503050406030204" pitchFamily="18" charset="0"/>
                              <a:cs typeface="Times New Roman" panose="02020603050405020304" pitchFamily="18" charset="0"/>
                            </a:rPr>
                            <m:t>2.5 </m:t>
                          </m:r>
                          <m:r>
                            <a:rPr lang="en-US" sz="2000" b="0" i="1" kern="100" smtClean="0">
                              <a:latin typeface="Cambria Math" panose="02040503050406030204" pitchFamily="18" charset="0"/>
                              <a:cs typeface="Times New Roman" panose="02020603050405020304" pitchFamily="18" charset="0"/>
                            </a:rPr>
                            <m:t>h𝑜𝑢𝑟</m:t>
                          </m:r>
                        </m:num>
                        <m:den>
                          <m:r>
                            <a:rPr lang="en-US" sz="2000" b="0" i="1" kern="100" smtClean="0">
                              <a:latin typeface="Cambria Math" panose="02040503050406030204" pitchFamily="18" charset="0"/>
                              <a:cs typeface="Times New Roman" panose="02020603050405020304" pitchFamily="18" charset="0"/>
                            </a:rPr>
                            <m:t>1</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r>
                            <a:rPr lang="en-US" sz="2000" i="1" kern="100">
                              <a:latin typeface="Cambria Math" panose="02040503050406030204" pitchFamily="18" charset="0"/>
                              <a:cs typeface="Times New Roman" panose="02020603050405020304" pitchFamily="18" charset="0"/>
                            </a:rPr>
                            <m:t>𝑑𝑎𝑦</m:t>
                          </m:r>
                        </m:num>
                        <m:den>
                          <m:r>
                            <a:rPr lang="en-US" sz="2000" i="1" kern="100">
                              <a:latin typeface="Cambria Math" panose="02040503050406030204" pitchFamily="18" charset="0"/>
                              <a:cs typeface="Times New Roman" panose="02020603050405020304" pitchFamily="18" charset="0"/>
                            </a:rPr>
                            <m:t>24 </m:t>
                          </m:r>
                          <m:r>
                            <a:rPr lang="en-US" sz="2000" i="1" kern="100">
                              <a:latin typeface="Cambria Math" panose="02040503050406030204" pitchFamily="18" charset="0"/>
                              <a:cs typeface="Times New Roman" panose="02020603050405020304" pitchFamily="18" charset="0"/>
                            </a:rPr>
                            <m:t>h𝑜𝑢𝑟</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r>
                            <a:rPr lang="en-US" sz="2000" i="1" kern="100">
                              <a:latin typeface="Cambria Math" panose="02040503050406030204" pitchFamily="18" charset="0"/>
                              <a:cs typeface="Times New Roman" panose="02020603050405020304" pitchFamily="18" charset="0"/>
                            </a:rPr>
                            <m:t>76,250 </m:t>
                          </m:r>
                          <m:r>
                            <a:rPr lang="en-US" sz="2000" i="1" kern="100">
                              <a:latin typeface="Cambria Math" panose="02040503050406030204" pitchFamily="18" charset="0"/>
                              <a:cs typeface="Times New Roman" panose="02020603050405020304" pitchFamily="18" charset="0"/>
                            </a:rPr>
                            <m:t>𝑔𝑎𝑙</m:t>
                          </m:r>
                        </m:num>
                        <m:den>
                          <m:r>
                            <a:rPr lang="en-US" sz="2000" b="0" i="1" kern="100" smtClean="0">
                              <a:latin typeface="Cambria Math" panose="02040503050406030204" pitchFamily="18" charset="0"/>
                              <a:cs typeface="Times New Roman" panose="02020603050405020304" pitchFamily="18" charset="0"/>
                            </a:rPr>
                            <m:t>𝑑𝑎𝑦</m:t>
                          </m:r>
                        </m:den>
                      </m:f>
                      <m:r>
                        <a:rPr lang="en-US" sz="2000" b="0" i="1" kern="100" smtClean="0">
                          <a:latin typeface="Cambria Math" panose="02040503050406030204" pitchFamily="18" charset="0"/>
                          <a:cs typeface="Times New Roman" panose="02020603050405020304" pitchFamily="18" charset="0"/>
                        </a:rPr>
                        <m:t>  </m:t>
                      </m:r>
                      <m:f>
                        <m:fPr>
                          <m:ctrlPr>
                            <a:rPr lang="en-US" sz="2000" i="1" kern="100">
                              <a:latin typeface="Cambria Math" panose="02040503050406030204" pitchFamily="18" charset="0"/>
                              <a:cs typeface="Times New Roman" panose="02020603050405020304" pitchFamily="18" charset="0"/>
                            </a:rPr>
                          </m:ctrlPr>
                        </m:fPr>
                        <m:num>
                          <m:sSup>
                            <m:sSupPr>
                              <m:ctrlPr>
                                <a:rPr lang="en-US" sz="2000" i="1" kern="100">
                                  <a:latin typeface="Cambria Math" panose="02040503050406030204" pitchFamily="18" charset="0"/>
                                  <a:cs typeface="Times New Roman" panose="02020603050405020304" pitchFamily="18" charset="0"/>
                                </a:rPr>
                              </m:ctrlPr>
                            </m:sSupPr>
                            <m:e>
                              <m:r>
                                <a:rPr lang="en-US" sz="2000" i="1" kern="100">
                                  <a:latin typeface="Cambria Math" panose="02040503050406030204" pitchFamily="18" charset="0"/>
                                  <a:cs typeface="Times New Roman" panose="02020603050405020304" pitchFamily="18" charset="0"/>
                                </a:rPr>
                                <m:t>𝑓𝑡</m:t>
                              </m:r>
                            </m:e>
                            <m:sup>
                              <m:r>
                                <a:rPr lang="en-US" sz="2000" i="1" kern="100">
                                  <a:latin typeface="Cambria Math" panose="02040503050406030204" pitchFamily="18" charset="0"/>
                                  <a:cs typeface="Times New Roman" panose="02020603050405020304" pitchFamily="18" charset="0"/>
                                </a:rPr>
                                <m:t>3</m:t>
                              </m:r>
                            </m:sup>
                          </m:sSup>
                        </m:num>
                        <m:den>
                          <m:r>
                            <a:rPr lang="en-US" sz="2000" i="1" kern="100">
                              <a:latin typeface="Cambria Math" panose="02040503050406030204" pitchFamily="18" charset="0"/>
                              <a:cs typeface="Times New Roman" panose="02020603050405020304" pitchFamily="18" charset="0"/>
                            </a:rPr>
                            <m:t>7.48 </m:t>
                          </m:r>
                          <m:r>
                            <a:rPr lang="en-US" sz="2000" i="1" kern="100">
                              <a:latin typeface="Cambria Math" panose="02040503050406030204" pitchFamily="18" charset="0"/>
                              <a:cs typeface="Times New Roman" panose="02020603050405020304" pitchFamily="18" charset="0"/>
                            </a:rPr>
                            <m:t>𝑔𝑎𝑙</m:t>
                          </m:r>
                        </m:den>
                      </m:f>
                      <m:r>
                        <a:rPr lang="en-US" sz="2000" b="0" i="1" kern="100" smtClean="0">
                          <a:latin typeface="Cambria Math" panose="02040503050406030204" pitchFamily="18" charset="0"/>
                          <a:cs typeface="Times New Roman" panose="02020603050405020304" pitchFamily="18" charset="0"/>
                        </a:rPr>
                        <m:t>                         </m:t>
                      </m:r>
                    </m:oMath>
                  </m:oMathPara>
                </a14:m>
                <a:endParaRPr lang="en-US" sz="2000" b="0" kern="100">
                  <a:effectLst/>
                  <a:latin typeface="Arial" panose="020B06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14:m>
                  <m:oMathPara xmlns:m="http://schemas.openxmlformats.org/officeDocument/2006/math">
                    <m:oMathParaPr>
                      <m:jc m:val="centerGroup"/>
                    </m:oMathParaPr>
                    <m:oMath xmlns:m="http://schemas.openxmlformats.org/officeDocument/2006/math">
                      <m:r>
                        <a:rPr lang="en-US" sz="2400" b="0" i="1" kern="100" smtClean="0">
                          <a:effectLst/>
                          <a:latin typeface="Cambria Math" panose="02040503050406030204" pitchFamily="18" charset="0"/>
                          <a:ea typeface="Aptos" panose="020B0004020202020204" pitchFamily="34" charset="0"/>
                          <a:cs typeface="Times New Roman" panose="02020603050405020304" pitchFamily="18" charset="0"/>
                        </a:rPr>
                        <m:t>𝑉</m:t>
                      </m:r>
                      <m:r>
                        <a:rPr lang="en-US" sz="2400" b="0" i="1" kern="100" smtClean="0">
                          <a:effectLst/>
                          <a:latin typeface="Cambria Math" panose="02040503050406030204" pitchFamily="18" charset="0"/>
                          <a:ea typeface="Aptos" panose="020B0004020202020204" pitchFamily="34" charset="0"/>
                          <a:cs typeface="Times New Roman" panose="02020603050405020304" pitchFamily="18" charset="0"/>
                        </a:rPr>
                        <m:t>=</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𝑟</m:t>
                          </m:r>
                        </m:e>
                        <m:sup>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2</m:t>
                          </m:r>
                        </m:sup>
                      </m:sSup>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h</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h</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𝑉</m:t>
                          </m:r>
                        </m:num>
                        <m:den>
                          <m:r>
                            <a:rPr lang="en-US" sz="2400" i="1" kern="10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ea typeface="Cambria Math" panose="02040503050406030204" pitchFamily="18" charset="0"/>
                                  <a:cs typeface="Times New Roman" panose="02020603050405020304" pitchFamily="18" charset="0"/>
                                </a:rPr>
                                <m:t>𝑟</m:t>
                              </m:r>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2400" i="1" kern="100">
                              <a:latin typeface="Cambria Math" panose="02040503050406030204" pitchFamily="18" charset="0"/>
                              <a:cs typeface="Times New Roman" panose="02020603050405020304" pitchFamily="18" charset="0"/>
                            </a:rPr>
                            <m:t>1062</m:t>
                          </m:r>
                          <m:sSup>
                            <m:sSupPr>
                              <m:ctrlPr>
                                <a:rPr lang="en-US" sz="2400" i="1" kern="100">
                                  <a:latin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cs typeface="Times New Roman" panose="02020603050405020304" pitchFamily="18" charset="0"/>
                                </a:rPr>
                                <m:t>3</m:t>
                              </m:r>
                            </m:sup>
                          </m:sSup>
                        </m:num>
                        <m:den>
                          <m:r>
                            <a:rPr lang="en-US" sz="2400" i="1" kern="100">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sz="2400" i="1" kern="100"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6.5 </m:t>
                                  </m:r>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𝑓𝑡</m:t>
                                  </m:r>
                                </m:e>
                              </m:d>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sz="2400" i="1" kern="100">
                              <a:latin typeface="Cambria Math" panose="02040503050406030204" pitchFamily="18" charset="0"/>
                              <a:cs typeface="Times New Roman" panose="02020603050405020304" pitchFamily="18" charset="0"/>
                            </a:rPr>
                            <m:t>1062</m:t>
                          </m:r>
                          <m:sSup>
                            <m:sSupPr>
                              <m:ctrlPr>
                                <a:rPr lang="en-US" sz="2400" i="1" kern="100">
                                  <a:latin typeface="Cambria Math" panose="02040503050406030204" pitchFamily="18" charset="0"/>
                                  <a:cs typeface="Times New Roman" panose="02020603050405020304" pitchFamily="18" charset="0"/>
                                </a:rPr>
                              </m:ctrlPr>
                            </m:sSupPr>
                            <m:e>
                              <m:r>
                                <a:rPr lang="en-US" sz="2400" i="1" kern="100">
                                  <a:latin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cs typeface="Times New Roman" panose="02020603050405020304" pitchFamily="18" charset="0"/>
                                </a:rPr>
                                <m:t>3</m:t>
                              </m:r>
                            </m:sup>
                          </m:sSup>
                        </m:num>
                        <m:den>
                          <m:r>
                            <a:rPr lang="en-US" sz="2400" b="0" i="1" kern="100" smtClean="0">
                              <a:latin typeface="Cambria Math" panose="02040503050406030204" pitchFamily="18" charset="0"/>
                              <a:cs typeface="Times New Roman" panose="02020603050405020304" pitchFamily="18" charset="0"/>
                            </a:rPr>
                            <m:t>132.665</m:t>
                          </m:r>
                          <m:sSup>
                            <m:sSupPr>
                              <m:ctrlPr>
                                <a:rPr lang="en-US" sz="2400"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kern="100" smtClean="0">
                                  <a:latin typeface="Cambria Math" panose="02040503050406030204" pitchFamily="18" charset="0"/>
                                  <a:ea typeface="Cambria Math" panose="02040503050406030204" pitchFamily="18" charset="0"/>
                                  <a:cs typeface="Times New Roman" panose="02020603050405020304" pitchFamily="18" charset="0"/>
                                </a:rPr>
                                <m:t>𝑓𝑡</m:t>
                              </m:r>
                            </m:e>
                            <m:sup>
                              <m:r>
                                <a:rPr lang="en-US" sz="2400" i="1"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=8.0 </m:t>
                      </m:r>
                      <m:r>
                        <a:rPr lang="en-US" sz="2400" b="0" i="1" kern="100" smtClean="0">
                          <a:effectLst/>
                          <a:latin typeface="Cambria Math" panose="02040503050406030204" pitchFamily="18" charset="0"/>
                          <a:ea typeface="Cambria Math" panose="02040503050406030204" pitchFamily="18" charset="0"/>
                          <a:cs typeface="Times New Roman" panose="02020603050405020304" pitchFamily="18" charset="0"/>
                        </a:rPr>
                        <m:t>𝑓𝑡</m:t>
                      </m:r>
                    </m:oMath>
                  </m:oMathPara>
                </a14:m>
                <a:endParaRPr lang="en-US" sz="2400" kern="100">
                  <a:effectLst/>
                  <a:latin typeface="Arial" panose="020B0604020202020204" pitchFamily="34" charset="0"/>
                  <a:ea typeface="Aptos" panose="020B0004020202020204" pitchFamily="34"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2639E3D5-33DA-FB07-98C1-90AFE3CE5162}"/>
                  </a:ext>
                </a:extLst>
              </p:cNvPr>
              <p:cNvSpPr>
                <a:spLocks noGrp="1" noRot="1" noChangeAspect="1" noMove="1" noResize="1" noEditPoints="1" noAdjustHandles="1" noChangeArrowheads="1" noChangeShapeType="1" noTextEdit="1"/>
              </p:cNvSpPr>
              <p:nvPr>
                <p:ph idx="1"/>
              </p:nvPr>
            </p:nvSpPr>
            <p:spPr>
              <a:xfrm>
                <a:off x="838200" y="1190625"/>
                <a:ext cx="10515600" cy="4259199"/>
              </a:xfrm>
              <a:blipFill>
                <a:blip r:embed="rId2"/>
                <a:stretch>
                  <a:fillRect l="-965" t="-593"/>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E0C0C9F3-0DFC-6F07-215E-8A9DF22D6842}"/>
              </a:ext>
            </a:extLst>
          </p:cNvPr>
          <p:cNvCxnSpPr>
            <a:cxnSpLocks/>
          </p:cNvCxnSpPr>
          <p:nvPr/>
        </p:nvCxnSpPr>
        <p:spPr>
          <a:xfrm flipV="1">
            <a:off x="8365046" y="3967748"/>
            <a:ext cx="121226" cy="1432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D248211-266B-0CC3-FCFC-413597481563}"/>
              </a:ext>
            </a:extLst>
          </p:cNvPr>
          <p:cNvCxnSpPr>
            <a:cxnSpLocks/>
          </p:cNvCxnSpPr>
          <p:nvPr/>
        </p:nvCxnSpPr>
        <p:spPr>
          <a:xfrm flipV="1">
            <a:off x="8262566" y="4440990"/>
            <a:ext cx="426025" cy="2394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F0360B5-5CF4-7016-2BD4-F5CF49AEA1C0}"/>
              </a:ext>
            </a:extLst>
          </p:cNvPr>
          <p:cNvCxnSpPr>
            <a:cxnSpLocks/>
          </p:cNvCxnSpPr>
          <p:nvPr/>
        </p:nvCxnSpPr>
        <p:spPr>
          <a:xfrm flipV="1">
            <a:off x="9039977" y="4563436"/>
            <a:ext cx="825917" cy="73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DE7F04-F0C8-75FB-8A68-82230A7CC3D1}"/>
              </a:ext>
            </a:extLst>
          </p:cNvPr>
          <p:cNvCxnSpPr>
            <a:cxnSpLocks/>
          </p:cNvCxnSpPr>
          <p:nvPr/>
        </p:nvCxnSpPr>
        <p:spPr>
          <a:xfrm>
            <a:off x="5615978" y="3033213"/>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24CB3A3-7469-E598-4683-BCA54954443F}"/>
              </a:ext>
            </a:extLst>
          </p:cNvPr>
          <p:cNvCxnSpPr>
            <a:cxnSpLocks/>
          </p:cNvCxnSpPr>
          <p:nvPr/>
        </p:nvCxnSpPr>
        <p:spPr>
          <a:xfrm>
            <a:off x="4593389" y="3367360"/>
            <a:ext cx="4446588" cy="0"/>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0B346E-0537-97DF-60EB-DF568E19FB76}"/>
              </a:ext>
            </a:extLst>
          </p:cNvPr>
          <p:cNvCxnSpPr>
            <a:cxnSpLocks/>
          </p:cNvCxnSpPr>
          <p:nvPr/>
        </p:nvCxnSpPr>
        <p:spPr>
          <a:xfrm>
            <a:off x="6677431" y="3033213"/>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786143-8D62-D0A3-CB3F-F970BBECE9AC}"/>
              </a:ext>
            </a:extLst>
          </p:cNvPr>
          <p:cNvCxnSpPr>
            <a:cxnSpLocks/>
          </p:cNvCxnSpPr>
          <p:nvPr/>
        </p:nvCxnSpPr>
        <p:spPr>
          <a:xfrm>
            <a:off x="8032989" y="3034087"/>
            <a:ext cx="0" cy="666545"/>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7D5AF2-C851-9BFD-BC01-6DE124712169}"/>
              </a:ext>
            </a:extLst>
          </p:cNvPr>
          <p:cNvCxnSpPr>
            <a:cxnSpLocks/>
          </p:cNvCxnSpPr>
          <p:nvPr/>
        </p:nvCxnSpPr>
        <p:spPr>
          <a:xfrm flipV="1">
            <a:off x="4998329" y="3117516"/>
            <a:ext cx="562934" cy="1726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44D5940-14D8-FEC5-296F-A41452969CF9}"/>
              </a:ext>
            </a:extLst>
          </p:cNvPr>
          <p:cNvCxnSpPr>
            <a:cxnSpLocks/>
          </p:cNvCxnSpPr>
          <p:nvPr/>
        </p:nvCxnSpPr>
        <p:spPr>
          <a:xfrm flipV="1">
            <a:off x="6024144" y="3490640"/>
            <a:ext cx="587328" cy="1626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6FC70E-7730-3C0E-24DD-9843DFD195AC}"/>
              </a:ext>
            </a:extLst>
          </p:cNvPr>
          <p:cNvCxnSpPr>
            <a:cxnSpLocks/>
          </p:cNvCxnSpPr>
          <p:nvPr/>
        </p:nvCxnSpPr>
        <p:spPr>
          <a:xfrm flipV="1">
            <a:off x="5911603" y="3117516"/>
            <a:ext cx="503493" cy="1299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C9B5E18-899F-E550-9733-2B87B62CD901}"/>
              </a:ext>
            </a:extLst>
          </p:cNvPr>
          <p:cNvCxnSpPr>
            <a:cxnSpLocks/>
          </p:cNvCxnSpPr>
          <p:nvPr/>
        </p:nvCxnSpPr>
        <p:spPr>
          <a:xfrm flipV="1">
            <a:off x="7115783" y="3487297"/>
            <a:ext cx="472133" cy="1380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B53C733-CA87-C5AC-C248-BD95533B8601}"/>
              </a:ext>
            </a:extLst>
          </p:cNvPr>
          <p:cNvCxnSpPr>
            <a:cxnSpLocks/>
          </p:cNvCxnSpPr>
          <p:nvPr/>
        </p:nvCxnSpPr>
        <p:spPr>
          <a:xfrm flipV="1">
            <a:off x="7599730" y="3124125"/>
            <a:ext cx="386756" cy="1512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115D050-7282-A7AB-D34A-100F7C80D6F4}"/>
              </a:ext>
            </a:extLst>
          </p:cNvPr>
          <p:cNvCxnSpPr>
            <a:cxnSpLocks/>
          </p:cNvCxnSpPr>
          <p:nvPr/>
        </p:nvCxnSpPr>
        <p:spPr>
          <a:xfrm flipV="1">
            <a:off x="8622309" y="3487297"/>
            <a:ext cx="417668" cy="1659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0123F384-666F-BE88-5005-A146F07EBE9A}"/>
                  </a:ext>
                </a:extLst>
              </p:cNvPr>
              <p:cNvSpPr txBox="1"/>
              <p:nvPr/>
            </p:nvSpPr>
            <p:spPr>
              <a:xfrm>
                <a:off x="8984988" y="3101521"/>
                <a:ext cx="195457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=1062</m:t>
                      </m:r>
                      <m:sSup>
                        <m:sSup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ctrlPr>
                        </m:sSupPr>
                        <m:e>
                          <m: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𝑓𝑡</m:t>
                          </m:r>
                        </m:e>
                        <m:sup>
                          <m: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3</m:t>
                          </m:r>
                        </m:sup>
                      </m:sSup>
                    </m:oMath>
                  </m:oMathPara>
                </a14:m>
                <a:endParaRPr kumimoji="0" lang="en-US" sz="2800"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p:sp>
            <p:nvSpPr>
              <p:cNvPr id="35" name="TextBox 34">
                <a:extLst>
                  <a:ext uri="{FF2B5EF4-FFF2-40B4-BE49-F238E27FC236}">
                    <a16:creationId xmlns:a16="http://schemas.microsoft.com/office/drawing/2014/main" id="{0123F384-666F-BE88-5005-A146F07EBE9A}"/>
                  </a:ext>
                </a:extLst>
              </p:cNvPr>
              <p:cNvSpPr txBox="1">
                <a:spLocks noRot="1" noChangeAspect="1" noMove="1" noResize="1" noEditPoints="1" noAdjustHandles="1" noChangeArrowheads="1" noChangeShapeType="1" noTextEdit="1"/>
              </p:cNvSpPr>
              <p:nvPr/>
            </p:nvSpPr>
            <p:spPr>
              <a:xfrm>
                <a:off x="8984988" y="3101521"/>
                <a:ext cx="1954574" cy="523220"/>
              </a:xfrm>
              <a:prstGeom prst="rect">
                <a:avLst/>
              </a:prstGeom>
              <a:blipFill>
                <a:blip r:embed="rId3"/>
                <a:stretch>
                  <a:fillRect b="-19048"/>
                </a:stretch>
              </a:blipFill>
            </p:spPr>
            <p:txBody>
              <a:bodyPr/>
              <a:lstStyle/>
              <a:p>
                <a:r>
                  <a:rPr lang="en-US">
                    <a:noFill/>
                  </a:rPr>
                  <a:t> </a:t>
                </a:r>
              </a:p>
            </p:txBody>
          </p:sp>
        </mc:Fallback>
      </mc:AlternateContent>
    </p:spTree>
    <p:extLst>
      <p:ext uri="{BB962C8B-B14F-4D97-AF65-F5344CB8AC3E}">
        <p14:creationId xmlns:p14="http://schemas.microsoft.com/office/powerpoint/2010/main" val="330849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2782-AD1C-1354-323F-57BD349E8E15}"/>
              </a:ext>
            </a:extLst>
          </p:cNvPr>
          <p:cNvSpPr>
            <a:spLocks noGrp="1"/>
          </p:cNvSpPr>
          <p:nvPr>
            <p:ph type="title"/>
          </p:nvPr>
        </p:nvSpPr>
        <p:spPr/>
        <p:txBody>
          <a:bodyPr/>
          <a:lstStyle/>
          <a:p>
            <a:r>
              <a:rPr lang="en-US"/>
              <a:t>Your Turn – Practice Detention Time</a:t>
            </a:r>
          </a:p>
        </p:txBody>
      </p:sp>
      <p:sp>
        <p:nvSpPr>
          <p:cNvPr id="3" name="Content Placeholder 2">
            <a:extLst>
              <a:ext uri="{FF2B5EF4-FFF2-40B4-BE49-F238E27FC236}">
                <a16:creationId xmlns:a16="http://schemas.microsoft.com/office/drawing/2014/main" id="{833E3681-AB7E-66ED-59FA-7008D54DB36A}"/>
              </a:ext>
            </a:extLst>
          </p:cNvPr>
          <p:cNvSpPr>
            <a:spLocks noGrp="1"/>
          </p:cNvSpPr>
          <p:nvPr>
            <p:ph idx="1"/>
          </p:nvPr>
        </p:nvSpPr>
        <p:spPr>
          <a:xfrm>
            <a:off x="362712" y="1828103"/>
            <a:ext cx="11466575" cy="1325563"/>
          </a:xfrm>
        </p:spPr>
        <p:txBody>
          <a:bodyPr/>
          <a:lstStyle/>
          <a:p>
            <a:pPr marL="0" indent="0">
              <a:buNone/>
            </a:pPr>
            <a:r>
              <a:rPr lang="en-US"/>
              <a:t>A rectangular sedimentation basin is </a:t>
            </a:r>
            <a:r>
              <a:rPr lang="en-US" b="1"/>
              <a:t>75 feet long</a:t>
            </a:r>
            <a:r>
              <a:rPr lang="en-US"/>
              <a:t>, </a:t>
            </a:r>
            <a:r>
              <a:rPr lang="en-US" b="1"/>
              <a:t>30 feet wide</a:t>
            </a:r>
            <a:r>
              <a:rPr lang="en-US"/>
              <a:t>, and </a:t>
            </a:r>
            <a:r>
              <a:rPr lang="en-US" b="1"/>
              <a:t>20 feet deep</a:t>
            </a:r>
            <a:r>
              <a:rPr lang="en-US"/>
              <a:t>. If the treatment plant has a daily flow rate of </a:t>
            </a:r>
            <a:r>
              <a:rPr lang="en-US" b="1"/>
              <a:t>2.25 million gallons per day (MGD)</a:t>
            </a:r>
            <a:r>
              <a:rPr lang="en-US"/>
              <a:t>, what is the detention time in hours?</a:t>
            </a:r>
          </a:p>
        </p:txBody>
      </p:sp>
      <p:sp>
        <p:nvSpPr>
          <p:cNvPr id="5" name="TextBox 4">
            <a:extLst>
              <a:ext uri="{FF2B5EF4-FFF2-40B4-BE49-F238E27FC236}">
                <a16:creationId xmlns:a16="http://schemas.microsoft.com/office/drawing/2014/main" id="{C0930FDC-9BC4-4235-2412-494139AA8594}"/>
              </a:ext>
            </a:extLst>
          </p:cNvPr>
          <p:cNvSpPr txBox="1"/>
          <p:nvPr/>
        </p:nvSpPr>
        <p:spPr>
          <a:xfrm>
            <a:off x="429768" y="3110905"/>
            <a:ext cx="3072384" cy="1200329"/>
          </a:xfrm>
          <a:prstGeom prst="rect">
            <a:avLst/>
          </a:prstGeom>
          <a:noFill/>
        </p:spPr>
        <p:txBody>
          <a:bodyPr wrap="square" rtlCol="0">
            <a:spAutoFit/>
          </a:bodyPr>
          <a:lstStyle/>
          <a:p>
            <a:r>
              <a:rPr lang="en-US"/>
              <a:t>What do we know? </a:t>
            </a:r>
          </a:p>
          <a:p>
            <a:pPr marL="285750" indent="-285750">
              <a:buFont typeface="Arial" panose="020B0604020202020204" pitchFamily="34" charset="0"/>
              <a:buChar char="•"/>
            </a:pPr>
            <a:r>
              <a:rPr lang="en-US"/>
              <a:t>Dimensions: 75 (L), 30 (W), 20 (D)</a:t>
            </a:r>
          </a:p>
          <a:p>
            <a:pPr marL="285750" indent="-285750">
              <a:buFont typeface="Arial" panose="020B0604020202020204" pitchFamily="34" charset="0"/>
              <a:buChar char="•"/>
            </a:pPr>
            <a:r>
              <a:rPr lang="en-US"/>
              <a:t>Flow Rate: 2.25 MGD</a:t>
            </a:r>
          </a:p>
        </p:txBody>
      </p:sp>
      <p:sp>
        <p:nvSpPr>
          <p:cNvPr id="7" name="TextBox 6">
            <a:extLst>
              <a:ext uri="{FF2B5EF4-FFF2-40B4-BE49-F238E27FC236}">
                <a16:creationId xmlns:a16="http://schemas.microsoft.com/office/drawing/2014/main" id="{2CBD75F9-3E65-F012-8C64-5BEBD88EF1D8}"/>
              </a:ext>
            </a:extLst>
          </p:cNvPr>
          <p:cNvSpPr txBox="1"/>
          <p:nvPr/>
        </p:nvSpPr>
        <p:spPr>
          <a:xfrm>
            <a:off x="429768" y="4341625"/>
            <a:ext cx="3136392" cy="646331"/>
          </a:xfrm>
          <a:prstGeom prst="rect">
            <a:avLst/>
          </a:prstGeom>
          <a:noFill/>
        </p:spPr>
        <p:txBody>
          <a:bodyPr wrap="square" rtlCol="0">
            <a:spAutoFit/>
          </a:bodyPr>
          <a:lstStyle/>
          <a:p>
            <a:r>
              <a:rPr lang="en-US"/>
              <a:t>What are we looking for? </a:t>
            </a:r>
          </a:p>
          <a:p>
            <a:pPr marL="285750" indent="-285750">
              <a:buFont typeface="Arial" panose="020B0604020202020204" pitchFamily="34" charset="0"/>
              <a:buChar char="•"/>
            </a:pPr>
            <a:r>
              <a:rPr lang="en-US"/>
              <a:t>Detention Time in hours</a:t>
            </a:r>
          </a:p>
        </p:txBody>
      </p:sp>
      <p:sp>
        <p:nvSpPr>
          <p:cNvPr id="8" name="TextBox 7">
            <a:extLst>
              <a:ext uri="{FF2B5EF4-FFF2-40B4-BE49-F238E27FC236}">
                <a16:creationId xmlns:a16="http://schemas.microsoft.com/office/drawing/2014/main" id="{75460DBA-D271-2279-85CE-6D558DC8DB99}"/>
              </a:ext>
            </a:extLst>
          </p:cNvPr>
          <p:cNvSpPr txBox="1"/>
          <p:nvPr/>
        </p:nvSpPr>
        <p:spPr>
          <a:xfrm>
            <a:off x="429768" y="5048738"/>
            <a:ext cx="3552309" cy="2031325"/>
          </a:xfrm>
          <a:prstGeom prst="rect">
            <a:avLst/>
          </a:prstGeom>
          <a:noFill/>
        </p:spPr>
        <p:txBody>
          <a:bodyPr wrap="square" rtlCol="0">
            <a:spAutoFit/>
          </a:bodyPr>
          <a:lstStyle/>
          <a:p>
            <a:r>
              <a:rPr lang="en-US"/>
              <a:t>What do we need? </a:t>
            </a:r>
          </a:p>
          <a:p>
            <a:r>
              <a:rPr lang="en-US"/>
              <a:t>Equations: </a:t>
            </a:r>
          </a:p>
          <a:p>
            <a:pPr marL="285750" indent="-285750">
              <a:buFont typeface="Arial" panose="020B0604020202020204" pitchFamily="34" charset="0"/>
              <a:buChar char="•"/>
            </a:pPr>
            <a:r>
              <a:rPr lang="en-US"/>
              <a:t>DT = Volume/Flow</a:t>
            </a:r>
          </a:p>
          <a:p>
            <a:pPr marL="285750" indent="-285750">
              <a:buFont typeface="Arial" panose="020B0604020202020204" pitchFamily="34" charset="0"/>
              <a:buChar char="•"/>
            </a:pPr>
            <a:r>
              <a:rPr lang="en-US"/>
              <a:t>Volume  = </a:t>
            </a:r>
            <a:r>
              <a:rPr lang="en-US" err="1"/>
              <a:t>LxWxD</a:t>
            </a:r>
            <a:endParaRPr lang="en-US"/>
          </a:p>
          <a:p>
            <a:r>
              <a:rPr lang="en-US"/>
              <a:t>Conversions: </a:t>
            </a:r>
          </a:p>
          <a:p>
            <a:pPr marL="285750" indent="-285750">
              <a:buFont typeface="Arial" panose="020B0604020202020204" pitchFamily="34" charset="0"/>
              <a:buChar char="•"/>
            </a:pPr>
            <a:r>
              <a:rPr lang="en-US"/>
              <a:t>1ft</a:t>
            </a:r>
            <a:r>
              <a:rPr lang="en-US" baseline="30000"/>
              <a:t>3</a:t>
            </a:r>
            <a:r>
              <a:rPr lang="en-US"/>
              <a:t> = 7.48 gallons </a:t>
            </a:r>
          </a:p>
          <a:p>
            <a:endParaRPr lang="en-US"/>
          </a:p>
        </p:txBody>
      </p:sp>
      <p:sp>
        <p:nvSpPr>
          <p:cNvPr id="9" name="TextBox 8">
            <a:extLst>
              <a:ext uri="{FF2B5EF4-FFF2-40B4-BE49-F238E27FC236}">
                <a16:creationId xmlns:a16="http://schemas.microsoft.com/office/drawing/2014/main" id="{D68DE37D-4669-7217-5210-8B9F33074798}"/>
              </a:ext>
            </a:extLst>
          </p:cNvPr>
          <p:cNvSpPr txBox="1"/>
          <p:nvPr/>
        </p:nvSpPr>
        <p:spPr>
          <a:xfrm>
            <a:off x="4867655" y="3257478"/>
            <a:ext cx="6501384" cy="3323987"/>
          </a:xfrm>
          <a:prstGeom prst="rect">
            <a:avLst/>
          </a:prstGeom>
          <a:noFill/>
        </p:spPr>
        <p:txBody>
          <a:bodyPr wrap="square" rtlCol="0">
            <a:spAutoFit/>
          </a:bodyPr>
          <a:lstStyle/>
          <a:p>
            <a:r>
              <a:rPr lang="en-US"/>
              <a:t>Step 1:  Calculate the volume of the basin</a:t>
            </a:r>
          </a:p>
          <a:p>
            <a:r>
              <a:rPr lang="en-US"/>
              <a:t>Volume = length x width x depth</a:t>
            </a:r>
          </a:p>
          <a:p>
            <a:r>
              <a:rPr lang="en-US"/>
              <a:t>Volume = 75 ft x 30 ft x 20 ft</a:t>
            </a:r>
          </a:p>
          <a:p>
            <a:r>
              <a:rPr lang="en-US"/>
              <a:t>Volume = 45,000 ft</a:t>
            </a:r>
            <a:r>
              <a:rPr lang="en-US" baseline="30000"/>
              <a:t>3</a:t>
            </a:r>
          </a:p>
          <a:p>
            <a:endParaRPr lang="en-US" baseline="30000"/>
          </a:p>
          <a:p>
            <a:r>
              <a:rPr lang="en-US"/>
              <a:t>Step 2: Convert volume from ft</a:t>
            </a:r>
            <a:r>
              <a:rPr lang="en-US" baseline="30000"/>
              <a:t>3 </a:t>
            </a:r>
            <a:r>
              <a:rPr lang="en-US"/>
              <a:t>to gallons</a:t>
            </a:r>
          </a:p>
          <a:p>
            <a:r>
              <a:rPr lang="en-US"/>
              <a:t>45,000 ft</a:t>
            </a:r>
            <a:r>
              <a:rPr lang="en-US" baseline="30000"/>
              <a:t>3</a:t>
            </a:r>
            <a:r>
              <a:rPr lang="en-US"/>
              <a:t> x 7.48 gallons  = 336,600 gallons</a:t>
            </a:r>
          </a:p>
          <a:p>
            <a:endParaRPr lang="en-US"/>
          </a:p>
          <a:p>
            <a:r>
              <a:rPr lang="en-US"/>
              <a:t>Step 3: Calculate Detention Time</a:t>
            </a:r>
          </a:p>
          <a:p>
            <a:r>
              <a:rPr lang="en-US"/>
              <a:t>DT = Volume/Flow</a:t>
            </a:r>
          </a:p>
          <a:p>
            <a:r>
              <a:rPr lang="en-US"/>
              <a:t>DT = 336,600 gal / 2,250,000 gallons per day</a:t>
            </a:r>
          </a:p>
          <a:p>
            <a:r>
              <a:rPr lang="en-US"/>
              <a:t>DT = 0.1496 days</a:t>
            </a:r>
          </a:p>
        </p:txBody>
      </p:sp>
      <p:sp>
        <p:nvSpPr>
          <p:cNvPr id="10" name="TextBox 9">
            <a:extLst>
              <a:ext uri="{FF2B5EF4-FFF2-40B4-BE49-F238E27FC236}">
                <a16:creationId xmlns:a16="http://schemas.microsoft.com/office/drawing/2014/main" id="{B99A9210-3FD2-005D-0B40-34097E68C88B}"/>
              </a:ext>
            </a:extLst>
          </p:cNvPr>
          <p:cNvSpPr txBox="1"/>
          <p:nvPr/>
        </p:nvSpPr>
        <p:spPr>
          <a:xfrm>
            <a:off x="5995416" y="5149322"/>
            <a:ext cx="1182624" cy="369332"/>
          </a:xfrm>
          <a:prstGeom prst="rect">
            <a:avLst/>
          </a:prstGeom>
          <a:noFill/>
        </p:spPr>
        <p:txBody>
          <a:bodyPr wrap="square" rtlCol="0">
            <a:spAutoFit/>
          </a:bodyPr>
          <a:lstStyle/>
          <a:p>
            <a:r>
              <a:rPr lang="en-US"/>
              <a:t>1ft</a:t>
            </a:r>
            <a:r>
              <a:rPr lang="en-US" baseline="30000"/>
              <a:t>3</a:t>
            </a:r>
            <a:endParaRPr lang="en-US"/>
          </a:p>
        </p:txBody>
      </p:sp>
      <p:cxnSp>
        <p:nvCxnSpPr>
          <p:cNvPr id="12" name="Straight Connector 11">
            <a:extLst>
              <a:ext uri="{FF2B5EF4-FFF2-40B4-BE49-F238E27FC236}">
                <a16:creationId xmlns:a16="http://schemas.microsoft.com/office/drawing/2014/main" id="{BCDA5D9D-0912-BE78-09B8-998DE55443B4}"/>
              </a:ext>
            </a:extLst>
          </p:cNvPr>
          <p:cNvCxnSpPr/>
          <p:nvPr/>
        </p:nvCxnSpPr>
        <p:spPr>
          <a:xfrm>
            <a:off x="5995416" y="5149322"/>
            <a:ext cx="118262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9C6B29F-6C97-1DCE-E6E3-3C7A8D7413E9}"/>
              </a:ext>
            </a:extLst>
          </p:cNvPr>
          <p:cNvCxnSpPr/>
          <p:nvPr/>
        </p:nvCxnSpPr>
        <p:spPr>
          <a:xfrm>
            <a:off x="2505456" y="4919472"/>
            <a:ext cx="5486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876BEAE-FA6E-13D0-BE93-E48F6D4B11B2}"/>
              </a:ext>
            </a:extLst>
          </p:cNvPr>
          <p:cNvSpPr txBox="1"/>
          <p:nvPr/>
        </p:nvSpPr>
        <p:spPr>
          <a:xfrm>
            <a:off x="9390888" y="3429000"/>
            <a:ext cx="2596896" cy="1200329"/>
          </a:xfrm>
          <a:prstGeom prst="rect">
            <a:avLst/>
          </a:prstGeom>
          <a:noFill/>
        </p:spPr>
        <p:txBody>
          <a:bodyPr wrap="square" rtlCol="0">
            <a:spAutoFit/>
          </a:bodyPr>
          <a:lstStyle/>
          <a:p>
            <a:r>
              <a:rPr lang="en-US"/>
              <a:t>Step 4: Convert to hours</a:t>
            </a:r>
          </a:p>
          <a:p>
            <a:r>
              <a:rPr lang="en-US"/>
              <a:t>0.1496 days x 24 hours</a:t>
            </a:r>
          </a:p>
          <a:p>
            <a:endParaRPr lang="en-US"/>
          </a:p>
          <a:p>
            <a:r>
              <a:rPr lang="en-US"/>
              <a:t>3.6 hours</a:t>
            </a:r>
          </a:p>
        </p:txBody>
      </p:sp>
      <p:cxnSp>
        <p:nvCxnSpPr>
          <p:cNvPr id="16" name="Straight Connector 15">
            <a:extLst>
              <a:ext uri="{FF2B5EF4-FFF2-40B4-BE49-F238E27FC236}">
                <a16:creationId xmlns:a16="http://schemas.microsoft.com/office/drawing/2014/main" id="{ECB9D4EF-F58D-C45A-2060-A073E3911C80}"/>
              </a:ext>
            </a:extLst>
          </p:cNvPr>
          <p:cNvCxnSpPr>
            <a:cxnSpLocks/>
          </p:cNvCxnSpPr>
          <p:nvPr/>
        </p:nvCxnSpPr>
        <p:spPr>
          <a:xfrm>
            <a:off x="10805160" y="4055245"/>
            <a:ext cx="86258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CEDD941-CD9D-2AFE-0996-7DDF21B98723}"/>
              </a:ext>
            </a:extLst>
          </p:cNvPr>
          <p:cNvSpPr txBox="1"/>
          <p:nvPr/>
        </p:nvSpPr>
        <p:spPr>
          <a:xfrm>
            <a:off x="10692383" y="4055245"/>
            <a:ext cx="1182624" cy="369332"/>
          </a:xfrm>
          <a:prstGeom prst="rect">
            <a:avLst/>
          </a:prstGeom>
          <a:noFill/>
        </p:spPr>
        <p:txBody>
          <a:bodyPr wrap="square" rtlCol="0">
            <a:spAutoFit/>
          </a:bodyPr>
          <a:lstStyle/>
          <a:p>
            <a:r>
              <a:rPr lang="en-US"/>
              <a:t>1 day</a:t>
            </a:r>
          </a:p>
        </p:txBody>
      </p:sp>
    </p:spTree>
    <p:extLst>
      <p:ext uri="{BB962C8B-B14F-4D97-AF65-F5344CB8AC3E}">
        <p14:creationId xmlns:p14="http://schemas.microsoft.com/office/powerpoint/2010/main" val="362876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5"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FDF71-148B-CCE4-4E00-36F34DB35539}"/>
              </a:ext>
            </a:extLst>
          </p:cNvPr>
          <p:cNvSpPr>
            <a:spLocks noGrp="1"/>
          </p:cNvSpPr>
          <p:nvPr>
            <p:ph type="title"/>
          </p:nvPr>
        </p:nvSpPr>
        <p:spPr/>
        <p:txBody>
          <a:bodyPr/>
          <a:lstStyle/>
          <a:p>
            <a:r>
              <a:rPr lang="en-US"/>
              <a:t>Weir Loading Rate</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1A0F230B-FBC5-5D3D-E566-CE915598DF86}"/>
                  </a:ext>
                </a:extLst>
              </p:cNvPr>
              <p:cNvSpPr>
                <a:spLocks noGrp="1"/>
              </p:cNvSpPr>
              <p:nvPr>
                <p:ph idx="1"/>
              </p:nvPr>
            </p:nvSpPr>
            <p:spPr>
              <a:xfrm>
                <a:off x="838200" y="1249880"/>
                <a:ext cx="10738104" cy="4673529"/>
              </a:xfrm>
              <a:solidFill>
                <a:schemeClr val="bg1">
                  <a:alpha val="85000"/>
                </a:schemeClr>
              </a:solidFill>
            </p:spPr>
            <p:txBody>
              <a:bodyPr>
                <a:normAutofit fontScale="92500"/>
              </a:bodyPr>
              <a:lstStyle/>
              <a:p>
                <a:r>
                  <a:rPr lang="en-US"/>
                  <a:t>Measures the amount of water leaving a settling tank per linear unit of length of weir per day</a:t>
                </a:r>
              </a:p>
              <a:p>
                <a:r>
                  <a:rPr lang="en-US"/>
                  <a:t>Used to ensure weirs are not hydraulically overloaded, efficient sedimentation is occurring, and solids do not infiltrate clarifier effluent</a:t>
                </a:r>
              </a:p>
              <a:p>
                <a:pPr marL="342900" indent="-342900">
                  <a:spcAft>
                    <a:spcPts val="1800"/>
                  </a:spcAft>
                  <a:buFont typeface="Arial" panose="020B0604020202020204" pitchFamily="34" charset="0"/>
                  <a:buChar char="•"/>
                </a:pPr>
                <a:r>
                  <a:rPr lang="en-US"/>
                  <a:t>Recommended 10,000-20,000 gpd/ft (124,100-248,200 </a:t>
                </a:r>
                <a:r>
                  <a:rPr lang="en-US" err="1"/>
                  <a:t>Lpd</a:t>
                </a:r>
                <a:r>
                  <a:rPr lang="en-US"/>
                  <a:t>/m)</a:t>
                </a:r>
              </a:p>
              <a:p>
                <a:pPr>
                  <a:spcAft>
                    <a:spcPts val="1800"/>
                  </a:spcAft>
                </a:pPr>
                <a:r>
                  <a:rPr lang="en-US"/>
                  <a:t>Typically correlates with a correct detention time</a:t>
                </a:r>
              </a:p>
              <a:p>
                <a14:m>
                  <m:oMath xmlns:m="http://schemas.openxmlformats.org/officeDocument/2006/math">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𝑜𝑟</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𝑂𝑣𝑒𝑟𝑓𝑙𝑜𝑤</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smtClean="0">
                            <a:effectLst/>
                            <a:latin typeface="Cambria Math" panose="02040503050406030204" pitchFamily="18" charset="0"/>
                            <a:cs typeface="Times New Roman" panose="02020603050405020304" pitchFamily="18" charset="0"/>
                          </a:rPr>
                        </m:ctrlPr>
                      </m:fPr>
                      <m:num>
                        <m:r>
                          <a:rPr lang="en-US" sz="1800" b="0" i="1" kern="100" smtClean="0">
                            <a:effectLst/>
                            <a:latin typeface="Cambria Math" panose="02040503050406030204" pitchFamily="18" charset="0"/>
                            <a:cs typeface="Times New Roman" panose="02020603050405020304" pitchFamily="18" charset="0"/>
                          </a:rPr>
                          <m:t>𝐹𝑙𝑜𝑤</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𝑅𝑎𝑡𝑒</m:t>
                        </m:r>
                      </m:num>
                      <m:den>
                        <m:r>
                          <a:rPr lang="en-US" sz="1800" b="0" i="1" kern="100" smtClean="0">
                            <a:effectLst/>
                            <a:latin typeface="Cambria Math" panose="02040503050406030204" pitchFamily="18" charset="0"/>
                            <a:cs typeface="Times New Roman" panose="02020603050405020304" pitchFamily="18" charset="0"/>
                          </a:rPr>
                          <m:t>𝑊𝑒𝑖𝑟</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𝐿𝑒𝑛𝑔𝑡h</m:t>
                        </m:r>
                      </m:den>
                    </m:f>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m:t>
                        </m:r>
                      </m:den>
                    </m:f>
                  </m:oMath>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250000"/>
                  </a:lnSpc>
                </a:pPr>
                <a:r>
                  <a:rPr lang="en-US" kern="100">
                    <a:latin typeface="Aptos" panose="020B0004020202020204" pitchFamily="34" charset="0"/>
                    <a:ea typeface="Aptos" panose="020B0004020202020204" pitchFamily="34" charset="0"/>
                    <a:cs typeface="Times New Roman" panose="02020603050405020304" pitchFamily="18" charset="0"/>
                  </a:rPr>
                  <a:t>**Use “</a:t>
                </a:r>
                <a:r>
                  <a:rPr lang="en-US" i="1" kern="100">
                    <a:latin typeface="Aptos" panose="020B0004020202020204" pitchFamily="34" charset="0"/>
                    <a:ea typeface="Aptos" panose="020B0004020202020204" pitchFamily="34" charset="0"/>
                    <a:cs typeface="Times New Roman" panose="02020603050405020304" pitchFamily="18" charset="0"/>
                  </a:rPr>
                  <a:t>weir</a:t>
                </a:r>
                <a:r>
                  <a:rPr lang="en-US" kern="100">
                    <a:latin typeface="Aptos" panose="020B0004020202020204" pitchFamily="34" charset="0"/>
                    <a:ea typeface="Aptos" panose="020B0004020202020204" pitchFamily="34" charset="0"/>
                    <a:cs typeface="Times New Roman" panose="02020603050405020304" pitchFamily="18" charset="0"/>
                  </a:rPr>
                  <a:t>” as indicator that </a:t>
                </a:r>
                <a:r>
                  <a:rPr lang="en-US" u="sng" kern="100">
                    <a:latin typeface="Aptos" panose="020B0004020202020204" pitchFamily="34" charset="0"/>
                    <a:ea typeface="Aptos" panose="020B0004020202020204" pitchFamily="34" charset="0"/>
                    <a:cs typeface="Times New Roman" panose="02020603050405020304" pitchFamily="18" charset="0"/>
                  </a:rPr>
                  <a:t>weir length</a:t>
                </a:r>
                <a:r>
                  <a:rPr lang="en-US" kern="100">
                    <a:latin typeface="Aptos" panose="020B0004020202020204" pitchFamily="34" charset="0"/>
                    <a:ea typeface="Aptos" panose="020B0004020202020204" pitchFamily="34" charset="0"/>
                    <a:cs typeface="Times New Roman" panose="02020603050405020304" pitchFamily="18" charset="0"/>
                  </a:rPr>
                  <a:t> is involved**</a:t>
                </a:r>
                <a:endParaRPr lang="en-US"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Text Placeholder 2">
                <a:extLst>
                  <a:ext uri="{FF2B5EF4-FFF2-40B4-BE49-F238E27FC236}">
                    <a16:creationId xmlns:a16="http://schemas.microsoft.com/office/drawing/2014/main" id="{1A0F230B-FBC5-5D3D-E566-CE915598DF86}"/>
                  </a:ext>
                </a:extLst>
              </p:cNvPr>
              <p:cNvSpPr>
                <a:spLocks noGrp="1" noRot="1" noChangeAspect="1" noMove="1" noResize="1" noEditPoints="1" noAdjustHandles="1" noChangeArrowheads="1" noChangeShapeType="1" noTextEdit="1"/>
              </p:cNvSpPr>
              <p:nvPr>
                <p:ph idx="1"/>
              </p:nvPr>
            </p:nvSpPr>
            <p:spPr>
              <a:xfrm>
                <a:off x="838200" y="1249880"/>
                <a:ext cx="10738104" cy="4673529"/>
              </a:xfrm>
              <a:blipFill>
                <a:blip r:embed="rId3"/>
                <a:stretch>
                  <a:fillRect l="-946" t="-1897" r="-709"/>
                </a:stretch>
              </a:blipFill>
            </p:spPr>
            <p:txBody>
              <a:bodyPr/>
              <a:lstStyle/>
              <a:p>
                <a:r>
                  <a:rPr lang="en-US">
                    <a:noFill/>
                  </a:rPr>
                  <a:t> </a:t>
                </a:r>
              </a:p>
            </p:txBody>
          </p:sp>
        </mc:Fallback>
      </mc:AlternateContent>
    </p:spTree>
    <p:extLst>
      <p:ext uri="{BB962C8B-B14F-4D97-AF65-F5344CB8AC3E}">
        <p14:creationId xmlns:p14="http://schemas.microsoft.com/office/powerpoint/2010/main" val="113492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C963A-4015-6D2D-124E-46CBD4AC5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DB560-5D0F-A7FC-357D-0C558F70F40B}"/>
              </a:ext>
            </a:extLst>
          </p:cNvPr>
          <p:cNvSpPr>
            <a:spLocks noGrp="1"/>
          </p:cNvSpPr>
          <p:nvPr>
            <p:ph type="title"/>
          </p:nvPr>
        </p:nvSpPr>
        <p:spPr/>
        <p:txBody>
          <a:bodyPr/>
          <a:lstStyle/>
          <a:p>
            <a:r>
              <a:rPr lang="en-US"/>
              <a:t>Weir Loading Rate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84B7FE8-EE4B-898C-DD44-7260418F893D}"/>
                  </a:ext>
                </a:extLst>
              </p:cNvPr>
              <p:cNvSpPr>
                <a:spLocks noGrp="1"/>
              </p:cNvSpPr>
              <p:nvPr>
                <p:ph idx="1"/>
              </p:nvPr>
            </p:nvSpPr>
            <p:spPr>
              <a:xfrm>
                <a:off x="501706" y="1190625"/>
                <a:ext cx="11041735" cy="3545967"/>
              </a:xfrm>
              <a:solidFill>
                <a:schemeClr val="bg1">
                  <a:alpha val="85000"/>
                </a:schemeClr>
              </a:solidFill>
            </p:spPr>
            <p:txBody>
              <a:bodyPr>
                <a:normAutofit/>
              </a:bodyPr>
              <a:lstStyle/>
              <a:p>
                <a:pPr marL="0" indent="0">
                  <a:buNone/>
                </a:pPr>
                <a:r>
                  <a:rPr lang="en-US" sz="2700"/>
                  <a:t>The flow for a circular clarifier is 1.2 MGD with a 26-foot diameter. What is the weir overflow rate in gallons per foot of weir length per day?</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Weir</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Loading</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Rate</m:t>
                      </m:r>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cs typeface="Times New Roman" panose="02020603050405020304" pitchFamily="18" charset="0"/>
                            </a:rPr>
                          </m:ctrlPr>
                        </m:fPr>
                        <m:num>
                          <m:r>
                            <m:rPr>
                              <m:sty m:val="p"/>
                            </m:rPr>
                            <a:rPr lang="en-US" sz="1800" i="0" kern="100">
                              <a:latin typeface="Cambria Math" panose="02040503050406030204" pitchFamily="18" charset="0"/>
                              <a:cs typeface="Times New Roman" panose="02020603050405020304" pitchFamily="18" charset="0"/>
                            </a:rPr>
                            <m:t>Flow</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Rate</m:t>
                          </m:r>
                        </m:num>
                        <m:den>
                          <m:r>
                            <m:rPr>
                              <m:sty m:val="p"/>
                            </m:rPr>
                            <a:rPr lang="en-US" sz="1800" i="0" kern="100">
                              <a:latin typeface="Cambria Math" panose="02040503050406030204" pitchFamily="18" charset="0"/>
                              <a:cs typeface="Times New Roman" panose="02020603050405020304" pitchFamily="18" charset="0"/>
                            </a:rPr>
                            <m:t>Weir</m:t>
                          </m:r>
                          <m:r>
                            <a:rPr lang="en-US" sz="1800" i="0" kern="100">
                              <a:latin typeface="Cambria Math" panose="02040503050406030204" pitchFamily="18" charset="0"/>
                              <a:cs typeface="Times New Roman" panose="02020603050405020304" pitchFamily="18" charset="0"/>
                            </a:rPr>
                            <m:t> </m:t>
                          </m:r>
                          <m:r>
                            <m:rPr>
                              <m:sty m:val="p"/>
                            </m:rPr>
                            <a:rPr lang="en-US" sz="1800" i="0" kern="100">
                              <a:latin typeface="Cambria Math" panose="02040503050406030204" pitchFamily="18" charset="0"/>
                              <a:cs typeface="Times New Roman" panose="02020603050405020304" pitchFamily="18" charset="0"/>
                            </a:rPr>
                            <m:t>Length</m:t>
                          </m:r>
                        </m:den>
                      </m:f>
                      <m:r>
                        <a:rPr lang="en-US" sz="1800"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sz="1800" i="0" kern="100">
                              <a:latin typeface="Cambria Math" panose="02040503050406030204" pitchFamily="18" charset="0"/>
                              <a:ea typeface="Times New Roman" panose="02020603050405020304" pitchFamily="18" charset="0"/>
                              <a:cs typeface="Times New Roman" panose="02020603050405020304" pitchFamily="18" charset="0"/>
                            </a:rPr>
                            <m:t>L</m:t>
                          </m:r>
                        </m:den>
                      </m:f>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spcAft>
                    <a:spcPts val="1800"/>
                  </a:spcAft>
                  <a:buNone/>
                </a:pPr>
                <a14:m>
                  <m:oMathPara xmlns:m="http://schemas.openxmlformats.org/officeDocument/2006/math">
                    <m:oMathParaPr>
                      <m:jc m:val="centerGroup"/>
                    </m:oMathParaPr>
                    <m:oMath xmlns:m="http://schemas.openxmlformats.org/officeDocument/2006/math">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Clarifier</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Circumference</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πD</m:t>
                      </m:r>
                      <m: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2400"/>
                  </a:spcBef>
                  <a:buNone/>
                </a:pPr>
                <a14:m>
                  <m:oMathPara xmlns:m="http://schemas.openxmlformats.org/officeDocument/2006/math">
                    <m:oMathParaPr>
                      <m:jc m:val="centerGroup"/>
                    </m:oMathParaPr>
                    <m:oMath xmlns:m="http://schemas.openxmlformats.org/officeDocument/2006/math">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Weir</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Loading</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Rate</m:t>
                      </m:r>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sz="1800" b="0" i="0" kern="100" smtClean="0">
                              <a:latin typeface="Cambria Math" panose="02040503050406030204" pitchFamily="18" charset="0"/>
                              <a:ea typeface="Aptos" panose="020B0004020202020204" pitchFamily="34" charset="0"/>
                              <a:cs typeface="Times New Roman" panose="02020603050405020304" pitchFamily="18" charset="0"/>
                            </a:rPr>
                            <m:t>L</m:t>
                          </m:r>
                        </m:den>
                      </m:f>
                      <m:r>
                        <a:rPr lang="en-US" sz="1800"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cs typeface="Times New Roman" panose="02020603050405020304" pitchFamily="18" charset="0"/>
                            </a:rPr>
                          </m:ctrlPr>
                        </m:fPr>
                        <m:num>
                          <m:r>
                            <a:rPr lang="en-US" sz="1800" b="0" i="0" kern="100" smtClean="0">
                              <a:latin typeface="Cambria Math" panose="02040503050406030204" pitchFamily="18" charset="0"/>
                              <a:cs typeface="Times New Roman" panose="02020603050405020304" pitchFamily="18" charset="0"/>
                            </a:rPr>
                            <m:t>1,200,000 </m:t>
                          </m:r>
                          <m:r>
                            <m:rPr>
                              <m:sty m:val="p"/>
                            </m:rPr>
                            <a:rPr lang="en-US" sz="1800" b="0" i="0" kern="100" smtClean="0">
                              <a:latin typeface="Cambria Math" panose="02040503050406030204" pitchFamily="18" charset="0"/>
                              <a:cs typeface="Times New Roman" panose="02020603050405020304" pitchFamily="18" charset="0"/>
                            </a:rPr>
                            <m:t>gpd</m:t>
                          </m:r>
                        </m:num>
                        <m:den>
                          <m:r>
                            <a:rPr lang="en-US" sz="1800" b="0" i="0" kern="100" smtClean="0">
                              <a:latin typeface="Cambria Math" panose="02040503050406030204" pitchFamily="18" charset="0"/>
                              <a:cs typeface="Times New Roman" panose="02020603050405020304" pitchFamily="18" charset="0"/>
                            </a:rPr>
                            <m:t>26</m:t>
                          </m:r>
                          <m:r>
                            <m:rPr>
                              <m:sty m:val="p"/>
                            </m:rPr>
                            <a:rPr lang="en-US" sz="1800" b="0" i="0" kern="100" smtClean="0">
                              <a:latin typeface="Cambria Math" panose="02040503050406030204" pitchFamily="18" charset="0"/>
                              <a:ea typeface="Cambria Math" panose="02040503050406030204" pitchFamily="18" charset="0"/>
                              <a:cs typeface="Times New Roman" panose="02020603050405020304" pitchFamily="18" charset="0"/>
                            </a:rPr>
                            <m:t>π</m:t>
                          </m:r>
                          <m:r>
                            <a:rPr lang="en-US" sz="1800" b="0" i="0" kern="100" smtClean="0">
                              <a:latin typeface="Cambria Math" panose="02040503050406030204" pitchFamily="18" charset="0"/>
                              <a:cs typeface="Times New Roman" panose="02020603050405020304" pitchFamily="18" charset="0"/>
                            </a:rPr>
                            <m:t> </m:t>
                          </m:r>
                          <m:r>
                            <m:rPr>
                              <m:sty m:val="p"/>
                            </m:rPr>
                            <a:rPr lang="en-US" sz="1800" b="0" i="0" kern="100" smtClean="0">
                              <a:latin typeface="Cambria Math" panose="02040503050406030204" pitchFamily="18" charset="0"/>
                              <a:cs typeface="Times New Roman" panose="02020603050405020304" pitchFamily="18" charset="0"/>
                            </a:rPr>
                            <m:t>ft</m:t>
                          </m:r>
                        </m:den>
                      </m:f>
                      <m:r>
                        <a:rPr lang="en-US" sz="1800" b="0" i="0" kern="100" smtClean="0">
                          <a:latin typeface="Cambria Math" panose="02040503050406030204" pitchFamily="18" charset="0"/>
                          <a:cs typeface="Times New Roman" panose="02020603050405020304" pitchFamily="18" charset="0"/>
                        </a:rPr>
                        <m:t> </m:t>
                      </m:r>
                      <m:r>
                        <m:rPr>
                          <m:sty m:val="p"/>
                        </m:rPr>
                        <a:rPr lang="en-US" sz="1800" b="0" i="0" kern="100" smtClean="0">
                          <a:latin typeface="Cambria Math" panose="02040503050406030204" pitchFamily="18" charset="0"/>
                          <a:cs typeface="Times New Roman" panose="02020603050405020304" pitchFamily="18" charset="0"/>
                        </a:rPr>
                        <m:t>or</m:t>
                      </m:r>
                      <m:r>
                        <a:rPr lang="en-US" sz="1800" b="0" i="0" kern="100" smtClean="0">
                          <a:latin typeface="Cambria Math" panose="02040503050406030204" pitchFamily="18" charset="0"/>
                          <a:cs typeface="Times New Roman" panose="02020603050405020304" pitchFamily="18" charset="0"/>
                        </a:rPr>
                        <m:t> </m:t>
                      </m:r>
                      <m:f>
                        <m:fPr>
                          <m:ctrlPr>
                            <a:rPr lang="en-US" sz="1800" b="0" i="1" kern="100" smtClean="0">
                              <a:latin typeface="Cambria Math" panose="02040503050406030204" pitchFamily="18" charset="0"/>
                              <a:cs typeface="Times New Roman" panose="02020603050405020304" pitchFamily="18" charset="0"/>
                            </a:rPr>
                          </m:ctrlPr>
                        </m:fPr>
                        <m:num>
                          <m:r>
                            <a:rPr lang="en-US" sz="1800" kern="100">
                              <a:latin typeface="Cambria Math" panose="02040503050406030204" pitchFamily="18" charset="0"/>
                              <a:cs typeface="Times New Roman" panose="02020603050405020304" pitchFamily="18" charset="0"/>
                            </a:rPr>
                            <m:t>1,200,000 </m:t>
                          </m:r>
                          <m:r>
                            <m:rPr>
                              <m:sty m:val="p"/>
                            </m:rPr>
                            <a:rPr lang="en-US" sz="1800" kern="100">
                              <a:latin typeface="Cambria Math" panose="02040503050406030204" pitchFamily="18" charset="0"/>
                              <a:cs typeface="Times New Roman" panose="02020603050405020304" pitchFamily="18" charset="0"/>
                            </a:rPr>
                            <m:t>gpd</m:t>
                          </m:r>
                        </m:num>
                        <m:den>
                          <m:r>
                            <a:rPr lang="en-US" sz="1800" b="0" i="1" kern="100" smtClean="0">
                              <a:latin typeface="Cambria Math" panose="02040503050406030204" pitchFamily="18" charset="0"/>
                              <a:cs typeface="Times New Roman" panose="02020603050405020304" pitchFamily="18" charset="0"/>
                            </a:rPr>
                            <m:t>81.68 </m:t>
                          </m:r>
                          <m:r>
                            <a:rPr lang="en-US" sz="1800" b="0" i="1" kern="100" smtClean="0">
                              <a:latin typeface="Cambria Math" panose="02040503050406030204" pitchFamily="18" charset="0"/>
                              <a:cs typeface="Times New Roman" panose="02020603050405020304" pitchFamily="18" charset="0"/>
                            </a:rPr>
                            <m:t>𝑓𝑡</m:t>
                          </m:r>
                        </m:den>
                      </m:f>
                      <m:r>
                        <a:rPr lang="en-US" sz="1800" b="0" i="0" kern="100" smtClean="0">
                          <a:latin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B84B7FE8-EE4B-898C-DD44-7260418F893D}"/>
                  </a:ext>
                </a:extLst>
              </p:cNvPr>
              <p:cNvSpPr>
                <a:spLocks noGrp="1" noRot="1" noChangeAspect="1" noMove="1" noResize="1" noEditPoints="1" noAdjustHandles="1" noChangeArrowheads="1" noChangeShapeType="1" noTextEdit="1"/>
              </p:cNvSpPr>
              <p:nvPr>
                <p:ph idx="1"/>
              </p:nvPr>
            </p:nvSpPr>
            <p:spPr>
              <a:xfrm>
                <a:off x="501706" y="1190625"/>
                <a:ext cx="11041735" cy="3545967"/>
              </a:xfrm>
              <a:blipFill>
                <a:blip r:embed="rId2"/>
                <a:stretch>
                  <a:fillRect l="-1033" t="-2857" r="-1722"/>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93186865-8AD4-42CD-20D1-4E50BFB7DB56}"/>
              </a:ext>
            </a:extLst>
          </p:cNvPr>
          <p:cNvCxnSpPr>
            <a:cxnSpLocks/>
          </p:cNvCxnSpPr>
          <p:nvPr/>
        </p:nvCxnSpPr>
        <p:spPr>
          <a:xfrm>
            <a:off x="4695898" y="2015862"/>
            <a:ext cx="551203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9401761-5723-183E-10CE-1732ED60C54A}"/>
              </a:ext>
            </a:extLst>
          </p:cNvPr>
          <p:cNvCxnSpPr>
            <a:cxnSpLocks/>
          </p:cNvCxnSpPr>
          <p:nvPr/>
        </p:nvCxnSpPr>
        <p:spPr>
          <a:xfrm>
            <a:off x="1497957" y="2015862"/>
            <a:ext cx="270083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EB34FFD4-DB5C-E50E-2D3A-7A61F1828B49}"/>
                  </a:ext>
                </a:extLst>
              </p:cNvPr>
              <p:cNvSpPr txBox="1"/>
              <p:nvPr/>
            </p:nvSpPr>
            <p:spPr>
              <a:xfrm>
                <a:off x="6096000" y="2880360"/>
                <a:ext cx="139461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×26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1" name="TextBox 20">
                <a:extLst>
                  <a:ext uri="{FF2B5EF4-FFF2-40B4-BE49-F238E27FC236}">
                    <a16:creationId xmlns:a16="http://schemas.microsoft.com/office/drawing/2014/main" id="{EB34FFD4-DB5C-E50E-2D3A-7A61F1828B49}"/>
                  </a:ext>
                </a:extLst>
              </p:cNvPr>
              <p:cNvSpPr txBox="1">
                <a:spLocks noRot="1" noChangeAspect="1" noMove="1" noResize="1" noEditPoints="1" noAdjustHandles="1" noChangeArrowheads="1" noChangeShapeType="1" noTextEdit="1"/>
              </p:cNvSpPr>
              <p:nvPr/>
            </p:nvSpPr>
            <p:spPr>
              <a:xfrm>
                <a:off x="6096000" y="2880360"/>
                <a:ext cx="1394613" cy="369332"/>
              </a:xfrm>
              <a:prstGeom prst="rect">
                <a:avLst/>
              </a:prstGeom>
              <a:blipFill>
                <a:blip r:embed="rId3"/>
                <a:stretch>
                  <a:fillRect b="-17241"/>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FA444A03-9328-1291-E76F-E38B31B619A1}"/>
              </a:ext>
            </a:extLst>
          </p:cNvPr>
          <p:cNvCxnSpPr>
            <a:cxnSpLocks/>
          </p:cNvCxnSpPr>
          <p:nvPr/>
        </p:nvCxnSpPr>
        <p:spPr>
          <a:xfrm>
            <a:off x="5605539" y="1589530"/>
            <a:ext cx="14140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A8B8860F-2AE6-730A-2CB8-CCCCC0F8BAEC}"/>
                  </a:ext>
                </a:extLst>
              </p:cNvPr>
              <p:cNvSpPr txBox="1"/>
              <p:nvPr/>
            </p:nvSpPr>
            <p:spPr>
              <a:xfrm>
                <a:off x="7339703" y="2880360"/>
                <a:ext cx="228221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=81.68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ft</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or</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26</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8" name="TextBox 27">
                <a:extLst>
                  <a:ext uri="{FF2B5EF4-FFF2-40B4-BE49-F238E27FC236}">
                    <a16:creationId xmlns:a16="http://schemas.microsoft.com/office/drawing/2014/main" id="{A8B8860F-2AE6-730A-2CB8-CCCCC0F8BAEC}"/>
                  </a:ext>
                </a:extLst>
              </p:cNvPr>
              <p:cNvSpPr txBox="1">
                <a:spLocks noRot="1" noChangeAspect="1" noMove="1" noResize="1" noEditPoints="1" noAdjustHandles="1" noChangeArrowheads="1" noChangeShapeType="1" noTextEdit="1"/>
              </p:cNvSpPr>
              <p:nvPr/>
            </p:nvSpPr>
            <p:spPr>
              <a:xfrm>
                <a:off x="7339703" y="2880360"/>
                <a:ext cx="2282219" cy="369332"/>
              </a:xfrm>
              <a:prstGeom prst="rect">
                <a:avLst/>
              </a:prstGeom>
              <a:blipFill>
                <a:blip r:embed="rId4"/>
                <a:stretch>
                  <a:fillRect b="-172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6D2A2F85-34F0-E63C-4DE9-0717F3A949B8}"/>
                  </a:ext>
                </a:extLst>
              </p:cNvPr>
              <p:cNvSpPr txBox="1"/>
              <p:nvPr/>
            </p:nvSpPr>
            <p:spPr>
              <a:xfrm>
                <a:off x="6747934" y="3559627"/>
                <a:ext cx="228221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=14,691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9" name="TextBox 28">
                <a:extLst>
                  <a:ext uri="{FF2B5EF4-FFF2-40B4-BE49-F238E27FC236}">
                    <a16:creationId xmlns:a16="http://schemas.microsoft.com/office/drawing/2014/main" id="{6D2A2F85-34F0-E63C-4DE9-0717F3A949B8}"/>
                  </a:ext>
                </a:extLst>
              </p:cNvPr>
              <p:cNvSpPr txBox="1">
                <a:spLocks noRot="1" noChangeAspect="1" noMove="1" noResize="1" noEditPoints="1" noAdjustHandles="1" noChangeArrowheads="1" noChangeShapeType="1" noTextEdit="1"/>
              </p:cNvSpPr>
              <p:nvPr/>
            </p:nvSpPr>
            <p:spPr>
              <a:xfrm>
                <a:off x="6747934" y="3559627"/>
                <a:ext cx="2282219" cy="369332"/>
              </a:xfrm>
              <a:prstGeom prst="rect">
                <a:avLst/>
              </a:prstGeom>
              <a:blipFill>
                <a:blip r:embed="rId5"/>
                <a:stretch>
                  <a:fillRect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A36BBAA3-F276-FDC1-813C-ED56B2B5A2A5}"/>
                  </a:ext>
                </a:extLst>
              </p:cNvPr>
              <p:cNvSpPr txBox="1"/>
              <p:nvPr/>
            </p:nvSpPr>
            <p:spPr>
              <a:xfrm>
                <a:off x="8790094" y="3559627"/>
                <a:ext cx="20697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=~14,700 </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m:rPr>
                          <m:sty m:val="p"/>
                        </m:rPr>
                        <a:rPr kumimoji="0" lang="en-US" sz="1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30" name="TextBox 29">
                <a:extLst>
                  <a:ext uri="{FF2B5EF4-FFF2-40B4-BE49-F238E27FC236}">
                    <a16:creationId xmlns:a16="http://schemas.microsoft.com/office/drawing/2014/main" id="{A36BBAA3-F276-FDC1-813C-ED56B2B5A2A5}"/>
                  </a:ext>
                </a:extLst>
              </p:cNvPr>
              <p:cNvSpPr txBox="1">
                <a:spLocks noRot="1" noChangeAspect="1" noMove="1" noResize="1" noEditPoints="1" noAdjustHandles="1" noChangeArrowheads="1" noChangeShapeType="1" noTextEdit="1"/>
              </p:cNvSpPr>
              <p:nvPr/>
            </p:nvSpPr>
            <p:spPr>
              <a:xfrm>
                <a:off x="8790094" y="3559627"/>
                <a:ext cx="2069776" cy="369332"/>
              </a:xfrm>
              <a:prstGeom prst="rect">
                <a:avLst/>
              </a:prstGeom>
              <a:blipFill>
                <a:blip r:embed="rId6"/>
                <a:stretch>
                  <a:fillRect b="-13333"/>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BD3BF909-4247-7F50-4055-9B9D2839D4D7}"/>
              </a:ext>
            </a:extLst>
          </p:cNvPr>
          <p:cNvCxnSpPr>
            <a:cxnSpLocks/>
          </p:cNvCxnSpPr>
          <p:nvPr/>
        </p:nvCxnSpPr>
        <p:spPr>
          <a:xfrm>
            <a:off x="7964874" y="1585162"/>
            <a:ext cx="272916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93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79A9E-B7D1-C1BC-8269-EC5D2A6BD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B6E77-D52E-34E9-689F-6EE380CDA3DD}"/>
              </a:ext>
            </a:extLst>
          </p:cNvPr>
          <p:cNvSpPr>
            <a:spLocks noGrp="1"/>
          </p:cNvSpPr>
          <p:nvPr>
            <p:ph type="title"/>
          </p:nvPr>
        </p:nvSpPr>
        <p:spPr/>
        <p:txBody>
          <a:bodyPr/>
          <a:lstStyle/>
          <a:p>
            <a:r>
              <a:rPr lang="en-US"/>
              <a:t>Weir Loading Rate Practice 1</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0D54FFC-90DB-981B-1475-C9BA4FE6AE1F}"/>
                  </a:ext>
                </a:extLst>
              </p:cNvPr>
              <p:cNvSpPr>
                <a:spLocks noGrp="1"/>
              </p:cNvSpPr>
              <p:nvPr>
                <p:ph idx="1"/>
              </p:nvPr>
            </p:nvSpPr>
            <p:spPr>
              <a:xfrm>
                <a:off x="838200" y="1190625"/>
                <a:ext cx="10515600" cy="4725543"/>
              </a:xfrm>
              <a:solidFill>
                <a:schemeClr val="bg1">
                  <a:alpha val="85000"/>
                </a:schemeClr>
              </a:solidFill>
            </p:spPr>
            <p:txBody>
              <a:bodyPr>
                <a:normAutofit/>
              </a:bodyPr>
              <a:lstStyle/>
              <a:p>
                <a:pPr marL="0" indent="0">
                  <a:spcBef>
                    <a:spcPts val="2400"/>
                  </a:spcBef>
                  <a:buNone/>
                </a:pPr>
                <a:r>
                  <a:rPr lang="en-US" sz="2400"/>
                  <a:t>A rectangular sedimentation tank with a length of 12 ft, a width of 18 ft, and a depth of 11 ft has a flow of 190,000 gpd. What is the weir overflow rate of this this sedimentation tank if influent enters on one wide side of the tank and effluent exits on the other?</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𝑊𝑒𝑖𝑟</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cs typeface="Times New Roman" panose="02020603050405020304" pitchFamily="18" charset="0"/>
                            </a:rPr>
                          </m:ctrlPr>
                        </m:fPr>
                        <m:num>
                          <m:r>
                            <a:rPr lang="en-US" sz="1800" i="1" kern="100">
                              <a:latin typeface="Cambria Math" panose="02040503050406030204" pitchFamily="18" charset="0"/>
                              <a:cs typeface="Times New Roman" panose="02020603050405020304" pitchFamily="18" charset="0"/>
                            </a:rPr>
                            <m:t>𝐹𝑙𝑜𝑤</m:t>
                          </m:r>
                          <m:r>
                            <a:rPr lang="en-US" sz="1800" i="1" kern="100">
                              <a:latin typeface="Cambria Math" panose="02040503050406030204" pitchFamily="18" charset="0"/>
                              <a:cs typeface="Times New Roman" panose="02020603050405020304" pitchFamily="18" charset="0"/>
                            </a:rPr>
                            <m:t> </m:t>
                          </m:r>
                          <m:r>
                            <a:rPr lang="en-US" sz="1800" i="1" kern="100">
                              <a:latin typeface="Cambria Math" panose="02040503050406030204" pitchFamily="18" charset="0"/>
                              <a:cs typeface="Times New Roman" panose="02020603050405020304" pitchFamily="18" charset="0"/>
                            </a:rPr>
                            <m:t>𝑅𝑎𝑡𝑒</m:t>
                          </m:r>
                        </m:num>
                        <m:den>
                          <m:r>
                            <a:rPr lang="en-US" sz="1800" i="1" kern="100">
                              <a:latin typeface="Cambria Math" panose="02040503050406030204" pitchFamily="18" charset="0"/>
                              <a:cs typeface="Times New Roman" panose="02020603050405020304" pitchFamily="18" charset="0"/>
                            </a:rPr>
                            <m:t>𝑊𝑒𝑖𝑟</m:t>
                          </m:r>
                          <m:r>
                            <a:rPr lang="en-US" sz="1800" i="1" kern="100">
                              <a:latin typeface="Cambria Math" panose="02040503050406030204" pitchFamily="18" charset="0"/>
                              <a:cs typeface="Times New Roman" panose="02020603050405020304" pitchFamily="18" charset="0"/>
                            </a:rPr>
                            <m:t> </m:t>
                          </m:r>
                          <m:r>
                            <a:rPr lang="en-US" sz="1800" i="1" kern="100">
                              <a:latin typeface="Cambria Math" panose="02040503050406030204" pitchFamily="18" charset="0"/>
                              <a:cs typeface="Times New Roman" panose="02020603050405020304" pitchFamily="18" charset="0"/>
                            </a:rPr>
                            <m:t>𝐿𝑒𝑛𝑔𝑡h</m:t>
                          </m:r>
                        </m:den>
                      </m:f>
                      <m:r>
                        <a:rPr lang="en-US" sz="18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i="1" kern="100">
                              <a:latin typeface="Cambria Math" panose="02040503050406030204" pitchFamily="18" charset="0"/>
                              <a:ea typeface="Times New Roman" panose="02020603050405020304" pitchFamily="18" charset="0"/>
                              <a:cs typeface="Times New Roman" panose="02020603050405020304" pitchFamily="18" charset="0"/>
                            </a:rPr>
                            <m:t>𝐿</m:t>
                          </m:r>
                        </m:den>
                      </m:f>
                      <m:r>
                        <a:rPr lang="en-US" sz="1800" b="0" i="1" kern="100" smtClean="0">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300000"/>
                  </a:lnSpc>
                  <a:spcBef>
                    <a:spcPts val="1200"/>
                  </a:spcBef>
                  <a:buNone/>
                </a:pPr>
                <a14:m>
                  <m:oMathPara xmlns:m="http://schemas.openxmlformats.org/officeDocument/2006/math">
                    <m:oMathParaPr>
                      <m:jc m:val="centerGroup"/>
                    </m:oMathParaPr>
                    <m:oMath xmlns:m="http://schemas.openxmlformats.org/officeDocument/2006/math">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𝑊𝑒𝑖𝑟</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 </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𝐿𝑜𝑎𝑑𝑖𝑛𝑔</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 </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𝑅𝑎𝑡𝑒</m:t>
                      </m:r>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ea typeface="Aptos" panose="020B0004020202020204" pitchFamily="34" charset="0"/>
                              <a:cs typeface="Times New Roman" panose="02020603050405020304" pitchFamily="18" charset="0"/>
                            </a:rPr>
                          </m:ctrlPr>
                        </m:fPr>
                        <m:num>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𝑄</m:t>
                          </m:r>
                        </m:num>
                        <m:den>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𝐿</m:t>
                          </m:r>
                        </m:den>
                      </m:f>
                      <m:r>
                        <a:rPr lang="en-US" sz="1800" b="0" i="1"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sz="1800" b="0" i="1" kern="100" smtClean="0">
                              <a:latin typeface="Cambria Math" panose="02040503050406030204" pitchFamily="18" charset="0"/>
                              <a:cs typeface="Times New Roman" panose="02020603050405020304" pitchFamily="18" charset="0"/>
                            </a:rPr>
                          </m:ctrlPr>
                        </m:fPr>
                        <m:num>
                          <m:r>
                            <a:rPr lang="en-US" sz="1800" b="0" i="1" kern="100" smtClean="0">
                              <a:latin typeface="Cambria Math" panose="02040503050406030204" pitchFamily="18" charset="0"/>
                              <a:cs typeface="Times New Roman" panose="02020603050405020304" pitchFamily="18" charset="0"/>
                            </a:rPr>
                            <m:t>190,000 </m:t>
                          </m:r>
                          <m:r>
                            <a:rPr lang="en-US" sz="1800" b="0" i="1" kern="100" smtClean="0">
                              <a:latin typeface="Cambria Math" panose="02040503050406030204" pitchFamily="18" charset="0"/>
                              <a:cs typeface="Times New Roman" panose="02020603050405020304" pitchFamily="18" charset="0"/>
                            </a:rPr>
                            <m:t>𝑔𝑝𝑑</m:t>
                          </m:r>
                        </m:num>
                        <m:den>
                          <m:r>
                            <a:rPr lang="en-US" sz="1800" b="0" i="1" kern="100" smtClean="0">
                              <a:latin typeface="Cambria Math" panose="02040503050406030204" pitchFamily="18" charset="0"/>
                              <a:cs typeface="Times New Roman" panose="02020603050405020304" pitchFamily="18" charset="0"/>
                            </a:rPr>
                            <m:t>18 </m:t>
                          </m:r>
                          <m:r>
                            <a:rPr lang="en-US" sz="1800" b="0" i="1" kern="100" smtClean="0">
                              <a:latin typeface="Cambria Math" panose="02040503050406030204" pitchFamily="18" charset="0"/>
                              <a:cs typeface="Times New Roman" panose="02020603050405020304" pitchFamily="18" charset="0"/>
                            </a:rPr>
                            <m:t>𝑓𝑡</m:t>
                          </m:r>
                        </m:den>
                      </m:f>
                      <m:r>
                        <a:rPr lang="en-US" sz="1800" b="0" i="1" kern="100" smtClean="0">
                          <a:latin typeface="Cambria Math" panose="02040503050406030204" pitchFamily="18" charset="0"/>
                          <a:cs typeface="Times New Roman" panose="02020603050405020304" pitchFamily="18" charset="0"/>
                        </a:rPr>
                        <m:t>                            </m:t>
                      </m:r>
                    </m:oMath>
                  </m:oMathPara>
                </a14:m>
                <a:endParaRPr lang="en-US" sz="1800" kern="100">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10D54FFC-90DB-981B-1475-C9BA4FE6AE1F}"/>
                  </a:ext>
                </a:extLst>
              </p:cNvPr>
              <p:cNvSpPr>
                <a:spLocks noGrp="1" noRot="1" noChangeAspect="1" noMove="1" noResize="1" noEditPoints="1" noAdjustHandles="1" noChangeArrowheads="1" noChangeShapeType="1" noTextEdit="1"/>
              </p:cNvSpPr>
              <p:nvPr>
                <p:ph idx="1"/>
              </p:nvPr>
            </p:nvSpPr>
            <p:spPr>
              <a:xfrm>
                <a:off x="838200" y="1190625"/>
                <a:ext cx="10515600" cy="4725543"/>
              </a:xfrm>
              <a:blipFill>
                <a:blip r:embed="rId3"/>
                <a:stretch>
                  <a:fillRect l="-965" t="-1872"/>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E8C8288E-88B9-0C6C-9DCF-A0303D8A7BF3}"/>
              </a:ext>
            </a:extLst>
          </p:cNvPr>
          <p:cNvCxnSpPr>
            <a:cxnSpLocks/>
          </p:cNvCxnSpPr>
          <p:nvPr/>
        </p:nvCxnSpPr>
        <p:spPr>
          <a:xfrm>
            <a:off x="8309737" y="1562100"/>
            <a:ext cx="210108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CE06A41-DB8D-EEDE-9A8C-EDC9CFBB378C}"/>
              </a:ext>
            </a:extLst>
          </p:cNvPr>
          <p:cNvSpPr/>
          <p:nvPr/>
        </p:nvSpPr>
        <p:spPr>
          <a:xfrm>
            <a:off x="9707880" y="2732563"/>
            <a:ext cx="1645920" cy="1097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2DE2B267-0D24-2C29-2B91-F383A8232187}"/>
              </a:ext>
            </a:extLst>
          </p:cNvPr>
          <p:cNvCxnSpPr/>
          <p:nvPr/>
        </p:nvCxnSpPr>
        <p:spPr>
          <a:xfrm>
            <a:off x="9707880" y="2616676"/>
            <a:ext cx="1645920"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1B0A8FD-2EA3-13F5-C29C-4EB437D56E79}"/>
              </a:ext>
            </a:extLst>
          </p:cNvPr>
          <p:cNvCxnSpPr/>
          <p:nvPr/>
        </p:nvCxnSpPr>
        <p:spPr>
          <a:xfrm>
            <a:off x="9479280" y="2732563"/>
            <a:ext cx="0" cy="109728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9D0C819-D758-76DA-CB36-02C195C6AEBF}"/>
              </a:ext>
            </a:extLst>
          </p:cNvPr>
          <p:cNvSpPr txBox="1"/>
          <p:nvPr/>
        </p:nvSpPr>
        <p:spPr>
          <a:xfrm>
            <a:off x="10297500" y="2305288"/>
            <a:ext cx="61908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rPr>
              <a:t>18 ft</a:t>
            </a:r>
          </a:p>
        </p:txBody>
      </p:sp>
      <p:sp>
        <p:nvSpPr>
          <p:cNvPr id="11" name="TextBox 10">
            <a:extLst>
              <a:ext uri="{FF2B5EF4-FFF2-40B4-BE49-F238E27FC236}">
                <a16:creationId xmlns:a16="http://schemas.microsoft.com/office/drawing/2014/main" id="{591E2D3D-7146-8ABC-D961-4E3365FA8323}"/>
              </a:ext>
            </a:extLst>
          </p:cNvPr>
          <p:cNvSpPr txBox="1"/>
          <p:nvPr/>
        </p:nvSpPr>
        <p:spPr>
          <a:xfrm>
            <a:off x="8860200" y="3059668"/>
            <a:ext cx="61908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rPr>
              <a:t>12 ft</a:t>
            </a:r>
          </a:p>
        </p:txBody>
      </p:sp>
      <p:cxnSp>
        <p:nvCxnSpPr>
          <p:cNvPr id="14" name="Straight Arrow Connector 13">
            <a:extLst>
              <a:ext uri="{FF2B5EF4-FFF2-40B4-BE49-F238E27FC236}">
                <a16:creationId xmlns:a16="http://schemas.microsoft.com/office/drawing/2014/main" id="{D09EE64B-F34D-9DAE-9B8F-4B5635826AFF}"/>
              </a:ext>
            </a:extLst>
          </p:cNvPr>
          <p:cNvCxnSpPr>
            <a:cxnSpLocks/>
          </p:cNvCxnSpPr>
          <p:nvPr/>
        </p:nvCxnSpPr>
        <p:spPr>
          <a:xfrm flipV="1">
            <a:off x="10546080" y="3905250"/>
            <a:ext cx="0" cy="304800"/>
          </a:xfrm>
          <a:prstGeom prst="straightConnector1">
            <a:avLst/>
          </a:prstGeom>
          <a:ln w="76200">
            <a:solidFill>
              <a:schemeClr val="tx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01062E2-D9FB-8CA3-B180-A9DEB979F5F3}"/>
              </a:ext>
            </a:extLst>
          </p:cNvPr>
          <p:cNvCxnSpPr>
            <a:cxnSpLocks/>
          </p:cNvCxnSpPr>
          <p:nvPr/>
        </p:nvCxnSpPr>
        <p:spPr>
          <a:xfrm>
            <a:off x="7378192" y="2200275"/>
            <a:ext cx="184962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43D03705-E947-34A8-4E37-27FA9DA03766}"/>
                  </a:ext>
                </a:extLst>
              </p:cNvPr>
              <p:cNvSpPr txBox="1"/>
              <p:nvPr/>
            </p:nvSpPr>
            <p:spPr>
              <a:xfrm>
                <a:off x="7315200" y="4343400"/>
                <a:ext cx="19126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=10,556</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𝑔𝑝𝑑</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a:rPr kumimoji="0" lang="en-US" sz="1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𝑓𝑡</m:t>
                      </m:r>
                    </m:oMath>
                  </m:oMathPara>
                </a14:m>
                <a:endParaRPr kumimoji="0" lang="en-US" sz="1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1" name="TextBox 20">
                <a:extLst>
                  <a:ext uri="{FF2B5EF4-FFF2-40B4-BE49-F238E27FC236}">
                    <a16:creationId xmlns:a16="http://schemas.microsoft.com/office/drawing/2014/main" id="{43D03705-E947-34A8-4E37-27FA9DA03766}"/>
                  </a:ext>
                </a:extLst>
              </p:cNvPr>
              <p:cNvSpPr txBox="1">
                <a:spLocks noRot="1" noChangeAspect="1" noMove="1" noResize="1" noEditPoints="1" noAdjustHandles="1" noChangeArrowheads="1" noChangeShapeType="1" noTextEdit="1"/>
              </p:cNvSpPr>
              <p:nvPr/>
            </p:nvSpPr>
            <p:spPr>
              <a:xfrm>
                <a:off x="7315200" y="4343400"/>
                <a:ext cx="191261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75553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3E885-CCE7-B86E-BFE2-F9781E8FD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AF8E1-EE30-8C52-7A9F-9891BDAC21AB}"/>
              </a:ext>
            </a:extLst>
          </p:cNvPr>
          <p:cNvSpPr>
            <a:spLocks noGrp="1"/>
          </p:cNvSpPr>
          <p:nvPr>
            <p:ph type="title"/>
          </p:nvPr>
        </p:nvSpPr>
        <p:spPr/>
        <p:txBody>
          <a:bodyPr/>
          <a:lstStyle/>
          <a:p>
            <a:r>
              <a:rPr lang="en-US"/>
              <a:t>Surface Loading Rate</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697FBA7D-20E7-4D34-CA28-DFA81A3633E4}"/>
                  </a:ext>
                </a:extLst>
              </p:cNvPr>
              <p:cNvSpPr>
                <a:spLocks noGrp="1"/>
              </p:cNvSpPr>
              <p:nvPr>
                <p:ph idx="1"/>
              </p:nvPr>
            </p:nvSpPr>
            <p:spPr>
              <a:solidFill>
                <a:schemeClr val="bg1">
                  <a:alpha val="85000"/>
                </a:schemeClr>
              </a:solidFill>
            </p:spPr>
            <p:txBody>
              <a:bodyPr>
                <a:normAutofit/>
              </a:bodyPr>
              <a:lstStyle/>
              <a:p>
                <a:r>
                  <a:rPr lang="en-US"/>
                  <a:t>Measures the amount of water passing over a unit of surface area per day</a:t>
                </a:r>
              </a:p>
              <a:p>
                <a:r>
                  <a:rPr lang="en-US"/>
                  <a:t>Another parameter that indicates clarifiers are not hydraulically overloaded and has a direct relationship to the settleable solids removal efficiency of sedimentation tanks</a:t>
                </a:r>
              </a:p>
              <a:p>
                <a:pPr marL="342900" indent="-342900">
                  <a:spcAft>
                    <a:spcPts val="3000"/>
                  </a:spcAft>
                  <a:buFont typeface="Arial" panose="020B0604020202020204" pitchFamily="34" charset="0"/>
                  <a:buChar char="•"/>
                </a:pPr>
                <a:r>
                  <a:rPr lang="en-US"/>
                  <a:t>Recommended 300-1,200 gpd/</a:t>
                </a:r>
                <a14:m>
                  <m:oMath xmlns:m="http://schemas.openxmlformats.org/officeDocument/2006/math">
                    <m:sSup>
                      <m:sSupPr>
                        <m:ctrlPr>
                          <a:rPr lang="en-US" i="1" smtClean="0">
                            <a:latin typeface="Cambria Math" panose="02040503050406030204" pitchFamily="18" charset="0"/>
                          </a:rPr>
                        </m:ctrlPr>
                      </m:sSupPr>
                      <m:e>
                        <m:r>
                          <m:rPr>
                            <m:sty m:val="p"/>
                          </m:rPr>
                          <a:rPr lang="en-US" b="0" i="0" smtClean="0">
                            <a:latin typeface="Cambria Math" panose="02040503050406030204" pitchFamily="18" charset="0"/>
                          </a:rPr>
                          <m:t>ft</m:t>
                        </m:r>
                      </m:e>
                      <m:sup>
                        <m:r>
                          <a:rPr lang="en-US" b="0" i="0" smtClean="0">
                            <a:latin typeface="Cambria Math" panose="02040503050406030204" pitchFamily="18" charset="0"/>
                          </a:rPr>
                          <m:t>2</m:t>
                        </m:r>
                      </m:sup>
                    </m:sSup>
                  </m:oMath>
                </a14:m>
                <a:r>
                  <a:rPr lang="en-US"/>
                  <a:t> (12,160-48,645 </a:t>
                </a:r>
                <a:r>
                  <a:rPr lang="en-US" err="1"/>
                  <a:t>Lpd</a:t>
                </a:r>
                <a:r>
                  <a:rPr lang="en-US"/>
                  <a:t>/</a:t>
                </a:r>
                <a14:m>
                  <m:oMath xmlns:m="http://schemas.openxmlformats.org/officeDocument/2006/math">
                    <m:sSup>
                      <m:sSupPr>
                        <m:ctrlPr>
                          <a:rPr lang="en-US" i="1">
                            <a:latin typeface="Cambria Math" panose="02040503050406030204" pitchFamily="18" charset="0"/>
                          </a:rPr>
                        </m:ctrlPr>
                      </m:sSupPr>
                      <m:e>
                        <m:r>
                          <m:rPr>
                            <m:sty m:val="p"/>
                          </m:rPr>
                          <a:rPr lang="en-US" b="0" i="0" smtClean="0">
                            <a:latin typeface="Cambria Math" panose="02040503050406030204" pitchFamily="18" charset="0"/>
                          </a:rPr>
                          <m:t>m</m:t>
                        </m:r>
                      </m:e>
                      <m:sup>
                        <m:r>
                          <a:rPr lang="en-US" i="0">
                            <a:latin typeface="Cambria Math" panose="02040503050406030204" pitchFamily="18" charset="0"/>
                          </a:rPr>
                          <m:t>2</m:t>
                        </m:r>
                      </m:sup>
                    </m:sSup>
                  </m:oMath>
                </a14:m>
                <a:r>
                  <a:rPr lang="en-US"/>
                  <a:t>)</a:t>
                </a:r>
              </a:p>
              <a:p>
                <a14:m>
                  <m:oMath xmlns:m="http://schemas.openxmlformats.org/officeDocument/2006/math">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𝑆𝑢𝑟𝑓𝑎𝑐𝑒</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𝐿𝑜𝑎𝑑𝑖𝑛𝑔</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𝑅𝑎𝑡𝑒</m:t>
                    </m:r>
                    <m:r>
                      <a:rPr lang="en-US"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smtClean="0">
                            <a:effectLst/>
                            <a:latin typeface="Cambria Math" panose="02040503050406030204" pitchFamily="18" charset="0"/>
                            <a:cs typeface="Times New Roman" panose="02020603050405020304" pitchFamily="18" charset="0"/>
                          </a:rPr>
                        </m:ctrlPr>
                      </m:fPr>
                      <m:num>
                        <m:r>
                          <a:rPr lang="en-US" sz="1800" b="0" i="1" kern="100" smtClean="0">
                            <a:effectLst/>
                            <a:latin typeface="Cambria Math" panose="02040503050406030204" pitchFamily="18" charset="0"/>
                            <a:cs typeface="Times New Roman" panose="02020603050405020304" pitchFamily="18" charset="0"/>
                          </a:rPr>
                          <m:t>𝐹𝑙𝑜𝑤</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𝑅𝑎𝑡𝑒</m:t>
                        </m:r>
                      </m:num>
                      <m:den>
                        <m:r>
                          <a:rPr lang="en-US" sz="1800" b="0" i="1" kern="100" smtClean="0">
                            <a:effectLst/>
                            <a:latin typeface="Cambria Math" panose="02040503050406030204" pitchFamily="18" charset="0"/>
                            <a:cs typeface="Times New Roman" panose="02020603050405020304" pitchFamily="18" charset="0"/>
                          </a:rPr>
                          <m:t>𝑆𝑢𝑟𝑓𝑎𝑐𝑒</m:t>
                        </m:r>
                        <m:r>
                          <a:rPr lang="en-US" sz="1800" b="0" i="1" kern="100" smtClean="0">
                            <a:effectLst/>
                            <a:latin typeface="Cambria Math" panose="02040503050406030204" pitchFamily="18" charset="0"/>
                            <a:cs typeface="Times New Roman" panose="02020603050405020304" pitchFamily="18" charset="0"/>
                          </a:rPr>
                          <m:t> </m:t>
                        </m:r>
                        <m:r>
                          <a:rPr lang="en-US" sz="1800" b="0" i="1" kern="100" smtClean="0">
                            <a:effectLst/>
                            <a:latin typeface="Cambria Math" panose="02040503050406030204" pitchFamily="18" charset="0"/>
                            <a:cs typeface="Times New Roman" panose="02020603050405020304" pitchFamily="18" charset="0"/>
                          </a:rPr>
                          <m:t>𝐴𝑟𝑒𝑎</m:t>
                        </m:r>
                      </m:den>
                    </m:f>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𝑄</m:t>
                        </m:r>
                      </m:num>
                      <m:den>
                        <m:r>
                          <a:rPr lang="en-US"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𝐴</m:t>
                        </m:r>
                      </m:den>
                    </m:f>
                  </m:oMath>
                </a14:m>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250000"/>
                  </a:lnSpc>
                </a:pPr>
                <a:r>
                  <a:rPr lang="en-US" sz="2800" kern="100">
                    <a:latin typeface="Aptos" panose="020B0004020202020204" pitchFamily="34" charset="0"/>
                    <a:ea typeface="Aptos" panose="020B0004020202020204" pitchFamily="34" charset="0"/>
                    <a:cs typeface="Times New Roman" panose="02020603050405020304" pitchFamily="18" charset="0"/>
                  </a:rPr>
                  <a:t>**Use “</a:t>
                </a:r>
                <a:r>
                  <a:rPr lang="en-US" sz="2800" i="1" kern="100">
                    <a:latin typeface="Aptos" panose="020B0004020202020204" pitchFamily="34" charset="0"/>
                    <a:ea typeface="Aptos" panose="020B0004020202020204" pitchFamily="34" charset="0"/>
                    <a:cs typeface="Times New Roman" panose="02020603050405020304" pitchFamily="18" charset="0"/>
                  </a:rPr>
                  <a:t>surface</a:t>
                </a:r>
                <a:r>
                  <a:rPr lang="en-US" sz="2800" kern="100">
                    <a:latin typeface="Aptos" panose="020B0004020202020204" pitchFamily="34" charset="0"/>
                    <a:ea typeface="Aptos" panose="020B0004020202020204" pitchFamily="34" charset="0"/>
                    <a:cs typeface="Times New Roman" panose="02020603050405020304" pitchFamily="18" charset="0"/>
                  </a:rPr>
                  <a:t>” as indicator that </a:t>
                </a:r>
                <a:r>
                  <a:rPr lang="en-US" sz="2800" u="sng" kern="100">
                    <a:latin typeface="Aptos" panose="020B0004020202020204" pitchFamily="34" charset="0"/>
                    <a:ea typeface="Aptos" panose="020B0004020202020204" pitchFamily="34" charset="0"/>
                    <a:cs typeface="Times New Roman" panose="02020603050405020304" pitchFamily="18" charset="0"/>
                  </a:rPr>
                  <a:t>surface area</a:t>
                </a:r>
                <a:r>
                  <a:rPr lang="en-US" sz="2800" kern="100">
                    <a:latin typeface="Aptos" panose="020B0004020202020204" pitchFamily="34" charset="0"/>
                    <a:ea typeface="Aptos" panose="020B0004020202020204" pitchFamily="34" charset="0"/>
                    <a:cs typeface="Times New Roman" panose="02020603050405020304" pitchFamily="18" charset="0"/>
                  </a:rPr>
                  <a:t> is involved**</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Text Placeholder 2">
                <a:extLst>
                  <a:ext uri="{FF2B5EF4-FFF2-40B4-BE49-F238E27FC236}">
                    <a16:creationId xmlns:a16="http://schemas.microsoft.com/office/drawing/2014/main" id="{697FBA7D-20E7-4D34-CA28-DFA81A3633E4}"/>
                  </a:ext>
                </a:extLst>
              </p:cNvPr>
              <p:cNvSpPr>
                <a:spLocks noGrp="1" noRot="1" noChangeAspect="1" noMove="1" noResize="1" noEditPoints="1" noAdjustHandles="1" noChangeArrowheads="1" noChangeShapeType="1" noTextEdit="1"/>
              </p:cNvSpPr>
              <p:nvPr>
                <p:ph idx="1"/>
              </p:nvPr>
            </p:nvSpPr>
            <p:spPr>
              <a:blipFill>
                <a:blip r:embed="rId2"/>
                <a:stretch>
                  <a:fillRect l="-965" t="-2168" r="-724" b="-1626"/>
                </a:stretch>
              </a:blipFill>
            </p:spPr>
            <p:txBody>
              <a:bodyPr/>
              <a:lstStyle/>
              <a:p>
                <a:r>
                  <a:rPr lang="en-US">
                    <a:noFill/>
                  </a:rPr>
                  <a:t> </a:t>
                </a:r>
              </a:p>
            </p:txBody>
          </p:sp>
        </mc:Fallback>
      </mc:AlternateContent>
    </p:spTree>
    <p:extLst>
      <p:ext uri="{BB962C8B-B14F-4D97-AF65-F5344CB8AC3E}">
        <p14:creationId xmlns:p14="http://schemas.microsoft.com/office/powerpoint/2010/main" val="397388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15420-500C-BF63-441A-B2DF0B53F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F99A0D-7D4D-6BCA-911A-AF640CCAF3F5}"/>
              </a:ext>
            </a:extLst>
          </p:cNvPr>
          <p:cNvSpPr>
            <a:spLocks noGrp="1"/>
          </p:cNvSpPr>
          <p:nvPr>
            <p:ph type="title"/>
          </p:nvPr>
        </p:nvSpPr>
        <p:spPr/>
        <p:txBody>
          <a:bodyPr/>
          <a:lstStyle/>
          <a:p>
            <a:r>
              <a:rPr lang="en-US"/>
              <a:t>Surface Loading Rate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3A0931-41B5-F41E-E912-8BB5D8AA44F9}"/>
                  </a:ext>
                </a:extLst>
              </p:cNvPr>
              <p:cNvSpPr>
                <a:spLocks noGrp="1"/>
              </p:cNvSpPr>
              <p:nvPr>
                <p:ph idx="1"/>
              </p:nvPr>
            </p:nvSpPr>
            <p:spPr>
              <a:xfrm>
                <a:off x="653143" y="1190625"/>
                <a:ext cx="10890298" cy="4387215"/>
              </a:xfrm>
              <a:solidFill>
                <a:schemeClr val="bg1">
                  <a:alpha val="85000"/>
                </a:schemeClr>
              </a:solidFill>
            </p:spPr>
            <p:txBody>
              <a:bodyPr>
                <a:noAutofit/>
              </a:bodyPr>
              <a:lstStyle/>
              <a:p>
                <a:pPr marL="0" indent="0">
                  <a:buNone/>
                </a:pPr>
                <a:r>
                  <a:rPr lang="en-US"/>
                  <a:t>What is the surface loading rate of a circular clarifier with a depth of 8.0 ft, a diameter of 9.0 ft and an effluent flow of 42,000 gpd?</a:t>
                </a:r>
              </a:p>
              <a:p>
                <a:pPr marL="0" indent="0">
                  <a:lnSpc>
                    <a:spcPct val="150000"/>
                  </a:lnSpc>
                  <a:spcBef>
                    <a:spcPts val="1200"/>
                  </a:spcBef>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Surface</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Loading</m:t>
                      </m:r>
                      <m: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Rate</m:t>
                      </m:r>
                      <m:r>
                        <a:rPr lang="en-US" i="0"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kern="100">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i="0" kern="100">
                              <a:latin typeface="Cambria Math" panose="02040503050406030204" pitchFamily="18" charset="0"/>
                              <a:ea typeface="Times New Roman" panose="02020603050405020304" pitchFamily="18" charset="0"/>
                              <a:cs typeface="Times New Roman" panose="02020603050405020304" pitchFamily="18" charset="0"/>
                            </a:rPr>
                            <m:t>Q</m:t>
                          </m:r>
                        </m:num>
                        <m:den>
                          <m:r>
                            <m:rPr>
                              <m:sty m:val="p"/>
                            </m:rPr>
                            <a:rPr lang="en-US" b="0" i="0" kern="100" smtClean="0">
                              <a:latin typeface="Cambria Math" panose="02040503050406030204" pitchFamily="18" charset="0"/>
                              <a:ea typeface="Times New Roman" panose="02020603050405020304" pitchFamily="18" charset="0"/>
                              <a:cs typeface="Times New Roman" panose="02020603050405020304" pitchFamily="18" charset="0"/>
                            </a:rPr>
                            <m:t>SA</m:t>
                          </m:r>
                        </m:den>
                      </m:f>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50000"/>
                  </a:lnSpc>
                  <a:spcBef>
                    <a:spcPts val="1200"/>
                  </a:spcBef>
                  <a:spcAft>
                    <a:spcPts val="1800"/>
                  </a:spcAft>
                  <a:buNone/>
                </a:pPr>
                <a14:m>
                  <m:oMathPara xmlns:m="http://schemas.openxmlformats.org/officeDocument/2006/math">
                    <m:oMathParaPr>
                      <m:jc m:val="centerGroup"/>
                    </m:oMathParaPr>
                    <m:oMath xmlns:m="http://schemas.openxmlformats.org/officeDocument/2006/math">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Area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of</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a</m:t>
                      </m:r>
                      <m:r>
                        <a:rPr lang="en-US" b="0" i="0" kern="100" smtClean="0">
                          <a:latin typeface="Cambria Math" panose="02040503050406030204" pitchFamily="18" charset="0"/>
                          <a:ea typeface="Aptos" panose="020B0004020202020204" pitchFamily="34" charset="0"/>
                          <a:cs typeface="Times New Roman" panose="02020603050405020304" pitchFamily="18" charset="0"/>
                        </a:rPr>
                        <m:t> </m:t>
                      </m:r>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Circle</m:t>
                      </m:r>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π</m:t>
                      </m:r>
                      <m:sSup>
                        <m:sSupPr>
                          <m:ctrlPr>
                            <a:rPr lang="en-US" b="0" i="1" kern="10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r</m:t>
                          </m:r>
                        </m:e>
                        <m:sup>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Bef>
                    <a:spcPts val="2400"/>
                  </a:spcBef>
                  <a:buNone/>
                </a:pPr>
                <a14:m>
                  <m:oMathPara xmlns:m="http://schemas.openxmlformats.org/officeDocument/2006/math">
                    <m:oMathParaPr>
                      <m:jc m:val="centerGroup"/>
                    </m:oMathParaPr>
                    <m:oMath xmlns:m="http://schemas.openxmlformats.org/officeDocument/2006/math">
                      <m:f>
                        <m:fPr>
                          <m:ctrlPr>
                            <a:rPr lang="en-US" b="0" i="1" kern="100" smtClean="0">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Q</m:t>
                          </m:r>
                        </m:num>
                        <m:den>
                          <m:r>
                            <m:rPr>
                              <m:sty m:val="p"/>
                            </m:rPr>
                            <a:rPr lang="en-US" b="0" i="0" kern="100" smtClean="0">
                              <a:latin typeface="Cambria Math" panose="02040503050406030204" pitchFamily="18" charset="0"/>
                              <a:ea typeface="Aptos" panose="020B0004020202020204" pitchFamily="34" charset="0"/>
                              <a:cs typeface="Times New Roman" panose="02020603050405020304" pitchFamily="18" charset="0"/>
                            </a:rPr>
                            <m:t>SA</m:t>
                          </m:r>
                        </m:den>
                      </m:f>
                      <m:r>
                        <a:rPr lang="en-US" b="0" i="0" kern="100" smtClean="0">
                          <a:latin typeface="Cambria Math" panose="02040503050406030204" pitchFamily="18" charset="0"/>
                          <a:ea typeface="Aptos" panose="020B0004020202020204" pitchFamily="34" charset="0"/>
                          <a:cs typeface="Times New Roman" panose="02020603050405020304" pitchFamily="18" charset="0"/>
                        </a:rPr>
                        <m:t>=</m:t>
                      </m:r>
                      <m:f>
                        <m:fPr>
                          <m:ctrlPr>
                            <a:rPr lang="en-US" b="0" i="1" kern="100" smtClean="0">
                              <a:latin typeface="Cambria Math" panose="02040503050406030204" pitchFamily="18" charset="0"/>
                              <a:cs typeface="Times New Roman" panose="02020603050405020304" pitchFamily="18" charset="0"/>
                            </a:rPr>
                          </m:ctrlPr>
                        </m:fPr>
                        <m:num>
                          <m:r>
                            <a:rPr lang="en-US" b="0" i="0" kern="100" smtClean="0">
                              <a:latin typeface="Cambria Math" panose="02040503050406030204" pitchFamily="18" charset="0"/>
                              <a:cs typeface="Times New Roman" panose="02020603050405020304" pitchFamily="18" charset="0"/>
                            </a:rPr>
                            <m:t>42,000 </m:t>
                          </m:r>
                          <m:r>
                            <m:rPr>
                              <m:sty m:val="p"/>
                            </m:rPr>
                            <a:rPr lang="en-US" b="0" i="0" kern="100" smtClean="0">
                              <a:latin typeface="Cambria Math" panose="02040503050406030204" pitchFamily="18" charset="0"/>
                              <a:cs typeface="Times New Roman" panose="02020603050405020304" pitchFamily="18" charset="0"/>
                            </a:rPr>
                            <m:t>gpd</m:t>
                          </m:r>
                        </m:num>
                        <m:den>
                          <m:r>
                            <a:rPr lang="en-US" b="0" i="0" kern="100" smtClean="0">
                              <a:latin typeface="Cambria Math" panose="02040503050406030204" pitchFamily="18" charset="0"/>
                              <a:cs typeface="Times New Roman" panose="02020603050405020304" pitchFamily="18" charset="0"/>
                            </a:rPr>
                            <m:t>20.25</m:t>
                          </m:r>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π</m:t>
                          </m:r>
                          <m:sSup>
                            <m:sSupPr>
                              <m:ctrlPr>
                                <a:rPr lang="en-US" i="1" kern="10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ft</m:t>
                              </m:r>
                            </m:e>
                            <m:sup>
                              <m:r>
                                <a:rPr lang="en-US" i="0" kern="100">
                                  <a:latin typeface="Cambria Math" panose="02040503050406030204" pitchFamily="18" charset="0"/>
                                  <a:ea typeface="Cambria Math" panose="02040503050406030204" pitchFamily="18" charset="0"/>
                                  <a:cs typeface="Times New Roman" panose="02020603050405020304" pitchFamily="18" charset="0"/>
                                </a:rPr>
                                <m:t>2</m:t>
                              </m:r>
                            </m:sup>
                          </m:sSup>
                        </m:den>
                      </m:f>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or</m:t>
                      </m:r>
                      <m:f>
                        <m:fPr>
                          <m:ctrlPr>
                            <a:rPr lang="en-US" b="0" i="1" kern="100"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42,000</m:t>
                          </m:r>
                          <m:r>
                            <m:rPr>
                              <m:sty m:val="p"/>
                            </m:rPr>
                            <a:rPr lang="en-US" b="0" i="0" kern="100" smtClean="0">
                              <a:latin typeface="Cambria Math" panose="02040503050406030204" pitchFamily="18" charset="0"/>
                              <a:ea typeface="Cambria Math" panose="02040503050406030204" pitchFamily="18" charset="0"/>
                              <a:cs typeface="Times New Roman" panose="02020603050405020304" pitchFamily="18" charset="0"/>
                            </a:rPr>
                            <m:t>gpd</m:t>
                          </m:r>
                        </m:num>
                        <m:den>
                          <m:sSup>
                            <m:sSupPr>
                              <m:ctrlPr>
                                <a:rPr lang="en-US" i="1" kern="100">
                                  <a:latin typeface="Cambria Math" panose="02040503050406030204" pitchFamily="18" charset="0"/>
                                  <a:ea typeface="Cambria Math" panose="02040503050406030204" pitchFamily="18" charset="0"/>
                                  <a:cs typeface="Times New Roman" panose="02020603050405020304" pitchFamily="18" charset="0"/>
                                </a:rPr>
                              </m:ctrlPr>
                            </m:sSupPr>
                            <m:e>
                              <m:r>
                                <a:rPr lang="en-US" b="0" i="0" kern="100" smtClean="0">
                                  <a:latin typeface="Cambria Math" panose="02040503050406030204" pitchFamily="18" charset="0"/>
                                  <a:ea typeface="Cambria Math" panose="02040503050406030204" pitchFamily="18" charset="0"/>
                                  <a:cs typeface="Times New Roman" panose="02020603050405020304" pitchFamily="18" charset="0"/>
                                </a:rPr>
                                <m:t>63.6 </m:t>
                              </m:r>
                              <m:r>
                                <m:rPr>
                                  <m:sty m:val="p"/>
                                </m:rPr>
                                <a:rPr lang="en-US" i="0" kern="100">
                                  <a:latin typeface="Cambria Math" panose="02040503050406030204" pitchFamily="18" charset="0"/>
                                  <a:ea typeface="Cambria Math" panose="02040503050406030204" pitchFamily="18" charset="0"/>
                                  <a:cs typeface="Times New Roman" panose="02020603050405020304" pitchFamily="18" charset="0"/>
                                </a:rPr>
                                <m:t>ft</m:t>
                              </m:r>
                            </m:e>
                            <m:sup>
                              <m:r>
                                <a:rPr lang="en-US" i="0" kern="100">
                                  <a:latin typeface="Cambria Math" panose="02040503050406030204" pitchFamily="18" charset="0"/>
                                  <a:ea typeface="Cambria Math" panose="02040503050406030204" pitchFamily="18" charset="0"/>
                                  <a:cs typeface="Times New Roman" panose="02020603050405020304" pitchFamily="18" charset="0"/>
                                </a:rPr>
                                <m:t>2</m:t>
                              </m:r>
                            </m:sup>
                          </m:sSup>
                        </m:den>
                      </m:f>
                      <m:r>
                        <a:rPr lang="en-US" b="0" i="0" kern="100" smtClean="0">
                          <a:latin typeface="Cambria Math" panose="02040503050406030204" pitchFamily="18" charset="0"/>
                          <a:cs typeface="Times New Roman" panose="02020603050405020304" pitchFamily="18" charset="0"/>
                        </a:rPr>
                        <m:t>                               </m:t>
                      </m:r>
                    </m:oMath>
                  </m:oMathPara>
                </a14:m>
                <a:endParaRPr lang="en-US" kern="100">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113A0931-41B5-F41E-E912-8BB5D8AA44F9}"/>
                  </a:ext>
                </a:extLst>
              </p:cNvPr>
              <p:cNvSpPr>
                <a:spLocks noGrp="1" noRot="1" noChangeAspect="1" noMove="1" noResize="1" noEditPoints="1" noAdjustHandles="1" noChangeArrowheads="1" noChangeShapeType="1" noTextEdit="1"/>
              </p:cNvSpPr>
              <p:nvPr>
                <p:ph idx="1"/>
              </p:nvPr>
            </p:nvSpPr>
            <p:spPr>
              <a:xfrm>
                <a:off x="653143" y="1190625"/>
                <a:ext cx="10890298" cy="4387215"/>
              </a:xfrm>
              <a:blipFill>
                <a:blip r:embed="rId2"/>
                <a:stretch>
                  <a:fillRect l="-1164" t="-2305" r="-1164"/>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030ED628-6E93-0D59-5147-4F892B73B74E}"/>
              </a:ext>
            </a:extLst>
          </p:cNvPr>
          <p:cNvCxnSpPr>
            <a:cxnSpLocks/>
          </p:cNvCxnSpPr>
          <p:nvPr/>
        </p:nvCxnSpPr>
        <p:spPr>
          <a:xfrm>
            <a:off x="7199453" y="2016002"/>
            <a:ext cx="3191958" cy="1"/>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5EEF93-2B1A-C8FD-D2AB-E2AB7782DE6F}"/>
              </a:ext>
            </a:extLst>
          </p:cNvPr>
          <p:cNvCxnSpPr>
            <a:cxnSpLocks/>
          </p:cNvCxnSpPr>
          <p:nvPr/>
        </p:nvCxnSpPr>
        <p:spPr>
          <a:xfrm>
            <a:off x="2013995" y="2016002"/>
            <a:ext cx="277792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04E48D1E-6FD1-33F4-6306-C1AE908CC600}"/>
                  </a:ext>
                </a:extLst>
              </p:cNvPr>
              <p:cNvSpPr txBox="1"/>
              <p:nvPr/>
            </p:nvSpPr>
            <p:spPr>
              <a:xfrm>
                <a:off x="5810491" y="3301127"/>
                <a:ext cx="2503273"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𝜋</m:t>
                      </m:r>
                      <m:sSup>
                        <m:sSupPr>
                          <m:ctrlP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d>
                            <m:d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4.5</m:t>
                              </m:r>
                              <m: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𝑓𝑡</m:t>
                              </m:r>
                            </m:e>
                          </m:d>
                        </m:e>
                        <m:sup>
                          <m: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1" name="TextBox 20">
                <a:extLst>
                  <a:ext uri="{FF2B5EF4-FFF2-40B4-BE49-F238E27FC236}">
                    <a16:creationId xmlns:a16="http://schemas.microsoft.com/office/drawing/2014/main" id="{04E48D1E-6FD1-33F4-6306-C1AE908CC600}"/>
                  </a:ext>
                </a:extLst>
              </p:cNvPr>
              <p:cNvSpPr txBox="1">
                <a:spLocks noRot="1" noChangeAspect="1" noMove="1" noResize="1" noEditPoints="1" noAdjustHandles="1" noChangeArrowheads="1" noChangeShapeType="1" noTextEdit="1"/>
              </p:cNvSpPr>
              <p:nvPr/>
            </p:nvSpPr>
            <p:spPr>
              <a:xfrm>
                <a:off x="5810491" y="3301127"/>
                <a:ext cx="2503273" cy="523220"/>
              </a:xfrm>
              <a:prstGeom prst="rect">
                <a:avLst/>
              </a:prstGeom>
              <a:blipFill>
                <a:blip r:embed="rId3"/>
                <a:stretch>
                  <a:fillRect b="-19512"/>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3BEE4FCA-D5B2-71D8-481D-98D322212C4B}"/>
              </a:ext>
            </a:extLst>
          </p:cNvPr>
          <p:cNvCxnSpPr>
            <a:cxnSpLocks/>
          </p:cNvCxnSpPr>
          <p:nvPr/>
        </p:nvCxnSpPr>
        <p:spPr>
          <a:xfrm>
            <a:off x="6443958" y="1627483"/>
            <a:ext cx="2503272"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E2224BE8-0F86-9ECE-0175-F801F20614FD}"/>
                  </a:ext>
                </a:extLst>
              </p:cNvPr>
              <p:cNvSpPr txBox="1"/>
              <p:nvPr/>
            </p:nvSpPr>
            <p:spPr>
              <a:xfrm>
                <a:off x="8033843" y="3329362"/>
                <a:ext cx="365071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=63.6 </m:t>
                      </m:r>
                      <m:sSup>
                        <m:sSup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e>
                        <m:sup>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m:t>
                          </m:r>
                        </m:sup>
                      </m:sSup>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or</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 20.25</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π</m:t>
                      </m:r>
                      <m:sSup>
                        <m:sSup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e>
                        <m:sup>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8" name="TextBox 27">
                <a:extLst>
                  <a:ext uri="{FF2B5EF4-FFF2-40B4-BE49-F238E27FC236}">
                    <a16:creationId xmlns:a16="http://schemas.microsoft.com/office/drawing/2014/main" id="{E2224BE8-0F86-9ECE-0175-F801F20614FD}"/>
                  </a:ext>
                </a:extLst>
              </p:cNvPr>
              <p:cNvSpPr txBox="1">
                <a:spLocks noRot="1" noChangeAspect="1" noMove="1" noResize="1" noEditPoints="1" noAdjustHandles="1" noChangeArrowheads="1" noChangeShapeType="1" noTextEdit="1"/>
              </p:cNvSpPr>
              <p:nvPr/>
            </p:nvSpPr>
            <p:spPr>
              <a:xfrm>
                <a:off x="8033843" y="3329362"/>
                <a:ext cx="3650718" cy="523220"/>
              </a:xfrm>
              <a:prstGeom prst="rect">
                <a:avLst/>
              </a:prstGeom>
              <a:blipFill>
                <a:blip r:embed="rId4"/>
                <a:stretch>
                  <a:fillRect b="-190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7B4EA284-A536-053C-E1EB-B9E3AE7872BF}"/>
                  </a:ext>
                </a:extLst>
              </p:cNvPr>
              <p:cNvSpPr txBox="1"/>
              <p:nvPr/>
            </p:nvSpPr>
            <p:spPr>
              <a:xfrm>
                <a:off x="6892691" y="4280288"/>
                <a:ext cx="3110133"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=660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gpd</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sSup>
                        <m:sSup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e>
                        <m:sup>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m:t>
                          </m:r>
                        </m:sup>
                      </m:sSup>
                    </m:oMath>
                  </m:oMathPara>
                </a14:m>
                <a:endParaRPr kumimoji="0" lang="en-US" sz="2800" b="0" i="0" u="none" strike="noStrike" kern="1200" cap="none" spc="0" normalizeH="0" baseline="0" noProof="0">
                  <a:ln>
                    <a:noFill/>
                  </a:ln>
                  <a:solidFill>
                    <a:srgbClr val="024191"/>
                  </a:solidFill>
                  <a:effectLst/>
                  <a:uLnTx/>
                  <a:uFillTx/>
                  <a:latin typeface="Calibri" panose="020F0502020204030204"/>
                  <a:ea typeface="+mn-ea"/>
                  <a:cs typeface="+mn-cs"/>
                </a:endParaRPr>
              </a:p>
            </p:txBody>
          </p:sp>
        </mc:Choice>
        <mc:Fallback>
          <p:sp>
            <p:nvSpPr>
              <p:cNvPr id="29" name="TextBox 28">
                <a:extLst>
                  <a:ext uri="{FF2B5EF4-FFF2-40B4-BE49-F238E27FC236}">
                    <a16:creationId xmlns:a16="http://schemas.microsoft.com/office/drawing/2014/main" id="{7B4EA284-A536-053C-E1EB-B9E3AE7872BF}"/>
                  </a:ext>
                </a:extLst>
              </p:cNvPr>
              <p:cNvSpPr txBox="1">
                <a:spLocks noRot="1" noChangeAspect="1" noMove="1" noResize="1" noEditPoints="1" noAdjustHandles="1" noChangeArrowheads="1" noChangeShapeType="1" noTextEdit="1"/>
              </p:cNvSpPr>
              <p:nvPr/>
            </p:nvSpPr>
            <p:spPr>
              <a:xfrm>
                <a:off x="6892691" y="4280288"/>
                <a:ext cx="3110133" cy="523220"/>
              </a:xfrm>
              <a:prstGeom prst="rect">
                <a:avLst/>
              </a:prstGeom>
              <a:blipFill>
                <a:blip r:embed="rId5"/>
                <a:stretch>
                  <a:fillRect b="-18605"/>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0D37D5F1-298E-8E4A-20C5-598A56DDA7A6}"/>
              </a:ext>
            </a:extLst>
          </p:cNvPr>
          <p:cNvCxnSpPr>
            <a:cxnSpLocks/>
          </p:cNvCxnSpPr>
          <p:nvPr/>
        </p:nvCxnSpPr>
        <p:spPr>
          <a:xfrm>
            <a:off x="2617370" y="1627483"/>
            <a:ext cx="3193121"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2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A6D16-3A98-821C-DA8E-0B67A5A31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89B6B-AFB4-B36B-ED82-568E26F70CD5}"/>
              </a:ext>
            </a:extLst>
          </p:cNvPr>
          <p:cNvSpPr>
            <a:spLocks noGrp="1"/>
          </p:cNvSpPr>
          <p:nvPr>
            <p:ph type="title"/>
          </p:nvPr>
        </p:nvSpPr>
        <p:spPr/>
        <p:txBody>
          <a:bodyPr/>
          <a:lstStyle/>
          <a:p>
            <a:r>
              <a:rPr lang="en-US"/>
              <a:t>Surface Loading Rate Practice</a:t>
            </a:r>
          </a:p>
        </p:txBody>
      </p:sp>
      <p:sp>
        <p:nvSpPr>
          <p:cNvPr id="3" name="Text Placeholder 2">
            <a:extLst>
              <a:ext uri="{FF2B5EF4-FFF2-40B4-BE49-F238E27FC236}">
                <a16:creationId xmlns:a16="http://schemas.microsoft.com/office/drawing/2014/main" id="{6570D0A5-E0D2-26BD-C151-36548AF2957F}"/>
              </a:ext>
            </a:extLst>
          </p:cNvPr>
          <p:cNvSpPr>
            <a:spLocks noGrp="1"/>
          </p:cNvSpPr>
          <p:nvPr>
            <p:ph idx="1"/>
          </p:nvPr>
        </p:nvSpPr>
        <p:spPr>
          <a:solidFill>
            <a:schemeClr val="bg1">
              <a:alpha val="85000"/>
            </a:schemeClr>
          </a:solidFill>
        </p:spPr>
        <p:txBody>
          <a:bodyPr>
            <a:normAutofit/>
          </a:bodyPr>
          <a:lstStyle/>
          <a:p>
            <a:r>
              <a:rPr lang="en-US"/>
              <a:t>Known design parameters for a rectangular clarifier are listed below. What is the surface loading rate in gal/ft</a:t>
            </a:r>
            <a:r>
              <a:rPr lang="en-US" baseline="30000"/>
              <a:t>2</a:t>
            </a:r>
            <a:r>
              <a:rPr lang="en-US"/>
              <a:t>*day? What is the depth required to maintain a maximum detention time of 3.0 hours?</a:t>
            </a:r>
          </a:p>
          <a:p>
            <a:r>
              <a:rPr lang="en-US"/>
              <a:t>Knowns:</a:t>
            </a:r>
          </a:p>
          <a:p>
            <a:r>
              <a:rPr lang="en-US"/>
              <a:t>Q= 2.2 MGD</a:t>
            </a:r>
          </a:p>
          <a:p>
            <a:r>
              <a:rPr lang="en-US"/>
              <a:t>L= 72 ft</a:t>
            </a:r>
          </a:p>
          <a:p>
            <a:r>
              <a:rPr lang="en-US"/>
              <a:t>W= 28 ft</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7A80D100-9609-2DB6-B9AF-0C384FD2FAD7}"/>
                  </a:ext>
                </a:extLst>
              </p:cNvPr>
              <p:cNvSpPr txBox="1"/>
              <p:nvPr/>
            </p:nvSpPr>
            <p:spPr>
              <a:xfrm>
                <a:off x="3989851" y="3429000"/>
                <a:ext cx="7757649" cy="7250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ctrlPr>
                      </m:fPr>
                      <m:num>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Q</m:t>
                        </m:r>
                      </m:num>
                      <m:den>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SA</m:t>
                        </m:r>
                      </m:den>
                    </m:f>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Aptos" panose="020B0004020202020204" pitchFamily="34" charset="0"/>
                        <a:cs typeface="Times New Roman" panose="02020603050405020304" pitchFamily="18" charset="0"/>
                      </a:rPr>
                      <m:t>=</m:t>
                    </m:r>
                    <m:f>
                      <m:fPr>
                        <m:ctrlPr>
                          <a:rPr kumimoji="0" lang="en-US" sz="2800" b="0" i="1"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ctrlPr>
                      </m:fPr>
                      <m:num>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2.2 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MGD</m:t>
                        </m:r>
                      </m:num>
                      <m:den>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72 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ft</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×28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den>
                    </m:f>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oMath>
                </a14:m>
                <a:r>
                  <a:rPr kumimoji="0" lang="en-US" sz="2800" b="0" i="0" u="none" strike="noStrike" kern="100" cap="none" spc="0" normalizeH="0" baseline="0" noProof="0">
                    <a:ln>
                      <a:noFill/>
                    </a:ln>
                    <a:solidFill>
                      <a:srgbClr val="666666"/>
                    </a:solidFill>
                    <a:effectLst/>
                    <a:uLnTx/>
                    <a:uFillTx/>
                    <a:latin typeface="Calibri" panose="020F0502020204030204"/>
                    <a:ea typeface="+mn-ea"/>
                    <a:cs typeface="Times New Roman" panose="02020603050405020304" pitchFamily="18" charset="0"/>
                  </a:rPr>
                  <a:t> </a:t>
                </a:r>
                <a14:m>
                  <m:oMath xmlns:m="http://schemas.openxmlformats.org/officeDocument/2006/math">
                    <m:f>
                      <m:fPr>
                        <m:ctrlPr>
                          <a:rPr kumimoji="0" lang="en-US" sz="2800" b="0" i="1"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ctrlPr>
                      </m:fPr>
                      <m:num>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2</m:t>
                        </m:r>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,200,000</m:t>
                        </m:r>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 </m:t>
                        </m:r>
                        <m:r>
                          <m:rPr>
                            <m:sty m:val="p"/>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mn-ea"/>
                            <a:cs typeface="Times New Roman" panose="02020603050405020304" pitchFamily="18" charset="0"/>
                          </a:rPr>
                          <m:t>gpd</m:t>
                        </m:r>
                      </m:num>
                      <m:den>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72 </m:t>
                        </m:r>
                        <m:r>
                          <m:rPr>
                            <m:sty m:val="p"/>
                          </m:rP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mn-ea"/>
                            <a:cs typeface="Times New Roman" panose="02020603050405020304" pitchFamily="18" charset="0"/>
                          </a:rPr>
                          <m:t>ft</m:t>
                        </m:r>
                        <m: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×28 </m:t>
                        </m:r>
                        <m:r>
                          <m:rPr>
                            <m:sty m:val="p"/>
                          </m:rPr>
                          <a:rPr kumimoji="0" lang="en-US" sz="2800" b="0" i="0" u="none" strike="noStrike" kern="1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ft</m:t>
                        </m:r>
                      </m:den>
                    </m:f>
                    <m: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=~1</m:t>
                    </m:r>
                    <m:r>
                      <m:rPr>
                        <m:nor/>
                      </m:rPr>
                      <a:rPr kumimoji="0" lang="en-US" sz="2800" b="0" i="0" u="none" strike="noStrike" kern="1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,100 </m:t>
                    </m:r>
                    <m:r>
                      <m:rPr>
                        <m:nor/>
                      </m:rPr>
                      <a:rPr kumimoji="0" lang="en-US" sz="2800" b="0" i="0" u="none" strike="noStrike" kern="1200" cap="none" spc="0" normalizeH="0" baseline="0" noProof="0" dirty="0">
                        <a:ln>
                          <a:noFill/>
                        </a:ln>
                        <a:solidFill>
                          <a:srgbClr val="666666"/>
                        </a:solidFill>
                        <a:effectLst/>
                        <a:uLnTx/>
                        <a:uFillTx/>
                        <a:latin typeface="Helvetica" panose="020B0604020202020204" pitchFamily="34" charset="0"/>
                        <a:ea typeface="+mn-ea"/>
                        <a:cs typeface="Helvetica" panose="020B0604020202020204" pitchFamily="34" charset="0"/>
                      </a:rPr>
                      <m:t>gal</m:t>
                    </m:r>
                    <m:r>
                      <m:rPr>
                        <m:nor/>
                      </m:rPr>
                      <a:rPr kumimoji="0" lang="en-US" sz="2800" b="0" i="0" u="none" strike="noStrike" kern="1200" cap="none" spc="0" normalizeH="0" baseline="0" noProof="0" dirty="0">
                        <a:ln>
                          <a:noFill/>
                        </a:ln>
                        <a:solidFill>
                          <a:srgbClr val="666666"/>
                        </a:solidFill>
                        <a:effectLst/>
                        <a:uLnTx/>
                        <a:uFillTx/>
                        <a:latin typeface="Helvetica" panose="020B0604020202020204" pitchFamily="34" charset="0"/>
                        <a:ea typeface="+mn-ea"/>
                        <a:cs typeface="Helvetica" panose="020B0604020202020204" pitchFamily="34" charset="0"/>
                      </a:rPr>
                      <m:t>/</m:t>
                    </m:r>
                    <m:r>
                      <m:rPr>
                        <m:nor/>
                      </m:rPr>
                      <a:rPr kumimoji="0" lang="en-US" sz="2800" b="0" i="0" u="none" strike="noStrike" kern="1200" cap="none" spc="0" normalizeH="0" baseline="0" noProof="0" dirty="0">
                        <a:ln>
                          <a:noFill/>
                        </a:ln>
                        <a:solidFill>
                          <a:srgbClr val="666666"/>
                        </a:solidFill>
                        <a:effectLst/>
                        <a:uLnTx/>
                        <a:uFillTx/>
                        <a:latin typeface="Helvetica" panose="020B0604020202020204" pitchFamily="34" charset="0"/>
                        <a:ea typeface="+mn-ea"/>
                        <a:cs typeface="Helvetica" panose="020B0604020202020204" pitchFamily="34" charset="0"/>
                      </a:rPr>
                      <m:t>ft</m:t>
                    </m:r>
                    <m:r>
                      <m:rPr>
                        <m:nor/>
                      </m:rPr>
                      <a:rPr kumimoji="0" lang="en-US" sz="2800" b="0" i="0" u="none" strike="noStrike" kern="1200" cap="none" spc="0" normalizeH="0" baseline="30000" noProof="0" dirty="0">
                        <a:ln>
                          <a:noFill/>
                        </a:ln>
                        <a:solidFill>
                          <a:srgbClr val="666666"/>
                        </a:solidFill>
                        <a:effectLst/>
                        <a:uLnTx/>
                        <a:uFillTx/>
                        <a:latin typeface="Helvetica" panose="020B0604020202020204" pitchFamily="34" charset="0"/>
                        <a:ea typeface="+mn-ea"/>
                        <a:cs typeface="Helvetica" panose="020B0604020202020204" pitchFamily="34" charset="0"/>
                      </a:rPr>
                      <m:t>2</m:t>
                    </m:r>
                    <m:r>
                      <m:rPr>
                        <m:nor/>
                      </m:rPr>
                      <a:rPr kumimoji="0" lang="en-US" sz="2800" b="0" i="0" u="none" strike="noStrike" kern="1200" cap="none" spc="0" normalizeH="0" baseline="0" noProof="0" dirty="0" smtClean="0">
                        <a:ln>
                          <a:noFill/>
                        </a:ln>
                        <a:solidFill>
                          <a:srgbClr val="666666"/>
                        </a:solidFill>
                        <a:effectLst/>
                        <a:uLnTx/>
                        <a:uFillTx/>
                        <a:latin typeface="Helvetica" panose="020B0604020202020204" pitchFamily="34" charset="0"/>
                        <a:ea typeface="+mn-ea"/>
                        <a:cs typeface="Helvetica" panose="020B0604020202020204" pitchFamily="34" charset="0"/>
                      </a:rPr>
                      <m:t>∗</m:t>
                    </m:r>
                    <m:r>
                      <m:rPr>
                        <m:nor/>
                      </m:rPr>
                      <a:rPr kumimoji="0" lang="en-US" sz="2800" b="0" i="0" u="none" strike="noStrike" kern="1200" cap="none" spc="0" normalizeH="0" baseline="0" noProof="0" dirty="0">
                        <a:ln>
                          <a:noFill/>
                        </a:ln>
                        <a:solidFill>
                          <a:srgbClr val="666666"/>
                        </a:solidFill>
                        <a:effectLst/>
                        <a:uLnTx/>
                        <a:uFillTx/>
                        <a:latin typeface="Helvetica" panose="020B0604020202020204" pitchFamily="34" charset="0"/>
                        <a:ea typeface="+mn-ea"/>
                        <a:cs typeface="Helvetica" panose="020B0604020202020204" pitchFamily="34" charset="0"/>
                      </a:rPr>
                      <m:t>day</m:t>
                    </m:r>
                  </m:oMath>
                </a14:m>
                <a:endParaRPr kumimoji="0" lang="en-US" sz="2800"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p:sp>
            <p:nvSpPr>
              <p:cNvPr id="4" name="TextBox 3">
                <a:extLst>
                  <a:ext uri="{FF2B5EF4-FFF2-40B4-BE49-F238E27FC236}">
                    <a16:creationId xmlns:a16="http://schemas.microsoft.com/office/drawing/2014/main" id="{7A80D100-9609-2DB6-B9AF-0C384FD2FAD7}"/>
                  </a:ext>
                </a:extLst>
              </p:cNvPr>
              <p:cNvSpPr txBox="1">
                <a:spLocks noRot="1" noChangeAspect="1" noMove="1" noResize="1" noEditPoints="1" noAdjustHandles="1" noChangeArrowheads="1" noChangeShapeType="1" noTextEdit="1"/>
              </p:cNvSpPr>
              <p:nvPr/>
            </p:nvSpPr>
            <p:spPr>
              <a:xfrm>
                <a:off x="3989851" y="3429000"/>
                <a:ext cx="7757649" cy="725007"/>
              </a:xfrm>
              <a:prstGeom prst="rect">
                <a:avLst/>
              </a:prstGeom>
              <a:blipFill>
                <a:blip r:embed="rId2"/>
                <a:stretch>
                  <a:fillRect l="-164" r="-327" b="-1929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3A37B470-025D-8E31-AE5F-A015B7A25A72}"/>
                  </a:ext>
                </a:extLst>
              </p:cNvPr>
              <p:cNvSpPr txBox="1"/>
              <p:nvPr/>
            </p:nvSpPr>
            <p:spPr>
              <a:xfrm>
                <a:off x="4393581" y="4427381"/>
                <a:ext cx="2522535" cy="7143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DT</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000" b="0" i="1"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V</m:t>
                          </m:r>
                        </m:num>
                        <m:den>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den>
                      </m:f>
                      <m:r>
                        <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000" b="0" i="1"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L</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W</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H</m:t>
                          </m:r>
                        </m:num>
                        <m:den>
                          <m:r>
                            <m:rPr>
                              <m:sty m:val="p"/>
                            </m:rPr>
                            <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den>
                      </m:f>
                    </m:oMath>
                  </m:oMathPara>
                </a14:m>
                <a:endPar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mn-cs"/>
                </a:endParaRPr>
              </a:p>
            </p:txBody>
          </p:sp>
        </mc:Choice>
        <mc:Fallback>
          <p:sp>
            <p:nvSpPr>
              <p:cNvPr id="6" name="TextBox 5">
                <a:extLst>
                  <a:ext uri="{FF2B5EF4-FFF2-40B4-BE49-F238E27FC236}">
                    <a16:creationId xmlns:a16="http://schemas.microsoft.com/office/drawing/2014/main" id="{3A37B470-025D-8E31-AE5F-A015B7A25A72}"/>
                  </a:ext>
                </a:extLst>
              </p:cNvPr>
              <p:cNvSpPr txBox="1">
                <a:spLocks noRot="1" noChangeAspect="1" noMove="1" noResize="1" noEditPoints="1" noAdjustHandles="1" noChangeArrowheads="1" noChangeShapeType="1" noTextEdit="1"/>
              </p:cNvSpPr>
              <p:nvPr/>
            </p:nvSpPr>
            <p:spPr>
              <a:xfrm>
                <a:off x="4393581" y="4427381"/>
                <a:ext cx="2522535" cy="714363"/>
              </a:xfrm>
              <a:prstGeom prst="rect">
                <a:avLst/>
              </a:prstGeom>
              <a:blipFill>
                <a:blip r:embed="rId3"/>
                <a:stretch>
                  <a:fillRect b="-701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4446DCAA-F5CC-0D09-B6BD-6A7622421B95}"/>
                  </a:ext>
                </a:extLst>
              </p:cNvPr>
              <p:cNvSpPr txBox="1"/>
              <p:nvPr/>
            </p:nvSpPr>
            <p:spPr>
              <a:xfrm>
                <a:off x="6916116" y="4425755"/>
                <a:ext cx="1971106" cy="6694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H</m:t>
                      </m:r>
                      <m:r>
                        <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f>
                        <m:fPr>
                          <m:ctrlPr>
                            <a:rPr kumimoji="0" lang="en-US" sz="2000" b="0" i="1"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DT</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Q</m:t>
                          </m:r>
                        </m:num>
                        <m:den>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L</m:t>
                          </m:r>
                          <m: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0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Times New Roman" panose="02020603050405020304" pitchFamily="18" charset="0"/>
                            </a:rPr>
                            <m:t>W</m:t>
                          </m:r>
                        </m:den>
                      </m:f>
                    </m:oMath>
                  </m:oMathPara>
                </a14:m>
                <a:endParaRPr kumimoji="0" lang="en-US" sz="2000" b="0" i="0" u="none" strike="noStrike" kern="1200" cap="none" spc="0" normalizeH="0" baseline="0" noProof="0">
                  <a:ln>
                    <a:noFill/>
                  </a:ln>
                  <a:solidFill>
                    <a:srgbClr val="666666"/>
                  </a:solidFill>
                  <a:effectLst/>
                  <a:uLnTx/>
                  <a:uFillTx/>
                  <a:latin typeface="Cambria Math" panose="02040503050406030204" pitchFamily="18" charset="0"/>
                  <a:ea typeface="Cambria Math" panose="02040503050406030204" pitchFamily="18" charset="0"/>
                  <a:cs typeface="+mn-cs"/>
                </a:endParaRPr>
              </a:p>
            </p:txBody>
          </p:sp>
        </mc:Choice>
        <mc:Fallback>
          <p:sp>
            <p:nvSpPr>
              <p:cNvPr id="7" name="TextBox 6">
                <a:extLst>
                  <a:ext uri="{FF2B5EF4-FFF2-40B4-BE49-F238E27FC236}">
                    <a16:creationId xmlns:a16="http://schemas.microsoft.com/office/drawing/2014/main" id="{4446DCAA-F5CC-0D09-B6BD-6A7622421B95}"/>
                  </a:ext>
                </a:extLst>
              </p:cNvPr>
              <p:cNvSpPr txBox="1">
                <a:spLocks noRot="1" noChangeAspect="1" noMove="1" noResize="1" noEditPoints="1" noAdjustHandles="1" noChangeArrowheads="1" noChangeShapeType="1" noTextEdit="1"/>
              </p:cNvSpPr>
              <p:nvPr/>
            </p:nvSpPr>
            <p:spPr>
              <a:xfrm>
                <a:off x="6916116" y="4425755"/>
                <a:ext cx="1971106" cy="669414"/>
              </a:xfrm>
              <a:prstGeom prst="rect">
                <a:avLst/>
              </a:prstGeom>
              <a:blipFill>
                <a:blip r:embed="rId4"/>
                <a:stretch>
                  <a:fillRect b="-55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92E695E-1DDF-E58D-D6D2-DFBB955C42C3}"/>
                  </a:ext>
                </a:extLst>
              </p:cNvPr>
              <p:cNvSpPr txBox="1"/>
              <p:nvPr/>
            </p:nvSpPr>
            <p:spPr>
              <a:xfrm>
                <a:off x="4451765" y="5375827"/>
                <a:ext cx="4399962" cy="604396"/>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3.0 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hrs</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72</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×28</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Cambria Math" panose="02040503050406030204" pitchFamily="18" charset="0"/>
                              <a:cs typeface="+mn-cs"/>
                            </a:rPr>
                            <m:t>ft</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2,200,000 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gal</m:t>
                          </m:r>
                        </m:num>
                        <m:den>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fPr>
                        <m:num>
                          <m:sSup>
                            <m:sSup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sSupPr>
                            <m:e>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e>
                            <m:sup>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3</m:t>
                              </m:r>
                            </m:sup>
                          </m:sSup>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7.48 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gal</m:t>
                          </m:r>
                        </m:den>
                      </m:f>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   </m:t>
                      </m:r>
                      <m:f>
                        <m:fPr>
                          <m:ctrlPr>
                            <a:rPr kumimoji="0" lang="en-US" sz="1800" b="0" i="1"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ctrlPr>
                        </m:fPr>
                        <m:num>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day</m:t>
                          </m:r>
                        </m:num>
                        <m:den>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24 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hrs</m:t>
                          </m:r>
                        </m:den>
                      </m:f>
                    </m:oMath>
                  </m:oMathPara>
                </a14:m>
                <a:endParaRPr kumimoji="0" lang="en-US" sz="1800"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p:sp>
            <p:nvSpPr>
              <p:cNvPr id="8" name="TextBox 7">
                <a:extLst>
                  <a:ext uri="{FF2B5EF4-FFF2-40B4-BE49-F238E27FC236}">
                    <a16:creationId xmlns:a16="http://schemas.microsoft.com/office/drawing/2014/main" id="{A92E695E-1DDF-E58D-D6D2-DFBB955C42C3}"/>
                  </a:ext>
                </a:extLst>
              </p:cNvPr>
              <p:cNvSpPr txBox="1">
                <a:spLocks noRot="1" noChangeAspect="1" noMove="1" noResize="1" noEditPoints="1" noAdjustHandles="1" noChangeArrowheads="1" noChangeShapeType="1" noTextEdit="1"/>
              </p:cNvSpPr>
              <p:nvPr/>
            </p:nvSpPr>
            <p:spPr>
              <a:xfrm>
                <a:off x="4451765" y="5375827"/>
                <a:ext cx="4399962" cy="604396"/>
              </a:xfrm>
              <a:prstGeom prst="rect">
                <a:avLst/>
              </a:prstGeom>
              <a:blipFill>
                <a:blip r:embed="rId5"/>
                <a:stretch>
                  <a:fillRect l="-288" t="-4167" r="-288" b="-1875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B15A12FE-2E28-A81C-BF63-76B300CA68D3}"/>
                  </a:ext>
                </a:extLst>
              </p:cNvPr>
              <p:cNvSpPr txBox="1"/>
              <p:nvPr/>
            </p:nvSpPr>
            <p:spPr>
              <a:xfrm>
                <a:off x="9075008" y="5558575"/>
                <a:ext cx="746999"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=18 </m:t>
                      </m:r>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ft</m:t>
                      </m:r>
                    </m:oMath>
                  </m:oMathPara>
                </a14:m>
                <a:endParaRPr kumimoji="0" lang="en-US" sz="1800"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p:sp>
            <p:nvSpPr>
              <p:cNvPr id="9" name="TextBox 8">
                <a:extLst>
                  <a:ext uri="{FF2B5EF4-FFF2-40B4-BE49-F238E27FC236}">
                    <a16:creationId xmlns:a16="http://schemas.microsoft.com/office/drawing/2014/main" id="{B15A12FE-2E28-A81C-BF63-76B300CA68D3}"/>
                  </a:ext>
                </a:extLst>
              </p:cNvPr>
              <p:cNvSpPr txBox="1">
                <a:spLocks noRot="1" noChangeAspect="1" noMove="1" noResize="1" noEditPoints="1" noAdjustHandles="1" noChangeArrowheads="1" noChangeShapeType="1" noTextEdit="1"/>
              </p:cNvSpPr>
              <p:nvPr/>
            </p:nvSpPr>
            <p:spPr>
              <a:xfrm>
                <a:off x="9075008" y="5558575"/>
                <a:ext cx="746999" cy="276999"/>
              </a:xfrm>
              <a:prstGeom prst="rect">
                <a:avLst/>
              </a:prstGeom>
              <a:blipFill>
                <a:blip r:embed="rId6"/>
                <a:stretch>
                  <a:fillRect l="-3333" t="-8696" r="-6667" b="-391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4BBB3A4A-1098-1EF2-9358-855D480337CA}"/>
                  </a:ext>
                </a:extLst>
              </p:cNvPr>
              <p:cNvSpPr txBox="1"/>
              <p:nvPr/>
            </p:nvSpPr>
            <p:spPr>
              <a:xfrm>
                <a:off x="3864946" y="5558575"/>
                <a:ext cx="448841"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H</m:t>
                      </m:r>
                      <m:r>
                        <a:rPr kumimoji="0" lang="en-US" sz="1800" b="0" i="0" u="none" strike="noStrike" kern="1200" cap="none" spc="0" normalizeH="0" baseline="0" noProof="0" smtClean="0">
                          <a:ln>
                            <a:noFill/>
                          </a:ln>
                          <a:solidFill>
                            <a:srgbClr val="666666"/>
                          </a:solidFill>
                          <a:effectLst/>
                          <a:uLnTx/>
                          <a:uFillTx/>
                          <a:latin typeface="Cambria Math" panose="02040503050406030204" pitchFamily="18" charset="0"/>
                          <a:ea typeface="+mn-ea"/>
                          <a:cs typeface="+mn-cs"/>
                        </a:rPr>
                        <m:t>=</m:t>
                      </m:r>
                    </m:oMath>
                  </m:oMathPara>
                </a14:m>
                <a:endParaRPr kumimoji="0" lang="en-US" sz="1800" b="0" i="0" u="none" strike="noStrike" kern="1200" cap="none" spc="0" normalizeH="0" baseline="0" noProof="0">
                  <a:ln>
                    <a:noFill/>
                  </a:ln>
                  <a:solidFill>
                    <a:srgbClr val="666666"/>
                  </a:solidFill>
                  <a:effectLst/>
                  <a:uLnTx/>
                  <a:uFillTx/>
                  <a:latin typeface="Calibri" panose="020F0502020204030204"/>
                  <a:ea typeface="+mn-ea"/>
                  <a:cs typeface="+mn-cs"/>
                </a:endParaRPr>
              </a:p>
            </p:txBody>
          </p:sp>
        </mc:Choice>
        <mc:Fallback>
          <p:sp>
            <p:nvSpPr>
              <p:cNvPr id="10" name="TextBox 9">
                <a:extLst>
                  <a:ext uri="{FF2B5EF4-FFF2-40B4-BE49-F238E27FC236}">
                    <a16:creationId xmlns:a16="http://schemas.microsoft.com/office/drawing/2014/main" id="{4BBB3A4A-1098-1EF2-9358-855D480337CA}"/>
                  </a:ext>
                </a:extLst>
              </p:cNvPr>
              <p:cNvSpPr txBox="1">
                <a:spLocks noRot="1" noChangeAspect="1" noMove="1" noResize="1" noEditPoints="1" noAdjustHandles="1" noChangeArrowheads="1" noChangeShapeType="1" noTextEdit="1"/>
              </p:cNvSpPr>
              <p:nvPr/>
            </p:nvSpPr>
            <p:spPr>
              <a:xfrm>
                <a:off x="3864946" y="5558575"/>
                <a:ext cx="448841" cy="276999"/>
              </a:xfrm>
              <a:prstGeom prst="rect">
                <a:avLst/>
              </a:prstGeom>
              <a:blipFill>
                <a:blip r:embed="rId7"/>
                <a:stretch>
                  <a:fillRect l="-11111" r="-5556" b="-4348"/>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74DF562F-FE04-CA93-C78E-CE5BA53D72C7}"/>
              </a:ext>
            </a:extLst>
          </p:cNvPr>
          <p:cNvCxnSpPr>
            <a:cxnSpLocks/>
          </p:cNvCxnSpPr>
          <p:nvPr/>
        </p:nvCxnSpPr>
        <p:spPr>
          <a:xfrm>
            <a:off x="4466053" y="5702258"/>
            <a:ext cx="454618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3C2F0E9-F62E-B741-F781-57243028DFE8}"/>
              </a:ext>
            </a:extLst>
          </p:cNvPr>
          <p:cNvCxnSpPr>
            <a:cxnSpLocks/>
          </p:cNvCxnSpPr>
          <p:nvPr/>
        </p:nvCxnSpPr>
        <p:spPr>
          <a:xfrm>
            <a:off x="5647792" y="5353050"/>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2939411-D570-99B5-CED7-F2DD1CFFA5B0}"/>
              </a:ext>
            </a:extLst>
          </p:cNvPr>
          <p:cNvCxnSpPr>
            <a:cxnSpLocks/>
          </p:cNvCxnSpPr>
          <p:nvPr/>
        </p:nvCxnSpPr>
        <p:spPr>
          <a:xfrm>
            <a:off x="7162267" y="5340486"/>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C075695-1952-449A-1AAD-637A879749CE}"/>
              </a:ext>
            </a:extLst>
          </p:cNvPr>
          <p:cNvCxnSpPr>
            <a:cxnSpLocks/>
          </p:cNvCxnSpPr>
          <p:nvPr/>
        </p:nvCxnSpPr>
        <p:spPr>
          <a:xfrm>
            <a:off x="8135404" y="5340486"/>
            <a:ext cx="0" cy="72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41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10C662-D991-19F8-2A12-93F5B2BDDCE3}"/>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2805999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3" name="TextBox 2">
            <a:extLst>
              <a:ext uri="{FF2B5EF4-FFF2-40B4-BE49-F238E27FC236}">
                <a16:creationId xmlns:a16="http://schemas.microsoft.com/office/drawing/2014/main" id="{9F2D8793-B03D-E895-AFC8-C47E9C7F4A73}"/>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err="1">
                <a:ln>
                  <a:noFill/>
                </a:ln>
                <a:solidFill>
                  <a:prstClr val="black"/>
                </a:solidFill>
                <a:effectLst/>
                <a:uLnTx/>
                <a:uFillTx/>
                <a:latin typeface="Raleway" panose="020B0503030101060003" pitchFamily="34" charset="0"/>
                <a:ea typeface="+mn-ea"/>
                <a:cs typeface="+mn-cs"/>
              </a:rPr>
              <a:t>swefc@unm.edu</a:t>
            </a:r>
            <a:endParaRPr kumimoji="0" lang="en-US" sz="3000" b="0" i="0" u="none" strike="noStrike" kern="1200" cap="none" spc="0" normalizeH="0" baseline="0" noProof="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item1.xml><?xml version="1.0" encoding="utf-8"?>
<ParticipantInfoData/>
</file>

<file path=customXml/item2.xml><?xml version="1.0" encoding="utf-8"?>
<SessionSlideMasterData/>
</file>

<file path=customXml/item3.xml><?xml version="1.0" encoding="utf-8"?>
<SessionGroupWeightData/>
</file>

<file path=customXml/item4.xml><?xml version="1.0" encoding="utf-8"?>
<SessionAnswerData>
  <AllAnswers/>
</SessionAnswerData>
</file>

<file path=customXml/item5.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6.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SessionSlideMasterData/>
</file>

<file path=customXml/item8.xml><?xml version="1.0" encoding="utf-8"?>
<SessionAnswerData>
  <AllAnswers/>
</SessionAnswerData>
</file>

<file path=customXml/item9.xml><?xml version="1.0" encoding="utf-8"?>
<SessionQuestionData>
  <AllQuestions/>
</SessionQuestionData>
</file>

<file path=customXml/item10.xml><?xml version="1.0" encoding="utf-8"?>
<SessionRankData/>
</file>

<file path=customXml/item11.xml><?xml version="1.0" encoding="utf-8"?>
<SessionCloseEndedDescriptorsData/>
</file>

<file path=customXml/item12.xml><?xml version="1.0" encoding="utf-8"?>
<SessionPresentationSettingsData/>
</file>

<file path=customXml/item13.xml><?xml version="1.0" encoding="utf-8"?>
<SessionSlideDescriptorData/>
</file>

<file path=customXml/item14.xml><?xml version="1.0" encoding="utf-8"?>
<CustomFieldInfoData/>
</file>

<file path=customXml/item15.xml><?xml version="1.0" encoding="utf-8"?>
<SessionSlideSettingsData/>
</file>

<file path=customXml/item16.xml><?xml version="1.0" encoding="utf-8"?>
<SessionResponseGridSettings>
  <AllResponseGridSettings/>
</SessionResponseGridSettings>
</file>

<file path=customXml/item17.xml><?xml version="1.0" encoding="utf-8"?>
<SessionRankData/>
</file>

<file path=customXml/item18.xml><?xml version="1.0" encoding="utf-8"?>
<SessionQuestionData>
  <AllQuestions/>
</SessionQuestionData>
</file>

<file path=customXml/item19.xml><?xml version="1.0" encoding="utf-8"?>
<TextingSlideData/>
</file>

<file path=customXml/item20.xml><?xml version="1.0" encoding="utf-8"?>
<CustomFieldInfoData/>
</file>

<file path=customXml/item21.xml><?xml version="1.0" encoding="utf-8"?>
<SessionPresentationSettingsData/>
</file>

<file path=customXml/item22.xml><?xml version="1.0" encoding="utf-8"?>
<SessionSlideDescriptorData/>
</file>

<file path=customXml/item23.xml><?xml version="1.0" encoding="utf-8"?>
<ParticipantInfoData/>
</file>

<file path=customXml/item24.xml><?xml version="1.0" encoding="utf-8"?>
<SessionResponseData/>
</file>

<file path=customXml/item25.xml><?xml version="1.0" encoding="utf-8"?>
<TextingSlideData/>
</file>

<file path=customXml/item26.xml><?xml version="1.0" encoding="utf-8"?>
<SessionCloseEndedDescriptorsData/>
</file>

<file path=customXml/item27.xml><?xml version="1.0" encoding="utf-8"?>
<SessionResponseData/>
</file>

<file path=customXml/item28.xml><?xml version="1.0" encoding="utf-8"?>
<?mso-contentType ?>
<FormTemplates xmlns="http://schemas.microsoft.com/sharepoint/v3/contenttype/forms">
  <Display>DocumentLibraryForm</Display>
  <Edit>DocumentLibraryForm</Edit>
  <New>DocumentLibraryForm</New>
</FormTemplates>
</file>

<file path=customXml/item29.xml><?xml version="1.0" encoding="utf-8"?>
<TeamNamesData>
  <TeamNames/>
</TeamNamesData>
</file>

<file path=customXml/item30.xml><?xml version="1.0" encoding="utf-8"?>
<SessionParticipantData/>
</file>

<file path=customXml/item31.xml><?xml version="1.0" encoding="utf-8"?>
<TeamNamesData>
  <TeamNames/>
</TeamNamesData>
</file>

<file path=customXml/item32.xml><?xml version="1.0" encoding="utf-8"?>
<SessionSlideSettingsData/>
</file>

<file path=customXml/item33.xml><?xml version="1.0" encoding="utf-8"?>
<SessionGroupWeightData/>
</file>

<file path=customXml/item34.xml><?xml version="1.0" encoding="utf-8"?>
<SessionResponseGridSettings>
  <AllResponseGridSettings/>
</SessionResponseGridSettings>
</file>

<file path=customXml/item35.xml><?xml version="1.0" encoding="utf-8"?>
<SessionParticipantData/>
</file>

<file path=customXml/itemProps1.xml><?xml version="1.0" encoding="utf-8"?>
<ds:datastoreItem xmlns:ds="http://schemas.openxmlformats.org/officeDocument/2006/customXml" ds:itemID="{D73BF250-F3BD-4994-95CD-0640FFC87D9D}">
  <ds:schemaRefs/>
</ds:datastoreItem>
</file>

<file path=customXml/itemProps2.xml><?xml version="1.0" encoding="utf-8"?>
<ds:datastoreItem xmlns:ds="http://schemas.openxmlformats.org/officeDocument/2006/customXml" ds:itemID="{1EFA59B5-F4EA-48E6-AC65-4845319289E5}">
  <ds:schemaRefs/>
</ds:datastoreItem>
</file>

<file path=customXml/itemProps3.xml><?xml version="1.0" encoding="utf-8"?>
<ds:datastoreItem xmlns:ds="http://schemas.openxmlformats.org/officeDocument/2006/customXml" ds:itemID="{69AC5ADD-B028-40C5-8E1C-8043B4DFB454}">
  <ds:schemaRefs/>
</ds:datastoreItem>
</file>

<file path=customXml/itemProps4.xml><?xml version="1.0" encoding="utf-8"?>
<ds:datastoreItem xmlns:ds="http://schemas.openxmlformats.org/officeDocument/2006/customXml" ds:itemID="{4A67DD59-0644-4033-ADD9-9F2CCC3DBFD1}">
  <ds:schemaRefs/>
</ds:datastoreItem>
</file>

<file path=customXml/itemProps5.xml><?xml version="1.0" encoding="utf-8"?>
<ds:datastoreItem xmlns:ds="http://schemas.openxmlformats.org/officeDocument/2006/customXml" ds:itemID="{848DCB52-E995-4300-A2BE-953C3E4DC03B}">
  <ds:schemaRefs>
    <ds:schemaRef ds:uri="adfd91b3-bd4d-4885-9b34-1e53a11780c3"/>
    <ds:schemaRef ds:uri="bcfcacb4-ef8c-4171-b2bd-68e64a4a5b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6.xml><?xml version="1.0" encoding="utf-8"?>
<ds:datastoreItem xmlns:ds="http://schemas.openxmlformats.org/officeDocument/2006/customXml" ds:itemID="{B8A8DBD9-9928-42AD-B472-63B7A62EF2DA}">
  <ds:schemaRefs>
    <ds:schemaRef ds:uri="adfd91b3-bd4d-4885-9b34-1e53a11780c3"/>
    <ds:schemaRef ds:uri="bcfcacb4-ef8c-4171-b2bd-68e64a4a5b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7.xml><?xml version="1.0" encoding="utf-8"?>
<ds:datastoreItem xmlns:ds="http://schemas.openxmlformats.org/officeDocument/2006/customXml" ds:itemID="{CDBB6357-BA85-4D8C-AA7B-A2810888B9BD}">
  <ds:schemaRefs/>
</ds:datastoreItem>
</file>

<file path=customXml/itemProps8.xml><?xml version="1.0" encoding="utf-8"?>
<ds:datastoreItem xmlns:ds="http://schemas.openxmlformats.org/officeDocument/2006/customXml" ds:itemID="{FA98A62B-FE3D-43DD-924A-CAB745E75D13}">
  <ds:schemaRefs/>
</ds:datastoreItem>
</file>

<file path=customXml/itemProps9.xml><?xml version="1.0" encoding="utf-8"?>
<ds:datastoreItem xmlns:ds="http://schemas.openxmlformats.org/officeDocument/2006/customXml" ds:itemID="{2E1C5C57-4541-479C-9494-2C3D27D57275}">
  <ds:schemaRefs/>
</ds:datastoreItem>
</file>

<file path=customXml/itemProps10.xml><?xml version="1.0" encoding="utf-8"?>
<ds:datastoreItem xmlns:ds="http://schemas.openxmlformats.org/officeDocument/2006/customXml" ds:itemID="{1750C228-5B06-4977-9DB4-50B7721EC521}">
  <ds:schemaRefs/>
</ds:datastoreItem>
</file>

<file path=customXml/itemProps11.xml><?xml version="1.0" encoding="utf-8"?>
<ds:datastoreItem xmlns:ds="http://schemas.openxmlformats.org/officeDocument/2006/customXml" ds:itemID="{3DC2256E-073E-4BF3-9A7E-BADB51625C5F}">
  <ds:schemaRefs/>
</ds:datastoreItem>
</file>

<file path=customXml/itemProps12.xml><?xml version="1.0" encoding="utf-8"?>
<ds:datastoreItem xmlns:ds="http://schemas.openxmlformats.org/officeDocument/2006/customXml" ds:itemID="{63B23FFE-B942-4BF7-BC12-9C46FC9E198F}">
  <ds:schemaRefs/>
</ds:datastoreItem>
</file>

<file path=customXml/itemProps13.xml><?xml version="1.0" encoding="utf-8"?>
<ds:datastoreItem xmlns:ds="http://schemas.openxmlformats.org/officeDocument/2006/customXml" ds:itemID="{9EBBB343-AEB0-4BD3-9B9D-1F811AFC6811}">
  <ds:schemaRefs/>
</ds:datastoreItem>
</file>

<file path=customXml/itemProps14.xml><?xml version="1.0" encoding="utf-8"?>
<ds:datastoreItem xmlns:ds="http://schemas.openxmlformats.org/officeDocument/2006/customXml" ds:itemID="{DBDFBBC8-2A84-4B07-8809-30C85F54CD6A}">
  <ds:schemaRefs/>
</ds:datastoreItem>
</file>

<file path=customXml/itemProps15.xml><?xml version="1.0" encoding="utf-8"?>
<ds:datastoreItem xmlns:ds="http://schemas.openxmlformats.org/officeDocument/2006/customXml" ds:itemID="{6BCC83CE-C89B-491B-A84D-404018637217}">
  <ds:schemaRefs/>
</ds:datastoreItem>
</file>

<file path=customXml/itemProps16.xml><?xml version="1.0" encoding="utf-8"?>
<ds:datastoreItem xmlns:ds="http://schemas.openxmlformats.org/officeDocument/2006/customXml" ds:itemID="{1194A7C2-6E2C-4A2B-9559-FE7545C4B00F}">
  <ds:schemaRefs/>
</ds:datastoreItem>
</file>

<file path=customXml/itemProps17.xml><?xml version="1.0" encoding="utf-8"?>
<ds:datastoreItem xmlns:ds="http://schemas.openxmlformats.org/officeDocument/2006/customXml" ds:itemID="{1FA78647-6D92-43F5-9FFB-D6AFB2D87543}">
  <ds:schemaRefs/>
</ds:datastoreItem>
</file>

<file path=customXml/itemProps18.xml><?xml version="1.0" encoding="utf-8"?>
<ds:datastoreItem xmlns:ds="http://schemas.openxmlformats.org/officeDocument/2006/customXml" ds:itemID="{4D21C254-DB55-488F-A3E4-3E03140F9BE7}">
  <ds:schemaRefs/>
</ds:datastoreItem>
</file>

<file path=customXml/itemProps19.xml><?xml version="1.0" encoding="utf-8"?>
<ds:datastoreItem xmlns:ds="http://schemas.openxmlformats.org/officeDocument/2006/customXml" ds:itemID="{919B2EC7-123C-48A6-A6DE-90F860E2015B}">
  <ds:schemaRefs/>
</ds:datastoreItem>
</file>

<file path=customXml/itemProps20.xml><?xml version="1.0" encoding="utf-8"?>
<ds:datastoreItem xmlns:ds="http://schemas.openxmlformats.org/officeDocument/2006/customXml" ds:itemID="{C54739A9-D5C1-4AFA-83BC-0CEDAC3C0B1F}">
  <ds:schemaRefs/>
</ds:datastoreItem>
</file>

<file path=customXml/itemProps21.xml><?xml version="1.0" encoding="utf-8"?>
<ds:datastoreItem xmlns:ds="http://schemas.openxmlformats.org/officeDocument/2006/customXml" ds:itemID="{328FE54E-14A7-43E5-8502-04CACA1E0FDB}">
  <ds:schemaRefs/>
</ds:datastoreItem>
</file>

<file path=customXml/itemProps22.xml><?xml version="1.0" encoding="utf-8"?>
<ds:datastoreItem xmlns:ds="http://schemas.openxmlformats.org/officeDocument/2006/customXml" ds:itemID="{D0FBB317-61D3-4912-8927-4DB69125DFF3}">
  <ds:schemaRefs/>
</ds:datastoreItem>
</file>

<file path=customXml/itemProps23.xml><?xml version="1.0" encoding="utf-8"?>
<ds:datastoreItem xmlns:ds="http://schemas.openxmlformats.org/officeDocument/2006/customXml" ds:itemID="{185DC4C6-97B9-479E-8C6C-13D0814B0772}">
  <ds:schemaRefs/>
</ds:datastoreItem>
</file>

<file path=customXml/itemProps24.xml><?xml version="1.0" encoding="utf-8"?>
<ds:datastoreItem xmlns:ds="http://schemas.openxmlformats.org/officeDocument/2006/customXml" ds:itemID="{3273FA8D-2318-436C-A8BF-9DCD8FEC41A1}">
  <ds:schemaRefs/>
</ds:datastoreItem>
</file>

<file path=customXml/itemProps25.xml><?xml version="1.0" encoding="utf-8"?>
<ds:datastoreItem xmlns:ds="http://schemas.openxmlformats.org/officeDocument/2006/customXml" ds:itemID="{47DA0CB4-E103-4C75-929D-267B0D4079E6}">
  <ds:schemaRefs/>
</ds:datastoreItem>
</file>

<file path=customXml/itemProps26.xml><?xml version="1.0" encoding="utf-8"?>
<ds:datastoreItem xmlns:ds="http://schemas.openxmlformats.org/officeDocument/2006/customXml" ds:itemID="{643D3CDE-B65C-42ED-ABDF-6D595DB094D5}">
  <ds:schemaRefs/>
</ds:datastoreItem>
</file>

<file path=customXml/itemProps27.xml><?xml version="1.0" encoding="utf-8"?>
<ds:datastoreItem xmlns:ds="http://schemas.openxmlformats.org/officeDocument/2006/customXml" ds:itemID="{E79A7916-6BA4-4914-BE65-1AC4221C9478}">
  <ds:schemaRefs/>
</ds:datastoreItem>
</file>

<file path=customXml/itemProps28.xml><?xml version="1.0" encoding="utf-8"?>
<ds:datastoreItem xmlns:ds="http://schemas.openxmlformats.org/officeDocument/2006/customXml" ds:itemID="{22D9B22A-B5F1-4165-91A9-A03E11E1C1FC}">
  <ds:schemaRefs>
    <ds:schemaRef ds:uri="http://schemas.microsoft.com/sharepoint/v3/contenttype/forms"/>
  </ds:schemaRefs>
</ds:datastoreItem>
</file>

<file path=customXml/itemProps29.xml><?xml version="1.0" encoding="utf-8"?>
<ds:datastoreItem xmlns:ds="http://schemas.openxmlformats.org/officeDocument/2006/customXml" ds:itemID="{134C54F6-7092-4E8E-82DC-7B8C508C231A}">
  <ds:schemaRefs/>
</ds:datastoreItem>
</file>

<file path=customXml/itemProps30.xml><?xml version="1.0" encoding="utf-8"?>
<ds:datastoreItem xmlns:ds="http://schemas.openxmlformats.org/officeDocument/2006/customXml" ds:itemID="{C6ED0F12-732B-4981-BE12-04BF0172D594}">
  <ds:schemaRefs/>
</ds:datastoreItem>
</file>

<file path=customXml/itemProps31.xml><?xml version="1.0" encoding="utf-8"?>
<ds:datastoreItem xmlns:ds="http://schemas.openxmlformats.org/officeDocument/2006/customXml" ds:itemID="{9BEF5D38-CA2F-4A89-884D-345BAC9F5AED}">
  <ds:schemaRefs/>
</ds:datastoreItem>
</file>

<file path=customXml/itemProps32.xml><?xml version="1.0" encoding="utf-8"?>
<ds:datastoreItem xmlns:ds="http://schemas.openxmlformats.org/officeDocument/2006/customXml" ds:itemID="{AD41F6E8-068C-4B11-8A40-33BE3FF43C6E}">
  <ds:schemaRefs/>
</ds:datastoreItem>
</file>

<file path=customXml/itemProps33.xml><?xml version="1.0" encoding="utf-8"?>
<ds:datastoreItem xmlns:ds="http://schemas.openxmlformats.org/officeDocument/2006/customXml" ds:itemID="{7367CF6F-774C-48B5-9B92-BE9ED29CAFC2}">
  <ds:schemaRefs/>
</ds:datastoreItem>
</file>

<file path=customXml/itemProps34.xml><?xml version="1.0" encoding="utf-8"?>
<ds:datastoreItem xmlns:ds="http://schemas.openxmlformats.org/officeDocument/2006/customXml" ds:itemID="{5E635EB4-B9BB-45BD-9F0D-160FB5CFD629}">
  <ds:schemaRefs/>
</ds:datastoreItem>
</file>

<file path=customXml/itemProps35.xml><?xml version="1.0" encoding="utf-8"?>
<ds:datastoreItem xmlns:ds="http://schemas.openxmlformats.org/officeDocument/2006/customXml" ds:itemID="{3C5B3AE9-E2D5-4D9C-A33F-118A4775C5FE}">
  <ds:schemaRefs/>
</ds:datastoreItem>
</file>

<file path=docProps/app.xml><?xml version="1.0" encoding="utf-8"?>
<Properties xmlns="http://schemas.openxmlformats.org/officeDocument/2006/extended-properties" xmlns:vt="http://schemas.openxmlformats.org/officeDocument/2006/docPropsVTypes">
  <TotalTime>0</TotalTime>
  <Words>2639</Words>
  <Application>Microsoft Macintosh PowerPoint</Application>
  <PresentationFormat>Widescreen</PresentationFormat>
  <Paragraphs>338</Paragraphs>
  <Slides>34</Slides>
  <Notes>16</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34</vt:i4>
      </vt:variant>
    </vt:vector>
  </HeadingPairs>
  <TitlesOfParts>
    <vt:vector size="50" baseType="lpstr">
      <vt:lpstr>Aptos</vt:lpstr>
      <vt:lpstr>Arial</vt:lpstr>
      <vt:lpstr>Calibri</vt:lpstr>
      <vt:lpstr>Calibri Light</vt:lpstr>
      <vt:lpstr>Cambria Math</vt:lpstr>
      <vt:lpstr>Helvetica</vt:lpstr>
      <vt:lpstr>Helvetica Neue</vt:lpstr>
      <vt:lpstr>Montserrat</vt:lpstr>
      <vt:lpstr>Raleway</vt:lpstr>
      <vt:lpstr>Times New Roman</vt:lpstr>
      <vt:lpstr>Wingdings</vt:lpstr>
      <vt:lpstr>Office Theme</vt:lpstr>
      <vt:lpstr>2_Office Theme</vt:lpstr>
      <vt:lpstr>3_Office Theme</vt:lpstr>
      <vt:lpstr>1_Office Theme</vt:lpstr>
      <vt:lpstr>4_Office Theme</vt:lpstr>
      <vt:lpstr>PowerPoint Presentation</vt:lpstr>
      <vt:lpstr>Your trainers for today:</vt:lpstr>
      <vt:lpstr>PowerPoint Presentation</vt:lpstr>
      <vt:lpstr>PowerPoint Presentation</vt:lpstr>
      <vt:lpstr>WPI/ABC Operator Certification</vt:lpstr>
      <vt:lpstr>Use all your resources</vt:lpstr>
      <vt:lpstr>Schedule for 2026:</vt:lpstr>
      <vt:lpstr>https://swefc.unm.edu/home/op-cert-trainings/</vt:lpstr>
      <vt:lpstr>Sign in for every session to ensure you get credit for attending</vt:lpstr>
      <vt:lpstr>PowerPoint Presentation</vt:lpstr>
      <vt:lpstr>Velocity and Flow Rates</vt:lpstr>
      <vt:lpstr>Velocity vs Flow rates</vt:lpstr>
      <vt:lpstr> Velocity</vt:lpstr>
      <vt:lpstr>Velocity vs Flow rates</vt:lpstr>
      <vt:lpstr> Flow</vt:lpstr>
      <vt:lpstr> Flow</vt:lpstr>
      <vt:lpstr> Flow – you try it</vt:lpstr>
      <vt:lpstr>Detention Time</vt:lpstr>
      <vt:lpstr>Detention Time</vt:lpstr>
      <vt:lpstr>Your secondary clarifier is 40 ft in diameter and 25 ft deep. Your max daily flow is 1.2 MGD. To determine if your clarifier meets the recommended detention time, you need to calculate the detention time of the clarifier in hours.</vt:lpstr>
      <vt:lpstr>PowerPoint Presentation</vt:lpstr>
      <vt:lpstr>Find the detention time in hours for the following WWTP: • 4 rectangular clarifiers each 40.0 ft long, 30.0 ft wide, and with an average water depth of 21.00 ft. • 1 oxidation ditch 295 ft long, 80.0 ft wide, and with a water depth of 11.0 ft. • Flow is 3.50 MGD </vt:lpstr>
      <vt:lpstr>PowerPoint Presentation</vt:lpstr>
      <vt:lpstr>PowerPoint Presentation</vt:lpstr>
      <vt:lpstr>Detention Time Rearranged</vt:lpstr>
      <vt:lpstr>Your Turn – Practice Detention Time</vt:lpstr>
      <vt:lpstr>Weir Loading Rate</vt:lpstr>
      <vt:lpstr>Weir Loading Rate Example</vt:lpstr>
      <vt:lpstr>Weir Loading Rate Practice 1</vt:lpstr>
      <vt:lpstr>Surface Loading Rate</vt:lpstr>
      <vt:lpstr>Surface Loading Rate Example</vt:lpstr>
      <vt:lpstr>Surface Loading Rate Practice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Averi Davis</dc:creator>
  <cp:lastModifiedBy>Tammy Huynh</cp:lastModifiedBy>
  <cp:revision>1</cp:revision>
  <dcterms:created xsi:type="dcterms:W3CDTF">2022-02-18T19:26:34Z</dcterms:created>
  <dcterms:modified xsi:type="dcterms:W3CDTF">2026-03-13T14:59:10Z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y fmtid="{D5CDD505-2E9C-101B-9397-08002B2CF9AE}" pid="3" name="MediaServiceImageTags">
    <vt:lpwstr/>
  </property>
  <property fmtid="{D5CDD505-2E9C-101B-9397-08002B2CF9AE}" pid="4" name="IsExistingPresentation">
    <vt:lpwstr>Yes</vt:lpwstr>
  </property>
  <property fmtid="{D5CDD505-2E9C-101B-9397-08002B2CF9AE}" pid="5" name="PresentationVersion">
    <vt:lpwstr>2.1</vt:lpwstr>
  </property>
  <property fmtid="{D5CDD505-2E9C-101B-9397-08002B2CF9AE}" pid="6" name="PresentationID">
    <vt:lpwstr>ed89382b07384b799bdb2bed78c56607</vt:lpwstr>
  </property>
</Properties>
</file>