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1.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0"/>
    <p:sldMasterId id="2147484196" r:id="rId21"/>
  </p:sldMasterIdLst>
  <p:notesMasterIdLst>
    <p:notesMasterId r:id="rId84"/>
  </p:notesMasterIdLst>
  <p:sldIdLst>
    <p:sldId id="3768" r:id="rId22"/>
    <p:sldId id="3967" r:id="rId23"/>
    <p:sldId id="3808" r:id="rId24"/>
    <p:sldId id="3952" r:id="rId25"/>
    <p:sldId id="3942" r:id="rId26"/>
    <p:sldId id="3941" r:id="rId27"/>
    <p:sldId id="3966" r:id="rId28"/>
    <p:sldId id="3950" r:id="rId29"/>
    <p:sldId id="4178" r:id="rId30"/>
    <p:sldId id="3930" r:id="rId31"/>
    <p:sldId id="4229" r:id="rId32"/>
    <p:sldId id="4037" r:id="rId33"/>
    <p:sldId id="4040" r:id="rId34"/>
    <p:sldId id="4211" r:id="rId35"/>
    <p:sldId id="4210" r:id="rId36"/>
    <p:sldId id="4209" r:id="rId37"/>
    <p:sldId id="4239" r:id="rId38"/>
    <p:sldId id="4251" r:id="rId39"/>
    <p:sldId id="4253" r:id="rId40"/>
    <p:sldId id="4267" r:id="rId41"/>
    <p:sldId id="4269" r:id="rId42"/>
    <p:sldId id="4270" r:id="rId43"/>
    <p:sldId id="4024" r:id="rId44"/>
    <p:sldId id="4129" r:id="rId45"/>
    <p:sldId id="4028" r:id="rId46"/>
    <p:sldId id="4029" r:id="rId47"/>
    <p:sldId id="4212" r:id="rId48"/>
    <p:sldId id="4213" r:id="rId49"/>
    <p:sldId id="4032" r:id="rId50"/>
    <p:sldId id="4026" r:id="rId51"/>
    <p:sldId id="4217" r:id="rId52"/>
    <p:sldId id="4244" r:id="rId53"/>
    <p:sldId id="4245" r:id="rId54"/>
    <p:sldId id="4243" r:id="rId55"/>
    <p:sldId id="4272" r:id="rId56"/>
    <p:sldId id="4271" r:id="rId57"/>
    <p:sldId id="4221" r:id="rId58"/>
    <p:sldId id="4246" r:id="rId59"/>
    <p:sldId id="4204" r:id="rId60"/>
    <p:sldId id="4248" r:id="rId61"/>
    <p:sldId id="4234" r:id="rId62"/>
    <p:sldId id="4222" r:id="rId63"/>
    <p:sldId id="4247" r:id="rId64"/>
    <p:sldId id="4225" r:id="rId65"/>
    <p:sldId id="4227" r:id="rId66"/>
    <p:sldId id="4228" r:id="rId67"/>
    <p:sldId id="4223" r:id="rId68"/>
    <p:sldId id="4097" r:id="rId69"/>
    <p:sldId id="4263" r:id="rId70"/>
    <p:sldId id="4264" r:id="rId71"/>
    <p:sldId id="4265" r:id="rId72"/>
    <p:sldId id="4254" r:id="rId73"/>
    <p:sldId id="4258" r:id="rId74"/>
    <p:sldId id="4261" r:id="rId75"/>
    <p:sldId id="4250" r:id="rId76"/>
    <p:sldId id="4043" r:id="rId77"/>
    <p:sldId id="4231" r:id="rId78"/>
    <p:sldId id="4233" r:id="rId79"/>
    <p:sldId id="4236" r:id="rId80"/>
    <p:sldId id="4224" r:id="rId81"/>
    <p:sldId id="4021" r:id="rId82"/>
    <p:sldId id="3913" r:id="rId8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64" userDrawn="1">
          <p15:clr>
            <a:srgbClr val="A4A3A4"/>
          </p15:clr>
        </p15:guide>
        <p15:guide id="2" pos="3840" userDrawn="1">
          <p15:clr>
            <a:srgbClr val="A4A3A4"/>
          </p15:clr>
        </p15:guide>
        <p15:guide id="3" orient="horz" pos="1968" userDrawn="1">
          <p15:clr>
            <a:srgbClr val="A4A3A4"/>
          </p15:clr>
        </p15:guide>
        <p15:guide id="4" orient="horz" pos="27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DB3F452C-E8F7-78CF-69B5-69DD2E158C97}" name="Rose Afandi" initials="RA" userId="S::rafandi@unm.edu::f0ac4bf8-cd3f-4a7f-baff-8b2175634b9f" providerId="AD"/>
  <p188:author id="{953FE0F9-FFA5-3D07-6C22-9D48426D7EF1}" name="Dawn Nall" initials="DN" userId="Dawn Nal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ndra Blanton" initials="SB" lastIdx="2" clrIdx="0">
    <p:extLst>
      <p:ext uri="{19B8F6BF-5375-455C-9EA6-DF929625EA0E}">
        <p15:presenceInfo xmlns:p15="http://schemas.microsoft.com/office/powerpoint/2012/main" userId="S::blantons@unm.edu::45378809-820b-49fb-bcf1-86f11ea569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49" autoAdjust="0"/>
    <p:restoredTop sz="61129" autoAdjust="0"/>
  </p:normalViewPr>
  <p:slideViewPr>
    <p:cSldViewPr snapToGrid="0" snapToObjects="1">
      <p:cViewPr varScale="1">
        <p:scale>
          <a:sx n="128" d="100"/>
          <a:sy n="128" d="100"/>
        </p:scale>
        <p:origin x="3072" y="176"/>
      </p:cViewPr>
      <p:guideLst>
        <p:guide orient="horz" pos="1464"/>
        <p:guide pos="3840"/>
        <p:guide orient="horz" pos="1968"/>
        <p:guide orient="horz" pos="2760"/>
      </p:guideLst>
    </p:cSldViewPr>
  </p:slideViewPr>
  <p:outlineViewPr>
    <p:cViewPr>
      <p:scale>
        <a:sx n="33" d="100"/>
        <a:sy n="33" d="100"/>
      </p:scale>
      <p:origin x="0" y="-82689"/>
    </p:cViewPr>
  </p:outlineViewPr>
  <p:notesTextViewPr>
    <p:cViewPr>
      <p:scale>
        <a:sx n="110" d="100"/>
        <a:sy n="110" d="100"/>
      </p:scale>
      <p:origin x="0" y="0"/>
    </p:cViewPr>
  </p:notesTextViewPr>
  <p:sorterViewPr>
    <p:cViewPr varScale="1">
      <p:scale>
        <a:sx n="1" d="1"/>
        <a:sy n="1" d="1"/>
      </p:scale>
      <p:origin x="0" y="-960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customXml" Target="../customXml/item16.xml"/><Relationship Id="rId11" Type="http://schemas.openxmlformats.org/officeDocument/2006/relationships/customXml" Target="../customXml/item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5" Type="http://schemas.openxmlformats.org/officeDocument/2006/relationships/customXml" Target="../customXml/item5.xml"/><Relationship Id="rId90" Type="http://schemas.microsoft.com/office/2018/10/relationships/authors" Target="authors.xml"/><Relationship Id="rId14" Type="http://schemas.openxmlformats.org/officeDocument/2006/relationships/customXml" Target="../customXml/item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slide" Target="slides/slide56.xml"/><Relationship Id="rId8" Type="http://schemas.openxmlformats.org/officeDocument/2006/relationships/customXml" Target="../customXml/item8.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slide" Target="slides/slide59.xml"/><Relationship Id="rId85"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1.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slide" Target="slides/slide62.xml"/><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customXml" Target="../customXml/item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7" Type="http://schemas.openxmlformats.org/officeDocument/2006/relationships/customXml" Target="../customXml/item7.xml"/><Relationship Id="rId71" Type="http://schemas.openxmlformats.org/officeDocument/2006/relationships/slide" Target="slides/slide50.xml"/><Relationship Id="rId2" Type="http://schemas.openxmlformats.org/officeDocument/2006/relationships/customXml" Target="../customXml/item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viewProps" Target="viewProps.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customXml" Target="../customXml/item1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23:14:55.118"/>
    </inkml:context>
    <inkml:brush xml:id="br0">
      <inkml:brushProperty name="width" value="0.3" units="cm"/>
      <inkml:brushProperty name="height" value="0.6" units="cm"/>
      <inkml:brushProperty name="color" value="#969696"/>
      <inkml:brushProperty name="tip" value="rectangle"/>
      <inkml:brushProperty name="rasterOp" value="maskPen"/>
    </inkml:brush>
  </inkml:definitions>
  <inkml:trace contextRef="#ctx0" brushRef="#br0">9369 1,'-97'58,"1"1,9-7,17-10,40-26,2-4,-2 0,-11 1,-11 0,-11 2,23-7,-8 0,39-8,-19-2,-3-3,-19-2,-16 0,-4 2,0 3,9 1,13 1,8 1,2 3,-6 7,-14 7,-15 10,24-11,-13-1,28-13,-6 4,7 2,11-2,10-3,-32 2,-11 3,3-2,-8 2,30-7,-10 1,-9-1,-2 2,-4 0,3 1,11-1,14-2,11-1,-15 9,-3 4,-24 11,2-2,10-6,13-8,12-6,6-3,-31 4,-14 7,-36 8,0 5,8-2,21-7,19-4,17-2,15-2,5 9,4 1,-1-3,-10 2,-4-14,-9 0,-5-2,-22 0,-17 2,-17 4,-5 4,13 4,10 0,14-1,7 0,6-1,2-1,3 0,3-2,0 0,-2 1,-4 1,-1 3,0 4,1 1,3 2,2 1,4 1,5-2,7-4,7-4,5-5,-8 0,1-2,-15 3,-2 1,-6 0,-3 5,-1 1,4-1,10-1,11-4,8-2,-5 5,-3-3,-11 7,-3 0,-4 2,3 3,5-1,6-4,11-2,5-3,-6 9,5-1,-12 7,5-3,-1-1,-2 1,2 0,3 0,1 0,3-3,-1 0,-2 2,-2 4,-2 7,-2 4,-1 3,0 1,-1-1,-3 1,-1-1,-2 1,1-1,0-4,6-4,4-9,6-4,6-5,1 3,4 3,0 13,3 4,5 4,4-1,4-1,0 4,-3 6,-6 10,-3 11,-4 3,0 2,0-7,0-9,0-8,-4-4,-5 1,-8 2,-4 4,-4-1,-3-3,0-5,-5-6,0-7,-4-3,-8 1,-9 2,-13 1,-8 0,-5-7,1-7,4-7,2-7,5-4,3-1,-5-2,-5-3,-10-4,-6-3,-1 1,-1 2,7 3,2 3,20 0,-19 3,19 3,-12 5,5 5,2 1,-7 0,-1-1,8-3,12-1,16-2,14-3,10-3,-5 0,2-2,-21-2,-17-11,-28-11,-24-13,-10-9,5 0,16 2,15 10,15 13,5 12,0 7,-2 4,-5 4,1 6,2 2,7 2,10-3,13-2,8-3,1-3,-1-4,1 0,1-1,8 0,0 0,89-43,-1 3,5 1,5-1,-16 9,-2 1,2 2,0 1,-1 2,1 2,5 2,1 3,-2 3,1 3,64-4,-8 11,-49 3,-3 2,23 0,32 0,-63 0,9 0,-13 0,-15-2,-8-1,3-3,12-3,17 1,14 1,5 5,-3 2,-9 0,-18 0,-17 0,-15 0,-8 0,7 1,2 1,16 0,9 0,20-1,12-4,5-5,9-7,-42 1,9-3,-40 9,0 0,0 2,3-1,11-1,17-3,5-2,5-1,-6 3,-16 1,-12 3,-13 0,-125 4,-21 18,46-8,-12 1,0 0,-35 9,-3 1,18-5,-5-2,12 0,14-2,1 0,-2-3,-7 0,6-2,1-2,3-1,-19 0,-2 1,-2-2,6 0,30 0,6 0,-52 0,16 0,18 0,23 0,20 0,11 0,20 0,-4 0,-6 0,-13 0,-23 0,-8 0,-6 0,7 0,16 0,13 0,19 4,4 6,7 8,-3 8,0 1,4-3,3-3,4-1,1 5,1 1,0 3,0 1,0-1,0 5,2 0,6 9,-4-17,8 10,-3-15,4 2,2-4,-3-7,6-5,10-4,-3-1,-2 0,17 12,18-7,40 8,9-13,2-2,-17 0,-16 0,-23 0,-21 0,-15 0,6 0,13 0,21 0,-1 0,-5 0,-29 0,-11 0,31-5,15-6,53-7,-41 6,2 1,6 0,0 1,-6 0,-2 0,44-10,-44 2,-39 6,-11 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830EBE0-BA18-4FC9-8461-0E75E6E05BE3}" type="datetimeFigureOut">
              <a:rPr lang="en-US" smtClean="0"/>
              <a:t>10/28/25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D962E49-2EF1-4D08-9461-BAE0BAA9ECEB}" type="slidenum">
              <a:rPr lang="en-US" smtClean="0"/>
              <a:t>‹#›</a:t>
            </a:fld>
            <a:endParaRPr lang="en-US"/>
          </a:p>
        </p:txBody>
      </p:sp>
    </p:spTree>
    <p:extLst>
      <p:ext uri="{BB962C8B-B14F-4D97-AF65-F5344CB8AC3E}">
        <p14:creationId xmlns:p14="http://schemas.microsoft.com/office/powerpoint/2010/main" val="2266880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unsplash.com/@jasmint?utm_source=unsplash&amp;utm_medium=referral&amp;utm_content=creditCopyText"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unsplash.com/photos/7YU8sX2Vup0?utm_source=unsplash&amp;utm_medium=referral&amp;utm_content=creditCopyText"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unsplash.com/@mpadb?utm_source=unsplash&amp;utm_medium=referral&amp;utm_content=creditCopyText"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unsplash.com/photos/5MxQ-LlH9L8?utm_source=unsplash&amp;utm_medium=referral&amp;utm_content=creditCopyText"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unsplash.com/@robfuller?utm_source=unsplash&amp;utm_medium=referral&amp;utm_content=creditCopyText"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unsplash.com/s/photos/stick?utm_source=unsplash&amp;utm_medium=referral&amp;utm_content=creditCopyText"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unsplash.com/@a2eorigins?utm_source=unsplash&amp;utm_medium=referral&amp;utm_content=creditCopyText" TargetMode="External"/><Relationship Id="rId2" Type="http://schemas.openxmlformats.org/officeDocument/2006/relationships/slide" Target="../slides/slide50.xml"/><Relationship Id="rId1" Type="http://schemas.openxmlformats.org/officeDocument/2006/relationships/notesMaster" Target="../notesMasters/notesMaster1.xml"/><Relationship Id="rId6" Type="http://schemas.openxmlformats.org/officeDocument/2006/relationships/hyperlink" Target="https://unsplash.com/photos/O7L3MrlSAHA?utm_source=unsplash&amp;utm_medium=referral&amp;utm_content=creditCopyText" TargetMode="External"/><Relationship Id="rId5" Type="http://schemas.openxmlformats.org/officeDocument/2006/relationships/hyperlink" Target="https://unsplash.com/@drosie?utm_source=unsplash&amp;utm_medium=referral&amp;utm_content=creditCopyText" TargetMode="External"/><Relationship Id="rId4" Type="http://schemas.openxmlformats.org/officeDocument/2006/relationships/hyperlink" Target="https://unsplash.com/photos/NLUkAA-nDdE?utm_source=unsplash&amp;utm_medium=referral&amp;utm_content=creditCopyText" TargetMode="Externa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unsplash.com/@a2eorigins?utm_source=unsplash&amp;utm_medium=referral&amp;utm_content=creditCopyText" TargetMode="External"/><Relationship Id="rId2" Type="http://schemas.openxmlformats.org/officeDocument/2006/relationships/slide" Target="../slides/slide51.xml"/><Relationship Id="rId1" Type="http://schemas.openxmlformats.org/officeDocument/2006/relationships/notesMaster" Target="../notesMasters/notesMaster1.xml"/><Relationship Id="rId6" Type="http://schemas.openxmlformats.org/officeDocument/2006/relationships/hyperlink" Target="https://unsplash.com/photos/O7L3MrlSAHA?utm_source=unsplash&amp;utm_medium=referral&amp;utm_content=creditCopyText" TargetMode="External"/><Relationship Id="rId5" Type="http://schemas.openxmlformats.org/officeDocument/2006/relationships/hyperlink" Target="https://unsplash.com/@drosie?utm_source=unsplash&amp;utm_medium=referral&amp;utm_content=creditCopyText" TargetMode="External"/><Relationship Id="rId4" Type="http://schemas.openxmlformats.org/officeDocument/2006/relationships/hyperlink" Target="https://unsplash.com/photos/NLUkAA-nDdE?utm_source=unsplash&amp;utm_medium=referral&amp;utm_content=creditCopyText"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all of our participants from </a:t>
            </a:r>
            <a:r>
              <a:rPr lang="en-US" dirty="0" err="1"/>
              <a:t>CNMI,Guam</a:t>
            </a:r>
            <a:r>
              <a:rPr lang="en-US" dirty="0"/>
              <a:t> and American Samoa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a:p>
            <a:endParaRPr lang="en-US" dirty="0"/>
          </a:p>
          <a:p>
            <a:r>
              <a:rPr lang="en-US" dirty="0"/>
              <a:t>We’re now on session 10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r>
              <a:rPr lang="en-US" dirty="0"/>
              <a:t>The sessions are all being posted to our website so that you can go back and review them.  I checked yesterday and all of the sessions 1-9 are posted, and this session should be posted in a day or two. </a:t>
            </a:r>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sign in if you are attending in a group.  The facilitator at your location will forward these to us and we will keep track of your attendance hours for credits;</a:t>
            </a:r>
          </a:p>
          <a:p>
            <a:endParaRPr lang="en-US" dirty="0"/>
          </a:p>
          <a:p>
            <a:r>
              <a:rPr lang="en-US" dirty="0"/>
              <a:t>With that lets get to today’s content!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with that, lets get on with the show.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particular webinar will cover some concepts and theory and examples and some useful math related to our main topic which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9</a:t>
            </a:fld>
            <a:endParaRPr lang="en-US"/>
          </a:p>
        </p:txBody>
      </p:sp>
    </p:spTree>
    <p:extLst>
      <p:ext uri="{BB962C8B-B14F-4D97-AF65-F5344CB8AC3E}">
        <p14:creationId xmlns:p14="http://schemas.microsoft.com/office/powerpoint/2010/main" val="3259726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Sedimentation.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Sedimentation in its most basic form is just the settling of heavier particles in the wastewater stream out of the stream</a:t>
            </a:r>
          </a:p>
          <a:p>
            <a:endParaRPr lang="en-US" dirty="0"/>
          </a:p>
          <a:p>
            <a:r>
              <a:rPr lang="en-US" dirty="0"/>
              <a:t>The idea is to put the effluent in a basin and slow the wastewater to the point where it can’t transport the suspended material that you are focusing on for a particular process so that gravity can pull it to the bottom of the channel or tank that its in for removal.  </a:t>
            </a:r>
          </a:p>
          <a:p>
            <a:endParaRPr lang="en-US" dirty="0"/>
          </a:p>
          <a:p>
            <a:r>
              <a:rPr lang="en-US" dirty="0"/>
              <a:t>The reason this works is that solids in wastewater typically have a specific gravity higher than 1.  </a:t>
            </a:r>
          </a:p>
          <a:p>
            <a:endParaRPr lang="en-US" dirty="0"/>
          </a:p>
          <a:p>
            <a:r>
              <a:rPr lang="en-US" dirty="0"/>
              <a:t>Remember specific gravity is the weight of particles to an equal volume of water.  The SG water is 1 and that's what everything else is compared to.  If the SG is higher than 1 a particle will sink given enough time and a slow enough flow velocity, (though particle shape size and water temperature can impact the rate at which it sinks)</a:t>
            </a:r>
          </a:p>
          <a:p>
            <a:endParaRPr lang="en-US" dirty="0"/>
          </a:p>
          <a:p>
            <a:r>
              <a:rPr lang="en-US" dirty="0"/>
              <a:t>And we'll get into some more specifics about those concepts and things you can do to speed the process up a bit later.</a:t>
            </a:r>
          </a:p>
          <a:p>
            <a:endParaRPr lang="en-US" dirty="0"/>
          </a:p>
          <a:p>
            <a:r>
              <a:rPr lang="en-US" dirty="0"/>
              <a:t>(CLICK) </a:t>
            </a:r>
          </a:p>
        </p:txBody>
      </p:sp>
      <p:sp>
        <p:nvSpPr>
          <p:cNvPr id="4" name="Slide Number Placeholder 3"/>
          <p:cNvSpPr>
            <a:spLocks noGrp="1"/>
          </p:cNvSpPr>
          <p:nvPr>
            <p:ph type="sldNum" sz="quarter" idx="5"/>
          </p:nvPr>
        </p:nvSpPr>
        <p:spPr/>
        <p:txBody>
          <a:bodyPr/>
          <a:lstStyle/>
          <a:p>
            <a:fld id="{9D962E49-2EF1-4D08-9461-BAE0BAA9ECEB}" type="slidenum">
              <a:rPr lang="en-US" smtClean="0"/>
              <a:t>10</a:t>
            </a:fld>
            <a:endParaRPr lang="en-US"/>
          </a:p>
        </p:txBody>
      </p:sp>
    </p:spTree>
    <p:extLst>
      <p:ext uri="{BB962C8B-B14F-4D97-AF65-F5344CB8AC3E}">
        <p14:creationId xmlns:p14="http://schemas.microsoft.com/office/powerpoint/2010/main" val="1046154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We’ll also cover the concept of flocculation which involves using mixing techniques and sometimes additives to promote the “clumping together” of smaller particles so that they’ll fall out of suspension  quicker.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Flocculants in relatively dilute solutions don’t behave like discrete particles and instead they clump together – or </a:t>
            </a:r>
            <a:r>
              <a:rPr lang="en-US" dirty="0" err="1"/>
              <a:t>coallece</a:t>
            </a:r>
            <a:r>
              <a:rPr lang="en-US" dirty="0"/>
              <a:t> - during sedimentation  they gain mas and settle faster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extent to which flocculation occurs depends on  opportunity for contact, which in turn will depend on overflow rates, depth of the basin, velocity gradients in the system, particle concentration, and the range of particle sizes.  The effects of these variables can typically only be determined by sedimentation tests (which are beyond the scope of today’s talk)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talking about using physics and some clever engineering to facilitate or speed the sedimentation process and to segment it so that we separate out particular particulates where we want 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we typically think of flocculation in terms of it’s impact on sedimentation processes, it can also be used in processes that separate solids from water using skimming, draining or filtering.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take away with flocculation is that we’re getting small particles to clump together to form big particles that have different physical properties that can be exploited for their removal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there are quite a few microbes used in wastewater treatment (for example in the activated sludge process) that have a natural tendency to flocculate and settle easily, and we can exploit that tendency in the removal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of course we fight that tendency in the activated sludge tanks by using </a:t>
            </a:r>
            <a:r>
              <a:rPr lang="en-US" dirty="0" err="1"/>
              <a:t>aggitation</a:t>
            </a:r>
            <a:r>
              <a:rPr lang="en-US" dirty="0"/>
              <a:t> and aeration to keep </a:t>
            </a:r>
            <a:r>
              <a:rPr lang="en-US" dirty="0" err="1"/>
              <a:t>everyting</a:t>
            </a:r>
            <a:r>
              <a:rPr lang="en-US" dirty="0"/>
              <a:t> in suspension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11</a:t>
            </a:fld>
            <a:endParaRPr lang="en-US"/>
          </a:p>
        </p:txBody>
      </p:sp>
    </p:spTree>
    <p:extLst>
      <p:ext uri="{BB962C8B-B14F-4D97-AF65-F5344CB8AC3E}">
        <p14:creationId xmlns:p14="http://schemas.microsoft.com/office/powerpoint/2010/main" val="834325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Floatation is, of course,  the opposite of sedimentation,.  Here we’re raising lighter materials to the top of the wastewater for removal – fats, oils, hair and other lightweight material like plastics</a:t>
            </a:r>
          </a:p>
          <a:p>
            <a:endParaRPr lang="en-US" dirty="0"/>
          </a:p>
          <a:p>
            <a:r>
              <a:rPr lang="en-US" dirty="0"/>
              <a:t>This can be done with aeration, the evolution of gas in the water, chemicals, electrolysis, heat or bacterial decomposition. </a:t>
            </a:r>
          </a:p>
          <a:p>
            <a:endParaRPr lang="en-US" dirty="0"/>
          </a:p>
          <a:p>
            <a:r>
              <a:rPr lang="en-US" dirty="0"/>
              <a:t>Some materials will float to the top by themselves given time – like fats, oils and grease – which is why there are skimmers on clarifiers </a:t>
            </a:r>
          </a:p>
          <a:p>
            <a:endParaRPr lang="en-US" dirty="0"/>
          </a:p>
          <a:p>
            <a:r>
              <a:rPr lang="en-US" dirty="0"/>
              <a:t>What these floating substances have in common is that they have specific gravity less than 1 – in other words they’re less dense than water, so they float to the top</a:t>
            </a:r>
          </a:p>
          <a:p>
            <a:endParaRPr lang="en-US" dirty="0"/>
          </a:p>
          <a:p>
            <a:r>
              <a:rPr lang="en-US" dirty="0"/>
              <a:t>Again, we’ll discuss floatation a bit as it applies to the various processes as we go forward, but our primary focus is on sedimentation and some of the formulas related to evaluating sedimentation processes that you might see on an op cert test and that you can use to evaluate whether your plant is operating within typical parameters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12</a:t>
            </a:fld>
            <a:endParaRPr lang="en-US"/>
          </a:p>
        </p:txBody>
      </p:sp>
    </p:spTree>
    <p:extLst>
      <p:ext uri="{BB962C8B-B14F-4D97-AF65-F5344CB8AC3E}">
        <p14:creationId xmlns:p14="http://schemas.microsoft.com/office/powerpoint/2010/main" val="3403169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sedimentation principle is used throughout the treatment train, and in most cases the primary purpose is to produce a clarified effluent  and in some cases  to produce sludge with a solids concentration that can be easily handled and treated easily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really the same process that happens in a basic sewage lagoon as well.  Given slow enough flow most solids in wastewater will sink to the bottom of the tank they're in.  what we do is design the processes so that the given suspended solids we are focusing on fall out of the effluent where we want them to in the treatment train.</a:t>
            </a:r>
          </a:p>
          <a:p>
            <a:endParaRPr lang="en-US" dirty="0"/>
          </a:p>
          <a:p>
            <a:endParaRPr lang="en-US" dirty="0"/>
          </a:p>
          <a:p>
            <a:r>
              <a:rPr lang="en-US" dirty="0"/>
              <a:t>Time Check 8 Min</a:t>
            </a:r>
          </a:p>
        </p:txBody>
      </p:sp>
      <p:sp>
        <p:nvSpPr>
          <p:cNvPr id="4" name="Slide Number Placeholder 3"/>
          <p:cNvSpPr>
            <a:spLocks noGrp="1"/>
          </p:cNvSpPr>
          <p:nvPr>
            <p:ph type="sldNum" sz="quarter" idx="5"/>
          </p:nvPr>
        </p:nvSpPr>
        <p:spPr/>
        <p:txBody>
          <a:bodyPr/>
          <a:lstStyle/>
          <a:p>
            <a:fld id="{9D962E49-2EF1-4D08-9461-BAE0BAA9ECEB}" type="slidenum">
              <a:rPr lang="en-US" smtClean="0"/>
              <a:t>13</a:t>
            </a:fld>
            <a:endParaRPr lang="en-US"/>
          </a:p>
        </p:txBody>
      </p:sp>
    </p:spTree>
    <p:extLst>
      <p:ext uri="{BB962C8B-B14F-4D97-AF65-F5344CB8AC3E}">
        <p14:creationId xmlns:p14="http://schemas.microsoft.com/office/powerpoint/2010/main" val="1179721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got a preview of sedimentation (without the math we’ll be doing today)  when AJ discussed the grit removal process in preliminary treatment and some of the velocity based methods that are used. In the last session </a:t>
            </a:r>
          </a:p>
          <a:p>
            <a:endParaRPr lang="en-US" dirty="0"/>
          </a:p>
          <a:p>
            <a:r>
              <a:rPr lang="en-US" dirty="0"/>
              <a:t>For those of you who weren’t with us </a:t>
            </a:r>
          </a:p>
          <a:p>
            <a:endParaRPr lang="en-US" dirty="0"/>
          </a:p>
          <a:p>
            <a:r>
              <a:rPr lang="en-US" dirty="0"/>
              <a:t>(CLICK)</a:t>
            </a:r>
          </a:p>
          <a:p>
            <a:endParaRPr lang="en-US" dirty="0"/>
          </a:p>
          <a:p>
            <a:r>
              <a:rPr lang="en-US" dirty="0"/>
              <a:t>That is an empty grit removal channel where the sedimentation principle is used to let grit drop out of the influent stream before it hits primary treatment </a:t>
            </a:r>
          </a:p>
          <a:p>
            <a:endParaRPr lang="en-US" dirty="0"/>
          </a:p>
          <a:p>
            <a:r>
              <a:rPr lang="en-US" dirty="0"/>
              <a:t>The main difference between what we covered last session and this session is that in primary and secondary treatment we’re dealing with the organic particles suspended in the wastewater stream which are much lighter and finer than the predominantly inorganic grit AJ covered in the last session (rocks, sand, glass, seeds </a:t>
            </a:r>
            <a:r>
              <a:rPr lang="en-US" dirty="0" err="1"/>
              <a:t>etc</a:t>
            </a:r>
            <a:r>
              <a:rPr lang="en-US" dirty="0"/>
              <a:t>)  </a:t>
            </a:r>
          </a:p>
          <a:p>
            <a:endParaRPr lang="en-US" dirty="0"/>
          </a:p>
          <a:p>
            <a:r>
              <a:rPr lang="en-US" dirty="0"/>
              <a:t>(so smaller and with a lower specific gravity )</a:t>
            </a:r>
          </a:p>
          <a:p>
            <a:endParaRPr lang="en-US" dirty="0"/>
          </a:p>
          <a:p>
            <a:r>
              <a:rPr lang="en-US" dirty="0"/>
              <a:t>Grit has a specific gravity of around 2.5-2.6</a:t>
            </a:r>
          </a:p>
          <a:p>
            <a:endParaRPr lang="en-US" dirty="0"/>
          </a:p>
          <a:p>
            <a:r>
              <a:rPr lang="en-US" dirty="0"/>
              <a:t>particles in Primary treatment stages are much finer and have a specific gravity that is much closer that that of water than grit.</a:t>
            </a:r>
          </a:p>
          <a:p>
            <a:endParaRPr lang="en-US" dirty="0"/>
          </a:p>
          <a:p>
            <a:r>
              <a:rPr lang="en-US" dirty="0"/>
              <a:t>Specific gravity can  be in the 1.03 range (so just a bit higher than water) and the size can </a:t>
            </a:r>
            <a:r>
              <a:rPr lang="en-US" dirty="0" err="1"/>
              <a:t>actaually</a:t>
            </a:r>
            <a:r>
              <a:rPr lang="en-US" dirty="0"/>
              <a:t> be in the micron range</a:t>
            </a:r>
          </a:p>
          <a:p>
            <a:endParaRPr lang="en-US" dirty="0"/>
          </a:p>
          <a:p>
            <a:r>
              <a:rPr lang="en-US" dirty="0"/>
              <a:t>so the time it will take solids to settle out in primary and secondary treatment is typically longer.  </a:t>
            </a:r>
          </a:p>
          <a:p>
            <a:endParaRPr lang="en-US" dirty="0"/>
          </a:p>
          <a:p>
            <a:r>
              <a:rPr lang="en-US" dirty="0"/>
              <a:t>IN a preliminary treatment sedimentation process like grit removal our detention time is typically counted in minutes.  In later  primary and secondary treatment stages the detention time may be hours </a:t>
            </a:r>
          </a:p>
          <a:p>
            <a:endParaRPr lang="en-US" dirty="0"/>
          </a:p>
          <a:p>
            <a:endParaRPr lang="en-US" dirty="0"/>
          </a:p>
          <a:p>
            <a:r>
              <a:rPr lang="en-US" dirty="0"/>
              <a:t>Another difference between grit settling and settling in later stages is that with grit settling we're </a:t>
            </a:r>
            <a:r>
              <a:rPr lang="en-US" dirty="0" err="1"/>
              <a:t>talkinga</a:t>
            </a:r>
            <a:r>
              <a:rPr lang="en-US" dirty="0"/>
              <a:t> bout discrete particles that really don't interact much with each other and settle out </a:t>
            </a:r>
            <a:r>
              <a:rPr lang="en-US" dirty="0" err="1"/>
              <a:t>simplu</a:t>
            </a:r>
            <a:r>
              <a:rPr lang="en-US" dirty="0"/>
              <a:t> with gravity</a:t>
            </a:r>
          </a:p>
          <a:p>
            <a:endParaRPr lang="en-US" dirty="0"/>
          </a:p>
          <a:p>
            <a:r>
              <a:rPr lang="en-US" dirty="0"/>
              <a:t>So, the physics and therefore math is a little bit different and a little more complicated in primary and secondary sedimentation processes</a:t>
            </a:r>
          </a:p>
          <a:p>
            <a:endParaRPr lang="en-US" dirty="0"/>
          </a:p>
          <a:p>
            <a:endParaRPr lang="en-US" dirty="0"/>
          </a:p>
          <a:p>
            <a:r>
              <a:rPr lang="en-US" dirty="0"/>
              <a:t>Skip this</a:t>
            </a:r>
          </a:p>
          <a:p>
            <a:endParaRPr lang="en-US" dirty="0"/>
          </a:p>
          <a:p>
            <a:endParaRPr lang="en-US" dirty="0"/>
          </a:p>
          <a:p>
            <a:r>
              <a:rPr lang="en-US" dirty="0"/>
              <a:t>Though the time influent spends in rapid mixing stage to promote flocculation (which some, but not all, treatment plants use and which we'll cover in a bit) is an exception to that - but of course because we're mixing - we're actually preventing sedimentation AT THAT STAGE, though we're promoting that settling in the following stage.</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14</a:t>
            </a:fld>
            <a:endParaRPr lang="en-US"/>
          </a:p>
        </p:txBody>
      </p:sp>
    </p:spTree>
    <p:extLst>
      <p:ext uri="{BB962C8B-B14F-4D97-AF65-F5344CB8AC3E}">
        <p14:creationId xmlns:p14="http://schemas.microsoft.com/office/powerpoint/2010/main" val="1255721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It’s used in Primary Treatment in primary settling tanks for TSS removal</a:t>
            </a:r>
          </a:p>
          <a:p>
            <a:endParaRPr lang="en-US" dirty="0"/>
          </a:p>
          <a:p>
            <a:endParaRPr lang="en-US" dirty="0"/>
          </a:p>
          <a:p>
            <a:r>
              <a:rPr lang="en-US" dirty="0"/>
              <a:t>Tank shapes vary, but the principle is the same – we’re engineering and operating structures that allow particulates that we want to fall out of the influent at a particular stage to do that. and we do that by regulating the velocity of the influent through the tank </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15</a:t>
            </a:fld>
            <a:endParaRPr lang="en-US"/>
          </a:p>
        </p:txBody>
      </p:sp>
    </p:spTree>
    <p:extLst>
      <p:ext uri="{BB962C8B-B14F-4D97-AF65-F5344CB8AC3E}">
        <p14:creationId xmlns:p14="http://schemas.microsoft.com/office/powerpoint/2010/main" val="3869226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used in secondary treatment as well Biological floc removal in activated sludge settling basins and chemical floc removal when the  chemical coagulation </a:t>
            </a:r>
            <a:r>
              <a:rPr lang="en-US" dirty="0" err="1"/>
              <a:t>processa</a:t>
            </a:r>
            <a:r>
              <a:rPr lang="en-US" dirty="0"/>
              <a:t> re used.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secondary clarifiers, after activated sludge processes to remove solids remaining in the wastewater stream prior  to disinfection, </a:t>
            </a:r>
            <a:r>
              <a:rPr lang="en-US" dirty="0" err="1"/>
              <a:t>dechlorination</a:t>
            </a:r>
            <a:r>
              <a:rPr lang="en-US" dirty="0"/>
              <a:t> and discharge</a:t>
            </a:r>
          </a:p>
          <a:p>
            <a:endParaRPr lang="en-US" dirty="0"/>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16</a:t>
            </a:fld>
            <a:endParaRPr lang="en-US"/>
          </a:p>
        </p:txBody>
      </p:sp>
    </p:spTree>
    <p:extLst>
      <p:ext uri="{BB962C8B-B14F-4D97-AF65-F5344CB8AC3E}">
        <p14:creationId xmlns:p14="http://schemas.microsoft.com/office/powerpoint/2010/main" val="3248050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actually several kinds of settling that happen in various processes within the treatment plant and although gravity is central to all of them with smaller particles we have to consider the interactions between the particles as well as gravity</a:t>
            </a:r>
          </a:p>
          <a:p>
            <a:endParaRPr lang="en-US" dirty="0"/>
          </a:p>
          <a:p>
            <a:endParaRPr lang="en-US" dirty="0"/>
          </a:p>
          <a:p>
            <a:r>
              <a:rPr lang="en-US" dirty="0"/>
              <a:t>The primary purpose is to produce a clarified effluent and a sludge that has a solids concentration that can be handled and treated easily</a:t>
            </a:r>
          </a:p>
          <a:p>
            <a:endParaRPr lang="en-US" dirty="0"/>
          </a:p>
          <a:p>
            <a:endParaRPr lang="en-US" dirty="0"/>
          </a:p>
          <a:p>
            <a:r>
              <a:rPr lang="en-US" dirty="0"/>
              <a:t>Gravitational settling can be condensed Into 4 basic categories: discrete particle settling, flocculant, hindered settling and compression settling</a:t>
            </a:r>
          </a:p>
          <a:p>
            <a:endParaRPr lang="en-US" dirty="0"/>
          </a:p>
          <a:p>
            <a:endParaRPr lang="en-US" dirty="0"/>
          </a:p>
          <a:p>
            <a:r>
              <a:rPr lang="en-US" dirty="0"/>
              <a:t>Go through table.</a:t>
            </a:r>
          </a:p>
          <a:p>
            <a:endParaRPr lang="en-US" dirty="0"/>
          </a:p>
          <a:p>
            <a:endParaRPr lang="en-US" dirty="0"/>
          </a:p>
          <a:p>
            <a:r>
              <a:rPr lang="en-US" dirty="0"/>
              <a:t>Were going to start by focusing on discrete particle settling to start with and then talk about the formulas we use to calculate operational parameters in the later primary and secondary stages to determine whether we're operating within typical parameters, because, quite frankly the math for calculating particle settling velocities of non-</a:t>
            </a:r>
            <a:r>
              <a:rPr lang="en-US" dirty="0" err="1"/>
              <a:t>spehercial</a:t>
            </a:r>
            <a:r>
              <a:rPr lang="en-US" dirty="0"/>
              <a:t> particles and terminal particle velocities </a:t>
            </a:r>
          </a:p>
          <a:p>
            <a:endParaRPr lang="en-US" dirty="0"/>
          </a:p>
          <a:p>
            <a:r>
              <a:rPr lang="en-US" dirty="0"/>
              <a:t>is a bit too complicated to cover in the time we have – so we’ll discuss what’s physically  going on in those processes some typical operating parameters for those processes</a:t>
            </a:r>
          </a:p>
          <a:p>
            <a:endParaRPr lang="en-US" dirty="0"/>
          </a:p>
          <a:p>
            <a:r>
              <a:rPr lang="en-US" dirty="0"/>
              <a:t>and then go over some of the formulas you can use  to determine whether the sedimentation processes used in primary and secondary treatment are within typical operating parameters</a:t>
            </a:r>
          </a:p>
          <a:p>
            <a:endParaRPr lang="en-US" dirty="0"/>
          </a:p>
          <a:p>
            <a:endParaRPr lang="en-US" dirty="0"/>
          </a:p>
          <a:p>
            <a:endParaRPr lang="en-US" dirty="0"/>
          </a:p>
          <a:p>
            <a:r>
              <a:rPr lang="en-US" dirty="0"/>
              <a:t>Metcalf page 345 </a:t>
            </a:r>
            <a:br>
              <a:rPr lang="en-US" dirty="0"/>
            </a:br>
            <a:r>
              <a:rPr lang="en-US" dirty="0"/>
              <a:t>Table 5-14</a:t>
            </a:r>
          </a:p>
          <a:p>
            <a:endParaRPr lang="en-US" dirty="0"/>
          </a:p>
          <a:p>
            <a:r>
              <a:rPr lang="en-US" dirty="0"/>
              <a:t>T</a:t>
            </a:r>
          </a:p>
          <a:p>
            <a:r>
              <a:rPr lang="en-US" dirty="0" err="1"/>
              <a:t>ime</a:t>
            </a:r>
            <a:r>
              <a:rPr lang="en-US" dirty="0"/>
              <a:t> Check : 14 min</a:t>
            </a:r>
          </a:p>
        </p:txBody>
      </p:sp>
      <p:sp>
        <p:nvSpPr>
          <p:cNvPr id="4" name="Slide Number Placeholder 3"/>
          <p:cNvSpPr>
            <a:spLocks noGrp="1"/>
          </p:cNvSpPr>
          <p:nvPr>
            <p:ph type="sldNum" sz="quarter" idx="5"/>
          </p:nvPr>
        </p:nvSpPr>
        <p:spPr/>
        <p:txBody>
          <a:bodyPr/>
          <a:lstStyle/>
          <a:p>
            <a:fld id="{9D962E49-2EF1-4D08-9461-BAE0BAA9ECEB}" type="slidenum">
              <a:rPr lang="en-US" smtClean="0"/>
              <a:t>17</a:t>
            </a:fld>
            <a:endParaRPr lang="en-US"/>
          </a:p>
        </p:txBody>
      </p:sp>
    </p:spTree>
    <p:extLst>
      <p:ext uri="{BB962C8B-B14F-4D97-AF65-F5344CB8AC3E}">
        <p14:creationId xmlns:p14="http://schemas.microsoft.com/office/powerpoint/2010/main" val="1902918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Discrete particle settling is kind of like hail it just comes straight down </a:t>
            </a:r>
          </a:p>
          <a:p>
            <a:endParaRPr lang="en-US" dirty="0"/>
          </a:p>
          <a:p>
            <a:r>
              <a:rPr lang="en-US" dirty="0"/>
              <a:t>You can kind of thing of flocculation settling hindered settling and compression settling as analogous to what happens during a snow event</a:t>
            </a:r>
          </a:p>
          <a:p>
            <a:endParaRPr lang="en-US" dirty="0"/>
          </a:p>
          <a:p>
            <a:r>
              <a:rPr lang="en-US" dirty="0"/>
              <a:t>As the snow falls from the sky, the discrete flakes form together and form bigger snow flakes that fall faster</a:t>
            </a:r>
          </a:p>
          <a:p>
            <a:endParaRPr lang="en-US" dirty="0"/>
          </a:p>
          <a:p>
            <a:r>
              <a:rPr lang="en-US" dirty="0"/>
              <a:t>Those in turn land on the ground and as they pile the snow at the surface starts to act as a unit because the flakes are packed together</a:t>
            </a:r>
          </a:p>
          <a:p>
            <a:endParaRPr lang="en-US" dirty="0"/>
          </a:p>
          <a:p>
            <a:r>
              <a:rPr lang="en-US" dirty="0"/>
              <a:t>Eventually as more snow builds up the lower layers get compressed or packed together </a:t>
            </a:r>
          </a:p>
          <a:p>
            <a:endParaRPr lang="en-US" dirty="0"/>
          </a:p>
          <a:p>
            <a:endParaRPr lang="en-US" dirty="0"/>
          </a:p>
          <a:p>
            <a:r>
              <a:rPr lang="en-US" dirty="0"/>
              <a:t>Photo by </a:t>
            </a:r>
            <a:r>
              <a:rPr lang="en-US" dirty="0">
                <a:hlinkClick r:id="rId3"/>
              </a:rPr>
              <a:t>Jasmin Schuler</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18</a:t>
            </a:fld>
            <a:endParaRPr lang="en-US"/>
          </a:p>
        </p:txBody>
      </p:sp>
    </p:spTree>
    <p:extLst>
      <p:ext uri="{BB962C8B-B14F-4D97-AF65-F5344CB8AC3E}">
        <p14:creationId xmlns:p14="http://schemas.microsoft.com/office/powerpoint/2010/main" val="4211528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really visualize this by shaking up and looking at a </a:t>
            </a:r>
            <a:r>
              <a:rPr lang="en-US" dirty="0" err="1"/>
              <a:t>snowglobe</a:t>
            </a:r>
            <a:r>
              <a:rPr lang="en-US" dirty="0"/>
              <a:t> (assuming you have one out in summer) which is literally a clear crystal full of flocs.</a:t>
            </a:r>
          </a:p>
          <a:p>
            <a:endParaRPr lang="en-US" dirty="0"/>
          </a:p>
          <a:p>
            <a:r>
              <a:rPr lang="en-US" dirty="0"/>
              <a:t>time 15 min</a:t>
            </a:r>
          </a:p>
          <a:p>
            <a:endParaRPr lang="en-US" dirty="0"/>
          </a:p>
          <a:p>
            <a:r>
              <a:rPr lang="en-US" dirty="0"/>
              <a:t>Photo by </a:t>
            </a:r>
            <a:r>
              <a:rPr lang="en-US" dirty="0">
                <a:hlinkClick r:id="rId3"/>
              </a:rPr>
              <a:t>Shaylyn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19</a:t>
            </a:fld>
            <a:endParaRPr lang="en-US"/>
          </a:p>
        </p:txBody>
      </p:sp>
    </p:spTree>
    <p:extLst>
      <p:ext uri="{BB962C8B-B14F-4D97-AF65-F5344CB8AC3E}">
        <p14:creationId xmlns:p14="http://schemas.microsoft.com/office/powerpoint/2010/main" val="4107635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20DB6-7514-8B78-177F-5484BE916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DAED7-3729-502E-DE73-06306CA60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B53AF8-B5EC-2F23-68FE-68C0B7BA3E81}"/>
              </a:ext>
            </a:extLst>
          </p:cNvPr>
          <p:cNvSpPr>
            <a:spLocks noGrp="1"/>
          </p:cNvSpPr>
          <p:nvPr>
            <p:ph type="body" idx="1"/>
          </p:nvPr>
        </p:nvSpPr>
        <p:spPr/>
        <p:txBody>
          <a:bodyPr/>
          <a:lstStyle/>
          <a:p>
            <a:r>
              <a:rPr lang="en-US" sz="1800" dirty="0"/>
              <a:t>Questions 00	</a:t>
            </a:r>
          </a:p>
          <a:p>
            <a:endParaRPr lang="en-US" sz="1800" dirty="0"/>
          </a:p>
          <a:p>
            <a:r>
              <a:rPr lang="en-US" sz="1800" dirty="0"/>
              <a:t>Where is sedimentation used in wastewater treatment (Check all that apply)</a:t>
            </a:r>
          </a:p>
          <a:p>
            <a:endParaRPr lang="en-US" sz="1800" dirty="0"/>
          </a:p>
          <a:p>
            <a:pPr marL="228600" indent="-228600">
              <a:buFont typeface="+mj-lt"/>
              <a:buAutoNum type="arabicPeriod"/>
            </a:pPr>
            <a:r>
              <a:rPr lang="en-US" sz="1800" dirty="0"/>
              <a:t>In the collection system (last thing we want is particles settling out in the collection system because that will cause blockage  that need to be cleaned)</a:t>
            </a:r>
          </a:p>
          <a:p>
            <a:pPr marL="228600" indent="-228600">
              <a:buFont typeface="+mj-lt"/>
              <a:buAutoNum type="arabicPeriod"/>
            </a:pPr>
            <a:r>
              <a:rPr lang="en-US" sz="1800" dirty="0"/>
              <a:t>In preliminary treatment ****</a:t>
            </a:r>
          </a:p>
          <a:p>
            <a:pPr marL="228600" indent="-228600">
              <a:buFont typeface="+mj-lt"/>
              <a:buAutoNum type="arabicPeriod"/>
            </a:pPr>
            <a:r>
              <a:rPr lang="en-US" sz="1800" dirty="0"/>
              <a:t>In in primary treatment ****</a:t>
            </a:r>
          </a:p>
          <a:p>
            <a:pPr marL="228600" indent="-228600">
              <a:buFont typeface="+mj-lt"/>
              <a:buAutoNum type="arabicPeriod"/>
            </a:pPr>
            <a:r>
              <a:rPr lang="en-US" sz="1800" dirty="0"/>
              <a:t>In in secondary treatment ****</a:t>
            </a:r>
          </a:p>
          <a:p>
            <a:pPr marL="0" marR="0" algn="l">
              <a:spcBef>
                <a:spcPts val="0"/>
              </a:spcBef>
              <a:spcAft>
                <a:spcPts val="0"/>
              </a:spcAft>
            </a:pPr>
            <a:endParaRPr lang="en-US" sz="1800" b="0" i="0" u="none" strike="noStrike" dirty="0">
              <a:solidFill>
                <a:srgbClr val="212121"/>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637E4269-A042-7D15-E1A1-815B40BE67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796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62EDC-3CB1-03B3-B588-76AFEC788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2CFACE-D2B5-B08B-7367-91E15156C6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8161C9-1B3E-EDA9-CB7D-5BF7F89CEE53}"/>
              </a:ext>
            </a:extLst>
          </p:cNvPr>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Question 01	</a:t>
            </a:r>
          </a:p>
          <a:p>
            <a:pPr marL="0" marR="0" lvl="0" indent="0">
              <a:spcBef>
                <a:spcPts val="0"/>
              </a:spcBef>
              <a:spcAft>
                <a:spcPts val="0"/>
              </a:spcAft>
              <a:buFont typeface="+mj-lt"/>
              <a:buNone/>
              <a:tabLst>
                <a:tab pos="457200" algn="l"/>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Flocculation is: (select one answer)</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breakup of large particles into small particles </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Gathering fine particles together to form larger particles ****</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Discrete particle settling  </a:t>
            </a:r>
            <a:endParaRPr lang="en-US" sz="1100" dirty="0">
              <a:effectLst/>
              <a:latin typeface="Calibri" panose="020F0502020204030204" pitchFamily="34" charset="0"/>
              <a:ea typeface="Calibri" panose="020F0502020204030204" pitchFamily="34" charset="0"/>
            </a:endParaRPr>
          </a:p>
          <a:p>
            <a:pPr marL="0" marR="0" algn="l">
              <a:spcBef>
                <a:spcPts val="0"/>
              </a:spcBef>
              <a:spcAft>
                <a:spcPts val="0"/>
              </a:spcAft>
            </a:pPr>
            <a:endParaRPr lang="en-US" sz="1800" b="0" i="0" u="none" strike="noStrike" dirty="0">
              <a:solidFill>
                <a:srgbClr val="212121"/>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3AEE8C56-3FAB-E7C6-D5E6-4A467FF390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693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grit removal - remember this is discrete particle settling because it's the easiest to model</a:t>
            </a:r>
          </a:p>
          <a:p>
            <a:endParaRPr lang="en-US" dirty="0"/>
          </a:p>
          <a:p>
            <a:r>
              <a:rPr lang="en-US" dirty="0"/>
              <a:t>Different books provide slightly different ranges – you might also see 0.8 to 1.3 in some references.</a:t>
            </a:r>
          </a:p>
        </p:txBody>
      </p:sp>
      <p:sp>
        <p:nvSpPr>
          <p:cNvPr id="4" name="Slide Number Placeholder 3"/>
          <p:cNvSpPr>
            <a:spLocks noGrp="1"/>
          </p:cNvSpPr>
          <p:nvPr>
            <p:ph type="sldNum" sz="quarter" idx="5"/>
          </p:nvPr>
        </p:nvSpPr>
        <p:spPr/>
        <p:txBody>
          <a:bodyPr/>
          <a:lstStyle/>
          <a:p>
            <a:fld id="{9D962E49-2EF1-4D08-9461-BAE0BAA9ECEB}" type="slidenum">
              <a:rPr lang="en-US" smtClean="0"/>
              <a:t>23</a:t>
            </a:fld>
            <a:endParaRPr lang="en-US"/>
          </a:p>
        </p:txBody>
      </p:sp>
    </p:spTree>
    <p:extLst>
      <p:ext uri="{BB962C8B-B14F-4D97-AF65-F5344CB8AC3E}">
        <p14:creationId xmlns:p14="http://schemas.microsoft.com/office/powerpoint/2010/main" val="237348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a:t>At 1 ft/sec velocity (or close to it) the grit, which consists of heavier solids, can drop out of the flow stream and settle on the bottom of the channel in the collection trough</a:t>
            </a:r>
          </a:p>
          <a:p>
            <a:r>
              <a:rPr lang="en-US" sz="1200" baseline="0" dirty="0"/>
              <a:t>BUT, and this is VERY important, the organic suspended materials in the influent will not settle out </a:t>
            </a:r>
          </a:p>
          <a:p>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At that </a:t>
            </a:r>
            <a:r>
              <a:rPr lang="en-US" sz="1200" baseline="0" dirty="0" err="1"/>
              <a:t>demosntrates</a:t>
            </a:r>
            <a:r>
              <a:rPr lang="en-US" sz="1200" baseline="0" dirty="0"/>
              <a:t>\ the fact that not everything settles at the same rate.  different particles are going to settle at different rates, we can facilitate that by dialing in flow velocities,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 and we can exploit that to target the heaviest grit first while letting the organics get by and we'll get into that a little bit deeper in a second </a:t>
            </a:r>
          </a:p>
          <a:p>
            <a:endParaRPr lang="en-US" sz="1200" baseline="0" dirty="0"/>
          </a:p>
          <a:p>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If the design of a grit channel is right and it's operated within the correct parameters (not too fast, and not to slow) you'll trap the inorganic grit, but let through the organics so they can be treated effectively in the primary and secondary treatment stages.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err="1"/>
              <a:t>Taht's</a:t>
            </a:r>
            <a:r>
              <a:rPr lang="en-US" sz="1200" baseline="0" dirty="0"/>
              <a:t> important, </a:t>
            </a:r>
            <a:r>
              <a:rPr lang="en-US" sz="1200" baseline="0" dirty="0" err="1"/>
              <a:t>becuase</a:t>
            </a:r>
            <a:r>
              <a:rPr lang="en-US" sz="1200" baseline="0" dirty="0"/>
              <a:t> if the organics settle out in the grit they can create odors and attract vermin when the grit is removed, and if the grit isn't captured in the channel it will  plug up your primary and possibly secondary tanks and processes</a:t>
            </a:r>
          </a:p>
          <a:p>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Now that we've got the concept and theory down – let’s look at a </a:t>
            </a:r>
            <a:r>
              <a:rPr lang="en-US" sz="1200" baseline="0" dirty="0" err="1"/>
              <a:t>litte</a:t>
            </a:r>
            <a:r>
              <a:rPr lang="en-US" sz="1200" baseline="0" dirty="0"/>
              <a:t> basic math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this is a </a:t>
            </a:r>
            <a:r>
              <a:rPr lang="en-US" sz="1200" baseline="0" dirty="0" err="1"/>
              <a:t>typlical</a:t>
            </a:r>
            <a:r>
              <a:rPr lang="en-US" sz="1200" baseline="0" dirty="0"/>
              <a:t> grit channel set up  and let's assume that for whatever reason  we're just using one of these channels and the flow is  4 feet deep</a:t>
            </a:r>
          </a:p>
          <a:p>
            <a:endParaRPr lang="en-US" sz="1200" baseline="0" dirty="0"/>
          </a:p>
        </p:txBody>
      </p:sp>
      <p:sp>
        <p:nvSpPr>
          <p:cNvPr id="4" name="Slide Number Placeholder 3"/>
          <p:cNvSpPr>
            <a:spLocks noGrp="1"/>
          </p:cNvSpPr>
          <p:nvPr>
            <p:ph type="sldNum" sz="quarter" idx="5"/>
          </p:nvPr>
        </p:nvSpPr>
        <p:spPr/>
        <p:txBody>
          <a:bodyPr/>
          <a:lstStyle/>
          <a:p>
            <a:fld id="{9D962E49-2EF1-4D08-9461-BAE0BAA9ECEB}" type="slidenum">
              <a:rPr lang="en-US" smtClean="0"/>
              <a:t>24</a:t>
            </a:fld>
            <a:endParaRPr lang="en-US"/>
          </a:p>
        </p:txBody>
      </p:sp>
    </p:spTree>
    <p:extLst>
      <p:ext uri="{BB962C8B-B14F-4D97-AF65-F5344CB8AC3E}">
        <p14:creationId xmlns:p14="http://schemas.microsoft.com/office/powerpoint/2010/main" val="1114845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didn’t really go into the math last time as it was more of a process overview but we’ll cover a bit more of that today since the concepts are the same and it’s a good introduction to sedimentation in general and discrete particle settling ins specific,</a:t>
            </a:r>
          </a:p>
          <a:p>
            <a:endParaRPr lang="en-US" dirty="0"/>
          </a:p>
          <a:p>
            <a:r>
              <a:rPr lang="en-US" dirty="0"/>
              <a:t>Let’s say our grit typically settles at a rate of about 0.075 ft/second. CLICK.   (for the sake of this example, take it as written that 0.075ft/second is the rate our grit settles out at)</a:t>
            </a:r>
          </a:p>
          <a:p>
            <a:endParaRPr lang="en-US" dirty="0"/>
          </a:p>
          <a:p>
            <a:r>
              <a:rPr lang="en-US" dirty="0"/>
              <a:t>Settling time is how long it takes to drop from the top to the bottom of the 4 foot channel.  It's important  to remember we’re talking about the water depth here, which will  be less than the actual channel depth</a:t>
            </a:r>
          </a:p>
          <a:p>
            <a:endParaRPr lang="en-US" dirty="0"/>
          </a:p>
          <a:p>
            <a:r>
              <a:rPr lang="en-US" dirty="0"/>
              <a:t>We can </a:t>
            </a:r>
            <a:r>
              <a:rPr lang="en-US" dirty="0" err="1"/>
              <a:t>calulate</a:t>
            </a:r>
            <a:r>
              <a:rPr lang="en-US" dirty="0"/>
              <a:t> the </a:t>
            </a:r>
            <a:r>
              <a:rPr lang="en-US" dirty="0" err="1"/>
              <a:t>settleing</a:t>
            </a:r>
            <a:r>
              <a:rPr lang="en-US" dirty="0"/>
              <a:t> time by dividing the depth of the water (4 ft) by the settling rate ( 0.075ft/sec) </a:t>
            </a:r>
            <a:r>
              <a:rPr lang="en-US" dirty="0" err="1"/>
              <a:t>whcih</a:t>
            </a:r>
            <a:r>
              <a:rPr lang="en-US" dirty="0"/>
              <a:t> gives us 53.3 </a:t>
            </a:r>
            <a:r>
              <a:rPr lang="en-US" dirty="0" err="1"/>
              <a:t>secionds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calculation tells you that you’ll need 53.3 seconds for the grit entering suspended at the top of the flow to settle to the bottom</a:t>
            </a:r>
          </a:p>
          <a:p>
            <a:endParaRPr lang="en-US" dirty="0"/>
          </a:p>
          <a:p>
            <a:r>
              <a:rPr lang="en-US" dirty="0"/>
              <a:t>But  the water is flowing through the basin at some  velocity. CLICK </a:t>
            </a:r>
          </a:p>
          <a:p>
            <a:endParaRPr lang="en-US" dirty="0"/>
          </a:p>
          <a:p>
            <a:r>
              <a:rPr lang="en-US" dirty="0"/>
              <a:t>That means the basin has to be long enough for those particles settle out before they leave the basin in the effluent stream </a:t>
            </a:r>
          </a:p>
          <a:p>
            <a:r>
              <a:rPr lang="en-US" dirty="0"/>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since the particle is moving, it will follow a diagonal path.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r>
              <a:rPr lang="en-US" dirty="0"/>
              <a:t>So hopefully your tank  </a:t>
            </a:r>
            <a:r>
              <a:rPr lang="en-US" dirty="0" err="1"/>
              <a:t>islong</a:t>
            </a:r>
            <a:r>
              <a:rPr lang="en-US" dirty="0"/>
              <a:t> enough so that the flow velocity of  about  1ft per second  doesn’t take the particles out of the basin before they’ve sunk to the collection trough – </a:t>
            </a:r>
          </a:p>
          <a:p>
            <a:endParaRPr lang="en-US" dirty="0"/>
          </a:p>
          <a:p>
            <a:r>
              <a:rPr lang="en-US" dirty="0"/>
              <a:t>Lets do the math on how long the basin would have to be at that ideal 1 ft/s we talked about   </a:t>
            </a:r>
          </a:p>
          <a:p>
            <a:endParaRPr lang="en-US" dirty="0"/>
          </a:p>
          <a:p>
            <a:r>
              <a:rPr lang="en-US" dirty="0"/>
              <a:t>Click through formula</a:t>
            </a:r>
          </a:p>
          <a:p>
            <a:endParaRPr lang="en-US" dirty="0"/>
          </a:p>
          <a:p>
            <a:r>
              <a:rPr lang="en-US" dirty="0" err="1"/>
              <a:t>Veloicity</a:t>
            </a:r>
            <a:r>
              <a:rPr lang="en-US" dirty="0"/>
              <a:t> = length / time (as in ft/sec). time units cancel leaving us with distance</a:t>
            </a:r>
          </a:p>
          <a:p>
            <a:endParaRPr lang="en-US" dirty="0"/>
          </a:p>
          <a:p>
            <a:endParaRPr lang="en-US" dirty="0"/>
          </a:p>
          <a:p>
            <a:r>
              <a:rPr lang="en-US" dirty="0"/>
              <a:t>SO (theoretically at least) WOITH THESE VALUES THE CHANNEL WOULD HAVE TO BE 53.3 FT LONG IF OPERATING AT A 1 FT/SEC FLOW RATE. </a:t>
            </a:r>
          </a:p>
          <a:p>
            <a:endParaRPr lang="en-US" dirty="0"/>
          </a:p>
          <a:p>
            <a:r>
              <a:rPr lang="en-US" dirty="0"/>
              <a:t>It’s worth pointing out, that your settling rate might be a bit different, </a:t>
            </a:r>
          </a:p>
          <a:p>
            <a:endParaRPr lang="en-US" dirty="0"/>
          </a:p>
          <a:p>
            <a:r>
              <a:rPr lang="en-US" dirty="0"/>
              <a:t>BUT OF COURSE YOU CANT RANDOMLY CHANGE THE LENGTH OF THE BASIN</a:t>
            </a:r>
          </a:p>
          <a:p>
            <a:endParaRPr lang="en-US" dirty="0"/>
          </a:p>
          <a:p>
            <a:r>
              <a:rPr lang="en-US" dirty="0"/>
              <a:t>So let's take this a step further and see how we would set the influent velocity in a tank of a specific length to make sure it's doing what we need it to.</a:t>
            </a:r>
          </a:p>
          <a:p>
            <a:endParaRPr lang="en-US" dirty="0"/>
          </a:p>
          <a:p>
            <a:endParaRPr lang="en-US" dirty="0"/>
          </a:p>
          <a:p>
            <a:r>
              <a:rPr lang="en-US" dirty="0"/>
              <a:t>CLICK </a:t>
            </a:r>
          </a:p>
          <a:p>
            <a:endParaRPr lang="en-US" dirty="0"/>
          </a:p>
          <a:p>
            <a:endParaRPr lang="en-US" dirty="0"/>
          </a:p>
          <a:p>
            <a:r>
              <a:rPr lang="en-US" dirty="0"/>
              <a:t>Time Check:  21 min.</a:t>
            </a:r>
          </a:p>
        </p:txBody>
      </p:sp>
      <p:sp>
        <p:nvSpPr>
          <p:cNvPr id="4" name="Slide Number Placeholder 3"/>
          <p:cNvSpPr>
            <a:spLocks noGrp="1"/>
          </p:cNvSpPr>
          <p:nvPr>
            <p:ph type="sldNum" sz="quarter" idx="5"/>
          </p:nvPr>
        </p:nvSpPr>
        <p:spPr/>
        <p:txBody>
          <a:bodyPr/>
          <a:lstStyle/>
          <a:p>
            <a:fld id="{9D962E49-2EF1-4D08-9461-BAE0BAA9ECEB}" type="slidenum">
              <a:rPr lang="en-US" smtClean="0"/>
              <a:t>25</a:t>
            </a:fld>
            <a:endParaRPr lang="en-US"/>
          </a:p>
        </p:txBody>
      </p:sp>
    </p:spTree>
    <p:extLst>
      <p:ext uri="{BB962C8B-B14F-4D97-AF65-F5344CB8AC3E}">
        <p14:creationId xmlns:p14="http://schemas.microsoft.com/office/powerpoint/2010/main" val="28233376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perhaps the reason we started digging into this is that we know our 50 foot. basin is running at 1 ft per second but we also know that too much grit is getting into the primary tank</a:t>
            </a:r>
          </a:p>
          <a:p>
            <a:endParaRPr lang="en-US" sz="1200" b="1" dirty="0">
              <a:latin typeface="Raleway" panose="020B0503030101060003" pitchFamily="34" charset="77"/>
            </a:endParaRPr>
          </a:p>
          <a:p>
            <a:r>
              <a:rPr lang="en-US" sz="1200" b="1" dirty="0">
                <a:latin typeface="Raleway" panose="020B0503030101060003" pitchFamily="34" charset="77"/>
              </a:rPr>
              <a:t>and you’re trying to figure out why</a:t>
            </a:r>
          </a:p>
          <a:p>
            <a:endParaRPr lang="en-US" sz="1200" b="1" dirty="0">
              <a:latin typeface="Raleway" panose="020B0503030101060003" pitchFamily="34" charset="77"/>
            </a:endParaRPr>
          </a:p>
          <a:p>
            <a:r>
              <a:rPr lang="en-US" sz="1200" b="1" dirty="0">
                <a:latin typeface="Raleway" panose="020B0503030101060003" pitchFamily="34" charset="77"/>
              </a:rPr>
              <a:t>As we’ve established in the prior slide   1 ft/second x 53.3 seconds is 53.3 ft. Based on a 1ft/sec velocity the 50 ft basin might be  too short. </a:t>
            </a:r>
          </a:p>
          <a:p>
            <a:endParaRPr lang="en-US" sz="1200" b="1" dirty="0">
              <a:latin typeface="Raleway" panose="020B0503030101060003" pitchFamily="34" charset="77"/>
            </a:endParaRPr>
          </a:p>
          <a:p>
            <a:r>
              <a:rPr lang="en-US" sz="1200" b="1" dirty="0">
                <a:latin typeface="Raleway" panose="020B0503030101060003" pitchFamily="34" charset="77"/>
              </a:rPr>
              <a:t>So how could we dial in the grit removal process to be more effective.  Well, we could determine what the max flow velocity is for that 50 </a:t>
            </a:r>
            <a:r>
              <a:rPr lang="en-US" sz="1200" b="1" dirty="0" err="1">
                <a:latin typeface="Raleway" panose="020B0503030101060003" pitchFamily="34" charset="77"/>
              </a:rPr>
              <a:t>ft,channel</a:t>
            </a:r>
            <a:endParaRPr lang="en-US" sz="1200" b="1" dirty="0">
              <a:latin typeface="Raleway" panose="020B0503030101060003" pitchFamily="34" charset="77"/>
            </a:endParaRPr>
          </a:p>
          <a:p>
            <a:endParaRPr lang="en-US" sz="1200" b="1" dirty="0">
              <a:latin typeface="Raleway" panose="020B0503030101060003" pitchFamily="34" charset="77"/>
            </a:endParaRPr>
          </a:p>
          <a:p>
            <a:r>
              <a:rPr lang="en-US" dirty="0"/>
              <a:t>So what I'm saying here is if the particle is going to take 53.3 seconds to fall to the bottom (and I can't change that because the settling rate is what it is) what I can do to ensure that the particle settles out in the 50 ft channel, is to slow the flow velocity down so the particle stays in the channel for 53.3 seconds.</a:t>
            </a:r>
          </a:p>
          <a:p>
            <a:endParaRPr lang="en-US" dirty="0"/>
          </a:p>
          <a:p>
            <a:r>
              <a:rPr lang="en-US" dirty="0"/>
              <a:t>And </a:t>
            </a:r>
            <a:r>
              <a:rPr lang="en-US" dirty="0" err="1"/>
              <a:t>i</a:t>
            </a:r>
            <a:r>
              <a:rPr lang="en-US" dirty="0"/>
              <a:t> can figure out that velocity by dividing the length of the channel by the settling time I established in the prior calculation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Raleway" panose="020B0503030101060003" pitchFamily="34" charset="77"/>
              </a:rPr>
              <a:t>What’s the maximum velocity  for GRIT removal in this particular channel?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Raleway" panose="020B0503030101060003" pitchFamily="34" charset="77"/>
              </a:rPr>
              <a:t>We have established the settling time 53.3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Raleway" panose="020B0503030101060003" pitchFamily="34" charset="77"/>
              </a:rPr>
              <a:t>Velocity is length divided by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Raleway" panose="020B0503030101060003" pitchFamily="34" charset="77"/>
              </a:rPr>
              <a:t>We know the length of the basin 50 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Raleway" panose="020B0503030101060003" pitchFamily="34" charset="77"/>
              </a:rPr>
              <a:t>Velocity is .94 ft/sec, so a bit slower</a:t>
            </a:r>
            <a:endParaRPr lang="en-US" sz="1200" dirty="0">
              <a:latin typeface="Raleway" panose="020B0503030101060003" pitchFamily="34" charset="77"/>
            </a:endParaRPr>
          </a:p>
          <a:p>
            <a:endParaRPr lang="en-US" dirty="0"/>
          </a:p>
          <a:p>
            <a:r>
              <a:rPr lang="en-US" dirty="0"/>
              <a:t>So the next question becomes, is that within the appropriate velocity range that's determined to be effective for grit removal?</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26</a:t>
            </a:fld>
            <a:endParaRPr lang="en-US"/>
          </a:p>
        </p:txBody>
      </p:sp>
    </p:spTree>
    <p:extLst>
      <p:ext uri="{BB962C8B-B14F-4D97-AF65-F5344CB8AC3E}">
        <p14:creationId xmlns:p14="http://schemas.microsoft.com/office/powerpoint/2010/main" val="2289653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next question becomes, is that within the appropriate velocity range that's determined to be effective for grit removal?  Because remember we want to get the grit out and leave the organics in. </a:t>
            </a:r>
          </a:p>
          <a:p>
            <a:endParaRPr lang="en-US" dirty="0"/>
          </a:p>
          <a:p>
            <a:r>
              <a:rPr lang="en-US" dirty="0"/>
              <a:t>Fortunately we can look these metric ranges up</a:t>
            </a:r>
          </a:p>
          <a:p>
            <a:endParaRPr lang="en-US" dirty="0"/>
          </a:p>
          <a:p>
            <a:r>
              <a:rPr lang="en-US" dirty="0"/>
              <a:t>The practical velocity range for grit removal is between 0.8 and 1.3 ft/second – </a:t>
            </a:r>
          </a:p>
          <a:p>
            <a:r>
              <a:rPr lang="en-US" dirty="0"/>
              <a:t>And the practical detention time (which we calculated as 53 seconds) is also ok</a:t>
            </a:r>
          </a:p>
          <a:p>
            <a:r>
              <a:rPr lang="en-US" dirty="0"/>
              <a:t>so we’re probably ok</a:t>
            </a:r>
          </a:p>
          <a:p>
            <a:endParaRPr lang="en-US" dirty="0"/>
          </a:p>
          <a:p>
            <a:r>
              <a:rPr lang="en-US" dirty="0"/>
              <a:t>But as with all things, there is theory and there is practice.  Something might not have been designed quite right, or maybe it’s not operating as intended so you may still have to make process adjustments based on your observations.  </a:t>
            </a:r>
          </a:p>
          <a:p>
            <a:endParaRPr lang="en-US" dirty="0"/>
          </a:p>
          <a:p>
            <a:r>
              <a:rPr lang="en-US" dirty="0"/>
              <a:t>But with these relatively simple formulas and metric ranges you can do some math and make some modifications based on logic.  </a:t>
            </a:r>
          </a:p>
          <a:p>
            <a:endParaRPr lang="en-US" dirty="0"/>
          </a:p>
          <a:p>
            <a:r>
              <a:rPr lang="en-US" dirty="0"/>
              <a:t>Maybe you realize that you need to run both channels at high flows and one at low </a:t>
            </a:r>
            <a:r>
              <a:rPr lang="en-US" dirty="0" err="1"/>
              <a:t>flow.s</a:t>
            </a:r>
            <a:r>
              <a:rPr lang="en-US" dirty="0"/>
              <a:t>. maybe you should open both channels and run with only 2 foot deep flow</a:t>
            </a:r>
          </a:p>
        </p:txBody>
      </p:sp>
      <p:sp>
        <p:nvSpPr>
          <p:cNvPr id="4" name="Slide Number Placeholder 3"/>
          <p:cNvSpPr>
            <a:spLocks noGrp="1"/>
          </p:cNvSpPr>
          <p:nvPr>
            <p:ph type="sldNum" sz="quarter" idx="5"/>
          </p:nvPr>
        </p:nvSpPr>
        <p:spPr/>
        <p:txBody>
          <a:bodyPr/>
          <a:lstStyle/>
          <a:p>
            <a:fld id="{9D962E49-2EF1-4D08-9461-BAE0BAA9ECEB}" type="slidenum">
              <a:rPr lang="en-US" smtClean="0"/>
              <a:t>27</a:t>
            </a:fld>
            <a:endParaRPr lang="en-US"/>
          </a:p>
        </p:txBody>
      </p:sp>
    </p:spTree>
    <p:extLst>
      <p:ext uri="{BB962C8B-B14F-4D97-AF65-F5344CB8AC3E}">
        <p14:creationId xmlns:p14="http://schemas.microsoft.com/office/powerpoint/2010/main" val="5646234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the key for your particular operation</a:t>
            </a:r>
          </a:p>
          <a:p>
            <a:endParaRPr lang="en-US" dirty="0"/>
          </a:p>
          <a:p>
            <a:r>
              <a:rPr lang="en-US" dirty="0"/>
              <a:t>Is to adjust the inflow rate</a:t>
            </a:r>
          </a:p>
          <a:p>
            <a:endParaRPr lang="en-US" dirty="0"/>
          </a:p>
          <a:p>
            <a:r>
              <a:rPr lang="en-US" dirty="0"/>
              <a:t> is to open that second channel  so that the flow is distributed between the two, thereby leaving the water at a lower depth, </a:t>
            </a:r>
            <a:r>
              <a:rPr lang="en-US" dirty="0" err="1"/>
              <a:t>becuase</a:t>
            </a:r>
            <a:r>
              <a:rPr lang="en-US" dirty="0"/>
              <a:t> </a:t>
            </a:r>
            <a:r>
              <a:rPr lang="en-US" dirty="0" err="1"/>
              <a:t>you,re</a:t>
            </a:r>
            <a:r>
              <a:rPr lang="en-US" dirty="0"/>
              <a:t> distributing the flow over two 50 foot channels instead of one.</a:t>
            </a:r>
          </a:p>
          <a:p>
            <a:endParaRPr lang="en-US" dirty="0"/>
          </a:p>
          <a:p>
            <a:r>
              <a:rPr lang="en-US" dirty="0"/>
              <a:t>Maybe you could make changes in your flow equalization processes if you have them</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also worth pointing out that not every particle is going o be at the top of the water column - some grit particles will take almost no time to sink to the bottom maybe you </a:t>
            </a:r>
            <a:r>
              <a:rPr lang="en-US" dirty="0" err="1"/>
              <a:t>adust</a:t>
            </a:r>
            <a:r>
              <a:rPr lang="en-US" dirty="0"/>
              <a:t> the </a:t>
            </a:r>
            <a:r>
              <a:rPr lang="en-US" dirty="0" err="1"/>
              <a:t>wiers</a:t>
            </a:r>
            <a:r>
              <a:rPr lang="en-US" dirty="0"/>
              <a:t> at the end </a:t>
            </a:r>
          </a:p>
          <a:p>
            <a:endParaRPr lang="en-US" dirty="0"/>
          </a:p>
          <a:p>
            <a:endParaRPr lang="en-US" dirty="0"/>
          </a:p>
          <a:p>
            <a:r>
              <a:rPr lang="en-US" dirty="0"/>
              <a:t>or maybe  you slow down the flow knowing you're going to trap some unwanted organics, but add a grit washing stage or replace the </a:t>
            </a:r>
            <a:r>
              <a:rPr lang="en-US" dirty="0" err="1"/>
              <a:t>channles</a:t>
            </a:r>
            <a:r>
              <a:rPr lang="en-US" dirty="0"/>
              <a:t> with a cyclone</a:t>
            </a:r>
          </a:p>
          <a:p>
            <a:r>
              <a:rPr lang="en-US" dirty="0"/>
              <a:t>A drastic change like that might be necessary if for example your system was designed for a smaller population than you currently serve</a:t>
            </a:r>
          </a:p>
          <a:p>
            <a:endParaRPr lang="en-US" dirty="0"/>
          </a:p>
          <a:p>
            <a:r>
              <a:rPr lang="en-US" dirty="0"/>
              <a:t>My point here is not to give you the </a:t>
            </a:r>
            <a:r>
              <a:rPr lang="en-US" dirty="0" err="1"/>
              <a:t>difinitive</a:t>
            </a:r>
            <a:r>
              <a:rPr lang="en-US" dirty="0"/>
              <a:t> answer to solve the problem of excess grit showing up in your primary sedimentation tank </a:t>
            </a:r>
          </a:p>
          <a:p>
            <a:endParaRPr lang="en-US" dirty="0"/>
          </a:p>
          <a:p>
            <a:r>
              <a:rPr lang="en-US" dirty="0"/>
              <a:t>The point here is to show that you can use some basic math and observations and understanding of the sedimentation process to determine whether your system is operating within typical parameters, or the the specific design parameters of your system, and whether prospective changes might be feasible ND HAVE THE RESULTS THAT YOU INTEND</a:t>
            </a:r>
          </a:p>
          <a:p>
            <a:endParaRPr lang="en-US" dirty="0"/>
          </a:p>
          <a:p>
            <a:endParaRPr lang="en-US" dirty="0"/>
          </a:p>
          <a:p>
            <a:r>
              <a:rPr lang="en-US" dirty="0"/>
              <a:t>Time Check 26 min</a:t>
            </a:r>
          </a:p>
        </p:txBody>
      </p:sp>
      <p:sp>
        <p:nvSpPr>
          <p:cNvPr id="4" name="Slide Number Placeholder 3"/>
          <p:cNvSpPr>
            <a:spLocks noGrp="1"/>
          </p:cNvSpPr>
          <p:nvPr>
            <p:ph type="sldNum" sz="quarter" idx="5"/>
          </p:nvPr>
        </p:nvSpPr>
        <p:spPr/>
        <p:txBody>
          <a:bodyPr/>
          <a:lstStyle/>
          <a:p>
            <a:fld id="{9D962E49-2EF1-4D08-9461-BAE0BAA9ECEB}" type="slidenum">
              <a:rPr lang="en-US" smtClean="0"/>
              <a:t>28</a:t>
            </a:fld>
            <a:endParaRPr lang="en-US"/>
          </a:p>
        </p:txBody>
      </p:sp>
    </p:spTree>
    <p:extLst>
      <p:ext uri="{BB962C8B-B14F-4D97-AF65-F5344CB8AC3E}">
        <p14:creationId xmlns:p14="http://schemas.microsoft.com/office/powerpoint/2010/main" val="1368117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were designing a new grit removal system you might not go with a conventional design.</a:t>
            </a:r>
          </a:p>
          <a:p>
            <a:endParaRPr lang="en-US" dirty="0"/>
          </a:p>
          <a:p>
            <a:r>
              <a:rPr lang="en-US" dirty="0"/>
              <a:t>I mentioned earlier that we can use engineering to facilitate sedimentation – of course we’re typically talking about design phase considerations here</a:t>
            </a:r>
          </a:p>
          <a:p>
            <a:endParaRPr lang="en-US" dirty="0"/>
          </a:p>
          <a:p>
            <a:r>
              <a:rPr lang="en-US" dirty="0"/>
              <a:t>A differently designed grit chamber may allow you to alter the parameters you are working with.  The grit channels in our prior example rely entirely on gravity and velocity for sedimentation</a:t>
            </a:r>
          </a:p>
          <a:p>
            <a:endParaRPr lang="en-US" dirty="0"/>
          </a:p>
          <a:p>
            <a:r>
              <a:rPr lang="en-US" dirty="0"/>
              <a:t>The aeration in an </a:t>
            </a:r>
            <a:r>
              <a:rPr lang="en-US" dirty="0" err="1"/>
              <a:t>Anaerated</a:t>
            </a:r>
            <a:r>
              <a:rPr lang="en-US" dirty="0"/>
              <a:t> grit chamber, among other things  effectively  lowers the specific gravity of the influent – an air water mix has a slightly lower specific gravity than water  alone which makes the grit settle out better.  (Call back to our regs and safety webinar – this is the same reason that you’re likely to sink in a aerated activated </a:t>
            </a:r>
            <a:r>
              <a:rPr lang="en-US" dirty="0" err="1"/>
              <a:t>sluge</a:t>
            </a:r>
            <a:r>
              <a:rPr lang="en-US" dirty="0"/>
              <a:t> tank if you fall in – the aerated water is less has a lower SG  than water alone which means </a:t>
            </a:r>
            <a:r>
              <a:rPr lang="en-US" dirty="0" err="1"/>
              <a:t>youy</a:t>
            </a:r>
            <a:r>
              <a:rPr lang="en-US" dirty="0"/>
              <a:t> are relatively less buoyant in it and sink </a:t>
            </a:r>
            <a:r>
              <a:rPr lang="en-US" dirty="0" err="1"/>
              <a:t>ealseir</a:t>
            </a:r>
            <a:r>
              <a:rPr lang="en-US" dirty="0"/>
              <a:t>.</a:t>
            </a:r>
          </a:p>
          <a:p>
            <a:endParaRPr lang="en-US" dirty="0"/>
          </a:p>
          <a:p>
            <a:r>
              <a:rPr lang="en-US" dirty="0"/>
              <a:t>In an aerated grit chamber you ma recall that the wastewater enters at a tangent</a:t>
            </a:r>
          </a:p>
          <a:p>
            <a:endParaRPr lang="en-US" dirty="0"/>
          </a:p>
          <a:p>
            <a:r>
              <a:rPr lang="en-US" dirty="0"/>
              <a:t>The air bubbles make the water less dense and the spiral pattern the water is flowing in  actually helps grit settle out at the bottom </a:t>
            </a:r>
          </a:p>
          <a:p>
            <a:endParaRPr lang="en-US" dirty="0"/>
          </a:p>
          <a:p>
            <a:r>
              <a:rPr lang="en-US" dirty="0"/>
              <a:t>But the same principles are at work here as in the plain channel – just being aided by some fancier engineering.</a:t>
            </a:r>
          </a:p>
          <a:p>
            <a:endParaRPr lang="en-US" dirty="0"/>
          </a:p>
          <a:p>
            <a:r>
              <a:rPr lang="en-US" dirty="0"/>
              <a:t>That also gives you additional parameters to play with, now you have velocity and detention time, but </a:t>
            </a:r>
            <a:r>
              <a:rPr lang="en-US" dirty="0" err="1"/>
              <a:t>ther's</a:t>
            </a:r>
            <a:r>
              <a:rPr lang="en-US" dirty="0"/>
              <a:t> also the mechanical action of the flow pattern moving grit to the </a:t>
            </a:r>
            <a:r>
              <a:rPr lang="en-US" dirty="0" err="1"/>
              <a:t>bottomw</a:t>
            </a:r>
            <a:r>
              <a:rPr lang="en-US" dirty="0"/>
              <a:t> and the change in influent specific gravity to help0 it stay there.</a:t>
            </a:r>
          </a:p>
          <a:p>
            <a:endParaRPr lang="en-US" dirty="0"/>
          </a:p>
          <a:p>
            <a:r>
              <a:rPr lang="en-US" dirty="0"/>
              <a:t>I want to point out that I am not suggesting that you can retrofit a simple grit removal channel to be an aerated one.  Just pointing out that there are </a:t>
            </a:r>
            <a:r>
              <a:rPr lang="en-US" dirty="0" err="1"/>
              <a:t>addtional</a:t>
            </a:r>
            <a:r>
              <a:rPr lang="en-US" dirty="0"/>
              <a:t> parameters at work.</a:t>
            </a:r>
          </a:p>
          <a:p>
            <a:endParaRPr lang="en-US" dirty="0"/>
          </a:p>
          <a:p>
            <a:endParaRPr lang="en-US" dirty="0"/>
          </a:p>
          <a:p>
            <a:r>
              <a:rPr lang="en-US" dirty="0"/>
              <a:t>So that's the math behind discrete particle settling Lert's move on to some of the more complicated sedimentation processes that happen in primary treatment</a:t>
            </a:r>
          </a:p>
          <a:p>
            <a:endParaRPr lang="en-US" dirty="0"/>
          </a:p>
          <a:p>
            <a:endParaRPr lang="en-US" dirty="0"/>
          </a:p>
          <a:p>
            <a:endParaRPr lang="en-US" dirty="0"/>
          </a:p>
          <a:p>
            <a:r>
              <a:rPr lang="en-US" dirty="0"/>
              <a:t>Time Check: 28 minutes</a:t>
            </a:r>
          </a:p>
        </p:txBody>
      </p:sp>
      <p:sp>
        <p:nvSpPr>
          <p:cNvPr id="4" name="Slide Number Placeholder 3"/>
          <p:cNvSpPr>
            <a:spLocks noGrp="1"/>
          </p:cNvSpPr>
          <p:nvPr>
            <p:ph type="sldNum" sz="quarter" idx="5"/>
          </p:nvPr>
        </p:nvSpPr>
        <p:spPr/>
        <p:txBody>
          <a:bodyPr/>
          <a:lstStyle/>
          <a:p>
            <a:fld id="{9D962E49-2EF1-4D08-9461-BAE0BAA9ECEB}" type="slidenum">
              <a:rPr lang="en-US" smtClean="0"/>
              <a:t>29</a:t>
            </a:fld>
            <a:endParaRPr lang="en-US"/>
          </a:p>
        </p:txBody>
      </p:sp>
    </p:spTree>
    <p:extLst>
      <p:ext uri="{BB962C8B-B14F-4D97-AF65-F5344CB8AC3E}">
        <p14:creationId xmlns:p14="http://schemas.microsoft.com/office/powerpoint/2010/main" val="14055866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Rob Fuller</a:t>
            </a:r>
            <a:r>
              <a:rPr lang="en-US" dirty="0"/>
              <a:t> on </a:t>
            </a:r>
            <a:r>
              <a:rPr lang="en-US" dirty="0">
                <a:hlinkClick r:id="rId4"/>
              </a:rPr>
              <a:t>Unsplash</a:t>
            </a:r>
            <a:r>
              <a:rPr lang="en-US" dirty="0"/>
              <a:t> </a:t>
            </a:r>
          </a:p>
          <a:p>
            <a:r>
              <a:rPr lang="en-US" sz="1200" b="1" dirty="0">
                <a:solidFill>
                  <a:schemeClr val="bg1"/>
                </a:solidFill>
                <a:latin typeface="Raleway" panose="020B0503030101060003" pitchFamily="34" charset="77"/>
              </a:rPr>
              <a:t>Use a stick:  M</a:t>
            </a:r>
            <a:r>
              <a:rPr lang="en-US" sz="1200" dirty="0">
                <a:solidFill>
                  <a:schemeClr val="bg1"/>
                </a:solidFill>
                <a:latin typeface="Raleway" panose="020B0503030101060003" pitchFamily="34" charset="77"/>
              </a:rPr>
              <a:t>easure the time it takes to travel from one end of the channel to the other (assuming of course that .  </a:t>
            </a:r>
            <a:r>
              <a:rPr lang="en-US" sz="1200" b="1" dirty="0">
                <a:solidFill>
                  <a:schemeClr val="bg1"/>
                </a:solidFill>
                <a:latin typeface="Raleway" panose="020B0503030101060003" pitchFamily="34" charset="77"/>
              </a:rPr>
              <a:t>v = d/t</a:t>
            </a:r>
          </a:p>
          <a:p>
            <a:endParaRPr lang="en-US" sz="1200" b="1" dirty="0">
              <a:solidFill>
                <a:schemeClr val="bg1"/>
              </a:solidFill>
              <a:latin typeface="Raleway" panose="020B0503030101060003" pitchFamily="34" charset="77"/>
            </a:endParaRPr>
          </a:p>
          <a:p>
            <a:r>
              <a:rPr lang="en-US" sz="1200" b="1" dirty="0">
                <a:solidFill>
                  <a:schemeClr val="bg1"/>
                </a:solidFill>
                <a:latin typeface="Raleway" panose="020B0503030101060003" pitchFamily="34" charset="77"/>
              </a:rPr>
              <a:t>The average velocity will probably be just a bit slower than what you calculate</a:t>
            </a:r>
          </a:p>
          <a:p>
            <a:endParaRPr lang="en-US" sz="1200" b="1" dirty="0">
              <a:solidFill>
                <a:schemeClr val="bg1"/>
              </a:solidFill>
              <a:latin typeface="Raleway" panose="020B0503030101060003" pitchFamily="34" charset="77"/>
            </a:endParaRPr>
          </a:p>
        </p:txBody>
      </p:sp>
      <p:sp>
        <p:nvSpPr>
          <p:cNvPr id="4" name="Slide Number Placeholder 3"/>
          <p:cNvSpPr>
            <a:spLocks noGrp="1"/>
          </p:cNvSpPr>
          <p:nvPr>
            <p:ph type="sldNum" sz="quarter" idx="5"/>
          </p:nvPr>
        </p:nvSpPr>
        <p:spPr/>
        <p:txBody>
          <a:bodyPr/>
          <a:lstStyle/>
          <a:p>
            <a:fld id="{9D962E49-2EF1-4D08-9461-BAE0BAA9ECEB}" type="slidenum">
              <a:rPr lang="en-US" smtClean="0"/>
              <a:t>30</a:t>
            </a:fld>
            <a:endParaRPr lang="en-US"/>
          </a:p>
        </p:txBody>
      </p:sp>
    </p:spTree>
    <p:extLst>
      <p:ext uri="{BB962C8B-B14F-4D97-AF65-F5344CB8AC3E}">
        <p14:creationId xmlns:p14="http://schemas.microsoft.com/office/powerpoint/2010/main" val="38063393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Lets talk about sedimentation in the context of primary clarifiers – this is going to take up the bulk of the discussion</a:t>
            </a:r>
          </a:p>
          <a:p>
            <a:endParaRPr lang="en-US" dirty="0"/>
          </a:p>
          <a:p>
            <a:r>
              <a:rPr lang="en-US" dirty="0"/>
              <a:t>Primary clarifiers  are designed to physically remove solids that will settle easily to the bottom or float to the top, but sedimentation is usually the principal basis of design for clarifiers</a:t>
            </a:r>
          </a:p>
          <a:p>
            <a:r>
              <a:rPr lang="en-US" dirty="0" err="1"/>
              <a:t>Ane</a:t>
            </a:r>
            <a:r>
              <a:rPr lang="en-US" dirty="0"/>
              <a:t> what </a:t>
            </a:r>
            <a:r>
              <a:rPr lang="en-US" dirty="0" err="1"/>
              <a:t>wer'e</a:t>
            </a:r>
            <a:r>
              <a:rPr lang="en-US" dirty="0"/>
              <a:t> </a:t>
            </a:r>
            <a:r>
              <a:rPr lang="en-US" dirty="0" err="1"/>
              <a:t>focussing</a:t>
            </a:r>
            <a:r>
              <a:rPr lang="en-US" dirty="0"/>
              <a:t> on here ins TSS </a:t>
            </a:r>
          </a:p>
          <a:p>
            <a:endParaRPr lang="en-US" dirty="0"/>
          </a:p>
          <a:p>
            <a:r>
              <a:rPr lang="en-US" dirty="0"/>
              <a:t>One of the main reasons we focus on settling out TSS or  organic solids in the primary </a:t>
            </a:r>
            <a:r>
              <a:rPr lang="en-US" dirty="0" err="1"/>
              <a:t>treatement</a:t>
            </a:r>
            <a:r>
              <a:rPr lang="en-US" dirty="0"/>
              <a:t> phase  is because they will have a high BOD – biochemical oxygen demand on the receiving waters and subsequent biological treatment units</a:t>
            </a:r>
          </a:p>
          <a:p>
            <a:endParaRPr lang="en-US" dirty="0"/>
          </a:p>
          <a:p>
            <a:r>
              <a:rPr lang="en-US" dirty="0"/>
              <a:t>If a clarifier is sized correctly most particles with an SG of 1.05 (meaning SG is 5% higher than that of water) will settle to the bottom if the flow is slow enough (in the 1 to 2 ft/min range) and the tank is large enough – and most organic solids are within that 5% range.  But because the SG is so close to water that means settling rates are VERY slow</a:t>
            </a:r>
          </a:p>
          <a:p>
            <a:endParaRPr lang="en-US" dirty="0"/>
          </a:p>
          <a:p>
            <a:r>
              <a:rPr lang="en-US" dirty="0"/>
              <a:t>Let </a:t>
            </a:r>
            <a:r>
              <a:rPr lang="en-US" dirty="0" err="1"/>
              <a:t>slook</a:t>
            </a:r>
            <a:r>
              <a:rPr lang="en-US" dirty="0"/>
              <a:t> at the basic math related to this type of settling</a:t>
            </a:r>
          </a:p>
          <a:p>
            <a:endParaRPr lang="en-US" dirty="0"/>
          </a:p>
          <a:p>
            <a:endParaRPr lang="en-US" dirty="0"/>
          </a:p>
          <a:p>
            <a:r>
              <a:rPr lang="en-US" dirty="0"/>
              <a:t>Water SG is 1 at 39 F or 4.0 C and decreases slightly as water gets warmer – its about 0.998 at 70 degrees</a:t>
            </a:r>
          </a:p>
          <a:p>
            <a:endParaRPr lang="en-US" dirty="0"/>
          </a:p>
          <a:p>
            <a:r>
              <a:rPr lang="en-US" dirty="0"/>
              <a:t>Side note – water is weird because when it freezes the specific gravity goes down – ice at 0 degrees has an SG of about 0.82 while water at 0 </a:t>
            </a:r>
            <a:r>
              <a:rPr lang="en-US" dirty="0" err="1"/>
              <a:t>degreees</a:t>
            </a:r>
            <a:r>
              <a:rPr lang="en-US" dirty="0"/>
              <a:t> has an SG o 0.99 which is why ice floats.</a:t>
            </a:r>
          </a:p>
        </p:txBody>
      </p:sp>
      <p:sp>
        <p:nvSpPr>
          <p:cNvPr id="4" name="Slide Number Placeholder 3"/>
          <p:cNvSpPr>
            <a:spLocks noGrp="1"/>
          </p:cNvSpPr>
          <p:nvPr>
            <p:ph type="sldNum" sz="quarter" idx="5"/>
          </p:nvPr>
        </p:nvSpPr>
        <p:spPr/>
        <p:txBody>
          <a:bodyPr/>
          <a:lstStyle/>
          <a:p>
            <a:fld id="{9D962E49-2EF1-4D08-9461-BAE0BAA9ECEB}" type="slidenum">
              <a:rPr lang="en-US" smtClean="0"/>
              <a:t>31</a:t>
            </a:fld>
            <a:endParaRPr lang="en-US"/>
          </a:p>
        </p:txBody>
      </p:sp>
    </p:spTree>
    <p:extLst>
      <p:ext uri="{BB962C8B-B14F-4D97-AF65-F5344CB8AC3E}">
        <p14:creationId xmlns:p14="http://schemas.microsoft.com/office/powerpoint/2010/main" val="17338021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targeting those low SG particles - so we're going to use the same formulas but very different time frames.</a:t>
            </a:r>
          </a:p>
          <a:p>
            <a:endParaRPr lang="en-US" dirty="0"/>
          </a:p>
          <a:p>
            <a:r>
              <a:rPr lang="en-US" dirty="0" err="1"/>
              <a:t>Le'ts</a:t>
            </a:r>
            <a:r>
              <a:rPr lang="en-US" dirty="0"/>
              <a:t> assume a settling rate of  0.167 ft/min accounting for the fact that these particles have much lower SG and may be interacting with each other.  </a:t>
            </a:r>
          </a:p>
          <a:p>
            <a:r>
              <a:rPr lang="en-US" dirty="0"/>
              <a:t>This Recall that in the grit removal example we were taking about settling rates of 0.075 ft per second which is over 4.5 ft per minute, we're order of </a:t>
            </a:r>
            <a:r>
              <a:rPr lang="en-US" dirty="0" err="1"/>
              <a:t>magnitued</a:t>
            </a:r>
            <a:r>
              <a:rPr lang="en-US" dirty="0"/>
              <a:t>  slower settling her</a:t>
            </a:r>
          </a:p>
          <a:p>
            <a:endParaRPr lang="en-US" dirty="0"/>
          </a:p>
          <a:p>
            <a:endParaRPr lang="en-US" dirty="0"/>
          </a:p>
          <a:p>
            <a:r>
              <a:rPr lang="en-US" dirty="0"/>
              <a:t>Lets a </a:t>
            </a:r>
            <a:r>
              <a:rPr lang="en-US" dirty="0" err="1"/>
              <a:t>ssume</a:t>
            </a:r>
            <a:r>
              <a:rPr lang="en-US" dirty="0"/>
              <a:t> a flow velocity of 2ft/ min (.033 ft/sec) – </a:t>
            </a:r>
            <a:r>
              <a:rPr lang="en-US" dirty="0" err="1"/>
              <a:t>recogfnize</a:t>
            </a:r>
            <a:r>
              <a:rPr lang="en-US" dirty="0"/>
              <a:t> that this is MUCH slower than grit removal velocity – there were were talking about 1 ft per SECONS as the ideal flow </a:t>
            </a:r>
            <a:r>
              <a:rPr lang="en-US" dirty="0" err="1"/>
              <a:t>velocituy</a:t>
            </a:r>
            <a:endParaRPr lang="en-US" dirty="0"/>
          </a:p>
          <a:p>
            <a:br>
              <a:rPr lang="en-US" dirty="0"/>
            </a:br>
            <a:r>
              <a:rPr lang="en-US" dirty="0" err="1"/>
              <a:t>Thypically</a:t>
            </a:r>
            <a:r>
              <a:rPr lang="en-US" dirty="0"/>
              <a:t> the </a:t>
            </a:r>
            <a:r>
              <a:rPr lang="en-US" dirty="0" err="1"/>
              <a:t>ragne</a:t>
            </a:r>
            <a:r>
              <a:rPr lang="en-US" dirty="0"/>
              <a:t> is 1 to 2 feet per min  but lets assume 2 for our example </a:t>
            </a:r>
            <a:r>
              <a:rPr lang="en-US" dirty="0" err="1"/>
              <a:t>CLICk</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since we know </a:t>
            </a:r>
            <a:r>
              <a:rPr lang="en-US" dirty="0" err="1"/>
              <a:t>ththe</a:t>
            </a:r>
            <a:r>
              <a:rPr lang="en-US" dirty="0"/>
              <a:t> particle is moving horizontally , it will follow a diagonal path to the bottom. </a:t>
            </a:r>
          </a:p>
          <a:p>
            <a:br>
              <a:rPr lang="en-US" dirty="0"/>
            </a:br>
            <a:r>
              <a:rPr lang="en-US" dirty="0"/>
              <a:t>Notice also that in this </a:t>
            </a:r>
            <a:r>
              <a:rPr lang="en-US" dirty="0" err="1"/>
              <a:t>cAse</a:t>
            </a:r>
            <a:r>
              <a:rPr lang="en-US" dirty="0"/>
              <a:t> </a:t>
            </a:r>
            <a:r>
              <a:rPr lang="en-US" dirty="0" err="1"/>
              <a:t>Im</a:t>
            </a:r>
            <a:r>
              <a:rPr lang="en-US" dirty="0"/>
              <a:t> using minutes as the time, not seconds like I did in the grit example because the </a:t>
            </a:r>
            <a:r>
              <a:rPr lang="en-US" dirty="0" err="1"/>
              <a:t>downwatrd</a:t>
            </a:r>
            <a:r>
              <a:rPr lang="en-US" dirty="0"/>
              <a:t> settling is so slow we’d end u with really big numbers using seconds,.</a:t>
            </a:r>
          </a:p>
          <a:p>
            <a:endParaRPr lang="en-US" dirty="0"/>
          </a:p>
          <a:p>
            <a:r>
              <a:rPr lang="en-US" dirty="0"/>
              <a:t>CLICK to show formula</a:t>
            </a:r>
          </a:p>
          <a:p>
            <a:endParaRPr lang="en-US" dirty="0"/>
          </a:p>
          <a:p>
            <a:r>
              <a:rPr lang="en-US" dirty="0"/>
              <a:t>Settling time is how long it takes to drop from the top to the bottom of the 10 foot channel.  Again  we’re talking about the water depth </a:t>
            </a:r>
            <a:r>
              <a:rPr lang="en-US" dirty="0" err="1"/>
              <a:t>here,not</a:t>
            </a:r>
            <a:r>
              <a:rPr lang="en-US" dirty="0"/>
              <a:t> the basin depth</a:t>
            </a:r>
          </a:p>
          <a:p>
            <a:r>
              <a:rPr lang="en-US" dirty="0"/>
              <a:t>We can calculate the settling time by dividing the depth of the water (10 ft) by the settling rate ( 0.167ft/min) which gives 60 minutes (or 1 hour)  – much longer than our grit which was </a:t>
            </a:r>
            <a:r>
              <a:rPr lang="en-US" dirty="0" err="1"/>
              <a:t>lcoser</a:t>
            </a:r>
            <a:r>
              <a:rPr lang="en-US" dirty="0"/>
              <a:t> to 60 seconds.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the question is where in our 200 ft long tank will the sediments land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tank is 200 ft long and the water is flowing at 2 ft per min it’ll take 100 min (1 hour 40 minutes for water to floe flow from one end to the other</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32</a:t>
            </a:fld>
            <a:endParaRPr lang="en-US"/>
          </a:p>
        </p:txBody>
      </p:sp>
    </p:spTree>
    <p:extLst>
      <p:ext uri="{BB962C8B-B14F-4D97-AF65-F5344CB8AC3E}">
        <p14:creationId xmlns:p14="http://schemas.microsoft.com/office/powerpoint/2010/main" val="3406791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We've established our settling </a:t>
            </a:r>
            <a:r>
              <a:rPr lang="en-US" dirty="0" err="1"/>
              <a:t>tim</a:t>
            </a:r>
            <a:r>
              <a:rPr lang="en-US" dirty="0"/>
              <a:t> is 60 minutes (CLICL)</a:t>
            </a:r>
          </a:p>
          <a:p>
            <a:r>
              <a:rPr lang="en-US" dirty="0"/>
              <a:t>what's the horizontal distance traveled by our particles? (CLICK)</a:t>
            </a:r>
          </a:p>
          <a:p>
            <a:r>
              <a:rPr lang="en-US" dirty="0"/>
              <a:t>We know the velocity is 2 ft /min (CLICK)</a:t>
            </a:r>
          </a:p>
          <a:p>
            <a:r>
              <a:rPr lang="en-US" dirty="0"/>
              <a:t>and we know velocity is length or distance divided by time (click)</a:t>
            </a:r>
          </a:p>
          <a:p>
            <a:r>
              <a:rPr lang="en-US" dirty="0"/>
              <a:t>we </a:t>
            </a:r>
            <a:r>
              <a:rPr lang="en-US" dirty="0" err="1"/>
              <a:t>cna</a:t>
            </a:r>
            <a:r>
              <a:rPr lang="en-US" dirty="0"/>
              <a:t> re-arrange that formula to give us a </a:t>
            </a:r>
            <a:r>
              <a:rPr lang="en-US" dirty="0" err="1"/>
              <a:t>lenght</a:t>
            </a:r>
            <a:r>
              <a:rPr lang="en-US" dirty="0"/>
              <a:t> or distance traveled  by </a:t>
            </a:r>
            <a:r>
              <a:rPr lang="en-US" dirty="0" err="1"/>
              <a:t>mulitplying</a:t>
            </a:r>
            <a:r>
              <a:rPr lang="en-US" dirty="0"/>
              <a:t>  horizontal velocity by the </a:t>
            </a:r>
            <a:r>
              <a:rPr lang="en-US" dirty="0" err="1"/>
              <a:t>settleing</a:t>
            </a:r>
            <a:r>
              <a:rPr lang="en-US" dirty="0"/>
              <a:t> time (CKLICK)</a:t>
            </a:r>
          </a:p>
          <a:p>
            <a:r>
              <a:rPr lang="en-US" dirty="0"/>
              <a:t>that gives us</a:t>
            </a:r>
          </a:p>
          <a:p>
            <a:endParaRPr lang="en-US" dirty="0"/>
          </a:p>
          <a:p>
            <a:r>
              <a:rPr lang="en-US" dirty="0"/>
              <a:t>2 ft/min x 60 min or 120 ft</a:t>
            </a:r>
          </a:p>
          <a:p>
            <a:r>
              <a:rPr lang="en-US" dirty="0"/>
              <a:t>CLICK (check the units, were good)</a:t>
            </a:r>
          </a:p>
          <a:p>
            <a:endParaRPr lang="en-US" dirty="0"/>
          </a:p>
          <a:p>
            <a:r>
              <a:rPr lang="en-US" dirty="0"/>
              <a:t>CLICK</a:t>
            </a:r>
          </a:p>
          <a:p>
            <a:endParaRPr lang="en-US" dirty="0"/>
          </a:p>
          <a:p>
            <a:endParaRPr lang="en-US" dirty="0"/>
          </a:p>
          <a:p>
            <a:endParaRPr lang="en-US" dirty="0"/>
          </a:p>
          <a:p>
            <a:r>
              <a:rPr lang="en-US" dirty="0"/>
              <a:t>Time Check:    30   min.</a:t>
            </a:r>
          </a:p>
        </p:txBody>
      </p:sp>
      <p:sp>
        <p:nvSpPr>
          <p:cNvPr id="4" name="Slide Number Placeholder 3"/>
          <p:cNvSpPr>
            <a:spLocks noGrp="1"/>
          </p:cNvSpPr>
          <p:nvPr>
            <p:ph type="sldNum" sz="quarter" idx="5"/>
          </p:nvPr>
        </p:nvSpPr>
        <p:spPr/>
        <p:txBody>
          <a:bodyPr/>
          <a:lstStyle/>
          <a:p>
            <a:fld id="{9D962E49-2EF1-4D08-9461-BAE0BAA9ECEB}" type="slidenum">
              <a:rPr lang="en-US" smtClean="0"/>
              <a:t>33</a:t>
            </a:fld>
            <a:endParaRPr lang="en-US"/>
          </a:p>
        </p:txBody>
      </p:sp>
    </p:spTree>
    <p:extLst>
      <p:ext uri="{BB962C8B-B14F-4D97-AF65-F5344CB8AC3E}">
        <p14:creationId xmlns:p14="http://schemas.microsoft.com/office/powerpoint/2010/main" val="8990993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means that in our 200 ft long tank it takes 100 minute for water entering at the left side to leave the right side, but the particles suspended in that water should be </a:t>
            </a:r>
            <a:r>
              <a:rPr lang="en-US" dirty="0" err="1"/>
              <a:t>settleing</a:t>
            </a:r>
            <a:r>
              <a:rPr lang="en-US" dirty="0"/>
              <a:t> on the bottom of the tank  within an hour, or the first 120 feet</a:t>
            </a:r>
          </a:p>
          <a:p>
            <a:endParaRPr lang="en-US" dirty="0"/>
          </a:p>
          <a:p>
            <a:r>
              <a:rPr lang="en-US" dirty="0"/>
              <a:t>Which means most of my particles should end up in here (click)  though of course that’s not </a:t>
            </a:r>
            <a:r>
              <a:rPr lang="en-US" dirty="0" err="1"/>
              <a:t>gonna</a:t>
            </a:r>
            <a:r>
              <a:rPr lang="en-US" dirty="0"/>
              <a:t> catch everything and </a:t>
            </a:r>
            <a:r>
              <a:rPr lang="en-US" dirty="0" err="1"/>
              <a:t>ther</a:t>
            </a:r>
            <a:r>
              <a:rPr lang="en-US" dirty="0"/>
              <a:t> </a:t>
            </a:r>
            <a:r>
              <a:rPr lang="en-US" dirty="0" err="1"/>
              <a:t>weill</a:t>
            </a:r>
            <a:r>
              <a:rPr lang="en-US" dirty="0"/>
              <a:t> be solids out near the edge here (point)</a:t>
            </a:r>
          </a:p>
          <a:p>
            <a:endParaRPr lang="en-US" dirty="0"/>
          </a:p>
          <a:p>
            <a:r>
              <a:rPr lang="en-US" dirty="0"/>
              <a:t>but the wastewater going on to the next stage will have significantly lower solids concentrations than it had when it entered the basin, and because we're typically removing water through a weir in the upper portion of the tank most of what's in the tank will have settled. Even much of the </a:t>
            </a:r>
            <a:r>
              <a:rPr lang="en-US" dirty="0" err="1"/>
              <a:t>ligther</a:t>
            </a:r>
            <a:r>
              <a:rPr lang="en-US" dirty="0"/>
              <a:t> material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mentioned not </a:t>
            </a:r>
            <a:r>
              <a:rPr lang="en-US" dirty="0" err="1"/>
              <a:t>everyting</a:t>
            </a:r>
            <a:r>
              <a:rPr lang="en-US" dirty="0"/>
              <a:t> is going to get trapped in the the settling tank  and one way you can verify removal efficiency is with lab testing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you can also calculated an expected removal efficiency empirically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time - 36 min</a:t>
            </a:r>
          </a:p>
        </p:txBody>
      </p:sp>
      <p:sp>
        <p:nvSpPr>
          <p:cNvPr id="4" name="Slide Number Placeholder 3"/>
          <p:cNvSpPr>
            <a:spLocks noGrp="1"/>
          </p:cNvSpPr>
          <p:nvPr>
            <p:ph type="sldNum" sz="quarter" idx="5"/>
          </p:nvPr>
        </p:nvSpPr>
        <p:spPr/>
        <p:txBody>
          <a:bodyPr/>
          <a:lstStyle/>
          <a:p>
            <a:fld id="{9D962E49-2EF1-4D08-9461-BAE0BAA9ECEB}" type="slidenum">
              <a:rPr lang="en-US" smtClean="0"/>
              <a:t>34</a:t>
            </a:fld>
            <a:endParaRPr lang="en-US"/>
          </a:p>
        </p:txBody>
      </p:sp>
    </p:spTree>
    <p:extLst>
      <p:ext uri="{BB962C8B-B14F-4D97-AF65-F5344CB8AC3E}">
        <p14:creationId xmlns:p14="http://schemas.microsoft.com/office/powerpoint/2010/main" val="3861820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D1CF7-4A69-6932-27AA-9E40C9646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DF21B-9971-CB97-619B-4B32102CB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76FBE-59CF-053C-F496-00D6B0ED6C78}"/>
              </a:ext>
            </a:extLst>
          </p:cNvPr>
          <p:cNvSpPr>
            <a:spLocks noGrp="1"/>
          </p:cNvSpPr>
          <p:nvPr>
            <p:ph type="body" idx="1"/>
          </p:nvPr>
        </p:nvSpPr>
        <p:spPr/>
        <p:txBody>
          <a:bodyPr/>
          <a:lstStyle/>
          <a:p>
            <a:r>
              <a:rPr lang="en-US" dirty="0"/>
              <a:t>So what kind of removal rate can you </a:t>
            </a:r>
            <a:r>
              <a:rPr lang="en-US" dirty="0" err="1"/>
              <a:t>exptect</a:t>
            </a:r>
            <a:r>
              <a:rPr lang="en-US" dirty="0"/>
              <a:t>?</a:t>
            </a:r>
          </a:p>
          <a:p>
            <a:endParaRPr lang="en-US" dirty="0"/>
          </a:p>
          <a:p>
            <a:r>
              <a:rPr lang="en-US" dirty="0"/>
              <a:t>DTS are typically in the 1.5 to 2.5 ranges</a:t>
            </a:r>
          </a:p>
          <a:p>
            <a:endParaRPr lang="en-US" dirty="0"/>
          </a:p>
          <a:p>
            <a:r>
              <a:rPr lang="en-US" dirty="0"/>
              <a:t>might use shorter times 0.5 – 1 </a:t>
            </a:r>
            <a:r>
              <a:rPr lang="en-US" dirty="0" err="1"/>
              <a:t>hr</a:t>
            </a:r>
            <a:r>
              <a:rPr lang="en-US" dirty="0"/>
              <a:t> removing less solids sometimes use  for preliminary treatment ahead of biological units</a:t>
            </a:r>
          </a:p>
          <a:p>
            <a:r>
              <a:rPr lang="en-US" dirty="0"/>
              <a:t>CLICK</a:t>
            </a:r>
          </a:p>
          <a:p>
            <a:r>
              <a:rPr lang="en-US" dirty="0"/>
              <a:t>BOD and TSS removal </a:t>
            </a:r>
            <a:r>
              <a:rPr lang="en-US" dirty="0" err="1"/>
              <a:t>effiency</a:t>
            </a:r>
            <a:r>
              <a:rPr lang="en-US" dirty="0"/>
              <a:t> is </a:t>
            </a:r>
            <a:r>
              <a:rPr lang="en-US" dirty="0" err="1"/>
              <a:t>tyopically</a:t>
            </a:r>
            <a:r>
              <a:rPr lang="en-US" dirty="0"/>
              <a:t> in the 50 -60 range for </a:t>
            </a:r>
            <a:r>
              <a:rPr lang="en-US" dirty="0" err="1"/>
              <a:t>tss</a:t>
            </a:r>
            <a:r>
              <a:rPr lang="en-US" dirty="0"/>
              <a:t> and 25 to 40 range for BOD</a:t>
            </a:r>
          </a:p>
          <a:p>
            <a:endParaRPr lang="en-US" dirty="0"/>
          </a:p>
          <a:p>
            <a:endParaRPr lang="en-US" dirty="0"/>
          </a:p>
          <a:p>
            <a:r>
              <a:rPr lang="en-US" dirty="0"/>
              <a:t>You can use this formula </a:t>
            </a:r>
          </a:p>
          <a:p>
            <a:r>
              <a:rPr lang="en-US" dirty="0"/>
              <a:t>CLICK</a:t>
            </a:r>
          </a:p>
          <a:p>
            <a:endParaRPr lang="en-US" dirty="0"/>
          </a:p>
          <a:p>
            <a:r>
              <a:rPr lang="en-US" dirty="0"/>
              <a:t>to estimate TSS and BOD removal rates using the nominal detention time in hours and</a:t>
            </a:r>
          </a:p>
          <a:p>
            <a:r>
              <a:rPr lang="en-US" dirty="0"/>
              <a:t>CLCIK</a:t>
            </a:r>
          </a:p>
          <a:p>
            <a:r>
              <a:rPr lang="en-US" dirty="0"/>
              <a:t> the </a:t>
            </a:r>
            <a:r>
              <a:rPr lang="en-US" dirty="0" err="1"/>
              <a:t>empoirical</a:t>
            </a:r>
            <a:r>
              <a:rPr lang="en-US" dirty="0"/>
              <a:t> constants for BOD and TSS</a:t>
            </a:r>
          </a:p>
          <a:p>
            <a:endParaRPr lang="en-US" dirty="0"/>
          </a:p>
          <a:p>
            <a:endParaRPr lang="en-US" dirty="0"/>
          </a:p>
          <a:p>
            <a:r>
              <a:rPr lang="en-US" dirty="0"/>
              <a:t>So for a 2 hour </a:t>
            </a:r>
            <a:r>
              <a:rPr lang="en-US" dirty="0" err="1"/>
              <a:t>detenbtion</a:t>
            </a:r>
            <a:r>
              <a:rPr lang="en-US" dirty="0"/>
              <a:t> time this is how I would </a:t>
            </a:r>
            <a:r>
              <a:rPr lang="en-US" dirty="0" err="1"/>
              <a:t>expec</a:t>
            </a:r>
            <a:r>
              <a:rPr lang="en-US" dirty="0"/>
              <a:t> thing </a:t>
            </a:r>
            <a:r>
              <a:rPr lang="en-US" dirty="0" err="1"/>
              <a:t>sto</a:t>
            </a:r>
            <a:r>
              <a:rPr lang="en-US" dirty="0"/>
              <a:t> wash out though </a:t>
            </a:r>
            <a:r>
              <a:rPr lang="en-US" dirty="0" err="1"/>
              <a:t>actuyal</a:t>
            </a:r>
            <a:r>
              <a:rPr lang="en-US" dirty="0"/>
              <a:t> </a:t>
            </a:r>
            <a:r>
              <a:rPr lang="en-US" dirty="0" err="1"/>
              <a:t>performace</a:t>
            </a:r>
            <a:r>
              <a:rPr lang="en-US" dirty="0"/>
              <a:t> will vary.  But a </a:t>
            </a:r>
            <a:r>
              <a:rPr lang="en-US" dirty="0" err="1"/>
              <a:t>formaula</a:t>
            </a:r>
            <a:r>
              <a:rPr lang="en-US" dirty="0"/>
              <a:t> like this can give </a:t>
            </a:r>
            <a:r>
              <a:rPr lang="en-US" dirty="0" err="1"/>
              <a:t>yuou</a:t>
            </a:r>
            <a:r>
              <a:rPr lang="en-US" dirty="0"/>
              <a:t> an idea o</a:t>
            </a:r>
          </a:p>
          <a:p>
            <a:r>
              <a:rPr lang="en-US" dirty="0"/>
              <a:t>wat you should be </a:t>
            </a:r>
            <a:r>
              <a:rPr lang="en-US" dirty="0" err="1"/>
              <a:t>sseing</a:t>
            </a:r>
            <a:r>
              <a:rPr lang="en-US" dirty="0"/>
              <a:t> and you can compare that to test results and also evaluate the impact of </a:t>
            </a:r>
            <a:r>
              <a:rPr lang="en-US" dirty="0" err="1"/>
              <a:t>deteintion</a:t>
            </a:r>
            <a:r>
              <a:rPr lang="en-US" dirty="0"/>
              <a:t> time changes </a:t>
            </a:r>
          </a:p>
          <a:p>
            <a:endParaRPr lang="en-US" dirty="0"/>
          </a:p>
          <a:p>
            <a:r>
              <a:rPr lang="en-US" dirty="0"/>
              <a:t>Our </a:t>
            </a:r>
            <a:r>
              <a:rPr lang="en-US" dirty="0" err="1"/>
              <a:t>prio</a:t>
            </a:r>
            <a:r>
              <a:rPr lang="en-US" dirty="0"/>
              <a:t> example had a DT </a:t>
            </a:r>
            <a:r>
              <a:rPr lang="en-US" dirty="0" err="1"/>
              <a:t>oif</a:t>
            </a:r>
            <a:r>
              <a:rPr lang="en-US" dirty="0"/>
              <a:t> 1hr 40 min so 1.66 </a:t>
            </a:r>
            <a:r>
              <a:rPr lang="en-US" dirty="0" err="1"/>
              <a:t>hrs</a:t>
            </a:r>
            <a:r>
              <a:rPr lang="en-US" dirty="0"/>
              <a:t>, that would </a:t>
            </a:r>
            <a:r>
              <a:rPr lang="en-US" dirty="0" err="1"/>
              <a:t>ofcourse</a:t>
            </a:r>
            <a:r>
              <a:rPr lang="en-US" dirty="0"/>
              <a:t> result in a lower expected removal </a:t>
            </a:r>
            <a:r>
              <a:rPr lang="en-US" dirty="0" err="1"/>
              <a:t>efviciendy</a:t>
            </a:r>
            <a:endParaRPr lang="en-US" dirty="0"/>
          </a:p>
        </p:txBody>
      </p:sp>
      <p:sp>
        <p:nvSpPr>
          <p:cNvPr id="4" name="Slide Number Placeholder 3">
            <a:extLst>
              <a:ext uri="{FF2B5EF4-FFF2-40B4-BE49-F238E27FC236}">
                <a16:creationId xmlns:a16="http://schemas.microsoft.com/office/drawing/2014/main" id="{D6B8F771-B863-C89E-1EAE-17E6E33EAE5D}"/>
              </a:ext>
            </a:extLst>
          </p:cNvPr>
          <p:cNvSpPr>
            <a:spLocks noGrp="1"/>
          </p:cNvSpPr>
          <p:nvPr>
            <p:ph type="sldNum" sz="quarter" idx="5"/>
          </p:nvPr>
        </p:nvSpPr>
        <p:spPr/>
        <p:txBody>
          <a:bodyPr/>
          <a:lstStyle/>
          <a:p>
            <a:fld id="{9D962E49-2EF1-4D08-9461-BAE0BAA9ECEB}" type="slidenum">
              <a:rPr lang="en-US" smtClean="0"/>
              <a:t>35</a:t>
            </a:fld>
            <a:endParaRPr lang="en-US"/>
          </a:p>
        </p:txBody>
      </p:sp>
    </p:spTree>
    <p:extLst>
      <p:ext uri="{BB962C8B-B14F-4D97-AF65-F5344CB8AC3E}">
        <p14:creationId xmlns:p14="http://schemas.microsoft.com/office/powerpoint/2010/main" val="2172992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89C38-04DC-48F7-9D39-B2E9EC8E5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7F1D99-20CB-B85D-907B-2939C2F0F8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43F4CE-B058-AA6F-497E-29E4631A688A}"/>
              </a:ext>
            </a:extLst>
          </p:cNvPr>
          <p:cNvSpPr>
            <a:spLocks noGrp="1"/>
          </p:cNvSpPr>
          <p:nvPr>
            <p:ph type="body" idx="1"/>
          </p:nvPr>
        </p:nvSpPr>
        <p:spPr/>
        <p:txBody>
          <a:bodyPr/>
          <a:lstStyle/>
          <a:p>
            <a:r>
              <a:rPr lang="en-US" sz="1800" dirty="0"/>
              <a:t>Question 03</a:t>
            </a:r>
          </a:p>
          <a:p>
            <a:endParaRPr lang="en-US" sz="1800" dirty="0"/>
          </a:p>
          <a:p>
            <a:r>
              <a:rPr lang="en-US" sz="1800" dirty="0"/>
              <a:t>The specific gravity of water is 1.  If a particle in the wastewater effluent has a specific gravity of 2.5, what is it likely to be?</a:t>
            </a:r>
          </a:p>
          <a:p>
            <a:endParaRPr lang="en-US" sz="1800" dirty="0"/>
          </a:p>
          <a:p>
            <a:pPr marL="228600" indent="-228600">
              <a:buFont typeface="+mj-lt"/>
              <a:buAutoNum type="arabicPeriod"/>
            </a:pPr>
            <a:r>
              <a:rPr lang="en-US" sz="1800" dirty="0"/>
              <a:t>Grit (like sand, or glass)</a:t>
            </a:r>
          </a:p>
          <a:p>
            <a:pPr marL="228600" indent="-228600">
              <a:buFont typeface="+mj-lt"/>
              <a:buAutoNum type="arabicPeriod"/>
            </a:pPr>
            <a:r>
              <a:rPr lang="en-US" sz="1800" dirty="0"/>
              <a:t>Organic suspended solids</a:t>
            </a:r>
          </a:p>
          <a:p>
            <a:pPr marL="228600" indent="-228600">
              <a:buFont typeface="+mj-lt"/>
              <a:buAutoNum type="arabicPeriod"/>
            </a:pPr>
            <a:r>
              <a:rPr lang="en-US" sz="1800" dirty="0"/>
              <a:t>Fat or grease</a:t>
            </a:r>
          </a:p>
          <a:p>
            <a:pPr marL="0" marR="0" algn="l">
              <a:spcBef>
                <a:spcPts val="0"/>
              </a:spcBef>
              <a:spcAft>
                <a:spcPts val="0"/>
              </a:spcAft>
            </a:pPr>
            <a:endParaRPr lang="en-US" sz="1800" b="0" i="0" u="none" strike="noStrike" dirty="0">
              <a:solidFill>
                <a:srgbClr val="212121"/>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D8B67F90-2B43-E821-D401-EE4D144F74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1233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mentioned earlier that detention time is much longer in primary sedimentation tanks that grit </a:t>
            </a:r>
            <a:r>
              <a:rPr lang="en-US" dirty="0" err="1"/>
              <a:t>remvoal</a:t>
            </a:r>
            <a:r>
              <a:rPr lang="en-US" dirty="0"/>
              <a:t> and now </a:t>
            </a:r>
            <a:r>
              <a:rPr lang="en-US" dirty="0" err="1"/>
              <a:t>whe</a:t>
            </a:r>
            <a:r>
              <a:rPr lang="en-US" dirty="0"/>
              <a:t> know why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we’re talking about detention times for clarifiers they are typically in the 2 to 3 hour range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Operator experience ....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Detention times can be </a:t>
            </a:r>
            <a:r>
              <a:rPr lang="en-US" dirty="0" err="1"/>
              <a:t>calucluated</a:t>
            </a:r>
            <a:r>
              <a:rPr lang="en-US" dirty="0"/>
              <a:t> using tank volume and flow rate (we covered that in a prior session)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verify your calculations with dyes tracers or floats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 course actual detention times can be shorter </a:t>
            </a:r>
            <a:r>
              <a:rPr lang="en-US" dirty="0" err="1"/>
              <a:t>becuase</a:t>
            </a:r>
            <a:r>
              <a:rPr lang="en-US" dirty="0"/>
              <a:t> flow is going to vary</a:t>
            </a:r>
          </a:p>
          <a:p>
            <a:endParaRPr lang="en-US" dirty="0"/>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37</a:t>
            </a:fld>
            <a:endParaRPr lang="en-US"/>
          </a:p>
        </p:txBody>
      </p:sp>
    </p:spTree>
    <p:extLst>
      <p:ext uri="{BB962C8B-B14F-4D97-AF65-F5344CB8AC3E}">
        <p14:creationId xmlns:p14="http://schemas.microsoft.com/office/powerpoint/2010/main" val="34424244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Raleway" panose="020B0503030101060003" pitchFamily="34" charset="77"/>
              </a:rPr>
              <a:t>If you have a detention time of less than 2 hours and lab tests are showing poor solids removal, you may need to add tanks, or restrict flow to solve the detention time/solids removal problem. </a:t>
            </a:r>
          </a:p>
          <a:p>
            <a:endParaRPr lang="en-US" sz="1200" dirty="0">
              <a:latin typeface="Raleway" panose="020B0503030101060003" pitchFamily="34" charset="77"/>
            </a:endParaRPr>
          </a:p>
          <a:p>
            <a:r>
              <a:rPr lang="en-US" sz="1200" dirty="0">
                <a:latin typeface="Raleway" panose="020B0503030101060003" pitchFamily="34" charset="77"/>
              </a:rPr>
              <a:t>click</a:t>
            </a:r>
          </a:p>
          <a:p>
            <a:r>
              <a:rPr lang="en-US" sz="1200" dirty="0">
                <a:latin typeface="Raleway" panose="020B0503030101060003" pitchFamily="34" charset="77"/>
              </a:rPr>
              <a:t>Recognize that detention times are going to vary considerably between day and night –</a:t>
            </a:r>
          </a:p>
          <a:p>
            <a:endParaRPr lang="en-US" sz="1200" dirty="0">
              <a:latin typeface="Raleway" panose="020B0503030101060003" pitchFamily="34" charset="77"/>
            </a:endParaRPr>
          </a:p>
          <a:p>
            <a:r>
              <a:rPr lang="en-US" sz="1200" dirty="0" err="1">
                <a:latin typeface="Raleway" panose="020B0503030101060003" pitchFamily="34" charset="77"/>
              </a:rPr>
              <a:t>cilick</a:t>
            </a:r>
            <a:endParaRPr lang="en-US" sz="1200" dirty="0">
              <a:latin typeface="Raleway" panose="020B0503030101060003" pitchFamily="34" charset="77"/>
            </a:endParaRPr>
          </a:p>
          <a:p>
            <a:r>
              <a:rPr lang="en-US" sz="1200" dirty="0">
                <a:latin typeface="Raleway" panose="020B0503030101060003" pitchFamily="34" charset="77"/>
              </a:rPr>
              <a:t> again this is one reason systems use flow equalization techniques to even out flow and make processes more predictable </a:t>
            </a:r>
          </a:p>
          <a:p>
            <a:endParaRPr lang="en-US" sz="1200"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 not going to cover calculating detention times today because we already covered that in a prior webinar on wastewater math that you can review on line. But I will talk about other parameters that are used to </a:t>
            </a:r>
            <a:r>
              <a:rPr lang="en-US" dirty="0" err="1"/>
              <a:t>determinine</a:t>
            </a:r>
            <a:r>
              <a:rPr lang="en-US" dirty="0"/>
              <a:t> whether clarifiers are hydraulically overloaded (and therefor won’t have the expected or designed sedimentation efficiency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Thje</a:t>
            </a:r>
            <a:r>
              <a:rPr lang="en-US" dirty="0"/>
              <a:t> </a:t>
            </a:r>
            <a:r>
              <a:rPr lang="en-US" dirty="0" err="1"/>
              <a:t>forst</a:t>
            </a:r>
            <a:r>
              <a:rPr lang="en-US" dirty="0"/>
              <a:t> of </a:t>
            </a:r>
            <a:r>
              <a:rPr lang="en-US" dirty="0" err="1"/>
              <a:t>thse</a:t>
            </a:r>
            <a:r>
              <a:rPr lang="en-US" dirty="0"/>
              <a:t> is the weir loading rate</a:t>
            </a:r>
          </a:p>
          <a:p>
            <a:endParaRPr lang="en-US" sz="1200" dirty="0">
              <a:latin typeface="Raleway" panose="020B0503030101060003" pitchFamily="34" charset="77"/>
            </a:endParaRPr>
          </a:p>
        </p:txBody>
      </p:sp>
      <p:sp>
        <p:nvSpPr>
          <p:cNvPr id="4" name="Slide Number Placeholder 3"/>
          <p:cNvSpPr>
            <a:spLocks noGrp="1"/>
          </p:cNvSpPr>
          <p:nvPr>
            <p:ph type="sldNum" sz="quarter" idx="5"/>
          </p:nvPr>
        </p:nvSpPr>
        <p:spPr/>
        <p:txBody>
          <a:bodyPr/>
          <a:lstStyle/>
          <a:p>
            <a:fld id="{9D962E49-2EF1-4D08-9461-BAE0BAA9ECEB}" type="slidenum">
              <a:rPr lang="en-US" smtClean="0"/>
              <a:t>38</a:t>
            </a:fld>
            <a:endParaRPr lang="en-US"/>
          </a:p>
        </p:txBody>
      </p:sp>
    </p:spTree>
    <p:extLst>
      <p:ext uri="{BB962C8B-B14F-4D97-AF65-F5344CB8AC3E}">
        <p14:creationId xmlns:p14="http://schemas.microsoft.com/office/powerpoint/2010/main" val="39438526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just to hammer home the </a:t>
            </a:r>
            <a:r>
              <a:rPr lang="en-US" dirty="0" err="1"/>
              <a:t>differet</a:t>
            </a:r>
            <a:r>
              <a:rPr lang="en-US" dirty="0"/>
              <a:t> issues  (can skip)</a:t>
            </a:r>
          </a:p>
          <a:p>
            <a:endParaRPr lang="en-US" dirty="0"/>
          </a:p>
          <a:p>
            <a:r>
              <a:rPr lang="en-US" dirty="0"/>
              <a:t>Typical detention time in a primary clarifier is 2 to 3 hours – though as I often say, this is a “your millage may vary” kind of situation  because that time may vary due to conditions like increased flows and changes in organic loads.</a:t>
            </a:r>
          </a:p>
          <a:p>
            <a:endParaRPr lang="en-US" dirty="0"/>
          </a:p>
          <a:p>
            <a:r>
              <a:rPr lang="en-US" dirty="0"/>
              <a:t>Note that flows are going to change quite a bit during peak vs low flows so detention time can vary, and any detention time you calculate at a given flow is for that specific flow,</a:t>
            </a:r>
          </a:p>
          <a:p>
            <a:endParaRPr lang="en-US" dirty="0"/>
          </a:p>
          <a:p>
            <a:r>
              <a:rPr lang="en-US" dirty="0"/>
              <a:t>This is one of the reasons some plants have flow </a:t>
            </a:r>
            <a:r>
              <a:rPr lang="en-US" dirty="0" err="1"/>
              <a:t>equialization</a:t>
            </a:r>
            <a:r>
              <a:rPr lang="en-US" dirty="0"/>
              <a:t> (which we touched on briefly during the discussion of preliminary treatment a few weeks ago) so that flows can be evened out – a byproduct of even flow is more even and predictable detention times.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39</a:t>
            </a:fld>
            <a:endParaRPr lang="en-US"/>
          </a:p>
        </p:txBody>
      </p:sp>
    </p:spTree>
    <p:extLst>
      <p:ext uri="{BB962C8B-B14F-4D97-AF65-F5344CB8AC3E}">
        <p14:creationId xmlns:p14="http://schemas.microsoft.com/office/powerpoint/2010/main" val="10115806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left out of the picture </a:t>
            </a:r>
            <a:r>
              <a:rPr lang="en-US" dirty="0" err="1"/>
              <a:t>erlier</a:t>
            </a:r>
            <a:r>
              <a:rPr lang="en-US" dirty="0"/>
              <a:t> was the weir that water flows out of the tank over. which in a horizontal tank </a:t>
            </a:r>
            <a:r>
              <a:rPr lang="en-US" dirty="0" err="1"/>
              <a:t>mifth</a:t>
            </a:r>
            <a:r>
              <a:rPr lang="en-US" dirty="0"/>
              <a:t> be here (where these orange bars are, and there may be more than one in a rectangular </a:t>
            </a:r>
            <a:r>
              <a:rPr lang="en-US" dirty="0" err="1"/>
              <a:t>tanl</a:t>
            </a:r>
            <a:endParaRPr lang="en-US" dirty="0"/>
          </a:p>
          <a:p>
            <a:endParaRPr lang="en-US" dirty="0"/>
          </a:p>
          <a:p>
            <a:r>
              <a:rPr lang="en-US" dirty="0"/>
              <a:t> </a:t>
            </a:r>
            <a:r>
              <a:rPr lang="en-US" dirty="0" err="1"/>
              <a:t>typiclly</a:t>
            </a:r>
            <a:r>
              <a:rPr lang="en-US" dirty="0"/>
              <a:t> the water is going to be flowing over a </a:t>
            </a:r>
            <a:r>
              <a:rPr lang="en-US" dirty="0" err="1"/>
              <a:t>wier</a:t>
            </a:r>
            <a:r>
              <a:rPr lang="en-US" dirty="0"/>
              <a:t> near  the end  </a:t>
            </a:r>
            <a:r>
              <a:rPr lang="en-US" dirty="0" err="1"/>
              <a:t>becuase</a:t>
            </a:r>
            <a:r>
              <a:rPr lang="en-US" dirty="0"/>
              <a:t> the top layer of water is going to be the clearest layer </a:t>
            </a:r>
          </a:p>
          <a:p>
            <a:endParaRPr lang="en-US" dirty="0"/>
          </a:p>
          <a:p>
            <a:r>
              <a:rPr lang="en-US" dirty="0"/>
              <a:t>Scouring (which we talked about in the context of grit removal in the preliminary treatment webinar) can be an issue here as well, we don't want the water leaving so fast that it pulls particles up from the bottom</a:t>
            </a:r>
          </a:p>
          <a:p>
            <a:endParaRPr lang="en-US" dirty="0"/>
          </a:p>
          <a:p>
            <a:r>
              <a:rPr lang="en-US" dirty="0"/>
              <a:t>As we </a:t>
            </a:r>
            <a:r>
              <a:rPr lang="en-US" dirty="0" err="1"/>
              <a:t>establishec</a:t>
            </a:r>
            <a:r>
              <a:rPr lang="en-US" dirty="0"/>
              <a:t> before MOST, but NOT all of the particles will fall out in the </a:t>
            </a:r>
            <a:r>
              <a:rPr lang="en-US" dirty="0" err="1"/>
              <a:t>fitsty</a:t>
            </a:r>
            <a:r>
              <a:rPr lang="en-US" dirty="0"/>
              <a:t> 60% in our </a:t>
            </a:r>
            <a:r>
              <a:rPr lang="en-US" dirty="0" err="1"/>
              <a:t>esample</a:t>
            </a:r>
            <a:r>
              <a:rPr lang="en-US" dirty="0"/>
              <a:t>, but there are going to be lighter particles and could be weird currents or short circuiting because of temperature gradients going on that are </a:t>
            </a:r>
            <a:r>
              <a:rPr lang="en-US" dirty="0" err="1"/>
              <a:t>carying</a:t>
            </a:r>
            <a:r>
              <a:rPr lang="en-US" dirty="0"/>
              <a:t> particles further toward the end of the tank than our calculation would indicate - one way we mitigate (and prevent scouring of the bottom of the tank) is to h</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Antoher</a:t>
            </a:r>
            <a:r>
              <a:rPr lang="en-US" dirty="0"/>
              <a:t> reason we want the particles to settle sooner is that the weir often isn’t at the edge of a </a:t>
            </a:r>
            <a:r>
              <a:rPr lang="en-US" dirty="0" err="1"/>
              <a:t>rectanglular</a:t>
            </a:r>
            <a:r>
              <a:rPr lang="en-US" dirty="0"/>
              <a:t> </a:t>
            </a:r>
            <a:r>
              <a:rPr lang="en-US" dirty="0" err="1"/>
              <a:t>clariflier</a:t>
            </a:r>
            <a:r>
              <a:rPr lang="en-US" dirty="0"/>
              <a:t>  or the perimeter of a round one. It may be inset.</a:t>
            </a:r>
          </a:p>
          <a:p>
            <a:r>
              <a:rPr lang="en-US" dirty="0" err="1"/>
              <a:t>ave</a:t>
            </a:r>
            <a:r>
              <a:rPr lang="en-US" dirty="0"/>
              <a:t> thew water flow over a weir near the end or edge of the tank,</a:t>
            </a:r>
          </a:p>
        </p:txBody>
      </p:sp>
      <p:sp>
        <p:nvSpPr>
          <p:cNvPr id="4" name="Slide Number Placeholder 3"/>
          <p:cNvSpPr>
            <a:spLocks noGrp="1"/>
          </p:cNvSpPr>
          <p:nvPr>
            <p:ph type="sldNum" sz="quarter" idx="5"/>
          </p:nvPr>
        </p:nvSpPr>
        <p:spPr/>
        <p:txBody>
          <a:bodyPr/>
          <a:lstStyle/>
          <a:p>
            <a:fld id="{9D962E49-2EF1-4D08-9461-BAE0BAA9ECEB}" type="slidenum">
              <a:rPr lang="en-US" smtClean="0"/>
              <a:t>40</a:t>
            </a:fld>
            <a:endParaRPr lang="en-US"/>
          </a:p>
        </p:txBody>
      </p:sp>
    </p:spTree>
    <p:extLst>
      <p:ext uri="{BB962C8B-B14F-4D97-AF65-F5344CB8AC3E}">
        <p14:creationId xmlns:p14="http://schemas.microsoft.com/office/powerpoint/2010/main" val="33326153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pretty good view of what you’ would see on </a:t>
            </a:r>
            <a:r>
              <a:rPr lang="en-US" dirty="0" err="1"/>
              <a:t>tje</a:t>
            </a:r>
            <a:r>
              <a:rPr lang="en-US" dirty="0"/>
              <a:t> edge of a round clarifier (the water here is moving right to left</a:t>
            </a:r>
          </a:p>
          <a:p>
            <a:endParaRPr lang="en-US" dirty="0"/>
          </a:p>
          <a:p>
            <a:r>
              <a:rPr lang="en-US" dirty="0"/>
              <a:t>there will be a trough with a weir that lets water from right near the surface pass on to the next treatment stage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see the white ring is a baffle that catches anything floating on the surface so that the skimmer arm can grab it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rectangular basin would typically have one or more straight weirs </a:t>
            </a:r>
            <a:r>
              <a:rPr lang="en-US" dirty="0" err="1"/>
              <a:t>neareTHE</a:t>
            </a:r>
            <a:r>
              <a:rPr lang="en-US" dirty="0"/>
              <a:t> End of the a rectangular basin or</a:t>
            </a:r>
          </a:p>
          <a:p>
            <a:endParaRPr lang="en-US" dirty="0"/>
          </a:p>
          <a:p>
            <a:endParaRPr lang="en-US" dirty="0"/>
          </a:p>
          <a:p>
            <a:endParaRPr lang="en-US" dirty="0"/>
          </a:p>
          <a:p>
            <a:r>
              <a:rPr lang="en-US" dirty="0"/>
              <a:t>Notice the difference </a:t>
            </a:r>
            <a:r>
              <a:rPr lang="en-US" dirty="0" err="1"/>
              <a:t>beween</a:t>
            </a:r>
            <a:r>
              <a:rPr lang="en-US" dirty="0"/>
              <a:t> the  water in the basin (click) (NOTE THAT THIS IS AN IMAGE OF A SECONDARY CLARIFIER BUT THE CONCEPT IS THE SAME)</a:t>
            </a:r>
          </a:p>
          <a:p>
            <a:endParaRPr lang="en-US" dirty="0"/>
          </a:p>
          <a:p>
            <a:r>
              <a:rPr lang="en-US" dirty="0"/>
              <a:t>VERSUS</a:t>
            </a:r>
          </a:p>
          <a:p>
            <a:r>
              <a:rPr lang="en-US" dirty="0"/>
              <a:t>the water in the collection trough (CLICK)</a:t>
            </a:r>
          </a:p>
          <a:p>
            <a:endParaRPr lang="en-US" dirty="0"/>
          </a:p>
          <a:p>
            <a:r>
              <a:rPr lang="en-US" dirty="0"/>
              <a:t>The basin water is cloudy, the trough is almost crystal clear.</a:t>
            </a:r>
          </a:p>
          <a:p>
            <a:endParaRPr lang="en-US" dirty="0"/>
          </a:p>
          <a:p>
            <a:r>
              <a:rPr lang="en-US" dirty="0"/>
              <a:t>Now </a:t>
            </a:r>
            <a:r>
              <a:rPr lang="en-US" dirty="0" err="1"/>
              <a:t>someof</a:t>
            </a:r>
            <a:r>
              <a:rPr lang="en-US" dirty="0"/>
              <a:t> that has to do with the depth of the water in the </a:t>
            </a:r>
            <a:r>
              <a:rPr lang="en-US" dirty="0" err="1"/>
              <a:t>basin,but</a:t>
            </a:r>
            <a:r>
              <a:rPr lang="en-US" dirty="0"/>
              <a:t> most of the difference is due to the fact that there are still particles settling out in the lower levels of the basin (which you can see) where as, but the time it gets to the weir and goes over there’s almost nothing in that layer of water.  </a:t>
            </a:r>
          </a:p>
          <a:p>
            <a:endParaRPr lang="en-US" dirty="0"/>
          </a:p>
          <a:p>
            <a:r>
              <a:rPr lang="en-US" dirty="0" err="1"/>
              <a:t>becuase</a:t>
            </a:r>
            <a:r>
              <a:rPr lang="en-US" dirty="0"/>
              <a:t> we have a long weir with </a:t>
            </a:r>
            <a:r>
              <a:rPr lang="en-US" dirty="0" err="1"/>
              <a:t>nottches</a:t>
            </a:r>
            <a:r>
              <a:rPr lang="en-US" dirty="0"/>
              <a:t> in it the velocity going over the weir is low  and we're not scouring.</a:t>
            </a:r>
          </a:p>
          <a:p>
            <a:endParaRPr lang="en-US" dirty="0"/>
          </a:p>
          <a:p>
            <a:r>
              <a:rPr lang="en-US" dirty="0"/>
              <a:t>so the  the loading rate is a design parameter used to ensure that we're not dragging excess particulates out of the tank </a:t>
            </a:r>
          </a:p>
          <a:p>
            <a:endParaRPr lang="en-US" dirty="0"/>
          </a:p>
          <a:p>
            <a:r>
              <a:rPr lang="en-US" dirty="0"/>
              <a:t>so that  such that it’s clarified (though in the primary stage, not necessarily clear) water going over on the weir to the next treatment stages.</a:t>
            </a:r>
          </a:p>
          <a:p>
            <a:endParaRPr lang="en-US" dirty="0"/>
          </a:p>
          <a:p>
            <a:r>
              <a:rPr lang="en-US" dirty="0"/>
              <a:t>The parameter we use to determine whether the right amount of water is going over the weir is the weir </a:t>
            </a:r>
            <a:r>
              <a:rPr lang="en-US" dirty="0" err="1"/>
              <a:t>loaiding</a:t>
            </a:r>
            <a:r>
              <a:rPr lang="en-US" dirty="0"/>
              <a:t> rate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linear feet of weir relative to the flow is really important </a:t>
            </a:r>
            <a:r>
              <a:rPr lang="en-US" dirty="0" err="1"/>
              <a:t>tp</a:t>
            </a:r>
            <a:r>
              <a:rPr lang="en-US" dirty="0"/>
              <a:t> prevent short circuits and high velocities near the weir which might actually pull settling solids over and out</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41</a:t>
            </a:fld>
            <a:endParaRPr lang="en-US"/>
          </a:p>
        </p:txBody>
      </p:sp>
    </p:spTree>
    <p:extLst>
      <p:ext uri="{BB962C8B-B14F-4D97-AF65-F5344CB8AC3E}">
        <p14:creationId xmlns:p14="http://schemas.microsoft.com/office/powerpoint/2010/main" val="31514291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linear feet of weir relative to the flow is really important </a:t>
            </a:r>
            <a:r>
              <a:rPr lang="en-US" dirty="0" err="1"/>
              <a:t>tp</a:t>
            </a:r>
            <a:r>
              <a:rPr lang="en-US" dirty="0"/>
              <a:t> prevent short circuits and high velocities near the weir which might actually pull settling solids over and out</a:t>
            </a:r>
          </a:p>
        </p:txBody>
      </p:sp>
      <p:sp>
        <p:nvSpPr>
          <p:cNvPr id="4" name="Slide Number Placeholder 3"/>
          <p:cNvSpPr>
            <a:spLocks noGrp="1"/>
          </p:cNvSpPr>
          <p:nvPr>
            <p:ph type="sldNum" sz="quarter" idx="5"/>
          </p:nvPr>
        </p:nvSpPr>
        <p:spPr/>
        <p:txBody>
          <a:bodyPr/>
          <a:lstStyle/>
          <a:p>
            <a:fld id="{9D962E49-2EF1-4D08-9461-BAE0BAA9ECEB}" type="slidenum">
              <a:rPr lang="en-US" smtClean="0"/>
              <a:t>42</a:t>
            </a:fld>
            <a:endParaRPr lang="en-US"/>
          </a:p>
        </p:txBody>
      </p:sp>
    </p:spTree>
    <p:extLst>
      <p:ext uri="{BB962C8B-B14F-4D97-AF65-F5344CB8AC3E}">
        <p14:creationId xmlns:p14="http://schemas.microsoft.com/office/powerpoint/2010/main" val="1976872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the WLR is </a:t>
            </a:r>
            <a:r>
              <a:rPr lang="en-US" dirty="0" err="1"/>
              <a:t>simplhy</a:t>
            </a:r>
            <a:r>
              <a:rPr lang="en-US" dirty="0"/>
              <a:t> the flow per day (Q) divided by the linear length of the weir the water is flowing over</a:t>
            </a:r>
          </a:p>
          <a:p>
            <a:endParaRPr lang="en-US" dirty="0"/>
          </a:p>
          <a:p>
            <a:r>
              <a:rPr lang="en-US" dirty="0"/>
              <a:t>which normalizes this to a volume per foot of weir</a:t>
            </a:r>
          </a:p>
        </p:txBody>
      </p:sp>
      <p:sp>
        <p:nvSpPr>
          <p:cNvPr id="4" name="Slide Number Placeholder 3"/>
          <p:cNvSpPr>
            <a:spLocks noGrp="1"/>
          </p:cNvSpPr>
          <p:nvPr>
            <p:ph type="sldNum" sz="quarter" idx="5"/>
          </p:nvPr>
        </p:nvSpPr>
        <p:spPr/>
        <p:txBody>
          <a:bodyPr/>
          <a:lstStyle/>
          <a:p>
            <a:fld id="{9D962E49-2EF1-4D08-9461-BAE0BAA9ECEB}" type="slidenum">
              <a:rPr lang="en-US" smtClean="0"/>
              <a:t>43</a:t>
            </a:fld>
            <a:endParaRPr lang="en-US"/>
          </a:p>
        </p:txBody>
      </p:sp>
    </p:spTree>
    <p:extLst>
      <p:ext uri="{BB962C8B-B14F-4D97-AF65-F5344CB8AC3E}">
        <p14:creationId xmlns:p14="http://schemas.microsoft.com/office/powerpoint/2010/main" val="3743762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TLets</a:t>
            </a:r>
            <a:r>
              <a:rPr lang="en-US" dirty="0"/>
              <a:t> do an example </a:t>
            </a:r>
          </a:p>
          <a:p>
            <a:endParaRPr lang="en-US" dirty="0"/>
          </a:p>
          <a:p>
            <a:endParaRPr lang="en-US" dirty="0"/>
          </a:p>
          <a:p>
            <a:r>
              <a:rPr lang="en-US" dirty="0"/>
              <a:t>Lets say I have a round clarifier</a:t>
            </a:r>
          </a:p>
          <a:p>
            <a:endParaRPr lang="en-US" dirty="0"/>
          </a:p>
          <a:p>
            <a:r>
              <a:rPr lang="en-US" dirty="0"/>
              <a:t>Remember – we’re talking about the </a:t>
            </a:r>
            <a:r>
              <a:rPr lang="en-US" dirty="0" err="1"/>
              <a:t>wier</a:t>
            </a:r>
            <a:r>
              <a:rPr lang="en-US" dirty="0"/>
              <a:t> diameter, not the tank diameter – tank is going to be larger</a:t>
            </a:r>
          </a:p>
          <a:p>
            <a:endParaRPr lang="en-US" dirty="0"/>
          </a:p>
          <a:p>
            <a:endParaRPr lang="en-US" dirty="0"/>
          </a:p>
          <a:p>
            <a:r>
              <a:rPr lang="en-US" dirty="0"/>
              <a:t>Might – I say might because we’re only about 6% outside the typical range</a:t>
            </a:r>
          </a:p>
          <a:p>
            <a:endParaRPr lang="en-US" dirty="0"/>
          </a:p>
          <a:p>
            <a:r>
              <a:rPr lang="en-US" dirty="0"/>
              <a:t>Depending on the situation the loading rate might be acceptable, but it might also indicate that flow rates are higher than what the plant was designed for and that you may have to do some compensating for that change.</a:t>
            </a:r>
          </a:p>
        </p:txBody>
      </p:sp>
      <p:sp>
        <p:nvSpPr>
          <p:cNvPr id="4" name="Slide Number Placeholder 3"/>
          <p:cNvSpPr>
            <a:spLocks noGrp="1"/>
          </p:cNvSpPr>
          <p:nvPr>
            <p:ph type="sldNum" sz="quarter" idx="5"/>
          </p:nvPr>
        </p:nvSpPr>
        <p:spPr/>
        <p:txBody>
          <a:bodyPr/>
          <a:lstStyle/>
          <a:p>
            <a:fld id="{9D962E49-2EF1-4D08-9461-BAE0BAA9ECEB}" type="slidenum">
              <a:rPr lang="en-US" smtClean="0"/>
              <a:t>44</a:t>
            </a:fld>
            <a:endParaRPr lang="en-US"/>
          </a:p>
        </p:txBody>
      </p:sp>
    </p:spTree>
    <p:extLst>
      <p:ext uri="{BB962C8B-B14F-4D97-AF65-F5344CB8AC3E}">
        <p14:creationId xmlns:p14="http://schemas.microsoft.com/office/powerpoint/2010/main" val="30210794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would that calculation work on this particular clarifier?</a:t>
            </a:r>
          </a:p>
          <a:p>
            <a:endParaRPr lang="en-US" dirty="0"/>
          </a:p>
          <a:p>
            <a:r>
              <a:rPr lang="en-US" dirty="0"/>
              <a:t>NO – first off the weir isn’t round, though it’s probably close enough to round so that you could go with that, </a:t>
            </a:r>
          </a:p>
          <a:p>
            <a:endParaRPr lang="en-US" dirty="0"/>
          </a:p>
          <a:p>
            <a:r>
              <a:rPr lang="en-US" dirty="0"/>
              <a:t>But the big issue is that  this </a:t>
            </a:r>
            <a:r>
              <a:rPr lang="en-US" dirty="0" err="1"/>
              <a:t>clarifler</a:t>
            </a:r>
            <a:r>
              <a:rPr lang="en-US" dirty="0"/>
              <a:t> has </a:t>
            </a:r>
            <a:r>
              <a:rPr lang="en-US" dirty="0" err="1"/>
              <a:t>Wiers</a:t>
            </a:r>
            <a:r>
              <a:rPr lang="en-US" dirty="0"/>
              <a:t> on BOTH SIDES OF THE COLLECTION TROUGH.  There’s water </a:t>
            </a:r>
            <a:r>
              <a:rPr lang="en-US" dirty="0" err="1"/>
              <a:t>goong</a:t>
            </a:r>
            <a:r>
              <a:rPr lang="en-US" dirty="0"/>
              <a:t> over both sides of the trough, SO IT’S NOT just a single </a:t>
            </a:r>
            <a:r>
              <a:rPr lang="en-US" dirty="0" err="1"/>
              <a:t>weIr</a:t>
            </a:r>
            <a:r>
              <a:rPr lang="en-US" dirty="0"/>
              <a:t> with the </a:t>
            </a:r>
            <a:r>
              <a:rPr lang="en-US" dirty="0" err="1"/>
              <a:t>ouSide</a:t>
            </a:r>
            <a:r>
              <a:rPr lang="en-US" dirty="0"/>
              <a:t> edge of the tank forming the outer trough barrier, THAT WE HAVE TO ACCOUNT FOR, BUT TWO WIERS both the inner and outer (which are connected below) </a:t>
            </a:r>
          </a:p>
          <a:p>
            <a:endParaRPr lang="en-US" dirty="0"/>
          </a:p>
          <a:p>
            <a:r>
              <a:rPr lang="en-US" dirty="0"/>
              <a:t> which means if you only accounted for one </a:t>
            </a:r>
            <a:r>
              <a:rPr lang="en-US" dirty="0" err="1"/>
              <a:t>wier</a:t>
            </a:r>
            <a:r>
              <a:rPr lang="en-US" dirty="0"/>
              <a:t> in your calculation your off by half</a:t>
            </a:r>
          </a:p>
        </p:txBody>
      </p:sp>
      <p:sp>
        <p:nvSpPr>
          <p:cNvPr id="4" name="Slide Number Placeholder 3"/>
          <p:cNvSpPr>
            <a:spLocks noGrp="1"/>
          </p:cNvSpPr>
          <p:nvPr>
            <p:ph type="sldNum" sz="quarter" idx="5"/>
          </p:nvPr>
        </p:nvSpPr>
        <p:spPr/>
        <p:txBody>
          <a:bodyPr/>
          <a:lstStyle/>
          <a:p>
            <a:fld id="{9D962E49-2EF1-4D08-9461-BAE0BAA9ECEB}" type="slidenum">
              <a:rPr lang="en-US" smtClean="0"/>
              <a:t>45</a:t>
            </a:fld>
            <a:endParaRPr lang="en-US"/>
          </a:p>
        </p:txBody>
      </p:sp>
    </p:spTree>
    <p:extLst>
      <p:ext uri="{BB962C8B-B14F-4D97-AF65-F5344CB8AC3E}">
        <p14:creationId xmlns:p14="http://schemas.microsoft.com/office/powerpoint/2010/main" val="21615597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right in the typical parameters.  Again, you aren’t just going to look at weir loading rate, you'd look at detention time, surface loading rate </a:t>
            </a:r>
            <a:r>
              <a:rPr lang="en-US" dirty="0" err="1"/>
              <a:t>etc</a:t>
            </a:r>
            <a:r>
              <a:rPr lang="en-US" dirty="0"/>
              <a:t>, but they're all related and can be used to evaluate performance and determine whether your system is working within typical design parameters or the specific parameters of your system</a:t>
            </a:r>
          </a:p>
        </p:txBody>
      </p:sp>
      <p:sp>
        <p:nvSpPr>
          <p:cNvPr id="4" name="Slide Number Placeholder 3"/>
          <p:cNvSpPr>
            <a:spLocks noGrp="1"/>
          </p:cNvSpPr>
          <p:nvPr>
            <p:ph type="sldNum" sz="quarter" idx="5"/>
          </p:nvPr>
        </p:nvSpPr>
        <p:spPr/>
        <p:txBody>
          <a:bodyPr/>
          <a:lstStyle/>
          <a:p>
            <a:fld id="{9D962E49-2EF1-4D08-9461-BAE0BAA9ECEB}" type="slidenum">
              <a:rPr lang="en-US" smtClean="0"/>
              <a:t>46</a:t>
            </a:fld>
            <a:endParaRPr lang="en-US"/>
          </a:p>
        </p:txBody>
      </p:sp>
    </p:spTree>
    <p:extLst>
      <p:ext uri="{BB962C8B-B14F-4D97-AF65-F5344CB8AC3E}">
        <p14:creationId xmlns:p14="http://schemas.microsoft.com/office/powerpoint/2010/main" val="2877303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Surface loading rate is anther  parameter that you can measure to determine </a:t>
            </a:r>
            <a:r>
              <a:rPr lang="en-US" dirty="0" err="1"/>
              <a:t>wheither</a:t>
            </a:r>
            <a:r>
              <a:rPr lang="en-US" dirty="0"/>
              <a:t> you are operating within typical norms</a:t>
            </a:r>
          </a:p>
          <a:p>
            <a:endParaRPr lang="en-US" dirty="0"/>
          </a:p>
          <a:p>
            <a:r>
              <a:rPr lang="en-US" dirty="0"/>
              <a:t>It’s </a:t>
            </a:r>
            <a:r>
              <a:rPr lang="en-US" dirty="0" err="1"/>
              <a:t>simluy</a:t>
            </a:r>
            <a:r>
              <a:rPr lang="en-US" dirty="0"/>
              <a:t> the ratio o </a:t>
            </a:r>
            <a:r>
              <a:rPr lang="en-US" dirty="0" err="1"/>
              <a:t>fyour</a:t>
            </a:r>
            <a:r>
              <a:rPr lang="en-US" dirty="0"/>
              <a:t> daily flow volume to the surface area of the clarifier</a:t>
            </a:r>
          </a:p>
          <a:p>
            <a:endParaRPr lang="en-US" dirty="0"/>
          </a:p>
          <a:p>
            <a:r>
              <a:rPr lang="en-US" dirty="0"/>
              <a:t>And its </a:t>
            </a:r>
            <a:r>
              <a:rPr lang="en-US" dirty="0" err="1"/>
              <a:t>antoher</a:t>
            </a:r>
            <a:r>
              <a:rPr lang="en-US" dirty="0"/>
              <a:t> mathematical model </a:t>
            </a:r>
            <a:r>
              <a:rPr lang="en-US" dirty="0" err="1"/>
              <a:t>yuou</a:t>
            </a:r>
            <a:r>
              <a:rPr lang="en-US" dirty="0"/>
              <a:t> can use to check the </a:t>
            </a:r>
            <a:r>
              <a:rPr lang="en-US" dirty="0" err="1"/>
              <a:t>peformacne</a:t>
            </a:r>
            <a:r>
              <a:rPr lang="en-US" dirty="0"/>
              <a:t> of existing  facilities against design values</a:t>
            </a:r>
          </a:p>
          <a:p>
            <a:endParaRPr lang="en-US" dirty="0"/>
          </a:p>
          <a:p>
            <a:r>
              <a:rPr lang="en-US" dirty="0"/>
              <a:t>Combined with process control tests and  lab analysis for compliance these mathematical guidelines can  help you verify that operational goals for the clarification processes are being met</a:t>
            </a:r>
          </a:p>
        </p:txBody>
      </p:sp>
      <p:sp>
        <p:nvSpPr>
          <p:cNvPr id="4" name="Slide Number Placeholder 3"/>
          <p:cNvSpPr>
            <a:spLocks noGrp="1"/>
          </p:cNvSpPr>
          <p:nvPr>
            <p:ph type="sldNum" sz="quarter" idx="5"/>
          </p:nvPr>
        </p:nvSpPr>
        <p:spPr/>
        <p:txBody>
          <a:bodyPr/>
          <a:lstStyle/>
          <a:p>
            <a:fld id="{9D962E49-2EF1-4D08-9461-BAE0BAA9ECEB}" type="slidenum">
              <a:rPr lang="en-US" smtClean="0"/>
              <a:t>47</a:t>
            </a:fld>
            <a:endParaRPr lang="en-US"/>
          </a:p>
        </p:txBody>
      </p:sp>
    </p:spTree>
    <p:extLst>
      <p:ext uri="{BB962C8B-B14F-4D97-AF65-F5344CB8AC3E}">
        <p14:creationId xmlns:p14="http://schemas.microsoft.com/office/powerpoint/2010/main" val="4720198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mj-lt"/>
              <a:buAutoNum type="arabicPeriod"/>
              <a:tabLst>
                <a:tab pos="457200" algn="l"/>
                <a:tab pos="828675"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Typical Weir Loading Rates range between: (select one answer)</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tabLst>
                <a:tab pos="828675" algn="l"/>
                <a:tab pos="9144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5,000 to 10,000 gpd/ft</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tabLst>
                <a:tab pos="828675" algn="l"/>
                <a:tab pos="914400" algn="l"/>
              </a:tabLs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10,000 to 20,000 gpd/ft *****</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tabLst>
                <a:tab pos="828675" algn="l"/>
                <a:tab pos="9144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20,000 to 30,000 gpd/ft</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tabLst>
                <a:tab pos="828675" algn="l"/>
                <a:tab pos="9144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30,000 to 40,000 gpd/ft</a:t>
            </a:r>
            <a:endParaRPr lang="en-US" sz="1100" dirty="0">
              <a:effectLst/>
              <a:latin typeface="Calibri" panose="020F0502020204030204" pitchFamily="34" charset="0"/>
              <a:ea typeface="Calibri" panose="020F0502020204030204" pitchFamily="34" charset="0"/>
            </a:endParaRPr>
          </a:p>
          <a:p>
            <a:pPr marL="228600" indent="-228600">
              <a:buFont typeface="+mj-lt"/>
              <a:buAutoNum type="arabicPeriod"/>
            </a:pPr>
            <a:endParaRPr lang="en-US" dirty="0"/>
          </a:p>
          <a:p>
            <a:pPr marL="228600" indent="-228600">
              <a:buFont typeface="+mj-lt"/>
              <a:buAutoNum type="arabicPeriod"/>
            </a:pPr>
            <a:r>
              <a:rPr lang="en-US" dirty="0"/>
              <a:t>This is one of those questions where flashcards come in handy</a:t>
            </a:r>
          </a:p>
          <a:p>
            <a:pPr marL="0" marR="0" algn="l">
              <a:spcBef>
                <a:spcPts val="0"/>
              </a:spcBef>
              <a:spcAft>
                <a:spcPts val="0"/>
              </a:spcAft>
            </a:pPr>
            <a:endParaRPr lang="en-US" sz="1800" b="0" i="0" u="none" strike="noStrike" dirty="0">
              <a:solidFill>
                <a:srgbClr val="212121"/>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9885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minutes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49</a:t>
            </a:fld>
            <a:endParaRPr lang="en-US"/>
          </a:p>
        </p:txBody>
      </p:sp>
    </p:spTree>
    <p:extLst>
      <p:ext uri="{BB962C8B-B14F-4D97-AF65-F5344CB8AC3E}">
        <p14:creationId xmlns:p14="http://schemas.microsoft.com/office/powerpoint/2010/main" val="39803422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see seasonal changes to sedimentation processes, particularly if your area has large seasonal temperature swings, or if you move from a plant in a hot area vs a plant in a colder area</a:t>
            </a:r>
          </a:p>
          <a:p>
            <a:endParaRPr lang="en-US" dirty="0"/>
          </a:p>
          <a:p>
            <a:r>
              <a:rPr lang="en-US" dirty="0"/>
              <a:t>This is going to be less of an issue in areas where temperature doesn’t change much over the year, but it’s something that might come up on a test, or be more applicable if you go work in a different part of the world.</a:t>
            </a:r>
          </a:p>
          <a:p>
            <a:endParaRPr lang="en-US" dirty="0"/>
          </a:p>
          <a:p>
            <a:r>
              <a:rPr lang="en-US" dirty="0"/>
              <a:t>Summer: Photo by </a:t>
            </a:r>
            <a:r>
              <a:rPr lang="en-US" dirty="0">
                <a:hlinkClick r:id="rId3"/>
              </a:rPr>
              <a:t>Alex Perez</a:t>
            </a:r>
            <a:r>
              <a:rPr lang="en-US" dirty="0"/>
              <a:t> on </a:t>
            </a:r>
            <a:r>
              <a:rPr lang="en-US" dirty="0">
                <a:hlinkClick r:id="rId4"/>
              </a:rPr>
              <a:t>Unsplash</a:t>
            </a:r>
            <a:r>
              <a:rPr lang="en-US" dirty="0"/>
              <a:t> </a:t>
            </a:r>
          </a:p>
          <a:p>
            <a:endParaRPr lang="en-US" dirty="0"/>
          </a:p>
          <a:p>
            <a:r>
              <a:rPr lang="en-US" dirty="0"/>
              <a:t>Winter: Photo by </a:t>
            </a:r>
            <a:r>
              <a:rPr lang="en-US" dirty="0">
                <a:hlinkClick r:id="rId5"/>
              </a:rPr>
              <a:t>Donnie Rosie</a:t>
            </a:r>
            <a:r>
              <a:rPr lang="en-US" dirty="0"/>
              <a:t> on </a:t>
            </a:r>
            <a:r>
              <a:rPr lang="en-US" dirty="0">
                <a:hlinkClick r:id="rId6"/>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50</a:t>
            </a:fld>
            <a:endParaRPr lang="en-US"/>
          </a:p>
        </p:txBody>
      </p:sp>
    </p:spTree>
    <p:extLst>
      <p:ext uri="{BB962C8B-B14F-4D97-AF65-F5344CB8AC3E}">
        <p14:creationId xmlns:p14="http://schemas.microsoft.com/office/powerpoint/2010/main" val="33123748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see seasonal changes to sedimentation processes, particularly if your area has large seasonal temperature swings, or if you move from a plant in a hot area vs a plant in a colder area</a:t>
            </a:r>
          </a:p>
          <a:p>
            <a:endParaRPr lang="en-US" dirty="0"/>
          </a:p>
          <a:p>
            <a:endParaRPr lang="en-US" dirty="0"/>
          </a:p>
          <a:p>
            <a:r>
              <a:rPr lang="en-US" dirty="0"/>
              <a:t>This is obviously a gross exaggeration for the visual, but what it demonstrates is that in warm weather, water is less </a:t>
            </a:r>
            <a:r>
              <a:rPr lang="en-US" dirty="0" err="1"/>
              <a:t>visoucs</a:t>
            </a:r>
            <a:r>
              <a:rPr lang="en-US" dirty="0"/>
              <a:t> which means its easier for the settling particles to push the water out of the way as they make their way to the bottom</a:t>
            </a:r>
          </a:p>
          <a:p>
            <a:endParaRPr lang="en-US" dirty="0"/>
          </a:p>
          <a:p>
            <a:r>
              <a:rPr lang="en-US" dirty="0"/>
              <a:t>In cold weather (assuming it’s not frozen entirely) the water is MORE viscous which means they  provide more resistance to the particles moving down through the water resulting in slower settling times.</a:t>
            </a:r>
          </a:p>
          <a:p>
            <a:endParaRPr lang="en-US" dirty="0"/>
          </a:p>
          <a:p>
            <a:r>
              <a:rPr lang="en-US" dirty="0"/>
              <a:t>Summer: Photo by </a:t>
            </a:r>
            <a:r>
              <a:rPr lang="en-US" dirty="0">
                <a:hlinkClick r:id="rId3"/>
              </a:rPr>
              <a:t>Alex Perez</a:t>
            </a:r>
            <a:r>
              <a:rPr lang="en-US" dirty="0"/>
              <a:t> on </a:t>
            </a:r>
            <a:r>
              <a:rPr lang="en-US" dirty="0">
                <a:hlinkClick r:id="rId4"/>
              </a:rPr>
              <a:t>Unsplash</a:t>
            </a:r>
            <a:r>
              <a:rPr lang="en-US" dirty="0"/>
              <a:t> </a:t>
            </a:r>
          </a:p>
          <a:p>
            <a:endParaRPr lang="en-US" dirty="0"/>
          </a:p>
          <a:p>
            <a:r>
              <a:rPr lang="en-US" dirty="0"/>
              <a:t>Winter: Photo by </a:t>
            </a:r>
            <a:r>
              <a:rPr lang="en-US" dirty="0">
                <a:hlinkClick r:id="rId5"/>
              </a:rPr>
              <a:t>Donnie Rosie</a:t>
            </a:r>
            <a:r>
              <a:rPr lang="en-US" dirty="0"/>
              <a:t> on </a:t>
            </a:r>
            <a:r>
              <a:rPr lang="en-US" dirty="0">
                <a:hlinkClick r:id="rId6"/>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51</a:t>
            </a:fld>
            <a:endParaRPr lang="en-US"/>
          </a:p>
        </p:txBody>
      </p:sp>
    </p:spTree>
    <p:extLst>
      <p:ext uri="{BB962C8B-B14F-4D97-AF65-F5344CB8AC3E}">
        <p14:creationId xmlns:p14="http://schemas.microsoft.com/office/powerpoint/2010/main" val="35718795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Raleway" panose="020B0503030101060003" pitchFamily="34" charset="77"/>
              </a:rPr>
              <a:t>short circuiting, which defeats our sedimentation goals happens when water isn’t evenly disbursed across the tank area and velocity is much faster in some parts than others</a:t>
            </a:r>
          </a:p>
          <a:p>
            <a:endParaRPr lang="en-US" sz="1200" dirty="0">
              <a:latin typeface="Raleway" panose="020B0503030101060003" pitchFamily="34" charset="77"/>
            </a:endParaRPr>
          </a:p>
          <a:p>
            <a:endParaRPr lang="en-US" sz="1200" dirty="0">
              <a:latin typeface="Raleway" panose="020B0503030101060003" pitchFamily="34" charset="77"/>
            </a:endParaRPr>
          </a:p>
          <a:p>
            <a:r>
              <a:rPr lang="en-US" sz="1200" dirty="0">
                <a:latin typeface="Raleway" panose="020B0503030101060003" pitchFamily="34" charset="77"/>
              </a:rPr>
              <a:t>we're looking top down on tank and flow is from left to right coming in a channel and going through baffles or weir plates or  port openings  across the tank and out the baffles on the other side</a:t>
            </a:r>
          </a:p>
          <a:p>
            <a:endParaRPr lang="en-US" sz="1200" dirty="0">
              <a:latin typeface="Raleway" panose="020B0503030101060003" pitchFamily="34" charset="77"/>
            </a:endParaRPr>
          </a:p>
          <a:p>
            <a:r>
              <a:rPr lang="en-US" sz="1200" dirty="0">
                <a:latin typeface="Raleway" panose="020B0503030101060003" pitchFamily="34" charset="77"/>
              </a:rPr>
              <a:t>If this isn’t operated correctly ( or if the baffles, or weir plates or  port openings  are poorly designed)</a:t>
            </a:r>
          </a:p>
          <a:p>
            <a:endParaRPr lang="en-US" sz="1200" dirty="0">
              <a:latin typeface="Raleway" panose="020B0503030101060003" pitchFamily="34" charset="77"/>
            </a:endParaRPr>
          </a:p>
          <a:p>
            <a:r>
              <a:rPr lang="en-US" sz="1200" dirty="0">
                <a:latin typeface="Raleway" panose="020B0503030101060003" pitchFamily="34" charset="77"/>
              </a:rPr>
              <a:t>CLICK</a:t>
            </a:r>
          </a:p>
          <a:p>
            <a:endParaRPr lang="en-US" sz="1200" dirty="0">
              <a:latin typeface="Raleway" panose="020B0503030101060003" pitchFamily="34" charset="77"/>
            </a:endParaRPr>
          </a:p>
          <a:p>
            <a:r>
              <a:rPr lang="en-US" sz="1200" dirty="0">
                <a:latin typeface="Raleway" panose="020B0503030101060003" pitchFamily="34" charset="77"/>
              </a:rPr>
              <a:t>In the high velocity area detention time is reduced and particles escape before settling</a:t>
            </a:r>
          </a:p>
          <a:p>
            <a:endParaRPr lang="en-US" sz="1200"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aleway" panose="020B0503030101060003" pitchFamily="34" charset="77"/>
              </a:rPr>
              <a:t>In the low velocity area detention time is increased and the influent may become septic and develop odors.</a:t>
            </a:r>
          </a:p>
          <a:p>
            <a:endParaRPr lang="en-US" sz="1200" dirty="0">
              <a:latin typeface="Raleway" panose="020B0503030101060003" pitchFamily="34" charset="77"/>
            </a:endParaRPr>
          </a:p>
          <a:p>
            <a:r>
              <a:rPr lang="en-US" sz="1200" dirty="0">
                <a:latin typeface="Raleway" panose="020B0503030101060003" pitchFamily="34" charset="77"/>
              </a:rPr>
              <a:t>Good design and operation is key to avoiding short circuiting</a:t>
            </a:r>
          </a:p>
          <a:p>
            <a:endParaRPr lang="en-US" sz="1200" dirty="0">
              <a:latin typeface="Raleway" panose="020B0503030101060003" pitchFamily="34" charset="77"/>
            </a:endParaRPr>
          </a:p>
          <a:p>
            <a:r>
              <a:rPr lang="en-US" sz="1200" dirty="0">
                <a:latin typeface="Raleway" panose="020B0503030101060003" pitchFamily="34" charset="77"/>
              </a:rPr>
              <a:t>This is why we use weirs, baffles and port openings in clarifiers and pay special attention to the inlet design – to make sure that operations meet design parameters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52</a:t>
            </a:fld>
            <a:endParaRPr lang="en-US"/>
          </a:p>
        </p:txBody>
      </p:sp>
    </p:spTree>
    <p:extLst>
      <p:ext uri="{BB962C8B-B14F-4D97-AF65-F5344CB8AC3E}">
        <p14:creationId xmlns:p14="http://schemas.microsoft.com/office/powerpoint/2010/main" val="41513943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get vertical short circuiting due to temperature stratification in the tanks</a:t>
            </a:r>
          </a:p>
          <a:p>
            <a:endParaRPr lang="en-US" dirty="0"/>
          </a:p>
          <a:p>
            <a:r>
              <a:rPr lang="en-US" dirty="0"/>
              <a:t>looking at a side view here </a:t>
            </a:r>
          </a:p>
          <a:p>
            <a:endParaRPr lang="en-US" dirty="0"/>
          </a:p>
          <a:p>
            <a:r>
              <a:rPr lang="en-US" dirty="0"/>
              <a:t>CLICK</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aleway" panose="020B0503030101060003" pitchFamily="34" charset="77"/>
              </a:rPr>
              <a:t>If the basin is cold and the influent is very warm, the incoming influent may flow along the top and cause septic conditions at the bottom</a:t>
            </a:r>
          </a:p>
          <a:p>
            <a:endParaRPr lang="en-US" dirty="0"/>
          </a:p>
          <a:p>
            <a:r>
              <a:rPr lang="en-US" sz="1200" dirty="0">
                <a:latin typeface="Raleway" panose="020B0503030101060003" pitchFamily="34" charset="77"/>
              </a:rPr>
              <a:t>In the high velocity area detention time is reduced and particles escape before settling</a:t>
            </a:r>
          </a:p>
          <a:p>
            <a:endParaRPr lang="en-US" sz="1200"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aleway" panose="020B0503030101060003" pitchFamily="34" charset="77"/>
              </a:rPr>
              <a:t>In the low velocity area detention time is increased and the influent may become septic and develop odors.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53</a:t>
            </a:fld>
            <a:endParaRPr lang="en-US"/>
          </a:p>
        </p:txBody>
      </p:sp>
    </p:spTree>
    <p:extLst>
      <p:ext uri="{BB962C8B-B14F-4D97-AF65-F5344CB8AC3E}">
        <p14:creationId xmlns:p14="http://schemas.microsoft.com/office/powerpoint/2010/main" val="17533114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similar thing can happen when conditions are reversed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reverse situation where </a:t>
            </a:r>
            <a:r>
              <a:rPr lang="en-US" sz="1200" dirty="0">
                <a:latin typeface="Raleway" panose="020B0503030101060003" pitchFamily="34" charset="77"/>
              </a:rPr>
              <a:t>the basin is warm and the influent is very cold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aleway" panose="020B0503030101060003" pitchFamily="34" charset="77"/>
              </a:rPr>
              <a:t>In this case the influent, it may flow along the bottom, and cause septic conditions at the top</a:t>
            </a:r>
          </a:p>
          <a:p>
            <a:endParaRPr lang="en-US" dirty="0"/>
          </a:p>
          <a:p>
            <a:endParaRPr lang="en-US" dirty="0"/>
          </a:p>
          <a:p>
            <a:endParaRPr lang="en-US" dirty="0"/>
          </a:p>
          <a:p>
            <a:r>
              <a:rPr lang="en-US" sz="1200" dirty="0">
                <a:latin typeface="Raleway" panose="020B0503030101060003" pitchFamily="34" charset="77"/>
              </a:rPr>
              <a:t>In the high velocity area detention time is reduced and particles escape before settling</a:t>
            </a:r>
          </a:p>
          <a:p>
            <a:endParaRPr lang="en-US" sz="1200"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aleway" panose="020B0503030101060003" pitchFamily="34" charset="77"/>
              </a:rPr>
              <a:t>In the low velocity area detention time is increased and the influent may become septic and develop odors.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54</a:t>
            </a:fld>
            <a:endParaRPr lang="en-US"/>
          </a:p>
        </p:txBody>
      </p:sp>
    </p:spTree>
    <p:extLst>
      <p:ext uri="{BB962C8B-B14F-4D97-AF65-F5344CB8AC3E}">
        <p14:creationId xmlns:p14="http://schemas.microsoft.com/office/powerpoint/2010/main" val="13476745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 this </a:t>
            </a:r>
          </a:p>
          <a:p>
            <a:endParaRPr lang="en-US" dirty="0"/>
          </a:p>
          <a:p>
            <a:endParaRPr lang="en-US" dirty="0"/>
          </a:p>
          <a:p>
            <a:r>
              <a:rPr lang="en-US" dirty="0" err="1"/>
              <a:t>Lerts</a:t>
            </a:r>
            <a:r>
              <a:rPr lang="en-US" dirty="0"/>
              <a:t> say I have 2 primary </a:t>
            </a:r>
            <a:r>
              <a:rPr lang="en-US" dirty="0" err="1"/>
              <a:t>sedimentiation</a:t>
            </a:r>
            <a:r>
              <a:rPr lang="en-US" dirty="0"/>
              <a:t> tank that are 42 meters long, 6 meters wide and assume water will be 4 meters deep</a:t>
            </a:r>
          </a:p>
          <a:p>
            <a:endParaRPr lang="en-US" dirty="0"/>
          </a:p>
          <a:p>
            <a:r>
              <a:rPr lang="en-US" dirty="0"/>
              <a:t>So for this particular setup the scour velocity (horizontal velocity) </a:t>
            </a:r>
            <a:r>
              <a:rPr lang="en-US" dirty="0" err="1"/>
              <a:t>iw</a:t>
            </a:r>
            <a:r>
              <a:rPr lang="en-US" dirty="0"/>
              <a:t> 12.4 which is almost 6 times the normal range so scouring shouldn’t be a concern here</a:t>
            </a:r>
          </a:p>
          <a:p>
            <a:endParaRPr lang="en-US" dirty="0"/>
          </a:p>
          <a:p>
            <a:r>
              <a:rPr lang="en-US" dirty="0"/>
              <a:t>This </a:t>
            </a:r>
            <a:r>
              <a:rPr lang="en-US" dirty="0" err="1"/>
              <a:t>shoudlnt</a:t>
            </a:r>
            <a:r>
              <a:rPr lang="en-US" dirty="0"/>
              <a:t> really be a concern for you unless your plant was REALLY badly designed, or you are operating WAY out of normal parameters – the point here is to show that a well designed and correctly operated sedimentation tank shouldn’t run into scouring issues</a:t>
            </a:r>
          </a:p>
        </p:txBody>
      </p:sp>
      <p:sp>
        <p:nvSpPr>
          <p:cNvPr id="4" name="Slide Number Placeholder 3"/>
          <p:cNvSpPr>
            <a:spLocks noGrp="1"/>
          </p:cNvSpPr>
          <p:nvPr>
            <p:ph type="sldNum" sz="quarter" idx="5"/>
          </p:nvPr>
        </p:nvSpPr>
        <p:spPr/>
        <p:txBody>
          <a:bodyPr/>
          <a:lstStyle/>
          <a:p>
            <a:fld id="{9D962E49-2EF1-4D08-9461-BAE0BAA9ECEB}" type="slidenum">
              <a:rPr lang="en-US" smtClean="0"/>
              <a:t>55</a:t>
            </a:fld>
            <a:endParaRPr lang="en-US"/>
          </a:p>
        </p:txBody>
      </p:sp>
    </p:spTree>
    <p:extLst>
      <p:ext uri="{BB962C8B-B14F-4D97-AF65-F5344CB8AC3E}">
        <p14:creationId xmlns:p14="http://schemas.microsoft.com/office/powerpoint/2010/main" val="38970799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r>
              <a:rPr lang="en-US" dirty="0"/>
              <a:t>After the activated sludge process  </a:t>
            </a:r>
            <a:r>
              <a:rPr lang="en-US" dirty="0" err="1"/>
              <a:t>sedondary</a:t>
            </a:r>
            <a:r>
              <a:rPr lang="en-US" dirty="0"/>
              <a:t> clarifiers take out the remaining solids leaving (hopefully) clarified effluent that can be disinfected and discharged</a:t>
            </a:r>
          </a:p>
          <a:p>
            <a:endParaRPr lang="en-US" dirty="0"/>
          </a:p>
          <a:p>
            <a:r>
              <a:rPr lang="en-US" dirty="0"/>
              <a:t>There are a lot of different designs – rectangular, center </a:t>
            </a:r>
            <a:r>
              <a:rPr lang="en-US" dirty="0" err="1"/>
              <a:t>feeed</a:t>
            </a:r>
            <a:r>
              <a:rPr lang="en-US" dirty="0"/>
              <a:t> and rim feed, and a variety of sludge collection methods used</a:t>
            </a:r>
          </a:p>
        </p:txBody>
      </p:sp>
      <p:sp>
        <p:nvSpPr>
          <p:cNvPr id="4" name="Slide Number Placeholder 3"/>
          <p:cNvSpPr>
            <a:spLocks noGrp="1"/>
          </p:cNvSpPr>
          <p:nvPr>
            <p:ph type="sldNum" sz="quarter" idx="5"/>
          </p:nvPr>
        </p:nvSpPr>
        <p:spPr/>
        <p:txBody>
          <a:bodyPr/>
          <a:lstStyle/>
          <a:p>
            <a:fld id="{9D962E49-2EF1-4D08-9461-BAE0BAA9ECEB}" type="slidenum">
              <a:rPr lang="en-US" smtClean="0"/>
              <a:t>56</a:t>
            </a:fld>
            <a:endParaRPr lang="en-US"/>
          </a:p>
        </p:txBody>
      </p:sp>
    </p:spTree>
    <p:extLst>
      <p:ext uri="{BB962C8B-B14F-4D97-AF65-F5344CB8AC3E}">
        <p14:creationId xmlns:p14="http://schemas.microsoft.com/office/powerpoint/2010/main" val="6420979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real food in the secondary clarifier so the goal is to get the microbes back out of here and back into the activated sludge tanks where’ there’s food.</a:t>
            </a:r>
          </a:p>
          <a:p>
            <a:r>
              <a:rPr lang="en-US" dirty="0"/>
              <a:t>We use the secondary clarifier to accomplish that process</a:t>
            </a:r>
          </a:p>
          <a:p>
            <a:endParaRPr lang="en-US" dirty="0"/>
          </a:p>
          <a:p>
            <a:r>
              <a:rPr lang="en-US" dirty="0"/>
              <a:t>In here the mixed liquor isn’t agitated or aerated anymore so the microbes flocculate together, entrap even smaller particles and sink to the bottom of the </a:t>
            </a:r>
            <a:r>
              <a:rPr lang="en-US" dirty="0" err="1"/>
              <a:t>clariflier</a:t>
            </a:r>
            <a:r>
              <a:rPr lang="en-US" dirty="0"/>
              <a:t> where they form a sludge blanket</a:t>
            </a:r>
          </a:p>
          <a:p>
            <a:endParaRPr lang="en-US" dirty="0"/>
          </a:p>
          <a:p>
            <a:r>
              <a:rPr lang="en-US" dirty="0"/>
              <a:t>The clarifier has a collection and removal system at the bottom similar to a primary clarifier </a:t>
            </a:r>
          </a:p>
          <a:p>
            <a:endParaRPr lang="en-US" dirty="0"/>
          </a:p>
          <a:p>
            <a:r>
              <a:rPr lang="en-US" dirty="0"/>
              <a:t>The clarifier is set up and operated to maintain a minimum sludge blanket depth, but not to let it get too deep because we don’t want solids being scoured out of the clarifier or causing other issues</a:t>
            </a:r>
          </a:p>
        </p:txBody>
      </p:sp>
      <p:sp>
        <p:nvSpPr>
          <p:cNvPr id="4" name="Slide Number Placeholder 3"/>
          <p:cNvSpPr>
            <a:spLocks noGrp="1"/>
          </p:cNvSpPr>
          <p:nvPr>
            <p:ph type="sldNum" sz="quarter" idx="5"/>
          </p:nvPr>
        </p:nvSpPr>
        <p:spPr/>
        <p:txBody>
          <a:bodyPr/>
          <a:lstStyle/>
          <a:p>
            <a:fld id="{9D962E49-2EF1-4D08-9461-BAE0BAA9ECEB}" type="slidenum">
              <a:rPr lang="en-US" smtClean="0"/>
              <a:t>57</a:t>
            </a:fld>
            <a:endParaRPr lang="en-US"/>
          </a:p>
        </p:txBody>
      </p:sp>
    </p:spTree>
    <p:extLst>
      <p:ext uri="{BB962C8B-B14F-4D97-AF65-F5344CB8AC3E}">
        <p14:creationId xmlns:p14="http://schemas.microsoft.com/office/powerpoint/2010/main" val="42645831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center feed clarifier that center well will </a:t>
            </a:r>
            <a:r>
              <a:rPr lang="en-US" dirty="0" err="1"/>
              <a:t>tupically</a:t>
            </a:r>
            <a:r>
              <a:rPr lang="en-US" dirty="0"/>
              <a:t> have a smaller influent port and diffusion well inside with baffles that dissipate the energy of the influent mixed liquor</a:t>
            </a:r>
          </a:p>
          <a:p>
            <a:endParaRPr lang="en-US" dirty="0"/>
          </a:p>
          <a:p>
            <a:r>
              <a:rPr lang="en-US" dirty="0"/>
              <a:t> and the center well </a:t>
            </a:r>
            <a:r>
              <a:rPr lang="en-US" dirty="0" err="1"/>
              <a:t>typicall</a:t>
            </a:r>
            <a:r>
              <a:rPr lang="en-US" dirty="0"/>
              <a:t> has a minimum size of 25% of the tank diameter and can extend half way to the bottom of the tank –  it may  be as large as 30 to 35% of the clarifier diameter</a:t>
            </a:r>
          </a:p>
          <a:p>
            <a:endParaRPr lang="en-US" dirty="0"/>
          </a:p>
          <a:p>
            <a:r>
              <a:rPr lang="en-US" dirty="0"/>
              <a:t>this is to promote flocculation of the remaining solids – they get confined in there and bump into each other and flocculate on their way down and, because  </a:t>
            </a:r>
          </a:p>
          <a:p>
            <a:endParaRPr lang="en-US" dirty="0"/>
          </a:p>
          <a:p>
            <a:r>
              <a:rPr lang="en-US" dirty="0"/>
              <a:t>Can have scrapers or suction orifices spread out along the bottom</a:t>
            </a:r>
          </a:p>
          <a:p>
            <a:endParaRPr lang="en-US" dirty="0"/>
          </a:p>
          <a:p>
            <a:r>
              <a:rPr lang="en-US" dirty="0"/>
              <a:t>There are square tanks as well, though they aren’t as effective in retaining separated solids as circular or rectangular tanks</a:t>
            </a:r>
          </a:p>
          <a:p>
            <a:endParaRPr lang="en-US" dirty="0"/>
          </a:p>
          <a:p>
            <a:r>
              <a:rPr lang="en-US" dirty="0"/>
              <a:t>Here you can see the  SCUM BAFFLE (CLICK) THAT  RING JUST INSIDE  THE WEIR trapping any floating solids and preventing them from going over the weir  while the SKIMMER ARM</a:t>
            </a:r>
          </a:p>
          <a:p>
            <a:r>
              <a:rPr lang="en-US" dirty="0"/>
              <a:t>(CLICK)</a:t>
            </a:r>
          </a:p>
          <a:p>
            <a:r>
              <a:rPr lang="en-US" dirty="0"/>
              <a:t> goes around and collects them</a:t>
            </a:r>
          </a:p>
          <a:p>
            <a:endParaRPr lang="en-US" dirty="0"/>
          </a:p>
          <a:p>
            <a:r>
              <a:rPr lang="en-US" dirty="0"/>
              <a:t>That baffle is one of the mechanisms in place to prevent short circuiting</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58</a:t>
            </a:fld>
            <a:endParaRPr lang="en-US"/>
          </a:p>
        </p:txBody>
      </p:sp>
    </p:spTree>
    <p:extLst>
      <p:ext uri="{BB962C8B-B14F-4D97-AF65-F5344CB8AC3E}">
        <p14:creationId xmlns:p14="http://schemas.microsoft.com/office/powerpoint/2010/main" val="9461431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center feed clarifier</a:t>
            </a:r>
          </a:p>
          <a:p>
            <a:endParaRPr lang="en-US" dirty="0"/>
          </a:p>
          <a:p>
            <a:r>
              <a:rPr lang="en-US" dirty="0"/>
              <a:t>Can have scrapers or suction orifices spread out along the bottom</a:t>
            </a:r>
          </a:p>
          <a:p>
            <a:endParaRPr lang="en-US" dirty="0"/>
          </a:p>
          <a:p>
            <a:endParaRPr lang="en-US" dirty="0"/>
          </a:p>
          <a:p>
            <a:r>
              <a:rPr lang="en-US" dirty="0"/>
              <a:t>Here you can see the  SCUM BAFFLE (CLICK) THAT  RING JUST INSIDE  THE WEIR trapping any floating solids and preventing them from going over the weir  while the SKIMMER ARM</a:t>
            </a:r>
          </a:p>
          <a:p>
            <a:r>
              <a:rPr lang="en-US" dirty="0"/>
              <a:t>(CLICK)</a:t>
            </a:r>
          </a:p>
          <a:p>
            <a:r>
              <a:rPr lang="en-US" dirty="0"/>
              <a:t> goes around and collects them</a:t>
            </a:r>
          </a:p>
          <a:p>
            <a:endParaRPr lang="en-US" dirty="0"/>
          </a:p>
          <a:p>
            <a:r>
              <a:rPr lang="en-US" dirty="0"/>
              <a:t>That baffle is one of the mechanisms in place to prevent short circuiting</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59</a:t>
            </a:fld>
            <a:endParaRPr lang="en-US"/>
          </a:p>
        </p:txBody>
      </p:sp>
    </p:spTree>
    <p:extLst>
      <p:ext uri="{BB962C8B-B14F-4D97-AF65-F5344CB8AC3E}">
        <p14:creationId xmlns:p14="http://schemas.microsoft.com/office/powerpoint/2010/main" val="1674140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was a lot of info in a short time but the main point was to demonstrate what is physically going on in sedimentation processes and show you some of the formulas you can use, like </a:t>
            </a:r>
          </a:p>
          <a:p>
            <a:endParaRPr lang="en-US" dirty="0"/>
          </a:p>
          <a:p>
            <a:r>
              <a:rPr lang="en-US" sz="1200" dirty="0">
                <a:latin typeface="Raleway" panose="020B0503030101060003" pitchFamily="34" charset="77"/>
              </a:rPr>
              <a:t>Surface Loading Rates, Wier Loading rate and detention time to compare facilities to common design values</a:t>
            </a:r>
          </a:p>
          <a:p>
            <a:endParaRPr lang="en-US" sz="1200" dirty="0">
              <a:latin typeface="Raleway" panose="020B0503030101060003" pitchFamily="34" charset="77"/>
            </a:endParaRPr>
          </a:p>
          <a:p>
            <a:r>
              <a:rPr lang="en-US" sz="1200" dirty="0">
                <a:latin typeface="Raleway" panose="020B0503030101060003" pitchFamily="34" charset="77"/>
              </a:rPr>
              <a:t>Used in combination with lab tests, </a:t>
            </a:r>
            <a:r>
              <a:rPr lang="en-US" sz="1200" dirty="0" err="1">
                <a:latin typeface="Raleway" panose="020B0503030101060003" pitchFamily="34" charset="77"/>
              </a:rPr>
              <a:t>amd</a:t>
            </a:r>
            <a:r>
              <a:rPr lang="en-US" sz="1200" dirty="0">
                <a:latin typeface="Raleway" panose="020B0503030101060003" pitchFamily="34" charset="77"/>
              </a:rPr>
              <a:t> process control tests these formulas can help to verify operational goals are being achieved </a:t>
            </a:r>
          </a:p>
          <a:p>
            <a:endParaRPr lang="en-US" sz="1200" dirty="0">
              <a:latin typeface="Raleway" panose="020B0503030101060003" pitchFamily="34" charset="77"/>
            </a:endParaRPr>
          </a:p>
          <a:p>
            <a:r>
              <a:rPr lang="en-US" sz="1200" dirty="0">
                <a:latin typeface="Raleway" panose="020B0503030101060003" pitchFamily="34" charset="77"/>
              </a:rPr>
              <a:t>If lab tests showing poor performance these math tests can help identify operational problems</a:t>
            </a: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60</a:t>
            </a:fld>
            <a:endParaRPr lang="en-US"/>
          </a:p>
        </p:txBody>
      </p:sp>
    </p:spTree>
    <p:extLst>
      <p:ext uri="{BB962C8B-B14F-4D97-AF65-F5344CB8AC3E}">
        <p14:creationId xmlns:p14="http://schemas.microsoft.com/office/powerpoint/2010/main" val="34904624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962E49-2EF1-4D08-9461-BAE0BAA9ECEB}" type="slidenum">
              <a:rPr lang="en-US" smtClean="0"/>
              <a:t>62</a:t>
            </a:fld>
            <a:endParaRPr lang="en-US"/>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10/28/25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78775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10/28/25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3881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10/28/25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9141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10/28/25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15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05781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10/28/25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93856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88435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8451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35592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0738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10/28/25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507779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10/28/25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57658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5" name="Rectangle 4">
            <a:extLst>
              <a:ext uri="{FF2B5EF4-FFF2-40B4-BE49-F238E27FC236}">
                <a16:creationId xmlns:a16="http://schemas.microsoft.com/office/drawing/2014/main" id="{CEECB9D4-E8BF-6849-B264-A21B50F977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06003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088490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10/28/25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770604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10/28/25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1538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10/28/25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934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10/28/25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265830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229282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10/28/25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99014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111735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14048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2773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940048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10/28/25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877056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10/28/25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9916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ubtitle" preserve="1">
  <p:cSld name="1_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488993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000839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258920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p:txBody>
          <a:bodyPr/>
          <a:lstStyle/>
          <a:p>
            <a:fld id="{2805757C-9E04-FD49-AFE7-2F6D2888BB7B}" type="datetime1">
              <a:rPr lang="en-US" smtClean="0"/>
              <a:t>10/28/25</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193180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273218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15843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327378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61331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411772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673902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F9F37F9-03F8-C948-8EB8-6195E0B4F7E2}" type="datetime1">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2429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AE330EE-972E-1F4F-B86B-6CFF5CDE39A7}" type="datetime1">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00206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BC06D5F-7FAF-604B-90DF-786E2C7AE201}" type="datetime1">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044065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297839A-AC83-C442-8582-B2A4BDE2F1B8}" type="datetime1">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778583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C0546E9C-BD4E-234B-93A4-0E66B4D26131}" type="datetime1">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80420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9297E1A2-BD75-6840-B1D9-BA387AFA3E0A}" type="datetime1">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121824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1700109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E98-A5FA-CA76-6813-A512BDD2427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C99BE112-DCAA-8D3D-BFF5-49BF6F7800A3}"/>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6AA0B-9A34-8472-2834-2C6AED440288}"/>
              </a:ext>
            </a:extLst>
          </p:cNvPr>
          <p:cNvSpPr>
            <a:spLocks noGrp="1"/>
          </p:cNvSpPr>
          <p:nvPr>
            <p:ph type="dt" sz="half" idx="10"/>
          </p:nvPr>
        </p:nvSpPr>
        <p:spPr/>
        <p:txBody>
          <a:bodyPr/>
          <a:lstStyle/>
          <a:p>
            <a:fld id="{811F328A-8CBA-4025-8A6E-B75C2F6B4B66}" type="datetimeFigureOut">
              <a:rPr lang="en-US" smtClean="0"/>
              <a:t>10/28/25</a:t>
            </a:fld>
            <a:endParaRPr lang="en-US"/>
          </a:p>
        </p:txBody>
      </p:sp>
      <p:sp>
        <p:nvSpPr>
          <p:cNvPr id="5" name="Footer Placeholder 4">
            <a:extLst>
              <a:ext uri="{FF2B5EF4-FFF2-40B4-BE49-F238E27FC236}">
                <a16:creationId xmlns:a16="http://schemas.microsoft.com/office/drawing/2014/main" id="{952244B4-A294-8CE3-8B68-A4D90B9BE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7A69A-8766-4BB9-F4ED-116071BA4419}"/>
              </a:ext>
            </a:extLst>
          </p:cNvPr>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964984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dirty="0"/>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dirty="0">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dirty="0">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dirty="0">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18107364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213609"/>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157468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1836393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7363014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dirty="0"/>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1270002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8949627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0609507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dirty="0"/>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744735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dirty="0"/>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9167728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dirty="0"/>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0313874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045191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435938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921645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1655042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6911755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0522949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8741406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10/28/25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006601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10/28/25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42535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397978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10/28/25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0026415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10/28/25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6317642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theme" Target="../theme/theme2.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811F328A-8CBA-4025-8A6E-B75C2F6B4B66}" type="datetimeFigureOut">
              <a:rPr lang="en-US" smtClean="0"/>
              <a:t>10/28/25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0D717AE3-71FC-4E8D-A155-A359DEAA5D71}" type="slidenum">
              <a:rPr lang="en-US" smtClean="0"/>
              <a:t>‹#›</a:t>
            </a:fld>
            <a:endParaRPr lang="en-US"/>
          </a:p>
        </p:txBody>
      </p:sp>
    </p:spTree>
    <p:extLst>
      <p:ext uri="{BB962C8B-B14F-4D97-AF65-F5344CB8AC3E}">
        <p14:creationId xmlns:p14="http://schemas.microsoft.com/office/powerpoint/2010/main" val="311370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4116" r:id="rId29"/>
    <p:sldLayoutId id="2147483822" r:id="rId30"/>
    <p:sldLayoutId id="2147483831" r:id="rId31"/>
    <p:sldLayoutId id="2147483832" r:id="rId32"/>
    <p:sldLayoutId id="2147483833" r:id="rId33"/>
    <p:sldLayoutId id="2147483835" r:id="rId34"/>
    <p:sldLayoutId id="2147483848" r:id="rId35"/>
    <p:sldLayoutId id="2147483850" r:id="rId36"/>
    <p:sldLayoutId id="2147483748" r:id="rId37"/>
    <p:sldLayoutId id="2147483749" r:id="rId38"/>
    <p:sldLayoutId id="2147483750" r:id="rId39"/>
    <p:sldLayoutId id="2147483763" r:id="rId40"/>
    <p:sldLayoutId id="2147483764" r:id="rId41"/>
    <p:sldLayoutId id="2147483765" r:id="rId42"/>
    <p:sldLayoutId id="2147483767" r:id="rId43"/>
    <p:sldLayoutId id="2147484195" r:id="rId44"/>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10/28/25</a:t>
            </a:fld>
            <a:endParaRPr lang="en-US" dirty="0"/>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96217563"/>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 id="2147484217" r:id="rId21"/>
    <p:sldLayoutId id="2147484218" r:id="rId22"/>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3.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3.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3.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image" Target="../media/image21.png"/><Relationship Id="rId7" Type="http://schemas.openxmlformats.org/officeDocument/2006/relationships/image" Target="../media/image251.png"/><Relationship Id="rId2" Type="http://schemas.openxmlformats.org/officeDocument/2006/relationships/notesSlide" Target="../notesSlides/notesSlide24.xml"/><Relationship Id="rId1" Type="http://schemas.openxmlformats.org/officeDocument/2006/relationships/slideLayout" Target="../slideLayouts/slideLayout2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25.xml"/><Relationship Id="rId1" Type="http://schemas.openxmlformats.org/officeDocument/2006/relationships/slideLayout" Target="../slideLayouts/slideLayout20.xml"/><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image" Target="../media/image24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0.xml"/><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30.xml"/><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0.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image" Target="../media/image290.png"/><Relationship Id="rId7" Type="http://schemas.openxmlformats.org/officeDocument/2006/relationships/image" Target="../media/image340.png"/><Relationship Id="rId2" Type="http://schemas.openxmlformats.org/officeDocument/2006/relationships/notesSlide" Target="../notesSlides/notesSlide43.xml"/><Relationship Id="rId1" Type="http://schemas.openxmlformats.org/officeDocument/2006/relationships/slideLayout" Target="../slideLayouts/slideLayout20.xml"/><Relationship Id="rId6" Type="http://schemas.openxmlformats.org/officeDocument/2006/relationships/image" Target="../media/image330.png"/><Relationship Id="rId5" Type="http://schemas.openxmlformats.org/officeDocument/2006/relationships/image" Target="../media/image320.png"/><Relationship Id="rId4" Type="http://schemas.openxmlformats.org/officeDocument/2006/relationships/image" Target="../media/image300.png"/><Relationship Id="rId9" Type="http://schemas.openxmlformats.org/officeDocument/2006/relationships/image" Target="../media/image360.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8" Type="http://schemas.openxmlformats.org/officeDocument/2006/relationships/image" Target="../media/image430.png"/><Relationship Id="rId3" Type="http://schemas.openxmlformats.org/officeDocument/2006/relationships/image" Target="../media/image380.png"/><Relationship Id="rId7" Type="http://schemas.openxmlformats.org/officeDocument/2006/relationships/image" Target="../media/image420.png"/><Relationship Id="rId2" Type="http://schemas.openxmlformats.org/officeDocument/2006/relationships/notesSlide" Target="../notesSlides/notesSlide45.xml"/><Relationship Id="rId1" Type="http://schemas.openxmlformats.org/officeDocument/2006/relationships/slideLayout" Target="../slideLayouts/slideLayout20.xml"/><Relationship Id="rId6" Type="http://schemas.openxmlformats.org/officeDocument/2006/relationships/image" Target="../media/image410.png"/><Relationship Id="rId5" Type="http://schemas.openxmlformats.org/officeDocument/2006/relationships/image" Target="../media/image400.png"/><Relationship Id="rId10" Type="http://schemas.openxmlformats.org/officeDocument/2006/relationships/image" Target="../media/image450.png"/><Relationship Id="rId4" Type="http://schemas.openxmlformats.org/officeDocument/2006/relationships/image" Target="../media/image390.png"/><Relationship Id="rId9" Type="http://schemas.openxmlformats.org/officeDocument/2006/relationships/image" Target="../media/image401.png"/></Relationships>
</file>

<file path=ppt/slides/_rels/slide47.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notesSlide" Target="../notesSlides/notesSlide46.xml"/><Relationship Id="rId1" Type="http://schemas.openxmlformats.org/officeDocument/2006/relationships/slideLayout" Target="../slideLayouts/slideLayout20.xml"/><Relationship Id="rId6" Type="http://schemas.openxmlformats.org/officeDocument/2006/relationships/image" Target="../media/image490.png"/><Relationship Id="rId5" Type="http://schemas.openxmlformats.org/officeDocument/2006/relationships/image" Target="../media/image480.png"/><Relationship Id="rId4" Type="http://schemas.openxmlformats.org/officeDocument/2006/relationships/image" Target="../media/image470.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2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20.xml"/><Relationship Id="rId4" Type="http://schemas.openxmlformats.org/officeDocument/2006/relationships/image" Target="../media/image41.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3" Type="http://schemas.openxmlformats.org/officeDocument/2006/relationships/image" Target="../media/image411.png"/><Relationship Id="rId2" Type="http://schemas.openxmlformats.org/officeDocument/2006/relationships/notesSlide" Target="../notesSlides/notesSlide54.xml"/><Relationship Id="rId1" Type="http://schemas.openxmlformats.org/officeDocument/2006/relationships/slideLayout" Target="../slideLayouts/slideLayout20.xml"/><Relationship Id="rId5" Type="http://schemas.openxmlformats.org/officeDocument/2006/relationships/image" Target="../media/image43.png"/><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6.xml"/><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7.xml"/><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8.xml"/><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10/28/25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Session 10: </a:t>
            </a:r>
            <a:r>
              <a:rPr kumimoji="0" lang="en-US" sz="3200" b="1" i="0" u="none" strike="noStrike" kern="1200" cap="none" spc="0" normalizeH="0" baseline="0" noProof="0" dirty="0">
                <a:ln>
                  <a:noFill/>
                </a:ln>
                <a:solidFill>
                  <a:srgbClr val="004190"/>
                </a:solidFill>
                <a:effectLst/>
                <a:uLnTx/>
                <a:uFillTx/>
                <a:latin typeface="Raleway" pitchFamily="2" charset="77"/>
                <a:ea typeface="Helvetica Neue"/>
                <a:cs typeface="Helvetica" panose="020B0604020202020204" pitchFamily="34" charset="0"/>
                <a:sym typeface="Helvetica Neue"/>
              </a:rPr>
              <a:t>Sedimentation (plus Flocculation &amp; Floatation)</a:t>
            </a:r>
            <a:endParaRPr kumimoji="0" lang="en-US" sz="3200" b="1" i="0" u="none" strike="noStrike" kern="1200" cap="none" spc="0" normalizeH="0" baseline="0" noProof="0" dirty="0">
              <a:ln>
                <a:noFill/>
              </a:ln>
              <a:solidFill>
                <a:srgbClr val="000000"/>
              </a:solidFill>
              <a:effectLst/>
              <a:uLnTx/>
              <a:uFillTx/>
              <a:latin typeface="Raleway" pitchFamily="2" charset="77"/>
              <a:ea typeface="+mj-ea"/>
              <a:cs typeface="+mj-cs"/>
            </a:endParaRP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CEEB1F87-E5C0-AEDE-6457-A11698DD63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30" t="-2465" r="27911" b="11929"/>
          <a:stretch>
            <a:fillRect/>
          </a:stretch>
        </p:blipFill>
        <p:spPr bwMode="auto">
          <a:xfrm>
            <a:off x="1946501" y="1459834"/>
            <a:ext cx="3232264" cy="314177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58FDAE2-DE2F-F167-4203-1BD648E51852}"/>
              </a:ext>
            </a:extLst>
          </p:cNvPr>
          <p:cNvSpPr txBox="1"/>
          <p:nvPr/>
        </p:nvSpPr>
        <p:spPr>
          <a:xfrm>
            <a:off x="1525824"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James Markham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Research Engineer</a:t>
            </a:r>
          </a:p>
        </p:txBody>
      </p:sp>
      <p:sp>
        <p:nvSpPr>
          <p:cNvPr id="3" name="TextBox 2">
            <a:extLst>
              <a:ext uri="{FF2B5EF4-FFF2-40B4-BE49-F238E27FC236}">
                <a16:creationId xmlns:a16="http://schemas.microsoft.com/office/drawing/2014/main" id="{95F9F2F0-F994-7C01-E7DF-63B2CEDEFE0E}"/>
              </a:ext>
            </a:extLst>
          </p:cNvPr>
          <p:cNvSpPr txBox="1"/>
          <p:nvPr/>
        </p:nvSpPr>
        <p:spPr>
          <a:xfrm>
            <a:off x="6592557" y="4955444"/>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Professional Intern</a:t>
            </a: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p:txBody>
          <a:bodyPr/>
          <a:lstStyle/>
          <a:p>
            <a:r>
              <a:rPr lang="en-US" dirty="0"/>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4">
            <a:extLst>
              <a:ext uri="{28A0092B-C50C-407E-A947-70E740481C1C}">
                <a14:useLocalDpi xmlns:a14="http://schemas.microsoft.com/office/drawing/2010/main" val="0"/>
              </a:ext>
            </a:extLst>
          </a:blip>
          <a:srcRect t="11648" b="15049"/>
          <a:stretch>
            <a:fillRect/>
          </a:stretch>
        </p:blipFill>
        <p:spPr>
          <a:xfrm>
            <a:off x="7013235" y="1548304"/>
            <a:ext cx="3335476" cy="3053300"/>
          </a:xfrm>
          <a:prstGeom prst="rect">
            <a:avLst/>
          </a:prstGeom>
        </p:spPr>
      </p:pic>
    </p:spTree>
    <p:extLst>
      <p:ext uri="{BB962C8B-B14F-4D97-AF65-F5344CB8AC3E}">
        <p14:creationId xmlns:p14="http://schemas.microsoft.com/office/powerpoint/2010/main" val="1296569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3090704"/>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90188" y="5498707"/>
            <a:ext cx="12011622" cy="8617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nvGraphicFramePr>
        <p:xfrm>
          <a:off x="1280491" y="1789043"/>
          <a:ext cx="9631018" cy="4287589"/>
        </p:xfrm>
        <a:graphic>
          <a:graphicData uri="http://schemas.openxmlformats.org/drawingml/2006/table">
            <a:tbl>
              <a:tblPr>
                <a:tableStyleId>{5C22544A-7EE6-4342-B048-85BDC9FD1C3A}</a:tableStyleId>
              </a:tblPr>
              <a:tblGrid>
                <a:gridCol w="2495526">
                  <a:extLst>
                    <a:ext uri="{9D8B030D-6E8A-4147-A177-3AD203B41FA5}">
                      <a16:colId xmlns:a16="http://schemas.microsoft.com/office/drawing/2014/main" val="267428786"/>
                    </a:ext>
                  </a:extLst>
                </a:gridCol>
                <a:gridCol w="7135492">
                  <a:extLst>
                    <a:ext uri="{9D8B030D-6E8A-4147-A177-3AD203B41FA5}">
                      <a16:colId xmlns:a16="http://schemas.microsoft.com/office/drawing/2014/main" val="1526478808"/>
                    </a:ext>
                  </a:extLst>
                </a:gridCol>
              </a:tblGrid>
              <a:tr h="304902">
                <a:tc>
                  <a:txBody>
                    <a:bodyPr/>
                    <a:lstStyle/>
                    <a:p>
                      <a:pPr algn="ctr" fontAlgn="b"/>
                      <a:r>
                        <a:rPr lang="en-US" sz="20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r>
                        <a:rPr lang="en-US" sz="1600" u="none" strike="noStrike" dirty="0">
                          <a:effectLst/>
                          <a:latin typeface="Raleway" pitchFamily="2" charset="77"/>
                        </a:rPr>
                        <a:t>6/24/25</a:t>
                      </a:r>
                      <a:endParaRPr lang="en-US" sz="1600" b="1"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Program Overview, Test Format, Study &amp; Test Tips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733357491"/>
                  </a:ext>
                </a:extLst>
              </a:tr>
              <a:tr h="304902">
                <a:tc>
                  <a:txBody>
                    <a:bodyPr/>
                    <a:lstStyle/>
                    <a:p>
                      <a:pPr algn="ctr" fontAlgn="b"/>
                      <a:r>
                        <a:rPr lang="en-US" sz="1600" u="none" strike="noStrike" dirty="0">
                          <a:effectLst/>
                          <a:latin typeface="Raleway" pitchFamily="2" charset="77"/>
                        </a:rPr>
                        <a:t>7/8/25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Treatment Overview - Reg history, overview</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92762338"/>
                  </a:ext>
                </a:extLst>
              </a:tr>
              <a:tr h="304902">
                <a:tc>
                  <a:txBody>
                    <a:bodyPr/>
                    <a:lstStyle/>
                    <a:p>
                      <a:pPr algn="ctr" fontAlgn="b"/>
                      <a:r>
                        <a:rPr lang="en-US" sz="1600" u="none" strike="noStrike" dirty="0">
                          <a:effectLst/>
                          <a:latin typeface="Raleway" pitchFamily="2" charset="77"/>
                        </a:rPr>
                        <a:t>7/22/25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1 (Areas &amp; Volumes)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88889985"/>
                  </a:ext>
                </a:extLst>
              </a:tr>
              <a:tr h="304902">
                <a:tc>
                  <a:txBody>
                    <a:bodyPr/>
                    <a:lstStyle/>
                    <a:p>
                      <a:pPr algn="ctr" fontAlgn="b"/>
                      <a:r>
                        <a:rPr lang="en-US" sz="1600" u="none" strike="noStrike" dirty="0">
                          <a:effectLst/>
                          <a:latin typeface="Raleway" pitchFamily="2" charset="77"/>
                        </a:rPr>
                        <a:t>8/5/25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2 (Flow Rates &amp; Detention Times)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39428"/>
                  </a:ext>
                </a:extLst>
              </a:tr>
              <a:tr h="304902">
                <a:tc>
                  <a:txBody>
                    <a:bodyPr/>
                    <a:lstStyle/>
                    <a:p>
                      <a:pPr algn="ctr" fontAlgn="b"/>
                      <a:r>
                        <a:rPr lang="en-US" sz="1600" u="none" strike="noStrike" dirty="0">
                          <a:effectLst/>
                          <a:latin typeface="Raleway" pitchFamily="2" charset="77"/>
                        </a:rPr>
                        <a:t>8/19/25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Gravity systems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25775095"/>
                  </a:ext>
                </a:extLst>
              </a:tr>
              <a:tr h="304902">
                <a:tc>
                  <a:txBody>
                    <a:bodyPr/>
                    <a:lstStyle/>
                    <a:p>
                      <a:pPr algn="ctr" fontAlgn="b"/>
                      <a:r>
                        <a:rPr lang="en-US" sz="1600" u="none" strike="noStrike" dirty="0">
                          <a:effectLst/>
                          <a:latin typeface="Raleway" pitchFamily="2" charset="77"/>
                        </a:rPr>
                        <a:t>9/2/25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Pumping &amp; force mains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678978195"/>
                  </a:ext>
                </a:extLst>
              </a:tr>
              <a:tr h="304902">
                <a:tc>
                  <a:txBody>
                    <a:bodyPr/>
                    <a:lstStyle/>
                    <a:p>
                      <a:pPr algn="ctr" fontAlgn="b"/>
                      <a:r>
                        <a:rPr lang="en-US" sz="1600" u="none" strike="noStrike" dirty="0">
                          <a:effectLst/>
                          <a:latin typeface="Raleway" pitchFamily="2" charset="77"/>
                        </a:rPr>
                        <a:t>9/16/25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 Maintenance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21529446"/>
                  </a:ext>
                </a:extLst>
              </a:tr>
              <a:tr h="314440">
                <a:tc>
                  <a:txBody>
                    <a:bodyPr/>
                    <a:lstStyle/>
                    <a:p>
                      <a:pPr algn="ctr" fontAlgn="b"/>
                      <a:r>
                        <a:rPr lang="en-US" sz="1600" u="none" strike="noStrike" dirty="0">
                          <a:effectLst/>
                          <a:latin typeface="Raleway" pitchFamily="2" charset="77"/>
                        </a:rPr>
                        <a:t>9/30/25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Operator Safety/OSHA/Chemical Safety &amp; Inventory</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4115922846"/>
                  </a:ext>
                </a:extLst>
              </a:tr>
              <a:tr h="304902">
                <a:tc>
                  <a:txBody>
                    <a:bodyPr/>
                    <a:lstStyle/>
                    <a:p>
                      <a:pPr algn="ctr" fontAlgn="b"/>
                      <a:r>
                        <a:rPr lang="en-US" sz="1600" u="none" strike="noStrike" dirty="0">
                          <a:effectLst/>
                          <a:latin typeface="Raleway" pitchFamily="2" charset="77"/>
                        </a:rPr>
                        <a:t>10/14/25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Preliminary Treatment</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41426656"/>
                  </a:ext>
                </a:extLst>
              </a:tr>
              <a:tr h="304902">
                <a:tc>
                  <a:txBody>
                    <a:bodyPr/>
                    <a:lstStyle/>
                    <a:p>
                      <a:pPr algn="ctr" fontAlgn="b"/>
                      <a:r>
                        <a:rPr lang="en-US" sz="1600" u="none" strike="noStrike" dirty="0">
                          <a:effectLst/>
                          <a:latin typeface="Raleway" pitchFamily="2" charset="77"/>
                        </a:rPr>
                        <a:t>10/28/25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Primary Treatment: Sedimentation</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306775158"/>
                  </a:ext>
                </a:extLst>
              </a:tr>
              <a:tr h="304902">
                <a:tc>
                  <a:txBody>
                    <a:bodyPr/>
                    <a:lstStyle/>
                    <a:p>
                      <a:pPr algn="ctr" fontAlgn="b"/>
                      <a:r>
                        <a:rPr lang="en-US" sz="1600" u="none" strike="noStrike" dirty="0">
                          <a:effectLst/>
                          <a:latin typeface="Raleway" pitchFamily="2" charset="77"/>
                        </a:rPr>
                        <a:t>11/11/25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Fixed-Film Media</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18810750"/>
                  </a:ext>
                </a:extLst>
              </a:tr>
              <a:tr h="304902">
                <a:tc>
                  <a:txBody>
                    <a:bodyPr/>
                    <a:lstStyle/>
                    <a:p>
                      <a:pPr algn="ctr" fontAlgn="b"/>
                      <a:r>
                        <a:rPr lang="en-US" sz="1600" u="none" strike="noStrike" dirty="0">
                          <a:effectLst/>
                          <a:latin typeface="Raleway" pitchFamily="2" charset="77"/>
                        </a:rPr>
                        <a:t>12/2/25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1</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025419566"/>
                  </a:ext>
                </a:extLst>
              </a:tr>
              <a:tr h="304902">
                <a:tc>
                  <a:txBody>
                    <a:bodyPr/>
                    <a:lstStyle/>
                    <a:p>
                      <a:pPr algn="ctr" fontAlgn="b"/>
                      <a:r>
                        <a:rPr lang="en-US" sz="1600" u="none" strike="noStrike" dirty="0">
                          <a:effectLst/>
                          <a:latin typeface="Raleway" pitchFamily="2" charset="77"/>
                        </a:rPr>
                        <a:t>12/16/25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2</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344781" y="5042190"/>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2" name="Picture 1">
            <a:extLst>
              <a:ext uri="{FF2B5EF4-FFF2-40B4-BE49-F238E27FC236}">
                <a16:creationId xmlns:a16="http://schemas.microsoft.com/office/drawing/2014/main" id="{239794BD-DF48-EFFF-FEFF-827255C24C57}"/>
              </a:ext>
            </a:extLst>
          </p:cNvPr>
          <p:cNvPicPr>
            <a:picLocks noChangeAspect="1"/>
          </p:cNvPicPr>
          <p:nvPr/>
        </p:nvPicPr>
        <p:blipFill>
          <a:blip r:embed="rId3"/>
          <a:stretch>
            <a:fillRect/>
          </a:stretch>
        </p:blipFill>
        <p:spPr>
          <a:xfrm>
            <a:off x="2417233" y="982374"/>
            <a:ext cx="7357533" cy="5875626"/>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to</a:t>
            </a:r>
            <a:r>
              <a:rPr lang="en-US" dirty="0"/>
              <a:t>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BB715-4130-EFFC-6F3A-013066FAB2DF}"/>
              </a:ext>
            </a:extLst>
          </p:cNvPr>
          <p:cNvSpPr>
            <a:spLocks noGrp="1"/>
          </p:cNvSpPr>
          <p:nvPr>
            <p:ph type="title"/>
          </p:nvPr>
        </p:nvSpPr>
        <p:spPr/>
        <p:txBody>
          <a:bodyPr/>
          <a:lstStyle/>
          <a:p>
            <a:r>
              <a:rPr lang="en-US" dirty="0"/>
              <a:t>Introduction</a:t>
            </a:r>
          </a:p>
        </p:txBody>
      </p:sp>
      <p:sp>
        <p:nvSpPr>
          <p:cNvPr id="3" name="Text Placeholder 2">
            <a:extLst>
              <a:ext uri="{FF2B5EF4-FFF2-40B4-BE49-F238E27FC236}">
                <a16:creationId xmlns:a16="http://schemas.microsoft.com/office/drawing/2014/main" id="{59CFB0FE-1BCB-705C-A9E9-92CA421832DD}"/>
              </a:ext>
            </a:extLst>
          </p:cNvPr>
          <p:cNvSpPr>
            <a:spLocks noGrp="1"/>
          </p:cNvSpPr>
          <p:nvPr>
            <p:ph type="body" idx="1"/>
          </p:nvPr>
        </p:nvSpPr>
        <p:spPr/>
        <p:txBody>
          <a:bodyPr>
            <a:normAutofit/>
          </a:bodyPr>
          <a:lstStyle/>
          <a:p>
            <a:r>
              <a:rPr lang="en-US" dirty="0"/>
              <a:t>Our topics for today</a:t>
            </a:r>
          </a:p>
        </p:txBody>
      </p:sp>
    </p:spTree>
    <p:extLst>
      <p:ext uri="{BB962C8B-B14F-4D97-AF65-F5344CB8AC3E}">
        <p14:creationId xmlns:p14="http://schemas.microsoft.com/office/powerpoint/2010/main" val="4031501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3D7C-8EB3-711C-E162-5903C3E0E801}"/>
              </a:ext>
            </a:extLst>
          </p:cNvPr>
          <p:cNvSpPr>
            <a:spLocks noGrp="1"/>
          </p:cNvSpPr>
          <p:nvPr>
            <p:ph type="title"/>
          </p:nvPr>
        </p:nvSpPr>
        <p:spPr/>
        <p:txBody>
          <a:bodyPr/>
          <a:lstStyle/>
          <a:p>
            <a:r>
              <a:rPr lang="en-US" dirty="0"/>
              <a:t>“Sedimentation”</a:t>
            </a:r>
          </a:p>
        </p:txBody>
      </p:sp>
      <p:sp>
        <p:nvSpPr>
          <p:cNvPr id="3" name="Text Placeholder 2">
            <a:extLst>
              <a:ext uri="{FF2B5EF4-FFF2-40B4-BE49-F238E27FC236}">
                <a16:creationId xmlns:a16="http://schemas.microsoft.com/office/drawing/2014/main" id="{59C382F2-650D-6CAF-FFCC-4CB1835BFF82}"/>
              </a:ext>
            </a:extLst>
          </p:cNvPr>
          <p:cNvSpPr>
            <a:spLocks noGrp="1"/>
          </p:cNvSpPr>
          <p:nvPr>
            <p:ph type="body" idx="1"/>
          </p:nvPr>
        </p:nvSpPr>
        <p:spPr/>
        <p:txBody>
          <a:bodyPr>
            <a:normAutofit lnSpcReduction="10000"/>
          </a:bodyPr>
          <a:lstStyle/>
          <a:p>
            <a:r>
              <a:rPr lang="en-US" dirty="0"/>
              <a:t>The settling of heavier particles in the wastewater</a:t>
            </a:r>
          </a:p>
        </p:txBody>
      </p:sp>
    </p:spTree>
    <p:extLst>
      <p:ext uri="{BB962C8B-B14F-4D97-AF65-F5344CB8AC3E}">
        <p14:creationId xmlns:p14="http://schemas.microsoft.com/office/powerpoint/2010/main" val="1903941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3D7C-8EB3-711C-E162-5903C3E0E801}"/>
              </a:ext>
            </a:extLst>
          </p:cNvPr>
          <p:cNvSpPr>
            <a:spLocks noGrp="1"/>
          </p:cNvSpPr>
          <p:nvPr>
            <p:ph type="title"/>
          </p:nvPr>
        </p:nvSpPr>
        <p:spPr/>
        <p:txBody>
          <a:bodyPr/>
          <a:lstStyle/>
          <a:p>
            <a:r>
              <a:rPr lang="en-US" dirty="0"/>
              <a:t>“Flocculation”</a:t>
            </a:r>
          </a:p>
        </p:txBody>
      </p:sp>
      <p:sp>
        <p:nvSpPr>
          <p:cNvPr id="3" name="Text Placeholder 2">
            <a:extLst>
              <a:ext uri="{FF2B5EF4-FFF2-40B4-BE49-F238E27FC236}">
                <a16:creationId xmlns:a16="http://schemas.microsoft.com/office/drawing/2014/main" id="{59C382F2-650D-6CAF-FFCC-4CB1835BFF82}"/>
              </a:ext>
            </a:extLst>
          </p:cNvPr>
          <p:cNvSpPr>
            <a:spLocks noGrp="1"/>
          </p:cNvSpPr>
          <p:nvPr>
            <p:ph type="body" idx="1"/>
          </p:nvPr>
        </p:nvSpPr>
        <p:spPr>
          <a:xfrm>
            <a:off x="831851" y="4589464"/>
            <a:ext cx="10515600" cy="2005300"/>
          </a:xfrm>
        </p:spPr>
        <p:txBody>
          <a:bodyPr>
            <a:normAutofit fontScale="92500" lnSpcReduction="20000"/>
          </a:bodyPr>
          <a:lstStyle/>
          <a:p>
            <a:r>
              <a:rPr lang="en-US" dirty="0"/>
              <a:t>Gathering fine particles together after coagulation to form larger particles by a process of mixing</a:t>
            </a:r>
          </a:p>
        </p:txBody>
      </p:sp>
    </p:spTree>
    <p:extLst>
      <p:ext uri="{BB962C8B-B14F-4D97-AF65-F5344CB8AC3E}">
        <p14:creationId xmlns:p14="http://schemas.microsoft.com/office/powerpoint/2010/main" val="1800920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2CB466-4670-8768-EC95-FC2C0FFCA445}"/>
              </a:ext>
            </a:extLst>
          </p:cNvPr>
          <p:cNvSpPr>
            <a:spLocks noGrp="1"/>
          </p:cNvSpPr>
          <p:nvPr>
            <p:ph type="title"/>
          </p:nvPr>
        </p:nvSpPr>
        <p:spPr/>
        <p:txBody>
          <a:bodyPr/>
          <a:lstStyle/>
          <a:p>
            <a:r>
              <a:rPr lang="en-US" dirty="0"/>
              <a:t>“Floatation”</a:t>
            </a:r>
          </a:p>
        </p:txBody>
      </p:sp>
      <p:sp>
        <p:nvSpPr>
          <p:cNvPr id="4" name="Text Placeholder 3">
            <a:extLst>
              <a:ext uri="{FF2B5EF4-FFF2-40B4-BE49-F238E27FC236}">
                <a16:creationId xmlns:a16="http://schemas.microsoft.com/office/drawing/2014/main" id="{50832357-BC74-EABE-81AE-756AB1728AE8}"/>
              </a:ext>
            </a:extLst>
          </p:cNvPr>
          <p:cNvSpPr>
            <a:spLocks noGrp="1"/>
          </p:cNvSpPr>
          <p:nvPr>
            <p:ph type="body" idx="1"/>
          </p:nvPr>
        </p:nvSpPr>
        <p:spPr/>
        <p:txBody>
          <a:bodyPr>
            <a:normAutofit lnSpcReduction="10000"/>
          </a:bodyPr>
          <a:lstStyle/>
          <a:p>
            <a:r>
              <a:rPr lang="en-US" dirty="0"/>
              <a:t>Floating lighter materials like grease to the top for removal</a:t>
            </a:r>
          </a:p>
        </p:txBody>
      </p:sp>
    </p:spTree>
    <p:extLst>
      <p:ext uri="{BB962C8B-B14F-4D97-AF65-F5344CB8AC3E}">
        <p14:creationId xmlns:p14="http://schemas.microsoft.com/office/powerpoint/2010/main" val="3210322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146671-0646-D79F-B443-1ADE4333793F}"/>
              </a:ext>
            </a:extLst>
          </p:cNvPr>
          <p:cNvSpPr>
            <a:spLocks noGrp="1"/>
          </p:cNvSpPr>
          <p:nvPr>
            <p:ph type="body" sz="quarter" idx="13"/>
          </p:nvPr>
        </p:nvSpPr>
        <p:spPr/>
        <p:txBody>
          <a:bodyPr/>
          <a:lstStyle/>
          <a:p>
            <a:r>
              <a:rPr lang="en-US" dirty="0"/>
              <a:t>The Sedimentation Principle is used throughout the treatment train.</a:t>
            </a:r>
          </a:p>
        </p:txBody>
      </p:sp>
    </p:spTree>
    <p:extLst>
      <p:ext uri="{BB962C8B-B14F-4D97-AF65-F5344CB8AC3E}">
        <p14:creationId xmlns:p14="http://schemas.microsoft.com/office/powerpoint/2010/main" val="820019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32F8CA-F4AE-ECC3-3354-069C378B3D10}"/>
              </a:ext>
            </a:extLst>
          </p:cNvPr>
          <p:cNvPicPr>
            <a:picLocks noChangeAspect="1"/>
          </p:cNvPicPr>
          <p:nvPr/>
        </p:nvPicPr>
        <p:blipFill rotWithShape="1">
          <a:blip r:embed="rId3">
            <a:extLst>
              <a:ext uri="{28A0092B-C50C-407E-A947-70E740481C1C}">
                <a14:useLocalDpi xmlns:a14="http://schemas.microsoft.com/office/drawing/2010/main" val="0"/>
              </a:ext>
            </a:extLst>
          </a:blip>
          <a:srcRect l="17094" t="1679" r="28205" b="57296"/>
          <a:stretch/>
        </p:blipFill>
        <p:spPr>
          <a:xfrm>
            <a:off x="0" y="0"/>
            <a:ext cx="12192000" cy="6858000"/>
          </a:xfrm>
          <a:prstGeom prst="rect">
            <a:avLst/>
          </a:prstGeom>
        </p:spPr>
      </p:pic>
      <p:sp>
        <p:nvSpPr>
          <p:cNvPr id="5" name="Down Arrow 4">
            <a:extLst>
              <a:ext uri="{FF2B5EF4-FFF2-40B4-BE49-F238E27FC236}">
                <a16:creationId xmlns:a16="http://schemas.microsoft.com/office/drawing/2014/main" id="{81DF5C00-E50F-E77A-2BBE-B3AAF837357D}"/>
              </a:ext>
            </a:extLst>
          </p:cNvPr>
          <p:cNvSpPr/>
          <p:nvPr/>
        </p:nvSpPr>
        <p:spPr>
          <a:xfrm rot="17538855">
            <a:off x="533974" y="1690700"/>
            <a:ext cx="4171950" cy="3942935"/>
          </a:xfrm>
          <a:prstGeom prst="down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FE01AF6-5C18-7755-2BE8-30A5051A1940}"/>
              </a:ext>
            </a:extLst>
          </p:cNvPr>
          <p:cNvSpPr>
            <a:spLocks noGrp="1"/>
          </p:cNvSpPr>
          <p:nvPr>
            <p:ph type="title"/>
          </p:nvPr>
        </p:nvSpPr>
        <p:spPr>
          <a:solidFill>
            <a:schemeClr val="tx1">
              <a:lumMod val="85000"/>
              <a:lumOff val="15000"/>
              <a:alpha val="50000"/>
            </a:schemeClr>
          </a:solidFill>
        </p:spPr>
        <p:txBody>
          <a:bodyPr/>
          <a:lstStyle/>
          <a:p>
            <a:r>
              <a:rPr lang="en-US" dirty="0">
                <a:solidFill>
                  <a:schemeClr val="bg1"/>
                </a:solidFill>
              </a:rPr>
              <a:t>In Preliminary Treatment</a:t>
            </a:r>
          </a:p>
        </p:txBody>
      </p:sp>
    </p:spTree>
    <p:extLst>
      <p:ext uri="{BB962C8B-B14F-4D97-AF65-F5344CB8AC3E}">
        <p14:creationId xmlns:p14="http://schemas.microsoft.com/office/powerpoint/2010/main" val="156272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02C5E-00CC-42C6-3109-EDD1B0344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6492"/>
            <a:ext cx="12192000" cy="9144000"/>
          </a:xfrm>
          <a:prstGeom prst="rect">
            <a:avLst/>
          </a:prstGeom>
        </p:spPr>
      </p:pic>
      <p:sp>
        <p:nvSpPr>
          <p:cNvPr id="3" name="Title 2">
            <a:extLst>
              <a:ext uri="{FF2B5EF4-FFF2-40B4-BE49-F238E27FC236}">
                <a16:creationId xmlns:a16="http://schemas.microsoft.com/office/drawing/2014/main" id="{BFE01AF6-5C18-7755-2BE8-30A5051A1940}"/>
              </a:ext>
            </a:extLst>
          </p:cNvPr>
          <p:cNvSpPr>
            <a:spLocks noGrp="1"/>
          </p:cNvSpPr>
          <p:nvPr>
            <p:ph type="title"/>
          </p:nvPr>
        </p:nvSpPr>
        <p:spPr>
          <a:solidFill>
            <a:schemeClr val="tx1">
              <a:lumMod val="85000"/>
              <a:lumOff val="15000"/>
              <a:alpha val="50000"/>
            </a:schemeClr>
          </a:solidFill>
        </p:spPr>
        <p:txBody>
          <a:bodyPr/>
          <a:lstStyle/>
          <a:p>
            <a:r>
              <a:rPr lang="en-US" dirty="0">
                <a:solidFill>
                  <a:schemeClr val="bg1"/>
                </a:solidFill>
              </a:rPr>
              <a:t>In Primary Treatment</a:t>
            </a:r>
          </a:p>
        </p:txBody>
      </p:sp>
    </p:spTree>
    <p:extLst>
      <p:ext uri="{BB962C8B-B14F-4D97-AF65-F5344CB8AC3E}">
        <p14:creationId xmlns:p14="http://schemas.microsoft.com/office/powerpoint/2010/main" val="170184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D39139-A218-FF8D-76D5-70888B6F7AFC}"/>
              </a:ext>
            </a:extLst>
          </p:cNvPr>
          <p:cNvPicPr>
            <a:picLocks noChangeAspect="1"/>
          </p:cNvPicPr>
          <p:nvPr/>
        </p:nvPicPr>
        <p:blipFill rotWithShape="1">
          <a:blip r:embed="rId3">
            <a:extLst>
              <a:ext uri="{28A0092B-C50C-407E-A947-70E740481C1C}">
                <a14:useLocalDpi xmlns:a14="http://schemas.microsoft.com/office/drawing/2010/main" val="0"/>
              </a:ext>
            </a:extLst>
          </a:blip>
          <a:srcRect l="4800" r="53012"/>
          <a:stretch/>
        </p:blipFill>
        <p:spPr>
          <a:xfrm rot="5400000">
            <a:off x="2666999" y="-2666998"/>
            <a:ext cx="6858002" cy="12192000"/>
          </a:xfrm>
          <a:prstGeom prst="rect">
            <a:avLst/>
          </a:prstGeom>
        </p:spPr>
      </p:pic>
      <p:sp>
        <p:nvSpPr>
          <p:cNvPr id="3" name="Title 2">
            <a:extLst>
              <a:ext uri="{FF2B5EF4-FFF2-40B4-BE49-F238E27FC236}">
                <a16:creationId xmlns:a16="http://schemas.microsoft.com/office/drawing/2014/main" id="{BFE01AF6-5C18-7755-2BE8-30A5051A1940}"/>
              </a:ext>
            </a:extLst>
          </p:cNvPr>
          <p:cNvSpPr>
            <a:spLocks noGrp="1"/>
          </p:cNvSpPr>
          <p:nvPr>
            <p:ph type="title"/>
          </p:nvPr>
        </p:nvSpPr>
        <p:spPr>
          <a:solidFill>
            <a:schemeClr val="tx1">
              <a:lumMod val="85000"/>
              <a:lumOff val="15000"/>
              <a:alpha val="50000"/>
            </a:schemeClr>
          </a:solidFill>
        </p:spPr>
        <p:txBody>
          <a:bodyPr/>
          <a:lstStyle/>
          <a:p>
            <a:r>
              <a:rPr lang="en-US" dirty="0">
                <a:solidFill>
                  <a:schemeClr val="bg1"/>
                </a:solidFill>
              </a:rPr>
              <a:t>In Secondary Treatment</a:t>
            </a:r>
          </a:p>
        </p:txBody>
      </p:sp>
    </p:spTree>
    <p:extLst>
      <p:ext uri="{BB962C8B-B14F-4D97-AF65-F5344CB8AC3E}">
        <p14:creationId xmlns:p14="http://schemas.microsoft.com/office/powerpoint/2010/main" val="2197316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B00C-FD6C-E88C-79DD-FB4559142653}"/>
              </a:ext>
            </a:extLst>
          </p:cNvPr>
          <p:cNvSpPr>
            <a:spLocks noGrp="1"/>
          </p:cNvSpPr>
          <p:nvPr>
            <p:ph type="title"/>
          </p:nvPr>
        </p:nvSpPr>
        <p:spPr>
          <a:xfrm>
            <a:off x="838200" y="171396"/>
            <a:ext cx="10515600" cy="1325563"/>
          </a:xfrm>
        </p:spPr>
        <p:txBody>
          <a:bodyPr/>
          <a:lstStyle/>
          <a:p>
            <a:r>
              <a:rPr lang="en-US" dirty="0"/>
              <a:t>Gravity Separation Theory</a:t>
            </a:r>
          </a:p>
        </p:txBody>
      </p:sp>
      <p:graphicFrame>
        <p:nvGraphicFramePr>
          <p:cNvPr id="4" name="Table 4">
            <a:extLst>
              <a:ext uri="{FF2B5EF4-FFF2-40B4-BE49-F238E27FC236}">
                <a16:creationId xmlns:a16="http://schemas.microsoft.com/office/drawing/2014/main" id="{A51646FD-1688-678C-6A3A-E40FD5611381}"/>
              </a:ext>
            </a:extLst>
          </p:cNvPr>
          <p:cNvGraphicFramePr>
            <a:graphicFrameLocks noGrp="1"/>
          </p:cNvGraphicFramePr>
          <p:nvPr>
            <p:extLst>
              <p:ext uri="{D42A27DB-BD31-4B8C-83A1-F6EECF244321}">
                <p14:modId xmlns:p14="http://schemas.microsoft.com/office/powerpoint/2010/main" val="511725942"/>
              </p:ext>
            </p:extLst>
          </p:nvPr>
        </p:nvGraphicFramePr>
        <p:xfrm>
          <a:off x="0" y="1233564"/>
          <a:ext cx="12192000" cy="5624436"/>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415938451"/>
                    </a:ext>
                  </a:extLst>
                </a:gridCol>
                <a:gridCol w="4064000">
                  <a:extLst>
                    <a:ext uri="{9D8B030D-6E8A-4147-A177-3AD203B41FA5}">
                      <a16:colId xmlns:a16="http://schemas.microsoft.com/office/drawing/2014/main" val="3244611708"/>
                    </a:ext>
                  </a:extLst>
                </a:gridCol>
                <a:gridCol w="4064000">
                  <a:extLst>
                    <a:ext uri="{9D8B030D-6E8A-4147-A177-3AD203B41FA5}">
                      <a16:colId xmlns:a16="http://schemas.microsoft.com/office/drawing/2014/main" val="959061605"/>
                    </a:ext>
                  </a:extLst>
                </a:gridCol>
              </a:tblGrid>
              <a:tr h="625132">
                <a:tc>
                  <a:txBody>
                    <a:bodyPr/>
                    <a:lstStyle/>
                    <a:p>
                      <a:r>
                        <a:rPr lang="en-US" dirty="0">
                          <a:latin typeface="Raleway" panose="020B0503030101060003" pitchFamily="34" charset="77"/>
                        </a:rPr>
                        <a:t>Type</a:t>
                      </a:r>
                    </a:p>
                  </a:txBody>
                  <a:tcPr/>
                </a:tc>
                <a:tc>
                  <a:txBody>
                    <a:bodyPr/>
                    <a:lstStyle/>
                    <a:p>
                      <a:r>
                        <a:rPr lang="en-US" dirty="0">
                          <a:latin typeface="Raleway" panose="020B0503030101060003" pitchFamily="34" charset="77"/>
                        </a:rPr>
                        <a:t>Description</a:t>
                      </a:r>
                    </a:p>
                  </a:txBody>
                  <a:tcPr/>
                </a:tc>
                <a:tc>
                  <a:txBody>
                    <a:bodyPr/>
                    <a:lstStyle/>
                    <a:p>
                      <a:r>
                        <a:rPr lang="en-US" dirty="0">
                          <a:latin typeface="Raleway" panose="020B0503030101060003" pitchFamily="34" charset="77"/>
                        </a:rPr>
                        <a:t>Application</a:t>
                      </a:r>
                    </a:p>
                  </a:txBody>
                  <a:tcPr/>
                </a:tc>
                <a:extLst>
                  <a:ext uri="{0D108BD9-81ED-4DB2-BD59-A6C34878D82A}">
                    <a16:rowId xmlns:a16="http://schemas.microsoft.com/office/drawing/2014/main" val="558392433"/>
                  </a:ext>
                </a:extLst>
              </a:tr>
              <a:tr h="625132">
                <a:tc>
                  <a:txBody>
                    <a:bodyPr/>
                    <a:lstStyle/>
                    <a:p>
                      <a:r>
                        <a:rPr lang="en-US" sz="2000" dirty="0">
                          <a:latin typeface="Raleway" panose="020B0503030101060003" pitchFamily="34" charset="77"/>
                        </a:rPr>
                        <a:t>Discrete Particle Settling</a:t>
                      </a:r>
                    </a:p>
                  </a:txBody>
                  <a:tcPr anchor="ctr"/>
                </a:tc>
                <a:tc>
                  <a:txBody>
                    <a:bodyPr/>
                    <a:lstStyle/>
                    <a:p>
                      <a:r>
                        <a:rPr lang="en-US" sz="1200" dirty="0">
                          <a:latin typeface="Raleway" panose="020B0503030101060003" pitchFamily="34" charset="77"/>
                        </a:rPr>
                        <a:t>Low solids concentration, particles settle by gravity, particles settle individually w/out significant interaction with other particles</a:t>
                      </a:r>
                    </a:p>
                  </a:txBody>
                  <a:tcPr/>
                </a:tc>
                <a:tc>
                  <a:txBody>
                    <a:bodyPr/>
                    <a:lstStyle/>
                    <a:p>
                      <a:r>
                        <a:rPr lang="en-US" sz="1400" dirty="0">
                          <a:latin typeface="Raleway" panose="020B0503030101060003" pitchFamily="34" charset="77"/>
                        </a:rPr>
                        <a:t>Grit &amp; sand removal from wastewater</a:t>
                      </a:r>
                    </a:p>
                  </a:txBody>
                  <a:tcPr/>
                </a:tc>
                <a:extLst>
                  <a:ext uri="{0D108BD9-81ED-4DB2-BD59-A6C34878D82A}">
                    <a16:rowId xmlns:a16="http://schemas.microsoft.com/office/drawing/2014/main" val="3219652711"/>
                  </a:ext>
                </a:extLst>
              </a:tr>
              <a:tr h="625132">
                <a:tc>
                  <a:txBody>
                    <a:bodyPr/>
                    <a:lstStyle/>
                    <a:p>
                      <a:r>
                        <a:rPr lang="en-US" sz="2000" dirty="0">
                          <a:latin typeface="Raleway" panose="020B0503030101060003" pitchFamily="34" charset="77"/>
                        </a:rPr>
                        <a:t>Flocculant Settling</a:t>
                      </a:r>
                    </a:p>
                  </a:txBody>
                  <a:tcPr anchor="ctr"/>
                </a:tc>
                <a:tc>
                  <a:txBody>
                    <a:bodyPr/>
                    <a:lstStyle/>
                    <a:p>
                      <a:r>
                        <a:rPr lang="en-US" sz="1200" dirty="0">
                          <a:latin typeface="Raleway" panose="020B0503030101060003" pitchFamily="34" charset="77"/>
                        </a:rPr>
                        <a:t>Dilute suspensions of particles that coalesce (flocculate) during the settling process, increase in mass and settle at a faster rate</a:t>
                      </a:r>
                    </a:p>
                  </a:txBody>
                  <a:tcPr/>
                </a:tc>
                <a:tc>
                  <a:txBody>
                    <a:bodyPr/>
                    <a:lstStyle/>
                    <a:p>
                      <a:r>
                        <a:rPr lang="en-US" sz="1400" dirty="0">
                          <a:latin typeface="Raleway" panose="020B0503030101060003" pitchFamily="34" charset="77"/>
                        </a:rPr>
                        <a:t>TSS removal in primary settling facilities &amp; upper portions of secondary settling facilities; also removes chemical floc in settling tanks</a:t>
                      </a:r>
                    </a:p>
                  </a:txBody>
                  <a:tcPr/>
                </a:tc>
                <a:extLst>
                  <a:ext uri="{0D108BD9-81ED-4DB2-BD59-A6C34878D82A}">
                    <a16:rowId xmlns:a16="http://schemas.microsoft.com/office/drawing/2014/main" val="2487395257"/>
                  </a:ext>
                </a:extLst>
              </a:tr>
              <a:tr h="625132">
                <a:tc>
                  <a:txBody>
                    <a:bodyPr/>
                    <a:lstStyle/>
                    <a:p>
                      <a:r>
                        <a:rPr lang="en-US" sz="2000" dirty="0">
                          <a:latin typeface="Raleway" panose="020B0503030101060003" pitchFamily="34" charset="77"/>
                        </a:rPr>
                        <a:t>Ballasted Flocculant Settling</a:t>
                      </a:r>
                    </a:p>
                  </a:txBody>
                  <a:tcPr anchor="ctr"/>
                </a:tc>
                <a:tc>
                  <a:txBody>
                    <a:bodyPr/>
                    <a:lstStyle/>
                    <a:p>
                      <a:r>
                        <a:rPr lang="en-US" sz="1200" dirty="0">
                          <a:latin typeface="Raleway" panose="020B0503030101060003" pitchFamily="34" charset="77"/>
                        </a:rPr>
                        <a:t>Addition of inert ballasting agent and polymer to partially flocculated suspension to promote rapid settling and improved solids reduction (some ballasting agent recycled typically)</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400" dirty="0">
                          <a:latin typeface="Raleway" panose="020B0503030101060003" pitchFamily="34" charset="77"/>
                        </a:rPr>
                        <a:t>TSS removal in primary settling facilities; combined system influent; industrial wastewater (also reduces BOD and phosphorus)</a:t>
                      </a:r>
                    </a:p>
                  </a:txBody>
                  <a:tcPr/>
                </a:tc>
                <a:extLst>
                  <a:ext uri="{0D108BD9-81ED-4DB2-BD59-A6C34878D82A}">
                    <a16:rowId xmlns:a16="http://schemas.microsoft.com/office/drawing/2014/main" val="1909479039"/>
                  </a:ext>
                </a:extLst>
              </a:tr>
              <a:tr h="625132">
                <a:tc>
                  <a:txBody>
                    <a:bodyPr/>
                    <a:lstStyle/>
                    <a:p>
                      <a:r>
                        <a:rPr lang="en-US" sz="2000" dirty="0">
                          <a:latin typeface="Raleway" panose="020B0503030101060003" pitchFamily="34" charset="77"/>
                        </a:rPr>
                        <a:t>Hindered Settling (aka  “Zone Settling”)</a:t>
                      </a:r>
                    </a:p>
                  </a:txBody>
                  <a:tcPr anchor="ctr"/>
                </a:tc>
                <a:tc>
                  <a:txBody>
                    <a:bodyPr/>
                    <a:lstStyle/>
                    <a:p>
                      <a:r>
                        <a:rPr lang="en-US" sz="1200" dirty="0">
                          <a:latin typeface="Raleway" panose="020B0503030101060003" pitchFamily="34" charset="77"/>
                        </a:rPr>
                        <a:t>Intermediate concentration suspensions where interparticle forces hinder settling, and the mass settles as a unit with a solids-liquid interface at the top</a:t>
                      </a:r>
                    </a:p>
                  </a:txBody>
                  <a:tcPr/>
                </a:tc>
                <a:tc>
                  <a:txBody>
                    <a:bodyPr/>
                    <a:lstStyle/>
                    <a:p>
                      <a:r>
                        <a:rPr lang="en-US" sz="1400" dirty="0">
                          <a:latin typeface="Raleway" panose="020B0503030101060003" pitchFamily="34" charset="77"/>
                        </a:rPr>
                        <a:t>In secondary settling facilities used in conjunction with biological treatment facilities</a:t>
                      </a:r>
                    </a:p>
                  </a:txBody>
                  <a:tcPr/>
                </a:tc>
                <a:extLst>
                  <a:ext uri="{0D108BD9-81ED-4DB2-BD59-A6C34878D82A}">
                    <a16:rowId xmlns:a16="http://schemas.microsoft.com/office/drawing/2014/main" val="72700764"/>
                  </a:ext>
                </a:extLst>
              </a:tr>
              <a:tr h="625132">
                <a:tc>
                  <a:txBody>
                    <a:bodyPr/>
                    <a:lstStyle/>
                    <a:p>
                      <a:r>
                        <a:rPr lang="en-US" sz="2000" dirty="0">
                          <a:latin typeface="Raleway" panose="020B0503030101060003" pitchFamily="34" charset="77"/>
                        </a:rPr>
                        <a:t>Compression Settling </a:t>
                      </a:r>
                    </a:p>
                  </a:txBody>
                  <a:tcPr anchor="ctr"/>
                </a:tc>
                <a:tc>
                  <a:txBody>
                    <a:bodyPr/>
                    <a:lstStyle/>
                    <a:p>
                      <a:r>
                        <a:rPr lang="en-US" sz="1200" dirty="0">
                          <a:latin typeface="Raleway" panose="020B0503030101060003" pitchFamily="34" charset="77"/>
                        </a:rPr>
                        <a:t>Where particles are so concentrated that further settling results from compression due to weight of solids being added by sedimentation</a:t>
                      </a:r>
                    </a:p>
                  </a:txBody>
                  <a:tcPr/>
                </a:tc>
                <a:tc>
                  <a:txBody>
                    <a:bodyPr/>
                    <a:lstStyle/>
                    <a:p>
                      <a:r>
                        <a:rPr lang="en-US" sz="1400" dirty="0">
                          <a:latin typeface="Raleway" panose="020B0503030101060003" pitchFamily="34" charset="77"/>
                        </a:rPr>
                        <a:t>Occurs in lower levels of a deep solids or biosolids mass, such as deep secondary facilities or biosolids thickening facility</a:t>
                      </a:r>
                    </a:p>
                  </a:txBody>
                  <a:tcPr/>
                </a:tc>
                <a:extLst>
                  <a:ext uri="{0D108BD9-81ED-4DB2-BD59-A6C34878D82A}">
                    <a16:rowId xmlns:a16="http://schemas.microsoft.com/office/drawing/2014/main" val="1261320472"/>
                  </a:ext>
                </a:extLst>
              </a:tr>
              <a:tr h="625132">
                <a:tc>
                  <a:txBody>
                    <a:bodyPr/>
                    <a:lstStyle/>
                    <a:p>
                      <a:r>
                        <a:rPr lang="en-US" sz="2000" dirty="0">
                          <a:latin typeface="Raleway" panose="020B0503030101060003" pitchFamily="34" charset="77"/>
                        </a:rPr>
                        <a:t>Accelerated Gravity Settling</a:t>
                      </a:r>
                    </a:p>
                  </a:txBody>
                  <a:tcPr anchor="ctr"/>
                </a:tc>
                <a:tc>
                  <a:txBody>
                    <a:bodyPr/>
                    <a:lstStyle/>
                    <a:p>
                      <a:r>
                        <a:rPr lang="en-US" sz="1200" dirty="0">
                          <a:latin typeface="Raleway" panose="020B0503030101060003" pitchFamily="34" charset="77"/>
                        </a:rPr>
                        <a:t>Removal of particles in suspension by gravity settling in acceleration field</a:t>
                      </a:r>
                    </a:p>
                  </a:txBody>
                  <a:tcPr/>
                </a:tc>
                <a:tc>
                  <a:txBody>
                    <a:bodyPr/>
                    <a:lstStyle/>
                    <a:p>
                      <a:r>
                        <a:rPr lang="en-US" sz="1400" dirty="0">
                          <a:latin typeface="Raleway" panose="020B0503030101060003" pitchFamily="34" charset="77"/>
                        </a:rPr>
                        <a:t>Removal of grit and particles</a:t>
                      </a:r>
                    </a:p>
                  </a:txBody>
                  <a:tcPr/>
                </a:tc>
                <a:extLst>
                  <a:ext uri="{0D108BD9-81ED-4DB2-BD59-A6C34878D82A}">
                    <a16:rowId xmlns:a16="http://schemas.microsoft.com/office/drawing/2014/main" val="1959954427"/>
                  </a:ext>
                </a:extLst>
              </a:tr>
              <a:tr h="625132">
                <a:tc>
                  <a:txBody>
                    <a:bodyPr/>
                    <a:lstStyle/>
                    <a:p>
                      <a:r>
                        <a:rPr lang="en-US" sz="2000" dirty="0">
                          <a:latin typeface="Raleway" panose="020B0503030101060003" pitchFamily="34" charset="77"/>
                        </a:rPr>
                        <a:t>Floatation</a:t>
                      </a:r>
                    </a:p>
                  </a:txBody>
                  <a:tcPr anchor="ctr"/>
                </a:tc>
                <a:tc>
                  <a:txBody>
                    <a:bodyPr/>
                    <a:lstStyle/>
                    <a:p>
                      <a:r>
                        <a:rPr lang="en-US" sz="1200" dirty="0">
                          <a:latin typeface="Raleway" panose="020B0503030101060003" pitchFamily="34" charset="77"/>
                        </a:rPr>
                        <a:t>Removal of particles in suspension that are lighter than water by air or gas floatation</a:t>
                      </a:r>
                    </a:p>
                  </a:txBody>
                  <a:tcPr/>
                </a:tc>
                <a:tc>
                  <a:txBody>
                    <a:bodyPr/>
                    <a:lstStyle/>
                    <a:p>
                      <a:r>
                        <a:rPr lang="en-US" sz="1400" dirty="0">
                          <a:latin typeface="Raleway" panose="020B0503030101060003" pitchFamily="34" charset="77"/>
                        </a:rPr>
                        <a:t>Removal of greases and oils, light material that floats, thickening of solids suspensions</a:t>
                      </a:r>
                    </a:p>
                  </a:txBody>
                  <a:tcPr/>
                </a:tc>
                <a:extLst>
                  <a:ext uri="{0D108BD9-81ED-4DB2-BD59-A6C34878D82A}">
                    <a16:rowId xmlns:a16="http://schemas.microsoft.com/office/drawing/2014/main" val="1381756729"/>
                  </a:ext>
                </a:extLst>
              </a:tr>
            </a:tbl>
          </a:graphicData>
        </a:graphic>
      </p:graphicFrame>
    </p:spTree>
    <p:extLst>
      <p:ext uri="{BB962C8B-B14F-4D97-AF65-F5344CB8AC3E}">
        <p14:creationId xmlns:p14="http://schemas.microsoft.com/office/powerpoint/2010/main" val="902617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475D3-8450-9624-98A4-7769852DD4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7800"/>
            <a:ext cx="12192000" cy="9144000"/>
          </a:xfrm>
          <a:prstGeom prst="rect">
            <a:avLst/>
          </a:prstGeom>
        </p:spPr>
      </p:pic>
      <p:sp>
        <p:nvSpPr>
          <p:cNvPr id="2" name="Title 1">
            <a:extLst>
              <a:ext uri="{FF2B5EF4-FFF2-40B4-BE49-F238E27FC236}">
                <a16:creationId xmlns:a16="http://schemas.microsoft.com/office/drawing/2014/main" id="{730C8013-D622-A7B0-E6AA-F80C6ADAE924}"/>
              </a:ext>
            </a:extLst>
          </p:cNvPr>
          <p:cNvSpPr>
            <a:spLocks noGrp="1"/>
          </p:cNvSpPr>
          <p:nvPr>
            <p:ph type="title"/>
          </p:nvPr>
        </p:nvSpPr>
        <p:spPr>
          <a:solidFill>
            <a:schemeClr val="tx1">
              <a:lumMod val="85000"/>
              <a:lumOff val="15000"/>
              <a:alpha val="80000"/>
            </a:schemeClr>
          </a:solidFill>
        </p:spPr>
        <p:txBody>
          <a:bodyPr/>
          <a:lstStyle/>
          <a:p>
            <a:r>
              <a:rPr lang="en-US" dirty="0">
                <a:solidFill>
                  <a:schemeClr val="bg1"/>
                </a:solidFill>
              </a:rPr>
              <a:t>Analogous to snowfall</a:t>
            </a:r>
          </a:p>
        </p:txBody>
      </p:sp>
    </p:spTree>
    <p:extLst>
      <p:ext uri="{BB962C8B-B14F-4D97-AF65-F5344CB8AC3E}">
        <p14:creationId xmlns:p14="http://schemas.microsoft.com/office/powerpoint/2010/main" val="1976061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585250-692D-9D3F-A844-DB1C9B03EA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800" y="-1834657"/>
            <a:ext cx="15201900" cy="9587514"/>
          </a:xfrm>
          <a:prstGeom prst="rect">
            <a:avLst/>
          </a:prstGeom>
        </p:spPr>
      </p:pic>
      <p:sp>
        <p:nvSpPr>
          <p:cNvPr id="2" name="Title 1">
            <a:extLst>
              <a:ext uri="{FF2B5EF4-FFF2-40B4-BE49-F238E27FC236}">
                <a16:creationId xmlns:a16="http://schemas.microsoft.com/office/drawing/2014/main" id="{730C8013-D622-A7B0-E6AA-F80C6ADAE924}"/>
              </a:ext>
            </a:extLst>
          </p:cNvPr>
          <p:cNvSpPr>
            <a:spLocks noGrp="1"/>
          </p:cNvSpPr>
          <p:nvPr>
            <p:ph type="title"/>
          </p:nvPr>
        </p:nvSpPr>
        <p:spPr>
          <a:solidFill>
            <a:schemeClr val="tx1">
              <a:lumMod val="85000"/>
              <a:lumOff val="15000"/>
              <a:alpha val="80000"/>
            </a:schemeClr>
          </a:solidFill>
        </p:spPr>
        <p:txBody>
          <a:bodyPr/>
          <a:lstStyle/>
          <a:p>
            <a:r>
              <a:rPr lang="en-US" dirty="0">
                <a:solidFill>
                  <a:schemeClr val="bg1"/>
                </a:solidFill>
              </a:rPr>
              <a:t>Look at a </a:t>
            </a:r>
            <a:r>
              <a:rPr lang="en-US" dirty="0" err="1">
                <a:solidFill>
                  <a:schemeClr val="bg1"/>
                </a:solidFill>
              </a:rPr>
              <a:t>snowglobe</a:t>
            </a:r>
            <a:endParaRPr lang="en-US" dirty="0">
              <a:solidFill>
                <a:schemeClr val="bg1"/>
              </a:solidFill>
            </a:endParaRPr>
          </a:p>
        </p:txBody>
      </p:sp>
    </p:spTree>
    <p:extLst>
      <p:ext uri="{BB962C8B-B14F-4D97-AF65-F5344CB8AC3E}">
        <p14:creationId xmlns:p14="http://schemas.microsoft.com/office/powerpoint/2010/main" val="4224945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ffee beans on white ceramic mug">
            <a:extLst>
              <a:ext uri="{FF2B5EF4-FFF2-40B4-BE49-F238E27FC236}">
                <a16:creationId xmlns:a16="http://schemas.microsoft.com/office/drawing/2014/main" id="{D849A1B5-167D-1440-CF19-45BF08178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812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E78DC31-2303-194F-46C7-712CFD7F455E}"/>
              </a:ext>
            </a:extLst>
          </p:cNvPr>
          <p:cNvSpPr>
            <a:spLocks noGrp="1"/>
          </p:cNvSpPr>
          <p:nvPr>
            <p:ph type="title"/>
          </p:nvPr>
        </p:nvSpPr>
        <p:spPr>
          <a:solidFill>
            <a:schemeClr val="bg1">
              <a:alpha val="77000"/>
            </a:schemeClr>
          </a:solidFill>
        </p:spPr>
        <p:txBody>
          <a:bodyPr>
            <a:normAutofit fontScale="90000"/>
          </a:bodyPr>
          <a:lstStyle/>
          <a:p>
            <a:r>
              <a:rPr lang="en-US" dirty="0"/>
              <a:t>You can experiment at home with coffee grounds …</a:t>
            </a:r>
          </a:p>
        </p:txBody>
      </p:sp>
    </p:spTree>
    <p:extLst>
      <p:ext uri="{BB962C8B-B14F-4D97-AF65-F5344CB8AC3E}">
        <p14:creationId xmlns:p14="http://schemas.microsoft.com/office/powerpoint/2010/main" val="2813226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a:extLst>
            <a:ext uri="{FF2B5EF4-FFF2-40B4-BE49-F238E27FC236}">
              <a16:creationId xmlns:a16="http://schemas.microsoft.com/office/drawing/2014/main" id="{A14DB3F9-30F6-CAF6-5696-3B38429027D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8364C3D-1DC8-81E7-B236-D695854B6D7F}"/>
              </a:ext>
            </a:extLst>
          </p:cNvPr>
          <p:cNvSpPr>
            <a:spLocks noGrp="1"/>
          </p:cNvSpPr>
          <p:nvPr>
            <p:ph type="body" sz="quarter" idx="13"/>
          </p:nvPr>
        </p:nvSpPr>
        <p:spPr/>
        <p:txBody>
          <a:bodyPr/>
          <a:lstStyle/>
          <a:p>
            <a:r>
              <a:rPr lang="en-US" dirty="0"/>
              <a:t>Poll Question</a:t>
            </a:r>
          </a:p>
        </p:txBody>
      </p:sp>
    </p:spTree>
    <p:extLst>
      <p:ext uri="{BB962C8B-B14F-4D97-AF65-F5344CB8AC3E}">
        <p14:creationId xmlns:p14="http://schemas.microsoft.com/office/powerpoint/2010/main" val="3294347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a:extLst>
            <a:ext uri="{FF2B5EF4-FFF2-40B4-BE49-F238E27FC236}">
              <a16:creationId xmlns:a16="http://schemas.microsoft.com/office/drawing/2014/main" id="{418FA820-12BD-B3F2-E9C5-F5285D734BB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279ADF3-CA9D-F3DB-8170-17A2DC62EB16}"/>
              </a:ext>
            </a:extLst>
          </p:cNvPr>
          <p:cNvSpPr>
            <a:spLocks noGrp="1"/>
          </p:cNvSpPr>
          <p:nvPr>
            <p:ph type="body" sz="quarter" idx="13"/>
          </p:nvPr>
        </p:nvSpPr>
        <p:spPr/>
        <p:txBody>
          <a:bodyPr/>
          <a:lstStyle/>
          <a:p>
            <a:r>
              <a:rPr lang="en-US" dirty="0"/>
              <a:t>Poll Question</a:t>
            </a:r>
          </a:p>
        </p:txBody>
      </p:sp>
    </p:spTree>
    <p:extLst>
      <p:ext uri="{BB962C8B-B14F-4D97-AF65-F5344CB8AC3E}">
        <p14:creationId xmlns:p14="http://schemas.microsoft.com/office/powerpoint/2010/main" val="4106301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fontScale="90000"/>
          </a:bodyPr>
          <a:lstStyle/>
          <a:p>
            <a:r>
              <a:rPr lang="en-US" dirty="0"/>
              <a:t>Grit removal works via sedimentation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836286" y="2000156"/>
            <a:ext cx="10515601" cy="830997"/>
          </a:xfrm>
          <a:prstGeom prst="rect">
            <a:avLst/>
          </a:prstGeom>
          <a:noFill/>
        </p:spPr>
        <p:txBody>
          <a:bodyPr wrap="square" rtlCol="0">
            <a:spAutoFit/>
          </a:bodyPr>
          <a:lstStyle/>
          <a:p>
            <a:r>
              <a:rPr lang="en-US" sz="2400" b="1" dirty="0">
                <a:latin typeface="Raleway" panose="020B0503030101060003" pitchFamily="34" charset="77"/>
              </a:rPr>
              <a:t>What’s grit?		Heavy particulate matter </a:t>
            </a:r>
            <a:r>
              <a:rPr lang="en-US" sz="2400" dirty="0">
                <a:latin typeface="Raleway" panose="020B0503030101060003" pitchFamily="34" charset="77"/>
              </a:rPr>
              <a:t>like sand, eggshells, coffee grounds, bone fragments, seeds, etc.</a:t>
            </a:r>
          </a:p>
        </p:txBody>
      </p:sp>
      <p:sp>
        <p:nvSpPr>
          <p:cNvPr id="4" name="TextBox 3">
            <a:extLst>
              <a:ext uri="{FF2B5EF4-FFF2-40B4-BE49-F238E27FC236}">
                <a16:creationId xmlns:a16="http://schemas.microsoft.com/office/drawing/2014/main" id="{79328842-BB71-583D-1DC0-C4936F9E7917}"/>
              </a:ext>
            </a:extLst>
          </p:cNvPr>
          <p:cNvSpPr txBox="1"/>
          <p:nvPr/>
        </p:nvSpPr>
        <p:spPr>
          <a:xfrm>
            <a:off x="838200" y="3140622"/>
            <a:ext cx="10513687" cy="1200329"/>
          </a:xfrm>
          <a:prstGeom prst="rect">
            <a:avLst/>
          </a:prstGeom>
          <a:noFill/>
        </p:spPr>
        <p:txBody>
          <a:bodyPr wrap="square" rtlCol="0">
            <a:spAutoFit/>
          </a:bodyPr>
          <a:lstStyle/>
          <a:p>
            <a:r>
              <a:rPr lang="en-US" sz="2400" b="1" dirty="0">
                <a:latin typeface="Raleway" panose="020B0503030101060003" pitchFamily="34" charset="77"/>
              </a:rPr>
              <a:t>How is it removed?	Water velocity is reduced </a:t>
            </a:r>
            <a:r>
              <a:rPr lang="en-US" sz="2400" dirty="0">
                <a:latin typeface="Raleway" panose="020B0503030101060003" pitchFamily="34" charset="77"/>
              </a:rPr>
              <a:t>so that the </a:t>
            </a:r>
            <a:r>
              <a:rPr lang="en-US" sz="2400" b="1" dirty="0">
                <a:latin typeface="Raleway" panose="020B0503030101060003" pitchFamily="34" charset="77"/>
              </a:rPr>
              <a:t>heavier</a:t>
            </a:r>
            <a:r>
              <a:rPr lang="en-US" sz="2400" dirty="0">
                <a:latin typeface="Raleway" panose="020B0503030101060003" pitchFamily="34" charset="77"/>
              </a:rPr>
              <a:t> grit </a:t>
            </a:r>
            <a:r>
              <a:rPr lang="en-US" sz="2400" b="1" dirty="0">
                <a:latin typeface="Raleway" panose="020B0503030101060003" pitchFamily="34" charset="77"/>
              </a:rPr>
              <a:t>particles</a:t>
            </a:r>
            <a:r>
              <a:rPr lang="en-US" sz="2400" dirty="0">
                <a:latin typeface="Raleway" panose="020B0503030101060003" pitchFamily="34" charset="77"/>
              </a:rPr>
              <a:t> can </a:t>
            </a:r>
            <a:r>
              <a:rPr lang="en-US" sz="2400" b="1" dirty="0">
                <a:latin typeface="Raleway" panose="020B0503030101060003" pitchFamily="34" charset="77"/>
              </a:rPr>
              <a:t>settle</a:t>
            </a:r>
            <a:r>
              <a:rPr lang="en-US" sz="2400" dirty="0">
                <a:latin typeface="Raleway" panose="020B0503030101060003" pitchFamily="34" charset="77"/>
              </a:rPr>
              <a:t> to the bottom of  the basin for mechanical removal, while lighter organic particles move to the next treatment unit</a:t>
            </a:r>
          </a:p>
        </p:txBody>
      </p:sp>
      <p:sp>
        <p:nvSpPr>
          <p:cNvPr id="5" name="TextBox 4">
            <a:extLst>
              <a:ext uri="{FF2B5EF4-FFF2-40B4-BE49-F238E27FC236}">
                <a16:creationId xmlns:a16="http://schemas.microsoft.com/office/drawing/2014/main" id="{5B776579-D22A-7A41-B8C7-E0FEEFE31162}"/>
              </a:ext>
            </a:extLst>
          </p:cNvPr>
          <p:cNvSpPr txBox="1"/>
          <p:nvPr/>
        </p:nvSpPr>
        <p:spPr>
          <a:xfrm>
            <a:off x="836286" y="4526340"/>
            <a:ext cx="10513687" cy="1569660"/>
          </a:xfrm>
          <a:prstGeom prst="rect">
            <a:avLst/>
          </a:prstGeom>
          <a:noFill/>
        </p:spPr>
        <p:txBody>
          <a:bodyPr wrap="square" rtlCol="0">
            <a:spAutoFit/>
          </a:bodyPr>
          <a:lstStyle/>
          <a:p>
            <a:endParaRPr lang="en-US" sz="2400" dirty="0">
              <a:latin typeface="Raleway" panose="020B0503030101060003" pitchFamily="34" charset="77"/>
            </a:endParaRPr>
          </a:p>
          <a:p>
            <a:r>
              <a:rPr lang="en-US" sz="2400" b="1" dirty="0">
                <a:latin typeface="Raleway" panose="020B0503030101060003" pitchFamily="34" charset="77"/>
              </a:rPr>
              <a:t>What’s the ideal water velocity for grit removal?	1 ft/sec </a:t>
            </a:r>
            <a:r>
              <a:rPr lang="en-US" sz="2400" dirty="0">
                <a:latin typeface="Raleway" panose="020B0503030101060003" pitchFamily="34" charset="77"/>
              </a:rPr>
              <a:t>is the ideal velocity though a range of 0.7 to 1.4 ft/sec is typically acceptable.</a:t>
            </a:r>
          </a:p>
          <a:p>
            <a:endParaRPr lang="en-US" sz="2400" dirty="0">
              <a:latin typeface="Raleway" panose="020B0503030101060003" pitchFamily="34" charset="77"/>
            </a:endParaRPr>
          </a:p>
        </p:txBody>
      </p:sp>
    </p:spTree>
    <p:extLst>
      <p:ext uri="{BB962C8B-B14F-4D97-AF65-F5344CB8AC3E}">
        <p14:creationId xmlns:p14="http://schemas.microsoft.com/office/powerpoint/2010/main" val="264711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FD0993-71CB-12E7-710D-FAC2594BBB55}"/>
              </a:ext>
            </a:extLst>
          </p:cNvPr>
          <p:cNvSpPr>
            <a:spLocks noGrp="1"/>
          </p:cNvSpPr>
          <p:nvPr>
            <p:ph type="title"/>
          </p:nvPr>
        </p:nvSpPr>
        <p:spPr/>
        <p:txBody>
          <a:bodyPr>
            <a:normAutofit/>
          </a:bodyPr>
          <a:lstStyle/>
          <a:p>
            <a:r>
              <a:rPr lang="en-US" dirty="0"/>
              <a:t>A little review: Grit Channels</a:t>
            </a:r>
          </a:p>
        </p:txBody>
      </p:sp>
      <p:pic>
        <p:nvPicPr>
          <p:cNvPr id="8" name="Picture 7">
            <a:extLst>
              <a:ext uri="{FF2B5EF4-FFF2-40B4-BE49-F238E27FC236}">
                <a16:creationId xmlns:a16="http://schemas.microsoft.com/office/drawing/2014/main" id="{34DB2817-825E-1979-2520-DE2183610C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389586" y="-580435"/>
            <a:ext cx="5412827" cy="9464043"/>
          </a:xfrm>
          <a:prstGeom prst="rect">
            <a:avLst/>
          </a:prstGeom>
        </p:spPr>
      </p:pic>
      <p:sp>
        <p:nvSpPr>
          <p:cNvPr id="2" name="TextBox 1">
            <a:extLst>
              <a:ext uri="{FF2B5EF4-FFF2-40B4-BE49-F238E27FC236}">
                <a16:creationId xmlns:a16="http://schemas.microsoft.com/office/drawing/2014/main" id="{7DAD6B89-7745-C897-1A50-1A52D2A283D7}"/>
              </a:ext>
            </a:extLst>
          </p:cNvPr>
          <p:cNvSpPr txBox="1"/>
          <p:nvPr/>
        </p:nvSpPr>
        <p:spPr>
          <a:xfrm>
            <a:off x="6509034" y="6611779"/>
            <a:ext cx="5682966" cy="246221"/>
          </a:xfrm>
          <a:prstGeom prst="rect">
            <a:avLst/>
          </a:prstGeom>
          <a:noFill/>
        </p:spPr>
        <p:txBody>
          <a:bodyPr wrap="none" rtlCol="0">
            <a:spAutoFit/>
          </a:bodyPr>
          <a:lstStyle/>
          <a:p>
            <a:r>
              <a:rPr lang="en-US" sz="1000" dirty="0">
                <a:latin typeface="Raleway" panose="020B0503030101060003" pitchFamily="34" charset="77"/>
              </a:rPr>
              <a:t>Source: Operation of Wastewater Treatment Plants, Vol 1, 8</a:t>
            </a:r>
            <a:r>
              <a:rPr lang="en-US" sz="1000" baseline="30000" dirty="0">
                <a:latin typeface="Raleway" panose="020B0503030101060003" pitchFamily="34" charset="77"/>
              </a:rPr>
              <a:t>th</a:t>
            </a:r>
            <a:r>
              <a:rPr lang="en-US" sz="1000" dirty="0">
                <a:latin typeface="Raleway" panose="020B0503030101060003" pitchFamily="34" charset="77"/>
              </a:rPr>
              <a:t> Edition, Sacramento State, 2019</a:t>
            </a:r>
          </a:p>
        </p:txBody>
      </p:sp>
    </p:spTree>
    <p:extLst>
      <p:ext uri="{BB962C8B-B14F-4D97-AF65-F5344CB8AC3E}">
        <p14:creationId xmlns:p14="http://schemas.microsoft.com/office/powerpoint/2010/main" val="2918140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fontScale="90000"/>
          </a:bodyPr>
          <a:lstStyle/>
          <a:p>
            <a:r>
              <a:rPr lang="en-US" dirty="0"/>
              <a:t>Grit removal via sedimentation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836286" y="2000156"/>
            <a:ext cx="10515601" cy="461665"/>
          </a:xfrm>
          <a:prstGeom prst="rect">
            <a:avLst/>
          </a:prstGeom>
          <a:noFill/>
        </p:spPr>
        <p:txBody>
          <a:bodyPr wrap="square" rtlCol="0">
            <a:spAutoFit/>
          </a:bodyPr>
          <a:lstStyle/>
          <a:p>
            <a:r>
              <a:rPr lang="en-US" sz="2400" b="1" dirty="0">
                <a:latin typeface="Raleway" panose="020B0503030101060003" pitchFamily="34" charset="77"/>
              </a:rPr>
              <a:t>Designed to remove 0.2mm sized sand and heavier particles</a:t>
            </a:r>
            <a:endParaRPr lang="en-US" sz="2400" dirty="0">
              <a:latin typeface="Raleway" panose="020B0503030101060003" pitchFamily="34" charset="77"/>
            </a:endParaRPr>
          </a:p>
        </p:txBody>
      </p:sp>
      <p:sp>
        <p:nvSpPr>
          <p:cNvPr id="4" name="TextBox 3">
            <a:extLst>
              <a:ext uri="{FF2B5EF4-FFF2-40B4-BE49-F238E27FC236}">
                <a16:creationId xmlns:a16="http://schemas.microsoft.com/office/drawing/2014/main" id="{79328842-BB71-583D-1DC0-C4936F9E7917}"/>
              </a:ext>
            </a:extLst>
          </p:cNvPr>
          <p:cNvSpPr txBox="1"/>
          <p:nvPr/>
        </p:nvSpPr>
        <p:spPr>
          <a:xfrm>
            <a:off x="838200" y="2619929"/>
            <a:ext cx="10513687" cy="461665"/>
          </a:xfrm>
          <a:prstGeom prst="rect">
            <a:avLst/>
          </a:prstGeom>
          <a:noFill/>
        </p:spPr>
        <p:txBody>
          <a:bodyPr wrap="square" rtlCol="0">
            <a:spAutoFit/>
          </a:bodyPr>
          <a:lstStyle/>
          <a:p>
            <a:r>
              <a:rPr lang="en-US" sz="2400" b="1" dirty="0">
                <a:latin typeface="Raleway" panose="020B0503030101060003" pitchFamily="34" charset="77"/>
              </a:rPr>
              <a:t>They typically settle downward at about 0.075ft/sec</a:t>
            </a:r>
            <a:endParaRPr lang="en-US" sz="2400" dirty="0">
              <a:latin typeface="Raleway" panose="020B0503030101060003" pitchFamily="34" charset="77"/>
            </a:endParaRPr>
          </a:p>
        </p:txBody>
      </p:sp>
      <p:grpSp>
        <p:nvGrpSpPr>
          <p:cNvPr id="24" name="Group 23">
            <a:extLst>
              <a:ext uri="{FF2B5EF4-FFF2-40B4-BE49-F238E27FC236}">
                <a16:creationId xmlns:a16="http://schemas.microsoft.com/office/drawing/2014/main" id="{DAB7C942-B8B7-2F8D-BEA6-EF4DBB25D9B5}"/>
              </a:ext>
            </a:extLst>
          </p:cNvPr>
          <p:cNvGrpSpPr/>
          <p:nvPr/>
        </p:nvGrpSpPr>
        <p:grpSpPr>
          <a:xfrm>
            <a:off x="0" y="4482790"/>
            <a:ext cx="2051824" cy="1717288"/>
            <a:chOff x="0" y="4482790"/>
            <a:chExt cx="2051824" cy="1717288"/>
          </a:xfrm>
        </p:grpSpPr>
        <p:cxnSp>
          <p:nvCxnSpPr>
            <p:cNvPr id="8" name="Straight Arrow Connector 7">
              <a:extLst>
                <a:ext uri="{FF2B5EF4-FFF2-40B4-BE49-F238E27FC236}">
                  <a16:creationId xmlns:a16="http://schemas.microsoft.com/office/drawing/2014/main" id="{C52B6160-AC7D-5754-4164-37701E458C90}"/>
                </a:ext>
              </a:extLst>
            </p:cNvPr>
            <p:cNvCxnSpPr>
              <a:cxnSpLocks/>
            </p:cNvCxnSpPr>
            <p:nvPr/>
          </p:nvCxnSpPr>
          <p:spPr>
            <a:xfrm>
              <a:off x="1650379" y="4482790"/>
              <a:ext cx="0" cy="1717288"/>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9188178-36FF-6BDD-EDAD-421FD670B369}"/>
                </a:ext>
              </a:extLst>
            </p:cNvPr>
            <p:cNvSpPr txBox="1"/>
            <p:nvPr/>
          </p:nvSpPr>
          <p:spPr>
            <a:xfrm>
              <a:off x="0" y="5018268"/>
              <a:ext cx="2051824" cy="707886"/>
            </a:xfrm>
            <a:prstGeom prst="rect">
              <a:avLst/>
            </a:prstGeom>
            <a:noFill/>
          </p:spPr>
          <p:txBody>
            <a:bodyPr wrap="square" rtlCol="0">
              <a:spAutoFit/>
            </a:bodyPr>
            <a:lstStyle/>
            <a:p>
              <a:r>
                <a:rPr lang="en-US" sz="2000" dirty="0">
                  <a:latin typeface="Raleway" panose="020B0503030101060003" pitchFamily="34" charset="77"/>
                </a:rPr>
                <a:t>Settling rate: 0.075 ft/sec</a:t>
              </a:r>
            </a:p>
          </p:txBody>
        </p:sp>
      </p:grpSp>
      <p:grpSp>
        <p:nvGrpSpPr>
          <p:cNvPr id="25" name="Group 24">
            <a:extLst>
              <a:ext uri="{FF2B5EF4-FFF2-40B4-BE49-F238E27FC236}">
                <a16:creationId xmlns:a16="http://schemas.microsoft.com/office/drawing/2014/main" id="{08FC4D97-623B-6EC2-8741-BE8B28B4EB56}"/>
              </a:ext>
            </a:extLst>
          </p:cNvPr>
          <p:cNvGrpSpPr/>
          <p:nvPr/>
        </p:nvGrpSpPr>
        <p:grpSpPr>
          <a:xfrm>
            <a:off x="1628077" y="4097174"/>
            <a:ext cx="6322743" cy="474826"/>
            <a:chOff x="1628077" y="4097174"/>
            <a:chExt cx="6322743" cy="474826"/>
          </a:xfrm>
        </p:grpSpPr>
        <p:cxnSp>
          <p:nvCxnSpPr>
            <p:cNvPr id="7" name="Straight Arrow Connector 6">
              <a:extLst>
                <a:ext uri="{FF2B5EF4-FFF2-40B4-BE49-F238E27FC236}">
                  <a16:creationId xmlns:a16="http://schemas.microsoft.com/office/drawing/2014/main" id="{C294838C-78FE-4372-B7C9-919BE91FBF9C}"/>
                </a:ext>
              </a:extLst>
            </p:cNvPr>
            <p:cNvCxnSpPr>
              <a:cxnSpLocks/>
            </p:cNvCxnSpPr>
            <p:nvPr/>
          </p:nvCxnSpPr>
          <p:spPr>
            <a:xfrm>
              <a:off x="1628077" y="4493941"/>
              <a:ext cx="6322743" cy="78059"/>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1DE8F6A-775B-ADE6-887E-C845BF30DAB6}"/>
                </a:ext>
              </a:extLst>
            </p:cNvPr>
            <p:cNvSpPr txBox="1"/>
            <p:nvPr/>
          </p:nvSpPr>
          <p:spPr>
            <a:xfrm>
              <a:off x="3869473" y="4097174"/>
              <a:ext cx="2514248" cy="400110"/>
            </a:xfrm>
            <a:prstGeom prst="rect">
              <a:avLst/>
            </a:prstGeom>
            <a:noFill/>
          </p:spPr>
          <p:txBody>
            <a:bodyPr wrap="square" rtlCol="0">
              <a:spAutoFit/>
            </a:bodyPr>
            <a:lstStyle/>
            <a:p>
              <a:r>
                <a:rPr lang="en-US" sz="2000" dirty="0">
                  <a:latin typeface="Raleway" panose="020B0503030101060003" pitchFamily="34" charset="77"/>
                </a:rPr>
                <a:t>Flow Velocity</a:t>
              </a:r>
            </a:p>
          </p:txBody>
        </p:sp>
      </p:grpSp>
      <p:grpSp>
        <p:nvGrpSpPr>
          <p:cNvPr id="26" name="Group 25">
            <a:extLst>
              <a:ext uri="{FF2B5EF4-FFF2-40B4-BE49-F238E27FC236}">
                <a16:creationId xmlns:a16="http://schemas.microsoft.com/office/drawing/2014/main" id="{D19EB0ED-F7EA-F683-2FF7-98FB1C6ADA3B}"/>
              </a:ext>
            </a:extLst>
          </p:cNvPr>
          <p:cNvGrpSpPr/>
          <p:nvPr/>
        </p:nvGrpSpPr>
        <p:grpSpPr>
          <a:xfrm>
            <a:off x="1650379" y="4493941"/>
            <a:ext cx="6400801" cy="1706137"/>
            <a:chOff x="1650379" y="4493941"/>
            <a:chExt cx="6400801" cy="1706137"/>
          </a:xfrm>
        </p:grpSpPr>
        <p:cxnSp>
          <p:nvCxnSpPr>
            <p:cNvPr id="12" name="Straight Arrow Connector 11">
              <a:extLst>
                <a:ext uri="{FF2B5EF4-FFF2-40B4-BE49-F238E27FC236}">
                  <a16:creationId xmlns:a16="http://schemas.microsoft.com/office/drawing/2014/main" id="{A1638E38-4A13-56D3-7C7D-C31923F097A0}"/>
                </a:ext>
              </a:extLst>
            </p:cNvPr>
            <p:cNvCxnSpPr>
              <a:cxnSpLocks/>
            </p:cNvCxnSpPr>
            <p:nvPr/>
          </p:nvCxnSpPr>
          <p:spPr>
            <a:xfrm>
              <a:off x="1650379" y="4493941"/>
              <a:ext cx="6400801" cy="1706137"/>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EFCF41-1730-92C9-EB0B-0E56067F8E20}"/>
                </a:ext>
              </a:extLst>
            </p:cNvPr>
            <p:cNvSpPr txBox="1"/>
            <p:nvPr/>
          </p:nvSpPr>
          <p:spPr>
            <a:xfrm rot="900000">
              <a:off x="4100512" y="5097457"/>
              <a:ext cx="2342193" cy="400110"/>
            </a:xfrm>
            <a:prstGeom prst="rect">
              <a:avLst/>
            </a:prstGeom>
            <a:noFill/>
          </p:spPr>
          <p:txBody>
            <a:bodyPr wrap="square" rtlCol="0">
              <a:spAutoFit/>
            </a:bodyPr>
            <a:lstStyle/>
            <a:p>
              <a:r>
                <a:rPr lang="en-US" sz="2000" dirty="0">
                  <a:latin typeface="Raleway" panose="020B0503030101060003" pitchFamily="34" charset="77"/>
                </a:rPr>
                <a:t>Particle Path</a:t>
              </a:r>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5C7E6FD-D060-638C-43B4-4E64D0526B16}"/>
                  </a:ext>
                </a:extLst>
              </p:cNvPr>
              <p:cNvSpPr txBox="1"/>
              <p:nvPr/>
            </p:nvSpPr>
            <p:spPr>
              <a:xfrm>
                <a:off x="8635921" y="3468704"/>
                <a:ext cx="2756524" cy="430567"/>
              </a:xfrm>
              <a:prstGeom prst="rect">
                <a:avLst/>
              </a:prstGeom>
              <a:noFill/>
            </p:spPr>
            <p:txBody>
              <a:bodyPr wrap="none" lIns="0" tIns="0" rIns="0" bIns="0" rtlCol="0">
                <a:spAutoFit/>
              </a:bodyPr>
              <a:lstStyle/>
              <a:p>
                <a:r>
                  <a:rPr lang="en-US" b="0" dirty="0"/>
                  <a:t>s</a:t>
                </a:r>
                <a14:m>
                  <m:oMath xmlns:m="http://schemas.openxmlformats.org/officeDocument/2006/math">
                    <m:r>
                      <a:rPr lang="en-US" b="0" i="1" smtClean="0">
                        <a:latin typeface="Cambria Math" panose="02040503050406030204" pitchFamily="18" charset="0"/>
                      </a:rPr>
                      <m:t>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𝑑𝑒𝑝𝑡h</m:t>
                        </m:r>
                      </m:num>
                      <m:den>
                        <m:r>
                          <a:rPr lang="en-US" b="0" i="1" smtClean="0">
                            <a:latin typeface="Cambria Math" panose="02040503050406030204" pitchFamily="18" charset="0"/>
                          </a:rPr>
                          <m:t>𝑠𝑒𝑡𝑡𝑙𝑖𝑛𝑔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𝑟𝑎𝑡𝑒</m:t>
                        </m:r>
                      </m:den>
                    </m:f>
                  </m:oMath>
                </a14:m>
                <a:endParaRPr lang="en-US" dirty="0"/>
              </a:p>
            </p:txBody>
          </p:sp>
        </mc:Choice>
        <mc:Fallback xmlns="">
          <p:sp>
            <p:nvSpPr>
              <p:cNvPr id="20" name="TextBox 19">
                <a:extLst>
                  <a:ext uri="{FF2B5EF4-FFF2-40B4-BE49-F238E27FC236}">
                    <a16:creationId xmlns:a16="http://schemas.microsoft.com/office/drawing/2014/main" id="{05C7E6FD-D060-638C-43B4-4E64D0526B16}"/>
                  </a:ext>
                </a:extLst>
              </p:cNvPr>
              <p:cNvSpPr txBox="1">
                <a:spLocks noRot="1" noChangeAspect="1" noMove="1" noResize="1" noEditPoints="1" noAdjustHandles="1" noChangeArrowheads="1" noChangeShapeType="1" noTextEdit="1"/>
              </p:cNvSpPr>
              <p:nvPr/>
            </p:nvSpPr>
            <p:spPr>
              <a:xfrm>
                <a:off x="8635921" y="3468704"/>
                <a:ext cx="2756524" cy="430567"/>
              </a:xfrm>
              <a:prstGeom prst="rect">
                <a:avLst/>
              </a:prstGeom>
              <a:blipFill>
                <a:blip r:embed="rId3"/>
                <a:stretch>
                  <a:fillRect l="-5505" t="-2857" r="-459" b="-1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9BEF282-EBB6-FFF5-7E0C-A6FCB7A6CCED}"/>
                  </a:ext>
                </a:extLst>
              </p:cNvPr>
              <p:cNvSpPr txBox="1"/>
              <p:nvPr/>
            </p:nvSpPr>
            <p:spPr>
              <a:xfrm>
                <a:off x="8635921" y="4146999"/>
                <a:ext cx="2772554" cy="435568"/>
              </a:xfrm>
              <a:prstGeom prst="rect">
                <a:avLst/>
              </a:prstGeom>
              <a:noFill/>
            </p:spPr>
            <p:txBody>
              <a:bodyPr wrap="none" lIns="0" tIns="0" rIns="0" bIns="0" rtlCol="0">
                <a:spAutoFit/>
              </a:bodyPr>
              <a:lstStyle/>
              <a:p>
                <a:r>
                  <a:rPr lang="en-US" b="0" dirty="0"/>
                  <a:t>s</a:t>
                </a:r>
                <a14:m>
                  <m:oMath xmlns:m="http://schemas.openxmlformats.org/officeDocument/2006/math">
                    <m:r>
                      <a:rPr lang="en-US" b="0" i="1" smtClean="0">
                        <a:latin typeface="Cambria Math" panose="02040503050406030204" pitchFamily="18" charset="0"/>
                      </a:rPr>
                      <m:t>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4 </m:t>
                        </m:r>
                        <m:r>
                          <a:rPr lang="en-US" b="0" i="1" smtClean="0">
                            <a:latin typeface="Cambria Math" panose="02040503050406030204" pitchFamily="18" charset="0"/>
                          </a:rPr>
                          <m:t>𝑓𝑡</m:t>
                        </m:r>
                      </m:num>
                      <m:den>
                        <m:r>
                          <a:rPr lang="en-US" b="0" i="1" smtClean="0">
                            <a:latin typeface="Cambria Math" panose="02040503050406030204" pitchFamily="18" charset="0"/>
                          </a:rPr>
                          <m:t>0.075 </m:t>
                        </m:r>
                        <m:r>
                          <a:rPr lang="en-US" b="0" i="1" smtClean="0">
                            <a:latin typeface="Cambria Math" panose="02040503050406030204" pitchFamily="18" charset="0"/>
                          </a:rPr>
                          <m:t>𝑓𝑡</m:t>
                        </m:r>
                        <m:r>
                          <a:rPr lang="en-US" b="0" i="1" smtClean="0">
                            <a:latin typeface="Cambria Math" panose="02040503050406030204" pitchFamily="18" charset="0"/>
                          </a:rPr>
                          <m:t>/</m:t>
                        </m:r>
                        <m:r>
                          <a:rPr lang="en-US" b="0" i="1" smtClean="0">
                            <a:latin typeface="Cambria Math" panose="02040503050406030204" pitchFamily="18" charset="0"/>
                          </a:rPr>
                          <m:t>𝑠𝑒𝑐</m:t>
                        </m:r>
                      </m:den>
                    </m:f>
                  </m:oMath>
                </a14:m>
                <a:endParaRPr lang="en-US" dirty="0"/>
              </a:p>
            </p:txBody>
          </p:sp>
        </mc:Choice>
        <mc:Fallback xmlns="">
          <p:sp>
            <p:nvSpPr>
              <p:cNvPr id="21" name="TextBox 20">
                <a:extLst>
                  <a:ext uri="{FF2B5EF4-FFF2-40B4-BE49-F238E27FC236}">
                    <a16:creationId xmlns:a16="http://schemas.microsoft.com/office/drawing/2014/main" id="{A9BEF282-EBB6-FFF5-7E0C-A6FCB7A6CCED}"/>
                  </a:ext>
                </a:extLst>
              </p:cNvPr>
              <p:cNvSpPr txBox="1">
                <a:spLocks noRot="1" noChangeAspect="1" noMove="1" noResize="1" noEditPoints="1" noAdjustHandles="1" noChangeArrowheads="1" noChangeShapeType="1" noTextEdit="1"/>
              </p:cNvSpPr>
              <p:nvPr/>
            </p:nvSpPr>
            <p:spPr>
              <a:xfrm>
                <a:off x="8635921" y="4146999"/>
                <a:ext cx="2772554" cy="435568"/>
              </a:xfrm>
              <a:prstGeom prst="rect">
                <a:avLst/>
              </a:prstGeom>
              <a:blipFill>
                <a:blip r:embed="rId4"/>
                <a:stretch>
                  <a:fillRect l="-5479" t="-5714"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099D549-98DD-7679-03F7-A1896037D4DA}"/>
                  </a:ext>
                </a:extLst>
              </p:cNvPr>
              <p:cNvSpPr txBox="1"/>
              <p:nvPr/>
            </p:nvSpPr>
            <p:spPr>
              <a:xfrm>
                <a:off x="8635921" y="4801171"/>
                <a:ext cx="2953694" cy="276999"/>
              </a:xfrm>
              <a:prstGeom prst="rect">
                <a:avLst/>
              </a:prstGeom>
              <a:noFill/>
            </p:spPr>
            <p:txBody>
              <a:bodyPr wrap="none" lIns="0" tIns="0" rIns="0" bIns="0" rtlCol="0">
                <a:spAutoFit/>
              </a:bodyPr>
              <a:lstStyle/>
              <a:p>
                <a:r>
                  <a:rPr lang="en-US" b="0" dirty="0"/>
                  <a:t>s</a:t>
                </a:r>
                <a14:m>
                  <m:oMath xmlns:m="http://schemas.openxmlformats.org/officeDocument/2006/math">
                    <m:r>
                      <a:rPr lang="en-US" b="0" i="1" smtClean="0">
                        <a:latin typeface="Cambria Math" panose="02040503050406030204" pitchFamily="18" charset="0"/>
                      </a:rPr>
                      <m:t>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=53.3 </m:t>
                    </m:r>
                    <m:r>
                      <a:rPr lang="en-US" b="0" i="1" smtClean="0">
                        <a:latin typeface="Cambria Math" panose="02040503050406030204" pitchFamily="18" charset="0"/>
                      </a:rPr>
                      <m:t>𝑠𝑒𝑐𝑜𝑛𝑑𝑠</m:t>
                    </m:r>
                  </m:oMath>
                </a14:m>
                <a:endParaRPr lang="en-US" dirty="0"/>
              </a:p>
            </p:txBody>
          </p:sp>
        </mc:Choice>
        <mc:Fallback xmlns="">
          <p:sp>
            <p:nvSpPr>
              <p:cNvPr id="22" name="TextBox 21">
                <a:extLst>
                  <a:ext uri="{FF2B5EF4-FFF2-40B4-BE49-F238E27FC236}">
                    <a16:creationId xmlns:a16="http://schemas.microsoft.com/office/drawing/2014/main" id="{C099D549-98DD-7679-03F7-A1896037D4DA}"/>
                  </a:ext>
                </a:extLst>
              </p:cNvPr>
              <p:cNvSpPr txBox="1">
                <a:spLocks noRot="1" noChangeAspect="1" noMove="1" noResize="1" noEditPoints="1" noAdjustHandles="1" noChangeArrowheads="1" noChangeShapeType="1" noTextEdit="1"/>
              </p:cNvSpPr>
              <p:nvPr/>
            </p:nvSpPr>
            <p:spPr>
              <a:xfrm>
                <a:off x="8635921" y="4801171"/>
                <a:ext cx="2953694" cy="276999"/>
              </a:xfrm>
              <a:prstGeom prst="rect">
                <a:avLst/>
              </a:prstGeom>
              <a:blipFill>
                <a:blip r:embed="rId5"/>
                <a:stretch>
                  <a:fillRect l="-5150" t="-27273" r="-1717" b="-54545"/>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9ACC2DF3-6716-3D56-AA2C-103A11D88558}"/>
              </a:ext>
            </a:extLst>
          </p:cNvPr>
          <p:cNvSpPr txBox="1"/>
          <p:nvPr/>
        </p:nvSpPr>
        <p:spPr>
          <a:xfrm>
            <a:off x="839156" y="3239703"/>
            <a:ext cx="10513687" cy="461665"/>
          </a:xfrm>
          <a:prstGeom prst="rect">
            <a:avLst/>
          </a:prstGeom>
          <a:noFill/>
        </p:spPr>
        <p:txBody>
          <a:bodyPr wrap="square" rtlCol="0">
            <a:spAutoFit/>
          </a:bodyPr>
          <a:lstStyle/>
          <a:p>
            <a:r>
              <a:rPr lang="en-US" sz="2400" b="1" dirty="0">
                <a:latin typeface="Raleway" panose="020B0503030101060003" pitchFamily="34" charset="77"/>
              </a:rPr>
              <a:t>Imagine a 5 ft deep basin with 4 ft of water in it</a:t>
            </a:r>
            <a:endParaRPr lang="en-US" sz="2400" dirty="0">
              <a:latin typeface="Raleway" panose="020B0503030101060003" pitchFamily="34" charset="77"/>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D2DFBBA-18ED-C974-7822-0354B6A76721}"/>
                  </a:ext>
                </a:extLst>
              </p:cNvPr>
              <p:cNvSpPr txBox="1"/>
              <p:nvPr/>
            </p:nvSpPr>
            <p:spPr>
              <a:xfrm>
                <a:off x="9123820" y="5167924"/>
                <a:ext cx="1928348"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𝑣𝑒𝑙𝑜𝑐𝑖𝑡𝑦</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𝑙𝑒𝑛𝑔𝑡h</m:t>
                          </m:r>
                        </m:num>
                        <m:den>
                          <m:r>
                            <a:rPr lang="en-US" b="0" i="1" smtClean="0">
                              <a:latin typeface="Cambria Math" panose="02040503050406030204" pitchFamily="18" charset="0"/>
                            </a:rPr>
                            <m:t>𝑡𝑖𝑚𝑒</m:t>
                          </m:r>
                        </m:den>
                      </m:f>
                    </m:oMath>
                  </m:oMathPara>
                </a14:m>
                <a:endParaRPr lang="en-US" dirty="0"/>
              </a:p>
            </p:txBody>
          </p:sp>
        </mc:Choice>
        <mc:Fallback xmlns="">
          <p:sp>
            <p:nvSpPr>
              <p:cNvPr id="5" name="TextBox 4">
                <a:extLst>
                  <a:ext uri="{FF2B5EF4-FFF2-40B4-BE49-F238E27FC236}">
                    <a16:creationId xmlns:a16="http://schemas.microsoft.com/office/drawing/2014/main" id="{0D2DFBBA-18ED-C974-7822-0354B6A76721}"/>
                  </a:ext>
                </a:extLst>
              </p:cNvPr>
              <p:cNvSpPr txBox="1">
                <a:spLocks noRot="1" noChangeAspect="1" noMove="1" noResize="1" noEditPoints="1" noAdjustHandles="1" noChangeArrowheads="1" noChangeShapeType="1" noTextEdit="1"/>
              </p:cNvSpPr>
              <p:nvPr/>
            </p:nvSpPr>
            <p:spPr>
              <a:xfrm>
                <a:off x="9123820" y="5167924"/>
                <a:ext cx="1928348" cy="525913"/>
              </a:xfrm>
              <a:prstGeom prst="rect">
                <a:avLst/>
              </a:prstGeom>
              <a:blipFill>
                <a:blip r:embed="rId6"/>
                <a:stretch>
                  <a:fillRect l="-3922" t="-7143" r="-3922"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B6EF962-0B84-1AEB-4D46-BF064621AB1B}"/>
                  </a:ext>
                </a:extLst>
              </p:cNvPr>
              <p:cNvSpPr txBox="1"/>
              <p:nvPr/>
            </p:nvSpPr>
            <p:spPr>
              <a:xfrm>
                <a:off x="8429462" y="5808458"/>
                <a:ext cx="26227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𝑣𝑒𝑙𝑜𝑐𝑖𝑡𝑦</m:t>
                      </m:r>
                      <m:r>
                        <a:rPr lang="en-US" b="0" i="1" smtClean="0">
                          <a:latin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𝑡𝑖𝑚𝑒</m:t>
                      </m:r>
                      <m:r>
                        <a:rPr lang="en-US" b="0" i="1" smtClean="0">
                          <a:latin typeface="Cambria Math" panose="02040503050406030204" pitchFamily="18" charset="0"/>
                        </a:rPr>
                        <m:t>=</m:t>
                      </m:r>
                      <m:r>
                        <a:rPr lang="en-US" b="0" i="1" smtClean="0">
                          <a:latin typeface="Cambria Math" panose="02040503050406030204" pitchFamily="18" charset="0"/>
                        </a:rPr>
                        <m:t>𝑙𝑒𝑛𝑔𝑡h</m:t>
                      </m:r>
                    </m:oMath>
                  </m:oMathPara>
                </a14:m>
                <a:endParaRPr lang="en-US" dirty="0"/>
              </a:p>
            </p:txBody>
          </p:sp>
        </mc:Choice>
        <mc:Fallback xmlns="">
          <p:sp>
            <p:nvSpPr>
              <p:cNvPr id="6" name="TextBox 5">
                <a:extLst>
                  <a:ext uri="{FF2B5EF4-FFF2-40B4-BE49-F238E27FC236}">
                    <a16:creationId xmlns:a16="http://schemas.microsoft.com/office/drawing/2014/main" id="{9B6EF962-0B84-1AEB-4D46-BF064621AB1B}"/>
                  </a:ext>
                </a:extLst>
              </p:cNvPr>
              <p:cNvSpPr txBox="1">
                <a:spLocks noRot="1" noChangeAspect="1" noMove="1" noResize="1" noEditPoints="1" noAdjustHandles="1" noChangeArrowheads="1" noChangeShapeType="1" noTextEdit="1"/>
              </p:cNvSpPr>
              <p:nvPr/>
            </p:nvSpPr>
            <p:spPr>
              <a:xfrm>
                <a:off x="8429462" y="5808458"/>
                <a:ext cx="2622706" cy="276999"/>
              </a:xfrm>
              <a:prstGeom prst="rect">
                <a:avLst/>
              </a:prstGeom>
              <a:blipFill>
                <a:blip r:embed="rId7"/>
                <a:stretch>
                  <a:fillRect l="-2404" t="-8696" r="-2404" b="-347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18B430B-0B94-F70F-043A-2DD7FD7A4D45}"/>
                  </a:ext>
                </a:extLst>
              </p:cNvPr>
              <p:cNvSpPr txBox="1"/>
              <p:nvPr/>
            </p:nvSpPr>
            <p:spPr>
              <a:xfrm>
                <a:off x="8467101" y="6141929"/>
                <a:ext cx="2585067" cy="5266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𝑓𝑡</m:t>
                          </m:r>
                        </m:num>
                        <m:den>
                          <m:r>
                            <a:rPr lang="en-US" b="0" i="1" smtClean="0">
                              <a:latin typeface="Cambria Math" panose="02040503050406030204" pitchFamily="18" charset="0"/>
                            </a:rPr>
                            <m:t>𝑠𝑒𝑐</m:t>
                          </m:r>
                        </m:den>
                      </m:f>
                      <m:r>
                        <a:rPr lang="en-US" b="0" i="1" smtClean="0">
                          <a:latin typeface="Cambria Math" panose="02040503050406030204" pitchFamily="18" charset="0"/>
                          <a:ea typeface="Cambria Math" panose="02040503050406030204" pitchFamily="18" charset="0"/>
                        </a:rPr>
                        <m:t>× 53.3</m:t>
                      </m:r>
                      <m:r>
                        <a:rPr lang="en-US" b="0" i="1" smtClean="0">
                          <a:latin typeface="Cambria Math" panose="02040503050406030204" pitchFamily="18" charset="0"/>
                          <a:ea typeface="Cambria Math" panose="02040503050406030204" pitchFamily="18" charset="0"/>
                        </a:rPr>
                        <m:t>𝑠𝑒𝑐</m:t>
                      </m:r>
                      <m:r>
                        <a:rPr lang="en-US" b="0" i="1" smtClean="0">
                          <a:latin typeface="Cambria Math" panose="02040503050406030204" pitchFamily="18" charset="0"/>
                        </a:rPr>
                        <m:t>=53.3 </m:t>
                      </m:r>
                      <m:r>
                        <a:rPr lang="en-US" b="0" i="1" smtClean="0">
                          <a:latin typeface="Cambria Math" panose="02040503050406030204" pitchFamily="18" charset="0"/>
                        </a:rPr>
                        <m:t>𝑓𝑡</m:t>
                      </m:r>
                    </m:oMath>
                  </m:oMathPara>
                </a14:m>
                <a:endParaRPr lang="en-US" dirty="0"/>
              </a:p>
            </p:txBody>
          </p:sp>
        </mc:Choice>
        <mc:Fallback xmlns="">
          <p:sp>
            <p:nvSpPr>
              <p:cNvPr id="9" name="TextBox 8">
                <a:extLst>
                  <a:ext uri="{FF2B5EF4-FFF2-40B4-BE49-F238E27FC236}">
                    <a16:creationId xmlns:a16="http://schemas.microsoft.com/office/drawing/2014/main" id="{018B430B-0B94-F70F-043A-2DD7FD7A4D45}"/>
                  </a:ext>
                </a:extLst>
              </p:cNvPr>
              <p:cNvSpPr txBox="1">
                <a:spLocks noRot="1" noChangeAspect="1" noMove="1" noResize="1" noEditPoints="1" noAdjustHandles="1" noChangeArrowheads="1" noChangeShapeType="1" noTextEdit="1"/>
              </p:cNvSpPr>
              <p:nvPr/>
            </p:nvSpPr>
            <p:spPr>
              <a:xfrm>
                <a:off x="8467101" y="6141929"/>
                <a:ext cx="2585067" cy="526619"/>
              </a:xfrm>
              <a:prstGeom prst="rect">
                <a:avLst/>
              </a:prstGeom>
              <a:blipFill>
                <a:blip r:embed="rId8"/>
                <a:stretch>
                  <a:fillRect l="-1463" t="-4651" r="-2439" b="-9302"/>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89534961-BC03-417C-907D-655F0BEE1AF3}"/>
              </a:ext>
            </a:extLst>
          </p:cNvPr>
          <p:cNvCxnSpPr/>
          <p:nvPr/>
        </p:nvCxnSpPr>
        <p:spPr>
          <a:xfrm flipH="1">
            <a:off x="8764292" y="6516621"/>
            <a:ext cx="162732" cy="173036"/>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6106BC5-103C-487B-ECE8-96F6BC156FA5}"/>
              </a:ext>
            </a:extLst>
          </p:cNvPr>
          <p:cNvCxnSpPr/>
          <p:nvPr/>
        </p:nvCxnSpPr>
        <p:spPr>
          <a:xfrm flipH="1">
            <a:off x="9826864" y="6368570"/>
            <a:ext cx="162732" cy="173036"/>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83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dissolv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 grpId="0"/>
      <p:bldP spid="6"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fontScale="90000"/>
          </a:bodyPr>
          <a:lstStyle/>
          <a:p>
            <a:r>
              <a:rPr lang="en-US" dirty="0"/>
              <a:t>Grit removal via sedimentation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836284" y="1835653"/>
            <a:ext cx="10737299" cy="830997"/>
          </a:xfrm>
          <a:prstGeom prst="rect">
            <a:avLst/>
          </a:prstGeom>
          <a:noFill/>
        </p:spPr>
        <p:txBody>
          <a:bodyPr wrap="square" rtlCol="0">
            <a:spAutoFit/>
          </a:bodyPr>
          <a:lstStyle/>
          <a:p>
            <a:r>
              <a:rPr lang="en-US" sz="2400" b="1" dirty="0">
                <a:latin typeface="Raleway" panose="020B0503030101060003" pitchFamily="34" charset="77"/>
              </a:rPr>
              <a:t>The flow has to be slow enough to let those particles settle to the bottom of the channel before it ends.</a:t>
            </a:r>
            <a:endParaRPr lang="en-US" sz="2400" dirty="0">
              <a:latin typeface="Raleway" panose="020B0503030101060003" pitchFamily="34" charset="77"/>
            </a:endParaRPr>
          </a:p>
        </p:txBody>
      </p:sp>
      <p:sp>
        <p:nvSpPr>
          <p:cNvPr id="4" name="TextBox 3">
            <a:extLst>
              <a:ext uri="{FF2B5EF4-FFF2-40B4-BE49-F238E27FC236}">
                <a16:creationId xmlns:a16="http://schemas.microsoft.com/office/drawing/2014/main" id="{79328842-BB71-583D-1DC0-C4936F9E7917}"/>
              </a:ext>
            </a:extLst>
          </p:cNvPr>
          <p:cNvSpPr txBox="1"/>
          <p:nvPr/>
        </p:nvSpPr>
        <p:spPr>
          <a:xfrm>
            <a:off x="836285" y="2787702"/>
            <a:ext cx="10513687" cy="830997"/>
          </a:xfrm>
          <a:prstGeom prst="rect">
            <a:avLst/>
          </a:prstGeom>
          <a:noFill/>
        </p:spPr>
        <p:txBody>
          <a:bodyPr wrap="square" rtlCol="0">
            <a:spAutoFit/>
          </a:bodyPr>
          <a:lstStyle/>
          <a:p>
            <a:r>
              <a:rPr lang="en-US" sz="2400" b="1" dirty="0">
                <a:latin typeface="Raleway" panose="020B0503030101060003" pitchFamily="34" charset="77"/>
              </a:rPr>
              <a:t>Of course, you’re stuck with the channel length you have.  </a:t>
            </a:r>
            <a:br>
              <a:rPr lang="en-US" sz="2400" b="1" dirty="0">
                <a:latin typeface="Raleway" panose="020B0503030101060003" pitchFamily="34" charset="77"/>
              </a:rPr>
            </a:br>
            <a:r>
              <a:rPr lang="en-US" sz="2400" b="1" dirty="0">
                <a:latin typeface="Raleway" panose="020B0503030101060003" pitchFamily="34" charset="77"/>
              </a:rPr>
              <a:t>Let’s say it’s 50 feet long.  What’s the maximum velocity  for removal?</a:t>
            </a:r>
            <a:endParaRPr lang="en-US" sz="2400" dirty="0">
              <a:latin typeface="Raleway" panose="020B0503030101060003" pitchFamily="34" charset="77"/>
            </a:endParaRPr>
          </a:p>
        </p:txBody>
      </p:sp>
      <p:grpSp>
        <p:nvGrpSpPr>
          <p:cNvPr id="24" name="Group 23">
            <a:extLst>
              <a:ext uri="{FF2B5EF4-FFF2-40B4-BE49-F238E27FC236}">
                <a16:creationId xmlns:a16="http://schemas.microsoft.com/office/drawing/2014/main" id="{DAB7C942-B8B7-2F8D-BEA6-EF4DBB25D9B5}"/>
              </a:ext>
            </a:extLst>
          </p:cNvPr>
          <p:cNvGrpSpPr/>
          <p:nvPr/>
        </p:nvGrpSpPr>
        <p:grpSpPr>
          <a:xfrm>
            <a:off x="0" y="4482790"/>
            <a:ext cx="2051824" cy="1717288"/>
            <a:chOff x="0" y="4482790"/>
            <a:chExt cx="2051824" cy="1717288"/>
          </a:xfrm>
        </p:grpSpPr>
        <p:cxnSp>
          <p:nvCxnSpPr>
            <p:cNvPr id="8" name="Straight Arrow Connector 7">
              <a:extLst>
                <a:ext uri="{FF2B5EF4-FFF2-40B4-BE49-F238E27FC236}">
                  <a16:creationId xmlns:a16="http://schemas.microsoft.com/office/drawing/2014/main" id="{C52B6160-AC7D-5754-4164-37701E458C90}"/>
                </a:ext>
              </a:extLst>
            </p:cNvPr>
            <p:cNvCxnSpPr>
              <a:cxnSpLocks/>
            </p:cNvCxnSpPr>
            <p:nvPr/>
          </p:nvCxnSpPr>
          <p:spPr>
            <a:xfrm>
              <a:off x="1650379" y="4482790"/>
              <a:ext cx="0" cy="1717288"/>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9188178-36FF-6BDD-EDAD-421FD670B369}"/>
                </a:ext>
              </a:extLst>
            </p:cNvPr>
            <p:cNvSpPr txBox="1"/>
            <p:nvPr/>
          </p:nvSpPr>
          <p:spPr>
            <a:xfrm>
              <a:off x="0" y="5018268"/>
              <a:ext cx="2051824" cy="707886"/>
            </a:xfrm>
            <a:prstGeom prst="rect">
              <a:avLst/>
            </a:prstGeom>
            <a:noFill/>
          </p:spPr>
          <p:txBody>
            <a:bodyPr wrap="square" rtlCol="0">
              <a:spAutoFit/>
            </a:bodyPr>
            <a:lstStyle/>
            <a:p>
              <a:r>
                <a:rPr lang="en-US" sz="2000" dirty="0">
                  <a:latin typeface="Raleway" panose="020B0503030101060003" pitchFamily="34" charset="77"/>
                </a:rPr>
                <a:t>Settling rate: 0.075 ft/sec</a:t>
              </a:r>
            </a:p>
          </p:txBody>
        </p:sp>
      </p:grpSp>
      <p:grpSp>
        <p:nvGrpSpPr>
          <p:cNvPr id="25" name="Group 24">
            <a:extLst>
              <a:ext uri="{FF2B5EF4-FFF2-40B4-BE49-F238E27FC236}">
                <a16:creationId xmlns:a16="http://schemas.microsoft.com/office/drawing/2014/main" id="{08FC4D97-623B-6EC2-8741-BE8B28B4EB56}"/>
              </a:ext>
            </a:extLst>
          </p:cNvPr>
          <p:cNvGrpSpPr/>
          <p:nvPr/>
        </p:nvGrpSpPr>
        <p:grpSpPr>
          <a:xfrm>
            <a:off x="1628077" y="4097174"/>
            <a:ext cx="6322743" cy="474826"/>
            <a:chOff x="1628077" y="4097174"/>
            <a:chExt cx="6322743" cy="474826"/>
          </a:xfrm>
        </p:grpSpPr>
        <p:cxnSp>
          <p:nvCxnSpPr>
            <p:cNvPr id="7" name="Straight Arrow Connector 6">
              <a:extLst>
                <a:ext uri="{FF2B5EF4-FFF2-40B4-BE49-F238E27FC236}">
                  <a16:creationId xmlns:a16="http://schemas.microsoft.com/office/drawing/2014/main" id="{C294838C-78FE-4372-B7C9-919BE91FBF9C}"/>
                </a:ext>
              </a:extLst>
            </p:cNvPr>
            <p:cNvCxnSpPr>
              <a:cxnSpLocks/>
            </p:cNvCxnSpPr>
            <p:nvPr/>
          </p:nvCxnSpPr>
          <p:spPr>
            <a:xfrm>
              <a:off x="1628077" y="4493941"/>
              <a:ext cx="6322743" cy="78059"/>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1DE8F6A-775B-ADE6-887E-C845BF30DAB6}"/>
                </a:ext>
              </a:extLst>
            </p:cNvPr>
            <p:cNvSpPr txBox="1"/>
            <p:nvPr/>
          </p:nvSpPr>
          <p:spPr>
            <a:xfrm>
              <a:off x="3869473" y="4097174"/>
              <a:ext cx="2514248" cy="400110"/>
            </a:xfrm>
            <a:prstGeom prst="rect">
              <a:avLst/>
            </a:prstGeom>
            <a:noFill/>
          </p:spPr>
          <p:txBody>
            <a:bodyPr wrap="square" rtlCol="0">
              <a:spAutoFit/>
            </a:bodyPr>
            <a:lstStyle/>
            <a:p>
              <a:r>
                <a:rPr lang="en-US" sz="2000" dirty="0">
                  <a:latin typeface="Raleway" panose="020B0503030101060003" pitchFamily="34" charset="77"/>
                </a:rPr>
                <a:t>Flow Velocity</a:t>
              </a:r>
            </a:p>
          </p:txBody>
        </p:sp>
      </p:grpSp>
      <p:grpSp>
        <p:nvGrpSpPr>
          <p:cNvPr id="26" name="Group 25">
            <a:extLst>
              <a:ext uri="{FF2B5EF4-FFF2-40B4-BE49-F238E27FC236}">
                <a16:creationId xmlns:a16="http://schemas.microsoft.com/office/drawing/2014/main" id="{D19EB0ED-F7EA-F683-2FF7-98FB1C6ADA3B}"/>
              </a:ext>
            </a:extLst>
          </p:cNvPr>
          <p:cNvGrpSpPr/>
          <p:nvPr/>
        </p:nvGrpSpPr>
        <p:grpSpPr>
          <a:xfrm>
            <a:off x="1650379" y="4493941"/>
            <a:ext cx="6400801" cy="1706137"/>
            <a:chOff x="1650379" y="4493941"/>
            <a:chExt cx="6400801" cy="1706137"/>
          </a:xfrm>
        </p:grpSpPr>
        <p:cxnSp>
          <p:nvCxnSpPr>
            <p:cNvPr id="12" name="Straight Arrow Connector 11">
              <a:extLst>
                <a:ext uri="{FF2B5EF4-FFF2-40B4-BE49-F238E27FC236}">
                  <a16:creationId xmlns:a16="http://schemas.microsoft.com/office/drawing/2014/main" id="{A1638E38-4A13-56D3-7C7D-C31923F097A0}"/>
                </a:ext>
              </a:extLst>
            </p:cNvPr>
            <p:cNvCxnSpPr>
              <a:cxnSpLocks/>
            </p:cNvCxnSpPr>
            <p:nvPr/>
          </p:nvCxnSpPr>
          <p:spPr>
            <a:xfrm>
              <a:off x="1650379" y="4493941"/>
              <a:ext cx="6400801" cy="1706137"/>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EFCF41-1730-92C9-EB0B-0E56067F8E20}"/>
                </a:ext>
              </a:extLst>
            </p:cNvPr>
            <p:cNvSpPr txBox="1"/>
            <p:nvPr/>
          </p:nvSpPr>
          <p:spPr>
            <a:xfrm rot="900000">
              <a:off x="4100512" y="5097457"/>
              <a:ext cx="2342193" cy="400110"/>
            </a:xfrm>
            <a:prstGeom prst="rect">
              <a:avLst/>
            </a:prstGeom>
            <a:noFill/>
          </p:spPr>
          <p:txBody>
            <a:bodyPr wrap="square" rtlCol="0">
              <a:spAutoFit/>
            </a:bodyPr>
            <a:lstStyle/>
            <a:p>
              <a:r>
                <a:rPr lang="en-US" sz="2000" dirty="0">
                  <a:latin typeface="Raleway" panose="020B0503030101060003" pitchFamily="34" charset="77"/>
                </a:rPr>
                <a:t>Particle Path</a:t>
              </a:r>
            </a:p>
          </p:txBody>
        </p:sp>
      </p:gr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9BEF282-EBB6-FFF5-7E0C-A6FCB7A6CCED}"/>
                  </a:ext>
                </a:extLst>
              </p:cNvPr>
              <p:cNvSpPr txBox="1"/>
              <p:nvPr/>
            </p:nvSpPr>
            <p:spPr>
              <a:xfrm>
                <a:off x="8561090" y="4236590"/>
                <a:ext cx="1928348"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𝑣𝑒𝑙𝑜𝑐𝑖𝑡𝑦</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𝑙𝑒𝑛𝑔𝑡h</m:t>
                          </m:r>
                        </m:num>
                        <m:den>
                          <m:r>
                            <a:rPr lang="en-US" b="0" i="1" smtClean="0">
                              <a:latin typeface="Cambria Math" panose="02040503050406030204" pitchFamily="18" charset="0"/>
                            </a:rPr>
                            <m:t>𝑡𝑖𝑚𝑒</m:t>
                          </m:r>
                        </m:den>
                      </m:f>
                    </m:oMath>
                  </m:oMathPara>
                </a14:m>
                <a:endParaRPr lang="en-US" dirty="0"/>
              </a:p>
            </p:txBody>
          </p:sp>
        </mc:Choice>
        <mc:Fallback xmlns="">
          <p:sp>
            <p:nvSpPr>
              <p:cNvPr id="21" name="TextBox 20">
                <a:extLst>
                  <a:ext uri="{FF2B5EF4-FFF2-40B4-BE49-F238E27FC236}">
                    <a16:creationId xmlns:a16="http://schemas.microsoft.com/office/drawing/2014/main" id="{A9BEF282-EBB6-FFF5-7E0C-A6FCB7A6CCED}"/>
                  </a:ext>
                </a:extLst>
              </p:cNvPr>
              <p:cNvSpPr txBox="1">
                <a:spLocks noRot="1" noChangeAspect="1" noMove="1" noResize="1" noEditPoints="1" noAdjustHandles="1" noChangeArrowheads="1" noChangeShapeType="1" noTextEdit="1"/>
              </p:cNvSpPr>
              <p:nvPr/>
            </p:nvSpPr>
            <p:spPr>
              <a:xfrm>
                <a:off x="8561090" y="4236590"/>
                <a:ext cx="1928348" cy="525913"/>
              </a:xfrm>
              <a:prstGeom prst="rect">
                <a:avLst/>
              </a:prstGeom>
              <a:blipFill>
                <a:blip r:embed="rId3"/>
                <a:stretch>
                  <a:fillRect l="-3247" t="-4762" r="-3247"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099D549-98DD-7679-03F7-A1896037D4DA}"/>
                  </a:ext>
                </a:extLst>
              </p:cNvPr>
              <p:cNvSpPr txBox="1"/>
              <p:nvPr/>
            </p:nvSpPr>
            <p:spPr>
              <a:xfrm>
                <a:off x="8561090" y="3642613"/>
                <a:ext cx="2953694" cy="276999"/>
              </a:xfrm>
              <a:prstGeom prst="rect">
                <a:avLst/>
              </a:prstGeom>
              <a:noFill/>
            </p:spPr>
            <p:txBody>
              <a:bodyPr wrap="none" lIns="0" tIns="0" rIns="0" bIns="0" rtlCol="0">
                <a:spAutoFit/>
              </a:bodyPr>
              <a:lstStyle/>
              <a:p>
                <a:r>
                  <a:rPr lang="en-US" b="0" dirty="0"/>
                  <a:t>s</a:t>
                </a:r>
                <a14:m>
                  <m:oMath xmlns:m="http://schemas.openxmlformats.org/officeDocument/2006/math">
                    <m:r>
                      <a:rPr lang="en-US" b="0" i="1" smtClean="0">
                        <a:latin typeface="Cambria Math" panose="02040503050406030204" pitchFamily="18" charset="0"/>
                      </a:rPr>
                      <m:t>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=53.3 </m:t>
                    </m:r>
                    <m:r>
                      <a:rPr lang="en-US" b="0" i="1" smtClean="0">
                        <a:latin typeface="Cambria Math" panose="02040503050406030204" pitchFamily="18" charset="0"/>
                      </a:rPr>
                      <m:t>𝑠𝑒𝑐𝑜𝑛𝑑𝑠</m:t>
                    </m:r>
                  </m:oMath>
                </a14:m>
                <a:endParaRPr lang="en-US" dirty="0"/>
              </a:p>
            </p:txBody>
          </p:sp>
        </mc:Choice>
        <mc:Fallback xmlns="">
          <p:sp>
            <p:nvSpPr>
              <p:cNvPr id="22" name="TextBox 21">
                <a:extLst>
                  <a:ext uri="{FF2B5EF4-FFF2-40B4-BE49-F238E27FC236}">
                    <a16:creationId xmlns:a16="http://schemas.microsoft.com/office/drawing/2014/main" id="{C099D549-98DD-7679-03F7-A1896037D4DA}"/>
                  </a:ext>
                </a:extLst>
              </p:cNvPr>
              <p:cNvSpPr txBox="1">
                <a:spLocks noRot="1" noChangeAspect="1" noMove="1" noResize="1" noEditPoints="1" noAdjustHandles="1" noChangeArrowheads="1" noChangeShapeType="1" noTextEdit="1"/>
              </p:cNvSpPr>
              <p:nvPr/>
            </p:nvSpPr>
            <p:spPr>
              <a:xfrm>
                <a:off x="8561090" y="3642613"/>
                <a:ext cx="2953694" cy="276999"/>
              </a:xfrm>
              <a:prstGeom prst="rect">
                <a:avLst/>
              </a:prstGeom>
              <a:blipFill>
                <a:blip r:embed="rId4"/>
                <a:stretch>
                  <a:fillRect l="-4701" t="-27273" r="-1709" b="-54545"/>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9ACC2DF3-6716-3D56-AA2C-103A11D88558}"/>
              </a:ext>
            </a:extLst>
          </p:cNvPr>
          <p:cNvSpPr txBox="1"/>
          <p:nvPr/>
        </p:nvSpPr>
        <p:spPr>
          <a:xfrm>
            <a:off x="836286" y="6396335"/>
            <a:ext cx="10513687" cy="461665"/>
          </a:xfrm>
          <a:prstGeom prst="rect">
            <a:avLst/>
          </a:prstGeom>
          <a:noFill/>
        </p:spPr>
        <p:txBody>
          <a:bodyPr wrap="square" rtlCol="0">
            <a:spAutoFit/>
          </a:bodyPr>
          <a:lstStyle/>
          <a:p>
            <a:r>
              <a:rPr lang="en-US" sz="2400" b="1" dirty="0">
                <a:latin typeface="Raleway" panose="020B0503030101060003" pitchFamily="34" charset="77"/>
              </a:rPr>
              <a:t>The maximum velocity of your flow in the channel is 0.94 ft/sec</a:t>
            </a:r>
            <a:endParaRPr lang="en-US" sz="2400" dirty="0">
              <a:latin typeface="Raleway" panose="020B0503030101060003" pitchFamily="34" charset="77"/>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C15047F-1497-8B9E-B5CD-21E26D668113}"/>
                  </a:ext>
                </a:extLst>
              </p:cNvPr>
              <p:cNvSpPr txBox="1"/>
              <p:nvPr/>
            </p:nvSpPr>
            <p:spPr>
              <a:xfrm>
                <a:off x="8561090" y="5079481"/>
                <a:ext cx="2557495" cy="5266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𝑣𝑒𝑙𝑜𝑐𝑖𝑡𝑦</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50 </m:t>
                          </m:r>
                          <m:r>
                            <a:rPr lang="en-US" b="0" i="1" smtClean="0">
                              <a:latin typeface="Cambria Math" panose="02040503050406030204" pitchFamily="18" charset="0"/>
                            </a:rPr>
                            <m:t>𝑓𝑡</m:t>
                          </m:r>
                        </m:num>
                        <m:den>
                          <m:r>
                            <a:rPr lang="en-US" b="0" i="1" smtClean="0">
                              <a:latin typeface="Cambria Math" panose="02040503050406030204" pitchFamily="18" charset="0"/>
                            </a:rPr>
                            <m:t>53.3 </m:t>
                          </m:r>
                          <m:r>
                            <a:rPr lang="en-US" b="0" i="1" smtClean="0">
                              <a:latin typeface="Cambria Math" panose="02040503050406030204" pitchFamily="18" charset="0"/>
                            </a:rPr>
                            <m:t>𝑠𝑒𝑐𝑜𝑛𝑑𝑠</m:t>
                          </m:r>
                        </m:den>
                      </m:f>
                    </m:oMath>
                  </m:oMathPara>
                </a14:m>
                <a:endParaRPr lang="en-US" dirty="0"/>
              </a:p>
            </p:txBody>
          </p:sp>
        </mc:Choice>
        <mc:Fallback xmlns="">
          <p:sp>
            <p:nvSpPr>
              <p:cNvPr id="5" name="TextBox 4">
                <a:extLst>
                  <a:ext uri="{FF2B5EF4-FFF2-40B4-BE49-F238E27FC236}">
                    <a16:creationId xmlns:a16="http://schemas.microsoft.com/office/drawing/2014/main" id="{EC15047F-1497-8B9E-B5CD-21E26D668113}"/>
                  </a:ext>
                </a:extLst>
              </p:cNvPr>
              <p:cNvSpPr txBox="1">
                <a:spLocks noRot="1" noChangeAspect="1" noMove="1" noResize="1" noEditPoints="1" noAdjustHandles="1" noChangeArrowheads="1" noChangeShapeType="1" noTextEdit="1"/>
              </p:cNvSpPr>
              <p:nvPr/>
            </p:nvSpPr>
            <p:spPr>
              <a:xfrm>
                <a:off x="8561090" y="5079481"/>
                <a:ext cx="2557495" cy="526619"/>
              </a:xfrm>
              <a:prstGeom prst="rect">
                <a:avLst/>
              </a:prstGeom>
              <a:blipFill>
                <a:blip r:embed="rId5"/>
                <a:stretch>
                  <a:fillRect l="-2463" t="-6977" r="-1478" b="-302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33F7336-ADF0-B277-4DC0-4594F9140A61}"/>
                  </a:ext>
                </a:extLst>
              </p:cNvPr>
              <p:cNvSpPr txBox="1"/>
              <p:nvPr/>
            </p:nvSpPr>
            <p:spPr>
              <a:xfrm>
                <a:off x="8561090" y="5923079"/>
                <a:ext cx="23492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𝑣𝑒𝑙𝑜𝑐𝑖𝑡𝑦</m:t>
                      </m:r>
                      <m:r>
                        <a:rPr lang="en-US" b="0" i="1" smtClean="0">
                          <a:latin typeface="Cambria Math" panose="02040503050406030204" pitchFamily="18" charset="0"/>
                        </a:rPr>
                        <m:t>=0.94 </m:t>
                      </m:r>
                      <m:r>
                        <a:rPr lang="en-US" b="0" i="1" smtClean="0">
                          <a:latin typeface="Cambria Math" panose="02040503050406030204" pitchFamily="18" charset="0"/>
                        </a:rPr>
                        <m:t>𝑓𝑡</m:t>
                      </m:r>
                      <m:r>
                        <a:rPr lang="en-US" b="0" i="1" smtClean="0">
                          <a:latin typeface="Cambria Math" panose="02040503050406030204" pitchFamily="18" charset="0"/>
                        </a:rPr>
                        <m:t>/</m:t>
                      </m:r>
                      <m:r>
                        <a:rPr lang="en-US" b="0" i="1" smtClean="0">
                          <a:latin typeface="Cambria Math" panose="02040503050406030204" pitchFamily="18" charset="0"/>
                        </a:rPr>
                        <m:t>𝑠𝑒𝑐</m:t>
                      </m:r>
                    </m:oMath>
                  </m:oMathPara>
                </a14:m>
                <a:endParaRPr lang="en-US" dirty="0"/>
              </a:p>
            </p:txBody>
          </p:sp>
        </mc:Choice>
        <mc:Fallback xmlns="">
          <p:sp>
            <p:nvSpPr>
              <p:cNvPr id="6" name="TextBox 5">
                <a:extLst>
                  <a:ext uri="{FF2B5EF4-FFF2-40B4-BE49-F238E27FC236}">
                    <a16:creationId xmlns:a16="http://schemas.microsoft.com/office/drawing/2014/main" id="{933F7336-ADF0-B277-4DC0-4594F9140A61}"/>
                  </a:ext>
                </a:extLst>
              </p:cNvPr>
              <p:cNvSpPr txBox="1">
                <a:spLocks noRot="1" noChangeAspect="1" noMove="1" noResize="1" noEditPoints="1" noAdjustHandles="1" noChangeArrowheads="1" noChangeShapeType="1" noTextEdit="1"/>
              </p:cNvSpPr>
              <p:nvPr/>
            </p:nvSpPr>
            <p:spPr>
              <a:xfrm>
                <a:off x="8561090" y="5923079"/>
                <a:ext cx="2349297" cy="276999"/>
              </a:xfrm>
              <a:prstGeom prst="rect">
                <a:avLst/>
              </a:prstGeom>
              <a:blipFill>
                <a:blip r:embed="rId6"/>
                <a:stretch>
                  <a:fillRect l="-2674" t="-8696" r="-535" b="-34783"/>
                </a:stretch>
              </a:blipFill>
            </p:spPr>
            <p:txBody>
              <a:bodyPr/>
              <a:lstStyle/>
              <a:p>
                <a:r>
                  <a:rPr lang="en-US">
                    <a:noFill/>
                  </a:rPr>
                  <a:t> </a:t>
                </a:r>
              </a:p>
            </p:txBody>
          </p:sp>
        </mc:Fallback>
      </mc:AlternateContent>
    </p:spTree>
    <p:extLst>
      <p:ext uri="{BB962C8B-B14F-4D97-AF65-F5344CB8AC3E}">
        <p14:creationId xmlns:p14="http://schemas.microsoft.com/office/powerpoint/2010/main" val="98109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fontScale="90000"/>
          </a:bodyPr>
          <a:lstStyle/>
          <a:p>
            <a:r>
              <a:rPr lang="en-US" dirty="0"/>
              <a:t>Grit removal via sedimentation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836284" y="1835653"/>
            <a:ext cx="10737299" cy="461665"/>
          </a:xfrm>
          <a:prstGeom prst="rect">
            <a:avLst/>
          </a:prstGeom>
          <a:noFill/>
        </p:spPr>
        <p:txBody>
          <a:bodyPr wrap="square" rtlCol="0">
            <a:spAutoFit/>
          </a:bodyPr>
          <a:lstStyle/>
          <a:p>
            <a:r>
              <a:rPr lang="en-US" sz="2400" b="1" dirty="0">
                <a:latin typeface="Raleway" panose="020B0503030101060003" pitchFamily="34" charset="77"/>
              </a:rPr>
              <a:t>The next question is: Will that velocity of 0.94 ft/sec be effective?</a:t>
            </a:r>
            <a:endParaRPr lang="en-US" sz="2400" dirty="0">
              <a:latin typeface="Raleway" panose="020B0503030101060003" pitchFamily="34" charset="77"/>
            </a:endParaRPr>
          </a:p>
        </p:txBody>
      </p:sp>
      <p:graphicFrame>
        <p:nvGraphicFramePr>
          <p:cNvPr id="9" name="Table 3">
            <a:extLst>
              <a:ext uri="{FF2B5EF4-FFF2-40B4-BE49-F238E27FC236}">
                <a16:creationId xmlns:a16="http://schemas.microsoft.com/office/drawing/2014/main" id="{7C28ED03-51C6-5A32-3EE1-8714FDFCE5FC}"/>
              </a:ext>
            </a:extLst>
          </p:cNvPr>
          <p:cNvGraphicFramePr>
            <a:graphicFrameLocks noGrp="1"/>
          </p:cNvGraphicFramePr>
          <p:nvPr>
            <p:extLst>
              <p:ext uri="{D42A27DB-BD31-4B8C-83A1-F6EECF244321}">
                <p14:modId xmlns:p14="http://schemas.microsoft.com/office/powerpoint/2010/main" val="3465816177"/>
              </p:ext>
            </p:extLst>
          </p:nvPr>
        </p:nvGraphicFramePr>
        <p:xfrm>
          <a:off x="422988" y="2605742"/>
          <a:ext cx="11346024" cy="2926080"/>
        </p:xfrm>
        <a:graphic>
          <a:graphicData uri="http://schemas.openxmlformats.org/drawingml/2006/table">
            <a:tbl>
              <a:tblPr firstRow="1" bandRow="1">
                <a:tableStyleId>{5C22544A-7EE6-4342-B048-85BDC9FD1C3A}</a:tableStyleId>
              </a:tblPr>
              <a:tblGrid>
                <a:gridCol w="5212080">
                  <a:extLst>
                    <a:ext uri="{9D8B030D-6E8A-4147-A177-3AD203B41FA5}">
                      <a16:colId xmlns:a16="http://schemas.microsoft.com/office/drawing/2014/main" val="828555710"/>
                    </a:ext>
                  </a:extLst>
                </a:gridCol>
                <a:gridCol w="3031516">
                  <a:extLst>
                    <a:ext uri="{9D8B030D-6E8A-4147-A177-3AD203B41FA5}">
                      <a16:colId xmlns:a16="http://schemas.microsoft.com/office/drawing/2014/main" val="2918117614"/>
                    </a:ext>
                  </a:extLst>
                </a:gridCol>
                <a:gridCol w="3102428">
                  <a:extLst>
                    <a:ext uri="{9D8B030D-6E8A-4147-A177-3AD203B41FA5}">
                      <a16:colId xmlns:a16="http://schemas.microsoft.com/office/drawing/2014/main" val="3001393501"/>
                    </a:ext>
                  </a:extLst>
                </a:gridCol>
              </a:tblGrid>
              <a:tr h="370840">
                <a:tc>
                  <a:txBody>
                    <a:bodyPr/>
                    <a:lstStyle/>
                    <a:p>
                      <a:r>
                        <a:rPr lang="en-US" sz="2600" dirty="0">
                          <a:latin typeface="Raleway" panose="020B0503030101060003" pitchFamily="34" charset="77"/>
                        </a:rPr>
                        <a:t>Item</a:t>
                      </a:r>
                    </a:p>
                  </a:txBody>
                  <a:tcPr/>
                </a:tc>
                <a:tc>
                  <a:txBody>
                    <a:bodyPr/>
                    <a:lstStyle/>
                    <a:p>
                      <a:r>
                        <a:rPr lang="en-US" sz="2600" dirty="0">
                          <a:latin typeface="Raleway" panose="020B0503030101060003" pitchFamily="34" charset="77"/>
                        </a:rPr>
                        <a:t>Range Metric</a:t>
                      </a:r>
                    </a:p>
                  </a:txBody>
                  <a:tcPr/>
                </a:tc>
                <a:tc>
                  <a:txBody>
                    <a:bodyPr/>
                    <a:lstStyle/>
                    <a:p>
                      <a:r>
                        <a:rPr lang="en-US" sz="2600" dirty="0">
                          <a:latin typeface="Raleway" panose="020B0503030101060003" pitchFamily="34" charset="77"/>
                        </a:rPr>
                        <a:t>Typical Metric</a:t>
                      </a:r>
                    </a:p>
                  </a:txBody>
                  <a:tcPr/>
                </a:tc>
                <a:extLst>
                  <a:ext uri="{0D108BD9-81ED-4DB2-BD59-A6C34878D82A}">
                    <a16:rowId xmlns:a16="http://schemas.microsoft.com/office/drawing/2014/main" val="1969441783"/>
                  </a:ext>
                </a:extLst>
              </a:tr>
              <a:tr h="370840">
                <a:tc>
                  <a:txBody>
                    <a:bodyPr/>
                    <a:lstStyle/>
                    <a:p>
                      <a:r>
                        <a:rPr lang="en-US" sz="2600" dirty="0">
                          <a:latin typeface="Raleway" panose="020B0503030101060003" pitchFamily="34" charset="77"/>
                        </a:rPr>
                        <a:t>Detention Time</a:t>
                      </a:r>
                    </a:p>
                  </a:txBody>
                  <a:tcPr/>
                </a:tc>
                <a:tc>
                  <a:txBody>
                    <a:bodyPr/>
                    <a:lstStyle/>
                    <a:p>
                      <a:r>
                        <a:rPr lang="en-US" sz="2600" dirty="0">
                          <a:latin typeface="Raleway" panose="020B0503030101060003" pitchFamily="34" charset="77"/>
                        </a:rPr>
                        <a:t>45 - 90 seconds</a:t>
                      </a:r>
                    </a:p>
                  </a:txBody>
                  <a:tcPr/>
                </a:tc>
                <a:tc>
                  <a:txBody>
                    <a:bodyPr/>
                    <a:lstStyle/>
                    <a:p>
                      <a:r>
                        <a:rPr lang="en-US" sz="2600" dirty="0">
                          <a:latin typeface="Raleway" panose="020B0503030101060003" pitchFamily="34" charset="77"/>
                        </a:rPr>
                        <a:t>60 seconds</a:t>
                      </a:r>
                    </a:p>
                  </a:txBody>
                  <a:tcPr/>
                </a:tc>
                <a:extLst>
                  <a:ext uri="{0D108BD9-81ED-4DB2-BD59-A6C34878D82A}">
                    <a16:rowId xmlns:a16="http://schemas.microsoft.com/office/drawing/2014/main" val="4034289048"/>
                  </a:ext>
                </a:extLst>
              </a:tr>
              <a:tr h="370840">
                <a:tc>
                  <a:txBody>
                    <a:bodyPr/>
                    <a:lstStyle/>
                    <a:p>
                      <a:r>
                        <a:rPr lang="en-US" sz="2600" dirty="0">
                          <a:latin typeface="Raleway" panose="020B0503030101060003" pitchFamily="34" charset="77"/>
                        </a:rPr>
                        <a:t>Horizontal Velocity</a:t>
                      </a:r>
                    </a:p>
                  </a:txBody>
                  <a:tcPr>
                    <a:solidFill>
                      <a:schemeClr val="accent4"/>
                    </a:solidFill>
                  </a:tcPr>
                </a:tc>
                <a:tc>
                  <a:txBody>
                    <a:bodyPr/>
                    <a:lstStyle/>
                    <a:p>
                      <a:r>
                        <a:rPr lang="en-US" sz="2600" dirty="0">
                          <a:latin typeface="Raleway" panose="020B0503030101060003" pitchFamily="34" charset="77"/>
                        </a:rPr>
                        <a:t>0.7 – 1.4 ft/s</a:t>
                      </a:r>
                    </a:p>
                  </a:txBody>
                  <a:tcPr>
                    <a:solidFill>
                      <a:schemeClr val="accent4"/>
                    </a:solidFill>
                  </a:tcPr>
                </a:tc>
                <a:tc>
                  <a:txBody>
                    <a:bodyPr/>
                    <a:lstStyle/>
                    <a:p>
                      <a:r>
                        <a:rPr lang="en-US" sz="2600" dirty="0">
                          <a:latin typeface="Raleway" panose="020B0503030101060003" pitchFamily="34" charset="77"/>
                        </a:rPr>
                        <a:t>1 ft/s</a:t>
                      </a:r>
                    </a:p>
                  </a:txBody>
                  <a:tcPr>
                    <a:solidFill>
                      <a:schemeClr val="accent4"/>
                    </a:solidFill>
                  </a:tcPr>
                </a:tc>
                <a:extLst>
                  <a:ext uri="{0D108BD9-81ED-4DB2-BD59-A6C34878D82A}">
                    <a16:rowId xmlns:a16="http://schemas.microsoft.com/office/drawing/2014/main" val="1354500768"/>
                  </a:ext>
                </a:extLst>
              </a:tr>
              <a:tr h="370840">
                <a:tc>
                  <a:txBody>
                    <a:bodyPr/>
                    <a:lstStyle/>
                    <a:p>
                      <a:r>
                        <a:rPr lang="en-US" sz="2600" dirty="0">
                          <a:latin typeface="Raleway" panose="020B0503030101060003" pitchFamily="34" charset="77"/>
                        </a:rPr>
                        <a:t>Settling Velocity (50 mesh)</a:t>
                      </a:r>
                    </a:p>
                  </a:txBody>
                  <a:tcPr/>
                </a:tc>
                <a:tc>
                  <a:txBody>
                    <a:bodyPr/>
                    <a:lstStyle/>
                    <a:p>
                      <a:r>
                        <a:rPr lang="en-US" sz="2600" dirty="0">
                          <a:latin typeface="Raleway" panose="020B0503030101060003" pitchFamily="34" charset="77"/>
                        </a:rPr>
                        <a:t>9.2 – 10.2 ft/min</a:t>
                      </a:r>
                    </a:p>
                  </a:txBody>
                  <a:tcPr/>
                </a:tc>
                <a:tc>
                  <a:txBody>
                    <a:bodyPr/>
                    <a:lstStyle/>
                    <a:p>
                      <a:r>
                        <a:rPr lang="en-US" sz="2600" dirty="0">
                          <a:latin typeface="Raleway" panose="020B0503030101060003" pitchFamily="34" charset="77"/>
                        </a:rPr>
                        <a:t>9.6 ft/min</a:t>
                      </a:r>
                    </a:p>
                  </a:txBody>
                  <a:tcPr/>
                </a:tc>
                <a:extLst>
                  <a:ext uri="{0D108BD9-81ED-4DB2-BD59-A6C34878D82A}">
                    <a16:rowId xmlns:a16="http://schemas.microsoft.com/office/drawing/2014/main" val="2339203716"/>
                  </a:ext>
                </a:extLst>
              </a:tr>
              <a:tr h="37084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2600" dirty="0">
                          <a:latin typeface="Raleway" panose="020B0503030101060003" pitchFamily="34" charset="77"/>
                        </a:rPr>
                        <a:t>Settling Velocity (100 mesh)</a:t>
                      </a:r>
                    </a:p>
                  </a:txBody>
                  <a:tcPr/>
                </a:tc>
                <a:tc>
                  <a:txBody>
                    <a:bodyPr/>
                    <a:lstStyle/>
                    <a:p>
                      <a:r>
                        <a:rPr lang="en-US" sz="2600" dirty="0">
                          <a:latin typeface="Raleway" panose="020B0503030101060003" pitchFamily="34" charset="77"/>
                        </a:rPr>
                        <a:t>2 - 3 ft/min</a:t>
                      </a:r>
                    </a:p>
                  </a:txBody>
                  <a:tcPr/>
                </a:tc>
                <a:tc>
                  <a:txBody>
                    <a:bodyPr/>
                    <a:lstStyle/>
                    <a:p>
                      <a:r>
                        <a:rPr lang="en-US" sz="2600" dirty="0">
                          <a:latin typeface="Raleway" panose="020B0503030101060003" pitchFamily="34" charset="77"/>
                        </a:rPr>
                        <a:t>2.5 ft/min</a:t>
                      </a:r>
                    </a:p>
                  </a:txBody>
                  <a:tcPr/>
                </a:tc>
                <a:extLst>
                  <a:ext uri="{0D108BD9-81ED-4DB2-BD59-A6C34878D82A}">
                    <a16:rowId xmlns:a16="http://schemas.microsoft.com/office/drawing/2014/main" val="1241811727"/>
                  </a:ext>
                </a:extLst>
              </a:tr>
              <a:tr h="370840">
                <a:tc>
                  <a:txBody>
                    <a:bodyPr/>
                    <a:lstStyle/>
                    <a:p>
                      <a:r>
                        <a:rPr lang="en-US" sz="2600" dirty="0" err="1">
                          <a:latin typeface="Raleway" panose="020B0503030101060003" pitchFamily="34" charset="77"/>
                        </a:rPr>
                        <a:t>Headloss</a:t>
                      </a:r>
                      <a:r>
                        <a:rPr lang="en-US" sz="2600" dirty="0">
                          <a:latin typeface="Raleway" panose="020B0503030101060003" pitchFamily="34" charset="77"/>
                        </a:rPr>
                        <a:t> (% of channel depth)</a:t>
                      </a:r>
                    </a:p>
                  </a:txBody>
                  <a:tcPr/>
                </a:tc>
                <a:tc>
                  <a:txBody>
                    <a:bodyPr/>
                    <a:lstStyle/>
                    <a:p>
                      <a:r>
                        <a:rPr lang="en-US" sz="2600" dirty="0">
                          <a:latin typeface="Raleway" panose="020B0503030101060003" pitchFamily="34" charset="77"/>
                        </a:rPr>
                        <a:t>30 – 40%</a:t>
                      </a:r>
                    </a:p>
                  </a:txBody>
                  <a:tcPr/>
                </a:tc>
                <a:tc>
                  <a:txBody>
                    <a:bodyPr/>
                    <a:lstStyle/>
                    <a:p>
                      <a:r>
                        <a:rPr lang="en-US" sz="2600" dirty="0">
                          <a:latin typeface="Raleway" panose="020B0503030101060003" pitchFamily="34" charset="77"/>
                        </a:rPr>
                        <a:t>36%</a:t>
                      </a:r>
                    </a:p>
                  </a:txBody>
                  <a:tcPr/>
                </a:tc>
                <a:extLst>
                  <a:ext uri="{0D108BD9-81ED-4DB2-BD59-A6C34878D82A}">
                    <a16:rowId xmlns:a16="http://schemas.microsoft.com/office/drawing/2014/main" val="3702991455"/>
                  </a:ext>
                </a:extLst>
              </a:tr>
            </a:tbl>
          </a:graphicData>
        </a:graphic>
      </p:graphicFrame>
      <p:sp>
        <p:nvSpPr>
          <p:cNvPr id="13" name="TextBox 12">
            <a:extLst>
              <a:ext uri="{FF2B5EF4-FFF2-40B4-BE49-F238E27FC236}">
                <a16:creationId xmlns:a16="http://schemas.microsoft.com/office/drawing/2014/main" id="{5E5719B2-93C1-72D9-ED2A-0DDB48BCC9C5}"/>
              </a:ext>
            </a:extLst>
          </p:cNvPr>
          <p:cNvSpPr txBox="1"/>
          <p:nvPr/>
        </p:nvSpPr>
        <p:spPr>
          <a:xfrm>
            <a:off x="0" y="6611779"/>
            <a:ext cx="5682966" cy="246221"/>
          </a:xfrm>
          <a:prstGeom prst="rect">
            <a:avLst/>
          </a:prstGeom>
          <a:noFill/>
        </p:spPr>
        <p:txBody>
          <a:bodyPr wrap="none" rtlCol="0">
            <a:spAutoFit/>
          </a:bodyPr>
          <a:lstStyle/>
          <a:p>
            <a:r>
              <a:rPr lang="en-US" sz="1000" dirty="0">
                <a:latin typeface="Raleway" panose="020B0503030101060003" pitchFamily="34" charset="77"/>
              </a:rPr>
              <a:t>Source: Operation of Wastewater Treatment Plants, Vol 1, 8</a:t>
            </a:r>
            <a:r>
              <a:rPr lang="en-US" sz="1000" baseline="30000" dirty="0">
                <a:latin typeface="Raleway" panose="020B0503030101060003" pitchFamily="34" charset="77"/>
              </a:rPr>
              <a:t>th</a:t>
            </a:r>
            <a:r>
              <a:rPr lang="en-US" sz="1000" dirty="0">
                <a:latin typeface="Raleway" panose="020B0503030101060003" pitchFamily="34" charset="77"/>
              </a:rPr>
              <a:t> Edition, Sacramento State, 2019</a:t>
            </a:r>
          </a:p>
        </p:txBody>
      </p:sp>
      <p:sp>
        <p:nvSpPr>
          <p:cNvPr id="15" name="TextBox 14">
            <a:extLst>
              <a:ext uri="{FF2B5EF4-FFF2-40B4-BE49-F238E27FC236}">
                <a16:creationId xmlns:a16="http://schemas.microsoft.com/office/drawing/2014/main" id="{BC8BE411-7D56-5F16-BDD0-C35ED6C25CE6}"/>
              </a:ext>
            </a:extLst>
          </p:cNvPr>
          <p:cNvSpPr txBox="1"/>
          <p:nvPr/>
        </p:nvSpPr>
        <p:spPr>
          <a:xfrm>
            <a:off x="836284" y="5909336"/>
            <a:ext cx="10737299" cy="461665"/>
          </a:xfrm>
          <a:prstGeom prst="rect">
            <a:avLst/>
          </a:prstGeom>
          <a:noFill/>
        </p:spPr>
        <p:txBody>
          <a:bodyPr wrap="square" rtlCol="0">
            <a:spAutoFit/>
          </a:bodyPr>
          <a:lstStyle/>
          <a:p>
            <a:r>
              <a:rPr lang="en-US" sz="2400" b="1" dirty="0">
                <a:latin typeface="Raleway" panose="020B0503030101060003" pitchFamily="34" charset="77"/>
              </a:rPr>
              <a:t>It’s in the right range</a:t>
            </a:r>
            <a:endParaRPr lang="en-US" sz="2400" dirty="0">
              <a:latin typeface="Raleway" panose="020B0503030101060003" pitchFamily="34" charset="77"/>
            </a:endParaRPr>
          </a:p>
        </p:txBody>
      </p:sp>
    </p:spTree>
    <p:extLst>
      <p:ext uri="{BB962C8B-B14F-4D97-AF65-F5344CB8AC3E}">
        <p14:creationId xmlns:p14="http://schemas.microsoft.com/office/powerpoint/2010/main" val="281075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fontScale="90000"/>
          </a:bodyPr>
          <a:lstStyle/>
          <a:p>
            <a:r>
              <a:rPr lang="en-US" dirty="0"/>
              <a:t>Grit removal via sedimentation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836283" y="2072349"/>
            <a:ext cx="10737299" cy="830997"/>
          </a:xfrm>
          <a:prstGeom prst="rect">
            <a:avLst/>
          </a:prstGeom>
          <a:noFill/>
        </p:spPr>
        <p:txBody>
          <a:bodyPr wrap="square" rtlCol="0">
            <a:spAutoFit/>
          </a:bodyPr>
          <a:lstStyle/>
          <a:p>
            <a:r>
              <a:rPr lang="en-US" sz="2400" b="1" dirty="0">
                <a:latin typeface="Raleway" panose="020B0503030101060003" pitchFamily="34" charset="77"/>
              </a:rPr>
              <a:t>What other options are there for us to get to the ideal 1 ft/sec if that were determined to be necessary?</a:t>
            </a:r>
            <a:endParaRPr lang="en-US" sz="2400" dirty="0">
              <a:latin typeface="Raleway" panose="020B0503030101060003" pitchFamily="34" charset="77"/>
            </a:endParaRPr>
          </a:p>
        </p:txBody>
      </p:sp>
      <p:sp>
        <p:nvSpPr>
          <p:cNvPr id="4" name="TextBox 3">
            <a:extLst>
              <a:ext uri="{FF2B5EF4-FFF2-40B4-BE49-F238E27FC236}">
                <a16:creationId xmlns:a16="http://schemas.microsoft.com/office/drawing/2014/main" id="{644580F7-0ABA-6C90-F7C6-180301404CAA}"/>
              </a:ext>
            </a:extLst>
          </p:cNvPr>
          <p:cNvSpPr txBox="1"/>
          <p:nvPr/>
        </p:nvSpPr>
        <p:spPr>
          <a:xfrm>
            <a:off x="836283" y="3226889"/>
            <a:ext cx="10737299" cy="2677656"/>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400" b="1" dirty="0">
                <a:latin typeface="Raleway" panose="020B0503030101060003" pitchFamily="34" charset="77"/>
              </a:rPr>
              <a:t>Adjust the inflow?</a:t>
            </a:r>
          </a:p>
          <a:p>
            <a:pPr marL="342900" indent="-342900">
              <a:buFont typeface="Arial" panose="020B0604020202020204" pitchFamily="34" charset="0"/>
              <a:buChar char="•"/>
            </a:pPr>
            <a:r>
              <a:rPr lang="en-US" sz="2400" b="1" dirty="0">
                <a:latin typeface="Raleway" panose="020B0503030101060003" pitchFamily="34" charset="77"/>
              </a:rPr>
              <a:t>Lower the water depth in the channel by opening the other one?  </a:t>
            </a:r>
          </a:p>
          <a:p>
            <a:pPr marL="342900" indent="-342900">
              <a:buFont typeface="Arial" panose="020B0604020202020204" pitchFamily="34" charset="0"/>
              <a:buChar char="•"/>
            </a:pPr>
            <a:r>
              <a:rPr lang="en-US" sz="2400" b="1" dirty="0">
                <a:latin typeface="Raleway" panose="020B0503030101060003" pitchFamily="34" charset="77"/>
              </a:rPr>
              <a:t>Alter flow equalization practices</a:t>
            </a:r>
          </a:p>
          <a:p>
            <a:pPr marL="342900" indent="-342900">
              <a:buFont typeface="Arial" panose="020B0604020202020204" pitchFamily="34" charset="0"/>
              <a:buChar char="•"/>
            </a:pPr>
            <a:r>
              <a:rPr lang="en-US" sz="2400" b="1" dirty="0">
                <a:latin typeface="Raleway" panose="020B0503030101060003" pitchFamily="34" charset="77"/>
              </a:rPr>
              <a:t>Other options?</a:t>
            </a:r>
          </a:p>
          <a:p>
            <a:pPr marL="342900" indent="-342900">
              <a:buFont typeface="Arial" panose="020B0604020202020204" pitchFamily="34" charset="0"/>
              <a:buChar char="•"/>
            </a:pPr>
            <a:endParaRPr lang="en-US" sz="2400" b="1" dirty="0">
              <a:latin typeface="Raleway" panose="020B0503030101060003" pitchFamily="34" charset="77"/>
            </a:endParaRPr>
          </a:p>
          <a:p>
            <a:pPr marL="342900" indent="-342900">
              <a:buFont typeface="Arial" panose="020B0604020202020204" pitchFamily="34" charset="0"/>
              <a:buChar char="•"/>
            </a:pPr>
            <a:r>
              <a:rPr lang="en-US" sz="2400" b="1" dirty="0">
                <a:latin typeface="Raleway" panose="020B0503030101060003" pitchFamily="34" charset="77"/>
              </a:rPr>
              <a:t>What could work?  </a:t>
            </a:r>
          </a:p>
          <a:p>
            <a:pPr marL="342900" indent="-342900">
              <a:buFont typeface="Arial" panose="020B0604020202020204" pitchFamily="34" charset="0"/>
              <a:buChar char="•"/>
            </a:pPr>
            <a:r>
              <a:rPr lang="en-US" sz="2400" b="1" dirty="0">
                <a:latin typeface="Raleway" panose="020B0503030101060003" pitchFamily="34" charset="77"/>
              </a:rPr>
              <a:t>What would be practical?</a:t>
            </a:r>
            <a:endParaRPr lang="en-US" sz="2400" dirty="0">
              <a:latin typeface="Raleway" panose="020B0503030101060003" pitchFamily="34" charset="77"/>
            </a:endParaRPr>
          </a:p>
        </p:txBody>
      </p:sp>
    </p:spTree>
    <p:extLst>
      <p:ext uri="{BB962C8B-B14F-4D97-AF65-F5344CB8AC3E}">
        <p14:creationId xmlns:p14="http://schemas.microsoft.com/office/powerpoint/2010/main" val="14126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a:extLst>
              <a:ext uri="{FF2B5EF4-FFF2-40B4-BE49-F238E27FC236}">
                <a16:creationId xmlns:a16="http://schemas.microsoft.com/office/drawing/2014/main" id="{16284E36-6B4A-F015-1A40-D7F713915081}"/>
              </a:ext>
            </a:extLst>
          </p:cNvPr>
          <p:cNvSpPr/>
          <p:nvPr/>
        </p:nvSpPr>
        <p:spPr>
          <a:xfrm rot="16200000">
            <a:off x="5715547" y="2016893"/>
            <a:ext cx="379791" cy="606973"/>
          </a:xfrm>
          <a:prstGeom prst="can">
            <a:avLst/>
          </a:prstGeom>
          <a:solidFill>
            <a:schemeClr val="tx1">
              <a:lumMod val="75000"/>
              <a:lumOff val="25000"/>
            </a:schemeClr>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FD211CC2-6300-2F4D-8985-2AF590BF86F9}"/>
              </a:ext>
            </a:extLst>
          </p:cNvPr>
          <p:cNvCxnSpPr>
            <a:cxnSpLocks/>
          </p:cNvCxnSpPr>
          <p:nvPr/>
        </p:nvCxnSpPr>
        <p:spPr>
          <a:xfrm>
            <a:off x="6285571" y="2080044"/>
            <a:ext cx="4878658" cy="0"/>
          </a:xfrm>
          <a:prstGeom prst="line">
            <a:avLst/>
          </a:prstGeom>
          <a:ln w="63500">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A2B802A-5545-C9BA-261B-5954CADF6247}"/>
              </a:ext>
            </a:extLst>
          </p:cNvPr>
          <p:cNvSpPr>
            <a:spLocks noGrp="1"/>
          </p:cNvSpPr>
          <p:nvPr>
            <p:ph type="title"/>
          </p:nvPr>
        </p:nvSpPr>
        <p:spPr/>
        <p:txBody>
          <a:bodyPr/>
          <a:lstStyle/>
          <a:p>
            <a:r>
              <a:rPr lang="en-US" dirty="0"/>
              <a:t>Aerated Grit Chamber</a:t>
            </a:r>
          </a:p>
        </p:txBody>
      </p:sp>
      <p:sp>
        <p:nvSpPr>
          <p:cNvPr id="3" name="TextBox 2">
            <a:extLst>
              <a:ext uri="{FF2B5EF4-FFF2-40B4-BE49-F238E27FC236}">
                <a16:creationId xmlns:a16="http://schemas.microsoft.com/office/drawing/2014/main" id="{9F41D880-32F6-1A4F-AB54-907D6C299503}"/>
              </a:ext>
            </a:extLst>
          </p:cNvPr>
          <p:cNvSpPr txBox="1"/>
          <p:nvPr/>
        </p:nvSpPr>
        <p:spPr>
          <a:xfrm>
            <a:off x="217113" y="1320310"/>
            <a:ext cx="4261631" cy="5632311"/>
          </a:xfrm>
          <a:prstGeom prst="rect">
            <a:avLst/>
          </a:prstGeom>
          <a:noFill/>
        </p:spPr>
        <p:txBody>
          <a:bodyPr wrap="square" rtlCol="0">
            <a:spAutoFit/>
          </a:bodyPr>
          <a:lstStyle/>
          <a:p>
            <a:r>
              <a:rPr lang="en-US" sz="2000" dirty="0">
                <a:latin typeface="Raleway" panose="020B0503030101060003" pitchFamily="34" charset="77"/>
              </a:rPr>
              <a:t>Influent enters perpendicular to axis of basin</a:t>
            </a:r>
          </a:p>
          <a:p>
            <a:endParaRPr lang="en-US" sz="2000" dirty="0">
              <a:latin typeface="Raleway" panose="020B0503030101060003" pitchFamily="34" charset="77"/>
            </a:endParaRPr>
          </a:p>
          <a:p>
            <a:r>
              <a:rPr lang="en-US" sz="2000" dirty="0">
                <a:latin typeface="Raleway" panose="020B0503030101060003" pitchFamily="34" charset="77"/>
              </a:rPr>
              <a:t>Aerating disburses air into the wastewater to lower velocity</a:t>
            </a:r>
          </a:p>
          <a:p>
            <a:endParaRPr lang="en-US" sz="2000" dirty="0">
              <a:latin typeface="Raleway" panose="020B0503030101060003" pitchFamily="34" charset="77"/>
            </a:endParaRPr>
          </a:p>
          <a:p>
            <a:r>
              <a:rPr lang="en-US" sz="2000" dirty="0">
                <a:latin typeface="Raleway" panose="020B0503030101060003" pitchFamily="34" charset="77"/>
              </a:rPr>
              <a:t>The air water mixture has a lower specific gravity than water alone – this causes the grit to settle out better</a:t>
            </a:r>
          </a:p>
          <a:p>
            <a:endParaRPr lang="en-US" sz="2000" dirty="0">
              <a:latin typeface="Raleway" panose="020B0503030101060003" pitchFamily="34" charset="77"/>
            </a:endParaRPr>
          </a:p>
          <a:p>
            <a:r>
              <a:rPr lang="en-US" sz="2000" dirty="0">
                <a:latin typeface="Raleway" panose="020B0503030101060003" pitchFamily="34" charset="77"/>
              </a:rPr>
              <a:t>The rolling action of water in the tank also moves grit toward to bottom</a:t>
            </a:r>
          </a:p>
          <a:p>
            <a:endParaRPr lang="en-US" sz="2000" dirty="0">
              <a:latin typeface="Raleway" panose="020B0503030101060003" pitchFamily="34" charset="77"/>
            </a:endParaRPr>
          </a:p>
          <a:p>
            <a:r>
              <a:rPr lang="en-US" sz="2000" dirty="0">
                <a:latin typeface="Raleway" panose="020B0503030101060003" pitchFamily="34" charset="77"/>
              </a:rPr>
              <a:t>Aerated grit chambers have low detention times – in the 3-to-5- minute range</a:t>
            </a:r>
          </a:p>
        </p:txBody>
      </p:sp>
      <p:grpSp>
        <p:nvGrpSpPr>
          <p:cNvPr id="26" name="Group 25">
            <a:extLst>
              <a:ext uri="{FF2B5EF4-FFF2-40B4-BE49-F238E27FC236}">
                <a16:creationId xmlns:a16="http://schemas.microsoft.com/office/drawing/2014/main" id="{A23CC719-0E6C-5F32-DD5B-AE2EE571FC29}"/>
              </a:ext>
            </a:extLst>
          </p:cNvPr>
          <p:cNvGrpSpPr/>
          <p:nvPr/>
        </p:nvGrpSpPr>
        <p:grpSpPr>
          <a:xfrm>
            <a:off x="7303485" y="2195021"/>
            <a:ext cx="3153318" cy="2678776"/>
            <a:chOff x="7314905" y="2200726"/>
            <a:chExt cx="3153318" cy="2678776"/>
          </a:xfrm>
        </p:grpSpPr>
        <p:sp>
          <p:nvSpPr>
            <p:cNvPr id="23" name="Arc 22">
              <a:extLst>
                <a:ext uri="{FF2B5EF4-FFF2-40B4-BE49-F238E27FC236}">
                  <a16:creationId xmlns:a16="http://schemas.microsoft.com/office/drawing/2014/main" id="{0789672C-6A66-171D-D425-B1585D291490}"/>
                </a:ext>
              </a:extLst>
            </p:cNvPr>
            <p:cNvSpPr/>
            <p:nvPr/>
          </p:nvSpPr>
          <p:spPr>
            <a:xfrm rot="10800000">
              <a:off x="7314905" y="2807699"/>
              <a:ext cx="2645757" cy="2071803"/>
            </a:xfrm>
            <a:prstGeom prst="arc">
              <a:avLst/>
            </a:prstGeom>
            <a:ln w="63500">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5" name="Group 24">
              <a:extLst>
                <a:ext uri="{FF2B5EF4-FFF2-40B4-BE49-F238E27FC236}">
                  <a16:creationId xmlns:a16="http://schemas.microsoft.com/office/drawing/2014/main" id="{F708DC3F-D2C8-E3F8-0722-982070F67095}"/>
                </a:ext>
              </a:extLst>
            </p:cNvPr>
            <p:cNvGrpSpPr/>
            <p:nvPr/>
          </p:nvGrpSpPr>
          <p:grpSpPr>
            <a:xfrm>
              <a:off x="7314905" y="2200726"/>
              <a:ext cx="3153318" cy="2678776"/>
              <a:chOff x="7314342" y="2212343"/>
              <a:chExt cx="3153318" cy="2678776"/>
            </a:xfrm>
          </p:grpSpPr>
          <p:sp>
            <p:nvSpPr>
              <p:cNvPr id="21" name="Arc 20">
                <a:extLst>
                  <a:ext uri="{FF2B5EF4-FFF2-40B4-BE49-F238E27FC236}">
                    <a16:creationId xmlns:a16="http://schemas.microsoft.com/office/drawing/2014/main" id="{0B9F8B00-C751-C4E6-7DAB-A217CBB8D979}"/>
                  </a:ext>
                </a:extLst>
              </p:cNvPr>
              <p:cNvSpPr/>
              <p:nvPr/>
            </p:nvSpPr>
            <p:spPr>
              <a:xfrm>
                <a:off x="7821903" y="2212343"/>
                <a:ext cx="2645757" cy="2071803"/>
              </a:xfrm>
              <a:prstGeom prst="arc">
                <a:avLst/>
              </a:prstGeom>
              <a:ln w="63500">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C055763D-FDEE-4CF5-83EE-AAA30E63701E}"/>
                  </a:ext>
                </a:extLst>
              </p:cNvPr>
              <p:cNvSpPr/>
              <p:nvPr/>
            </p:nvSpPr>
            <p:spPr>
              <a:xfrm rot="5400000">
                <a:off x="7821902" y="2245362"/>
                <a:ext cx="2645757" cy="2645758"/>
              </a:xfrm>
              <a:prstGeom prst="arc">
                <a:avLst>
                  <a:gd name="adj1" fmla="val 16274778"/>
                  <a:gd name="adj2" fmla="val 0"/>
                </a:avLst>
              </a:prstGeom>
              <a:ln w="63500">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046B2BC7-2A67-CCC9-0BC6-08122A2D81BA}"/>
                  </a:ext>
                </a:extLst>
              </p:cNvPr>
              <p:cNvSpPr/>
              <p:nvPr/>
            </p:nvSpPr>
            <p:spPr>
              <a:xfrm rot="16200000">
                <a:off x="7246400" y="2287668"/>
                <a:ext cx="2645757" cy="2509874"/>
              </a:xfrm>
              <a:prstGeom prst="arc">
                <a:avLst>
                  <a:gd name="adj1" fmla="val 16221634"/>
                  <a:gd name="adj2" fmla="val 114904"/>
                </a:avLst>
              </a:prstGeom>
              <a:ln w="63500">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51" name="TextBox 50">
            <a:extLst>
              <a:ext uri="{FF2B5EF4-FFF2-40B4-BE49-F238E27FC236}">
                <a16:creationId xmlns:a16="http://schemas.microsoft.com/office/drawing/2014/main" id="{6B37E56F-EA42-3F79-B8B3-4022B30D87B8}"/>
              </a:ext>
            </a:extLst>
          </p:cNvPr>
          <p:cNvSpPr txBox="1"/>
          <p:nvPr/>
        </p:nvSpPr>
        <p:spPr>
          <a:xfrm>
            <a:off x="7761382" y="1734943"/>
            <a:ext cx="1729961" cy="369332"/>
          </a:xfrm>
          <a:prstGeom prst="rect">
            <a:avLst/>
          </a:prstGeom>
          <a:noFill/>
        </p:spPr>
        <p:txBody>
          <a:bodyPr wrap="none" rtlCol="0">
            <a:spAutoFit/>
          </a:bodyPr>
          <a:lstStyle/>
          <a:p>
            <a:r>
              <a:rPr lang="en-US" dirty="0">
                <a:latin typeface="Raleway" panose="020B0503030101060003" pitchFamily="34" charset="77"/>
              </a:rPr>
              <a:t>Water Surface</a:t>
            </a:r>
          </a:p>
        </p:txBody>
      </p:sp>
      <p:sp>
        <p:nvSpPr>
          <p:cNvPr id="52" name="Donut 51">
            <a:extLst>
              <a:ext uri="{FF2B5EF4-FFF2-40B4-BE49-F238E27FC236}">
                <a16:creationId xmlns:a16="http://schemas.microsoft.com/office/drawing/2014/main" id="{947F5882-AF63-EAED-38CC-AF2AE9E3743E}"/>
              </a:ext>
            </a:extLst>
          </p:cNvPr>
          <p:cNvSpPr/>
          <p:nvPr/>
        </p:nvSpPr>
        <p:spPr>
          <a:xfrm>
            <a:off x="6856792" y="5037179"/>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Donut 53">
            <a:extLst>
              <a:ext uri="{FF2B5EF4-FFF2-40B4-BE49-F238E27FC236}">
                <a16:creationId xmlns:a16="http://schemas.microsoft.com/office/drawing/2014/main" id="{82D8CF69-E370-976C-AE58-6ADDC36057EB}"/>
              </a:ext>
            </a:extLst>
          </p:cNvPr>
          <p:cNvSpPr/>
          <p:nvPr/>
        </p:nvSpPr>
        <p:spPr>
          <a:xfrm>
            <a:off x="6853856" y="5037179"/>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Donut 54">
            <a:extLst>
              <a:ext uri="{FF2B5EF4-FFF2-40B4-BE49-F238E27FC236}">
                <a16:creationId xmlns:a16="http://schemas.microsoft.com/office/drawing/2014/main" id="{F428BBD7-B235-26BA-A1B0-DF2766CB1703}"/>
              </a:ext>
            </a:extLst>
          </p:cNvPr>
          <p:cNvSpPr/>
          <p:nvPr/>
        </p:nvSpPr>
        <p:spPr>
          <a:xfrm>
            <a:off x="6853856" y="5032717"/>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Donut 55">
            <a:extLst>
              <a:ext uri="{FF2B5EF4-FFF2-40B4-BE49-F238E27FC236}">
                <a16:creationId xmlns:a16="http://schemas.microsoft.com/office/drawing/2014/main" id="{2558AEB8-7087-DE3F-F189-0E98D8066113}"/>
              </a:ext>
            </a:extLst>
          </p:cNvPr>
          <p:cNvSpPr/>
          <p:nvPr/>
        </p:nvSpPr>
        <p:spPr>
          <a:xfrm>
            <a:off x="6830118" y="5063568"/>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Donut 56">
            <a:extLst>
              <a:ext uri="{FF2B5EF4-FFF2-40B4-BE49-F238E27FC236}">
                <a16:creationId xmlns:a16="http://schemas.microsoft.com/office/drawing/2014/main" id="{BC66E6B1-C880-008B-E83A-A1E4E2EF6F9C}"/>
              </a:ext>
            </a:extLst>
          </p:cNvPr>
          <p:cNvSpPr/>
          <p:nvPr/>
        </p:nvSpPr>
        <p:spPr>
          <a:xfrm>
            <a:off x="6877594" y="5052574"/>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Donut 57">
            <a:extLst>
              <a:ext uri="{FF2B5EF4-FFF2-40B4-BE49-F238E27FC236}">
                <a16:creationId xmlns:a16="http://schemas.microsoft.com/office/drawing/2014/main" id="{E9A9344E-12CA-6205-FF59-C71F21FD0EF7}"/>
              </a:ext>
            </a:extLst>
          </p:cNvPr>
          <p:cNvSpPr/>
          <p:nvPr/>
        </p:nvSpPr>
        <p:spPr>
          <a:xfrm>
            <a:off x="6877501" y="5089957"/>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Donut 58">
            <a:extLst>
              <a:ext uri="{FF2B5EF4-FFF2-40B4-BE49-F238E27FC236}">
                <a16:creationId xmlns:a16="http://schemas.microsoft.com/office/drawing/2014/main" id="{ACC8946F-D3DB-2A37-A9CB-E89B42696629}"/>
              </a:ext>
            </a:extLst>
          </p:cNvPr>
          <p:cNvSpPr/>
          <p:nvPr/>
        </p:nvSpPr>
        <p:spPr>
          <a:xfrm>
            <a:off x="6828362" y="5037179"/>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Donut 59">
            <a:extLst>
              <a:ext uri="{FF2B5EF4-FFF2-40B4-BE49-F238E27FC236}">
                <a16:creationId xmlns:a16="http://schemas.microsoft.com/office/drawing/2014/main" id="{20E879AE-A577-DF26-056A-38A645FE5793}"/>
              </a:ext>
            </a:extLst>
          </p:cNvPr>
          <p:cNvSpPr/>
          <p:nvPr/>
        </p:nvSpPr>
        <p:spPr>
          <a:xfrm>
            <a:off x="6925479" y="5067969"/>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Donut 60">
            <a:extLst>
              <a:ext uri="{FF2B5EF4-FFF2-40B4-BE49-F238E27FC236}">
                <a16:creationId xmlns:a16="http://schemas.microsoft.com/office/drawing/2014/main" id="{00547E8C-647A-4774-B029-29769E35CCDE}"/>
              </a:ext>
            </a:extLst>
          </p:cNvPr>
          <p:cNvSpPr/>
          <p:nvPr/>
        </p:nvSpPr>
        <p:spPr>
          <a:xfrm>
            <a:off x="6874082" y="5052574"/>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Donut 61">
            <a:extLst>
              <a:ext uri="{FF2B5EF4-FFF2-40B4-BE49-F238E27FC236}">
                <a16:creationId xmlns:a16="http://schemas.microsoft.com/office/drawing/2014/main" id="{FFCBD035-B6D7-A4D0-78DE-82B7167EC027}"/>
              </a:ext>
            </a:extLst>
          </p:cNvPr>
          <p:cNvSpPr/>
          <p:nvPr/>
        </p:nvSpPr>
        <p:spPr>
          <a:xfrm>
            <a:off x="6868781" y="5019934"/>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 name="Donut 62">
            <a:extLst>
              <a:ext uri="{FF2B5EF4-FFF2-40B4-BE49-F238E27FC236}">
                <a16:creationId xmlns:a16="http://schemas.microsoft.com/office/drawing/2014/main" id="{B22CD478-335C-15E1-184F-E3056744482A}"/>
              </a:ext>
            </a:extLst>
          </p:cNvPr>
          <p:cNvSpPr/>
          <p:nvPr/>
        </p:nvSpPr>
        <p:spPr>
          <a:xfrm>
            <a:off x="6887471" y="5067969"/>
            <a:ext cx="91440" cy="93306"/>
          </a:xfrm>
          <a:prstGeom prst="don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0" name="Group 19">
            <a:extLst>
              <a:ext uri="{FF2B5EF4-FFF2-40B4-BE49-F238E27FC236}">
                <a16:creationId xmlns:a16="http://schemas.microsoft.com/office/drawing/2014/main" id="{98C4A1C5-DD1D-D369-0716-A711007C87BA}"/>
              </a:ext>
            </a:extLst>
          </p:cNvPr>
          <p:cNvGrpSpPr/>
          <p:nvPr/>
        </p:nvGrpSpPr>
        <p:grpSpPr>
          <a:xfrm>
            <a:off x="6665699" y="1767640"/>
            <a:ext cx="236017" cy="3322720"/>
            <a:chOff x="6649374" y="1844592"/>
            <a:chExt cx="236017" cy="3322720"/>
          </a:xfrm>
        </p:grpSpPr>
        <p:cxnSp>
          <p:nvCxnSpPr>
            <p:cNvPr id="14" name="Straight Arrow Connector 13">
              <a:extLst>
                <a:ext uri="{FF2B5EF4-FFF2-40B4-BE49-F238E27FC236}">
                  <a16:creationId xmlns:a16="http://schemas.microsoft.com/office/drawing/2014/main" id="{A5438A1C-CE40-F167-7433-8AEC7128061A}"/>
                </a:ext>
              </a:extLst>
            </p:cNvPr>
            <p:cNvCxnSpPr>
              <a:cxnSpLocks/>
            </p:cNvCxnSpPr>
            <p:nvPr/>
          </p:nvCxnSpPr>
          <p:spPr>
            <a:xfrm>
              <a:off x="6649374" y="1844592"/>
              <a:ext cx="0" cy="3148831"/>
            </a:xfrm>
            <a:prstGeom prst="straightConnector1">
              <a:avLst/>
            </a:prstGeom>
            <a:ln w="63500" cap="rnd">
              <a:solidFill>
                <a:schemeClr val="accent1">
                  <a:lumMod val="75000"/>
                </a:schemeClr>
              </a:solidFill>
              <a:round/>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01801C6-F918-3615-044D-4E47005FFC09}"/>
                </a:ext>
              </a:extLst>
            </p:cNvPr>
            <p:cNvCxnSpPr>
              <a:cxnSpLocks/>
            </p:cNvCxnSpPr>
            <p:nvPr/>
          </p:nvCxnSpPr>
          <p:spPr>
            <a:xfrm flipH="1" flipV="1">
              <a:off x="6656652" y="4993423"/>
              <a:ext cx="228739" cy="173889"/>
            </a:xfrm>
            <a:prstGeom prst="straightConnector1">
              <a:avLst/>
            </a:prstGeom>
            <a:ln w="63500" cap="rnd">
              <a:solidFill>
                <a:schemeClr val="accent1">
                  <a:lumMod val="75000"/>
                </a:schemeClr>
              </a:solidFill>
              <a:round/>
              <a:headEnd type="oval"/>
              <a:tailEnd type="non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p14="http://schemas.microsoft.com/office/powerpoint/2010/main">
        <mc:Choice Requires="p14">
          <p:contentPart p14:bwMode="auto" r:id="rId3">
            <p14:nvContentPartPr>
              <p14:cNvPr id="64" name="Ink 63">
                <a:extLst>
                  <a:ext uri="{FF2B5EF4-FFF2-40B4-BE49-F238E27FC236}">
                    <a16:creationId xmlns:a16="http://schemas.microsoft.com/office/drawing/2014/main" id="{6CEC7B96-DE3C-4715-6A38-6F505E500A2E}"/>
                  </a:ext>
                </a:extLst>
              </p14:cNvPr>
              <p14:cNvContentPartPr/>
              <p14:nvPr/>
            </p14:nvContentPartPr>
            <p14:xfrm>
              <a:off x="6750536" y="4953939"/>
              <a:ext cx="3373363" cy="1317034"/>
            </p14:xfrm>
          </p:contentPart>
        </mc:Choice>
        <mc:Fallback xmlns="">
          <p:pic>
            <p:nvPicPr>
              <p:cNvPr id="64" name="Ink 63">
                <a:extLst>
                  <a:ext uri="{FF2B5EF4-FFF2-40B4-BE49-F238E27FC236}">
                    <a16:creationId xmlns:a16="http://schemas.microsoft.com/office/drawing/2014/main" id="{6CEC7B96-DE3C-4715-6A38-6F505E500A2E}"/>
                  </a:ext>
                </a:extLst>
              </p:cNvPr>
              <p:cNvPicPr/>
              <p:nvPr/>
            </p:nvPicPr>
            <p:blipFill>
              <a:blip r:embed="rId4"/>
              <a:stretch>
                <a:fillRect/>
              </a:stretch>
            </p:blipFill>
            <p:spPr>
              <a:xfrm>
                <a:off x="6696533" y="4845956"/>
                <a:ext cx="3481008" cy="1532640"/>
              </a:xfrm>
              <a:prstGeom prst="rect">
                <a:avLst/>
              </a:prstGeom>
            </p:spPr>
          </p:pic>
        </mc:Fallback>
      </mc:AlternateContent>
      <p:grpSp>
        <p:nvGrpSpPr>
          <p:cNvPr id="12" name="Group 11">
            <a:extLst>
              <a:ext uri="{FF2B5EF4-FFF2-40B4-BE49-F238E27FC236}">
                <a16:creationId xmlns:a16="http://schemas.microsoft.com/office/drawing/2014/main" id="{3457B885-05CD-9DEA-2819-30DE28991BF7}"/>
              </a:ext>
            </a:extLst>
          </p:cNvPr>
          <p:cNvGrpSpPr/>
          <p:nvPr/>
        </p:nvGrpSpPr>
        <p:grpSpPr>
          <a:xfrm>
            <a:off x="6096000" y="1864577"/>
            <a:ext cx="5267489" cy="4816239"/>
            <a:chOff x="6096000" y="1864577"/>
            <a:chExt cx="5267489" cy="4816239"/>
          </a:xfrm>
        </p:grpSpPr>
        <p:sp>
          <p:nvSpPr>
            <p:cNvPr id="6" name="Rectangle 5">
              <a:extLst>
                <a:ext uri="{FF2B5EF4-FFF2-40B4-BE49-F238E27FC236}">
                  <a16:creationId xmlns:a16="http://schemas.microsoft.com/office/drawing/2014/main" id="{4A5379D9-FCA8-BE52-48C9-E35EBB3095D4}"/>
                </a:ext>
              </a:extLst>
            </p:cNvPr>
            <p:cNvSpPr/>
            <p:nvPr/>
          </p:nvSpPr>
          <p:spPr>
            <a:xfrm>
              <a:off x="6096000" y="1864577"/>
              <a:ext cx="379142" cy="362348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2BA3ED5-E13F-604D-3971-5C26AF0F4D03}"/>
                </a:ext>
              </a:extLst>
            </p:cNvPr>
            <p:cNvSpPr/>
            <p:nvPr/>
          </p:nvSpPr>
          <p:spPr>
            <a:xfrm>
              <a:off x="10974658" y="1864577"/>
              <a:ext cx="379142" cy="312884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0848806-2C32-9C52-71E7-2A23E1A2547E}"/>
                </a:ext>
              </a:extLst>
            </p:cNvPr>
            <p:cNvSpPr/>
            <p:nvPr/>
          </p:nvSpPr>
          <p:spPr>
            <a:xfrm rot="4421807">
              <a:off x="9609495" y="3680947"/>
              <a:ext cx="379142" cy="312884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F66D59D-3AFC-539C-BBA0-3C6C78D13041}"/>
                </a:ext>
              </a:extLst>
            </p:cNvPr>
            <p:cNvSpPr/>
            <p:nvPr/>
          </p:nvSpPr>
          <p:spPr>
            <a:xfrm rot="5400000">
              <a:off x="7426851" y="5761265"/>
              <a:ext cx="379142" cy="143107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3DBCEE-2BC9-9680-2AB8-DAF7FFE87F0F}"/>
                </a:ext>
              </a:extLst>
            </p:cNvPr>
            <p:cNvSpPr/>
            <p:nvPr/>
          </p:nvSpPr>
          <p:spPr>
            <a:xfrm rot="863355">
              <a:off x="8097784" y="5537445"/>
              <a:ext cx="379142" cy="108481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26F973-73D9-5DFF-2EE4-7A096733BCF5}"/>
                </a:ext>
              </a:extLst>
            </p:cNvPr>
            <p:cNvSpPr/>
            <p:nvPr/>
          </p:nvSpPr>
          <p:spPr>
            <a:xfrm rot="19546119">
              <a:off x="6459803" y="5249743"/>
              <a:ext cx="379142" cy="143107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1" name="Curved Connector 70">
            <a:extLst>
              <a:ext uri="{FF2B5EF4-FFF2-40B4-BE49-F238E27FC236}">
                <a16:creationId xmlns:a16="http://schemas.microsoft.com/office/drawing/2014/main" id="{1D0E692E-1840-5C9D-513B-6778A5D66A47}"/>
              </a:ext>
            </a:extLst>
          </p:cNvPr>
          <p:cNvCxnSpPr>
            <a:cxnSpLocks/>
          </p:cNvCxnSpPr>
          <p:nvPr/>
        </p:nvCxnSpPr>
        <p:spPr>
          <a:xfrm rot="10800000" flipV="1">
            <a:off x="7597206" y="5093017"/>
            <a:ext cx="1766284" cy="992687"/>
          </a:xfrm>
          <a:prstGeom prst="curvedConnector3">
            <a:avLst>
              <a:gd name="adj1" fmla="val 74300"/>
            </a:avLst>
          </a:prstGeom>
          <a:ln w="762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ight Arrow 12">
            <a:extLst>
              <a:ext uri="{FF2B5EF4-FFF2-40B4-BE49-F238E27FC236}">
                <a16:creationId xmlns:a16="http://schemas.microsoft.com/office/drawing/2014/main" id="{FC2877DC-8E62-DCF5-7DB0-5E9584339FBB}"/>
              </a:ext>
            </a:extLst>
          </p:cNvPr>
          <p:cNvSpPr/>
          <p:nvPr/>
        </p:nvSpPr>
        <p:spPr>
          <a:xfrm>
            <a:off x="4792877" y="2202404"/>
            <a:ext cx="817322" cy="273531"/>
          </a:xfrm>
          <a:prstGeom prst="rightArrow">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60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endCondLst>
                                    <p:cond evt="onNext" delay="0">
                                      <p:tgtEl>
                                        <p:sldTgt/>
                                      </p:tgtEl>
                                    </p:cond>
                                  </p:endCondLst>
                                  <p:childTnLst>
                                    <p:set>
                                      <p:cBhvr>
                                        <p:cTn id="6" dur="1" fill="hold">
                                          <p:stCondLst>
                                            <p:cond delay="0"/>
                                          </p:stCondLst>
                                        </p:cTn>
                                        <p:tgtEl>
                                          <p:spTgt spid="52"/>
                                        </p:tgtEl>
                                        <p:attrNameLst>
                                          <p:attrName>style.visibility</p:attrName>
                                        </p:attrNameLst>
                                      </p:cBhvr>
                                      <p:to>
                                        <p:strVal val="visible"/>
                                      </p:to>
                                    </p:set>
                                  </p:childTnLst>
                                </p:cTn>
                              </p:par>
                            </p:childTnLst>
                          </p:cTn>
                        </p:par>
                        <p:par>
                          <p:cTn id="7" fill="hold">
                            <p:stCondLst>
                              <p:cond delay="0"/>
                            </p:stCondLst>
                            <p:childTnLst>
                              <p:par>
                                <p:cTn id="8" presetID="42" presetClass="path" presetSubtype="0" repeatCount="0" accel="50000" decel="50000" fill="hold" grpId="0" nodeType="afterEffect">
                                  <p:stCondLst>
                                    <p:cond delay="0"/>
                                  </p:stCondLst>
                                  <p:childTnLst>
                                    <p:animMotion origin="layout" path="M 4.16667E-6 -3.7037E-6 L 0.00559 -0.43796 " pathEditMode="relative" rAng="0" ptsTypes="AA">
                                      <p:cBhvr>
                                        <p:cTn id="9" dur="2000" fill="hold"/>
                                        <p:tgtEl>
                                          <p:spTgt spid="52"/>
                                        </p:tgtEl>
                                        <p:attrNameLst>
                                          <p:attrName>ppt_x</p:attrName>
                                          <p:attrName>ppt_y</p:attrName>
                                        </p:attrNameLst>
                                      </p:cBhvr>
                                      <p:rCtr x="273" y="-21898"/>
                                    </p:animMotion>
                                  </p:childTnLst>
                                </p:cTn>
                              </p:par>
                            </p:childTnLst>
                          </p:cTn>
                        </p:par>
                        <p:par>
                          <p:cTn id="10" fill="hold">
                            <p:stCondLst>
                              <p:cond delay="2000"/>
                            </p:stCondLst>
                            <p:childTnLst>
                              <p:par>
                                <p:cTn id="11" presetID="1" presetClass="exit" presetSubtype="0" fill="hold" grpId="2" nodeType="afterEffect">
                                  <p:stCondLst>
                                    <p:cond delay="0"/>
                                  </p:stCondLst>
                                  <p:childTnLst>
                                    <p:set>
                                      <p:cBhvr>
                                        <p:cTn id="12" dur="1" fill="hold">
                                          <p:stCondLst>
                                            <p:cond delay="0"/>
                                          </p:stCondLst>
                                        </p:cTn>
                                        <p:tgtEl>
                                          <p:spTgt spid="52"/>
                                        </p:tgtEl>
                                        <p:attrNameLst>
                                          <p:attrName>style.visibility</p:attrName>
                                        </p:attrNameLst>
                                      </p:cBhvr>
                                      <p:to>
                                        <p:strVal val="hidden"/>
                                      </p:to>
                                    </p:set>
                                  </p:childTnLst>
                                </p:cTn>
                              </p:par>
                              <p:par>
                                <p:cTn id="13" presetID="1" presetClass="entr" presetSubtype="0" fill="hold" grpId="1" nodeType="withEffect">
                                  <p:stCondLst>
                                    <p:cond delay="0"/>
                                  </p:stCondLst>
                                  <p:endCondLst>
                                    <p:cond evt="onNext" delay="0">
                                      <p:tgtEl>
                                        <p:sldTgt/>
                                      </p:tgtEl>
                                    </p:cond>
                                  </p:endCondLst>
                                  <p:childTnLst>
                                    <p:set>
                                      <p:cBhvr>
                                        <p:cTn id="14" dur="1" fill="hold">
                                          <p:stCondLst>
                                            <p:cond delay="0"/>
                                          </p:stCondLst>
                                        </p:cTn>
                                        <p:tgtEl>
                                          <p:spTgt spid="54"/>
                                        </p:tgtEl>
                                        <p:attrNameLst>
                                          <p:attrName>style.visibility</p:attrName>
                                        </p:attrNameLst>
                                      </p:cBhvr>
                                      <p:to>
                                        <p:strVal val="visible"/>
                                      </p:to>
                                    </p:set>
                                  </p:childTnLst>
                                </p:cTn>
                              </p:par>
                            </p:childTnLst>
                          </p:cTn>
                        </p:par>
                        <p:par>
                          <p:cTn id="15" fill="hold">
                            <p:stCondLst>
                              <p:cond delay="2000"/>
                            </p:stCondLst>
                            <p:childTnLst>
                              <p:par>
                                <p:cTn id="16" presetID="42" presetClass="path" presetSubtype="0" repeatCount="0" accel="50000" decel="50000" fill="hold" grpId="0" nodeType="afterEffect">
                                  <p:stCondLst>
                                    <p:cond delay="0"/>
                                  </p:stCondLst>
                                  <p:childTnLst>
                                    <p:animMotion origin="layout" path="M -2.5E-6 -4.07407E-6 L 0.0056 -0.43796 " pathEditMode="relative" rAng="0" ptsTypes="AA">
                                      <p:cBhvr>
                                        <p:cTn id="17" dur="2000" fill="hold"/>
                                        <p:tgtEl>
                                          <p:spTgt spid="54"/>
                                        </p:tgtEl>
                                        <p:attrNameLst>
                                          <p:attrName>ppt_x</p:attrName>
                                          <p:attrName>ppt_y</p:attrName>
                                        </p:attrNameLst>
                                      </p:cBhvr>
                                      <p:rCtr x="273" y="-21898"/>
                                    </p:animMotion>
                                  </p:childTnLst>
                                </p:cTn>
                              </p:par>
                            </p:childTnLst>
                          </p:cTn>
                        </p:par>
                        <p:par>
                          <p:cTn id="18" fill="hold">
                            <p:stCondLst>
                              <p:cond delay="4000"/>
                            </p:stCondLst>
                            <p:childTnLst>
                              <p:par>
                                <p:cTn id="19" presetID="1" presetClass="exit" presetSubtype="0" fill="hold" grpId="2" nodeType="afterEffect">
                                  <p:stCondLst>
                                    <p:cond delay="0"/>
                                  </p:stCondLst>
                                  <p:childTnLst>
                                    <p:set>
                                      <p:cBhvr>
                                        <p:cTn id="20" dur="1" fill="hold">
                                          <p:stCondLst>
                                            <p:cond delay="0"/>
                                          </p:stCondLst>
                                        </p:cTn>
                                        <p:tgtEl>
                                          <p:spTgt spid="54"/>
                                        </p:tgtEl>
                                        <p:attrNameLst>
                                          <p:attrName>style.visibility</p:attrName>
                                        </p:attrNameLst>
                                      </p:cBhvr>
                                      <p:to>
                                        <p:strVal val="hidden"/>
                                      </p:to>
                                    </p:set>
                                  </p:childTnLst>
                                </p:cTn>
                              </p:par>
                            </p:childTnLst>
                          </p:cTn>
                        </p:par>
                        <p:par>
                          <p:cTn id="21" fill="hold">
                            <p:stCondLst>
                              <p:cond delay="4000"/>
                            </p:stCondLst>
                            <p:childTnLst>
                              <p:par>
                                <p:cTn id="22" presetID="1" presetClass="entr" presetSubtype="0" fill="hold" grpId="1" nodeType="afterEffect">
                                  <p:stCondLst>
                                    <p:cond delay="0"/>
                                  </p:stCondLst>
                                  <p:endCondLst>
                                    <p:cond evt="onNext" delay="0">
                                      <p:tgtEl>
                                        <p:sldTgt/>
                                      </p:tgtEl>
                                    </p:cond>
                                  </p:endCondLst>
                                  <p:childTnLst>
                                    <p:set>
                                      <p:cBhvr>
                                        <p:cTn id="23" dur="1" fill="hold">
                                          <p:stCondLst>
                                            <p:cond delay="0"/>
                                          </p:stCondLst>
                                        </p:cTn>
                                        <p:tgtEl>
                                          <p:spTgt spid="55"/>
                                        </p:tgtEl>
                                        <p:attrNameLst>
                                          <p:attrName>style.visibility</p:attrName>
                                        </p:attrNameLst>
                                      </p:cBhvr>
                                      <p:to>
                                        <p:strVal val="visible"/>
                                      </p:to>
                                    </p:set>
                                  </p:childTnLst>
                                </p:cTn>
                              </p:par>
                            </p:childTnLst>
                          </p:cTn>
                        </p:par>
                        <p:par>
                          <p:cTn id="24" fill="hold">
                            <p:stCondLst>
                              <p:cond delay="4000"/>
                            </p:stCondLst>
                            <p:childTnLst>
                              <p:par>
                                <p:cTn id="25" presetID="42" presetClass="path" presetSubtype="0" repeatCount="0" accel="50000" decel="50000" fill="hold" grpId="0" nodeType="afterEffect">
                                  <p:stCondLst>
                                    <p:cond delay="0"/>
                                  </p:stCondLst>
                                  <p:childTnLst>
                                    <p:animMotion origin="layout" path="M 4.58333E-6 7.40741E-7 L 0.00559 -0.43796 " pathEditMode="relative" rAng="0" ptsTypes="AA">
                                      <p:cBhvr>
                                        <p:cTn id="26" dur="2000" fill="hold"/>
                                        <p:tgtEl>
                                          <p:spTgt spid="55"/>
                                        </p:tgtEl>
                                        <p:attrNameLst>
                                          <p:attrName>ppt_x</p:attrName>
                                          <p:attrName>ppt_y</p:attrName>
                                        </p:attrNameLst>
                                      </p:cBhvr>
                                      <p:rCtr x="273" y="-21898"/>
                                    </p:animMotion>
                                  </p:childTnLst>
                                </p:cTn>
                              </p:par>
                            </p:childTnLst>
                          </p:cTn>
                        </p:par>
                        <p:par>
                          <p:cTn id="27" fill="hold">
                            <p:stCondLst>
                              <p:cond delay="6000"/>
                            </p:stCondLst>
                            <p:childTnLst>
                              <p:par>
                                <p:cTn id="28" presetID="1" presetClass="exit" presetSubtype="0" fill="hold" grpId="2" nodeType="afterEffect">
                                  <p:stCondLst>
                                    <p:cond delay="0"/>
                                  </p:stCondLst>
                                  <p:childTnLst>
                                    <p:set>
                                      <p:cBhvr>
                                        <p:cTn id="29" dur="1" fill="hold">
                                          <p:stCondLst>
                                            <p:cond delay="0"/>
                                          </p:stCondLst>
                                        </p:cTn>
                                        <p:tgtEl>
                                          <p:spTgt spid="55"/>
                                        </p:tgtEl>
                                        <p:attrNameLst>
                                          <p:attrName>style.visibility</p:attrName>
                                        </p:attrNameLst>
                                      </p:cBhvr>
                                      <p:to>
                                        <p:strVal val="hidden"/>
                                      </p:to>
                                    </p:set>
                                  </p:childTnLst>
                                </p:cTn>
                              </p:par>
                            </p:childTnLst>
                          </p:cTn>
                        </p:par>
                        <p:par>
                          <p:cTn id="30" fill="hold">
                            <p:stCondLst>
                              <p:cond delay="6000"/>
                            </p:stCondLst>
                            <p:childTnLst>
                              <p:par>
                                <p:cTn id="31" presetID="1" presetClass="entr" presetSubtype="0" fill="hold" grpId="1" nodeType="afterEffect">
                                  <p:stCondLst>
                                    <p:cond delay="0"/>
                                  </p:stCondLst>
                                  <p:endCondLst>
                                    <p:cond evt="onNext" delay="0">
                                      <p:tgtEl>
                                        <p:sldTgt/>
                                      </p:tgtEl>
                                    </p:cond>
                                  </p:endCondLst>
                                  <p:childTnLst>
                                    <p:set>
                                      <p:cBhvr>
                                        <p:cTn id="32" dur="1" fill="hold">
                                          <p:stCondLst>
                                            <p:cond delay="0"/>
                                          </p:stCondLst>
                                        </p:cTn>
                                        <p:tgtEl>
                                          <p:spTgt spid="56"/>
                                        </p:tgtEl>
                                        <p:attrNameLst>
                                          <p:attrName>style.visibility</p:attrName>
                                        </p:attrNameLst>
                                      </p:cBhvr>
                                      <p:to>
                                        <p:strVal val="visible"/>
                                      </p:to>
                                    </p:set>
                                  </p:childTnLst>
                                </p:cTn>
                              </p:par>
                            </p:childTnLst>
                          </p:cTn>
                        </p:par>
                        <p:par>
                          <p:cTn id="33" fill="hold">
                            <p:stCondLst>
                              <p:cond delay="6000"/>
                            </p:stCondLst>
                            <p:childTnLst>
                              <p:par>
                                <p:cTn id="34" presetID="42" presetClass="path" presetSubtype="0" repeatCount="0" accel="50000" decel="50000" fill="hold" grpId="0" nodeType="afterEffect">
                                  <p:stCondLst>
                                    <p:cond delay="0"/>
                                  </p:stCondLst>
                                  <p:childTnLst>
                                    <p:animMotion origin="layout" path="M -2.29167E-6 1.11111E-6 L 0.0056 -0.43796 " pathEditMode="relative" rAng="0" ptsTypes="AA">
                                      <p:cBhvr>
                                        <p:cTn id="35" dur="2000" fill="hold"/>
                                        <p:tgtEl>
                                          <p:spTgt spid="56"/>
                                        </p:tgtEl>
                                        <p:attrNameLst>
                                          <p:attrName>ppt_x</p:attrName>
                                          <p:attrName>ppt_y</p:attrName>
                                        </p:attrNameLst>
                                      </p:cBhvr>
                                      <p:rCtr x="273" y="-21898"/>
                                    </p:animMotion>
                                  </p:childTnLst>
                                </p:cTn>
                              </p:par>
                            </p:childTnLst>
                          </p:cTn>
                        </p:par>
                        <p:par>
                          <p:cTn id="36" fill="hold">
                            <p:stCondLst>
                              <p:cond delay="8000"/>
                            </p:stCondLst>
                            <p:childTnLst>
                              <p:par>
                                <p:cTn id="37" presetID="1" presetClass="exit" presetSubtype="0" fill="hold" grpId="2" nodeType="afterEffect">
                                  <p:stCondLst>
                                    <p:cond delay="0"/>
                                  </p:stCondLst>
                                  <p:childTnLst>
                                    <p:set>
                                      <p:cBhvr>
                                        <p:cTn id="38" dur="1" fill="hold">
                                          <p:stCondLst>
                                            <p:cond delay="0"/>
                                          </p:stCondLst>
                                        </p:cTn>
                                        <p:tgtEl>
                                          <p:spTgt spid="56"/>
                                        </p:tgtEl>
                                        <p:attrNameLst>
                                          <p:attrName>style.visibility</p:attrName>
                                        </p:attrNameLst>
                                      </p:cBhvr>
                                      <p:to>
                                        <p:strVal val="hidden"/>
                                      </p:to>
                                    </p:set>
                                  </p:childTnLst>
                                </p:cTn>
                              </p:par>
                            </p:childTnLst>
                          </p:cTn>
                        </p:par>
                        <p:par>
                          <p:cTn id="39" fill="hold">
                            <p:stCondLst>
                              <p:cond delay="8000"/>
                            </p:stCondLst>
                            <p:childTnLst>
                              <p:par>
                                <p:cTn id="40" presetID="1" presetClass="entr" presetSubtype="0" fill="hold" grpId="1" nodeType="afterEffect">
                                  <p:stCondLst>
                                    <p:cond delay="0"/>
                                  </p:stCondLst>
                                  <p:endCondLst>
                                    <p:cond evt="onNext" delay="0">
                                      <p:tgtEl>
                                        <p:sldTgt/>
                                      </p:tgtEl>
                                    </p:cond>
                                  </p:endCondLst>
                                  <p:childTnLst>
                                    <p:set>
                                      <p:cBhvr>
                                        <p:cTn id="41" dur="1" fill="hold">
                                          <p:stCondLst>
                                            <p:cond delay="0"/>
                                          </p:stCondLst>
                                        </p:cTn>
                                        <p:tgtEl>
                                          <p:spTgt spid="57"/>
                                        </p:tgtEl>
                                        <p:attrNameLst>
                                          <p:attrName>style.visibility</p:attrName>
                                        </p:attrNameLst>
                                      </p:cBhvr>
                                      <p:to>
                                        <p:strVal val="visible"/>
                                      </p:to>
                                    </p:set>
                                  </p:childTnLst>
                                </p:cTn>
                              </p:par>
                            </p:childTnLst>
                          </p:cTn>
                        </p:par>
                        <p:par>
                          <p:cTn id="42" fill="hold">
                            <p:stCondLst>
                              <p:cond delay="8000"/>
                            </p:stCondLst>
                            <p:childTnLst>
                              <p:par>
                                <p:cTn id="43" presetID="42" presetClass="path" presetSubtype="0" repeatCount="0" accel="50000" decel="50000" fill="hold" grpId="0" nodeType="afterEffect">
                                  <p:stCondLst>
                                    <p:cond delay="0"/>
                                  </p:stCondLst>
                                  <p:childTnLst>
                                    <p:animMotion origin="layout" path="M 3.95833E-6 -2.96296E-6 L 0.0056 -0.43796 " pathEditMode="relative" rAng="0" ptsTypes="AA">
                                      <p:cBhvr>
                                        <p:cTn id="44" dur="2000" fill="hold"/>
                                        <p:tgtEl>
                                          <p:spTgt spid="57"/>
                                        </p:tgtEl>
                                        <p:attrNameLst>
                                          <p:attrName>ppt_x</p:attrName>
                                          <p:attrName>ppt_y</p:attrName>
                                        </p:attrNameLst>
                                      </p:cBhvr>
                                      <p:rCtr x="273" y="-21898"/>
                                    </p:animMotion>
                                  </p:childTnLst>
                                </p:cTn>
                              </p:par>
                            </p:childTnLst>
                          </p:cTn>
                        </p:par>
                        <p:par>
                          <p:cTn id="45" fill="hold">
                            <p:stCondLst>
                              <p:cond delay="10000"/>
                            </p:stCondLst>
                            <p:childTnLst>
                              <p:par>
                                <p:cTn id="46" presetID="1" presetClass="exit" presetSubtype="0" fill="hold" grpId="2" nodeType="afterEffect">
                                  <p:stCondLst>
                                    <p:cond delay="0"/>
                                  </p:stCondLst>
                                  <p:childTnLst>
                                    <p:set>
                                      <p:cBhvr>
                                        <p:cTn id="47" dur="1" fill="hold">
                                          <p:stCondLst>
                                            <p:cond delay="0"/>
                                          </p:stCondLst>
                                        </p:cTn>
                                        <p:tgtEl>
                                          <p:spTgt spid="57"/>
                                        </p:tgtEl>
                                        <p:attrNameLst>
                                          <p:attrName>style.visibility</p:attrName>
                                        </p:attrNameLst>
                                      </p:cBhvr>
                                      <p:to>
                                        <p:strVal val="hidden"/>
                                      </p:to>
                                    </p:set>
                                  </p:childTnLst>
                                </p:cTn>
                              </p:par>
                            </p:childTnLst>
                          </p:cTn>
                        </p:par>
                        <p:par>
                          <p:cTn id="48" fill="hold">
                            <p:stCondLst>
                              <p:cond delay="10000"/>
                            </p:stCondLst>
                            <p:childTnLst>
                              <p:par>
                                <p:cTn id="49" presetID="1" presetClass="entr" presetSubtype="0" fill="hold" grpId="1" nodeType="afterEffect">
                                  <p:stCondLst>
                                    <p:cond delay="0"/>
                                  </p:stCondLst>
                                  <p:endCondLst>
                                    <p:cond evt="onNext" delay="0">
                                      <p:tgtEl>
                                        <p:sldTgt/>
                                      </p:tgtEl>
                                    </p:cond>
                                  </p:endCondLst>
                                  <p:childTnLst>
                                    <p:set>
                                      <p:cBhvr>
                                        <p:cTn id="50" dur="1" fill="hold">
                                          <p:stCondLst>
                                            <p:cond delay="0"/>
                                          </p:stCondLst>
                                        </p:cTn>
                                        <p:tgtEl>
                                          <p:spTgt spid="58"/>
                                        </p:tgtEl>
                                        <p:attrNameLst>
                                          <p:attrName>style.visibility</p:attrName>
                                        </p:attrNameLst>
                                      </p:cBhvr>
                                      <p:to>
                                        <p:strVal val="visible"/>
                                      </p:to>
                                    </p:set>
                                  </p:childTnLst>
                                </p:cTn>
                              </p:par>
                            </p:childTnLst>
                          </p:cTn>
                        </p:par>
                        <p:par>
                          <p:cTn id="51" fill="hold">
                            <p:stCondLst>
                              <p:cond delay="10000"/>
                            </p:stCondLst>
                            <p:childTnLst>
                              <p:par>
                                <p:cTn id="52" presetID="42" presetClass="path" presetSubtype="0" repeatCount="0" accel="50000" decel="50000" fill="hold" grpId="0" nodeType="afterEffect">
                                  <p:stCondLst>
                                    <p:cond delay="0"/>
                                  </p:stCondLst>
                                  <p:childTnLst>
                                    <p:animMotion origin="layout" path="M 1.45833E-6 -2.59259E-6 L 0.0056 -0.43796 " pathEditMode="relative" rAng="0" ptsTypes="AA">
                                      <p:cBhvr>
                                        <p:cTn id="53" dur="2000" fill="hold"/>
                                        <p:tgtEl>
                                          <p:spTgt spid="58"/>
                                        </p:tgtEl>
                                        <p:attrNameLst>
                                          <p:attrName>ppt_x</p:attrName>
                                          <p:attrName>ppt_y</p:attrName>
                                        </p:attrNameLst>
                                      </p:cBhvr>
                                      <p:rCtr x="273" y="-21898"/>
                                    </p:animMotion>
                                  </p:childTnLst>
                                </p:cTn>
                              </p:par>
                            </p:childTnLst>
                          </p:cTn>
                        </p:par>
                        <p:par>
                          <p:cTn id="54" fill="hold">
                            <p:stCondLst>
                              <p:cond delay="12000"/>
                            </p:stCondLst>
                            <p:childTnLst>
                              <p:par>
                                <p:cTn id="55" presetID="1" presetClass="exit" presetSubtype="0" fill="hold" grpId="2" nodeType="afterEffect">
                                  <p:stCondLst>
                                    <p:cond delay="0"/>
                                  </p:stCondLst>
                                  <p:childTnLst>
                                    <p:set>
                                      <p:cBhvr>
                                        <p:cTn id="56" dur="1" fill="hold">
                                          <p:stCondLst>
                                            <p:cond delay="0"/>
                                          </p:stCondLst>
                                        </p:cTn>
                                        <p:tgtEl>
                                          <p:spTgt spid="58"/>
                                        </p:tgtEl>
                                        <p:attrNameLst>
                                          <p:attrName>style.visibility</p:attrName>
                                        </p:attrNameLst>
                                      </p:cBhvr>
                                      <p:to>
                                        <p:strVal val="hidden"/>
                                      </p:to>
                                    </p:set>
                                  </p:childTnLst>
                                </p:cTn>
                              </p:par>
                            </p:childTnLst>
                          </p:cTn>
                        </p:par>
                        <p:par>
                          <p:cTn id="57" fill="hold">
                            <p:stCondLst>
                              <p:cond delay="12000"/>
                            </p:stCondLst>
                            <p:childTnLst>
                              <p:par>
                                <p:cTn id="58" presetID="1" presetClass="entr" presetSubtype="0" fill="hold" grpId="1" nodeType="afterEffect">
                                  <p:stCondLst>
                                    <p:cond delay="0"/>
                                  </p:stCondLst>
                                  <p:endCondLst>
                                    <p:cond evt="onNext" delay="0">
                                      <p:tgtEl>
                                        <p:sldTgt/>
                                      </p:tgtEl>
                                    </p:cond>
                                  </p:endCondLst>
                                  <p:childTnLst>
                                    <p:set>
                                      <p:cBhvr>
                                        <p:cTn id="59" dur="1" fill="hold">
                                          <p:stCondLst>
                                            <p:cond delay="0"/>
                                          </p:stCondLst>
                                        </p:cTn>
                                        <p:tgtEl>
                                          <p:spTgt spid="59"/>
                                        </p:tgtEl>
                                        <p:attrNameLst>
                                          <p:attrName>style.visibility</p:attrName>
                                        </p:attrNameLst>
                                      </p:cBhvr>
                                      <p:to>
                                        <p:strVal val="visible"/>
                                      </p:to>
                                    </p:set>
                                  </p:childTnLst>
                                </p:cTn>
                              </p:par>
                            </p:childTnLst>
                          </p:cTn>
                        </p:par>
                        <p:par>
                          <p:cTn id="60" fill="hold">
                            <p:stCondLst>
                              <p:cond delay="12000"/>
                            </p:stCondLst>
                            <p:childTnLst>
                              <p:par>
                                <p:cTn id="61" presetID="42" presetClass="path" presetSubtype="0" repeatCount="0" accel="50000" decel="50000" fill="hold" grpId="0" nodeType="afterEffect">
                                  <p:stCondLst>
                                    <p:cond delay="0"/>
                                  </p:stCondLst>
                                  <p:childTnLst>
                                    <p:animMotion origin="layout" path="M 4.16667E-7 -3.7037E-6 L 0.0056 -0.43796 " pathEditMode="relative" rAng="0" ptsTypes="AA">
                                      <p:cBhvr>
                                        <p:cTn id="62" dur="2000" fill="hold"/>
                                        <p:tgtEl>
                                          <p:spTgt spid="59"/>
                                        </p:tgtEl>
                                        <p:attrNameLst>
                                          <p:attrName>ppt_x</p:attrName>
                                          <p:attrName>ppt_y</p:attrName>
                                        </p:attrNameLst>
                                      </p:cBhvr>
                                      <p:rCtr x="273" y="-21898"/>
                                    </p:animMotion>
                                  </p:childTnLst>
                                </p:cTn>
                              </p:par>
                            </p:childTnLst>
                          </p:cTn>
                        </p:par>
                        <p:par>
                          <p:cTn id="63" fill="hold">
                            <p:stCondLst>
                              <p:cond delay="14000"/>
                            </p:stCondLst>
                            <p:childTnLst>
                              <p:par>
                                <p:cTn id="64" presetID="1" presetClass="exit" presetSubtype="0" fill="hold" grpId="2" nodeType="afterEffect">
                                  <p:stCondLst>
                                    <p:cond delay="0"/>
                                  </p:stCondLst>
                                  <p:childTnLst>
                                    <p:set>
                                      <p:cBhvr>
                                        <p:cTn id="65" dur="1" fill="hold">
                                          <p:stCondLst>
                                            <p:cond delay="0"/>
                                          </p:stCondLst>
                                        </p:cTn>
                                        <p:tgtEl>
                                          <p:spTgt spid="59"/>
                                        </p:tgtEl>
                                        <p:attrNameLst>
                                          <p:attrName>style.visibility</p:attrName>
                                        </p:attrNameLst>
                                      </p:cBhvr>
                                      <p:to>
                                        <p:strVal val="hidden"/>
                                      </p:to>
                                    </p:set>
                                  </p:childTnLst>
                                </p:cTn>
                              </p:par>
                            </p:childTnLst>
                          </p:cTn>
                        </p:par>
                        <p:par>
                          <p:cTn id="66" fill="hold">
                            <p:stCondLst>
                              <p:cond delay="14000"/>
                            </p:stCondLst>
                            <p:childTnLst>
                              <p:par>
                                <p:cTn id="67" presetID="1" presetClass="entr" presetSubtype="0" fill="hold" grpId="1" nodeType="afterEffect">
                                  <p:stCondLst>
                                    <p:cond delay="0"/>
                                  </p:stCondLst>
                                  <p:endCondLst>
                                    <p:cond evt="onNext" delay="0">
                                      <p:tgtEl>
                                        <p:sldTgt/>
                                      </p:tgtEl>
                                    </p:cond>
                                  </p:endCondLst>
                                  <p:childTnLst>
                                    <p:set>
                                      <p:cBhvr>
                                        <p:cTn id="68" dur="1" fill="hold">
                                          <p:stCondLst>
                                            <p:cond delay="0"/>
                                          </p:stCondLst>
                                        </p:cTn>
                                        <p:tgtEl>
                                          <p:spTgt spid="60"/>
                                        </p:tgtEl>
                                        <p:attrNameLst>
                                          <p:attrName>style.visibility</p:attrName>
                                        </p:attrNameLst>
                                      </p:cBhvr>
                                      <p:to>
                                        <p:strVal val="visible"/>
                                      </p:to>
                                    </p:set>
                                  </p:childTnLst>
                                </p:cTn>
                              </p:par>
                            </p:childTnLst>
                          </p:cTn>
                        </p:par>
                        <p:par>
                          <p:cTn id="69" fill="hold">
                            <p:stCondLst>
                              <p:cond delay="14000"/>
                            </p:stCondLst>
                            <p:childTnLst>
                              <p:par>
                                <p:cTn id="70" presetID="42" presetClass="path" presetSubtype="0" repeatCount="0" accel="50000" decel="50000" fill="hold" grpId="0" nodeType="afterEffect">
                                  <p:stCondLst>
                                    <p:cond delay="0"/>
                                  </p:stCondLst>
                                  <p:childTnLst>
                                    <p:animMotion origin="layout" path="M -4.79167E-6 -1.85185E-6 L 0.0056 -0.43796 " pathEditMode="relative" rAng="0" ptsTypes="AA">
                                      <p:cBhvr>
                                        <p:cTn id="71" dur="2000" fill="hold"/>
                                        <p:tgtEl>
                                          <p:spTgt spid="60"/>
                                        </p:tgtEl>
                                        <p:attrNameLst>
                                          <p:attrName>ppt_x</p:attrName>
                                          <p:attrName>ppt_y</p:attrName>
                                        </p:attrNameLst>
                                      </p:cBhvr>
                                      <p:rCtr x="273" y="-21898"/>
                                    </p:animMotion>
                                  </p:childTnLst>
                                </p:cTn>
                              </p:par>
                            </p:childTnLst>
                          </p:cTn>
                        </p:par>
                        <p:par>
                          <p:cTn id="72" fill="hold">
                            <p:stCondLst>
                              <p:cond delay="16000"/>
                            </p:stCondLst>
                            <p:childTnLst>
                              <p:par>
                                <p:cTn id="73" presetID="1" presetClass="exit" presetSubtype="0" fill="hold" grpId="2" nodeType="afterEffect">
                                  <p:stCondLst>
                                    <p:cond delay="0"/>
                                  </p:stCondLst>
                                  <p:childTnLst>
                                    <p:set>
                                      <p:cBhvr>
                                        <p:cTn id="74" dur="1" fill="hold">
                                          <p:stCondLst>
                                            <p:cond delay="0"/>
                                          </p:stCondLst>
                                        </p:cTn>
                                        <p:tgtEl>
                                          <p:spTgt spid="60"/>
                                        </p:tgtEl>
                                        <p:attrNameLst>
                                          <p:attrName>style.visibility</p:attrName>
                                        </p:attrNameLst>
                                      </p:cBhvr>
                                      <p:to>
                                        <p:strVal val="hidden"/>
                                      </p:to>
                                    </p:set>
                                  </p:childTnLst>
                                </p:cTn>
                              </p:par>
                            </p:childTnLst>
                          </p:cTn>
                        </p:par>
                        <p:par>
                          <p:cTn id="75" fill="hold">
                            <p:stCondLst>
                              <p:cond delay="16000"/>
                            </p:stCondLst>
                            <p:childTnLst>
                              <p:par>
                                <p:cTn id="76" presetID="1" presetClass="entr" presetSubtype="0" fill="hold" grpId="1" nodeType="afterEffect">
                                  <p:stCondLst>
                                    <p:cond delay="0"/>
                                  </p:stCondLst>
                                  <p:endCondLst>
                                    <p:cond evt="onNext" delay="0">
                                      <p:tgtEl>
                                        <p:sldTgt/>
                                      </p:tgtEl>
                                    </p:cond>
                                  </p:endCondLst>
                                  <p:childTnLst>
                                    <p:set>
                                      <p:cBhvr>
                                        <p:cTn id="77" dur="1" fill="hold">
                                          <p:stCondLst>
                                            <p:cond delay="0"/>
                                          </p:stCondLst>
                                        </p:cTn>
                                        <p:tgtEl>
                                          <p:spTgt spid="61"/>
                                        </p:tgtEl>
                                        <p:attrNameLst>
                                          <p:attrName>style.visibility</p:attrName>
                                        </p:attrNameLst>
                                      </p:cBhvr>
                                      <p:to>
                                        <p:strVal val="visible"/>
                                      </p:to>
                                    </p:set>
                                  </p:childTnLst>
                                </p:cTn>
                              </p:par>
                            </p:childTnLst>
                          </p:cTn>
                        </p:par>
                        <p:par>
                          <p:cTn id="78" fill="hold">
                            <p:stCondLst>
                              <p:cond delay="16000"/>
                            </p:stCondLst>
                            <p:childTnLst>
                              <p:par>
                                <p:cTn id="79" presetID="42" presetClass="path" presetSubtype="0" repeatCount="0" accel="50000" decel="50000" fill="hold" grpId="0" nodeType="afterEffect">
                                  <p:stCondLst>
                                    <p:cond delay="0"/>
                                  </p:stCondLst>
                                  <p:childTnLst>
                                    <p:animMotion origin="layout" path="M 1.875E-6 1.48148E-6 L 0.0056 -0.43796 " pathEditMode="relative" rAng="0" ptsTypes="AA">
                                      <p:cBhvr>
                                        <p:cTn id="80" dur="2000" fill="hold"/>
                                        <p:tgtEl>
                                          <p:spTgt spid="61"/>
                                        </p:tgtEl>
                                        <p:attrNameLst>
                                          <p:attrName>ppt_x</p:attrName>
                                          <p:attrName>ppt_y</p:attrName>
                                        </p:attrNameLst>
                                      </p:cBhvr>
                                      <p:rCtr x="273" y="-21898"/>
                                    </p:animMotion>
                                  </p:childTnLst>
                                </p:cTn>
                              </p:par>
                            </p:childTnLst>
                          </p:cTn>
                        </p:par>
                        <p:par>
                          <p:cTn id="81" fill="hold">
                            <p:stCondLst>
                              <p:cond delay="18000"/>
                            </p:stCondLst>
                            <p:childTnLst>
                              <p:par>
                                <p:cTn id="82" presetID="1" presetClass="exit" presetSubtype="0" fill="hold" grpId="2" nodeType="afterEffect">
                                  <p:stCondLst>
                                    <p:cond delay="0"/>
                                  </p:stCondLst>
                                  <p:childTnLst>
                                    <p:set>
                                      <p:cBhvr>
                                        <p:cTn id="83" dur="1" fill="hold">
                                          <p:stCondLst>
                                            <p:cond delay="0"/>
                                          </p:stCondLst>
                                        </p:cTn>
                                        <p:tgtEl>
                                          <p:spTgt spid="61"/>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21" presetClass="entr" presetSubtype="1" repeatCount="0" fill="hold"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heel(1)">
                                      <p:cBhvr>
                                        <p:cTn id="88" dur="2000"/>
                                        <p:tgtEl>
                                          <p:spTgt spid="26"/>
                                        </p:tgtEl>
                                      </p:cBhvr>
                                    </p:animEffect>
                                  </p:childTnLst>
                                </p:cTn>
                              </p:par>
                            </p:childTnLst>
                          </p:cTn>
                        </p:par>
                        <p:par>
                          <p:cTn id="89" fill="hold">
                            <p:stCondLst>
                              <p:cond delay="2000"/>
                            </p:stCondLst>
                            <p:childTnLst>
                              <p:par>
                                <p:cTn id="90" presetID="1" presetClass="entr" presetSubtype="0" fill="hold" grpId="1" nodeType="afterEffect">
                                  <p:stCondLst>
                                    <p:cond delay="0"/>
                                  </p:stCondLst>
                                  <p:endCondLst>
                                    <p:cond evt="onNext" delay="0">
                                      <p:tgtEl>
                                        <p:sldTgt/>
                                      </p:tgtEl>
                                    </p:cond>
                                  </p:endCondLst>
                                  <p:childTnLst>
                                    <p:set>
                                      <p:cBhvr>
                                        <p:cTn id="91" dur="1" fill="hold">
                                          <p:stCondLst>
                                            <p:cond delay="0"/>
                                          </p:stCondLst>
                                        </p:cTn>
                                        <p:tgtEl>
                                          <p:spTgt spid="62"/>
                                        </p:tgtEl>
                                        <p:attrNameLst>
                                          <p:attrName>style.visibility</p:attrName>
                                        </p:attrNameLst>
                                      </p:cBhvr>
                                      <p:to>
                                        <p:strVal val="visible"/>
                                      </p:to>
                                    </p:set>
                                  </p:childTnLst>
                                </p:cTn>
                              </p:par>
                            </p:childTnLst>
                          </p:cTn>
                        </p:par>
                        <p:par>
                          <p:cTn id="92" fill="hold">
                            <p:stCondLst>
                              <p:cond delay="2000"/>
                            </p:stCondLst>
                            <p:childTnLst>
                              <p:par>
                                <p:cTn id="93" presetID="42" presetClass="path" presetSubtype="0" repeatCount="indefinite" accel="50000" decel="50000" fill="hold" grpId="0" nodeType="afterEffect">
                                  <p:stCondLst>
                                    <p:cond delay="0"/>
                                  </p:stCondLst>
                                  <p:childTnLst>
                                    <p:animMotion origin="layout" path="M 2.70833E-6 2.59259E-6 L 0.0056 -0.43797 " pathEditMode="relative" rAng="0" ptsTypes="AA">
                                      <p:cBhvr>
                                        <p:cTn id="94" dur="2000" fill="hold"/>
                                        <p:tgtEl>
                                          <p:spTgt spid="62"/>
                                        </p:tgtEl>
                                        <p:attrNameLst>
                                          <p:attrName>ppt_x</p:attrName>
                                          <p:attrName>ppt_y</p:attrName>
                                        </p:attrNameLst>
                                      </p:cBhvr>
                                      <p:rCtr x="273" y="-21898"/>
                                    </p:animMotion>
                                  </p:childTnLst>
                                </p:cTn>
                              </p:par>
                            </p:childTnLst>
                          </p:cTn>
                        </p:par>
                        <p:par>
                          <p:cTn id="95" fill="hold">
                            <p:stCondLst>
                              <p:cond delay="4000"/>
                            </p:stCondLst>
                            <p:childTnLst>
                              <p:par>
                                <p:cTn id="96" presetID="1" presetClass="exit" presetSubtype="0" fill="hold" grpId="2" nodeType="afterEffect">
                                  <p:stCondLst>
                                    <p:cond delay="0"/>
                                  </p:stCondLst>
                                  <p:childTnLst>
                                    <p:set>
                                      <p:cBhvr>
                                        <p:cTn id="97" dur="1" fill="hold">
                                          <p:stCondLst>
                                            <p:cond delay="0"/>
                                          </p:stCondLst>
                                        </p:cTn>
                                        <p:tgtEl>
                                          <p:spTgt spid="62"/>
                                        </p:tgtEl>
                                        <p:attrNameLst>
                                          <p:attrName>style.visibility</p:attrName>
                                        </p:attrNameLst>
                                      </p:cBhvr>
                                      <p:to>
                                        <p:strVal val="hidden"/>
                                      </p:to>
                                    </p:set>
                                  </p:childTnLst>
                                </p:cTn>
                              </p:par>
                            </p:childTnLst>
                          </p:cTn>
                        </p:par>
                        <p:par>
                          <p:cTn id="98" fill="hold">
                            <p:stCondLst>
                              <p:cond delay="4000"/>
                            </p:stCondLst>
                            <p:childTnLst>
                              <p:par>
                                <p:cTn id="99" presetID="1" presetClass="entr" presetSubtype="0" fill="hold" grpId="1" nodeType="afterEffect">
                                  <p:stCondLst>
                                    <p:cond delay="0"/>
                                  </p:stCondLst>
                                  <p:endCondLst>
                                    <p:cond evt="onNext" delay="0">
                                      <p:tgtEl>
                                        <p:sldTgt/>
                                      </p:tgtEl>
                                    </p:cond>
                                  </p:endCondLst>
                                  <p:childTnLst>
                                    <p:set>
                                      <p:cBhvr>
                                        <p:cTn id="100" dur="1" fill="hold">
                                          <p:stCondLst>
                                            <p:cond delay="0"/>
                                          </p:stCondLst>
                                        </p:cTn>
                                        <p:tgtEl>
                                          <p:spTgt spid="63"/>
                                        </p:tgtEl>
                                        <p:attrNameLst>
                                          <p:attrName>style.visibility</p:attrName>
                                        </p:attrNameLst>
                                      </p:cBhvr>
                                      <p:to>
                                        <p:strVal val="visible"/>
                                      </p:to>
                                    </p:set>
                                  </p:childTnLst>
                                </p:cTn>
                              </p:par>
                            </p:childTnLst>
                          </p:cTn>
                        </p:par>
                        <p:par>
                          <p:cTn id="101" fill="hold">
                            <p:stCondLst>
                              <p:cond delay="4000"/>
                            </p:stCondLst>
                            <p:childTnLst>
                              <p:par>
                                <p:cTn id="102" presetID="42" presetClass="path" presetSubtype="0" repeatCount="0" accel="50000" decel="50000" fill="hold" grpId="0" nodeType="afterEffect">
                                  <p:stCondLst>
                                    <p:cond delay="0"/>
                                  </p:stCondLst>
                                  <p:childTnLst>
                                    <p:animMotion origin="layout" path="M 2.08333E-7 -1.85185E-6 L 0.0056 -0.43796 " pathEditMode="relative" rAng="0" ptsTypes="AA">
                                      <p:cBhvr>
                                        <p:cTn id="103" dur="2000" fill="hold"/>
                                        <p:tgtEl>
                                          <p:spTgt spid="63"/>
                                        </p:tgtEl>
                                        <p:attrNameLst>
                                          <p:attrName>ppt_x</p:attrName>
                                          <p:attrName>ppt_y</p:attrName>
                                        </p:attrNameLst>
                                      </p:cBhvr>
                                      <p:rCtr x="273" y="-21898"/>
                                    </p:animMotion>
                                  </p:childTnLst>
                                </p:cTn>
                              </p:par>
                            </p:childTnLst>
                          </p:cTn>
                        </p:par>
                        <p:par>
                          <p:cTn id="104" fill="hold">
                            <p:stCondLst>
                              <p:cond delay="6000"/>
                            </p:stCondLst>
                            <p:childTnLst>
                              <p:par>
                                <p:cTn id="105" presetID="1" presetClass="exit" presetSubtype="0" fill="hold" grpId="2" nodeType="afterEffect">
                                  <p:stCondLst>
                                    <p:cond delay="0"/>
                                  </p:stCondLst>
                                  <p:childTnLst>
                                    <p:set>
                                      <p:cBhvr>
                                        <p:cTn id="106" dur="1" fill="hold">
                                          <p:stCondLst>
                                            <p:cond delay="0"/>
                                          </p:stCondLst>
                                        </p:cTn>
                                        <p:tgtEl>
                                          <p:spTgt spid="63"/>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nodeType="click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dissolve">
                                      <p:cBhvr>
                                        <p:cTn id="111" dur="1000"/>
                                        <p:tgtEl>
                                          <p:spTgt spid="64"/>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0" grpId="2" animBg="1"/>
      <p:bldP spid="61" grpId="0" animBg="1"/>
      <p:bldP spid="61" grpId="1" animBg="1"/>
      <p:bldP spid="61" grpId="2" animBg="1"/>
      <p:bldP spid="62" grpId="0" animBg="1"/>
      <p:bldP spid="62" grpId="1" animBg="1"/>
      <p:bldP spid="62" grpId="2" animBg="1"/>
      <p:bldP spid="63" grpId="0" animBg="1"/>
      <p:bldP spid="63" grpId="1" animBg="1"/>
      <p:bldP spid="63" grpId="2"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4BD50D-5CD3-F1EA-B871-B4B24F239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227312" cy="8151541"/>
          </a:xfrm>
          <a:prstGeom prst="rect">
            <a:avLst/>
          </a:prstGeom>
        </p:spPr>
      </p:pic>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fontScale="90000"/>
          </a:bodyPr>
          <a:lstStyle/>
          <a:p>
            <a:r>
              <a:rPr lang="en-US" dirty="0">
                <a:solidFill>
                  <a:schemeClr val="bg1"/>
                </a:solidFill>
              </a:rPr>
              <a:t>Quick and dirty flow velocity estimation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836286" y="2000156"/>
            <a:ext cx="10515601" cy="830997"/>
          </a:xfrm>
          <a:prstGeom prst="rect">
            <a:avLst/>
          </a:prstGeom>
          <a:noFill/>
        </p:spPr>
        <p:txBody>
          <a:bodyPr wrap="square" rtlCol="0">
            <a:spAutoFit/>
          </a:bodyPr>
          <a:lstStyle/>
          <a:p>
            <a:r>
              <a:rPr lang="en-US" sz="2400" b="1" dirty="0">
                <a:solidFill>
                  <a:schemeClr val="bg1"/>
                </a:solidFill>
                <a:latin typeface="Raleway" panose="020B0503030101060003" pitchFamily="34" charset="77"/>
              </a:rPr>
              <a:t>Use a stick:  M</a:t>
            </a:r>
            <a:r>
              <a:rPr lang="en-US" sz="2400" dirty="0">
                <a:solidFill>
                  <a:schemeClr val="bg1"/>
                </a:solidFill>
                <a:latin typeface="Raleway" panose="020B0503030101060003" pitchFamily="34" charset="77"/>
              </a:rPr>
              <a:t>easure the time it takes to travel from one end of the basin to the other.  </a:t>
            </a:r>
            <a:r>
              <a:rPr lang="en-US" sz="2400" b="1" dirty="0">
                <a:solidFill>
                  <a:schemeClr val="bg1"/>
                </a:solidFill>
                <a:latin typeface="Raleway" panose="020B0503030101060003" pitchFamily="34" charset="77"/>
              </a:rPr>
              <a:t>v = d/t</a:t>
            </a:r>
            <a:endParaRPr lang="en-US" sz="24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530884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02C5E-00CC-42C6-3109-EDD1B0344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6492"/>
            <a:ext cx="12192000" cy="9144000"/>
          </a:xfrm>
          <a:prstGeom prst="rect">
            <a:avLst/>
          </a:prstGeom>
        </p:spPr>
      </p:pic>
      <p:sp>
        <p:nvSpPr>
          <p:cNvPr id="3" name="Title 2">
            <a:extLst>
              <a:ext uri="{FF2B5EF4-FFF2-40B4-BE49-F238E27FC236}">
                <a16:creationId xmlns:a16="http://schemas.microsoft.com/office/drawing/2014/main" id="{BFE01AF6-5C18-7755-2BE8-30A5051A1940}"/>
              </a:ext>
            </a:extLst>
          </p:cNvPr>
          <p:cNvSpPr>
            <a:spLocks noGrp="1"/>
          </p:cNvSpPr>
          <p:nvPr>
            <p:ph type="title"/>
          </p:nvPr>
        </p:nvSpPr>
        <p:spPr>
          <a:solidFill>
            <a:schemeClr val="tx1">
              <a:lumMod val="85000"/>
              <a:lumOff val="15000"/>
              <a:alpha val="50000"/>
            </a:schemeClr>
          </a:solidFill>
        </p:spPr>
        <p:txBody>
          <a:bodyPr/>
          <a:lstStyle/>
          <a:p>
            <a:r>
              <a:rPr lang="en-US" dirty="0">
                <a:solidFill>
                  <a:schemeClr val="bg1"/>
                </a:solidFill>
              </a:rPr>
              <a:t>In Primary Treatment</a:t>
            </a:r>
          </a:p>
        </p:txBody>
      </p:sp>
    </p:spTree>
    <p:extLst>
      <p:ext uri="{BB962C8B-B14F-4D97-AF65-F5344CB8AC3E}">
        <p14:creationId xmlns:p14="http://schemas.microsoft.com/office/powerpoint/2010/main" val="1877547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a:bodyPr>
          <a:lstStyle/>
          <a:p>
            <a:r>
              <a:rPr lang="en-US" dirty="0"/>
              <a:t>Primary sedimentation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799555" y="1504733"/>
            <a:ext cx="10515601" cy="461665"/>
          </a:xfrm>
          <a:prstGeom prst="rect">
            <a:avLst/>
          </a:prstGeom>
          <a:noFill/>
        </p:spPr>
        <p:txBody>
          <a:bodyPr wrap="square" rtlCol="0">
            <a:spAutoFit/>
          </a:bodyPr>
          <a:lstStyle/>
          <a:p>
            <a:r>
              <a:rPr lang="en-US" sz="2400" b="1" dirty="0">
                <a:latin typeface="Raleway" panose="020B0503030101060003" pitchFamily="34" charset="77"/>
              </a:rPr>
              <a:t>Targeting particles with Specific Gravity between 1.01 and 1.05</a:t>
            </a:r>
            <a:endParaRPr lang="en-US" sz="2400" dirty="0">
              <a:latin typeface="Raleway" panose="020B0503030101060003" pitchFamily="34" charset="77"/>
            </a:endParaRPr>
          </a:p>
        </p:txBody>
      </p:sp>
      <p:sp>
        <p:nvSpPr>
          <p:cNvPr id="4" name="TextBox 3">
            <a:extLst>
              <a:ext uri="{FF2B5EF4-FFF2-40B4-BE49-F238E27FC236}">
                <a16:creationId xmlns:a16="http://schemas.microsoft.com/office/drawing/2014/main" id="{79328842-BB71-583D-1DC0-C4936F9E7917}"/>
              </a:ext>
            </a:extLst>
          </p:cNvPr>
          <p:cNvSpPr txBox="1"/>
          <p:nvPr/>
        </p:nvSpPr>
        <p:spPr>
          <a:xfrm>
            <a:off x="799555" y="2057017"/>
            <a:ext cx="10513687" cy="461665"/>
          </a:xfrm>
          <a:prstGeom prst="rect">
            <a:avLst/>
          </a:prstGeom>
          <a:noFill/>
        </p:spPr>
        <p:txBody>
          <a:bodyPr wrap="square" rtlCol="0">
            <a:spAutoFit/>
          </a:bodyPr>
          <a:lstStyle/>
          <a:p>
            <a:r>
              <a:rPr lang="en-US" sz="2400" b="1" dirty="0">
                <a:latin typeface="Raleway" panose="020B0503030101060003" pitchFamily="34" charset="77"/>
              </a:rPr>
              <a:t>Assume settling rate of 0.167 ft/min or 0.0028 ft/sec </a:t>
            </a:r>
            <a:endParaRPr lang="en-US" sz="2400" dirty="0">
              <a:latin typeface="Raleway" panose="020B0503030101060003" pitchFamily="34" charset="77"/>
            </a:endParaRPr>
          </a:p>
        </p:txBody>
      </p:sp>
      <p:grpSp>
        <p:nvGrpSpPr>
          <p:cNvPr id="24" name="Group 23">
            <a:extLst>
              <a:ext uri="{FF2B5EF4-FFF2-40B4-BE49-F238E27FC236}">
                <a16:creationId xmlns:a16="http://schemas.microsoft.com/office/drawing/2014/main" id="{DAB7C942-B8B7-2F8D-BEA6-EF4DBB25D9B5}"/>
              </a:ext>
            </a:extLst>
          </p:cNvPr>
          <p:cNvGrpSpPr/>
          <p:nvPr/>
        </p:nvGrpSpPr>
        <p:grpSpPr>
          <a:xfrm>
            <a:off x="0" y="4482790"/>
            <a:ext cx="2051824" cy="1717288"/>
            <a:chOff x="0" y="4482790"/>
            <a:chExt cx="2051824" cy="1717288"/>
          </a:xfrm>
        </p:grpSpPr>
        <p:cxnSp>
          <p:nvCxnSpPr>
            <p:cNvPr id="8" name="Straight Arrow Connector 7">
              <a:extLst>
                <a:ext uri="{FF2B5EF4-FFF2-40B4-BE49-F238E27FC236}">
                  <a16:creationId xmlns:a16="http://schemas.microsoft.com/office/drawing/2014/main" id="{C52B6160-AC7D-5754-4164-37701E458C90}"/>
                </a:ext>
              </a:extLst>
            </p:cNvPr>
            <p:cNvCxnSpPr>
              <a:cxnSpLocks/>
            </p:cNvCxnSpPr>
            <p:nvPr/>
          </p:nvCxnSpPr>
          <p:spPr>
            <a:xfrm>
              <a:off x="1650379" y="4482790"/>
              <a:ext cx="0" cy="1717288"/>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9188178-36FF-6BDD-EDAD-421FD670B369}"/>
                </a:ext>
              </a:extLst>
            </p:cNvPr>
            <p:cNvSpPr txBox="1"/>
            <p:nvPr/>
          </p:nvSpPr>
          <p:spPr>
            <a:xfrm>
              <a:off x="0" y="5018268"/>
              <a:ext cx="2051824" cy="707886"/>
            </a:xfrm>
            <a:prstGeom prst="rect">
              <a:avLst/>
            </a:prstGeom>
            <a:noFill/>
          </p:spPr>
          <p:txBody>
            <a:bodyPr wrap="square" rtlCol="0">
              <a:spAutoFit/>
            </a:bodyPr>
            <a:lstStyle/>
            <a:p>
              <a:r>
                <a:rPr lang="en-US" sz="2000" dirty="0">
                  <a:latin typeface="Raleway" panose="020B0503030101060003" pitchFamily="34" charset="77"/>
                </a:rPr>
                <a:t>Settling rate: 0.167 ft/min</a:t>
              </a:r>
            </a:p>
          </p:txBody>
        </p:sp>
      </p:grpSp>
      <p:grpSp>
        <p:nvGrpSpPr>
          <p:cNvPr id="25" name="Group 24">
            <a:extLst>
              <a:ext uri="{FF2B5EF4-FFF2-40B4-BE49-F238E27FC236}">
                <a16:creationId xmlns:a16="http://schemas.microsoft.com/office/drawing/2014/main" id="{08FC4D97-623B-6EC2-8741-BE8B28B4EB56}"/>
              </a:ext>
            </a:extLst>
          </p:cNvPr>
          <p:cNvGrpSpPr/>
          <p:nvPr/>
        </p:nvGrpSpPr>
        <p:grpSpPr>
          <a:xfrm>
            <a:off x="1628077" y="4097174"/>
            <a:ext cx="6322743" cy="474826"/>
            <a:chOff x="1628077" y="4097174"/>
            <a:chExt cx="6322743" cy="474826"/>
          </a:xfrm>
        </p:grpSpPr>
        <p:cxnSp>
          <p:nvCxnSpPr>
            <p:cNvPr id="7" name="Straight Arrow Connector 6">
              <a:extLst>
                <a:ext uri="{FF2B5EF4-FFF2-40B4-BE49-F238E27FC236}">
                  <a16:creationId xmlns:a16="http://schemas.microsoft.com/office/drawing/2014/main" id="{C294838C-78FE-4372-B7C9-919BE91FBF9C}"/>
                </a:ext>
              </a:extLst>
            </p:cNvPr>
            <p:cNvCxnSpPr>
              <a:cxnSpLocks/>
            </p:cNvCxnSpPr>
            <p:nvPr/>
          </p:nvCxnSpPr>
          <p:spPr>
            <a:xfrm>
              <a:off x="1628077" y="4493941"/>
              <a:ext cx="6322743" cy="78059"/>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1DE8F6A-775B-ADE6-887E-C845BF30DAB6}"/>
                </a:ext>
              </a:extLst>
            </p:cNvPr>
            <p:cNvSpPr txBox="1"/>
            <p:nvPr/>
          </p:nvSpPr>
          <p:spPr>
            <a:xfrm>
              <a:off x="3869473" y="4097174"/>
              <a:ext cx="2514248" cy="400110"/>
            </a:xfrm>
            <a:prstGeom prst="rect">
              <a:avLst/>
            </a:prstGeom>
            <a:noFill/>
          </p:spPr>
          <p:txBody>
            <a:bodyPr wrap="square" rtlCol="0">
              <a:spAutoFit/>
            </a:bodyPr>
            <a:lstStyle/>
            <a:p>
              <a:r>
                <a:rPr lang="en-US" sz="2000" dirty="0">
                  <a:latin typeface="Raleway" panose="020B0503030101060003" pitchFamily="34" charset="77"/>
                </a:rPr>
                <a:t>Flow Velocity</a:t>
              </a:r>
            </a:p>
          </p:txBody>
        </p:sp>
      </p:grpSp>
      <p:grpSp>
        <p:nvGrpSpPr>
          <p:cNvPr id="26" name="Group 25">
            <a:extLst>
              <a:ext uri="{FF2B5EF4-FFF2-40B4-BE49-F238E27FC236}">
                <a16:creationId xmlns:a16="http://schemas.microsoft.com/office/drawing/2014/main" id="{D19EB0ED-F7EA-F683-2FF7-98FB1C6ADA3B}"/>
              </a:ext>
            </a:extLst>
          </p:cNvPr>
          <p:cNvGrpSpPr/>
          <p:nvPr/>
        </p:nvGrpSpPr>
        <p:grpSpPr>
          <a:xfrm>
            <a:off x="1650379" y="4493941"/>
            <a:ext cx="6400801" cy="1706137"/>
            <a:chOff x="1650379" y="4493941"/>
            <a:chExt cx="6400801" cy="1706137"/>
          </a:xfrm>
        </p:grpSpPr>
        <p:cxnSp>
          <p:nvCxnSpPr>
            <p:cNvPr id="12" name="Straight Arrow Connector 11">
              <a:extLst>
                <a:ext uri="{FF2B5EF4-FFF2-40B4-BE49-F238E27FC236}">
                  <a16:creationId xmlns:a16="http://schemas.microsoft.com/office/drawing/2014/main" id="{A1638E38-4A13-56D3-7C7D-C31923F097A0}"/>
                </a:ext>
              </a:extLst>
            </p:cNvPr>
            <p:cNvCxnSpPr>
              <a:cxnSpLocks/>
            </p:cNvCxnSpPr>
            <p:nvPr/>
          </p:nvCxnSpPr>
          <p:spPr>
            <a:xfrm>
              <a:off x="1650379" y="4493941"/>
              <a:ext cx="6400801" cy="1706137"/>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EFCF41-1730-92C9-EB0B-0E56067F8E20}"/>
                </a:ext>
              </a:extLst>
            </p:cNvPr>
            <p:cNvSpPr txBox="1"/>
            <p:nvPr/>
          </p:nvSpPr>
          <p:spPr>
            <a:xfrm rot="900000">
              <a:off x="4100512" y="5097457"/>
              <a:ext cx="2342193" cy="400110"/>
            </a:xfrm>
            <a:prstGeom prst="rect">
              <a:avLst/>
            </a:prstGeom>
            <a:noFill/>
          </p:spPr>
          <p:txBody>
            <a:bodyPr wrap="square" rtlCol="0">
              <a:spAutoFit/>
            </a:bodyPr>
            <a:lstStyle/>
            <a:p>
              <a:r>
                <a:rPr lang="en-US" sz="2000" dirty="0">
                  <a:latin typeface="Raleway" panose="020B0503030101060003" pitchFamily="34" charset="77"/>
                </a:rPr>
                <a:t>Particle Path</a:t>
              </a:r>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5C7E6FD-D060-638C-43B4-4E64D0526B16}"/>
                  </a:ext>
                </a:extLst>
              </p:cNvPr>
              <p:cNvSpPr txBox="1"/>
              <p:nvPr/>
            </p:nvSpPr>
            <p:spPr>
              <a:xfrm>
                <a:off x="8635921" y="3468704"/>
                <a:ext cx="2756524" cy="430567"/>
              </a:xfrm>
              <a:prstGeom prst="rect">
                <a:avLst/>
              </a:prstGeom>
              <a:noFill/>
            </p:spPr>
            <p:txBody>
              <a:bodyPr wrap="none" lIns="0" tIns="0" rIns="0" bIns="0" rtlCol="0">
                <a:spAutoFit/>
              </a:bodyPr>
              <a:lstStyle/>
              <a:p>
                <a:r>
                  <a:rPr lang="en-US" b="0" dirty="0"/>
                  <a:t>s</a:t>
                </a:r>
                <a14:m>
                  <m:oMath xmlns:m="http://schemas.openxmlformats.org/officeDocument/2006/math">
                    <m:r>
                      <a:rPr lang="en-US" b="0" i="1" smtClean="0">
                        <a:latin typeface="Cambria Math" panose="02040503050406030204" pitchFamily="18" charset="0"/>
                      </a:rPr>
                      <m:t>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𝑑𝑒𝑝𝑡h</m:t>
                        </m:r>
                      </m:num>
                      <m:den>
                        <m:r>
                          <a:rPr lang="en-US" b="0" i="1" smtClean="0">
                            <a:latin typeface="Cambria Math" panose="02040503050406030204" pitchFamily="18" charset="0"/>
                          </a:rPr>
                          <m:t>𝑠𝑒𝑡𝑡𝑙𝑖𝑛𝑔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𝑟𝑎𝑡𝑒</m:t>
                        </m:r>
                      </m:den>
                    </m:f>
                  </m:oMath>
                </a14:m>
                <a:endParaRPr lang="en-US" dirty="0"/>
              </a:p>
            </p:txBody>
          </p:sp>
        </mc:Choice>
        <mc:Fallback xmlns="">
          <p:sp>
            <p:nvSpPr>
              <p:cNvPr id="20" name="TextBox 19">
                <a:extLst>
                  <a:ext uri="{FF2B5EF4-FFF2-40B4-BE49-F238E27FC236}">
                    <a16:creationId xmlns:a16="http://schemas.microsoft.com/office/drawing/2014/main" id="{05C7E6FD-D060-638C-43B4-4E64D0526B16}"/>
                  </a:ext>
                </a:extLst>
              </p:cNvPr>
              <p:cNvSpPr txBox="1">
                <a:spLocks noRot="1" noChangeAspect="1" noMove="1" noResize="1" noEditPoints="1" noAdjustHandles="1" noChangeArrowheads="1" noChangeShapeType="1" noTextEdit="1"/>
              </p:cNvSpPr>
              <p:nvPr/>
            </p:nvSpPr>
            <p:spPr>
              <a:xfrm>
                <a:off x="8635921" y="3468704"/>
                <a:ext cx="2756524" cy="430567"/>
              </a:xfrm>
              <a:prstGeom prst="rect">
                <a:avLst/>
              </a:prstGeom>
              <a:blipFill>
                <a:blip r:embed="rId3"/>
                <a:stretch>
                  <a:fillRect l="-5505" t="-2857" r="-459" b="-1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9BEF282-EBB6-FFF5-7E0C-A6FCB7A6CCED}"/>
                  </a:ext>
                </a:extLst>
              </p:cNvPr>
              <p:cNvSpPr txBox="1"/>
              <p:nvPr/>
            </p:nvSpPr>
            <p:spPr>
              <a:xfrm>
                <a:off x="8635921" y="4146999"/>
                <a:ext cx="2746329" cy="435568"/>
              </a:xfrm>
              <a:prstGeom prst="rect">
                <a:avLst/>
              </a:prstGeom>
              <a:noFill/>
            </p:spPr>
            <p:txBody>
              <a:bodyPr wrap="none" lIns="0" tIns="0" rIns="0" bIns="0" rtlCol="0">
                <a:spAutoFit/>
              </a:bodyPr>
              <a:lstStyle/>
              <a:p>
                <a:r>
                  <a:rPr lang="en-US" b="0" dirty="0"/>
                  <a:t>s</a:t>
                </a:r>
                <a14:m>
                  <m:oMath xmlns:m="http://schemas.openxmlformats.org/officeDocument/2006/math">
                    <m:r>
                      <a:rPr lang="en-US" b="0" i="1" smtClean="0">
                        <a:latin typeface="Cambria Math" panose="02040503050406030204" pitchFamily="18" charset="0"/>
                      </a:rPr>
                      <m:t>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10 </m:t>
                        </m:r>
                        <m:r>
                          <a:rPr lang="en-US" b="0" i="1" smtClean="0">
                            <a:latin typeface="Cambria Math" panose="02040503050406030204" pitchFamily="18" charset="0"/>
                          </a:rPr>
                          <m:t>𝑓𝑡</m:t>
                        </m:r>
                      </m:num>
                      <m:den>
                        <m:r>
                          <a:rPr lang="en-US" b="0" i="1" smtClean="0">
                            <a:latin typeface="Cambria Math" panose="02040503050406030204" pitchFamily="18" charset="0"/>
                          </a:rPr>
                          <m:t>0.167 </m:t>
                        </m:r>
                        <m:r>
                          <a:rPr lang="en-US" b="0" i="1" smtClean="0">
                            <a:latin typeface="Cambria Math" panose="02040503050406030204" pitchFamily="18" charset="0"/>
                          </a:rPr>
                          <m:t>𝑓𝑡</m:t>
                        </m:r>
                        <m:r>
                          <a:rPr lang="en-US" b="0" i="1" smtClean="0">
                            <a:latin typeface="Cambria Math" panose="02040503050406030204" pitchFamily="18" charset="0"/>
                          </a:rPr>
                          <m:t>/</m:t>
                        </m:r>
                        <m:r>
                          <a:rPr lang="en-US" b="0" i="1" smtClean="0">
                            <a:latin typeface="Cambria Math" panose="02040503050406030204" pitchFamily="18" charset="0"/>
                          </a:rPr>
                          <m:t>𝑚𝑖𝑛</m:t>
                        </m:r>
                      </m:den>
                    </m:f>
                  </m:oMath>
                </a14:m>
                <a:endParaRPr lang="en-US" dirty="0"/>
              </a:p>
            </p:txBody>
          </p:sp>
        </mc:Choice>
        <mc:Fallback xmlns="">
          <p:sp>
            <p:nvSpPr>
              <p:cNvPr id="21" name="TextBox 20">
                <a:extLst>
                  <a:ext uri="{FF2B5EF4-FFF2-40B4-BE49-F238E27FC236}">
                    <a16:creationId xmlns:a16="http://schemas.microsoft.com/office/drawing/2014/main" id="{A9BEF282-EBB6-FFF5-7E0C-A6FCB7A6CCED}"/>
                  </a:ext>
                </a:extLst>
              </p:cNvPr>
              <p:cNvSpPr txBox="1">
                <a:spLocks noRot="1" noChangeAspect="1" noMove="1" noResize="1" noEditPoints="1" noAdjustHandles="1" noChangeArrowheads="1" noChangeShapeType="1" noTextEdit="1"/>
              </p:cNvSpPr>
              <p:nvPr/>
            </p:nvSpPr>
            <p:spPr>
              <a:xfrm>
                <a:off x="8635921" y="4146999"/>
                <a:ext cx="2746329" cy="435568"/>
              </a:xfrm>
              <a:prstGeom prst="rect">
                <a:avLst/>
              </a:prstGeom>
              <a:blipFill>
                <a:blip r:embed="rId4"/>
                <a:stretch>
                  <a:fillRect l="-5530" t="-5714" r="-922"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099D549-98DD-7679-03F7-A1896037D4DA}"/>
                  </a:ext>
                </a:extLst>
              </p:cNvPr>
              <p:cNvSpPr txBox="1"/>
              <p:nvPr/>
            </p:nvSpPr>
            <p:spPr>
              <a:xfrm>
                <a:off x="8635921" y="4801171"/>
                <a:ext cx="2353401" cy="276999"/>
              </a:xfrm>
              <a:prstGeom prst="rect">
                <a:avLst/>
              </a:prstGeom>
              <a:noFill/>
            </p:spPr>
            <p:txBody>
              <a:bodyPr wrap="none" lIns="0" tIns="0" rIns="0" bIns="0" rtlCol="0">
                <a:spAutoFit/>
              </a:bodyPr>
              <a:lstStyle/>
              <a:p>
                <a:r>
                  <a:rPr lang="en-US" b="0" dirty="0"/>
                  <a:t>s</a:t>
                </a:r>
                <a14:m>
                  <m:oMath xmlns:m="http://schemas.openxmlformats.org/officeDocument/2006/math">
                    <m:r>
                      <a:rPr lang="en-US" b="0" i="1" smtClean="0">
                        <a:latin typeface="Cambria Math" panose="02040503050406030204" pitchFamily="18" charset="0"/>
                      </a:rPr>
                      <m:t>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=60 </m:t>
                    </m:r>
                    <m:r>
                      <a:rPr lang="en-US" b="0" i="1" smtClean="0">
                        <a:latin typeface="Cambria Math" panose="02040503050406030204" pitchFamily="18" charset="0"/>
                      </a:rPr>
                      <m:t>𝑚𝑖𝑛</m:t>
                    </m:r>
                  </m:oMath>
                </a14:m>
                <a:endParaRPr lang="en-US" dirty="0"/>
              </a:p>
            </p:txBody>
          </p:sp>
        </mc:Choice>
        <mc:Fallback xmlns="">
          <p:sp>
            <p:nvSpPr>
              <p:cNvPr id="22" name="TextBox 21">
                <a:extLst>
                  <a:ext uri="{FF2B5EF4-FFF2-40B4-BE49-F238E27FC236}">
                    <a16:creationId xmlns:a16="http://schemas.microsoft.com/office/drawing/2014/main" id="{C099D549-98DD-7679-03F7-A1896037D4DA}"/>
                  </a:ext>
                </a:extLst>
              </p:cNvPr>
              <p:cNvSpPr txBox="1">
                <a:spLocks noRot="1" noChangeAspect="1" noMove="1" noResize="1" noEditPoints="1" noAdjustHandles="1" noChangeArrowheads="1" noChangeShapeType="1" noTextEdit="1"/>
              </p:cNvSpPr>
              <p:nvPr/>
            </p:nvSpPr>
            <p:spPr>
              <a:xfrm>
                <a:off x="8635921" y="4801171"/>
                <a:ext cx="2353401" cy="276999"/>
              </a:xfrm>
              <a:prstGeom prst="rect">
                <a:avLst/>
              </a:prstGeom>
              <a:blipFill>
                <a:blip r:embed="rId5"/>
                <a:stretch>
                  <a:fillRect l="-6452" t="-27273" r="-2151" b="-54545"/>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9ACC2DF3-6716-3D56-AA2C-103A11D88558}"/>
              </a:ext>
            </a:extLst>
          </p:cNvPr>
          <p:cNvSpPr txBox="1"/>
          <p:nvPr/>
        </p:nvSpPr>
        <p:spPr>
          <a:xfrm>
            <a:off x="799555" y="3161585"/>
            <a:ext cx="10513687" cy="461665"/>
          </a:xfrm>
          <a:prstGeom prst="rect">
            <a:avLst/>
          </a:prstGeom>
          <a:noFill/>
        </p:spPr>
        <p:txBody>
          <a:bodyPr wrap="square" rtlCol="0">
            <a:spAutoFit/>
          </a:bodyPr>
          <a:lstStyle/>
          <a:p>
            <a:r>
              <a:rPr lang="en-US" sz="2400" b="1" dirty="0">
                <a:latin typeface="Raleway" panose="020B0503030101060003" pitchFamily="34" charset="77"/>
              </a:rPr>
              <a:t>Basin is 200 ft long with 10 ft of water in it</a:t>
            </a:r>
            <a:endParaRPr lang="en-US" sz="2400" dirty="0">
              <a:latin typeface="Raleway" panose="020B0503030101060003" pitchFamily="34" charset="77"/>
            </a:endParaRPr>
          </a:p>
        </p:txBody>
      </p:sp>
      <p:sp>
        <p:nvSpPr>
          <p:cNvPr id="13" name="TextBox 12">
            <a:extLst>
              <a:ext uri="{FF2B5EF4-FFF2-40B4-BE49-F238E27FC236}">
                <a16:creationId xmlns:a16="http://schemas.microsoft.com/office/drawing/2014/main" id="{EF9AA72C-4B54-5939-D254-C711EE9FC71F}"/>
              </a:ext>
            </a:extLst>
          </p:cNvPr>
          <p:cNvSpPr txBox="1"/>
          <p:nvPr/>
        </p:nvSpPr>
        <p:spPr>
          <a:xfrm>
            <a:off x="799555" y="2609301"/>
            <a:ext cx="10513687" cy="461665"/>
          </a:xfrm>
          <a:prstGeom prst="rect">
            <a:avLst/>
          </a:prstGeom>
          <a:noFill/>
        </p:spPr>
        <p:txBody>
          <a:bodyPr wrap="square" rtlCol="0">
            <a:spAutoFit/>
          </a:bodyPr>
          <a:lstStyle/>
          <a:p>
            <a:r>
              <a:rPr lang="en-US" sz="2400" b="1" dirty="0">
                <a:latin typeface="Raleway" panose="020B0503030101060003" pitchFamily="34" charset="77"/>
              </a:rPr>
              <a:t>Assume horizontal flow velocity of 2 ft/min or 0.033 ft/sec</a:t>
            </a:r>
            <a:endParaRPr lang="en-US" sz="2400" dirty="0">
              <a:latin typeface="Raleway" panose="020B0503030101060003" pitchFamily="34" charset="77"/>
            </a:endParaRPr>
          </a:p>
        </p:txBody>
      </p:sp>
    </p:spTree>
    <p:extLst>
      <p:ext uri="{BB962C8B-B14F-4D97-AF65-F5344CB8AC3E}">
        <p14:creationId xmlns:p14="http://schemas.microsoft.com/office/powerpoint/2010/main" val="198392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dissolve">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p:bldP spid="21" grpId="0"/>
      <p:bldP spid="22" grpId="0"/>
      <p:bldP spid="23"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a:bodyPr>
          <a:lstStyle/>
          <a:p>
            <a:r>
              <a:rPr lang="en-US" dirty="0"/>
              <a:t>Primary sedimentation</a:t>
            </a:r>
          </a:p>
        </p:txBody>
      </p:sp>
      <p:sp>
        <p:nvSpPr>
          <p:cNvPr id="3" name="TextBox 2">
            <a:extLst>
              <a:ext uri="{FF2B5EF4-FFF2-40B4-BE49-F238E27FC236}">
                <a16:creationId xmlns:a16="http://schemas.microsoft.com/office/drawing/2014/main" id="{9A3BE3C6-73D8-6906-2DC0-D8DE68BFA28F}"/>
              </a:ext>
            </a:extLst>
          </p:cNvPr>
          <p:cNvSpPr txBox="1"/>
          <p:nvPr/>
        </p:nvSpPr>
        <p:spPr>
          <a:xfrm>
            <a:off x="799555" y="1504733"/>
            <a:ext cx="10515601" cy="461665"/>
          </a:xfrm>
          <a:prstGeom prst="rect">
            <a:avLst/>
          </a:prstGeom>
          <a:noFill/>
        </p:spPr>
        <p:txBody>
          <a:bodyPr wrap="square" rtlCol="0">
            <a:spAutoFit/>
          </a:bodyPr>
          <a:lstStyle/>
          <a:p>
            <a:r>
              <a:rPr lang="en-US" sz="2400" b="1" dirty="0">
                <a:latin typeface="Raleway" panose="020B0503030101060003" pitchFamily="34" charset="77"/>
              </a:rPr>
              <a:t>Targeting particles with Specific Gravity between 1.01 and 1.05</a:t>
            </a:r>
            <a:endParaRPr lang="en-US" sz="2400" dirty="0">
              <a:latin typeface="Raleway" panose="020B0503030101060003" pitchFamily="34" charset="77"/>
            </a:endParaRPr>
          </a:p>
        </p:txBody>
      </p:sp>
      <p:sp>
        <p:nvSpPr>
          <p:cNvPr id="4" name="TextBox 3">
            <a:extLst>
              <a:ext uri="{FF2B5EF4-FFF2-40B4-BE49-F238E27FC236}">
                <a16:creationId xmlns:a16="http://schemas.microsoft.com/office/drawing/2014/main" id="{79328842-BB71-583D-1DC0-C4936F9E7917}"/>
              </a:ext>
            </a:extLst>
          </p:cNvPr>
          <p:cNvSpPr txBox="1"/>
          <p:nvPr/>
        </p:nvSpPr>
        <p:spPr>
          <a:xfrm>
            <a:off x="799555" y="2057017"/>
            <a:ext cx="10513687" cy="461665"/>
          </a:xfrm>
          <a:prstGeom prst="rect">
            <a:avLst/>
          </a:prstGeom>
          <a:noFill/>
        </p:spPr>
        <p:txBody>
          <a:bodyPr wrap="square" rtlCol="0">
            <a:spAutoFit/>
          </a:bodyPr>
          <a:lstStyle/>
          <a:p>
            <a:r>
              <a:rPr lang="en-US" sz="2400" b="1" dirty="0">
                <a:latin typeface="Raleway" panose="020B0503030101060003" pitchFamily="34" charset="77"/>
              </a:rPr>
              <a:t>Assume settling rate of 0.167 ft/min or 0.0028 ft/sec </a:t>
            </a:r>
            <a:endParaRPr lang="en-US" sz="2400" dirty="0">
              <a:latin typeface="Raleway" panose="020B0503030101060003" pitchFamily="34" charset="77"/>
            </a:endParaRPr>
          </a:p>
        </p:txBody>
      </p:sp>
      <p:grpSp>
        <p:nvGrpSpPr>
          <p:cNvPr id="24" name="Group 23">
            <a:extLst>
              <a:ext uri="{FF2B5EF4-FFF2-40B4-BE49-F238E27FC236}">
                <a16:creationId xmlns:a16="http://schemas.microsoft.com/office/drawing/2014/main" id="{DAB7C942-B8B7-2F8D-BEA6-EF4DBB25D9B5}"/>
              </a:ext>
            </a:extLst>
          </p:cNvPr>
          <p:cNvGrpSpPr/>
          <p:nvPr/>
        </p:nvGrpSpPr>
        <p:grpSpPr>
          <a:xfrm>
            <a:off x="0" y="4482790"/>
            <a:ext cx="2051824" cy="1717288"/>
            <a:chOff x="0" y="4482790"/>
            <a:chExt cx="2051824" cy="1717288"/>
          </a:xfrm>
        </p:grpSpPr>
        <p:cxnSp>
          <p:nvCxnSpPr>
            <p:cNvPr id="8" name="Straight Arrow Connector 7">
              <a:extLst>
                <a:ext uri="{FF2B5EF4-FFF2-40B4-BE49-F238E27FC236}">
                  <a16:creationId xmlns:a16="http://schemas.microsoft.com/office/drawing/2014/main" id="{C52B6160-AC7D-5754-4164-37701E458C90}"/>
                </a:ext>
              </a:extLst>
            </p:cNvPr>
            <p:cNvCxnSpPr>
              <a:cxnSpLocks/>
            </p:cNvCxnSpPr>
            <p:nvPr/>
          </p:nvCxnSpPr>
          <p:spPr>
            <a:xfrm>
              <a:off x="1650379" y="4482790"/>
              <a:ext cx="0" cy="1717288"/>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9188178-36FF-6BDD-EDAD-421FD670B369}"/>
                </a:ext>
              </a:extLst>
            </p:cNvPr>
            <p:cNvSpPr txBox="1"/>
            <p:nvPr/>
          </p:nvSpPr>
          <p:spPr>
            <a:xfrm>
              <a:off x="0" y="5018268"/>
              <a:ext cx="2051824" cy="707886"/>
            </a:xfrm>
            <a:prstGeom prst="rect">
              <a:avLst/>
            </a:prstGeom>
            <a:noFill/>
          </p:spPr>
          <p:txBody>
            <a:bodyPr wrap="square" rtlCol="0">
              <a:spAutoFit/>
            </a:bodyPr>
            <a:lstStyle/>
            <a:p>
              <a:r>
                <a:rPr lang="en-US" sz="2000" dirty="0">
                  <a:latin typeface="Raleway" panose="020B0503030101060003" pitchFamily="34" charset="77"/>
                </a:rPr>
                <a:t>Settling rate: 0.167 ft/min</a:t>
              </a:r>
            </a:p>
          </p:txBody>
        </p:sp>
      </p:grpSp>
      <p:grpSp>
        <p:nvGrpSpPr>
          <p:cNvPr id="25" name="Group 24">
            <a:extLst>
              <a:ext uri="{FF2B5EF4-FFF2-40B4-BE49-F238E27FC236}">
                <a16:creationId xmlns:a16="http://schemas.microsoft.com/office/drawing/2014/main" id="{08FC4D97-623B-6EC2-8741-BE8B28B4EB56}"/>
              </a:ext>
            </a:extLst>
          </p:cNvPr>
          <p:cNvGrpSpPr/>
          <p:nvPr/>
        </p:nvGrpSpPr>
        <p:grpSpPr>
          <a:xfrm>
            <a:off x="1628077" y="4097174"/>
            <a:ext cx="6322743" cy="474826"/>
            <a:chOff x="1628077" y="4097174"/>
            <a:chExt cx="6322743" cy="474826"/>
          </a:xfrm>
        </p:grpSpPr>
        <p:cxnSp>
          <p:nvCxnSpPr>
            <p:cNvPr id="7" name="Straight Arrow Connector 6">
              <a:extLst>
                <a:ext uri="{FF2B5EF4-FFF2-40B4-BE49-F238E27FC236}">
                  <a16:creationId xmlns:a16="http://schemas.microsoft.com/office/drawing/2014/main" id="{C294838C-78FE-4372-B7C9-919BE91FBF9C}"/>
                </a:ext>
              </a:extLst>
            </p:cNvPr>
            <p:cNvCxnSpPr>
              <a:cxnSpLocks/>
            </p:cNvCxnSpPr>
            <p:nvPr/>
          </p:nvCxnSpPr>
          <p:spPr>
            <a:xfrm>
              <a:off x="1628077" y="4493941"/>
              <a:ext cx="6322743" cy="78059"/>
            </a:xfrm>
            <a:prstGeom prst="straightConnector1">
              <a:avLst/>
            </a:prstGeom>
            <a:ln w="63500">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1DE8F6A-775B-ADE6-887E-C845BF30DAB6}"/>
                </a:ext>
              </a:extLst>
            </p:cNvPr>
            <p:cNvSpPr txBox="1"/>
            <p:nvPr/>
          </p:nvSpPr>
          <p:spPr>
            <a:xfrm>
              <a:off x="3869473" y="4097174"/>
              <a:ext cx="2514248" cy="400110"/>
            </a:xfrm>
            <a:prstGeom prst="rect">
              <a:avLst/>
            </a:prstGeom>
            <a:noFill/>
          </p:spPr>
          <p:txBody>
            <a:bodyPr wrap="square" rtlCol="0">
              <a:spAutoFit/>
            </a:bodyPr>
            <a:lstStyle/>
            <a:p>
              <a:r>
                <a:rPr lang="en-US" sz="2000" dirty="0">
                  <a:latin typeface="Raleway" panose="020B0503030101060003" pitchFamily="34" charset="77"/>
                </a:rPr>
                <a:t>Flow Velocity</a:t>
              </a:r>
            </a:p>
          </p:txBody>
        </p:sp>
      </p:grpSp>
      <p:grpSp>
        <p:nvGrpSpPr>
          <p:cNvPr id="26" name="Group 25">
            <a:extLst>
              <a:ext uri="{FF2B5EF4-FFF2-40B4-BE49-F238E27FC236}">
                <a16:creationId xmlns:a16="http://schemas.microsoft.com/office/drawing/2014/main" id="{D19EB0ED-F7EA-F683-2FF7-98FB1C6ADA3B}"/>
              </a:ext>
            </a:extLst>
          </p:cNvPr>
          <p:cNvGrpSpPr/>
          <p:nvPr/>
        </p:nvGrpSpPr>
        <p:grpSpPr>
          <a:xfrm>
            <a:off x="1650379" y="4493941"/>
            <a:ext cx="6400801" cy="1706137"/>
            <a:chOff x="1650379" y="4493941"/>
            <a:chExt cx="6400801" cy="1706137"/>
          </a:xfrm>
        </p:grpSpPr>
        <p:cxnSp>
          <p:nvCxnSpPr>
            <p:cNvPr id="12" name="Straight Arrow Connector 11">
              <a:extLst>
                <a:ext uri="{FF2B5EF4-FFF2-40B4-BE49-F238E27FC236}">
                  <a16:creationId xmlns:a16="http://schemas.microsoft.com/office/drawing/2014/main" id="{A1638E38-4A13-56D3-7C7D-C31923F097A0}"/>
                </a:ext>
              </a:extLst>
            </p:cNvPr>
            <p:cNvCxnSpPr>
              <a:cxnSpLocks/>
            </p:cNvCxnSpPr>
            <p:nvPr/>
          </p:nvCxnSpPr>
          <p:spPr>
            <a:xfrm>
              <a:off x="1650379" y="4493941"/>
              <a:ext cx="6400801" cy="1706137"/>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EFCF41-1730-92C9-EB0B-0E56067F8E20}"/>
                </a:ext>
              </a:extLst>
            </p:cNvPr>
            <p:cNvSpPr txBox="1"/>
            <p:nvPr/>
          </p:nvSpPr>
          <p:spPr>
            <a:xfrm rot="900000">
              <a:off x="4100512" y="5097457"/>
              <a:ext cx="2342193" cy="400110"/>
            </a:xfrm>
            <a:prstGeom prst="rect">
              <a:avLst/>
            </a:prstGeom>
            <a:noFill/>
          </p:spPr>
          <p:txBody>
            <a:bodyPr wrap="square" rtlCol="0">
              <a:spAutoFit/>
            </a:bodyPr>
            <a:lstStyle/>
            <a:p>
              <a:r>
                <a:rPr lang="en-US" sz="2000" dirty="0">
                  <a:latin typeface="Raleway" panose="020B0503030101060003" pitchFamily="34" charset="77"/>
                </a:rPr>
                <a:t>Particle Path</a:t>
              </a:r>
            </a:p>
          </p:txBody>
        </p:sp>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099D549-98DD-7679-03F7-A1896037D4DA}"/>
                  </a:ext>
                </a:extLst>
              </p:cNvPr>
              <p:cNvSpPr txBox="1"/>
              <p:nvPr/>
            </p:nvSpPr>
            <p:spPr>
              <a:xfrm>
                <a:off x="8051180" y="3467733"/>
                <a:ext cx="246240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𝑠𝑒𝑡𝑡𝑙𝑖𝑛𝑔</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=60 </m:t>
                      </m:r>
                      <m:r>
                        <a:rPr lang="en-US" b="0" i="1" smtClean="0">
                          <a:latin typeface="Cambria Math" panose="02040503050406030204" pitchFamily="18" charset="0"/>
                        </a:rPr>
                        <m:t>𝑚𝑖𝑛</m:t>
                      </m:r>
                    </m:oMath>
                  </m:oMathPara>
                </a14:m>
                <a:endParaRPr lang="en-US" dirty="0"/>
              </a:p>
            </p:txBody>
          </p:sp>
        </mc:Choice>
        <mc:Fallback xmlns="">
          <p:sp>
            <p:nvSpPr>
              <p:cNvPr id="22" name="TextBox 21">
                <a:extLst>
                  <a:ext uri="{FF2B5EF4-FFF2-40B4-BE49-F238E27FC236}">
                    <a16:creationId xmlns:a16="http://schemas.microsoft.com/office/drawing/2014/main" id="{C099D549-98DD-7679-03F7-A1896037D4DA}"/>
                  </a:ext>
                </a:extLst>
              </p:cNvPr>
              <p:cNvSpPr txBox="1">
                <a:spLocks noRot="1" noChangeAspect="1" noMove="1" noResize="1" noEditPoints="1" noAdjustHandles="1" noChangeArrowheads="1" noChangeShapeType="1" noTextEdit="1"/>
              </p:cNvSpPr>
              <p:nvPr/>
            </p:nvSpPr>
            <p:spPr>
              <a:xfrm>
                <a:off x="8051180" y="3467733"/>
                <a:ext cx="2462405" cy="276999"/>
              </a:xfrm>
              <a:prstGeom prst="rect">
                <a:avLst/>
              </a:prstGeom>
              <a:blipFill>
                <a:blip r:embed="rId3"/>
                <a:stretch>
                  <a:fillRect l="-513" t="-9091" r="-513" b="-40909"/>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9ACC2DF3-6716-3D56-AA2C-103A11D88558}"/>
              </a:ext>
            </a:extLst>
          </p:cNvPr>
          <p:cNvSpPr txBox="1"/>
          <p:nvPr/>
        </p:nvSpPr>
        <p:spPr>
          <a:xfrm>
            <a:off x="799555" y="3161585"/>
            <a:ext cx="10513687" cy="461665"/>
          </a:xfrm>
          <a:prstGeom prst="rect">
            <a:avLst/>
          </a:prstGeom>
          <a:noFill/>
        </p:spPr>
        <p:txBody>
          <a:bodyPr wrap="square" rtlCol="0">
            <a:spAutoFit/>
          </a:bodyPr>
          <a:lstStyle/>
          <a:p>
            <a:r>
              <a:rPr lang="en-US" sz="2400" b="1" dirty="0">
                <a:latin typeface="Raleway" panose="020B0503030101060003" pitchFamily="34" charset="77"/>
              </a:rPr>
              <a:t>Basin is 200 ft long with 10 ft of water in it</a:t>
            </a:r>
            <a:endParaRPr lang="en-US" sz="2400" dirty="0">
              <a:latin typeface="Raleway" panose="020B0503030101060003" pitchFamily="34" charset="77"/>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D2DFBBA-18ED-C974-7822-0354B6A76721}"/>
                  </a:ext>
                </a:extLst>
              </p:cNvPr>
              <p:cNvSpPr txBox="1"/>
              <p:nvPr/>
            </p:nvSpPr>
            <p:spPr>
              <a:xfrm>
                <a:off x="8613273" y="4854717"/>
                <a:ext cx="1928348"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𝑣𝑒𝑙𝑜𝑐𝑖𝑡𝑦</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𝑙𝑒𝑛𝑔𝑡h</m:t>
                          </m:r>
                        </m:num>
                        <m:den>
                          <m:r>
                            <a:rPr lang="en-US" b="0" i="1" smtClean="0">
                              <a:latin typeface="Cambria Math" panose="02040503050406030204" pitchFamily="18" charset="0"/>
                            </a:rPr>
                            <m:t>𝑡𝑖𝑚𝑒</m:t>
                          </m:r>
                        </m:den>
                      </m:f>
                    </m:oMath>
                  </m:oMathPara>
                </a14:m>
                <a:endParaRPr lang="en-US" dirty="0"/>
              </a:p>
            </p:txBody>
          </p:sp>
        </mc:Choice>
        <mc:Fallback xmlns="">
          <p:sp>
            <p:nvSpPr>
              <p:cNvPr id="5" name="TextBox 4">
                <a:extLst>
                  <a:ext uri="{FF2B5EF4-FFF2-40B4-BE49-F238E27FC236}">
                    <a16:creationId xmlns:a16="http://schemas.microsoft.com/office/drawing/2014/main" id="{0D2DFBBA-18ED-C974-7822-0354B6A76721}"/>
                  </a:ext>
                </a:extLst>
              </p:cNvPr>
              <p:cNvSpPr txBox="1">
                <a:spLocks noRot="1" noChangeAspect="1" noMove="1" noResize="1" noEditPoints="1" noAdjustHandles="1" noChangeArrowheads="1" noChangeShapeType="1" noTextEdit="1"/>
              </p:cNvSpPr>
              <p:nvPr/>
            </p:nvSpPr>
            <p:spPr>
              <a:xfrm>
                <a:off x="8613273" y="4854717"/>
                <a:ext cx="1928348" cy="525913"/>
              </a:xfrm>
              <a:prstGeom prst="rect">
                <a:avLst/>
              </a:prstGeom>
              <a:blipFill>
                <a:blip r:embed="rId4"/>
                <a:stretch>
                  <a:fillRect l="-3947" t="-4762" r="-3947"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B6EF962-0B84-1AEB-4D46-BF064621AB1B}"/>
                  </a:ext>
                </a:extLst>
              </p:cNvPr>
              <p:cNvSpPr txBox="1"/>
              <p:nvPr/>
            </p:nvSpPr>
            <p:spPr>
              <a:xfrm>
                <a:off x="8592749" y="5657772"/>
                <a:ext cx="27701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𝑣𝑒𝑙𝑜𝑐𝑖𝑡𝑦</m:t>
                      </m:r>
                      <m:r>
                        <a:rPr lang="en-US" b="0" i="1" smtClean="0">
                          <a:latin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𝑡𝑖𝑚𝑒</m:t>
                      </m:r>
                      <m:r>
                        <a:rPr lang="en-US" b="0" i="1" smtClean="0">
                          <a:latin typeface="Cambria Math" panose="02040503050406030204" pitchFamily="18" charset="0"/>
                        </a:rPr>
                        <m:t>=</m:t>
                      </m:r>
                      <m:r>
                        <a:rPr lang="en-US" b="0" i="1" smtClean="0">
                          <a:latin typeface="Cambria Math" panose="02040503050406030204" pitchFamily="18" charset="0"/>
                        </a:rPr>
                        <m:t>𝑙𝑒𝑛𝑔𝑡h</m:t>
                      </m:r>
                      <m:r>
                        <a:rPr lang="en-US" b="0" i="1" smtClean="0">
                          <a:latin typeface="Cambria Math" panose="02040503050406030204" pitchFamily="18" charset="0"/>
                        </a:rPr>
                        <m:t> </m:t>
                      </m:r>
                    </m:oMath>
                  </m:oMathPara>
                </a14:m>
                <a:endParaRPr lang="en-US" dirty="0"/>
              </a:p>
            </p:txBody>
          </p:sp>
        </mc:Choice>
        <mc:Fallback xmlns="">
          <p:sp>
            <p:nvSpPr>
              <p:cNvPr id="6" name="TextBox 5">
                <a:extLst>
                  <a:ext uri="{FF2B5EF4-FFF2-40B4-BE49-F238E27FC236}">
                    <a16:creationId xmlns:a16="http://schemas.microsoft.com/office/drawing/2014/main" id="{9B6EF962-0B84-1AEB-4D46-BF064621AB1B}"/>
                  </a:ext>
                </a:extLst>
              </p:cNvPr>
              <p:cNvSpPr txBox="1">
                <a:spLocks noRot="1" noChangeAspect="1" noMove="1" noResize="1" noEditPoints="1" noAdjustHandles="1" noChangeArrowheads="1" noChangeShapeType="1" noTextEdit="1"/>
              </p:cNvSpPr>
              <p:nvPr/>
            </p:nvSpPr>
            <p:spPr>
              <a:xfrm>
                <a:off x="8592749" y="5657772"/>
                <a:ext cx="2770182" cy="276999"/>
              </a:xfrm>
              <a:prstGeom prst="rect">
                <a:avLst/>
              </a:prstGeom>
              <a:blipFill>
                <a:blip r:embed="rId5"/>
                <a:stretch>
                  <a:fillRect l="-913" t="-8696" r="-1370" b="-347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18B430B-0B94-F70F-043A-2DD7FD7A4D45}"/>
                  </a:ext>
                </a:extLst>
              </p:cNvPr>
              <p:cNvSpPr txBox="1"/>
              <p:nvPr/>
            </p:nvSpPr>
            <p:spPr>
              <a:xfrm>
                <a:off x="8592749" y="6162852"/>
                <a:ext cx="2552750" cy="5265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f>
                        <m:fPr>
                          <m:ctrlPr>
                            <a:rPr lang="en-US" b="0" i="1" smtClean="0">
                              <a:latin typeface="Cambria Math" panose="02040503050406030204" pitchFamily="18" charset="0"/>
                            </a:rPr>
                          </m:ctrlPr>
                        </m:fPr>
                        <m:num>
                          <m:r>
                            <a:rPr lang="en-US" b="0" i="1" smtClean="0">
                              <a:latin typeface="Cambria Math" panose="02040503050406030204" pitchFamily="18" charset="0"/>
                            </a:rPr>
                            <m:t>𝑓𝑡</m:t>
                          </m:r>
                        </m:num>
                        <m:den>
                          <m:r>
                            <a:rPr lang="en-US" b="0" i="1" smtClean="0">
                              <a:latin typeface="Cambria Math" panose="02040503050406030204" pitchFamily="18" charset="0"/>
                            </a:rPr>
                            <m:t>𝑚𝑖𝑛</m:t>
                          </m:r>
                        </m:den>
                      </m:f>
                      <m:r>
                        <a:rPr lang="en-US" b="0" i="1" smtClean="0">
                          <a:latin typeface="Cambria Math" panose="02040503050406030204" pitchFamily="18" charset="0"/>
                          <a:ea typeface="Cambria Math" panose="02040503050406030204" pitchFamily="18" charset="0"/>
                        </a:rPr>
                        <m:t>× 60 </m:t>
                      </m:r>
                      <m:r>
                        <a:rPr lang="en-US" b="0" i="1" smtClean="0">
                          <a:latin typeface="Cambria Math" panose="02040503050406030204" pitchFamily="18" charset="0"/>
                          <a:ea typeface="Cambria Math" panose="02040503050406030204" pitchFamily="18" charset="0"/>
                        </a:rPr>
                        <m:t>𝑚𝑖𝑛</m:t>
                      </m:r>
                      <m:r>
                        <a:rPr lang="en-US" b="0" i="1" smtClean="0">
                          <a:latin typeface="Cambria Math" panose="02040503050406030204" pitchFamily="18" charset="0"/>
                        </a:rPr>
                        <m:t>=120 </m:t>
                      </m:r>
                      <m:r>
                        <a:rPr lang="en-US" b="0" i="1" smtClean="0">
                          <a:latin typeface="Cambria Math" panose="02040503050406030204" pitchFamily="18" charset="0"/>
                        </a:rPr>
                        <m:t>𝑓𝑡</m:t>
                      </m:r>
                    </m:oMath>
                  </m:oMathPara>
                </a14:m>
                <a:endParaRPr lang="en-US" dirty="0"/>
              </a:p>
            </p:txBody>
          </p:sp>
        </mc:Choice>
        <mc:Fallback xmlns="">
          <p:sp>
            <p:nvSpPr>
              <p:cNvPr id="9" name="TextBox 8">
                <a:extLst>
                  <a:ext uri="{FF2B5EF4-FFF2-40B4-BE49-F238E27FC236}">
                    <a16:creationId xmlns:a16="http://schemas.microsoft.com/office/drawing/2014/main" id="{018B430B-0B94-F70F-043A-2DD7FD7A4D45}"/>
                  </a:ext>
                </a:extLst>
              </p:cNvPr>
              <p:cNvSpPr txBox="1">
                <a:spLocks noRot="1" noChangeAspect="1" noMove="1" noResize="1" noEditPoints="1" noAdjustHandles="1" noChangeArrowheads="1" noChangeShapeType="1" noTextEdit="1"/>
              </p:cNvSpPr>
              <p:nvPr/>
            </p:nvSpPr>
            <p:spPr>
              <a:xfrm>
                <a:off x="8592749" y="6162852"/>
                <a:ext cx="2552750" cy="526554"/>
              </a:xfrm>
              <a:prstGeom prst="rect">
                <a:avLst/>
              </a:prstGeom>
              <a:blipFill>
                <a:blip r:embed="rId6"/>
                <a:stretch>
                  <a:fillRect l="-1485" t="-4762" r="-2475" b="-14286"/>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89534961-BC03-417C-907D-655F0BEE1AF3}"/>
              </a:ext>
            </a:extLst>
          </p:cNvPr>
          <p:cNvCxnSpPr>
            <a:cxnSpLocks/>
          </p:cNvCxnSpPr>
          <p:nvPr/>
        </p:nvCxnSpPr>
        <p:spPr>
          <a:xfrm flipH="1">
            <a:off x="8945498" y="6593281"/>
            <a:ext cx="162732" cy="173036"/>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6106BC5-103C-487B-ECE8-96F6BC156FA5}"/>
              </a:ext>
            </a:extLst>
          </p:cNvPr>
          <p:cNvCxnSpPr/>
          <p:nvPr/>
        </p:nvCxnSpPr>
        <p:spPr>
          <a:xfrm flipH="1">
            <a:off x="9822736" y="6387521"/>
            <a:ext cx="162732" cy="173036"/>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F9AA72C-4B54-5939-D254-C711EE9FC71F}"/>
              </a:ext>
            </a:extLst>
          </p:cNvPr>
          <p:cNvSpPr txBox="1"/>
          <p:nvPr/>
        </p:nvSpPr>
        <p:spPr>
          <a:xfrm>
            <a:off x="799555" y="2609301"/>
            <a:ext cx="10513687" cy="461665"/>
          </a:xfrm>
          <a:prstGeom prst="rect">
            <a:avLst/>
          </a:prstGeom>
          <a:noFill/>
        </p:spPr>
        <p:txBody>
          <a:bodyPr wrap="square" rtlCol="0">
            <a:spAutoFit/>
          </a:bodyPr>
          <a:lstStyle/>
          <a:p>
            <a:r>
              <a:rPr lang="en-US" sz="2400" b="1" dirty="0">
                <a:latin typeface="Raleway" panose="020B0503030101060003" pitchFamily="34" charset="77"/>
              </a:rPr>
              <a:t>Assume horizontal flow velocity of 2 ft/min or 0.033 ft/sec</a:t>
            </a:r>
            <a:endParaRPr lang="en-US" sz="2400" dirty="0">
              <a:latin typeface="Raleway" panose="020B0503030101060003" pitchFamily="34" charset="77"/>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38D8142-6DF0-EEC7-AEEF-470703A0E0D0}"/>
                  </a:ext>
                </a:extLst>
              </p:cNvPr>
              <p:cNvSpPr txBox="1"/>
              <p:nvPr/>
            </p:nvSpPr>
            <p:spPr>
              <a:xfrm>
                <a:off x="8519123" y="4532970"/>
                <a:ext cx="326858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h𝑜𝑟𝑖𝑧𝑜𝑛𝑡𝑎𝑙</m:t>
                      </m:r>
                      <m:r>
                        <a:rPr lang="en-US" b="0" i="1" smtClean="0">
                          <a:latin typeface="Cambria Math" panose="02040503050406030204" pitchFamily="18" charset="0"/>
                        </a:rPr>
                        <m:t> </m:t>
                      </m:r>
                      <m:r>
                        <a:rPr lang="en-US" b="0" i="1" smtClean="0">
                          <a:latin typeface="Cambria Math" panose="02040503050406030204" pitchFamily="18" charset="0"/>
                        </a:rPr>
                        <m:t>𝑣𝑒𝑙𝑜𝑐𝑖𝑡𝑦</m:t>
                      </m:r>
                      <m:r>
                        <a:rPr lang="en-US" b="0" i="1" smtClean="0">
                          <a:latin typeface="Cambria Math" panose="02040503050406030204" pitchFamily="18" charset="0"/>
                        </a:rPr>
                        <m:t>=2 </m:t>
                      </m:r>
                      <m:r>
                        <a:rPr lang="en-US" b="0" i="1" smtClean="0">
                          <a:latin typeface="Cambria Math" panose="02040503050406030204" pitchFamily="18" charset="0"/>
                        </a:rPr>
                        <m:t>𝑓𝑡</m:t>
                      </m:r>
                      <m:r>
                        <a:rPr lang="en-US" b="0" i="1" smtClean="0">
                          <a:latin typeface="Cambria Math" panose="02040503050406030204" pitchFamily="18" charset="0"/>
                        </a:rPr>
                        <m:t>/</m:t>
                      </m:r>
                      <m:r>
                        <a:rPr lang="en-US" b="0" i="1" smtClean="0">
                          <a:latin typeface="Cambria Math" panose="02040503050406030204" pitchFamily="18" charset="0"/>
                        </a:rPr>
                        <m:t>𝑚𝑖𝑛</m:t>
                      </m:r>
                    </m:oMath>
                  </m:oMathPara>
                </a14:m>
                <a:endParaRPr lang="en-US" dirty="0"/>
              </a:p>
            </p:txBody>
          </p:sp>
        </mc:Choice>
        <mc:Fallback xmlns="">
          <p:sp>
            <p:nvSpPr>
              <p:cNvPr id="17" name="TextBox 16">
                <a:extLst>
                  <a:ext uri="{FF2B5EF4-FFF2-40B4-BE49-F238E27FC236}">
                    <a16:creationId xmlns:a16="http://schemas.microsoft.com/office/drawing/2014/main" id="{738D8142-6DF0-EEC7-AEEF-470703A0E0D0}"/>
                  </a:ext>
                </a:extLst>
              </p:cNvPr>
              <p:cNvSpPr txBox="1">
                <a:spLocks noRot="1" noChangeAspect="1" noMove="1" noResize="1" noEditPoints="1" noAdjustHandles="1" noChangeArrowheads="1" noChangeShapeType="1" noTextEdit="1"/>
              </p:cNvSpPr>
              <p:nvPr/>
            </p:nvSpPr>
            <p:spPr>
              <a:xfrm>
                <a:off x="8519123" y="4532970"/>
                <a:ext cx="3268587" cy="276999"/>
              </a:xfrm>
              <a:prstGeom prst="rect">
                <a:avLst/>
              </a:prstGeom>
              <a:blipFill>
                <a:blip r:embed="rId7"/>
                <a:stretch>
                  <a:fillRect l="-1158" t="-9091" r="-772" b="-40909"/>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85235729-9205-0E39-FEE7-13D9CC35B166}"/>
              </a:ext>
            </a:extLst>
          </p:cNvPr>
          <p:cNvSpPr txBox="1"/>
          <p:nvPr/>
        </p:nvSpPr>
        <p:spPr>
          <a:xfrm>
            <a:off x="7353920" y="3813188"/>
            <a:ext cx="4665060" cy="369332"/>
          </a:xfrm>
          <a:prstGeom prst="rect">
            <a:avLst/>
          </a:prstGeom>
          <a:noFill/>
        </p:spPr>
        <p:txBody>
          <a:bodyPr wrap="none" rtlCol="0">
            <a:spAutoFit/>
          </a:bodyPr>
          <a:lstStyle/>
          <a:p>
            <a:r>
              <a:rPr lang="en-US" b="1" dirty="0">
                <a:latin typeface="Raleway" panose="020B0503030101060003" pitchFamily="34" charset="77"/>
              </a:rPr>
              <a:t>What’s the horizontal distance traveled?</a:t>
            </a:r>
          </a:p>
        </p:txBody>
      </p:sp>
    </p:spTree>
    <p:extLst>
      <p:ext uri="{BB962C8B-B14F-4D97-AF65-F5344CB8AC3E}">
        <p14:creationId xmlns:p14="http://schemas.microsoft.com/office/powerpoint/2010/main" val="157448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p:bldP spid="6" grpId="0"/>
      <p:bldP spid="9" grpId="0"/>
      <p:bldP spid="17" grpId="0"/>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be 8">
            <a:extLst>
              <a:ext uri="{FF2B5EF4-FFF2-40B4-BE49-F238E27FC236}">
                <a16:creationId xmlns:a16="http://schemas.microsoft.com/office/drawing/2014/main" id="{11374022-A7D7-CB3C-9AEC-A248B705F66F}"/>
              </a:ext>
            </a:extLst>
          </p:cNvPr>
          <p:cNvSpPr/>
          <p:nvPr/>
        </p:nvSpPr>
        <p:spPr>
          <a:xfrm>
            <a:off x="1408459" y="3670300"/>
            <a:ext cx="10643841" cy="2726035"/>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a:bodyPr>
          <a:lstStyle/>
          <a:p>
            <a:r>
              <a:rPr lang="en-US" dirty="0"/>
              <a:t>Primary sedimentation</a:t>
            </a:r>
          </a:p>
        </p:txBody>
      </p:sp>
      <p:cxnSp>
        <p:nvCxnSpPr>
          <p:cNvPr id="8" name="Straight Arrow Connector 7">
            <a:extLst>
              <a:ext uri="{FF2B5EF4-FFF2-40B4-BE49-F238E27FC236}">
                <a16:creationId xmlns:a16="http://schemas.microsoft.com/office/drawing/2014/main" id="{C52B6160-AC7D-5754-4164-37701E458C90}"/>
              </a:ext>
            </a:extLst>
          </p:cNvPr>
          <p:cNvCxnSpPr>
            <a:cxnSpLocks/>
          </p:cNvCxnSpPr>
          <p:nvPr/>
        </p:nvCxnSpPr>
        <p:spPr>
          <a:xfrm>
            <a:off x="1650379" y="4482790"/>
            <a:ext cx="0" cy="1717288"/>
          </a:xfrm>
          <a:prstGeom prst="straightConnector1">
            <a:avLst/>
          </a:prstGeom>
          <a:ln w="63500">
            <a:solidFill>
              <a:schemeClr val="tx1">
                <a:lumMod val="85000"/>
                <a:lumOff val="1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08FC4D97-623B-6EC2-8741-BE8B28B4EB56}"/>
              </a:ext>
            </a:extLst>
          </p:cNvPr>
          <p:cNvGrpSpPr/>
          <p:nvPr/>
        </p:nvGrpSpPr>
        <p:grpSpPr>
          <a:xfrm>
            <a:off x="1628077" y="4097174"/>
            <a:ext cx="6322743" cy="474826"/>
            <a:chOff x="1628077" y="4097174"/>
            <a:chExt cx="6322743" cy="474826"/>
          </a:xfrm>
        </p:grpSpPr>
        <p:cxnSp>
          <p:nvCxnSpPr>
            <p:cNvPr id="7" name="Straight Arrow Connector 6">
              <a:extLst>
                <a:ext uri="{FF2B5EF4-FFF2-40B4-BE49-F238E27FC236}">
                  <a16:creationId xmlns:a16="http://schemas.microsoft.com/office/drawing/2014/main" id="{C294838C-78FE-4372-B7C9-919BE91FBF9C}"/>
                </a:ext>
              </a:extLst>
            </p:cNvPr>
            <p:cNvCxnSpPr>
              <a:cxnSpLocks/>
            </p:cNvCxnSpPr>
            <p:nvPr/>
          </p:nvCxnSpPr>
          <p:spPr>
            <a:xfrm>
              <a:off x="1628077" y="4493941"/>
              <a:ext cx="6322743" cy="78059"/>
            </a:xfrm>
            <a:prstGeom prst="straightConnector1">
              <a:avLst/>
            </a:prstGeom>
            <a:ln w="63500">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1DE8F6A-775B-ADE6-887E-C845BF30DAB6}"/>
                </a:ext>
              </a:extLst>
            </p:cNvPr>
            <p:cNvSpPr txBox="1"/>
            <p:nvPr/>
          </p:nvSpPr>
          <p:spPr>
            <a:xfrm>
              <a:off x="3869473" y="4097174"/>
              <a:ext cx="2514248" cy="400110"/>
            </a:xfrm>
            <a:prstGeom prst="rect">
              <a:avLst/>
            </a:prstGeom>
            <a:noFill/>
          </p:spPr>
          <p:txBody>
            <a:bodyPr wrap="square" rtlCol="0">
              <a:spAutoFit/>
            </a:bodyPr>
            <a:lstStyle/>
            <a:p>
              <a:r>
                <a:rPr lang="en-US" sz="2000" dirty="0">
                  <a:latin typeface="Raleway" panose="020B0503030101060003" pitchFamily="34" charset="77"/>
                </a:rPr>
                <a:t>Flow Velocity</a:t>
              </a:r>
            </a:p>
          </p:txBody>
        </p:sp>
      </p:grpSp>
      <p:grpSp>
        <p:nvGrpSpPr>
          <p:cNvPr id="26" name="Group 25">
            <a:extLst>
              <a:ext uri="{FF2B5EF4-FFF2-40B4-BE49-F238E27FC236}">
                <a16:creationId xmlns:a16="http://schemas.microsoft.com/office/drawing/2014/main" id="{D19EB0ED-F7EA-F683-2FF7-98FB1C6ADA3B}"/>
              </a:ext>
            </a:extLst>
          </p:cNvPr>
          <p:cNvGrpSpPr/>
          <p:nvPr/>
        </p:nvGrpSpPr>
        <p:grpSpPr>
          <a:xfrm>
            <a:off x="1650379" y="4493941"/>
            <a:ext cx="6400801" cy="1706137"/>
            <a:chOff x="1650379" y="4493941"/>
            <a:chExt cx="6400801" cy="1706137"/>
          </a:xfrm>
        </p:grpSpPr>
        <p:cxnSp>
          <p:nvCxnSpPr>
            <p:cNvPr id="12" name="Straight Arrow Connector 11">
              <a:extLst>
                <a:ext uri="{FF2B5EF4-FFF2-40B4-BE49-F238E27FC236}">
                  <a16:creationId xmlns:a16="http://schemas.microsoft.com/office/drawing/2014/main" id="{A1638E38-4A13-56D3-7C7D-C31923F097A0}"/>
                </a:ext>
              </a:extLst>
            </p:cNvPr>
            <p:cNvCxnSpPr>
              <a:cxnSpLocks/>
            </p:cNvCxnSpPr>
            <p:nvPr/>
          </p:nvCxnSpPr>
          <p:spPr>
            <a:xfrm>
              <a:off x="1650379" y="4493941"/>
              <a:ext cx="6400801" cy="1706137"/>
            </a:xfrm>
            <a:prstGeom prst="straightConnector1">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EFCF41-1730-92C9-EB0B-0E56067F8E20}"/>
                </a:ext>
              </a:extLst>
            </p:cNvPr>
            <p:cNvSpPr txBox="1"/>
            <p:nvPr/>
          </p:nvSpPr>
          <p:spPr>
            <a:xfrm rot="900000">
              <a:off x="4100512" y="5097457"/>
              <a:ext cx="2342193" cy="400110"/>
            </a:xfrm>
            <a:prstGeom prst="rect">
              <a:avLst/>
            </a:prstGeom>
            <a:noFill/>
          </p:spPr>
          <p:txBody>
            <a:bodyPr wrap="square" rtlCol="0">
              <a:spAutoFit/>
            </a:bodyPr>
            <a:lstStyle/>
            <a:p>
              <a:r>
                <a:rPr lang="en-US" sz="2000" dirty="0">
                  <a:latin typeface="Raleway" panose="020B0503030101060003" pitchFamily="34" charset="77"/>
                </a:rPr>
                <a:t>Particle Path</a:t>
              </a:r>
            </a:p>
          </p:txBody>
        </p:sp>
      </p:grpSp>
      <p:sp>
        <p:nvSpPr>
          <p:cNvPr id="23" name="TextBox 22">
            <a:extLst>
              <a:ext uri="{FF2B5EF4-FFF2-40B4-BE49-F238E27FC236}">
                <a16:creationId xmlns:a16="http://schemas.microsoft.com/office/drawing/2014/main" id="{9ACC2DF3-6716-3D56-AA2C-103A11D88558}"/>
              </a:ext>
            </a:extLst>
          </p:cNvPr>
          <p:cNvSpPr txBox="1"/>
          <p:nvPr/>
        </p:nvSpPr>
        <p:spPr>
          <a:xfrm>
            <a:off x="1214387" y="2852367"/>
            <a:ext cx="10513687" cy="830997"/>
          </a:xfrm>
          <a:prstGeom prst="rect">
            <a:avLst/>
          </a:prstGeom>
          <a:noFill/>
        </p:spPr>
        <p:txBody>
          <a:bodyPr wrap="square" rtlCol="0">
            <a:spAutoFit/>
          </a:bodyPr>
          <a:lstStyle/>
          <a:p>
            <a:r>
              <a:rPr lang="en-US" sz="2400" b="1" dirty="0">
                <a:latin typeface="Raleway" panose="020B0503030101060003" pitchFamily="34" charset="77"/>
              </a:rPr>
              <a:t>Particles settling at this rate will settle within first 120 ft of 200 foot tank (first 60% from inlet) and water exiting will be clearer</a:t>
            </a:r>
            <a:endParaRPr lang="en-US" sz="2400" dirty="0">
              <a:latin typeface="Raleway" panose="020B0503030101060003" pitchFamily="34" charset="77"/>
            </a:endParaRPr>
          </a:p>
        </p:txBody>
      </p:sp>
      <p:sp>
        <p:nvSpPr>
          <p:cNvPr id="13" name="TextBox 12">
            <a:extLst>
              <a:ext uri="{FF2B5EF4-FFF2-40B4-BE49-F238E27FC236}">
                <a16:creationId xmlns:a16="http://schemas.microsoft.com/office/drawing/2014/main" id="{3F1E92FC-FB58-51FE-848B-656803023A23}"/>
              </a:ext>
            </a:extLst>
          </p:cNvPr>
          <p:cNvSpPr txBox="1"/>
          <p:nvPr/>
        </p:nvSpPr>
        <p:spPr>
          <a:xfrm>
            <a:off x="6286500" y="3187700"/>
            <a:ext cx="184731" cy="369332"/>
          </a:xfrm>
          <a:prstGeom prst="rect">
            <a:avLst/>
          </a:prstGeom>
          <a:noFill/>
        </p:spPr>
        <p:txBody>
          <a:bodyPr wrap="none" rtlCol="0">
            <a:spAutoFit/>
          </a:bodyPr>
          <a:lstStyle/>
          <a:p>
            <a:endParaRPr lang="en-US" dirty="0"/>
          </a:p>
        </p:txBody>
      </p:sp>
      <p:sp>
        <p:nvSpPr>
          <p:cNvPr id="15" name="TextBox 14">
            <a:extLst>
              <a:ext uri="{FF2B5EF4-FFF2-40B4-BE49-F238E27FC236}">
                <a16:creationId xmlns:a16="http://schemas.microsoft.com/office/drawing/2014/main" id="{60FCA780-F9D0-EA07-A9EA-99AED7A5B3B2}"/>
              </a:ext>
            </a:extLst>
          </p:cNvPr>
          <p:cNvSpPr txBox="1"/>
          <p:nvPr/>
        </p:nvSpPr>
        <p:spPr>
          <a:xfrm>
            <a:off x="1214387" y="1675953"/>
            <a:ext cx="6300123" cy="707886"/>
          </a:xfrm>
          <a:prstGeom prst="rect">
            <a:avLst/>
          </a:prstGeom>
          <a:noFill/>
        </p:spPr>
        <p:txBody>
          <a:bodyPr wrap="none" rtlCol="0">
            <a:spAutoFit/>
          </a:bodyPr>
          <a:lstStyle/>
          <a:p>
            <a:r>
              <a:rPr lang="en-US" sz="4000" dirty="0">
                <a:latin typeface="Raleway" panose="020B0503030101060003" pitchFamily="34" charset="77"/>
              </a:rPr>
              <a:t>So, what does that mean?</a:t>
            </a:r>
          </a:p>
        </p:txBody>
      </p:sp>
      <p:sp>
        <p:nvSpPr>
          <p:cNvPr id="16" name="TextBox 15">
            <a:extLst>
              <a:ext uri="{FF2B5EF4-FFF2-40B4-BE49-F238E27FC236}">
                <a16:creationId xmlns:a16="http://schemas.microsoft.com/office/drawing/2014/main" id="{6A802CF8-5493-C2CF-5F68-DA54D39D1651}"/>
              </a:ext>
            </a:extLst>
          </p:cNvPr>
          <p:cNvSpPr txBox="1"/>
          <p:nvPr/>
        </p:nvSpPr>
        <p:spPr>
          <a:xfrm>
            <a:off x="7925298" y="6326306"/>
            <a:ext cx="934871" cy="646331"/>
          </a:xfrm>
          <a:prstGeom prst="rect">
            <a:avLst/>
          </a:prstGeom>
          <a:noFill/>
        </p:spPr>
        <p:txBody>
          <a:bodyPr wrap="none" rtlCol="0">
            <a:spAutoFit/>
          </a:bodyPr>
          <a:lstStyle/>
          <a:p>
            <a:r>
              <a:rPr lang="en-US" b="1" dirty="0">
                <a:latin typeface="Raleway" panose="020B0503030101060003" pitchFamily="34" charset="77"/>
              </a:rPr>
              <a:t>60 min</a:t>
            </a:r>
          </a:p>
          <a:p>
            <a:r>
              <a:rPr lang="en-US" b="1" dirty="0">
                <a:latin typeface="Raleway" panose="020B0503030101060003" pitchFamily="34" charset="77"/>
              </a:rPr>
              <a:t>120 ft</a:t>
            </a:r>
          </a:p>
        </p:txBody>
      </p:sp>
      <p:sp>
        <p:nvSpPr>
          <p:cNvPr id="17" name="TextBox 16">
            <a:extLst>
              <a:ext uri="{FF2B5EF4-FFF2-40B4-BE49-F238E27FC236}">
                <a16:creationId xmlns:a16="http://schemas.microsoft.com/office/drawing/2014/main" id="{182DAC8B-7333-3175-1EAB-5A1296929DED}"/>
              </a:ext>
            </a:extLst>
          </p:cNvPr>
          <p:cNvSpPr txBox="1"/>
          <p:nvPr/>
        </p:nvSpPr>
        <p:spPr>
          <a:xfrm>
            <a:off x="10865715" y="6325106"/>
            <a:ext cx="1050288" cy="646331"/>
          </a:xfrm>
          <a:prstGeom prst="rect">
            <a:avLst/>
          </a:prstGeom>
          <a:noFill/>
        </p:spPr>
        <p:txBody>
          <a:bodyPr wrap="none" rtlCol="0">
            <a:spAutoFit/>
          </a:bodyPr>
          <a:lstStyle/>
          <a:p>
            <a:r>
              <a:rPr lang="en-US" b="1" dirty="0">
                <a:latin typeface="Raleway" panose="020B0503030101060003" pitchFamily="34" charset="77"/>
              </a:rPr>
              <a:t>100 min</a:t>
            </a:r>
          </a:p>
          <a:p>
            <a:r>
              <a:rPr lang="en-US" b="1" dirty="0">
                <a:latin typeface="Raleway" panose="020B0503030101060003" pitchFamily="34" charset="77"/>
              </a:rPr>
              <a:t>200 ft</a:t>
            </a:r>
          </a:p>
        </p:txBody>
      </p:sp>
      <p:sp>
        <p:nvSpPr>
          <p:cNvPr id="18" name="TextBox 17">
            <a:extLst>
              <a:ext uri="{FF2B5EF4-FFF2-40B4-BE49-F238E27FC236}">
                <a16:creationId xmlns:a16="http://schemas.microsoft.com/office/drawing/2014/main" id="{7167777D-C189-5700-4D9D-D460328F68A1}"/>
              </a:ext>
            </a:extLst>
          </p:cNvPr>
          <p:cNvSpPr txBox="1"/>
          <p:nvPr/>
        </p:nvSpPr>
        <p:spPr>
          <a:xfrm>
            <a:off x="370764" y="4855183"/>
            <a:ext cx="668773" cy="369332"/>
          </a:xfrm>
          <a:prstGeom prst="rect">
            <a:avLst/>
          </a:prstGeom>
          <a:noFill/>
        </p:spPr>
        <p:txBody>
          <a:bodyPr wrap="none" rtlCol="0">
            <a:spAutoFit/>
          </a:bodyPr>
          <a:lstStyle/>
          <a:p>
            <a:r>
              <a:rPr lang="en-US" b="1" dirty="0">
                <a:latin typeface="Raleway" panose="020B0503030101060003" pitchFamily="34" charset="77"/>
              </a:rPr>
              <a:t>10 ft</a:t>
            </a:r>
          </a:p>
        </p:txBody>
      </p:sp>
      <p:grpSp>
        <p:nvGrpSpPr>
          <p:cNvPr id="27" name="Group 26">
            <a:extLst>
              <a:ext uri="{FF2B5EF4-FFF2-40B4-BE49-F238E27FC236}">
                <a16:creationId xmlns:a16="http://schemas.microsoft.com/office/drawing/2014/main" id="{2F586089-0AE9-6BDB-407F-7E373C012F69}"/>
              </a:ext>
            </a:extLst>
          </p:cNvPr>
          <p:cNvGrpSpPr/>
          <p:nvPr/>
        </p:nvGrpSpPr>
        <p:grpSpPr>
          <a:xfrm>
            <a:off x="1039537" y="5961251"/>
            <a:ext cx="6911283" cy="1430149"/>
            <a:chOff x="1039537" y="5961251"/>
            <a:chExt cx="6911283" cy="1430149"/>
          </a:xfrm>
        </p:grpSpPr>
        <p:sp>
          <p:nvSpPr>
            <p:cNvPr id="19" name="Cloud 18">
              <a:extLst>
                <a:ext uri="{FF2B5EF4-FFF2-40B4-BE49-F238E27FC236}">
                  <a16:creationId xmlns:a16="http://schemas.microsoft.com/office/drawing/2014/main" id="{6700842F-4DF2-F10F-EF7A-C7781D3856D8}"/>
                </a:ext>
              </a:extLst>
            </p:cNvPr>
            <p:cNvSpPr/>
            <p:nvPr/>
          </p:nvSpPr>
          <p:spPr>
            <a:xfrm>
              <a:off x="1408459" y="5961251"/>
              <a:ext cx="6542361" cy="996396"/>
            </a:xfrm>
            <a:prstGeom prst="cloud">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E614C7-2E99-B3DD-B5A5-6DBD81CC8DBE}"/>
                </a:ext>
              </a:extLst>
            </p:cNvPr>
            <p:cNvSpPr/>
            <p:nvPr/>
          </p:nvSpPr>
          <p:spPr>
            <a:xfrm>
              <a:off x="1039537" y="6403849"/>
              <a:ext cx="6911283" cy="9875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2038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E7EBA5-0952-D0CC-A1F7-95106C458C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F2A761-722A-A507-E69C-7746B3484715}"/>
              </a:ext>
            </a:extLst>
          </p:cNvPr>
          <p:cNvSpPr>
            <a:spLocks noGrp="1"/>
          </p:cNvSpPr>
          <p:nvPr>
            <p:ph type="title"/>
          </p:nvPr>
        </p:nvSpPr>
        <p:spPr/>
        <p:txBody>
          <a:bodyPr>
            <a:normAutofit fontScale="90000"/>
          </a:bodyPr>
          <a:lstStyle/>
          <a:p>
            <a:r>
              <a:rPr lang="en-US" dirty="0"/>
              <a:t>Sedimentation Tanks Expected Removal Efficiency – 2 </a:t>
            </a:r>
            <a:r>
              <a:rPr lang="en-US" dirty="0" err="1"/>
              <a:t>hr</a:t>
            </a:r>
            <a:r>
              <a:rPr lang="en-US" dirty="0"/>
              <a:t> DT</a:t>
            </a:r>
          </a:p>
        </p:txBody>
      </p:sp>
      <p:sp>
        <p:nvSpPr>
          <p:cNvPr id="2" name="TextBox 1">
            <a:extLst>
              <a:ext uri="{FF2B5EF4-FFF2-40B4-BE49-F238E27FC236}">
                <a16:creationId xmlns:a16="http://schemas.microsoft.com/office/drawing/2014/main" id="{3A37B54A-D779-4840-5137-245CF8E3F950}"/>
              </a:ext>
            </a:extLst>
          </p:cNvPr>
          <p:cNvSpPr txBox="1"/>
          <p:nvPr/>
        </p:nvSpPr>
        <p:spPr>
          <a:xfrm>
            <a:off x="838200" y="2148689"/>
            <a:ext cx="3491661" cy="1938992"/>
          </a:xfrm>
          <a:prstGeom prst="rect">
            <a:avLst/>
          </a:prstGeom>
          <a:noFill/>
        </p:spPr>
        <p:txBody>
          <a:bodyPr wrap="none" rtlCol="0">
            <a:spAutoFit/>
          </a:bodyPr>
          <a:lstStyle/>
          <a:p>
            <a:r>
              <a:rPr lang="en-US" sz="2400" b="1" dirty="0">
                <a:latin typeface="Raleway" panose="020B0503030101060003" pitchFamily="34" charset="77"/>
              </a:rPr>
              <a:t>BOD and TSS removal:</a:t>
            </a:r>
          </a:p>
          <a:p>
            <a:endParaRPr lang="en-US" sz="2400" b="1" dirty="0">
              <a:latin typeface="Raleway" panose="020B0503030101060003" pitchFamily="34" charset="77"/>
            </a:endParaRPr>
          </a:p>
          <a:p>
            <a:pPr marL="342900" indent="-342900">
              <a:buFont typeface="Arial" panose="020B0604020202020204" pitchFamily="34" charset="0"/>
              <a:buChar char="•"/>
            </a:pPr>
            <a:r>
              <a:rPr lang="en-US" sz="2400" b="1" dirty="0">
                <a:latin typeface="Raleway" panose="020B0503030101060003" pitchFamily="34" charset="77"/>
              </a:rPr>
              <a:t>50 to 70% of TSS</a:t>
            </a:r>
          </a:p>
          <a:p>
            <a:pPr marL="342900" indent="-342900">
              <a:buFont typeface="Arial" panose="020B0604020202020204" pitchFamily="34" charset="0"/>
              <a:buChar char="•"/>
            </a:pPr>
            <a:endParaRPr lang="en-US" sz="2400" b="1" dirty="0">
              <a:latin typeface="Raleway" panose="020B0503030101060003" pitchFamily="34" charset="77"/>
            </a:endParaRPr>
          </a:p>
          <a:p>
            <a:pPr marL="342900" indent="-342900">
              <a:buFont typeface="Arial" panose="020B0604020202020204" pitchFamily="34" charset="0"/>
              <a:buChar char="•"/>
            </a:pPr>
            <a:r>
              <a:rPr lang="en-US" sz="2400" b="1" dirty="0">
                <a:latin typeface="Raleway" panose="020B0503030101060003" pitchFamily="34" charset="77"/>
              </a:rPr>
              <a:t>25-40% of BOD</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97817DB-B478-2A95-3A28-6D692CBE4CA6}"/>
                  </a:ext>
                </a:extLst>
              </p:cNvPr>
              <p:cNvSpPr txBox="1"/>
              <p:nvPr/>
            </p:nvSpPr>
            <p:spPr>
              <a:xfrm>
                <a:off x="5358555" y="1780389"/>
                <a:ext cx="2823145" cy="12145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𝑅</m:t>
                      </m:r>
                      <m:r>
                        <a:rPr lang="en-US" sz="4000" b="0" i="1" smtClean="0">
                          <a:latin typeface="Cambria Math" panose="02040503050406030204" pitchFamily="18" charset="0"/>
                        </a:rPr>
                        <m:t>= </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𝑡</m:t>
                          </m:r>
                        </m:num>
                        <m:den>
                          <m:r>
                            <a:rPr lang="en-US" sz="4000" b="0" i="1" smtClean="0">
                              <a:latin typeface="Cambria Math" panose="02040503050406030204" pitchFamily="18" charset="0"/>
                            </a:rPr>
                            <m:t>𝑎</m:t>
                          </m:r>
                          <m:r>
                            <a:rPr lang="en-US" sz="4000" b="0" i="1" smtClean="0">
                              <a:latin typeface="Cambria Math" panose="02040503050406030204" pitchFamily="18" charset="0"/>
                            </a:rPr>
                            <m:t>+</m:t>
                          </m:r>
                          <m:r>
                            <a:rPr lang="en-US" sz="4000" b="0" i="1" smtClean="0">
                              <a:latin typeface="Cambria Math" panose="02040503050406030204" pitchFamily="18" charset="0"/>
                            </a:rPr>
                            <m:t>𝑏𝑡</m:t>
                          </m:r>
                        </m:den>
                      </m:f>
                    </m:oMath>
                  </m:oMathPara>
                </a14:m>
                <a:endParaRPr lang="en-US" sz="4000" dirty="0"/>
              </a:p>
            </p:txBody>
          </p:sp>
        </mc:Choice>
        <mc:Fallback xmlns="">
          <p:sp>
            <p:nvSpPr>
              <p:cNvPr id="6" name="TextBox 5">
                <a:extLst>
                  <a:ext uri="{FF2B5EF4-FFF2-40B4-BE49-F238E27FC236}">
                    <a16:creationId xmlns:a16="http://schemas.microsoft.com/office/drawing/2014/main" id="{297817DB-B478-2A95-3A28-6D692CBE4CA6}"/>
                  </a:ext>
                </a:extLst>
              </p:cNvPr>
              <p:cNvSpPr txBox="1">
                <a:spLocks noRot="1" noChangeAspect="1" noMove="1" noResize="1" noEditPoints="1" noAdjustHandles="1" noChangeArrowheads="1" noChangeShapeType="1" noTextEdit="1"/>
              </p:cNvSpPr>
              <p:nvPr/>
            </p:nvSpPr>
            <p:spPr>
              <a:xfrm>
                <a:off x="5358555" y="1780389"/>
                <a:ext cx="2823145" cy="1214500"/>
              </a:xfrm>
              <a:prstGeom prst="rect">
                <a:avLst/>
              </a:prstGeom>
              <a:blipFill>
                <a:blip r:embed="rId3"/>
                <a:stretch>
                  <a:fillRect l="-446" r="-446" b="-1145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DCCA693-B7B5-B46D-17C5-3ADE26A0C04E}"/>
              </a:ext>
            </a:extLst>
          </p:cNvPr>
          <p:cNvSpPr txBox="1"/>
          <p:nvPr/>
        </p:nvSpPr>
        <p:spPr>
          <a:xfrm>
            <a:off x="8445581" y="1920798"/>
            <a:ext cx="3600666" cy="923330"/>
          </a:xfrm>
          <a:prstGeom prst="rect">
            <a:avLst/>
          </a:prstGeom>
          <a:noFill/>
        </p:spPr>
        <p:txBody>
          <a:bodyPr wrap="none" rtlCol="0">
            <a:spAutoFit/>
          </a:bodyPr>
          <a:lstStyle/>
          <a:p>
            <a:r>
              <a:rPr lang="en-US" i="1" dirty="0">
                <a:latin typeface="Raleway" panose="020B0503030101060003" pitchFamily="34" charset="77"/>
              </a:rPr>
              <a:t>R</a:t>
            </a:r>
            <a:r>
              <a:rPr lang="en-US" dirty="0">
                <a:latin typeface="Raleway" panose="020B0503030101060003" pitchFamily="34" charset="77"/>
              </a:rPr>
              <a:t> = expected removal efficiency</a:t>
            </a:r>
          </a:p>
          <a:p>
            <a:r>
              <a:rPr lang="en-US" i="1" dirty="0">
                <a:latin typeface="Raleway" panose="020B0503030101060003" pitchFamily="34" charset="77"/>
              </a:rPr>
              <a:t>t</a:t>
            </a:r>
            <a:r>
              <a:rPr lang="en-US" dirty="0">
                <a:latin typeface="Raleway" panose="020B0503030101060003" pitchFamily="34" charset="77"/>
              </a:rPr>
              <a:t> = nominal detention time (</a:t>
            </a:r>
            <a:r>
              <a:rPr lang="en-US" dirty="0" err="1">
                <a:latin typeface="Raleway" panose="020B0503030101060003" pitchFamily="34" charset="77"/>
              </a:rPr>
              <a:t>hrs</a:t>
            </a:r>
            <a:r>
              <a:rPr lang="en-US" dirty="0">
                <a:latin typeface="Raleway" panose="020B0503030101060003" pitchFamily="34" charset="77"/>
              </a:rPr>
              <a:t>)</a:t>
            </a:r>
          </a:p>
          <a:p>
            <a:r>
              <a:rPr lang="en-US" i="1" dirty="0">
                <a:latin typeface="Raleway" panose="020B0503030101060003" pitchFamily="34" charset="77"/>
              </a:rPr>
              <a:t>a, b </a:t>
            </a:r>
            <a:r>
              <a:rPr lang="en-US" dirty="0">
                <a:latin typeface="Raleway" panose="020B0503030101060003" pitchFamily="34" charset="77"/>
              </a:rPr>
              <a:t>= empirical constants</a:t>
            </a:r>
          </a:p>
        </p:txBody>
      </p:sp>
      <p:graphicFrame>
        <p:nvGraphicFramePr>
          <p:cNvPr id="8" name="Table 8">
            <a:extLst>
              <a:ext uri="{FF2B5EF4-FFF2-40B4-BE49-F238E27FC236}">
                <a16:creationId xmlns:a16="http://schemas.microsoft.com/office/drawing/2014/main" id="{72642BB2-DD9C-8A80-D6F7-9EB52394B146}"/>
              </a:ext>
            </a:extLst>
          </p:cNvPr>
          <p:cNvGraphicFramePr>
            <a:graphicFrameLocks noGrp="1"/>
          </p:cNvGraphicFramePr>
          <p:nvPr>
            <p:extLst>
              <p:ext uri="{D42A27DB-BD31-4B8C-83A1-F6EECF244321}">
                <p14:modId xmlns:p14="http://schemas.microsoft.com/office/powerpoint/2010/main" val="3263342361"/>
              </p:ext>
            </p:extLst>
          </p:nvPr>
        </p:nvGraphicFramePr>
        <p:xfrm>
          <a:off x="5956301" y="3414325"/>
          <a:ext cx="5397499" cy="1371600"/>
        </p:xfrm>
        <a:graphic>
          <a:graphicData uri="http://schemas.openxmlformats.org/drawingml/2006/table">
            <a:tbl>
              <a:tblPr firstRow="1" bandRow="1">
                <a:tableStyleId>{5C22544A-7EE6-4342-B048-85BDC9FD1C3A}</a:tableStyleId>
              </a:tblPr>
              <a:tblGrid>
                <a:gridCol w="1071180">
                  <a:extLst>
                    <a:ext uri="{9D8B030D-6E8A-4147-A177-3AD203B41FA5}">
                      <a16:colId xmlns:a16="http://schemas.microsoft.com/office/drawing/2014/main" val="3790554816"/>
                    </a:ext>
                  </a:extLst>
                </a:gridCol>
                <a:gridCol w="2040320">
                  <a:extLst>
                    <a:ext uri="{9D8B030D-6E8A-4147-A177-3AD203B41FA5}">
                      <a16:colId xmlns:a16="http://schemas.microsoft.com/office/drawing/2014/main" val="841283343"/>
                    </a:ext>
                  </a:extLst>
                </a:gridCol>
                <a:gridCol w="2285999">
                  <a:extLst>
                    <a:ext uri="{9D8B030D-6E8A-4147-A177-3AD203B41FA5}">
                      <a16:colId xmlns:a16="http://schemas.microsoft.com/office/drawing/2014/main" val="2027980611"/>
                    </a:ext>
                  </a:extLst>
                </a:gridCol>
              </a:tblGrid>
              <a:tr h="370840">
                <a:tc>
                  <a:txBody>
                    <a:bodyPr/>
                    <a:lstStyle/>
                    <a:p>
                      <a:r>
                        <a:rPr lang="en-US" dirty="0">
                          <a:latin typeface="Raleway" panose="020B0503030101060003" pitchFamily="34" charset="77"/>
                        </a:rPr>
                        <a:t>Item</a:t>
                      </a:r>
                    </a:p>
                  </a:txBody>
                  <a:tcPr/>
                </a:tc>
                <a:tc>
                  <a:txBody>
                    <a:bodyPr/>
                    <a:lstStyle/>
                    <a:p>
                      <a:pPr algn="ctr"/>
                      <a:r>
                        <a:rPr lang="en-US" dirty="0">
                          <a:latin typeface="Raleway" panose="020B0503030101060003" pitchFamily="34" charset="77"/>
                        </a:rPr>
                        <a:t>a</a:t>
                      </a:r>
                    </a:p>
                  </a:txBody>
                  <a:tcPr/>
                </a:tc>
                <a:tc>
                  <a:txBody>
                    <a:bodyPr/>
                    <a:lstStyle/>
                    <a:p>
                      <a:pPr algn="ctr"/>
                      <a:r>
                        <a:rPr lang="en-US" dirty="0">
                          <a:latin typeface="Raleway" panose="020B0503030101060003" pitchFamily="34" charset="77"/>
                        </a:rPr>
                        <a:t>b</a:t>
                      </a:r>
                    </a:p>
                  </a:txBody>
                  <a:tcPr/>
                </a:tc>
                <a:extLst>
                  <a:ext uri="{0D108BD9-81ED-4DB2-BD59-A6C34878D82A}">
                    <a16:rowId xmlns:a16="http://schemas.microsoft.com/office/drawing/2014/main" val="2361665082"/>
                  </a:ext>
                </a:extLst>
              </a:tr>
              <a:tr h="370840">
                <a:tc>
                  <a:txBody>
                    <a:bodyPr/>
                    <a:lstStyle/>
                    <a:p>
                      <a:r>
                        <a:rPr lang="en-US" dirty="0">
                          <a:latin typeface="Raleway" panose="020B0503030101060003" pitchFamily="34" charset="77"/>
                        </a:rPr>
                        <a:t>BOD</a:t>
                      </a:r>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dirty="0">
                          <a:latin typeface="Raleway" panose="020B0503030101060003" pitchFamily="34" charset="77"/>
                        </a:rPr>
                        <a:t>0.018</a:t>
                      </a:r>
                    </a:p>
                  </a:txBody>
                  <a:tcPr/>
                </a:tc>
                <a:tc>
                  <a:txBody>
                    <a:bodyPr/>
                    <a:lstStyle/>
                    <a:p>
                      <a:pPr algn="ctr"/>
                      <a:r>
                        <a:rPr lang="en-US" dirty="0">
                          <a:latin typeface="Raleway" panose="020B0503030101060003" pitchFamily="34" charset="77"/>
                        </a:rPr>
                        <a:t>0.020</a:t>
                      </a:r>
                    </a:p>
                  </a:txBody>
                  <a:tcPr/>
                </a:tc>
                <a:extLst>
                  <a:ext uri="{0D108BD9-81ED-4DB2-BD59-A6C34878D82A}">
                    <a16:rowId xmlns:a16="http://schemas.microsoft.com/office/drawing/2014/main" val="1950192329"/>
                  </a:ext>
                </a:extLst>
              </a:tr>
              <a:tr h="370840">
                <a:tc>
                  <a:txBody>
                    <a:bodyPr/>
                    <a:lstStyle/>
                    <a:p>
                      <a:r>
                        <a:rPr lang="en-US" dirty="0">
                          <a:latin typeface="Raleway" panose="020B0503030101060003" pitchFamily="34" charset="77"/>
                        </a:rPr>
                        <a:t>TSS</a:t>
                      </a:r>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dirty="0">
                          <a:latin typeface="Raleway" panose="020B0503030101060003" pitchFamily="34" charset="77"/>
                        </a:rPr>
                        <a:t>0.0075</a:t>
                      </a:r>
                    </a:p>
                  </a:txBody>
                  <a:tcPr/>
                </a:tc>
                <a:tc>
                  <a:txBody>
                    <a:bodyPr/>
                    <a:lstStyle/>
                    <a:p>
                      <a:pPr algn="ctr"/>
                      <a:r>
                        <a:rPr lang="en-US" dirty="0">
                          <a:latin typeface="Raleway" panose="020B0503030101060003" pitchFamily="34" charset="77"/>
                        </a:rPr>
                        <a:t>0.014</a:t>
                      </a:r>
                    </a:p>
                  </a:txBody>
                  <a:tcPr/>
                </a:tc>
                <a:extLst>
                  <a:ext uri="{0D108BD9-81ED-4DB2-BD59-A6C34878D82A}">
                    <a16:rowId xmlns:a16="http://schemas.microsoft.com/office/drawing/2014/main" val="3005184373"/>
                  </a:ext>
                </a:extLst>
              </a:tr>
            </a:tbl>
          </a:graphicData>
        </a:graphic>
      </p:graphicFrame>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8CB6BA2-C8B8-6B3B-C95F-4DA9178E3D2C}"/>
                  </a:ext>
                </a:extLst>
              </p:cNvPr>
              <p:cNvSpPr txBox="1"/>
              <p:nvPr/>
            </p:nvSpPr>
            <p:spPr>
              <a:xfrm>
                <a:off x="6096000" y="5467930"/>
                <a:ext cx="6248890" cy="10416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000" b="0" i="1" smtClean="0">
                          <a:latin typeface="Cambria Math" panose="02040503050406030204" pitchFamily="18" charset="0"/>
                        </a:rPr>
                        <m:t>𝑅</m:t>
                      </m:r>
                      <m:r>
                        <a:rPr lang="en-US" sz="3000" b="0" i="1" baseline="-25000" smtClean="0">
                          <a:latin typeface="Cambria Math" panose="02040503050406030204" pitchFamily="18" charset="0"/>
                        </a:rPr>
                        <m:t>𝑇𝑆𝑆</m:t>
                      </m:r>
                      <m:r>
                        <a:rPr lang="en-US" sz="3000" b="0" i="1" smtClean="0">
                          <a:latin typeface="Cambria Math" panose="02040503050406030204" pitchFamily="18" charset="0"/>
                        </a:rPr>
                        <m:t>= </m:t>
                      </m:r>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2</m:t>
                          </m:r>
                        </m:num>
                        <m:den>
                          <m:r>
                            <a:rPr lang="en-US" sz="3000" b="0" i="1" smtClean="0">
                              <a:latin typeface="Cambria Math" panose="02040503050406030204" pitchFamily="18" charset="0"/>
                            </a:rPr>
                            <m:t>0.0075+0.014(2)</m:t>
                          </m:r>
                        </m:den>
                      </m:f>
                      <m:r>
                        <a:rPr lang="en-US" sz="3000" b="0" i="1" smtClean="0">
                          <a:latin typeface="Cambria Math" panose="02040503050406030204" pitchFamily="18" charset="0"/>
                        </a:rPr>
                        <m:t>=56.3% </m:t>
                      </m:r>
                    </m:oMath>
                  </m:oMathPara>
                </a14:m>
                <a:endParaRPr lang="en-US" sz="3000" dirty="0"/>
              </a:p>
            </p:txBody>
          </p:sp>
        </mc:Choice>
        <mc:Fallback xmlns="">
          <p:sp>
            <p:nvSpPr>
              <p:cNvPr id="9" name="TextBox 8">
                <a:extLst>
                  <a:ext uri="{FF2B5EF4-FFF2-40B4-BE49-F238E27FC236}">
                    <a16:creationId xmlns:a16="http://schemas.microsoft.com/office/drawing/2014/main" id="{18CB6BA2-C8B8-6B3B-C95F-4DA9178E3D2C}"/>
                  </a:ext>
                </a:extLst>
              </p:cNvPr>
              <p:cNvSpPr txBox="1">
                <a:spLocks noRot="1" noChangeAspect="1" noMove="1" noResize="1" noEditPoints="1" noAdjustHandles="1" noChangeArrowheads="1" noChangeShapeType="1" noTextEdit="1"/>
              </p:cNvSpPr>
              <p:nvPr/>
            </p:nvSpPr>
            <p:spPr>
              <a:xfrm>
                <a:off x="6096000" y="5467930"/>
                <a:ext cx="6248890" cy="1041632"/>
              </a:xfrm>
              <a:prstGeom prst="rect">
                <a:avLst/>
              </a:prstGeom>
              <a:blipFill>
                <a:blip r:embed="rId4"/>
                <a:stretch>
                  <a:fillRect r="-406" b="-120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CBB881B-1391-1B8A-10DF-6500ABE50D21}"/>
                  </a:ext>
                </a:extLst>
              </p:cNvPr>
              <p:cNvSpPr txBox="1"/>
              <p:nvPr/>
            </p:nvSpPr>
            <p:spPr>
              <a:xfrm>
                <a:off x="91792" y="5484863"/>
                <a:ext cx="6004208" cy="108145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000" b="0" i="1" smtClean="0">
                          <a:latin typeface="Cambria Math" panose="02040503050406030204" pitchFamily="18" charset="0"/>
                        </a:rPr>
                        <m:t>𝑅</m:t>
                      </m:r>
                      <m:r>
                        <a:rPr lang="en-US" sz="3000" b="0" i="1" baseline="-25000" smtClean="0">
                          <a:latin typeface="Cambria Math" panose="02040503050406030204" pitchFamily="18" charset="0"/>
                        </a:rPr>
                        <m:t>𝐵𝑂𝐷</m:t>
                      </m:r>
                      <m:r>
                        <a:rPr lang="en-US" sz="3000" b="0" i="1" smtClean="0">
                          <a:latin typeface="Cambria Math" panose="02040503050406030204" pitchFamily="18" charset="0"/>
                        </a:rPr>
                        <m:t>= </m:t>
                      </m:r>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2</m:t>
                          </m:r>
                        </m:num>
                        <m:den>
                          <m:r>
                            <a:rPr lang="en-US" sz="3000" b="0" i="1" smtClean="0">
                              <a:latin typeface="Cambria Math" panose="02040503050406030204" pitchFamily="18" charset="0"/>
                            </a:rPr>
                            <m:t>0.018+0.020(2)</m:t>
                          </m:r>
                        </m:den>
                      </m:f>
                      <m:r>
                        <a:rPr lang="en-US" sz="3000" b="0" i="1" smtClean="0">
                          <a:latin typeface="Cambria Math" panose="02040503050406030204" pitchFamily="18" charset="0"/>
                        </a:rPr>
                        <m:t>=35.5% </m:t>
                      </m:r>
                    </m:oMath>
                  </m:oMathPara>
                </a14:m>
                <a:endParaRPr lang="en-US" sz="3000" dirty="0"/>
              </a:p>
            </p:txBody>
          </p:sp>
        </mc:Choice>
        <mc:Fallback xmlns="">
          <p:sp>
            <p:nvSpPr>
              <p:cNvPr id="10" name="TextBox 9">
                <a:extLst>
                  <a:ext uri="{FF2B5EF4-FFF2-40B4-BE49-F238E27FC236}">
                    <a16:creationId xmlns:a16="http://schemas.microsoft.com/office/drawing/2014/main" id="{1CBB881B-1391-1B8A-10DF-6500ABE50D21}"/>
                  </a:ext>
                </a:extLst>
              </p:cNvPr>
              <p:cNvSpPr txBox="1">
                <a:spLocks noRot="1" noChangeAspect="1" noMove="1" noResize="1" noEditPoints="1" noAdjustHandles="1" noChangeArrowheads="1" noChangeShapeType="1" noTextEdit="1"/>
              </p:cNvSpPr>
              <p:nvPr/>
            </p:nvSpPr>
            <p:spPr>
              <a:xfrm>
                <a:off x="91792" y="5484863"/>
                <a:ext cx="6004208" cy="1081450"/>
              </a:xfrm>
              <a:prstGeom prst="rect">
                <a:avLst/>
              </a:prstGeom>
              <a:blipFill>
                <a:blip r:embed="rId5"/>
                <a:stretch>
                  <a:fillRect l="-633" r="-1477" b="-8235"/>
                </a:stretch>
              </a:blipFill>
            </p:spPr>
            <p:txBody>
              <a:bodyPr/>
              <a:lstStyle/>
              <a:p>
                <a:r>
                  <a:rPr lang="en-US">
                    <a:noFill/>
                  </a:rPr>
                  <a:t> </a:t>
                </a:r>
              </a:p>
            </p:txBody>
          </p:sp>
        </mc:Fallback>
      </mc:AlternateContent>
    </p:spTree>
    <p:extLst>
      <p:ext uri="{BB962C8B-B14F-4D97-AF65-F5344CB8AC3E}">
        <p14:creationId xmlns:p14="http://schemas.microsoft.com/office/powerpoint/2010/main" val="221028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a:extLst>
            <a:ext uri="{FF2B5EF4-FFF2-40B4-BE49-F238E27FC236}">
              <a16:creationId xmlns:a16="http://schemas.microsoft.com/office/drawing/2014/main" id="{B54F2ECD-2257-E46A-B6ED-C61C1EA75D1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E1AC59E-E55F-DB78-E4FF-1FA48F7935B5}"/>
              </a:ext>
            </a:extLst>
          </p:cNvPr>
          <p:cNvSpPr>
            <a:spLocks noGrp="1"/>
          </p:cNvSpPr>
          <p:nvPr>
            <p:ph type="body" sz="quarter" idx="13"/>
          </p:nvPr>
        </p:nvSpPr>
        <p:spPr/>
        <p:txBody>
          <a:bodyPr/>
          <a:lstStyle/>
          <a:p>
            <a:r>
              <a:rPr lang="en-US" dirty="0"/>
              <a:t>Poll Question</a:t>
            </a:r>
          </a:p>
        </p:txBody>
      </p:sp>
    </p:spTree>
    <p:extLst>
      <p:ext uri="{BB962C8B-B14F-4D97-AF65-F5344CB8AC3E}">
        <p14:creationId xmlns:p14="http://schemas.microsoft.com/office/powerpoint/2010/main" val="796982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lstStyle/>
          <a:p>
            <a:r>
              <a:rPr lang="en-US" dirty="0"/>
              <a:t>Detention Time</a:t>
            </a:r>
          </a:p>
        </p:txBody>
      </p:sp>
      <p:sp>
        <p:nvSpPr>
          <p:cNvPr id="3" name="TextBox 2">
            <a:extLst>
              <a:ext uri="{FF2B5EF4-FFF2-40B4-BE49-F238E27FC236}">
                <a16:creationId xmlns:a16="http://schemas.microsoft.com/office/drawing/2014/main" id="{DA29780F-4911-ADD2-1B4A-340698058F38}"/>
              </a:ext>
            </a:extLst>
          </p:cNvPr>
          <p:cNvSpPr txBox="1"/>
          <p:nvPr/>
        </p:nvSpPr>
        <p:spPr>
          <a:xfrm>
            <a:off x="838200" y="1690688"/>
            <a:ext cx="10815735" cy="4893647"/>
          </a:xfrm>
          <a:prstGeom prst="rect">
            <a:avLst/>
          </a:prstGeom>
          <a:noFill/>
        </p:spPr>
        <p:txBody>
          <a:bodyPr wrap="square" rtlCol="0">
            <a:spAutoFit/>
          </a:bodyPr>
          <a:lstStyle/>
          <a:p>
            <a:r>
              <a:rPr lang="en-US" sz="2400" dirty="0">
                <a:latin typeface="Raleway" panose="020B0503030101060003" pitchFamily="34" charset="77"/>
              </a:rPr>
              <a:t>Settling tanks are typically designed for 2 to 3-hour detention times (though designs may vary)</a:t>
            </a:r>
          </a:p>
          <a:p>
            <a:endParaRPr lang="en-US" sz="2400" dirty="0">
              <a:latin typeface="Raleway" panose="020B0503030101060003" pitchFamily="34" charset="77"/>
            </a:endParaRPr>
          </a:p>
          <a:p>
            <a:r>
              <a:rPr lang="en-US" sz="2400" dirty="0">
                <a:latin typeface="Raleway" panose="020B0503030101060003" pitchFamily="34" charset="77"/>
              </a:rPr>
              <a:t>Operator experience comes into play when actually running the plant because flows can increase or decrease suddenly, and organic loads can vary as well</a:t>
            </a:r>
          </a:p>
          <a:p>
            <a:endParaRPr lang="en-US" sz="2400" dirty="0">
              <a:latin typeface="Raleway" panose="020B0503030101060003" pitchFamily="34" charset="77"/>
            </a:endParaRPr>
          </a:p>
          <a:p>
            <a:r>
              <a:rPr lang="en-US" sz="2400" dirty="0">
                <a:latin typeface="Raleway" panose="020B0503030101060003" pitchFamily="34" charset="77"/>
              </a:rPr>
              <a:t>Can calculate theoretical detention time using tank volume and flow rate</a:t>
            </a:r>
          </a:p>
          <a:p>
            <a:endParaRPr lang="en-US" sz="2400" dirty="0">
              <a:latin typeface="Raleway" panose="020B0503030101060003" pitchFamily="34" charset="77"/>
            </a:endParaRPr>
          </a:p>
          <a:p>
            <a:r>
              <a:rPr lang="en-US" sz="2400" dirty="0">
                <a:latin typeface="Raleway" panose="020B0503030101060003" pitchFamily="34" charset="77"/>
              </a:rPr>
              <a:t>Can verify using dyes, tracers or floats</a:t>
            </a:r>
          </a:p>
          <a:p>
            <a:endParaRPr lang="en-US" sz="2400" dirty="0">
              <a:latin typeface="Raleway" panose="020B0503030101060003" pitchFamily="34" charset="77"/>
            </a:endParaRPr>
          </a:p>
          <a:p>
            <a:r>
              <a:rPr lang="en-US" sz="2400" dirty="0">
                <a:latin typeface="Raleway" panose="020B0503030101060003" pitchFamily="34" charset="77"/>
              </a:rPr>
              <a:t>Actual detention times are often shorter than the calculated theoretical time</a:t>
            </a:r>
          </a:p>
        </p:txBody>
      </p:sp>
    </p:spTree>
    <p:extLst>
      <p:ext uri="{BB962C8B-B14F-4D97-AF65-F5344CB8AC3E}">
        <p14:creationId xmlns:p14="http://schemas.microsoft.com/office/powerpoint/2010/main" val="411873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lstStyle/>
          <a:p>
            <a:r>
              <a:rPr lang="en-US" dirty="0"/>
              <a:t>Detention Time</a:t>
            </a:r>
          </a:p>
        </p:txBody>
      </p:sp>
      <p:sp>
        <p:nvSpPr>
          <p:cNvPr id="3" name="TextBox 2">
            <a:extLst>
              <a:ext uri="{FF2B5EF4-FFF2-40B4-BE49-F238E27FC236}">
                <a16:creationId xmlns:a16="http://schemas.microsoft.com/office/drawing/2014/main" id="{DA29780F-4911-ADD2-1B4A-340698058F38}"/>
              </a:ext>
            </a:extLst>
          </p:cNvPr>
          <p:cNvSpPr txBox="1"/>
          <p:nvPr/>
        </p:nvSpPr>
        <p:spPr>
          <a:xfrm>
            <a:off x="838200" y="1690688"/>
            <a:ext cx="10815735" cy="3046988"/>
          </a:xfrm>
          <a:prstGeom prst="rect">
            <a:avLst/>
          </a:prstGeom>
          <a:noFill/>
        </p:spPr>
        <p:txBody>
          <a:bodyPr wrap="square" rtlCol="0">
            <a:spAutoFit/>
          </a:bodyPr>
          <a:lstStyle/>
          <a:p>
            <a:r>
              <a:rPr lang="en-US" sz="2400" dirty="0">
                <a:latin typeface="Raleway" panose="020B0503030101060003" pitchFamily="34" charset="77"/>
              </a:rPr>
              <a:t>If you have a detention time of less than 2 hours and lab tests are showing poor solids removal, you may need to add tanks, or restrict flow to solve the detention time/solids removal problem</a:t>
            </a:r>
          </a:p>
          <a:p>
            <a:endParaRPr lang="en-US" sz="2400" dirty="0">
              <a:latin typeface="Raleway" panose="020B0503030101060003" pitchFamily="34" charset="77"/>
            </a:endParaRPr>
          </a:p>
          <a:p>
            <a:r>
              <a:rPr lang="en-US" sz="2400" dirty="0">
                <a:latin typeface="Raleway" panose="020B0503030101060003" pitchFamily="34" charset="77"/>
              </a:rPr>
              <a:t>Detention times are going to vary considerably between day and night </a:t>
            </a:r>
          </a:p>
          <a:p>
            <a:endParaRPr lang="en-US" sz="2400" dirty="0">
              <a:latin typeface="Raleway" panose="020B0503030101060003" pitchFamily="34" charset="77"/>
            </a:endParaRPr>
          </a:p>
          <a:p>
            <a:r>
              <a:rPr lang="en-US" sz="2400" dirty="0">
                <a:latin typeface="Raleway" panose="020B0503030101060003" pitchFamily="34" charset="77"/>
              </a:rPr>
              <a:t>This is one reason some systems use flow equalization techniques in preliminary treatment</a:t>
            </a:r>
          </a:p>
        </p:txBody>
      </p:sp>
    </p:spTree>
    <p:extLst>
      <p:ext uri="{BB962C8B-B14F-4D97-AF65-F5344CB8AC3E}">
        <p14:creationId xmlns:p14="http://schemas.microsoft.com/office/powerpoint/2010/main" val="187039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B50D-AF0D-F4C5-C2A2-119AA4113AA4}"/>
              </a:ext>
            </a:extLst>
          </p:cNvPr>
          <p:cNvSpPr>
            <a:spLocks noGrp="1"/>
          </p:cNvSpPr>
          <p:nvPr>
            <p:ph type="title"/>
          </p:nvPr>
        </p:nvSpPr>
        <p:spPr/>
        <p:txBody>
          <a:bodyPr>
            <a:normAutofit fontScale="90000"/>
          </a:bodyPr>
          <a:lstStyle/>
          <a:p>
            <a:r>
              <a:rPr lang="en-US" dirty="0"/>
              <a:t>Horizontal Flow Design Criteria for Sedimentation</a:t>
            </a:r>
          </a:p>
        </p:txBody>
      </p:sp>
      <p:graphicFrame>
        <p:nvGraphicFramePr>
          <p:cNvPr id="3" name="Table 3">
            <a:extLst>
              <a:ext uri="{FF2B5EF4-FFF2-40B4-BE49-F238E27FC236}">
                <a16:creationId xmlns:a16="http://schemas.microsoft.com/office/drawing/2014/main" id="{8C85F14D-915C-EAD6-2F7E-AC3DB08D8A69}"/>
              </a:ext>
            </a:extLst>
          </p:cNvPr>
          <p:cNvGraphicFramePr>
            <a:graphicFrameLocks noGrp="1"/>
          </p:cNvGraphicFramePr>
          <p:nvPr>
            <p:extLst>
              <p:ext uri="{D42A27DB-BD31-4B8C-83A1-F6EECF244321}">
                <p14:modId xmlns:p14="http://schemas.microsoft.com/office/powerpoint/2010/main" val="607415598"/>
              </p:ext>
            </p:extLst>
          </p:nvPr>
        </p:nvGraphicFramePr>
        <p:xfrm>
          <a:off x="751669" y="2319338"/>
          <a:ext cx="10825566" cy="3108960"/>
        </p:xfrm>
        <a:graphic>
          <a:graphicData uri="http://schemas.openxmlformats.org/drawingml/2006/table">
            <a:tbl>
              <a:tblPr firstRow="1" bandRow="1">
                <a:tableStyleId>{5C22544A-7EE6-4342-B048-85BDC9FD1C3A}</a:tableStyleId>
              </a:tblPr>
              <a:tblGrid>
                <a:gridCol w="4972994">
                  <a:extLst>
                    <a:ext uri="{9D8B030D-6E8A-4147-A177-3AD203B41FA5}">
                      <a16:colId xmlns:a16="http://schemas.microsoft.com/office/drawing/2014/main" val="828555710"/>
                    </a:ext>
                  </a:extLst>
                </a:gridCol>
                <a:gridCol w="2892456">
                  <a:extLst>
                    <a:ext uri="{9D8B030D-6E8A-4147-A177-3AD203B41FA5}">
                      <a16:colId xmlns:a16="http://schemas.microsoft.com/office/drawing/2014/main" val="2918117614"/>
                    </a:ext>
                  </a:extLst>
                </a:gridCol>
                <a:gridCol w="2960116">
                  <a:extLst>
                    <a:ext uri="{9D8B030D-6E8A-4147-A177-3AD203B41FA5}">
                      <a16:colId xmlns:a16="http://schemas.microsoft.com/office/drawing/2014/main" val="3001393501"/>
                    </a:ext>
                  </a:extLst>
                </a:gridCol>
              </a:tblGrid>
              <a:tr h="370840">
                <a:tc>
                  <a:txBody>
                    <a:bodyPr/>
                    <a:lstStyle/>
                    <a:p>
                      <a:r>
                        <a:rPr lang="en-US" sz="3000" dirty="0">
                          <a:latin typeface="Raleway" panose="020B0503030101060003" pitchFamily="34" charset="77"/>
                        </a:rPr>
                        <a:t>Item</a:t>
                      </a:r>
                    </a:p>
                  </a:txBody>
                  <a:tcPr/>
                </a:tc>
                <a:tc>
                  <a:txBody>
                    <a:bodyPr/>
                    <a:lstStyle/>
                    <a:p>
                      <a:r>
                        <a:rPr lang="en-US" sz="3000" dirty="0">
                          <a:latin typeface="Raleway" panose="020B0503030101060003" pitchFamily="34" charset="77"/>
                        </a:rPr>
                        <a:t>Typical Horizontal Grit Channel</a:t>
                      </a:r>
                    </a:p>
                  </a:txBody>
                  <a:tcPr/>
                </a:tc>
                <a:tc>
                  <a:txBody>
                    <a:bodyPr/>
                    <a:lstStyle/>
                    <a:p>
                      <a:r>
                        <a:rPr lang="en-US" sz="3000" dirty="0">
                          <a:latin typeface="Raleway" panose="020B0503030101060003" pitchFamily="34" charset="77"/>
                        </a:rPr>
                        <a:t>Typical Primary Settling Tank</a:t>
                      </a:r>
                    </a:p>
                  </a:txBody>
                  <a:tcPr/>
                </a:tc>
                <a:extLst>
                  <a:ext uri="{0D108BD9-81ED-4DB2-BD59-A6C34878D82A}">
                    <a16:rowId xmlns:a16="http://schemas.microsoft.com/office/drawing/2014/main" val="1969441783"/>
                  </a:ext>
                </a:extLst>
              </a:tr>
              <a:tr h="370840">
                <a:tc>
                  <a:txBody>
                    <a:bodyPr/>
                    <a:lstStyle/>
                    <a:p>
                      <a:r>
                        <a:rPr lang="en-US" sz="3000" dirty="0">
                          <a:latin typeface="Raleway" panose="020B0503030101060003" pitchFamily="34" charset="77"/>
                        </a:rPr>
                        <a:t>Detention Time</a:t>
                      </a:r>
                    </a:p>
                  </a:txBody>
                  <a:tcPr/>
                </a:tc>
                <a:tc>
                  <a:txBody>
                    <a:bodyPr/>
                    <a:lstStyle/>
                    <a:p>
                      <a:r>
                        <a:rPr lang="en-US" sz="3000" dirty="0">
                          <a:latin typeface="Raleway" panose="020B0503030101060003" pitchFamily="34" charset="77"/>
                        </a:rPr>
                        <a:t>1 to 3 min</a:t>
                      </a:r>
                    </a:p>
                  </a:txBody>
                  <a:tcPr/>
                </a:tc>
                <a:tc>
                  <a:txBody>
                    <a:bodyPr/>
                    <a:lstStyle/>
                    <a:p>
                      <a:r>
                        <a:rPr lang="en-US" sz="3000" dirty="0">
                          <a:latin typeface="Raleway" panose="020B0503030101060003" pitchFamily="34" charset="77"/>
                        </a:rPr>
                        <a:t>2 to 3 hours</a:t>
                      </a:r>
                    </a:p>
                  </a:txBody>
                  <a:tcPr/>
                </a:tc>
                <a:extLst>
                  <a:ext uri="{0D108BD9-81ED-4DB2-BD59-A6C34878D82A}">
                    <a16:rowId xmlns:a16="http://schemas.microsoft.com/office/drawing/2014/main" val="4034289048"/>
                  </a:ext>
                </a:extLst>
              </a:tr>
              <a:tr h="370840">
                <a:tc>
                  <a:txBody>
                    <a:bodyPr/>
                    <a:lstStyle/>
                    <a:p>
                      <a:r>
                        <a:rPr lang="en-US" sz="3000" dirty="0">
                          <a:latin typeface="Raleway" panose="020B0503030101060003" pitchFamily="34" charset="77"/>
                        </a:rPr>
                        <a:t>Horizontal Flow Velocity</a:t>
                      </a:r>
                    </a:p>
                  </a:txBody>
                  <a:tcPr/>
                </a:tc>
                <a:tc>
                  <a:txBody>
                    <a:bodyPr/>
                    <a:lstStyle/>
                    <a:p>
                      <a:r>
                        <a:rPr lang="en-US" sz="3000" dirty="0">
                          <a:latin typeface="Raleway" panose="020B0503030101060003" pitchFamily="34" charset="77"/>
                        </a:rPr>
                        <a:t>0.7 to 1.4  ft/s</a:t>
                      </a:r>
                    </a:p>
                  </a:txBody>
                  <a:tcPr/>
                </a:tc>
                <a:tc>
                  <a:txBody>
                    <a:bodyPr/>
                    <a:lstStyle/>
                    <a:p>
                      <a:r>
                        <a:rPr lang="en-US" sz="3000" dirty="0">
                          <a:latin typeface="Raleway" panose="020B0503030101060003" pitchFamily="34" charset="77"/>
                        </a:rPr>
                        <a:t>1 to 2 ft/min</a:t>
                      </a:r>
                    </a:p>
                  </a:txBody>
                  <a:tcPr/>
                </a:tc>
                <a:extLst>
                  <a:ext uri="{0D108BD9-81ED-4DB2-BD59-A6C34878D82A}">
                    <a16:rowId xmlns:a16="http://schemas.microsoft.com/office/drawing/2014/main" val="1354500768"/>
                  </a:ext>
                </a:extLst>
              </a:tr>
              <a:tr h="370840">
                <a:tc>
                  <a:txBody>
                    <a:bodyPr/>
                    <a:lstStyle/>
                    <a:p>
                      <a:r>
                        <a:rPr lang="en-US" sz="3000" dirty="0">
                          <a:latin typeface="Raleway" panose="020B0503030101060003" pitchFamily="34" charset="77"/>
                        </a:rPr>
                        <a:t>Specific Gravity of Particles</a:t>
                      </a:r>
                    </a:p>
                  </a:txBody>
                  <a:tcPr/>
                </a:tc>
                <a:tc>
                  <a:txBody>
                    <a:bodyPr/>
                    <a:lstStyle/>
                    <a:p>
                      <a:r>
                        <a:rPr lang="en-US" sz="3000" dirty="0">
                          <a:latin typeface="Raleway" panose="020B0503030101060003" pitchFamily="34" charset="77"/>
                        </a:rPr>
                        <a:t>~ 2.5 to 2.6</a:t>
                      </a:r>
                    </a:p>
                  </a:txBody>
                  <a:tcPr/>
                </a:tc>
                <a:tc>
                  <a:txBody>
                    <a:bodyPr/>
                    <a:lstStyle/>
                    <a:p>
                      <a:r>
                        <a:rPr lang="en-US" sz="3000" dirty="0">
                          <a:latin typeface="Raleway" panose="020B0503030101060003" pitchFamily="34" charset="77"/>
                        </a:rPr>
                        <a:t> &lt;1 to 1.25</a:t>
                      </a:r>
                    </a:p>
                  </a:txBody>
                  <a:tcPr/>
                </a:tc>
                <a:extLst>
                  <a:ext uri="{0D108BD9-81ED-4DB2-BD59-A6C34878D82A}">
                    <a16:rowId xmlns:a16="http://schemas.microsoft.com/office/drawing/2014/main" val="3702991455"/>
                  </a:ext>
                </a:extLst>
              </a:tr>
            </a:tbl>
          </a:graphicData>
        </a:graphic>
      </p:graphicFrame>
    </p:spTree>
    <p:extLst>
      <p:ext uri="{BB962C8B-B14F-4D97-AF65-F5344CB8AC3E}">
        <p14:creationId xmlns:p14="http://schemas.microsoft.com/office/powerpoint/2010/main" val="2602496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be 8">
            <a:extLst>
              <a:ext uri="{FF2B5EF4-FFF2-40B4-BE49-F238E27FC236}">
                <a16:creationId xmlns:a16="http://schemas.microsoft.com/office/drawing/2014/main" id="{11374022-A7D7-CB3C-9AEC-A248B705F66F}"/>
              </a:ext>
            </a:extLst>
          </p:cNvPr>
          <p:cNvSpPr/>
          <p:nvPr/>
        </p:nvSpPr>
        <p:spPr>
          <a:xfrm>
            <a:off x="1408459" y="3670300"/>
            <a:ext cx="10643841" cy="2726035"/>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838E64-C127-3CF8-BFC3-1BFC1F84EB68}"/>
              </a:ext>
            </a:extLst>
          </p:cNvPr>
          <p:cNvSpPr>
            <a:spLocks noGrp="1"/>
          </p:cNvSpPr>
          <p:nvPr>
            <p:ph type="title"/>
          </p:nvPr>
        </p:nvSpPr>
        <p:spPr/>
        <p:txBody>
          <a:bodyPr>
            <a:normAutofit/>
          </a:bodyPr>
          <a:lstStyle/>
          <a:p>
            <a:r>
              <a:rPr lang="en-US" dirty="0"/>
              <a:t>Primary sedimentation</a:t>
            </a:r>
          </a:p>
        </p:txBody>
      </p:sp>
      <p:cxnSp>
        <p:nvCxnSpPr>
          <p:cNvPr id="8" name="Straight Arrow Connector 7">
            <a:extLst>
              <a:ext uri="{FF2B5EF4-FFF2-40B4-BE49-F238E27FC236}">
                <a16:creationId xmlns:a16="http://schemas.microsoft.com/office/drawing/2014/main" id="{C52B6160-AC7D-5754-4164-37701E458C90}"/>
              </a:ext>
            </a:extLst>
          </p:cNvPr>
          <p:cNvCxnSpPr>
            <a:cxnSpLocks/>
          </p:cNvCxnSpPr>
          <p:nvPr/>
        </p:nvCxnSpPr>
        <p:spPr>
          <a:xfrm>
            <a:off x="1650379" y="4482790"/>
            <a:ext cx="0" cy="1717288"/>
          </a:xfrm>
          <a:prstGeom prst="straightConnector1">
            <a:avLst/>
          </a:prstGeom>
          <a:ln w="63500">
            <a:solidFill>
              <a:schemeClr val="tx1">
                <a:lumMod val="85000"/>
                <a:lumOff val="1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08FC4D97-623B-6EC2-8741-BE8B28B4EB56}"/>
              </a:ext>
            </a:extLst>
          </p:cNvPr>
          <p:cNvGrpSpPr/>
          <p:nvPr/>
        </p:nvGrpSpPr>
        <p:grpSpPr>
          <a:xfrm>
            <a:off x="1628077" y="4097174"/>
            <a:ext cx="6322743" cy="474826"/>
            <a:chOff x="1628077" y="4097174"/>
            <a:chExt cx="6322743" cy="474826"/>
          </a:xfrm>
        </p:grpSpPr>
        <p:cxnSp>
          <p:nvCxnSpPr>
            <p:cNvPr id="7" name="Straight Arrow Connector 6">
              <a:extLst>
                <a:ext uri="{FF2B5EF4-FFF2-40B4-BE49-F238E27FC236}">
                  <a16:creationId xmlns:a16="http://schemas.microsoft.com/office/drawing/2014/main" id="{C294838C-78FE-4372-B7C9-919BE91FBF9C}"/>
                </a:ext>
              </a:extLst>
            </p:cNvPr>
            <p:cNvCxnSpPr>
              <a:cxnSpLocks/>
            </p:cNvCxnSpPr>
            <p:nvPr/>
          </p:nvCxnSpPr>
          <p:spPr>
            <a:xfrm>
              <a:off x="1628077" y="4493941"/>
              <a:ext cx="6322743" cy="78059"/>
            </a:xfrm>
            <a:prstGeom prst="straightConnector1">
              <a:avLst/>
            </a:prstGeom>
            <a:ln w="63500">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1DE8F6A-775B-ADE6-887E-C845BF30DAB6}"/>
                </a:ext>
              </a:extLst>
            </p:cNvPr>
            <p:cNvSpPr txBox="1"/>
            <p:nvPr/>
          </p:nvSpPr>
          <p:spPr>
            <a:xfrm>
              <a:off x="3869473" y="4097174"/>
              <a:ext cx="2514248" cy="400110"/>
            </a:xfrm>
            <a:prstGeom prst="rect">
              <a:avLst/>
            </a:prstGeom>
            <a:noFill/>
          </p:spPr>
          <p:txBody>
            <a:bodyPr wrap="square" rtlCol="0">
              <a:spAutoFit/>
            </a:bodyPr>
            <a:lstStyle/>
            <a:p>
              <a:r>
                <a:rPr lang="en-US" sz="2000" dirty="0">
                  <a:latin typeface="Raleway" panose="020B0503030101060003" pitchFamily="34" charset="77"/>
                </a:rPr>
                <a:t>Flow Velocity</a:t>
              </a:r>
            </a:p>
          </p:txBody>
        </p:sp>
      </p:grpSp>
      <p:grpSp>
        <p:nvGrpSpPr>
          <p:cNvPr id="26" name="Group 25">
            <a:extLst>
              <a:ext uri="{FF2B5EF4-FFF2-40B4-BE49-F238E27FC236}">
                <a16:creationId xmlns:a16="http://schemas.microsoft.com/office/drawing/2014/main" id="{D19EB0ED-F7EA-F683-2FF7-98FB1C6ADA3B}"/>
              </a:ext>
            </a:extLst>
          </p:cNvPr>
          <p:cNvGrpSpPr/>
          <p:nvPr/>
        </p:nvGrpSpPr>
        <p:grpSpPr>
          <a:xfrm>
            <a:off x="1650379" y="4493941"/>
            <a:ext cx="6400801" cy="1706137"/>
            <a:chOff x="1650379" y="4493941"/>
            <a:chExt cx="6400801" cy="1706137"/>
          </a:xfrm>
        </p:grpSpPr>
        <p:cxnSp>
          <p:nvCxnSpPr>
            <p:cNvPr id="12" name="Straight Arrow Connector 11">
              <a:extLst>
                <a:ext uri="{FF2B5EF4-FFF2-40B4-BE49-F238E27FC236}">
                  <a16:creationId xmlns:a16="http://schemas.microsoft.com/office/drawing/2014/main" id="{A1638E38-4A13-56D3-7C7D-C31923F097A0}"/>
                </a:ext>
              </a:extLst>
            </p:cNvPr>
            <p:cNvCxnSpPr>
              <a:cxnSpLocks/>
            </p:cNvCxnSpPr>
            <p:nvPr/>
          </p:nvCxnSpPr>
          <p:spPr>
            <a:xfrm>
              <a:off x="1650379" y="4493941"/>
              <a:ext cx="6400801" cy="1706137"/>
            </a:xfrm>
            <a:prstGeom prst="straightConnector1">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EFCF41-1730-92C9-EB0B-0E56067F8E20}"/>
                </a:ext>
              </a:extLst>
            </p:cNvPr>
            <p:cNvSpPr txBox="1"/>
            <p:nvPr/>
          </p:nvSpPr>
          <p:spPr>
            <a:xfrm rot="900000">
              <a:off x="4100512" y="5097457"/>
              <a:ext cx="2342193" cy="400110"/>
            </a:xfrm>
            <a:prstGeom prst="rect">
              <a:avLst/>
            </a:prstGeom>
            <a:noFill/>
          </p:spPr>
          <p:txBody>
            <a:bodyPr wrap="square" rtlCol="0">
              <a:spAutoFit/>
            </a:bodyPr>
            <a:lstStyle/>
            <a:p>
              <a:r>
                <a:rPr lang="en-US" sz="2000" dirty="0">
                  <a:latin typeface="Raleway" panose="020B0503030101060003" pitchFamily="34" charset="77"/>
                </a:rPr>
                <a:t>Particle Path</a:t>
              </a:r>
            </a:p>
          </p:txBody>
        </p:sp>
      </p:grpSp>
      <p:sp>
        <p:nvSpPr>
          <p:cNvPr id="23" name="TextBox 22">
            <a:extLst>
              <a:ext uri="{FF2B5EF4-FFF2-40B4-BE49-F238E27FC236}">
                <a16:creationId xmlns:a16="http://schemas.microsoft.com/office/drawing/2014/main" id="{9ACC2DF3-6716-3D56-AA2C-103A11D88558}"/>
              </a:ext>
            </a:extLst>
          </p:cNvPr>
          <p:cNvSpPr txBox="1"/>
          <p:nvPr/>
        </p:nvSpPr>
        <p:spPr>
          <a:xfrm>
            <a:off x="1214387" y="2852367"/>
            <a:ext cx="10513687" cy="830997"/>
          </a:xfrm>
          <a:prstGeom prst="rect">
            <a:avLst/>
          </a:prstGeom>
          <a:noFill/>
        </p:spPr>
        <p:txBody>
          <a:bodyPr wrap="square" rtlCol="0">
            <a:spAutoFit/>
          </a:bodyPr>
          <a:lstStyle/>
          <a:p>
            <a:r>
              <a:rPr lang="en-US" sz="2400" b="1" dirty="0">
                <a:latin typeface="Raleway" panose="020B0503030101060003" pitchFamily="34" charset="77"/>
              </a:rPr>
              <a:t>Particles settling at this rate will settle within first 120 ft of 200 foot tank (first 60% from inlet) and water exiting will be clearer</a:t>
            </a:r>
            <a:endParaRPr lang="en-US" sz="2400" dirty="0">
              <a:latin typeface="Raleway" panose="020B0503030101060003" pitchFamily="34" charset="77"/>
            </a:endParaRPr>
          </a:p>
        </p:txBody>
      </p:sp>
      <p:sp>
        <p:nvSpPr>
          <p:cNvPr id="13" name="TextBox 12">
            <a:extLst>
              <a:ext uri="{FF2B5EF4-FFF2-40B4-BE49-F238E27FC236}">
                <a16:creationId xmlns:a16="http://schemas.microsoft.com/office/drawing/2014/main" id="{3F1E92FC-FB58-51FE-848B-656803023A23}"/>
              </a:ext>
            </a:extLst>
          </p:cNvPr>
          <p:cNvSpPr txBox="1"/>
          <p:nvPr/>
        </p:nvSpPr>
        <p:spPr>
          <a:xfrm>
            <a:off x="6286500" y="3187700"/>
            <a:ext cx="184731" cy="369332"/>
          </a:xfrm>
          <a:prstGeom prst="rect">
            <a:avLst/>
          </a:prstGeom>
          <a:noFill/>
        </p:spPr>
        <p:txBody>
          <a:bodyPr wrap="none" rtlCol="0">
            <a:spAutoFit/>
          </a:bodyPr>
          <a:lstStyle/>
          <a:p>
            <a:endParaRPr lang="en-US" dirty="0"/>
          </a:p>
        </p:txBody>
      </p:sp>
      <p:sp>
        <p:nvSpPr>
          <p:cNvPr id="15" name="TextBox 14">
            <a:extLst>
              <a:ext uri="{FF2B5EF4-FFF2-40B4-BE49-F238E27FC236}">
                <a16:creationId xmlns:a16="http://schemas.microsoft.com/office/drawing/2014/main" id="{60FCA780-F9D0-EA07-A9EA-99AED7A5B3B2}"/>
              </a:ext>
            </a:extLst>
          </p:cNvPr>
          <p:cNvSpPr txBox="1"/>
          <p:nvPr/>
        </p:nvSpPr>
        <p:spPr>
          <a:xfrm>
            <a:off x="8892837" y="5247896"/>
            <a:ext cx="1564852" cy="707886"/>
          </a:xfrm>
          <a:prstGeom prst="rect">
            <a:avLst/>
          </a:prstGeom>
          <a:noFill/>
        </p:spPr>
        <p:txBody>
          <a:bodyPr wrap="none" rtlCol="0">
            <a:spAutoFit/>
          </a:bodyPr>
          <a:lstStyle/>
          <a:p>
            <a:r>
              <a:rPr lang="en-US" sz="4000" dirty="0">
                <a:latin typeface="Raleway" panose="020B0503030101060003" pitchFamily="34" charset="77"/>
              </a:rPr>
              <a:t>Weirs</a:t>
            </a:r>
          </a:p>
        </p:txBody>
      </p:sp>
      <p:sp>
        <p:nvSpPr>
          <p:cNvPr id="16" name="TextBox 15">
            <a:extLst>
              <a:ext uri="{FF2B5EF4-FFF2-40B4-BE49-F238E27FC236}">
                <a16:creationId xmlns:a16="http://schemas.microsoft.com/office/drawing/2014/main" id="{6A802CF8-5493-C2CF-5F68-DA54D39D1651}"/>
              </a:ext>
            </a:extLst>
          </p:cNvPr>
          <p:cNvSpPr txBox="1"/>
          <p:nvPr/>
        </p:nvSpPr>
        <p:spPr>
          <a:xfrm>
            <a:off x="7925298" y="6326306"/>
            <a:ext cx="934871" cy="646331"/>
          </a:xfrm>
          <a:prstGeom prst="rect">
            <a:avLst/>
          </a:prstGeom>
          <a:noFill/>
        </p:spPr>
        <p:txBody>
          <a:bodyPr wrap="none" rtlCol="0">
            <a:spAutoFit/>
          </a:bodyPr>
          <a:lstStyle/>
          <a:p>
            <a:r>
              <a:rPr lang="en-US" b="1" dirty="0">
                <a:latin typeface="Raleway" panose="020B0503030101060003" pitchFamily="34" charset="77"/>
              </a:rPr>
              <a:t>60 min</a:t>
            </a:r>
          </a:p>
          <a:p>
            <a:r>
              <a:rPr lang="en-US" b="1" dirty="0">
                <a:latin typeface="Raleway" panose="020B0503030101060003" pitchFamily="34" charset="77"/>
              </a:rPr>
              <a:t>120 ft</a:t>
            </a:r>
          </a:p>
        </p:txBody>
      </p:sp>
      <p:sp>
        <p:nvSpPr>
          <p:cNvPr id="17" name="TextBox 16">
            <a:extLst>
              <a:ext uri="{FF2B5EF4-FFF2-40B4-BE49-F238E27FC236}">
                <a16:creationId xmlns:a16="http://schemas.microsoft.com/office/drawing/2014/main" id="{182DAC8B-7333-3175-1EAB-5A1296929DED}"/>
              </a:ext>
            </a:extLst>
          </p:cNvPr>
          <p:cNvSpPr txBox="1"/>
          <p:nvPr/>
        </p:nvSpPr>
        <p:spPr>
          <a:xfrm>
            <a:off x="10865715" y="6325106"/>
            <a:ext cx="1050288" cy="646331"/>
          </a:xfrm>
          <a:prstGeom prst="rect">
            <a:avLst/>
          </a:prstGeom>
          <a:noFill/>
        </p:spPr>
        <p:txBody>
          <a:bodyPr wrap="none" rtlCol="0">
            <a:spAutoFit/>
          </a:bodyPr>
          <a:lstStyle/>
          <a:p>
            <a:r>
              <a:rPr lang="en-US" b="1" dirty="0">
                <a:latin typeface="Raleway" panose="020B0503030101060003" pitchFamily="34" charset="77"/>
              </a:rPr>
              <a:t>100 min</a:t>
            </a:r>
          </a:p>
          <a:p>
            <a:r>
              <a:rPr lang="en-US" b="1" dirty="0">
                <a:latin typeface="Raleway" panose="020B0503030101060003" pitchFamily="34" charset="77"/>
              </a:rPr>
              <a:t>200 ft</a:t>
            </a:r>
          </a:p>
        </p:txBody>
      </p:sp>
      <p:sp>
        <p:nvSpPr>
          <p:cNvPr id="18" name="TextBox 17">
            <a:extLst>
              <a:ext uri="{FF2B5EF4-FFF2-40B4-BE49-F238E27FC236}">
                <a16:creationId xmlns:a16="http://schemas.microsoft.com/office/drawing/2014/main" id="{7167777D-C189-5700-4D9D-D460328F68A1}"/>
              </a:ext>
            </a:extLst>
          </p:cNvPr>
          <p:cNvSpPr txBox="1"/>
          <p:nvPr/>
        </p:nvSpPr>
        <p:spPr>
          <a:xfrm>
            <a:off x="370764" y="4855183"/>
            <a:ext cx="668773" cy="369332"/>
          </a:xfrm>
          <a:prstGeom prst="rect">
            <a:avLst/>
          </a:prstGeom>
          <a:noFill/>
        </p:spPr>
        <p:txBody>
          <a:bodyPr wrap="none" rtlCol="0">
            <a:spAutoFit/>
          </a:bodyPr>
          <a:lstStyle/>
          <a:p>
            <a:r>
              <a:rPr lang="en-US" b="1" dirty="0">
                <a:latin typeface="Raleway" panose="020B0503030101060003" pitchFamily="34" charset="77"/>
              </a:rPr>
              <a:t>10 ft</a:t>
            </a:r>
          </a:p>
        </p:txBody>
      </p:sp>
      <p:grpSp>
        <p:nvGrpSpPr>
          <p:cNvPr id="27" name="Group 26">
            <a:extLst>
              <a:ext uri="{FF2B5EF4-FFF2-40B4-BE49-F238E27FC236}">
                <a16:creationId xmlns:a16="http://schemas.microsoft.com/office/drawing/2014/main" id="{2F586089-0AE9-6BDB-407F-7E373C012F69}"/>
              </a:ext>
            </a:extLst>
          </p:cNvPr>
          <p:cNvGrpSpPr/>
          <p:nvPr/>
        </p:nvGrpSpPr>
        <p:grpSpPr>
          <a:xfrm>
            <a:off x="1039537" y="5961251"/>
            <a:ext cx="6911283" cy="1430149"/>
            <a:chOff x="1039537" y="5961251"/>
            <a:chExt cx="6911283" cy="1430149"/>
          </a:xfrm>
        </p:grpSpPr>
        <p:sp>
          <p:nvSpPr>
            <p:cNvPr id="19" name="Cloud 18">
              <a:extLst>
                <a:ext uri="{FF2B5EF4-FFF2-40B4-BE49-F238E27FC236}">
                  <a16:creationId xmlns:a16="http://schemas.microsoft.com/office/drawing/2014/main" id="{6700842F-4DF2-F10F-EF7A-C7781D3856D8}"/>
                </a:ext>
              </a:extLst>
            </p:cNvPr>
            <p:cNvSpPr/>
            <p:nvPr/>
          </p:nvSpPr>
          <p:spPr>
            <a:xfrm>
              <a:off x="1408459" y="5961251"/>
              <a:ext cx="6542361" cy="996396"/>
            </a:xfrm>
            <a:prstGeom prst="cloud">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E614C7-2E99-B3DD-B5A5-6DBD81CC8DBE}"/>
                </a:ext>
              </a:extLst>
            </p:cNvPr>
            <p:cNvSpPr/>
            <p:nvPr/>
          </p:nvSpPr>
          <p:spPr>
            <a:xfrm>
              <a:off x="1039537" y="6403849"/>
              <a:ext cx="6911283" cy="9875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ube 2">
            <a:extLst>
              <a:ext uri="{FF2B5EF4-FFF2-40B4-BE49-F238E27FC236}">
                <a16:creationId xmlns:a16="http://schemas.microsoft.com/office/drawing/2014/main" id="{9027100B-DF57-38D8-BC27-9037277EBF7D}"/>
              </a:ext>
            </a:extLst>
          </p:cNvPr>
          <p:cNvSpPr/>
          <p:nvPr/>
        </p:nvSpPr>
        <p:spPr>
          <a:xfrm>
            <a:off x="9113180" y="3683364"/>
            <a:ext cx="838200" cy="952500"/>
          </a:xfrm>
          <a:prstGeom prst="cube">
            <a:avLst>
              <a:gd name="adj" fmla="val 81061"/>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be 3">
            <a:extLst>
              <a:ext uri="{FF2B5EF4-FFF2-40B4-BE49-F238E27FC236}">
                <a16:creationId xmlns:a16="http://schemas.microsoft.com/office/drawing/2014/main" id="{7B2848DE-BA09-BC52-85AA-4A9E66614EDF}"/>
              </a:ext>
            </a:extLst>
          </p:cNvPr>
          <p:cNvSpPr/>
          <p:nvPr/>
        </p:nvSpPr>
        <p:spPr>
          <a:xfrm>
            <a:off x="9951380" y="3683364"/>
            <a:ext cx="838200" cy="952500"/>
          </a:xfrm>
          <a:prstGeom prst="cube">
            <a:avLst>
              <a:gd name="adj" fmla="val 81061"/>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p Arrow 4">
            <a:extLst>
              <a:ext uri="{FF2B5EF4-FFF2-40B4-BE49-F238E27FC236}">
                <a16:creationId xmlns:a16="http://schemas.microsoft.com/office/drawing/2014/main" id="{084FF518-3070-B355-14A7-57381A75920B}"/>
              </a:ext>
            </a:extLst>
          </p:cNvPr>
          <p:cNvSpPr/>
          <p:nvPr/>
        </p:nvSpPr>
        <p:spPr>
          <a:xfrm>
            <a:off x="9113180" y="4749132"/>
            <a:ext cx="199785" cy="548425"/>
          </a:xfrm>
          <a:prstGeom prst="upArrow">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a:extLst>
              <a:ext uri="{FF2B5EF4-FFF2-40B4-BE49-F238E27FC236}">
                <a16:creationId xmlns:a16="http://schemas.microsoft.com/office/drawing/2014/main" id="{CE8AB07E-82AF-7672-FCF2-FC8B267FCE1E}"/>
              </a:ext>
            </a:extLst>
          </p:cNvPr>
          <p:cNvSpPr/>
          <p:nvPr/>
        </p:nvSpPr>
        <p:spPr>
          <a:xfrm>
            <a:off x="9923493" y="4702141"/>
            <a:ext cx="199785" cy="548425"/>
          </a:xfrm>
          <a:prstGeom prst="upArrow">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3294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412D41-FE09-AAA5-5B1E-E75502C0E66D}"/>
              </a:ext>
            </a:extLst>
          </p:cNvPr>
          <p:cNvPicPr>
            <a:picLocks noChangeAspect="1"/>
          </p:cNvPicPr>
          <p:nvPr/>
        </p:nvPicPr>
        <p:blipFill>
          <a:blip r:embed="rId3"/>
          <a:stretch>
            <a:fillRect/>
          </a:stretch>
        </p:blipFill>
        <p:spPr>
          <a:xfrm>
            <a:off x="-1" y="0"/>
            <a:ext cx="12274955" cy="6858000"/>
          </a:xfrm>
          <a:prstGeom prst="rect">
            <a:avLst/>
          </a:prstGeom>
        </p:spPr>
      </p:pic>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a:solidFill>
            <a:schemeClr val="tx1">
              <a:lumMod val="85000"/>
              <a:lumOff val="15000"/>
              <a:alpha val="50000"/>
            </a:schemeClr>
          </a:solidFill>
        </p:spPr>
        <p:txBody>
          <a:bodyPr/>
          <a:lstStyle/>
          <a:p>
            <a:r>
              <a:rPr lang="en-US" dirty="0">
                <a:solidFill>
                  <a:schemeClr val="bg1"/>
                </a:solidFill>
              </a:rPr>
              <a:t>Wier Loading Rates</a:t>
            </a:r>
          </a:p>
        </p:txBody>
      </p:sp>
      <p:sp>
        <p:nvSpPr>
          <p:cNvPr id="8" name="Down Arrow 7">
            <a:extLst>
              <a:ext uri="{FF2B5EF4-FFF2-40B4-BE49-F238E27FC236}">
                <a16:creationId xmlns:a16="http://schemas.microsoft.com/office/drawing/2014/main" id="{C84FC569-D928-7505-057E-5388F770056B}"/>
              </a:ext>
            </a:extLst>
          </p:cNvPr>
          <p:cNvSpPr/>
          <p:nvPr/>
        </p:nvSpPr>
        <p:spPr>
          <a:xfrm>
            <a:off x="962804" y="2055813"/>
            <a:ext cx="3803160" cy="1731818"/>
          </a:xfrm>
          <a:prstGeom prst="downArrow">
            <a:avLst>
              <a:gd name="adj1" fmla="val 50000"/>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Raleway" pitchFamily="2" charset="77"/>
              </a:rPr>
              <a:t>TROUGH</a:t>
            </a:r>
          </a:p>
        </p:txBody>
      </p:sp>
      <p:sp>
        <p:nvSpPr>
          <p:cNvPr id="9" name="Down Arrow 8">
            <a:extLst>
              <a:ext uri="{FF2B5EF4-FFF2-40B4-BE49-F238E27FC236}">
                <a16:creationId xmlns:a16="http://schemas.microsoft.com/office/drawing/2014/main" id="{C83F2BAE-19A8-6EC2-DA22-9652ED6F1342}"/>
              </a:ext>
            </a:extLst>
          </p:cNvPr>
          <p:cNvSpPr/>
          <p:nvPr/>
        </p:nvSpPr>
        <p:spPr>
          <a:xfrm>
            <a:off x="7820804" y="2055813"/>
            <a:ext cx="3803160" cy="1731818"/>
          </a:xfrm>
          <a:prstGeom prst="downArrow">
            <a:avLst>
              <a:gd name="adj1" fmla="val 50000"/>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Raleway" pitchFamily="2" charset="77"/>
              </a:rPr>
              <a:t>BASIN</a:t>
            </a:r>
          </a:p>
        </p:txBody>
      </p:sp>
      <p:sp>
        <p:nvSpPr>
          <p:cNvPr id="4" name="Down Arrow 3">
            <a:extLst>
              <a:ext uri="{FF2B5EF4-FFF2-40B4-BE49-F238E27FC236}">
                <a16:creationId xmlns:a16="http://schemas.microsoft.com/office/drawing/2014/main" id="{D4AA83A3-FD42-1BF4-317E-61C8F76BEF0D}"/>
              </a:ext>
            </a:extLst>
          </p:cNvPr>
          <p:cNvSpPr/>
          <p:nvPr/>
        </p:nvSpPr>
        <p:spPr>
          <a:xfrm>
            <a:off x="4963304" y="3515591"/>
            <a:ext cx="3803160" cy="1731818"/>
          </a:xfrm>
          <a:prstGeom prst="downArrow">
            <a:avLst>
              <a:gd name="adj1" fmla="val 50000"/>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Raleway" pitchFamily="2" charset="77"/>
              </a:rPr>
              <a:t>WEIR</a:t>
            </a:r>
          </a:p>
        </p:txBody>
      </p:sp>
    </p:spTree>
    <p:extLst>
      <p:ext uri="{BB962C8B-B14F-4D97-AF65-F5344CB8AC3E}">
        <p14:creationId xmlns:p14="http://schemas.microsoft.com/office/powerpoint/2010/main" val="131343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lstStyle/>
          <a:p>
            <a:r>
              <a:rPr lang="en-US" dirty="0"/>
              <a:t>Wier Loading Rates</a:t>
            </a:r>
          </a:p>
        </p:txBody>
      </p:sp>
      <p:sp>
        <p:nvSpPr>
          <p:cNvPr id="4" name="TextBox 3">
            <a:extLst>
              <a:ext uri="{FF2B5EF4-FFF2-40B4-BE49-F238E27FC236}">
                <a16:creationId xmlns:a16="http://schemas.microsoft.com/office/drawing/2014/main" id="{81A9401C-5412-0CC4-27F2-9CE9F1CA6ADC}"/>
              </a:ext>
            </a:extLst>
          </p:cNvPr>
          <p:cNvSpPr txBox="1"/>
          <p:nvPr/>
        </p:nvSpPr>
        <p:spPr>
          <a:xfrm>
            <a:off x="520700" y="2324100"/>
            <a:ext cx="11150600" cy="3785652"/>
          </a:xfrm>
          <a:prstGeom prst="rect">
            <a:avLst/>
          </a:prstGeom>
          <a:noFill/>
        </p:spPr>
        <p:txBody>
          <a:bodyPr wrap="square" rtlCol="0">
            <a:spAutoFit/>
          </a:bodyPr>
          <a:lstStyle/>
          <a:p>
            <a:r>
              <a:rPr lang="en-US" sz="2400" dirty="0">
                <a:latin typeface="Raleway" panose="020B0503030101060003" pitchFamily="34" charset="77"/>
              </a:rPr>
              <a:t>Number of lineal feet of weir on the clarifier in relation to flow</a:t>
            </a:r>
          </a:p>
          <a:p>
            <a:endParaRPr lang="en-US" sz="2400" dirty="0">
              <a:latin typeface="Raleway" panose="020B0503030101060003" pitchFamily="34" charset="77"/>
            </a:endParaRPr>
          </a:p>
          <a:p>
            <a:r>
              <a:rPr lang="en-US" sz="2400" dirty="0">
                <a:latin typeface="Raleway" panose="020B0503030101060003" pitchFamily="34" charset="77"/>
              </a:rPr>
              <a:t>Weir Loading Rate is what volume flows over </a:t>
            </a:r>
            <a:r>
              <a:rPr lang="en-US" sz="2400" b="1" dirty="0">
                <a:latin typeface="Raleway" panose="020B0503030101060003" pitchFamily="34" charset="77"/>
              </a:rPr>
              <a:t>1 linear foot </a:t>
            </a:r>
            <a:r>
              <a:rPr lang="en-US" sz="2400" dirty="0">
                <a:latin typeface="Raleway" panose="020B0503030101060003" pitchFamily="34" charset="77"/>
              </a:rPr>
              <a:t>of weir </a:t>
            </a:r>
            <a:r>
              <a:rPr lang="en-US" sz="2400" b="1" dirty="0">
                <a:latin typeface="Raleway" panose="020B0503030101060003" pitchFamily="34" charset="77"/>
              </a:rPr>
              <a:t>per day</a:t>
            </a:r>
          </a:p>
          <a:p>
            <a:endParaRPr lang="en-US" sz="2400" dirty="0">
              <a:latin typeface="Raleway" panose="020B0503030101060003" pitchFamily="34" charset="77"/>
            </a:endParaRPr>
          </a:p>
          <a:p>
            <a:r>
              <a:rPr lang="en-US" sz="2400" dirty="0">
                <a:latin typeface="Raleway" panose="020B0503030101060003" pitchFamily="34" charset="77"/>
              </a:rPr>
              <a:t>Typical design parameters are </a:t>
            </a:r>
            <a:r>
              <a:rPr lang="en-US" sz="2400" b="1" dirty="0">
                <a:latin typeface="Raleway" panose="020B0503030101060003" pitchFamily="34" charset="77"/>
              </a:rPr>
              <a:t>10,000 to 20,000 GPD </a:t>
            </a:r>
            <a:r>
              <a:rPr lang="en-US" sz="2400" dirty="0">
                <a:latin typeface="Raleway" panose="020B0503030101060003" pitchFamily="34" charset="77"/>
              </a:rPr>
              <a:t>per foot of weir</a:t>
            </a:r>
          </a:p>
          <a:p>
            <a:endParaRPr lang="en-US" sz="2400" dirty="0">
              <a:latin typeface="Raleway" panose="020B0503030101060003" pitchFamily="34" charset="77"/>
            </a:endParaRPr>
          </a:p>
          <a:p>
            <a:r>
              <a:rPr lang="en-US" sz="2400" dirty="0">
                <a:latin typeface="Raleway" panose="020B0503030101060003" pitchFamily="34" charset="77"/>
              </a:rPr>
              <a:t>Might be higher for fast settling solids or intermediate treatment</a:t>
            </a:r>
          </a:p>
          <a:p>
            <a:endParaRPr lang="en-US" sz="2400" dirty="0">
              <a:latin typeface="Raleway" panose="020B0503030101060003" pitchFamily="34" charset="77"/>
            </a:endParaRPr>
          </a:p>
          <a:p>
            <a:r>
              <a:rPr lang="en-US" sz="2400" dirty="0">
                <a:latin typeface="Raleway" panose="020B0503030101060003" pitchFamily="34" charset="77"/>
              </a:rPr>
              <a:t>Secondary clarifiers and higher quality water will require lower WLRs that what’s acceptable for primary clarifier</a:t>
            </a:r>
          </a:p>
        </p:txBody>
      </p:sp>
    </p:spTree>
    <p:extLst>
      <p:ext uri="{BB962C8B-B14F-4D97-AF65-F5344CB8AC3E}">
        <p14:creationId xmlns:p14="http://schemas.microsoft.com/office/powerpoint/2010/main" val="12151913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lstStyle/>
          <a:p>
            <a:r>
              <a:rPr lang="en-US" dirty="0"/>
              <a:t>Wier Loading Rates</a:t>
            </a:r>
          </a:p>
        </p:txBody>
      </p:sp>
      <p:sp>
        <p:nvSpPr>
          <p:cNvPr id="4" name="TextBox 3">
            <a:extLst>
              <a:ext uri="{FF2B5EF4-FFF2-40B4-BE49-F238E27FC236}">
                <a16:creationId xmlns:a16="http://schemas.microsoft.com/office/drawing/2014/main" id="{81A9401C-5412-0CC4-27F2-9CE9F1CA6ADC}"/>
              </a:ext>
            </a:extLst>
          </p:cNvPr>
          <p:cNvSpPr txBox="1"/>
          <p:nvPr/>
        </p:nvSpPr>
        <p:spPr>
          <a:xfrm>
            <a:off x="838200" y="1690688"/>
            <a:ext cx="11150600" cy="369332"/>
          </a:xfrm>
          <a:prstGeom prst="rect">
            <a:avLst/>
          </a:prstGeom>
          <a:noFill/>
        </p:spPr>
        <p:txBody>
          <a:bodyPr wrap="square" rtlCol="0">
            <a:spAutoFit/>
          </a:bodyPr>
          <a:lstStyle/>
          <a:p>
            <a:r>
              <a:rPr lang="en-US" dirty="0">
                <a:latin typeface="Raleway" panose="020B0503030101060003" pitchFamily="34" charset="77"/>
              </a:rPr>
              <a:t>So how do we calculate it?</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9CBD182-F594-BBA7-50B1-F732655EC70F}"/>
                  </a:ext>
                </a:extLst>
              </p:cNvPr>
              <p:cNvSpPr txBox="1"/>
              <p:nvPr/>
            </p:nvSpPr>
            <p:spPr>
              <a:xfrm>
                <a:off x="1117600" y="3016251"/>
                <a:ext cx="3558859" cy="15558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5400" b="0" i="1" smtClean="0">
                          <a:latin typeface="Cambria Math" panose="02040503050406030204" pitchFamily="18" charset="0"/>
                        </a:rPr>
                        <m:t>𝐿𝑅</m:t>
                      </m:r>
                      <m:r>
                        <a:rPr lang="en-US" sz="5400" b="0" i="1" baseline="-25000" smtClean="0">
                          <a:latin typeface="Cambria Math" panose="02040503050406030204" pitchFamily="18" charset="0"/>
                        </a:rPr>
                        <m:t>𝑊𝑒𝑖𝑟</m:t>
                      </m:r>
                      <m:r>
                        <a:rPr lang="en-US" sz="5400" b="0" i="1" smtClean="0">
                          <a:latin typeface="Cambria Math" panose="02040503050406030204" pitchFamily="18" charset="0"/>
                        </a:rPr>
                        <m:t>= </m:t>
                      </m:r>
                      <m:f>
                        <m:fPr>
                          <m:ctrlPr>
                            <a:rPr lang="en-US" sz="5400" b="0" i="1" smtClean="0">
                              <a:latin typeface="Cambria Math" panose="02040503050406030204" pitchFamily="18" charset="0"/>
                            </a:rPr>
                          </m:ctrlPr>
                        </m:fPr>
                        <m:num>
                          <m:r>
                            <a:rPr lang="en-US" sz="5400" b="0" i="1" smtClean="0">
                              <a:latin typeface="Cambria Math" panose="02040503050406030204" pitchFamily="18" charset="0"/>
                            </a:rPr>
                            <m:t>𝑄</m:t>
                          </m:r>
                        </m:num>
                        <m:den>
                          <m:r>
                            <a:rPr lang="en-US" sz="5400" b="0" i="1" smtClean="0">
                              <a:latin typeface="Cambria Math" panose="02040503050406030204" pitchFamily="18" charset="0"/>
                            </a:rPr>
                            <m:t>𝐿</m:t>
                          </m:r>
                        </m:den>
                      </m:f>
                    </m:oMath>
                  </m:oMathPara>
                </a14:m>
                <a:endParaRPr lang="en-US" sz="5400" dirty="0"/>
              </a:p>
            </p:txBody>
          </p:sp>
        </mc:Choice>
        <mc:Fallback xmlns="">
          <p:sp>
            <p:nvSpPr>
              <p:cNvPr id="5" name="TextBox 4">
                <a:extLst>
                  <a:ext uri="{FF2B5EF4-FFF2-40B4-BE49-F238E27FC236}">
                    <a16:creationId xmlns:a16="http://schemas.microsoft.com/office/drawing/2014/main" id="{29CBD182-F594-BBA7-50B1-F732655EC70F}"/>
                  </a:ext>
                </a:extLst>
              </p:cNvPr>
              <p:cNvSpPr txBox="1">
                <a:spLocks noRot="1" noChangeAspect="1" noMove="1" noResize="1" noEditPoints="1" noAdjustHandles="1" noChangeArrowheads="1" noChangeShapeType="1" noTextEdit="1"/>
              </p:cNvSpPr>
              <p:nvPr/>
            </p:nvSpPr>
            <p:spPr>
              <a:xfrm>
                <a:off x="1117600" y="3016251"/>
                <a:ext cx="3558859" cy="1555811"/>
              </a:xfrm>
              <a:prstGeom prst="rect">
                <a:avLst/>
              </a:prstGeom>
              <a:blipFill>
                <a:blip r:embed="rId3"/>
                <a:stretch>
                  <a:fillRect l="-3546" t="-4065" r="-5319" b="-13821"/>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F27CB38F-9B14-331D-9616-3BECE19F7A40}"/>
              </a:ext>
            </a:extLst>
          </p:cNvPr>
          <p:cNvGrpSpPr/>
          <p:nvPr/>
        </p:nvGrpSpPr>
        <p:grpSpPr>
          <a:xfrm>
            <a:off x="838200" y="5864864"/>
            <a:ext cx="10361610" cy="707886"/>
            <a:chOff x="838200" y="5995158"/>
            <a:chExt cx="10361610" cy="707886"/>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05E4907-54CA-7B54-AA51-E33B347E9933}"/>
                    </a:ext>
                  </a:extLst>
                </p:cNvPr>
                <p:cNvSpPr txBox="1"/>
                <p:nvPr/>
              </p:nvSpPr>
              <p:spPr>
                <a:xfrm>
                  <a:off x="6413500" y="5995158"/>
                  <a:ext cx="4786310"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baseline="-25000" smtClean="0">
                            <a:latin typeface="Cambria Math" panose="02040503050406030204" pitchFamily="18" charset="0"/>
                          </a:rPr>
                          <m:t>𝑐𝑖𝑟𝑐𝑢𝑙𝑎𝑟</m:t>
                        </m:r>
                        <m:r>
                          <a:rPr lang="en-US" sz="4000" b="0" i="1" baseline="-25000" smtClean="0">
                            <a:latin typeface="Cambria Math" panose="02040503050406030204" pitchFamily="18" charset="0"/>
                          </a:rPr>
                          <m:t> </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 </m:t>
                        </m:r>
                        <m:r>
                          <a:rPr lang="en-US" sz="4000" b="0" i="1" smtClean="0">
                            <a:latin typeface="Cambria Math" panose="02040503050406030204" pitchFamily="18" charset="0"/>
                            <a:ea typeface="Cambria Math" panose="02040503050406030204" pitchFamily="18" charset="0"/>
                          </a:rPr>
                          <m:t>𝜋</m:t>
                        </m:r>
                        <m:r>
                          <a:rPr lang="en-US" sz="4000" b="0" i="1" smtClean="0">
                            <a:latin typeface="Cambria Math" panose="02040503050406030204" pitchFamily="18" charset="0"/>
                            <a:ea typeface="Cambria Math" panose="02040503050406030204" pitchFamily="18" charset="0"/>
                          </a:rPr>
                          <m:t> × </m:t>
                        </m:r>
                        <m:r>
                          <a:rPr lang="en-US" sz="4000" b="0" i="1" smtClean="0">
                            <a:latin typeface="Cambria Math" panose="02040503050406030204" pitchFamily="18" charset="0"/>
                            <a:ea typeface="Cambria Math" panose="02040503050406030204" pitchFamily="18" charset="0"/>
                          </a:rPr>
                          <m:t>𝐷</m:t>
                        </m:r>
                      </m:oMath>
                    </m:oMathPara>
                  </a14:m>
                  <a:endParaRPr lang="en-US" sz="4000" dirty="0"/>
                </a:p>
              </p:txBody>
            </p:sp>
          </mc:Choice>
          <mc:Fallback xmlns="">
            <p:sp>
              <p:nvSpPr>
                <p:cNvPr id="7" name="TextBox 6">
                  <a:extLst>
                    <a:ext uri="{FF2B5EF4-FFF2-40B4-BE49-F238E27FC236}">
                      <a16:creationId xmlns:a16="http://schemas.microsoft.com/office/drawing/2014/main" id="{105E4907-54CA-7B54-AA51-E33B347E9933}"/>
                    </a:ext>
                  </a:extLst>
                </p:cNvPr>
                <p:cNvSpPr txBox="1">
                  <a:spLocks noRot="1" noChangeAspect="1" noMove="1" noResize="1" noEditPoints="1" noAdjustHandles="1" noChangeArrowheads="1" noChangeShapeType="1" noTextEdit="1"/>
                </p:cNvSpPr>
                <p:nvPr/>
              </p:nvSpPr>
              <p:spPr>
                <a:xfrm>
                  <a:off x="6413500" y="5995158"/>
                  <a:ext cx="4786310" cy="707886"/>
                </a:xfrm>
                <a:prstGeom prst="rect">
                  <a:avLst/>
                </a:prstGeom>
                <a:blipFill>
                  <a:blip r:embed="rId4"/>
                  <a:stretch>
                    <a:fillRect b="-40351"/>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50B6287B-95E3-FCF5-51F9-020337ED41B6}"/>
                </a:ext>
              </a:extLst>
            </p:cNvPr>
            <p:cNvSpPr txBox="1"/>
            <p:nvPr/>
          </p:nvSpPr>
          <p:spPr>
            <a:xfrm>
              <a:off x="838200" y="6118269"/>
              <a:ext cx="5806398" cy="584775"/>
            </a:xfrm>
            <a:prstGeom prst="rect">
              <a:avLst/>
            </a:prstGeom>
            <a:noFill/>
          </p:spPr>
          <p:txBody>
            <a:bodyPr wrap="none" rtlCol="0">
              <a:spAutoFit/>
            </a:bodyPr>
            <a:lstStyle/>
            <a:p>
              <a:r>
                <a:rPr lang="en-US" sz="3200" dirty="0">
                  <a:latin typeface="Raleway" panose="020B0503030101060003" pitchFamily="34" charset="77"/>
                </a:rPr>
                <a:t>Note that for a circular basin: </a:t>
              </a:r>
            </a:p>
          </p:txBody>
        </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73C2B0E-3539-AB27-A607-EC0F93200F23}"/>
                  </a:ext>
                </a:extLst>
              </p:cNvPr>
              <p:cNvSpPr txBox="1"/>
              <p:nvPr/>
            </p:nvSpPr>
            <p:spPr>
              <a:xfrm>
                <a:off x="6261100" y="2929118"/>
                <a:ext cx="5291577"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𝑄</m:t>
                      </m:r>
                      <m:r>
                        <a:rPr lang="en-US" sz="4000" b="0" i="1" smtClean="0">
                          <a:latin typeface="Cambria Math" panose="02040503050406030204" pitchFamily="18" charset="0"/>
                        </a:rPr>
                        <m:t>=</m:t>
                      </m:r>
                      <m:r>
                        <a:rPr lang="en-US" sz="4000" b="0" i="1" smtClean="0">
                          <a:latin typeface="Cambria Math" panose="02040503050406030204" pitchFamily="18" charset="0"/>
                        </a:rPr>
                        <m:t>𝐹𝑙𝑜𝑤</m:t>
                      </m:r>
                      <m:r>
                        <a:rPr lang="en-US" sz="4000" b="0" i="1" smtClean="0">
                          <a:latin typeface="Cambria Math" panose="02040503050406030204" pitchFamily="18" charset="0"/>
                        </a:rPr>
                        <m:t> </m:t>
                      </m:r>
                      <m:r>
                        <a:rPr lang="en-US" sz="4000" b="0" i="1" smtClean="0">
                          <a:latin typeface="Cambria Math" panose="02040503050406030204" pitchFamily="18" charset="0"/>
                        </a:rPr>
                        <m:t>𝑟𝑎𝑡𝑒</m:t>
                      </m:r>
                      <m:r>
                        <a:rPr lang="en-US" sz="4000" b="0" i="1" smtClean="0">
                          <a:latin typeface="Cambria Math" panose="02040503050406030204" pitchFamily="18" charset="0"/>
                        </a:rPr>
                        <m:t> </m:t>
                      </m:r>
                      <m:r>
                        <a:rPr lang="en-US" sz="4000" b="0" i="1" smtClean="0">
                          <a:latin typeface="Cambria Math" panose="02040503050406030204" pitchFamily="18" charset="0"/>
                        </a:rPr>
                        <m:t>𝑝𝑒𝑟</m:t>
                      </m:r>
                      <m:r>
                        <a:rPr lang="en-US" sz="4000" b="0" i="1" smtClean="0">
                          <a:latin typeface="Cambria Math" panose="02040503050406030204" pitchFamily="18" charset="0"/>
                        </a:rPr>
                        <m:t> </m:t>
                      </m:r>
                      <m:r>
                        <a:rPr lang="en-US" sz="4000" b="0" i="1" smtClean="0">
                          <a:latin typeface="Cambria Math" panose="02040503050406030204" pitchFamily="18" charset="0"/>
                        </a:rPr>
                        <m:t>𝑑𝑎𝑦</m:t>
                      </m:r>
                    </m:oMath>
                  </m:oMathPara>
                </a14:m>
                <a:endParaRPr lang="en-US" sz="4000" dirty="0"/>
              </a:p>
            </p:txBody>
          </p:sp>
        </mc:Choice>
        <mc:Fallback xmlns="">
          <p:sp>
            <p:nvSpPr>
              <p:cNvPr id="9" name="TextBox 8">
                <a:extLst>
                  <a:ext uri="{FF2B5EF4-FFF2-40B4-BE49-F238E27FC236}">
                    <a16:creationId xmlns:a16="http://schemas.microsoft.com/office/drawing/2014/main" id="{573C2B0E-3539-AB27-A607-EC0F93200F23}"/>
                  </a:ext>
                </a:extLst>
              </p:cNvPr>
              <p:cNvSpPr txBox="1">
                <a:spLocks noRot="1" noChangeAspect="1" noMove="1" noResize="1" noEditPoints="1" noAdjustHandles="1" noChangeArrowheads="1" noChangeShapeType="1" noTextEdit="1"/>
              </p:cNvSpPr>
              <p:nvPr/>
            </p:nvSpPr>
            <p:spPr>
              <a:xfrm>
                <a:off x="6261100" y="2929118"/>
                <a:ext cx="5291577" cy="615553"/>
              </a:xfrm>
              <a:prstGeom prst="rect">
                <a:avLst/>
              </a:prstGeom>
              <a:blipFill>
                <a:blip r:embed="rId5"/>
                <a:stretch>
                  <a:fillRect l="-2392" t="-6122" r="-2871" b="-387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4F2F655-7FB7-0C38-885F-876849025A50}"/>
                  </a:ext>
                </a:extLst>
              </p:cNvPr>
              <p:cNvSpPr txBox="1"/>
              <p:nvPr/>
            </p:nvSpPr>
            <p:spPr>
              <a:xfrm>
                <a:off x="6261100" y="4105992"/>
                <a:ext cx="454323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smtClean="0">
                          <a:latin typeface="Cambria Math" panose="02040503050406030204" pitchFamily="18" charset="0"/>
                        </a:rPr>
                        <m:t>=</m:t>
                      </m:r>
                      <m:r>
                        <a:rPr lang="en-US" sz="4000" b="0" i="1" smtClean="0">
                          <a:latin typeface="Cambria Math" panose="02040503050406030204" pitchFamily="18" charset="0"/>
                        </a:rPr>
                        <m:t>𝐿𝑒𝑛𝑔𝑡h</m:t>
                      </m:r>
                      <m:r>
                        <a:rPr lang="en-US" sz="4000" b="0" i="1" smtClean="0">
                          <a:latin typeface="Cambria Math" panose="02040503050406030204" pitchFamily="18" charset="0"/>
                        </a:rPr>
                        <m:t> </m:t>
                      </m:r>
                      <m:r>
                        <a:rPr lang="en-US" sz="4000" b="0" i="1" smtClean="0">
                          <a:latin typeface="Cambria Math" panose="02040503050406030204" pitchFamily="18" charset="0"/>
                        </a:rPr>
                        <m:t>𝑜𝑓</m:t>
                      </m:r>
                      <m:r>
                        <a:rPr lang="en-US" sz="4000" b="0" i="1" smtClean="0">
                          <a:latin typeface="Cambria Math" panose="02040503050406030204" pitchFamily="18" charset="0"/>
                        </a:rPr>
                        <m:t> </m:t>
                      </m:r>
                      <m:r>
                        <a:rPr lang="en-US" sz="4000" b="0" i="1" smtClean="0">
                          <a:latin typeface="Cambria Math" panose="02040503050406030204" pitchFamily="18" charset="0"/>
                        </a:rPr>
                        <m:t>𝑤𝑒𝑖𝑟</m:t>
                      </m:r>
                    </m:oMath>
                  </m:oMathPara>
                </a14:m>
                <a:endParaRPr lang="en-US" sz="4000" dirty="0"/>
              </a:p>
            </p:txBody>
          </p:sp>
        </mc:Choice>
        <mc:Fallback xmlns="">
          <p:sp>
            <p:nvSpPr>
              <p:cNvPr id="10" name="TextBox 9">
                <a:extLst>
                  <a:ext uri="{FF2B5EF4-FFF2-40B4-BE49-F238E27FC236}">
                    <a16:creationId xmlns:a16="http://schemas.microsoft.com/office/drawing/2014/main" id="{44F2F655-7FB7-0C38-885F-876849025A50}"/>
                  </a:ext>
                </a:extLst>
              </p:cNvPr>
              <p:cNvSpPr txBox="1">
                <a:spLocks noRot="1" noChangeAspect="1" noMove="1" noResize="1" noEditPoints="1" noAdjustHandles="1" noChangeArrowheads="1" noChangeShapeType="1" noTextEdit="1"/>
              </p:cNvSpPr>
              <p:nvPr/>
            </p:nvSpPr>
            <p:spPr>
              <a:xfrm>
                <a:off x="6261100" y="4105992"/>
                <a:ext cx="4543231" cy="615553"/>
              </a:xfrm>
              <a:prstGeom prst="rect">
                <a:avLst/>
              </a:prstGeom>
              <a:blipFill>
                <a:blip r:embed="rId6"/>
                <a:stretch>
                  <a:fillRect l="-1950" t="-6122" r="-1671" b="-38776"/>
                </a:stretch>
              </a:blipFill>
            </p:spPr>
            <p:txBody>
              <a:bodyPr/>
              <a:lstStyle/>
              <a:p>
                <a:r>
                  <a:rPr lang="en-US">
                    <a:noFill/>
                  </a:rPr>
                  <a:t> </a:t>
                </a:r>
              </a:p>
            </p:txBody>
          </p:sp>
        </mc:Fallback>
      </mc:AlternateContent>
    </p:spTree>
    <p:extLst>
      <p:ext uri="{BB962C8B-B14F-4D97-AF65-F5344CB8AC3E}">
        <p14:creationId xmlns:p14="http://schemas.microsoft.com/office/powerpoint/2010/main" val="122526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lstStyle/>
          <a:p>
            <a:r>
              <a:rPr lang="en-US" dirty="0"/>
              <a:t>Wier Loading Rates Example</a:t>
            </a:r>
          </a:p>
        </p:txBody>
      </p:sp>
      <p:sp>
        <p:nvSpPr>
          <p:cNvPr id="4" name="TextBox 3">
            <a:extLst>
              <a:ext uri="{FF2B5EF4-FFF2-40B4-BE49-F238E27FC236}">
                <a16:creationId xmlns:a16="http://schemas.microsoft.com/office/drawing/2014/main" id="{81A9401C-5412-0CC4-27F2-9CE9F1CA6ADC}"/>
              </a:ext>
            </a:extLst>
          </p:cNvPr>
          <p:cNvSpPr txBox="1"/>
          <p:nvPr/>
        </p:nvSpPr>
        <p:spPr>
          <a:xfrm>
            <a:off x="1197429" y="5516593"/>
            <a:ext cx="10230686" cy="1015663"/>
          </a:xfrm>
          <a:prstGeom prst="rect">
            <a:avLst/>
          </a:prstGeom>
          <a:solidFill>
            <a:schemeClr val="accent4"/>
          </a:solidFill>
        </p:spPr>
        <p:txBody>
          <a:bodyPr wrap="none" rtlCol="0">
            <a:spAutoFit/>
          </a:bodyPr>
          <a:lstStyle/>
          <a:p>
            <a:r>
              <a:rPr lang="en-US" sz="3000" dirty="0">
                <a:latin typeface="Raleway" panose="020B0503030101060003" pitchFamily="34" charset="77"/>
              </a:rPr>
              <a:t>Typical design parameters are 10,000 to 20,000 gpd/ft  </a:t>
            </a:r>
          </a:p>
          <a:p>
            <a:r>
              <a:rPr lang="en-US" sz="3000" dirty="0">
                <a:latin typeface="Raleway" panose="020B0503030101060003" pitchFamily="34" charset="77"/>
              </a:rPr>
              <a:t>This </a:t>
            </a:r>
            <a:r>
              <a:rPr lang="en-US" sz="3000" b="1" dirty="0">
                <a:latin typeface="Raleway" panose="020B0503030101060003" pitchFamily="34" charset="77"/>
              </a:rPr>
              <a:t>might</a:t>
            </a:r>
            <a:r>
              <a:rPr lang="en-US" sz="3000" dirty="0">
                <a:latin typeface="Raleway" panose="020B0503030101060003" pitchFamily="34" charset="77"/>
              </a:rPr>
              <a:t> be a problem.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9CBD182-F594-BBA7-50B1-F732655EC70F}"/>
                  </a:ext>
                </a:extLst>
              </p:cNvPr>
              <p:cNvSpPr txBox="1"/>
              <p:nvPr/>
            </p:nvSpPr>
            <p:spPr>
              <a:xfrm>
                <a:off x="6553901" y="2850117"/>
                <a:ext cx="5495029" cy="12769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𝐿𝑅</m:t>
                      </m:r>
                      <m:r>
                        <a:rPr lang="en-US" sz="4000" b="0" i="1" baseline="-25000" smtClean="0">
                          <a:latin typeface="Cambria Math" panose="02040503050406030204" pitchFamily="18" charset="0"/>
                        </a:rPr>
                        <m:t>𝑊𝑒𝑖𝑟</m:t>
                      </m:r>
                      <m:r>
                        <a:rPr lang="en-US" sz="4000" b="0" i="1" smtClean="0">
                          <a:latin typeface="Cambria Math" panose="02040503050406030204" pitchFamily="18" charset="0"/>
                        </a:rPr>
                        <m:t>= </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5,000,000 </m:t>
                          </m:r>
                          <m:r>
                            <a:rPr lang="en-US" sz="4000" b="0" i="1" smtClean="0">
                              <a:latin typeface="Cambria Math" panose="02040503050406030204" pitchFamily="18" charset="0"/>
                            </a:rPr>
                            <m:t>𝑔𝑝𝑑</m:t>
                          </m:r>
                        </m:num>
                        <m:den>
                          <m:r>
                            <a:rPr lang="en-US" sz="4000" b="0" i="1" smtClean="0">
                              <a:latin typeface="Cambria Math" panose="02040503050406030204" pitchFamily="18" charset="0"/>
                            </a:rPr>
                            <m:t>236.18 </m:t>
                          </m:r>
                          <m:r>
                            <a:rPr lang="en-US" sz="4000" b="0" i="1" smtClean="0">
                              <a:latin typeface="Cambria Math" panose="02040503050406030204" pitchFamily="18" charset="0"/>
                            </a:rPr>
                            <m:t>𝑓𝑡</m:t>
                          </m:r>
                        </m:den>
                      </m:f>
                    </m:oMath>
                  </m:oMathPara>
                </a14:m>
                <a:endParaRPr lang="en-US" sz="4000" dirty="0"/>
              </a:p>
            </p:txBody>
          </p:sp>
        </mc:Choice>
        <mc:Fallback xmlns="">
          <p:sp>
            <p:nvSpPr>
              <p:cNvPr id="5" name="TextBox 4">
                <a:extLst>
                  <a:ext uri="{FF2B5EF4-FFF2-40B4-BE49-F238E27FC236}">
                    <a16:creationId xmlns:a16="http://schemas.microsoft.com/office/drawing/2014/main" id="{29CBD182-F594-BBA7-50B1-F732655EC70F}"/>
                  </a:ext>
                </a:extLst>
              </p:cNvPr>
              <p:cNvSpPr txBox="1">
                <a:spLocks noRot="1" noChangeAspect="1" noMove="1" noResize="1" noEditPoints="1" noAdjustHandles="1" noChangeArrowheads="1" noChangeShapeType="1" noTextEdit="1"/>
              </p:cNvSpPr>
              <p:nvPr/>
            </p:nvSpPr>
            <p:spPr>
              <a:xfrm>
                <a:off x="6553901" y="2850117"/>
                <a:ext cx="5495029" cy="1276953"/>
              </a:xfrm>
              <a:prstGeom prst="rect">
                <a:avLst/>
              </a:prstGeom>
              <a:blipFill>
                <a:blip r:embed="rId3"/>
                <a:stretch>
                  <a:fillRect l="-1848" t="-7921" r="-2540" b="-1980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5172750-4FEC-87F4-5840-99FCFF62E4CD}"/>
                  </a:ext>
                </a:extLst>
              </p:cNvPr>
              <p:cNvSpPr txBox="1"/>
              <p:nvPr/>
            </p:nvSpPr>
            <p:spPr>
              <a:xfrm>
                <a:off x="143070" y="2721114"/>
                <a:ext cx="4786310"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baseline="-25000" smtClean="0">
                          <a:latin typeface="Cambria Math" panose="02040503050406030204" pitchFamily="18" charset="0"/>
                        </a:rPr>
                        <m:t>𝑐𝑖𝑟𝑐𝑢𝑙𝑎𝑟</m:t>
                      </m:r>
                      <m:r>
                        <a:rPr lang="en-US" sz="4000" b="0" i="1" baseline="-25000" smtClean="0">
                          <a:latin typeface="Cambria Math" panose="02040503050406030204" pitchFamily="18" charset="0"/>
                        </a:rPr>
                        <m:t> </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 </m:t>
                      </m:r>
                      <m:r>
                        <a:rPr lang="en-US" sz="4000" b="0" i="1" smtClean="0">
                          <a:latin typeface="Cambria Math" panose="02040503050406030204" pitchFamily="18" charset="0"/>
                          <a:ea typeface="Cambria Math" panose="02040503050406030204" pitchFamily="18" charset="0"/>
                        </a:rPr>
                        <m:t>𝜋</m:t>
                      </m:r>
                      <m:r>
                        <a:rPr lang="en-US" sz="4000" b="0" i="1" smtClean="0">
                          <a:latin typeface="Cambria Math" panose="02040503050406030204" pitchFamily="18" charset="0"/>
                          <a:ea typeface="Cambria Math" panose="02040503050406030204" pitchFamily="18" charset="0"/>
                        </a:rPr>
                        <m:t> × </m:t>
                      </m:r>
                      <m:r>
                        <a:rPr lang="en-US" sz="4000" b="0" i="1" smtClean="0">
                          <a:latin typeface="Cambria Math" panose="02040503050406030204" pitchFamily="18" charset="0"/>
                          <a:ea typeface="Cambria Math" panose="02040503050406030204" pitchFamily="18" charset="0"/>
                        </a:rPr>
                        <m:t>𝐷</m:t>
                      </m:r>
                    </m:oMath>
                  </m:oMathPara>
                </a14:m>
                <a:endParaRPr lang="en-US" sz="4000" dirty="0"/>
              </a:p>
            </p:txBody>
          </p:sp>
        </mc:Choice>
        <mc:Fallback xmlns="">
          <p:sp>
            <p:nvSpPr>
              <p:cNvPr id="6" name="TextBox 5">
                <a:extLst>
                  <a:ext uri="{FF2B5EF4-FFF2-40B4-BE49-F238E27FC236}">
                    <a16:creationId xmlns:a16="http://schemas.microsoft.com/office/drawing/2014/main" id="{45172750-4FEC-87F4-5840-99FCFF62E4CD}"/>
                  </a:ext>
                </a:extLst>
              </p:cNvPr>
              <p:cNvSpPr txBox="1">
                <a:spLocks noRot="1" noChangeAspect="1" noMove="1" noResize="1" noEditPoints="1" noAdjustHandles="1" noChangeArrowheads="1" noChangeShapeType="1" noTextEdit="1"/>
              </p:cNvSpPr>
              <p:nvPr/>
            </p:nvSpPr>
            <p:spPr>
              <a:xfrm>
                <a:off x="143070" y="2721114"/>
                <a:ext cx="4786310" cy="707886"/>
              </a:xfrm>
              <a:prstGeom prst="rect">
                <a:avLst/>
              </a:prstGeom>
              <a:blipFill>
                <a:blip r:embed="rId4"/>
                <a:stretch>
                  <a:fillRect b="-403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69AF397-CBB9-7010-8300-45C31348E3F9}"/>
                  </a:ext>
                </a:extLst>
              </p:cNvPr>
              <p:cNvSpPr txBox="1"/>
              <p:nvPr/>
            </p:nvSpPr>
            <p:spPr>
              <a:xfrm>
                <a:off x="6096000" y="1719941"/>
                <a:ext cx="436702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𝑄</m:t>
                      </m:r>
                      <m:r>
                        <a:rPr lang="en-US" sz="4000" b="0" i="1" smtClean="0">
                          <a:latin typeface="Cambria Math" panose="02040503050406030204" pitchFamily="18" charset="0"/>
                        </a:rPr>
                        <m:t>=5,000,000 </m:t>
                      </m:r>
                      <m:r>
                        <a:rPr lang="en-US" sz="4000" b="0" i="1" smtClean="0">
                          <a:latin typeface="Cambria Math" panose="02040503050406030204" pitchFamily="18" charset="0"/>
                        </a:rPr>
                        <m:t>𝑔𝑝𝑑</m:t>
                      </m:r>
                    </m:oMath>
                  </m:oMathPara>
                </a14:m>
                <a:endParaRPr lang="en-US" sz="4000" dirty="0"/>
              </a:p>
            </p:txBody>
          </p:sp>
        </mc:Choice>
        <mc:Fallback xmlns="">
          <p:sp>
            <p:nvSpPr>
              <p:cNvPr id="7" name="TextBox 6">
                <a:extLst>
                  <a:ext uri="{FF2B5EF4-FFF2-40B4-BE49-F238E27FC236}">
                    <a16:creationId xmlns:a16="http://schemas.microsoft.com/office/drawing/2014/main" id="{869AF397-CBB9-7010-8300-45C31348E3F9}"/>
                  </a:ext>
                </a:extLst>
              </p:cNvPr>
              <p:cNvSpPr txBox="1">
                <a:spLocks noRot="1" noChangeAspect="1" noMove="1" noResize="1" noEditPoints="1" noAdjustHandles="1" noChangeArrowheads="1" noChangeShapeType="1" noTextEdit="1"/>
              </p:cNvSpPr>
              <p:nvPr/>
            </p:nvSpPr>
            <p:spPr>
              <a:xfrm>
                <a:off x="6096000" y="1719941"/>
                <a:ext cx="4367029" cy="615553"/>
              </a:xfrm>
              <a:prstGeom prst="rect">
                <a:avLst/>
              </a:prstGeom>
              <a:blipFill>
                <a:blip r:embed="rId5"/>
                <a:stretch>
                  <a:fillRect l="-3488" t="-6122" r="-3488" b="-387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FC96A82-31D8-F40E-F1E8-C46A3FC25528}"/>
                  </a:ext>
                </a:extLst>
              </p:cNvPr>
              <p:cNvSpPr txBox="1"/>
              <p:nvPr/>
            </p:nvSpPr>
            <p:spPr>
              <a:xfrm>
                <a:off x="2776849" y="1719941"/>
                <a:ext cx="3021020"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=75 </m:t>
                      </m:r>
                      <m:r>
                        <a:rPr lang="en-US" sz="4000" b="0" i="1" smtClean="0">
                          <a:latin typeface="Cambria Math" panose="02040503050406030204" pitchFamily="18" charset="0"/>
                        </a:rPr>
                        <m:t>𝑓𝑡</m:t>
                      </m:r>
                    </m:oMath>
                  </m:oMathPara>
                </a14:m>
                <a:endParaRPr lang="en-US" sz="4000" dirty="0"/>
              </a:p>
            </p:txBody>
          </p:sp>
        </mc:Choice>
        <mc:Fallback xmlns="">
          <p:sp>
            <p:nvSpPr>
              <p:cNvPr id="8" name="TextBox 7">
                <a:extLst>
                  <a:ext uri="{FF2B5EF4-FFF2-40B4-BE49-F238E27FC236}">
                    <a16:creationId xmlns:a16="http://schemas.microsoft.com/office/drawing/2014/main" id="{FFC96A82-31D8-F40E-F1E8-C46A3FC25528}"/>
                  </a:ext>
                </a:extLst>
              </p:cNvPr>
              <p:cNvSpPr txBox="1">
                <a:spLocks noRot="1" noChangeAspect="1" noMove="1" noResize="1" noEditPoints="1" noAdjustHandles="1" noChangeArrowheads="1" noChangeShapeType="1" noTextEdit="1"/>
              </p:cNvSpPr>
              <p:nvPr/>
            </p:nvSpPr>
            <p:spPr>
              <a:xfrm>
                <a:off x="2776849" y="1719941"/>
                <a:ext cx="3021020" cy="615553"/>
              </a:xfrm>
              <a:prstGeom prst="rect">
                <a:avLst/>
              </a:prstGeom>
              <a:blipFill>
                <a:blip r:embed="rId6"/>
                <a:stretch>
                  <a:fillRect l="-3347" t="-6122" r="-5021" b="-387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7225306-C7E8-5460-9990-5341E707EAF3}"/>
                  </a:ext>
                </a:extLst>
              </p:cNvPr>
              <p:cNvSpPr txBox="1"/>
              <p:nvPr/>
            </p:nvSpPr>
            <p:spPr>
              <a:xfrm>
                <a:off x="143070" y="3533631"/>
                <a:ext cx="6169702"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baseline="-25000" smtClean="0">
                          <a:latin typeface="Cambria Math" panose="02040503050406030204" pitchFamily="18" charset="0"/>
                        </a:rPr>
                        <m:t>𝑐𝑖𝑟𝑐𝑢𝑙𝑎𝑟</m:t>
                      </m:r>
                      <m:r>
                        <a:rPr lang="en-US" sz="4000" b="0" i="1" baseline="-25000" smtClean="0">
                          <a:latin typeface="Cambria Math" panose="02040503050406030204" pitchFamily="18" charset="0"/>
                        </a:rPr>
                        <m:t> </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3.149 × 75</m:t>
                      </m:r>
                      <m:r>
                        <a:rPr lang="en-US" sz="4000" b="0" i="1" smtClean="0">
                          <a:latin typeface="Cambria Math" panose="02040503050406030204" pitchFamily="18" charset="0"/>
                          <a:ea typeface="Cambria Math" panose="02040503050406030204" pitchFamily="18" charset="0"/>
                        </a:rPr>
                        <m:t>𝑓𝑡</m:t>
                      </m:r>
                    </m:oMath>
                  </m:oMathPara>
                </a14:m>
                <a:endParaRPr lang="en-US" sz="4000" dirty="0"/>
              </a:p>
            </p:txBody>
          </p:sp>
        </mc:Choice>
        <mc:Fallback xmlns="">
          <p:sp>
            <p:nvSpPr>
              <p:cNvPr id="9" name="TextBox 8">
                <a:extLst>
                  <a:ext uri="{FF2B5EF4-FFF2-40B4-BE49-F238E27FC236}">
                    <a16:creationId xmlns:a16="http://schemas.microsoft.com/office/drawing/2014/main" id="{57225306-C7E8-5460-9990-5341E707EAF3}"/>
                  </a:ext>
                </a:extLst>
              </p:cNvPr>
              <p:cNvSpPr txBox="1">
                <a:spLocks noRot="1" noChangeAspect="1" noMove="1" noResize="1" noEditPoints="1" noAdjustHandles="1" noChangeArrowheads="1" noChangeShapeType="1" noTextEdit="1"/>
              </p:cNvSpPr>
              <p:nvPr/>
            </p:nvSpPr>
            <p:spPr>
              <a:xfrm>
                <a:off x="143070" y="3533631"/>
                <a:ext cx="6169702" cy="707886"/>
              </a:xfrm>
              <a:prstGeom prst="rect">
                <a:avLst/>
              </a:prstGeom>
              <a:blipFill>
                <a:blip r:embed="rId7"/>
                <a:stretch>
                  <a:fillRect r="-616" b="-403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3E414F1-790A-E67B-178D-45603D57F296}"/>
                  </a:ext>
                </a:extLst>
              </p:cNvPr>
              <p:cNvSpPr txBox="1"/>
              <p:nvPr/>
            </p:nvSpPr>
            <p:spPr>
              <a:xfrm>
                <a:off x="143070" y="4336390"/>
                <a:ext cx="5294463"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baseline="-25000" smtClean="0">
                          <a:latin typeface="Cambria Math" panose="02040503050406030204" pitchFamily="18" charset="0"/>
                        </a:rPr>
                        <m:t>𝑐𝑖𝑟𝑐𝑢𝑙𝑎𝑟</m:t>
                      </m:r>
                      <m:r>
                        <a:rPr lang="en-US" sz="4000" b="0" i="1" baseline="-25000" smtClean="0">
                          <a:latin typeface="Cambria Math" panose="02040503050406030204" pitchFamily="18" charset="0"/>
                        </a:rPr>
                        <m:t> </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236.18</m:t>
                      </m:r>
                      <m:r>
                        <a:rPr lang="en-US" sz="4000" b="0" i="1" smtClean="0">
                          <a:latin typeface="Cambria Math" panose="02040503050406030204" pitchFamily="18" charset="0"/>
                          <a:ea typeface="Cambria Math" panose="02040503050406030204" pitchFamily="18" charset="0"/>
                        </a:rPr>
                        <m:t>𝑓𝑡</m:t>
                      </m:r>
                    </m:oMath>
                  </m:oMathPara>
                </a14:m>
                <a:endParaRPr lang="en-US" sz="4000" dirty="0"/>
              </a:p>
            </p:txBody>
          </p:sp>
        </mc:Choice>
        <mc:Fallback xmlns="">
          <p:sp>
            <p:nvSpPr>
              <p:cNvPr id="10" name="TextBox 9">
                <a:extLst>
                  <a:ext uri="{FF2B5EF4-FFF2-40B4-BE49-F238E27FC236}">
                    <a16:creationId xmlns:a16="http://schemas.microsoft.com/office/drawing/2014/main" id="{D3E414F1-790A-E67B-178D-45603D57F296}"/>
                  </a:ext>
                </a:extLst>
              </p:cNvPr>
              <p:cNvSpPr txBox="1">
                <a:spLocks noRot="1" noChangeAspect="1" noMove="1" noResize="1" noEditPoints="1" noAdjustHandles="1" noChangeArrowheads="1" noChangeShapeType="1" noTextEdit="1"/>
              </p:cNvSpPr>
              <p:nvPr/>
            </p:nvSpPr>
            <p:spPr>
              <a:xfrm>
                <a:off x="143070" y="4336390"/>
                <a:ext cx="5294463" cy="707886"/>
              </a:xfrm>
              <a:prstGeom prst="rect">
                <a:avLst/>
              </a:prstGeom>
              <a:blipFill>
                <a:blip r:embed="rId8"/>
                <a:stretch>
                  <a:fillRect r="-957" b="-4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61B461C-71F1-5819-C166-C5C3811D393C}"/>
                  </a:ext>
                </a:extLst>
              </p:cNvPr>
              <p:cNvSpPr txBox="1"/>
              <p:nvPr/>
            </p:nvSpPr>
            <p:spPr>
              <a:xfrm>
                <a:off x="6553901" y="4382556"/>
                <a:ext cx="5457841" cy="615553"/>
              </a:xfrm>
              <a:prstGeom prst="rect">
                <a:avLst/>
              </a:prstGeom>
              <a:solidFill>
                <a:schemeClr val="accent4"/>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𝐿𝑅</m:t>
                      </m:r>
                      <m:r>
                        <a:rPr lang="en-US" sz="4000" b="0" i="1" baseline="-25000" smtClean="0">
                          <a:latin typeface="Cambria Math" panose="02040503050406030204" pitchFamily="18" charset="0"/>
                        </a:rPr>
                        <m:t>𝑊𝑒𝑖𝑟</m:t>
                      </m:r>
                      <m:r>
                        <a:rPr lang="en-US" sz="4000" b="0" i="1" smtClean="0">
                          <a:latin typeface="Cambria Math" panose="02040503050406030204" pitchFamily="18" charset="0"/>
                        </a:rPr>
                        <m:t>=21,170 </m:t>
                      </m:r>
                      <m:r>
                        <a:rPr lang="en-US" sz="4000" b="0" i="1" smtClean="0">
                          <a:latin typeface="Cambria Math" panose="02040503050406030204" pitchFamily="18" charset="0"/>
                        </a:rPr>
                        <m:t>𝑔𝑝𝑑</m:t>
                      </m:r>
                      <m:r>
                        <a:rPr lang="en-US" sz="4000" b="0" i="1" smtClean="0">
                          <a:latin typeface="Cambria Math" panose="02040503050406030204" pitchFamily="18" charset="0"/>
                        </a:rPr>
                        <m:t>/</m:t>
                      </m:r>
                      <m:r>
                        <a:rPr lang="en-US" sz="4000" b="0" i="1" smtClean="0">
                          <a:latin typeface="Cambria Math" panose="02040503050406030204" pitchFamily="18" charset="0"/>
                        </a:rPr>
                        <m:t>𝑓𝑡</m:t>
                      </m:r>
                    </m:oMath>
                  </m:oMathPara>
                </a14:m>
                <a:endParaRPr lang="en-US" sz="4000" dirty="0"/>
              </a:p>
            </p:txBody>
          </p:sp>
        </mc:Choice>
        <mc:Fallback xmlns="">
          <p:sp>
            <p:nvSpPr>
              <p:cNvPr id="11" name="TextBox 10">
                <a:extLst>
                  <a:ext uri="{FF2B5EF4-FFF2-40B4-BE49-F238E27FC236}">
                    <a16:creationId xmlns:a16="http://schemas.microsoft.com/office/drawing/2014/main" id="{761B461C-71F1-5819-C166-C5C3811D393C}"/>
                  </a:ext>
                </a:extLst>
              </p:cNvPr>
              <p:cNvSpPr txBox="1">
                <a:spLocks noRot="1" noChangeAspect="1" noMove="1" noResize="1" noEditPoints="1" noAdjustHandles="1" noChangeArrowheads="1" noChangeShapeType="1" noTextEdit="1"/>
              </p:cNvSpPr>
              <p:nvPr/>
            </p:nvSpPr>
            <p:spPr>
              <a:xfrm>
                <a:off x="6553901" y="4382556"/>
                <a:ext cx="5457841" cy="615553"/>
              </a:xfrm>
              <a:prstGeom prst="rect">
                <a:avLst/>
              </a:prstGeom>
              <a:blipFill>
                <a:blip r:embed="rId9"/>
                <a:stretch>
                  <a:fillRect l="-1860" t="-8163" r="-2791" b="-38776"/>
                </a:stretch>
              </a:blipFill>
            </p:spPr>
            <p:txBody>
              <a:bodyPr/>
              <a:lstStyle/>
              <a:p>
                <a:r>
                  <a:rPr lang="en-US">
                    <a:noFill/>
                  </a:rPr>
                  <a:t> </a:t>
                </a:r>
              </a:p>
            </p:txBody>
          </p:sp>
        </mc:Fallback>
      </mc:AlternateContent>
      <p:sp>
        <p:nvSpPr>
          <p:cNvPr id="3" name="Can 2">
            <a:extLst>
              <a:ext uri="{FF2B5EF4-FFF2-40B4-BE49-F238E27FC236}">
                <a16:creationId xmlns:a16="http://schemas.microsoft.com/office/drawing/2014/main" id="{3EE4049B-E06D-4895-A3F3-CFFCCDB95CDC}"/>
              </a:ext>
            </a:extLst>
          </p:cNvPr>
          <p:cNvSpPr/>
          <p:nvPr/>
        </p:nvSpPr>
        <p:spPr>
          <a:xfrm>
            <a:off x="156029" y="1679913"/>
            <a:ext cx="2082800" cy="781959"/>
          </a:xfrm>
          <a:prstGeom prst="can">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0BAE22D-24D6-84A5-181F-F3E05AFF8240}"/>
              </a:ext>
            </a:extLst>
          </p:cNvPr>
          <p:cNvSpPr/>
          <p:nvPr/>
        </p:nvSpPr>
        <p:spPr>
          <a:xfrm>
            <a:off x="295729" y="1719941"/>
            <a:ext cx="1803400" cy="1078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704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9" grpId="0"/>
      <p:bldP spid="10" grpId="0"/>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804F6-12C1-B253-4550-3F129E54D351}"/>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4F9137FC-6D75-0A1B-D0C6-C9F6A36DB055}"/>
              </a:ext>
            </a:extLst>
          </p:cNvPr>
          <p:cNvPicPr>
            <a:picLocks noChangeAspect="1"/>
          </p:cNvPicPr>
          <p:nvPr/>
        </p:nvPicPr>
        <p:blipFill rotWithShape="1">
          <a:blip r:embed="rId3">
            <a:extLst>
              <a:ext uri="{28A0092B-C50C-407E-A947-70E740481C1C}">
                <a14:useLocalDpi xmlns:a14="http://schemas.microsoft.com/office/drawing/2010/main" val="0"/>
              </a:ext>
            </a:extLst>
          </a:blip>
          <a:srcRect t="12486" b="12486"/>
          <a:stretch/>
        </p:blipFill>
        <p:spPr>
          <a:xfrm>
            <a:off x="0" y="-1"/>
            <a:ext cx="12192000" cy="6858001"/>
          </a:xfrm>
          <a:prstGeom prst="rect">
            <a:avLst/>
          </a:prstGeom>
        </p:spPr>
      </p:pic>
    </p:spTree>
    <p:extLst>
      <p:ext uri="{BB962C8B-B14F-4D97-AF65-F5344CB8AC3E}">
        <p14:creationId xmlns:p14="http://schemas.microsoft.com/office/powerpoint/2010/main" val="3181294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lstStyle/>
          <a:p>
            <a:r>
              <a:rPr lang="en-US" dirty="0"/>
              <a:t>Wier Loading Rates Example</a:t>
            </a:r>
          </a:p>
        </p:txBody>
      </p:sp>
      <p:sp>
        <p:nvSpPr>
          <p:cNvPr id="4" name="TextBox 3">
            <a:extLst>
              <a:ext uri="{FF2B5EF4-FFF2-40B4-BE49-F238E27FC236}">
                <a16:creationId xmlns:a16="http://schemas.microsoft.com/office/drawing/2014/main" id="{81A9401C-5412-0CC4-27F2-9CE9F1CA6ADC}"/>
              </a:ext>
            </a:extLst>
          </p:cNvPr>
          <p:cNvSpPr txBox="1"/>
          <p:nvPr/>
        </p:nvSpPr>
        <p:spPr>
          <a:xfrm>
            <a:off x="1197429" y="5516593"/>
            <a:ext cx="10152138" cy="1015663"/>
          </a:xfrm>
          <a:prstGeom prst="rect">
            <a:avLst/>
          </a:prstGeom>
          <a:solidFill>
            <a:schemeClr val="accent6"/>
          </a:solidFill>
        </p:spPr>
        <p:txBody>
          <a:bodyPr wrap="none" rtlCol="0">
            <a:spAutoFit/>
          </a:bodyPr>
          <a:lstStyle/>
          <a:p>
            <a:r>
              <a:rPr lang="en-US" sz="3000" dirty="0">
                <a:latin typeface="Raleway" panose="020B0503030101060003" pitchFamily="34" charset="77"/>
              </a:rPr>
              <a:t>Typical design parameters are 10,000 to 20,000 gpd/ft  </a:t>
            </a:r>
          </a:p>
          <a:p>
            <a:r>
              <a:rPr lang="en-US" sz="3000" dirty="0">
                <a:latin typeface="Raleway" panose="020B0503030101060003" pitchFamily="34" charset="77"/>
              </a:rPr>
              <a:t>We’re </a:t>
            </a:r>
            <a:r>
              <a:rPr lang="en-US" sz="3000" b="1" dirty="0">
                <a:latin typeface="Raleway" panose="020B0503030101060003" pitchFamily="34" charset="77"/>
              </a:rPr>
              <a:t>are</a:t>
            </a:r>
            <a:r>
              <a:rPr lang="en-US" sz="3000" dirty="0">
                <a:latin typeface="Raleway" panose="020B0503030101060003" pitchFamily="34" charset="77"/>
              </a:rPr>
              <a:t> within typical design parameters.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9CBD182-F594-BBA7-50B1-F732655EC70F}"/>
                  </a:ext>
                </a:extLst>
              </p:cNvPr>
              <p:cNvSpPr txBox="1"/>
              <p:nvPr/>
            </p:nvSpPr>
            <p:spPr>
              <a:xfrm>
                <a:off x="6553901" y="2850117"/>
                <a:ext cx="5495029" cy="12769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𝐿𝑅</m:t>
                      </m:r>
                      <m:r>
                        <a:rPr lang="en-US" sz="4000" b="0" i="1" baseline="-25000" smtClean="0">
                          <a:latin typeface="Cambria Math" panose="02040503050406030204" pitchFamily="18" charset="0"/>
                        </a:rPr>
                        <m:t>𝑊𝑒𝑖𝑟</m:t>
                      </m:r>
                      <m:r>
                        <a:rPr lang="en-US" sz="4000" b="0" i="1" smtClean="0">
                          <a:latin typeface="Cambria Math" panose="02040503050406030204" pitchFamily="18" charset="0"/>
                        </a:rPr>
                        <m:t>= </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5,000,000 </m:t>
                          </m:r>
                          <m:r>
                            <a:rPr lang="en-US" sz="4000" b="0" i="1" smtClean="0">
                              <a:latin typeface="Cambria Math" panose="02040503050406030204" pitchFamily="18" charset="0"/>
                            </a:rPr>
                            <m:t>𝑔𝑝𝑑</m:t>
                          </m:r>
                        </m:num>
                        <m:den>
                          <m:r>
                            <a:rPr lang="en-US" sz="4000" b="0" i="1" smtClean="0">
                              <a:latin typeface="Cambria Math" panose="02040503050406030204" pitchFamily="18" charset="0"/>
                            </a:rPr>
                            <m:t>456.61 </m:t>
                          </m:r>
                          <m:r>
                            <a:rPr lang="en-US" sz="4000" b="0" i="1" smtClean="0">
                              <a:latin typeface="Cambria Math" panose="02040503050406030204" pitchFamily="18" charset="0"/>
                            </a:rPr>
                            <m:t>𝑓𝑡</m:t>
                          </m:r>
                        </m:den>
                      </m:f>
                    </m:oMath>
                  </m:oMathPara>
                </a14:m>
                <a:endParaRPr lang="en-US" sz="4000" dirty="0"/>
              </a:p>
            </p:txBody>
          </p:sp>
        </mc:Choice>
        <mc:Fallback xmlns="">
          <p:sp>
            <p:nvSpPr>
              <p:cNvPr id="5" name="TextBox 4">
                <a:extLst>
                  <a:ext uri="{FF2B5EF4-FFF2-40B4-BE49-F238E27FC236}">
                    <a16:creationId xmlns:a16="http://schemas.microsoft.com/office/drawing/2014/main" id="{29CBD182-F594-BBA7-50B1-F732655EC70F}"/>
                  </a:ext>
                </a:extLst>
              </p:cNvPr>
              <p:cNvSpPr txBox="1">
                <a:spLocks noRot="1" noChangeAspect="1" noMove="1" noResize="1" noEditPoints="1" noAdjustHandles="1" noChangeArrowheads="1" noChangeShapeType="1" noTextEdit="1"/>
              </p:cNvSpPr>
              <p:nvPr/>
            </p:nvSpPr>
            <p:spPr>
              <a:xfrm>
                <a:off x="6553901" y="2850117"/>
                <a:ext cx="5495029" cy="1276953"/>
              </a:xfrm>
              <a:prstGeom prst="rect">
                <a:avLst/>
              </a:prstGeom>
              <a:blipFill>
                <a:blip r:embed="rId3"/>
                <a:stretch>
                  <a:fillRect l="-1848" t="-7921" r="-2540" b="-1980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5172750-4FEC-87F4-5840-99FCFF62E4CD}"/>
                  </a:ext>
                </a:extLst>
              </p:cNvPr>
              <p:cNvSpPr txBox="1"/>
              <p:nvPr/>
            </p:nvSpPr>
            <p:spPr>
              <a:xfrm>
                <a:off x="143070" y="2721114"/>
                <a:ext cx="6396238"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baseline="-25000" smtClean="0">
                          <a:latin typeface="Cambria Math" panose="02040503050406030204" pitchFamily="18" charset="0"/>
                        </a:rPr>
                        <m:t>𝑐𝑖𝑟𝑐𝑢𝑙𝑎𝑟</m:t>
                      </m:r>
                      <m:r>
                        <a:rPr lang="en-US" sz="4000" b="0" i="1" baseline="-25000" smtClean="0">
                          <a:latin typeface="Cambria Math" panose="02040503050406030204" pitchFamily="18" charset="0"/>
                        </a:rPr>
                        <m:t> </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 </m:t>
                      </m:r>
                      <m:r>
                        <a:rPr lang="en-US" sz="4000" b="0" i="1" smtClean="0">
                          <a:latin typeface="Cambria Math" panose="02040503050406030204" pitchFamily="18" charset="0"/>
                          <a:ea typeface="Cambria Math" panose="02040503050406030204" pitchFamily="18" charset="0"/>
                        </a:rPr>
                        <m:t>𝜋</m:t>
                      </m:r>
                      <m:r>
                        <a:rPr lang="en-US" sz="4000" b="0" i="1" smtClean="0">
                          <a:latin typeface="Cambria Math" panose="02040503050406030204" pitchFamily="18" charset="0"/>
                          <a:ea typeface="Cambria Math" panose="02040503050406030204" pitchFamily="18" charset="0"/>
                        </a:rPr>
                        <m:t> × (</m:t>
                      </m:r>
                      <m:r>
                        <a:rPr lang="en-US" sz="4000" b="0" i="1" smtClean="0">
                          <a:latin typeface="Cambria Math" panose="02040503050406030204" pitchFamily="18" charset="0"/>
                          <a:ea typeface="Cambria Math" panose="02040503050406030204" pitchFamily="18" charset="0"/>
                        </a:rPr>
                        <m:t>𝐷</m:t>
                      </m:r>
                      <m:r>
                        <a:rPr lang="en-US" sz="4000" b="0" i="1" baseline="-25000" smtClean="0">
                          <a:latin typeface="Cambria Math" panose="02040503050406030204" pitchFamily="18" charset="0"/>
                          <a:ea typeface="Cambria Math" panose="02040503050406030204" pitchFamily="18" charset="0"/>
                        </a:rPr>
                        <m:t>1</m:t>
                      </m:r>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𝐷</m:t>
                      </m:r>
                      <m:r>
                        <a:rPr lang="en-US" sz="4000" b="0" i="1" baseline="-25000" smtClean="0">
                          <a:latin typeface="Cambria Math" panose="02040503050406030204" pitchFamily="18" charset="0"/>
                          <a:ea typeface="Cambria Math" panose="02040503050406030204" pitchFamily="18" charset="0"/>
                        </a:rPr>
                        <m:t>2</m:t>
                      </m:r>
                      <m:r>
                        <a:rPr lang="en-US" sz="4000" b="0" i="1"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6" name="TextBox 5">
                <a:extLst>
                  <a:ext uri="{FF2B5EF4-FFF2-40B4-BE49-F238E27FC236}">
                    <a16:creationId xmlns:a16="http://schemas.microsoft.com/office/drawing/2014/main" id="{45172750-4FEC-87F4-5840-99FCFF62E4CD}"/>
                  </a:ext>
                </a:extLst>
              </p:cNvPr>
              <p:cNvSpPr txBox="1">
                <a:spLocks noRot="1" noChangeAspect="1" noMove="1" noResize="1" noEditPoints="1" noAdjustHandles="1" noChangeArrowheads="1" noChangeShapeType="1" noTextEdit="1"/>
              </p:cNvSpPr>
              <p:nvPr/>
            </p:nvSpPr>
            <p:spPr>
              <a:xfrm>
                <a:off x="143070" y="2721114"/>
                <a:ext cx="6396238" cy="707886"/>
              </a:xfrm>
              <a:prstGeom prst="rect">
                <a:avLst/>
              </a:prstGeom>
              <a:blipFill>
                <a:blip r:embed="rId4"/>
                <a:stretch>
                  <a:fillRect l="-198" r="-990" b="-403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69AF397-CBB9-7010-8300-45C31348E3F9}"/>
                  </a:ext>
                </a:extLst>
              </p:cNvPr>
              <p:cNvSpPr txBox="1"/>
              <p:nvPr/>
            </p:nvSpPr>
            <p:spPr>
              <a:xfrm>
                <a:off x="7644713" y="1736266"/>
                <a:ext cx="436702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𝑄</m:t>
                      </m:r>
                      <m:r>
                        <a:rPr lang="en-US" sz="4000" b="0" i="1" smtClean="0">
                          <a:latin typeface="Cambria Math" panose="02040503050406030204" pitchFamily="18" charset="0"/>
                        </a:rPr>
                        <m:t>=5,000,000 </m:t>
                      </m:r>
                      <m:r>
                        <a:rPr lang="en-US" sz="4000" b="0" i="1" smtClean="0">
                          <a:latin typeface="Cambria Math" panose="02040503050406030204" pitchFamily="18" charset="0"/>
                        </a:rPr>
                        <m:t>𝑔𝑝𝑑</m:t>
                      </m:r>
                    </m:oMath>
                  </m:oMathPara>
                </a14:m>
                <a:endParaRPr lang="en-US" sz="4000" dirty="0"/>
              </a:p>
            </p:txBody>
          </p:sp>
        </mc:Choice>
        <mc:Fallback xmlns="">
          <p:sp>
            <p:nvSpPr>
              <p:cNvPr id="7" name="TextBox 6">
                <a:extLst>
                  <a:ext uri="{FF2B5EF4-FFF2-40B4-BE49-F238E27FC236}">
                    <a16:creationId xmlns:a16="http://schemas.microsoft.com/office/drawing/2014/main" id="{869AF397-CBB9-7010-8300-45C31348E3F9}"/>
                  </a:ext>
                </a:extLst>
              </p:cNvPr>
              <p:cNvSpPr txBox="1">
                <a:spLocks noRot="1" noChangeAspect="1" noMove="1" noResize="1" noEditPoints="1" noAdjustHandles="1" noChangeArrowheads="1" noChangeShapeType="1" noTextEdit="1"/>
              </p:cNvSpPr>
              <p:nvPr/>
            </p:nvSpPr>
            <p:spPr>
              <a:xfrm>
                <a:off x="7644713" y="1736266"/>
                <a:ext cx="4367029" cy="615553"/>
              </a:xfrm>
              <a:prstGeom prst="rect">
                <a:avLst/>
              </a:prstGeom>
              <a:blipFill>
                <a:blip r:embed="rId5"/>
                <a:stretch>
                  <a:fillRect l="-3188" t="-6000" r="-3478" b="-3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FC96A82-31D8-F40E-F1E8-C46A3FC25528}"/>
                  </a:ext>
                </a:extLst>
              </p:cNvPr>
              <p:cNvSpPr txBox="1"/>
              <p:nvPr/>
            </p:nvSpPr>
            <p:spPr>
              <a:xfrm>
                <a:off x="458951" y="1688830"/>
                <a:ext cx="31988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baseline="-25000" smtClean="0">
                          <a:latin typeface="Cambria Math" panose="02040503050406030204" pitchFamily="18" charset="0"/>
                        </a:rPr>
                        <m:t>𝑤𝑒𝑖𝑟</m:t>
                      </m:r>
                      <m:r>
                        <a:rPr lang="en-US" sz="4000" b="0" i="1" baseline="-25000" smtClean="0">
                          <a:latin typeface="Cambria Math" panose="02040503050406030204" pitchFamily="18" charset="0"/>
                        </a:rPr>
                        <m:t>1=75 </m:t>
                      </m:r>
                      <m:r>
                        <a:rPr lang="en-US" sz="4000" b="0" i="1" smtClean="0">
                          <a:latin typeface="Cambria Math" panose="02040503050406030204" pitchFamily="18" charset="0"/>
                        </a:rPr>
                        <m:t>𝑓𝑡</m:t>
                      </m:r>
                    </m:oMath>
                  </m:oMathPara>
                </a14:m>
                <a:endParaRPr lang="en-US" sz="4000" dirty="0"/>
              </a:p>
            </p:txBody>
          </p:sp>
        </mc:Choice>
        <mc:Fallback xmlns="">
          <p:sp>
            <p:nvSpPr>
              <p:cNvPr id="8" name="TextBox 7">
                <a:extLst>
                  <a:ext uri="{FF2B5EF4-FFF2-40B4-BE49-F238E27FC236}">
                    <a16:creationId xmlns:a16="http://schemas.microsoft.com/office/drawing/2014/main" id="{FFC96A82-31D8-F40E-F1E8-C46A3FC25528}"/>
                  </a:ext>
                </a:extLst>
              </p:cNvPr>
              <p:cNvSpPr txBox="1">
                <a:spLocks noRot="1" noChangeAspect="1" noMove="1" noResize="1" noEditPoints="1" noAdjustHandles="1" noChangeArrowheads="1" noChangeShapeType="1" noTextEdit="1"/>
              </p:cNvSpPr>
              <p:nvPr/>
            </p:nvSpPr>
            <p:spPr>
              <a:xfrm>
                <a:off x="458951" y="1688830"/>
                <a:ext cx="3198889" cy="615553"/>
              </a:xfrm>
              <a:prstGeom prst="rect">
                <a:avLst/>
              </a:prstGeom>
              <a:blipFill>
                <a:blip r:embed="rId6"/>
                <a:stretch>
                  <a:fillRect l="-3175" t="-6000" r="-4762" b="-3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7225306-C7E8-5460-9990-5341E707EAF3}"/>
                  </a:ext>
                </a:extLst>
              </p:cNvPr>
              <p:cNvSpPr txBox="1"/>
              <p:nvPr/>
            </p:nvSpPr>
            <p:spPr>
              <a:xfrm>
                <a:off x="143070" y="3533631"/>
                <a:ext cx="6453433"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baseline="-25000" smtClean="0">
                          <a:latin typeface="Cambria Math" panose="02040503050406030204" pitchFamily="18" charset="0"/>
                        </a:rPr>
                        <m:t>𝑐𝑖𝑟𝑐𝑢𝑙𝑎𝑟</m:t>
                      </m:r>
                      <m:r>
                        <a:rPr lang="en-US" sz="4000" b="0" i="1" baseline="-25000" smtClean="0">
                          <a:latin typeface="Cambria Math" panose="02040503050406030204" pitchFamily="18" charset="0"/>
                        </a:rPr>
                        <m:t> </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3.149 × 145</m:t>
                      </m:r>
                      <m:r>
                        <a:rPr lang="en-US" sz="4000" b="0" i="1" smtClean="0">
                          <a:latin typeface="Cambria Math" panose="02040503050406030204" pitchFamily="18" charset="0"/>
                          <a:ea typeface="Cambria Math" panose="02040503050406030204" pitchFamily="18" charset="0"/>
                        </a:rPr>
                        <m:t>𝑓𝑡</m:t>
                      </m:r>
                    </m:oMath>
                  </m:oMathPara>
                </a14:m>
                <a:endParaRPr lang="en-US" sz="4000" dirty="0"/>
              </a:p>
            </p:txBody>
          </p:sp>
        </mc:Choice>
        <mc:Fallback xmlns="">
          <p:sp>
            <p:nvSpPr>
              <p:cNvPr id="9" name="TextBox 8">
                <a:extLst>
                  <a:ext uri="{FF2B5EF4-FFF2-40B4-BE49-F238E27FC236}">
                    <a16:creationId xmlns:a16="http://schemas.microsoft.com/office/drawing/2014/main" id="{57225306-C7E8-5460-9990-5341E707EAF3}"/>
                  </a:ext>
                </a:extLst>
              </p:cNvPr>
              <p:cNvSpPr txBox="1">
                <a:spLocks noRot="1" noChangeAspect="1" noMove="1" noResize="1" noEditPoints="1" noAdjustHandles="1" noChangeArrowheads="1" noChangeShapeType="1" noTextEdit="1"/>
              </p:cNvSpPr>
              <p:nvPr/>
            </p:nvSpPr>
            <p:spPr>
              <a:xfrm>
                <a:off x="143070" y="3533631"/>
                <a:ext cx="6453433" cy="707886"/>
              </a:xfrm>
              <a:prstGeom prst="rect">
                <a:avLst/>
              </a:prstGeom>
              <a:blipFill>
                <a:blip r:embed="rId7"/>
                <a:stretch>
                  <a:fillRect r="-589" b="-403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3E414F1-790A-E67B-178D-45603D57F296}"/>
                  </a:ext>
                </a:extLst>
              </p:cNvPr>
              <p:cNvSpPr txBox="1"/>
              <p:nvPr/>
            </p:nvSpPr>
            <p:spPr>
              <a:xfrm>
                <a:off x="143070" y="4336390"/>
                <a:ext cx="5294463"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m:t>
                      </m:r>
                      <m:r>
                        <a:rPr lang="en-US" sz="4000" b="0" i="1" baseline="-25000" smtClean="0">
                          <a:latin typeface="Cambria Math" panose="02040503050406030204" pitchFamily="18" charset="0"/>
                        </a:rPr>
                        <m:t>𝑐𝑖𝑟𝑐𝑢𝑙𝑎𝑟</m:t>
                      </m:r>
                      <m:r>
                        <a:rPr lang="en-US" sz="4000" b="0" i="1" baseline="-25000" smtClean="0">
                          <a:latin typeface="Cambria Math" panose="02040503050406030204" pitchFamily="18" charset="0"/>
                        </a:rPr>
                        <m:t> </m:t>
                      </m:r>
                      <m:r>
                        <a:rPr lang="en-US" sz="4000" b="0" i="1" baseline="-25000" smtClean="0">
                          <a:latin typeface="Cambria Math" panose="02040503050406030204" pitchFamily="18" charset="0"/>
                        </a:rPr>
                        <m:t>𝑤𝑒𝑖𝑟</m:t>
                      </m:r>
                      <m:r>
                        <a:rPr lang="en-US" sz="4000" b="0" i="1" smtClean="0">
                          <a:latin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456.61</m:t>
                      </m:r>
                      <m:r>
                        <a:rPr lang="en-US" sz="4000" b="0" i="1" smtClean="0">
                          <a:latin typeface="Cambria Math" panose="02040503050406030204" pitchFamily="18" charset="0"/>
                          <a:ea typeface="Cambria Math" panose="02040503050406030204" pitchFamily="18" charset="0"/>
                        </a:rPr>
                        <m:t>𝑓𝑡</m:t>
                      </m:r>
                    </m:oMath>
                  </m:oMathPara>
                </a14:m>
                <a:endParaRPr lang="en-US" sz="4000" dirty="0"/>
              </a:p>
            </p:txBody>
          </p:sp>
        </mc:Choice>
        <mc:Fallback xmlns="">
          <p:sp>
            <p:nvSpPr>
              <p:cNvPr id="10" name="TextBox 9">
                <a:extLst>
                  <a:ext uri="{FF2B5EF4-FFF2-40B4-BE49-F238E27FC236}">
                    <a16:creationId xmlns:a16="http://schemas.microsoft.com/office/drawing/2014/main" id="{D3E414F1-790A-E67B-178D-45603D57F296}"/>
                  </a:ext>
                </a:extLst>
              </p:cNvPr>
              <p:cNvSpPr txBox="1">
                <a:spLocks noRot="1" noChangeAspect="1" noMove="1" noResize="1" noEditPoints="1" noAdjustHandles="1" noChangeArrowheads="1" noChangeShapeType="1" noTextEdit="1"/>
              </p:cNvSpPr>
              <p:nvPr/>
            </p:nvSpPr>
            <p:spPr>
              <a:xfrm>
                <a:off x="143070" y="4336390"/>
                <a:ext cx="5294463" cy="707886"/>
              </a:xfrm>
              <a:prstGeom prst="rect">
                <a:avLst/>
              </a:prstGeom>
              <a:blipFill>
                <a:blip r:embed="rId8"/>
                <a:stretch>
                  <a:fillRect r="-957" b="-4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61B461C-71F1-5819-C166-C5C3811D393C}"/>
                  </a:ext>
                </a:extLst>
              </p:cNvPr>
              <p:cNvSpPr txBox="1"/>
              <p:nvPr/>
            </p:nvSpPr>
            <p:spPr>
              <a:xfrm>
                <a:off x="6553901" y="4382556"/>
                <a:ext cx="5457841" cy="615553"/>
              </a:xfrm>
              <a:prstGeom prst="rect">
                <a:avLst/>
              </a:prstGeom>
              <a:solidFill>
                <a:schemeClr val="accent6"/>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𝐿𝑅</m:t>
                      </m:r>
                      <m:r>
                        <a:rPr lang="en-US" sz="4000" b="0" i="1" baseline="-25000" smtClean="0">
                          <a:latin typeface="Cambria Math" panose="02040503050406030204" pitchFamily="18" charset="0"/>
                        </a:rPr>
                        <m:t>𝑊𝑒𝑖𝑟</m:t>
                      </m:r>
                      <m:r>
                        <a:rPr lang="en-US" sz="4000" b="0" i="1" smtClean="0">
                          <a:latin typeface="Cambria Math" panose="02040503050406030204" pitchFamily="18" charset="0"/>
                        </a:rPr>
                        <m:t>=10,950 </m:t>
                      </m:r>
                      <m:r>
                        <a:rPr lang="en-US" sz="4000" b="0" i="1" smtClean="0">
                          <a:latin typeface="Cambria Math" panose="02040503050406030204" pitchFamily="18" charset="0"/>
                        </a:rPr>
                        <m:t>𝑔𝑝𝑑</m:t>
                      </m:r>
                      <m:r>
                        <a:rPr lang="en-US" sz="4000" b="0" i="1" smtClean="0">
                          <a:latin typeface="Cambria Math" panose="02040503050406030204" pitchFamily="18" charset="0"/>
                        </a:rPr>
                        <m:t>/</m:t>
                      </m:r>
                      <m:r>
                        <a:rPr lang="en-US" sz="4000" b="0" i="1" smtClean="0">
                          <a:latin typeface="Cambria Math" panose="02040503050406030204" pitchFamily="18" charset="0"/>
                        </a:rPr>
                        <m:t>𝑓𝑡</m:t>
                      </m:r>
                    </m:oMath>
                  </m:oMathPara>
                </a14:m>
                <a:endParaRPr lang="en-US" sz="4000" dirty="0"/>
              </a:p>
            </p:txBody>
          </p:sp>
        </mc:Choice>
        <mc:Fallback xmlns="">
          <p:sp>
            <p:nvSpPr>
              <p:cNvPr id="11" name="TextBox 10">
                <a:extLst>
                  <a:ext uri="{FF2B5EF4-FFF2-40B4-BE49-F238E27FC236}">
                    <a16:creationId xmlns:a16="http://schemas.microsoft.com/office/drawing/2014/main" id="{761B461C-71F1-5819-C166-C5C3811D393C}"/>
                  </a:ext>
                </a:extLst>
              </p:cNvPr>
              <p:cNvSpPr txBox="1">
                <a:spLocks noRot="1" noChangeAspect="1" noMove="1" noResize="1" noEditPoints="1" noAdjustHandles="1" noChangeArrowheads="1" noChangeShapeType="1" noTextEdit="1"/>
              </p:cNvSpPr>
              <p:nvPr/>
            </p:nvSpPr>
            <p:spPr>
              <a:xfrm>
                <a:off x="6553901" y="4382556"/>
                <a:ext cx="5457841" cy="615553"/>
              </a:xfrm>
              <a:prstGeom prst="rect">
                <a:avLst/>
              </a:prstGeom>
              <a:blipFill>
                <a:blip r:embed="rId9"/>
                <a:stretch>
                  <a:fillRect l="-1860" t="-8163" r="-2791" b="-387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4645E41-2750-99A2-EA6A-7D39FEC084EE}"/>
                  </a:ext>
                </a:extLst>
              </p:cNvPr>
              <p:cNvSpPr txBox="1"/>
              <p:nvPr/>
            </p:nvSpPr>
            <p:spPr>
              <a:xfrm>
                <a:off x="3838088" y="1678460"/>
                <a:ext cx="31988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baseline="-25000" smtClean="0">
                          <a:latin typeface="Cambria Math" panose="02040503050406030204" pitchFamily="18" charset="0"/>
                        </a:rPr>
                        <m:t>𝑤𝑒𝑖𝑟</m:t>
                      </m:r>
                      <m:r>
                        <a:rPr lang="en-US" sz="4000" b="0" i="1" baseline="-25000" smtClean="0">
                          <a:latin typeface="Cambria Math" panose="02040503050406030204" pitchFamily="18" charset="0"/>
                        </a:rPr>
                        <m:t>2=70 </m:t>
                      </m:r>
                      <m:r>
                        <a:rPr lang="en-US" sz="4000" b="0" i="1" smtClean="0">
                          <a:latin typeface="Cambria Math" panose="02040503050406030204" pitchFamily="18" charset="0"/>
                        </a:rPr>
                        <m:t>𝑓𝑡</m:t>
                      </m:r>
                    </m:oMath>
                  </m:oMathPara>
                </a14:m>
                <a:endParaRPr lang="en-US" sz="4000" dirty="0"/>
              </a:p>
            </p:txBody>
          </p:sp>
        </mc:Choice>
        <mc:Fallback xmlns="">
          <p:sp>
            <p:nvSpPr>
              <p:cNvPr id="3" name="TextBox 2">
                <a:extLst>
                  <a:ext uri="{FF2B5EF4-FFF2-40B4-BE49-F238E27FC236}">
                    <a16:creationId xmlns:a16="http://schemas.microsoft.com/office/drawing/2014/main" id="{C4645E41-2750-99A2-EA6A-7D39FEC084EE}"/>
                  </a:ext>
                </a:extLst>
              </p:cNvPr>
              <p:cNvSpPr txBox="1">
                <a:spLocks noRot="1" noChangeAspect="1" noMove="1" noResize="1" noEditPoints="1" noAdjustHandles="1" noChangeArrowheads="1" noChangeShapeType="1" noTextEdit="1"/>
              </p:cNvSpPr>
              <p:nvPr/>
            </p:nvSpPr>
            <p:spPr>
              <a:xfrm>
                <a:off x="3838088" y="1678460"/>
                <a:ext cx="3198889" cy="615553"/>
              </a:xfrm>
              <a:prstGeom prst="rect">
                <a:avLst/>
              </a:prstGeom>
              <a:blipFill>
                <a:blip r:embed="rId10"/>
                <a:stretch>
                  <a:fillRect l="-3175" t="-8163" r="-4762" b="-38776"/>
                </a:stretch>
              </a:blipFill>
            </p:spPr>
            <p:txBody>
              <a:bodyPr/>
              <a:lstStyle/>
              <a:p>
                <a:r>
                  <a:rPr lang="en-US">
                    <a:noFill/>
                  </a:rPr>
                  <a:t> </a:t>
                </a:r>
              </a:p>
            </p:txBody>
          </p:sp>
        </mc:Fallback>
      </mc:AlternateContent>
    </p:spTree>
    <p:extLst>
      <p:ext uri="{BB962C8B-B14F-4D97-AF65-F5344CB8AC3E}">
        <p14:creationId xmlns:p14="http://schemas.microsoft.com/office/powerpoint/2010/main" val="268871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9" grpId="0"/>
      <p:bldP spid="10" grpId="0"/>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normAutofit fontScale="90000"/>
          </a:bodyPr>
          <a:lstStyle/>
          <a:p>
            <a:r>
              <a:rPr lang="en-US" dirty="0"/>
              <a:t>Surface Loading Rates aka “Overflow Rates”</a:t>
            </a:r>
          </a:p>
        </p:txBody>
      </p:sp>
      <p:sp>
        <p:nvSpPr>
          <p:cNvPr id="3" name="TextBox 2">
            <a:extLst>
              <a:ext uri="{FF2B5EF4-FFF2-40B4-BE49-F238E27FC236}">
                <a16:creationId xmlns:a16="http://schemas.microsoft.com/office/drawing/2014/main" id="{F39CA5D8-2E1A-DFA7-8037-483953F633E1}"/>
              </a:ext>
            </a:extLst>
          </p:cNvPr>
          <p:cNvSpPr txBox="1"/>
          <p:nvPr/>
        </p:nvSpPr>
        <p:spPr>
          <a:xfrm>
            <a:off x="493889" y="1835734"/>
            <a:ext cx="10734633" cy="1754326"/>
          </a:xfrm>
          <a:prstGeom prst="rect">
            <a:avLst/>
          </a:prstGeom>
          <a:noFill/>
        </p:spPr>
        <p:txBody>
          <a:bodyPr wrap="square" rtlCol="0">
            <a:spAutoFit/>
          </a:bodyPr>
          <a:lstStyle/>
          <a:p>
            <a:r>
              <a:rPr lang="en-US" dirty="0">
                <a:latin typeface="Raleway" panose="020B0503030101060003" pitchFamily="34" charset="77"/>
              </a:rPr>
              <a:t>GPD per ft</a:t>
            </a:r>
            <a:r>
              <a:rPr lang="en-US" baseline="30000" dirty="0">
                <a:latin typeface="Raleway" panose="020B0503030101060003" pitchFamily="34" charset="77"/>
              </a:rPr>
              <a:t>2</a:t>
            </a:r>
            <a:r>
              <a:rPr lang="en-US" dirty="0">
                <a:latin typeface="Raleway" panose="020B0503030101060003" pitchFamily="34" charset="77"/>
              </a:rPr>
              <a:t> of clarifier surface area</a:t>
            </a:r>
          </a:p>
          <a:p>
            <a:endParaRPr lang="en-US" dirty="0">
              <a:latin typeface="Raleway" panose="020B0503030101060003" pitchFamily="34" charset="77"/>
            </a:endParaRPr>
          </a:p>
          <a:p>
            <a:r>
              <a:rPr lang="en-US" dirty="0">
                <a:latin typeface="Raleway" panose="020B0503030101060003" pitchFamily="34" charset="77"/>
              </a:rPr>
              <a:t>Typical range is 300 to 1200 GPD/ft</a:t>
            </a:r>
            <a:r>
              <a:rPr lang="en-US" baseline="30000" dirty="0">
                <a:latin typeface="Raleway" panose="020B0503030101060003" pitchFamily="34" charset="77"/>
              </a:rPr>
              <a:t>2  </a:t>
            </a:r>
            <a:r>
              <a:rPr lang="en-US" dirty="0">
                <a:latin typeface="Raleway" panose="020B0503030101060003" pitchFamily="34" charset="77"/>
              </a:rPr>
              <a:t>depending on solids and treatment requirements</a:t>
            </a:r>
          </a:p>
          <a:p>
            <a:endParaRPr lang="en-US" dirty="0">
              <a:latin typeface="Raleway" panose="020B0503030101060003" pitchFamily="34" charset="77"/>
            </a:endParaRPr>
          </a:p>
          <a:p>
            <a:r>
              <a:rPr lang="en-US" dirty="0">
                <a:latin typeface="Raleway" panose="020B0503030101060003" pitchFamily="34" charset="77"/>
              </a:rPr>
              <a:t>In cold regions low surface loading rates are common for small plants but in warm regions low SLRs can cause excessive detention time result in septicity</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D8393F7-FC66-B9DB-1044-A05F3440F562}"/>
                  </a:ext>
                </a:extLst>
              </p:cNvPr>
              <p:cNvSpPr txBox="1"/>
              <p:nvPr/>
            </p:nvSpPr>
            <p:spPr>
              <a:xfrm>
                <a:off x="1441579" y="4900603"/>
                <a:ext cx="4443268" cy="12271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𝐿𝑅</m:t>
                      </m:r>
                      <m:r>
                        <a:rPr lang="en-US" sz="4000" b="0" i="1" baseline="-25000" smtClean="0">
                          <a:latin typeface="Cambria Math" panose="02040503050406030204" pitchFamily="18" charset="0"/>
                        </a:rPr>
                        <m:t>𝑆𝑢𝑟𝑓𝑎𝑐𝑒</m:t>
                      </m:r>
                      <m:r>
                        <a:rPr lang="en-US" sz="4000" b="0" i="1" smtClean="0">
                          <a:latin typeface="Cambria Math" panose="02040503050406030204" pitchFamily="18" charset="0"/>
                        </a:rPr>
                        <m:t>= </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𝑄</m:t>
                          </m:r>
                          <m:r>
                            <a:rPr lang="en-US" sz="4000" b="0" i="1" baseline="-25000" smtClean="0">
                              <a:latin typeface="Cambria Math" panose="02040503050406030204" pitchFamily="18" charset="0"/>
                            </a:rPr>
                            <m:t>𝐺𝑃𝐷</m:t>
                          </m:r>
                        </m:num>
                        <m:den>
                          <m:r>
                            <a:rPr lang="en-US" sz="4000" b="0" i="1" smtClean="0">
                              <a:latin typeface="Cambria Math" panose="02040503050406030204" pitchFamily="18" charset="0"/>
                            </a:rPr>
                            <m:t>𝐴</m:t>
                          </m:r>
                          <m:r>
                            <a:rPr lang="en-US" sz="4000" b="0" i="1" baseline="-25000" smtClean="0">
                              <a:latin typeface="Cambria Math" panose="02040503050406030204" pitchFamily="18" charset="0"/>
                            </a:rPr>
                            <m:t>𝑆𝑢𝑟𝑓𝑎𝑐𝑒</m:t>
                          </m:r>
                          <m:r>
                            <a:rPr lang="en-US" sz="4000" b="0" i="1" smtClean="0">
                              <a:latin typeface="Cambria Math" panose="02040503050406030204" pitchFamily="18" charset="0"/>
                            </a:rPr>
                            <m:t> </m:t>
                          </m:r>
                        </m:den>
                      </m:f>
                    </m:oMath>
                  </m:oMathPara>
                </a14:m>
                <a:endParaRPr lang="en-US" sz="4000" dirty="0"/>
              </a:p>
            </p:txBody>
          </p:sp>
        </mc:Choice>
        <mc:Fallback xmlns="">
          <p:sp>
            <p:nvSpPr>
              <p:cNvPr id="4" name="TextBox 3">
                <a:extLst>
                  <a:ext uri="{FF2B5EF4-FFF2-40B4-BE49-F238E27FC236}">
                    <a16:creationId xmlns:a16="http://schemas.microsoft.com/office/drawing/2014/main" id="{ED8393F7-FC66-B9DB-1044-A05F3440F562}"/>
                  </a:ext>
                </a:extLst>
              </p:cNvPr>
              <p:cNvSpPr txBox="1">
                <a:spLocks noRot="1" noChangeAspect="1" noMove="1" noResize="1" noEditPoints="1" noAdjustHandles="1" noChangeArrowheads="1" noChangeShapeType="1" noTextEdit="1"/>
              </p:cNvSpPr>
              <p:nvPr/>
            </p:nvSpPr>
            <p:spPr>
              <a:xfrm>
                <a:off x="1441579" y="4900603"/>
                <a:ext cx="4443268" cy="1227131"/>
              </a:xfrm>
              <a:prstGeom prst="rect">
                <a:avLst/>
              </a:prstGeom>
              <a:blipFill>
                <a:blip r:embed="rId3"/>
                <a:stretch>
                  <a:fillRect l="-1994" t="-3061" r="-3989" b="-22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2519F29-95E8-DB52-DB53-2F4797139F2A}"/>
                  </a:ext>
                </a:extLst>
              </p:cNvPr>
              <p:cNvSpPr txBox="1"/>
              <p:nvPr/>
            </p:nvSpPr>
            <p:spPr>
              <a:xfrm>
                <a:off x="6587413" y="4260941"/>
                <a:ext cx="40083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𝑐𝑖𝑟𝑐𝑢𝑙𝑎𝑟</m:t>
                          </m:r>
                          <m:r>
                            <a:rPr lang="en-US" b="0" i="1" smtClean="0">
                              <a:latin typeface="Cambria Math" panose="02040503050406030204" pitchFamily="18" charset="0"/>
                            </a:rPr>
                            <m:t> </m:t>
                          </m:r>
                          <m:r>
                            <a:rPr lang="en-US" b="0" i="1" smtClean="0">
                              <a:latin typeface="Cambria Math" panose="02040503050406030204" pitchFamily="18" charset="0"/>
                            </a:rPr>
                            <m:t>𝑐𝑙𝑎𝑟𝑖𝑓𝑖𝑒𝑟</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𝑅𝑎𝑑𝑖𝑢𝑠</m:t>
                      </m:r>
                      <m:r>
                        <a:rPr lang="en-US" b="0" i="1" baseline="30000" smtClean="0">
                          <a:latin typeface="Cambria Math" panose="02040503050406030204" pitchFamily="18" charset="0"/>
                          <a:ea typeface="Cambria Math" panose="02040503050406030204" pitchFamily="18" charset="0"/>
                        </a:rPr>
                        <m:t>2</m:t>
                      </m:r>
                    </m:oMath>
                  </m:oMathPara>
                </a14:m>
                <a:endParaRPr lang="en-US" dirty="0"/>
              </a:p>
            </p:txBody>
          </p:sp>
        </mc:Choice>
        <mc:Fallback xmlns="">
          <p:sp>
            <p:nvSpPr>
              <p:cNvPr id="5" name="TextBox 4">
                <a:extLst>
                  <a:ext uri="{FF2B5EF4-FFF2-40B4-BE49-F238E27FC236}">
                    <a16:creationId xmlns:a16="http://schemas.microsoft.com/office/drawing/2014/main" id="{22519F29-95E8-DB52-DB53-2F4797139F2A}"/>
                  </a:ext>
                </a:extLst>
              </p:cNvPr>
              <p:cNvSpPr txBox="1">
                <a:spLocks noRot="1" noChangeAspect="1" noMove="1" noResize="1" noEditPoints="1" noAdjustHandles="1" noChangeArrowheads="1" noChangeShapeType="1" noTextEdit="1"/>
              </p:cNvSpPr>
              <p:nvPr/>
            </p:nvSpPr>
            <p:spPr>
              <a:xfrm>
                <a:off x="6587413" y="4260941"/>
                <a:ext cx="4008341" cy="369332"/>
              </a:xfrm>
              <a:prstGeom prst="rect">
                <a:avLst/>
              </a:prstGeom>
              <a:blipFill>
                <a:blip r:embed="rId4"/>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A129BEC-F090-C14E-CFB7-4A879282B186}"/>
                  </a:ext>
                </a:extLst>
              </p:cNvPr>
              <p:cNvSpPr txBox="1"/>
              <p:nvPr/>
            </p:nvSpPr>
            <p:spPr>
              <a:xfrm>
                <a:off x="6587413" y="5097516"/>
                <a:ext cx="4309706" cy="5629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𝑐𝑖𝑟𝑐𝑢𝑙𝑎𝑟</m:t>
                          </m:r>
                          <m:r>
                            <a:rPr lang="en-US" b="0" i="1" smtClean="0">
                              <a:latin typeface="Cambria Math" panose="02040503050406030204" pitchFamily="18" charset="0"/>
                            </a:rPr>
                            <m:t> </m:t>
                          </m:r>
                          <m:r>
                            <a:rPr lang="en-US" b="0" i="1" smtClean="0">
                              <a:latin typeface="Cambria Math" panose="02040503050406030204" pitchFamily="18" charset="0"/>
                            </a:rPr>
                            <m:t>𝑐𝑙𝑎𝑟𝑖𝑓𝑖𝑒𝑟</m:t>
                          </m:r>
                        </m:e>
                      </m:d>
                      <m:r>
                        <a:rPr lang="en-US" b="0" i="1" smtClean="0">
                          <a:latin typeface="Cambria Math" panose="02040503050406030204" pitchFamily="18" charset="0"/>
                        </a:rPr>
                        <m:t>= </m:t>
                      </m:r>
                      <m:f>
                        <m:fPr>
                          <m:ctrlPr>
                            <a:rPr lang="en-US" i="1" dirty="0" smtClean="0">
                              <a:latin typeface="Cambria Math" panose="02040503050406030204" pitchFamily="18" charset="0"/>
                            </a:rPr>
                          </m:ctrlPr>
                        </m:fPr>
                        <m:num>
                          <m:r>
                            <a:rPr lang="en-US" i="1" dirty="0" smtClean="0">
                              <a:latin typeface="Cambria Math" panose="02040503050406030204" pitchFamily="18" charset="0"/>
                              <a:ea typeface="Cambria Math" panose="02040503050406030204" pitchFamily="18" charset="0"/>
                            </a:rPr>
                            <m:t>𝜋</m:t>
                          </m:r>
                        </m:num>
                        <m:den>
                          <m:r>
                            <a:rPr lang="en-US" b="0" i="1" dirty="0" smtClean="0">
                              <a:latin typeface="Cambria Math" panose="02040503050406030204" pitchFamily="18" charset="0"/>
                            </a:rPr>
                            <m:t>4</m:t>
                          </m:r>
                        </m:den>
                      </m:f>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𝐷𝑖𝑎𝑚𝑒𝑡𝑒𝑟</m:t>
                      </m:r>
                      <m:r>
                        <a:rPr lang="en-US" b="0" i="1" baseline="30000" smtClean="0">
                          <a:latin typeface="Cambria Math" panose="02040503050406030204" pitchFamily="18" charset="0"/>
                          <a:ea typeface="Cambria Math" panose="02040503050406030204" pitchFamily="18" charset="0"/>
                        </a:rPr>
                        <m:t>2</m:t>
                      </m:r>
                    </m:oMath>
                  </m:oMathPara>
                </a14:m>
                <a:endParaRPr lang="en-US" dirty="0"/>
              </a:p>
            </p:txBody>
          </p:sp>
        </mc:Choice>
        <mc:Fallback xmlns="">
          <p:sp>
            <p:nvSpPr>
              <p:cNvPr id="6" name="TextBox 5">
                <a:extLst>
                  <a:ext uri="{FF2B5EF4-FFF2-40B4-BE49-F238E27FC236}">
                    <a16:creationId xmlns:a16="http://schemas.microsoft.com/office/drawing/2014/main" id="{6A129BEC-F090-C14E-CFB7-4A879282B186}"/>
                  </a:ext>
                </a:extLst>
              </p:cNvPr>
              <p:cNvSpPr txBox="1">
                <a:spLocks noRot="1" noChangeAspect="1" noMove="1" noResize="1" noEditPoints="1" noAdjustHandles="1" noChangeArrowheads="1" noChangeShapeType="1" noTextEdit="1"/>
              </p:cNvSpPr>
              <p:nvPr/>
            </p:nvSpPr>
            <p:spPr>
              <a:xfrm>
                <a:off x="6587413" y="5097516"/>
                <a:ext cx="4309706" cy="562975"/>
              </a:xfrm>
              <a:prstGeom prst="rect">
                <a:avLst/>
              </a:prstGeom>
              <a:blipFill>
                <a:blip r:embed="rId5"/>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71F2AD8-9E4C-5B8E-80FD-0840E2AE93F6}"/>
                  </a:ext>
                </a:extLst>
              </p:cNvPr>
              <p:cNvSpPr txBox="1"/>
              <p:nvPr/>
            </p:nvSpPr>
            <p:spPr>
              <a:xfrm>
                <a:off x="6587413" y="6127734"/>
                <a:ext cx="382322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𝑟𝑒𝑐𝑡𝑎𝑛𝑔𝑢𝑎𝑟</m:t>
                          </m:r>
                          <m:r>
                            <a:rPr lang="en-US" b="0" i="1" smtClean="0">
                              <a:latin typeface="Cambria Math" panose="02040503050406030204" pitchFamily="18" charset="0"/>
                            </a:rPr>
                            <m:t>  </m:t>
                          </m:r>
                          <m:r>
                            <a:rPr lang="en-US" b="0" i="1" smtClean="0">
                              <a:latin typeface="Cambria Math" panose="02040503050406030204" pitchFamily="18" charset="0"/>
                            </a:rPr>
                            <m:t>𝑐𝑙𝑎𝑟𝑖𝑓𝑖𝑒𝑟</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𝐿</m:t>
                      </m:r>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𝑊</m:t>
                      </m:r>
                    </m:oMath>
                  </m:oMathPara>
                </a14:m>
                <a:endParaRPr lang="en-US" dirty="0"/>
              </a:p>
            </p:txBody>
          </p:sp>
        </mc:Choice>
        <mc:Fallback xmlns="">
          <p:sp>
            <p:nvSpPr>
              <p:cNvPr id="7" name="TextBox 6">
                <a:extLst>
                  <a:ext uri="{FF2B5EF4-FFF2-40B4-BE49-F238E27FC236}">
                    <a16:creationId xmlns:a16="http://schemas.microsoft.com/office/drawing/2014/main" id="{C71F2AD8-9E4C-5B8E-80FD-0840E2AE93F6}"/>
                  </a:ext>
                </a:extLst>
              </p:cNvPr>
              <p:cNvSpPr txBox="1">
                <a:spLocks noRot="1" noChangeAspect="1" noMove="1" noResize="1" noEditPoints="1" noAdjustHandles="1" noChangeArrowheads="1" noChangeShapeType="1" noTextEdit="1"/>
              </p:cNvSpPr>
              <p:nvPr/>
            </p:nvSpPr>
            <p:spPr>
              <a:xfrm>
                <a:off x="6587413" y="6127734"/>
                <a:ext cx="3823226" cy="369332"/>
              </a:xfrm>
              <a:prstGeom prst="rect">
                <a:avLst/>
              </a:prstGeom>
              <a:blipFill>
                <a:blip r:embed="rId6"/>
                <a:stretch>
                  <a:fillRect b="-16667"/>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B747CB9-FF7F-027A-E1F7-9EF1BEA0FEBA}"/>
              </a:ext>
            </a:extLst>
          </p:cNvPr>
          <p:cNvSpPr txBox="1"/>
          <p:nvPr/>
        </p:nvSpPr>
        <p:spPr>
          <a:xfrm>
            <a:off x="8265629" y="4700548"/>
            <a:ext cx="466794" cy="400110"/>
          </a:xfrm>
          <a:prstGeom prst="rect">
            <a:avLst/>
          </a:prstGeom>
          <a:noFill/>
        </p:spPr>
        <p:txBody>
          <a:bodyPr wrap="none" rtlCol="0">
            <a:spAutoFit/>
          </a:bodyPr>
          <a:lstStyle/>
          <a:p>
            <a:r>
              <a:rPr lang="en-US" sz="2000" dirty="0">
                <a:latin typeface="Raleway" panose="020B0503030101060003" pitchFamily="34" charset="77"/>
              </a:rPr>
              <a:t>Or</a:t>
            </a:r>
          </a:p>
        </p:txBody>
      </p:sp>
    </p:spTree>
    <p:extLst>
      <p:ext uri="{BB962C8B-B14F-4D97-AF65-F5344CB8AC3E}">
        <p14:creationId xmlns:p14="http://schemas.microsoft.com/office/powerpoint/2010/main" val="1086977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48C8DB-D302-B6CE-C765-E99724C95E83}"/>
              </a:ext>
            </a:extLst>
          </p:cNvPr>
          <p:cNvSpPr>
            <a:spLocks noGrp="1"/>
          </p:cNvSpPr>
          <p:nvPr>
            <p:ph type="body" sz="quarter" idx="13"/>
          </p:nvPr>
        </p:nvSpPr>
        <p:spPr/>
        <p:txBody>
          <a:bodyPr/>
          <a:lstStyle/>
          <a:p>
            <a:r>
              <a:rPr lang="en-US" dirty="0"/>
              <a:t>Poll Question</a:t>
            </a:r>
          </a:p>
        </p:txBody>
      </p:sp>
    </p:spTree>
    <p:extLst>
      <p:ext uri="{BB962C8B-B14F-4D97-AF65-F5344CB8AC3E}">
        <p14:creationId xmlns:p14="http://schemas.microsoft.com/office/powerpoint/2010/main" val="19289991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8309-1377-A346-446E-21CA95ACD695}"/>
              </a:ext>
            </a:extLst>
          </p:cNvPr>
          <p:cNvSpPr>
            <a:spLocks noGrp="1"/>
          </p:cNvSpPr>
          <p:nvPr>
            <p:ph type="title"/>
          </p:nvPr>
        </p:nvSpPr>
        <p:spPr/>
        <p:txBody>
          <a:bodyPr/>
          <a:lstStyle/>
          <a:p>
            <a:r>
              <a:rPr lang="en-US" dirty="0"/>
              <a:t>Things that impact sedimentation</a:t>
            </a:r>
          </a:p>
        </p:txBody>
      </p:sp>
      <p:sp>
        <p:nvSpPr>
          <p:cNvPr id="3" name="Text Placeholder 2">
            <a:extLst>
              <a:ext uri="{FF2B5EF4-FFF2-40B4-BE49-F238E27FC236}">
                <a16:creationId xmlns:a16="http://schemas.microsoft.com/office/drawing/2014/main" id="{47D7B101-B16C-4D2D-9609-081615C5D74E}"/>
              </a:ext>
            </a:extLst>
          </p:cNvPr>
          <p:cNvSpPr>
            <a:spLocks noGrp="1"/>
          </p:cNvSpPr>
          <p:nvPr>
            <p:ph type="body" idx="1"/>
          </p:nvPr>
        </p:nvSpPr>
        <p:spPr/>
        <p:txBody>
          <a:bodyPr>
            <a:normAutofit/>
          </a:bodyPr>
          <a:lstStyle/>
          <a:p>
            <a:r>
              <a:rPr lang="en-US" dirty="0"/>
              <a:t>A few examples</a:t>
            </a:r>
          </a:p>
        </p:txBody>
      </p:sp>
    </p:spTree>
    <p:extLst>
      <p:ext uri="{BB962C8B-B14F-4D97-AF65-F5344CB8AC3E}">
        <p14:creationId xmlns:p14="http://schemas.microsoft.com/office/powerpoint/2010/main" val="16437273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BFDADA2-FFB3-AFCA-EBD2-CB9D5E5388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18834"/>
            <a:ext cx="6096000" cy="9144770"/>
          </a:xfrm>
          <a:prstGeom prst="rect">
            <a:avLst/>
          </a:prstGeom>
        </p:spPr>
      </p:pic>
      <p:pic>
        <p:nvPicPr>
          <p:cNvPr id="5" name="Picture 4">
            <a:extLst>
              <a:ext uri="{FF2B5EF4-FFF2-40B4-BE49-F238E27FC236}">
                <a16:creationId xmlns:a16="http://schemas.microsoft.com/office/drawing/2014/main" id="{50C477CD-A0C8-9621-093C-81A2BBFE88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096000" cy="8133433"/>
          </a:xfrm>
          <a:prstGeom prst="rect">
            <a:avLst/>
          </a:prstGeom>
        </p:spPr>
      </p:pic>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a:solidFill>
            <a:schemeClr val="tx1">
              <a:lumMod val="85000"/>
              <a:lumOff val="15000"/>
              <a:alpha val="70000"/>
            </a:schemeClr>
          </a:solidFill>
        </p:spPr>
        <p:txBody>
          <a:bodyPr/>
          <a:lstStyle/>
          <a:p>
            <a:r>
              <a:rPr lang="en-US" dirty="0">
                <a:solidFill>
                  <a:schemeClr val="bg1"/>
                </a:solidFill>
              </a:rPr>
              <a:t>Temperature</a:t>
            </a:r>
          </a:p>
        </p:txBody>
      </p:sp>
      <p:sp>
        <p:nvSpPr>
          <p:cNvPr id="3" name="TextBox 2">
            <a:extLst>
              <a:ext uri="{FF2B5EF4-FFF2-40B4-BE49-F238E27FC236}">
                <a16:creationId xmlns:a16="http://schemas.microsoft.com/office/drawing/2014/main" id="{DA29780F-4911-ADD2-1B4A-340698058F38}"/>
              </a:ext>
            </a:extLst>
          </p:cNvPr>
          <p:cNvSpPr txBox="1"/>
          <p:nvPr/>
        </p:nvSpPr>
        <p:spPr>
          <a:xfrm>
            <a:off x="838200" y="1690688"/>
            <a:ext cx="10515600" cy="400110"/>
          </a:xfrm>
          <a:prstGeom prst="rect">
            <a:avLst/>
          </a:prstGeom>
          <a:solidFill>
            <a:schemeClr val="tx1">
              <a:lumMod val="85000"/>
              <a:lumOff val="15000"/>
              <a:alpha val="70000"/>
            </a:schemeClr>
          </a:solidFill>
        </p:spPr>
        <p:txBody>
          <a:bodyPr wrap="square" rtlCol="0">
            <a:spAutoFit/>
          </a:bodyPr>
          <a:lstStyle/>
          <a:p>
            <a:r>
              <a:rPr lang="en-US" sz="2000" dirty="0">
                <a:solidFill>
                  <a:schemeClr val="bg1"/>
                </a:solidFill>
                <a:latin typeface="Raleway" panose="020B0503030101060003" pitchFamily="34" charset="77"/>
              </a:rPr>
              <a:t>You might see seasonal changes in settling rates that are primarily temperature driven </a:t>
            </a:r>
          </a:p>
        </p:txBody>
      </p:sp>
    </p:spTree>
    <p:extLst>
      <p:ext uri="{BB962C8B-B14F-4D97-AF65-F5344CB8AC3E}">
        <p14:creationId xmlns:p14="http://schemas.microsoft.com/office/powerpoint/2010/main" val="3810022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Picture 181">
            <a:extLst>
              <a:ext uri="{FF2B5EF4-FFF2-40B4-BE49-F238E27FC236}">
                <a16:creationId xmlns:a16="http://schemas.microsoft.com/office/drawing/2014/main" id="{6778F4A2-25EE-84A5-5264-DEA1EE93D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8133433"/>
          </a:xfrm>
          <a:prstGeom prst="rect">
            <a:avLst/>
          </a:prstGeom>
        </p:spPr>
      </p:pic>
      <p:pic>
        <p:nvPicPr>
          <p:cNvPr id="181" name="Picture 180">
            <a:extLst>
              <a:ext uri="{FF2B5EF4-FFF2-40B4-BE49-F238E27FC236}">
                <a16:creationId xmlns:a16="http://schemas.microsoft.com/office/drawing/2014/main" id="{9C133086-D79D-4F45-9C82-3756E6C4BB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518834"/>
            <a:ext cx="6096000" cy="9144770"/>
          </a:xfrm>
          <a:prstGeom prst="rect">
            <a:avLst/>
          </a:prstGeom>
        </p:spPr>
      </p:pic>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a:solidFill>
            <a:schemeClr val="tx1">
              <a:lumMod val="85000"/>
              <a:lumOff val="15000"/>
              <a:alpha val="70000"/>
            </a:schemeClr>
          </a:solidFill>
        </p:spPr>
        <p:txBody>
          <a:bodyPr/>
          <a:lstStyle/>
          <a:p>
            <a:r>
              <a:rPr lang="en-US" dirty="0">
                <a:solidFill>
                  <a:schemeClr val="bg1"/>
                </a:solidFill>
              </a:rPr>
              <a:t>Temperature</a:t>
            </a:r>
          </a:p>
        </p:txBody>
      </p:sp>
      <p:sp>
        <p:nvSpPr>
          <p:cNvPr id="3" name="TextBox 2">
            <a:extLst>
              <a:ext uri="{FF2B5EF4-FFF2-40B4-BE49-F238E27FC236}">
                <a16:creationId xmlns:a16="http://schemas.microsoft.com/office/drawing/2014/main" id="{DA29780F-4911-ADD2-1B4A-340698058F38}"/>
              </a:ext>
            </a:extLst>
          </p:cNvPr>
          <p:cNvSpPr txBox="1"/>
          <p:nvPr/>
        </p:nvSpPr>
        <p:spPr>
          <a:xfrm>
            <a:off x="838200" y="1690688"/>
            <a:ext cx="10515600" cy="1323439"/>
          </a:xfrm>
          <a:prstGeom prst="rect">
            <a:avLst/>
          </a:prstGeom>
          <a:solidFill>
            <a:schemeClr val="tx1">
              <a:lumMod val="85000"/>
              <a:lumOff val="15000"/>
              <a:alpha val="70000"/>
            </a:schemeClr>
          </a:solidFill>
        </p:spPr>
        <p:txBody>
          <a:bodyPr wrap="square" rtlCol="0">
            <a:spAutoFit/>
          </a:bodyPr>
          <a:lstStyle/>
          <a:p>
            <a:r>
              <a:rPr lang="en-US" sz="2000" dirty="0">
                <a:solidFill>
                  <a:schemeClr val="bg1"/>
                </a:solidFill>
                <a:latin typeface="Raleway" panose="020B0503030101060003" pitchFamily="34" charset="77"/>
              </a:rPr>
              <a:t>Particles tend to settle easier in warmer water –  because it becomes less viscous</a:t>
            </a:r>
          </a:p>
          <a:p>
            <a:endParaRPr lang="en-US" sz="2000" dirty="0">
              <a:solidFill>
                <a:schemeClr val="bg1"/>
              </a:solidFill>
              <a:latin typeface="Raleway" panose="020B0503030101060003" pitchFamily="34" charset="77"/>
            </a:endParaRPr>
          </a:p>
          <a:p>
            <a:endParaRPr lang="en-US" sz="2000" dirty="0">
              <a:solidFill>
                <a:schemeClr val="bg1"/>
              </a:solidFill>
              <a:latin typeface="Raleway" panose="020B0503030101060003" pitchFamily="34" charset="77"/>
            </a:endParaRPr>
          </a:p>
          <a:p>
            <a:endParaRPr lang="en-US" sz="2000" dirty="0">
              <a:solidFill>
                <a:schemeClr val="bg1"/>
              </a:solidFill>
              <a:latin typeface="Raleway" panose="020B0503030101060003" pitchFamily="34" charset="77"/>
            </a:endParaRPr>
          </a:p>
        </p:txBody>
      </p:sp>
      <p:grpSp>
        <p:nvGrpSpPr>
          <p:cNvPr id="14" name="Group 13">
            <a:extLst>
              <a:ext uri="{FF2B5EF4-FFF2-40B4-BE49-F238E27FC236}">
                <a16:creationId xmlns:a16="http://schemas.microsoft.com/office/drawing/2014/main" id="{22859BBA-DA7D-CCAB-ECAE-8E849EFEDFEF}"/>
              </a:ext>
            </a:extLst>
          </p:cNvPr>
          <p:cNvGrpSpPr/>
          <p:nvPr/>
        </p:nvGrpSpPr>
        <p:grpSpPr>
          <a:xfrm>
            <a:off x="565688" y="3006671"/>
            <a:ext cx="5300420" cy="3370882"/>
            <a:chOff x="565688" y="3006671"/>
            <a:chExt cx="5300420" cy="3370882"/>
          </a:xfrm>
        </p:grpSpPr>
        <p:sp>
          <p:nvSpPr>
            <p:cNvPr id="4" name="Rectangle 3">
              <a:extLst>
                <a:ext uri="{FF2B5EF4-FFF2-40B4-BE49-F238E27FC236}">
                  <a16:creationId xmlns:a16="http://schemas.microsoft.com/office/drawing/2014/main" id="{F5ACE4B3-293E-DC10-41DD-8841B0E7AE88}"/>
                </a:ext>
              </a:extLst>
            </p:cNvPr>
            <p:cNvSpPr/>
            <p:nvPr/>
          </p:nvSpPr>
          <p:spPr>
            <a:xfrm>
              <a:off x="565688" y="3014420"/>
              <a:ext cx="5300420" cy="336313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9D98A2C6-5BEA-CB4A-7E73-EF1D2BAE5C53}"/>
                </a:ext>
              </a:extLst>
            </p:cNvPr>
            <p:cNvCxnSpPr>
              <a:cxnSpLocks/>
            </p:cNvCxnSpPr>
            <p:nvPr/>
          </p:nvCxnSpPr>
          <p:spPr>
            <a:xfrm>
              <a:off x="565688" y="3006671"/>
              <a:ext cx="0" cy="3370882"/>
            </a:xfrm>
            <a:prstGeom prst="line">
              <a:avLst/>
            </a:prstGeom>
            <a:ln w="635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54CC9D0-2756-CD66-2C2F-4C2940356BB3}"/>
                </a:ext>
              </a:extLst>
            </p:cNvPr>
            <p:cNvCxnSpPr>
              <a:cxnSpLocks/>
            </p:cNvCxnSpPr>
            <p:nvPr/>
          </p:nvCxnSpPr>
          <p:spPr>
            <a:xfrm>
              <a:off x="5863525" y="3006671"/>
              <a:ext cx="0" cy="3370882"/>
            </a:xfrm>
            <a:prstGeom prst="line">
              <a:avLst/>
            </a:prstGeom>
            <a:ln w="635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9000C73-0DED-ACD6-A7BF-CB73422577D4}"/>
                </a:ext>
              </a:extLst>
            </p:cNvPr>
            <p:cNvCxnSpPr>
              <a:cxnSpLocks/>
            </p:cNvCxnSpPr>
            <p:nvPr/>
          </p:nvCxnSpPr>
          <p:spPr>
            <a:xfrm flipH="1">
              <a:off x="565688" y="6346557"/>
              <a:ext cx="5297837" cy="0"/>
            </a:xfrm>
            <a:prstGeom prst="line">
              <a:avLst/>
            </a:prstGeom>
            <a:ln w="63500">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712B8812-EA71-885D-A1B9-C5B95AE3B6FA}"/>
              </a:ext>
            </a:extLst>
          </p:cNvPr>
          <p:cNvSpPr txBox="1"/>
          <p:nvPr/>
        </p:nvSpPr>
        <p:spPr>
          <a:xfrm>
            <a:off x="7551185" y="6464506"/>
            <a:ext cx="2847254" cy="369332"/>
          </a:xfrm>
          <a:prstGeom prst="rect">
            <a:avLst/>
          </a:prstGeom>
          <a:noFill/>
        </p:spPr>
        <p:txBody>
          <a:bodyPr wrap="none" rtlCol="0">
            <a:spAutoFit/>
          </a:bodyPr>
          <a:lstStyle/>
          <a:p>
            <a:r>
              <a:rPr lang="en-US" dirty="0">
                <a:latin typeface="Raleway" panose="020B0503030101060003" pitchFamily="34" charset="77"/>
              </a:rPr>
              <a:t>Cold water 40 Degrees F</a:t>
            </a:r>
          </a:p>
        </p:txBody>
      </p:sp>
      <p:sp>
        <p:nvSpPr>
          <p:cNvPr id="21" name="TextBox 20">
            <a:extLst>
              <a:ext uri="{FF2B5EF4-FFF2-40B4-BE49-F238E27FC236}">
                <a16:creationId xmlns:a16="http://schemas.microsoft.com/office/drawing/2014/main" id="{56973AA7-49AA-B53B-249D-D2659C34CFCA}"/>
              </a:ext>
            </a:extLst>
          </p:cNvPr>
          <p:cNvSpPr txBox="1"/>
          <p:nvPr/>
        </p:nvSpPr>
        <p:spPr>
          <a:xfrm>
            <a:off x="1645105" y="6441259"/>
            <a:ext cx="3139001" cy="369332"/>
          </a:xfrm>
          <a:prstGeom prst="rect">
            <a:avLst/>
          </a:prstGeom>
          <a:noFill/>
        </p:spPr>
        <p:txBody>
          <a:bodyPr wrap="none" rtlCol="0">
            <a:spAutoFit/>
          </a:bodyPr>
          <a:lstStyle/>
          <a:p>
            <a:r>
              <a:rPr lang="en-US" dirty="0">
                <a:latin typeface="Raleway" panose="020B0503030101060003" pitchFamily="34" charset="77"/>
              </a:rPr>
              <a:t>Warm water 100 Degrees F</a:t>
            </a:r>
          </a:p>
        </p:txBody>
      </p:sp>
      <p:sp>
        <p:nvSpPr>
          <p:cNvPr id="22" name="Oval 21">
            <a:extLst>
              <a:ext uri="{FF2B5EF4-FFF2-40B4-BE49-F238E27FC236}">
                <a16:creationId xmlns:a16="http://schemas.microsoft.com/office/drawing/2014/main" id="{2AC800B9-3850-DA42-2593-941A76E49F19}"/>
              </a:ext>
            </a:extLst>
          </p:cNvPr>
          <p:cNvSpPr/>
          <p:nvPr/>
        </p:nvSpPr>
        <p:spPr>
          <a:xfrm>
            <a:off x="1410346" y="314011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C235114-0F14-3852-E688-8F4351275829}"/>
              </a:ext>
            </a:extLst>
          </p:cNvPr>
          <p:cNvSpPr/>
          <p:nvPr/>
        </p:nvSpPr>
        <p:spPr>
          <a:xfrm>
            <a:off x="928612" y="349929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AF05E5D-9450-6CC5-E133-083A31E905AB}"/>
              </a:ext>
            </a:extLst>
          </p:cNvPr>
          <p:cNvSpPr/>
          <p:nvPr/>
        </p:nvSpPr>
        <p:spPr>
          <a:xfrm>
            <a:off x="1753891" y="362857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F12F90B-C062-35DD-398E-D885F6FA43F7}"/>
              </a:ext>
            </a:extLst>
          </p:cNvPr>
          <p:cNvSpPr/>
          <p:nvPr/>
        </p:nvSpPr>
        <p:spPr>
          <a:xfrm>
            <a:off x="923446" y="442229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1428CAE1-BDBB-2F23-4A4D-2D399A25B808}"/>
              </a:ext>
            </a:extLst>
          </p:cNvPr>
          <p:cNvSpPr/>
          <p:nvPr/>
        </p:nvSpPr>
        <p:spPr>
          <a:xfrm>
            <a:off x="831742" y="516731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81D5182-E514-DDDD-179F-9234FE17BB81}"/>
              </a:ext>
            </a:extLst>
          </p:cNvPr>
          <p:cNvSpPr/>
          <p:nvPr/>
        </p:nvSpPr>
        <p:spPr>
          <a:xfrm>
            <a:off x="1884340" y="449045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9FAEF7E-8EC3-43F5-BEBF-941AF68CF947}"/>
              </a:ext>
            </a:extLst>
          </p:cNvPr>
          <p:cNvSpPr/>
          <p:nvPr/>
        </p:nvSpPr>
        <p:spPr>
          <a:xfrm>
            <a:off x="2847813" y="319794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7B5A2DF-A1D3-790D-D3D8-4F4BA212A6D0}"/>
              </a:ext>
            </a:extLst>
          </p:cNvPr>
          <p:cNvSpPr/>
          <p:nvPr/>
        </p:nvSpPr>
        <p:spPr>
          <a:xfrm>
            <a:off x="2810358" y="393255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E253248E-725D-C98A-F15A-AF7BFD15E5B5}"/>
              </a:ext>
            </a:extLst>
          </p:cNvPr>
          <p:cNvSpPr/>
          <p:nvPr/>
        </p:nvSpPr>
        <p:spPr>
          <a:xfrm>
            <a:off x="2854270" y="468550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E791977-4C6B-BF58-8BDB-0649633882E8}"/>
              </a:ext>
            </a:extLst>
          </p:cNvPr>
          <p:cNvSpPr/>
          <p:nvPr/>
        </p:nvSpPr>
        <p:spPr>
          <a:xfrm>
            <a:off x="4750231" y="374341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03A304A-7B17-F57D-8B00-2C3E3A38EDC9}"/>
              </a:ext>
            </a:extLst>
          </p:cNvPr>
          <p:cNvSpPr/>
          <p:nvPr/>
        </p:nvSpPr>
        <p:spPr>
          <a:xfrm>
            <a:off x="5643318" y="6073480"/>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451D7603-C0D1-6523-0D64-AF42D598DABA}"/>
              </a:ext>
            </a:extLst>
          </p:cNvPr>
          <p:cNvSpPr/>
          <p:nvPr/>
        </p:nvSpPr>
        <p:spPr>
          <a:xfrm>
            <a:off x="5055031" y="404821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6ADF42D-83CE-9E60-8FEF-7DF4832D98B2}"/>
              </a:ext>
            </a:extLst>
          </p:cNvPr>
          <p:cNvSpPr/>
          <p:nvPr/>
        </p:nvSpPr>
        <p:spPr>
          <a:xfrm>
            <a:off x="1452200" y="253725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C09CB30-0FB2-6648-82CC-D695DC21DFD8}"/>
              </a:ext>
            </a:extLst>
          </p:cNvPr>
          <p:cNvSpPr/>
          <p:nvPr/>
        </p:nvSpPr>
        <p:spPr>
          <a:xfrm>
            <a:off x="1087464" y="609657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40B51140-4AA5-BA2E-76F4-D1D97F77A124}"/>
              </a:ext>
            </a:extLst>
          </p:cNvPr>
          <p:cNvSpPr/>
          <p:nvPr/>
        </p:nvSpPr>
        <p:spPr>
          <a:xfrm>
            <a:off x="3848745" y="4216348"/>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82BF64E4-6CCE-F582-9E3A-FCAF1670756C}"/>
              </a:ext>
            </a:extLst>
          </p:cNvPr>
          <p:cNvSpPr/>
          <p:nvPr/>
        </p:nvSpPr>
        <p:spPr>
          <a:xfrm>
            <a:off x="4559086" y="496499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1E5EA203-D36D-19B3-2ADC-5CD9AD9DC326}"/>
              </a:ext>
            </a:extLst>
          </p:cNvPr>
          <p:cNvSpPr/>
          <p:nvPr/>
        </p:nvSpPr>
        <p:spPr>
          <a:xfrm>
            <a:off x="3799668" y="504498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0D58A677-9814-669C-7009-5BEBDF7429BC}"/>
              </a:ext>
            </a:extLst>
          </p:cNvPr>
          <p:cNvSpPr/>
          <p:nvPr/>
        </p:nvSpPr>
        <p:spPr>
          <a:xfrm>
            <a:off x="3190066" y="342765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3B40F437-3D05-30E4-D959-9D87C52716B8}"/>
              </a:ext>
            </a:extLst>
          </p:cNvPr>
          <p:cNvSpPr/>
          <p:nvPr/>
        </p:nvSpPr>
        <p:spPr>
          <a:xfrm>
            <a:off x="3098369" y="4364460"/>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2B574CA-E3A4-612A-BA0C-9BB9E068FE85}"/>
              </a:ext>
            </a:extLst>
          </p:cNvPr>
          <p:cNvSpPr/>
          <p:nvPr/>
        </p:nvSpPr>
        <p:spPr>
          <a:xfrm>
            <a:off x="5306878" y="536162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9A8FD68-DFC3-6B23-A34A-EA994EDE84DC}"/>
              </a:ext>
            </a:extLst>
          </p:cNvPr>
          <p:cNvSpPr/>
          <p:nvPr/>
        </p:nvSpPr>
        <p:spPr>
          <a:xfrm>
            <a:off x="4063139" y="576908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66B5A35A-600C-8680-8C1F-DE37CBB40734}"/>
              </a:ext>
            </a:extLst>
          </p:cNvPr>
          <p:cNvSpPr/>
          <p:nvPr/>
        </p:nvSpPr>
        <p:spPr>
          <a:xfrm>
            <a:off x="2495228" y="588205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7CA9AADB-642E-0CF8-8F07-585584C64244}"/>
              </a:ext>
            </a:extLst>
          </p:cNvPr>
          <p:cNvSpPr/>
          <p:nvPr/>
        </p:nvSpPr>
        <p:spPr>
          <a:xfrm>
            <a:off x="1942458" y="541755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1350E5B3-8931-EB31-7F83-05EBEE55CB8F}"/>
              </a:ext>
            </a:extLst>
          </p:cNvPr>
          <p:cNvSpPr/>
          <p:nvPr/>
        </p:nvSpPr>
        <p:spPr>
          <a:xfrm>
            <a:off x="640597" y="617765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B250954E-4236-6785-9923-09F2A3B24834}"/>
              </a:ext>
            </a:extLst>
          </p:cNvPr>
          <p:cNvSpPr/>
          <p:nvPr/>
        </p:nvSpPr>
        <p:spPr>
          <a:xfrm>
            <a:off x="5389531" y="319794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D5EC4312-0C4B-E9F7-5EF2-A06D9B0858EE}"/>
              </a:ext>
            </a:extLst>
          </p:cNvPr>
          <p:cNvGrpSpPr/>
          <p:nvPr/>
        </p:nvGrpSpPr>
        <p:grpSpPr>
          <a:xfrm>
            <a:off x="6359470" y="2995208"/>
            <a:ext cx="5300420" cy="3370882"/>
            <a:chOff x="565688" y="3006671"/>
            <a:chExt cx="5300420" cy="3370882"/>
          </a:xfrm>
        </p:grpSpPr>
        <p:sp>
          <p:nvSpPr>
            <p:cNvPr id="48" name="Rectangle 47">
              <a:extLst>
                <a:ext uri="{FF2B5EF4-FFF2-40B4-BE49-F238E27FC236}">
                  <a16:creationId xmlns:a16="http://schemas.microsoft.com/office/drawing/2014/main" id="{2A4B9140-C815-1866-48DA-4CD38111D2BB}"/>
                </a:ext>
              </a:extLst>
            </p:cNvPr>
            <p:cNvSpPr/>
            <p:nvPr/>
          </p:nvSpPr>
          <p:spPr>
            <a:xfrm>
              <a:off x="565688" y="3014420"/>
              <a:ext cx="5300420" cy="336313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8520EE7F-FF76-14F7-D597-40B3C47221D0}"/>
                </a:ext>
              </a:extLst>
            </p:cNvPr>
            <p:cNvCxnSpPr>
              <a:cxnSpLocks/>
            </p:cNvCxnSpPr>
            <p:nvPr/>
          </p:nvCxnSpPr>
          <p:spPr>
            <a:xfrm>
              <a:off x="565688" y="3006671"/>
              <a:ext cx="0" cy="3370882"/>
            </a:xfrm>
            <a:prstGeom prst="line">
              <a:avLst/>
            </a:prstGeom>
            <a:ln w="635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31EDD2B-C392-4249-6A2A-BE502BC2AD60}"/>
                </a:ext>
              </a:extLst>
            </p:cNvPr>
            <p:cNvCxnSpPr>
              <a:cxnSpLocks/>
            </p:cNvCxnSpPr>
            <p:nvPr/>
          </p:nvCxnSpPr>
          <p:spPr>
            <a:xfrm>
              <a:off x="5863525" y="3006671"/>
              <a:ext cx="0" cy="3370882"/>
            </a:xfrm>
            <a:prstGeom prst="line">
              <a:avLst/>
            </a:prstGeom>
            <a:ln w="635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C232B5B-D01E-0030-F122-1E35ACEF4F6C}"/>
                </a:ext>
              </a:extLst>
            </p:cNvPr>
            <p:cNvCxnSpPr>
              <a:cxnSpLocks/>
            </p:cNvCxnSpPr>
            <p:nvPr/>
          </p:nvCxnSpPr>
          <p:spPr>
            <a:xfrm flipH="1">
              <a:off x="565688" y="6346557"/>
              <a:ext cx="5297837" cy="0"/>
            </a:xfrm>
            <a:prstGeom prst="line">
              <a:avLst/>
            </a:prstGeom>
            <a:ln w="63500">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sp>
        <p:nvSpPr>
          <p:cNvPr id="52" name="Oval 51">
            <a:extLst>
              <a:ext uri="{FF2B5EF4-FFF2-40B4-BE49-F238E27FC236}">
                <a16:creationId xmlns:a16="http://schemas.microsoft.com/office/drawing/2014/main" id="{70E65189-DBC9-C727-56C4-DB472204F75D}"/>
              </a:ext>
            </a:extLst>
          </p:cNvPr>
          <p:cNvSpPr/>
          <p:nvPr/>
        </p:nvSpPr>
        <p:spPr>
          <a:xfrm>
            <a:off x="7204128" y="312865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2B4B1FF-A5F4-2FB6-E3EA-D6A8FE38124B}"/>
              </a:ext>
            </a:extLst>
          </p:cNvPr>
          <p:cNvSpPr/>
          <p:nvPr/>
        </p:nvSpPr>
        <p:spPr>
          <a:xfrm>
            <a:off x="6722394" y="3487830"/>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40E6033-0C40-B9E5-CE76-A67ACA47EB04}"/>
              </a:ext>
            </a:extLst>
          </p:cNvPr>
          <p:cNvSpPr/>
          <p:nvPr/>
        </p:nvSpPr>
        <p:spPr>
          <a:xfrm>
            <a:off x="7547673" y="361711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B3C751E9-713F-9F01-0D2D-C5A7D852F7FA}"/>
              </a:ext>
            </a:extLst>
          </p:cNvPr>
          <p:cNvSpPr/>
          <p:nvPr/>
        </p:nvSpPr>
        <p:spPr>
          <a:xfrm>
            <a:off x="6717228" y="4410828"/>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1ABC7D3D-0AB5-3CF6-85E4-E9F35BDCA600}"/>
              </a:ext>
            </a:extLst>
          </p:cNvPr>
          <p:cNvSpPr/>
          <p:nvPr/>
        </p:nvSpPr>
        <p:spPr>
          <a:xfrm>
            <a:off x="6625524" y="5155849"/>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8E2BFED-414A-8BF1-AB3E-A942C68335B1}"/>
              </a:ext>
            </a:extLst>
          </p:cNvPr>
          <p:cNvSpPr/>
          <p:nvPr/>
        </p:nvSpPr>
        <p:spPr>
          <a:xfrm>
            <a:off x="7678122" y="4478990"/>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7DB49B06-B609-687A-29C6-45018B91E974}"/>
              </a:ext>
            </a:extLst>
          </p:cNvPr>
          <p:cNvSpPr/>
          <p:nvPr/>
        </p:nvSpPr>
        <p:spPr>
          <a:xfrm>
            <a:off x="8641595" y="318648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C5EE56CC-153B-C465-AA75-9F45A67B0882}"/>
              </a:ext>
            </a:extLst>
          </p:cNvPr>
          <p:cNvSpPr/>
          <p:nvPr/>
        </p:nvSpPr>
        <p:spPr>
          <a:xfrm>
            <a:off x="8604140" y="392109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D9D6254B-F277-5D85-F1C2-E18405F1117C}"/>
              </a:ext>
            </a:extLst>
          </p:cNvPr>
          <p:cNvSpPr/>
          <p:nvPr/>
        </p:nvSpPr>
        <p:spPr>
          <a:xfrm>
            <a:off x="8648052" y="467404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8D46B02-AC38-AE19-6FF5-91B234DDC711}"/>
              </a:ext>
            </a:extLst>
          </p:cNvPr>
          <p:cNvSpPr/>
          <p:nvPr/>
        </p:nvSpPr>
        <p:spPr>
          <a:xfrm>
            <a:off x="10544013" y="373195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D4AF882D-755F-9D7F-D7CF-0A705B63FDD6}"/>
              </a:ext>
            </a:extLst>
          </p:cNvPr>
          <p:cNvSpPr/>
          <p:nvPr/>
        </p:nvSpPr>
        <p:spPr>
          <a:xfrm>
            <a:off x="11437100" y="606201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389C2D7D-213A-A227-A82E-CE74C04445C4}"/>
              </a:ext>
            </a:extLst>
          </p:cNvPr>
          <p:cNvSpPr/>
          <p:nvPr/>
        </p:nvSpPr>
        <p:spPr>
          <a:xfrm>
            <a:off x="10848813" y="403675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3EFD8AA7-3288-8046-33E6-E06ACB216295}"/>
              </a:ext>
            </a:extLst>
          </p:cNvPr>
          <p:cNvSpPr/>
          <p:nvPr/>
        </p:nvSpPr>
        <p:spPr>
          <a:xfrm>
            <a:off x="6881246" y="608511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E7B608E7-2F50-1AAA-106A-E20CE4D8F244}"/>
              </a:ext>
            </a:extLst>
          </p:cNvPr>
          <p:cNvSpPr/>
          <p:nvPr/>
        </p:nvSpPr>
        <p:spPr>
          <a:xfrm>
            <a:off x="9642527" y="420488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D0E46427-72F2-BD85-82D7-597A883680F8}"/>
              </a:ext>
            </a:extLst>
          </p:cNvPr>
          <p:cNvSpPr/>
          <p:nvPr/>
        </p:nvSpPr>
        <p:spPr>
          <a:xfrm>
            <a:off x="10352868" y="495353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A49069EB-C443-73E2-5CCB-AB9CEE77D885}"/>
              </a:ext>
            </a:extLst>
          </p:cNvPr>
          <p:cNvSpPr/>
          <p:nvPr/>
        </p:nvSpPr>
        <p:spPr>
          <a:xfrm>
            <a:off x="9593450" y="503352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8BC2550-720B-38F4-F413-29A94F53223E}"/>
              </a:ext>
            </a:extLst>
          </p:cNvPr>
          <p:cNvSpPr/>
          <p:nvPr/>
        </p:nvSpPr>
        <p:spPr>
          <a:xfrm>
            <a:off x="8983848" y="341619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E551C473-8046-93FB-F67D-B301A43B20DA}"/>
              </a:ext>
            </a:extLst>
          </p:cNvPr>
          <p:cNvSpPr/>
          <p:nvPr/>
        </p:nvSpPr>
        <p:spPr>
          <a:xfrm>
            <a:off x="8892151" y="435299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17C832B6-2144-9535-F165-8B92F059E340}"/>
              </a:ext>
            </a:extLst>
          </p:cNvPr>
          <p:cNvSpPr/>
          <p:nvPr/>
        </p:nvSpPr>
        <p:spPr>
          <a:xfrm>
            <a:off x="11100660" y="535016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4562714A-9BCA-EABD-D167-2891DAA1F595}"/>
              </a:ext>
            </a:extLst>
          </p:cNvPr>
          <p:cNvSpPr/>
          <p:nvPr/>
        </p:nvSpPr>
        <p:spPr>
          <a:xfrm>
            <a:off x="9856921" y="575762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C5CB29FD-44C0-3DCB-2901-1E018B508825}"/>
              </a:ext>
            </a:extLst>
          </p:cNvPr>
          <p:cNvSpPr/>
          <p:nvPr/>
        </p:nvSpPr>
        <p:spPr>
          <a:xfrm>
            <a:off x="8289010" y="587059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51B5E7C1-9183-586D-FBCD-E6C76BA75E61}"/>
              </a:ext>
            </a:extLst>
          </p:cNvPr>
          <p:cNvSpPr/>
          <p:nvPr/>
        </p:nvSpPr>
        <p:spPr>
          <a:xfrm>
            <a:off x="7736240" y="540609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AD46EC2-0B96-FCE7-EFEC-16C58E177757}"/>
              </a:ext>
            </a:extLst>
          </p:cNvPr>
          <p:cNvSpPr/>
          <p:nvPr/>
        </p:nvSpPr>
        <p:spPr>
          <a:xfrm>
            <a:off x="6434379" y="616619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2FDB608B-249E-FF12-8E7F-ACF4897BEDBF}"/>
              </a:ext>
            </a:extLst>
          </p:cNvPr>
          <p:cNvSpPr/>
          <p:nvPr/>
        </p:nvSpPr>
        <p:spPr>
          <a:xfrm>
            <a:off x="11183313" y="318648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33139D6C-B195-FBE9-CF9E-1536333A6560}"/>
              </a:ext>
            </a:extLst>
          </p:cNvPr>
          <p:cNvSpPr/>
          <p:nvPr/>
        </p:nvSpPr>
        <p:spPr>
          <a:xfrm>
            <a:off x="7356528" y="328105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B7B79A32-E810-E88D-749C-2B62D62A2966}"/>
              </a:ext>
            </a:extLst>
          </p:cNvPr>
          <p:cNvSpPr/>
          <p:nvPr/>
        </p:nvSpPr>
        <p:spPr>
          <a:xfrm>
            <a:off x="6874794" y="3640230"/>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88927B4A-3AB7-F15B-703A-AFC336D5588B}"/>
              </a:ext>
            </a:extLst>
          </p:cNvPr>
          <p:cNvSpPr/>
          <p:nvPr/>
        </p:nvSpPr>
        <p:spPr>
          <a:xfrm>
            <a:off x="7700073" y="376951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F06B9625-25BD-80D2-7A79-11B69D56AABE}"/>
              </a:ext>
            </a:extLst>
          </p:cNvPr>
          <p:cNvSpPr/>
          <p:nvPr/>
        </p:nvSpPr>
        <p:spPr>
          <a:xfrm>
            <a:off x="6869628" y="4563228"/>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E1B623FE-9151-8CE7-763B-EDE3176A1346}"/>
              </a:ext>
            </a:extLst>
          </p:cNvPr>
          <p:cNvSpPr/>
          <p:nvPr/>
        </p:nvSpPr>
        <p:spPr>
          <a:xfrm>
            <a:off x="6777924" y="5308249"/>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9A02F621-170B-57AC-D6C9-7B42A3536478}"/>
              </a:ext>
            </a:extLst>
          </p:cNvPr>
          <p:cNvSpPr/>
          <p:nvPr/>
        </p:nvSpPr>
        <p:spPr>
          <a:xfrm>
            <a:off x="7830522" y="4631390"/>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688E7E72-AF93-4826-972C-42155CDCD9A5}"/>
              </a:ext>
            </a:extLst>
          </p:cNvPr>
          <p:cNvSpPr/>
          <p:nvPr/>
        </p:nvSpPr>
        <p:spPr>
          <a:xfrm>
            <a:off x="8793995" y="333888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BD4DE240-96A4-C135-D156-2DEE8B370CF8}"/>
              </a:ext>
            </a:extLst>
          </p:cNvPr>
          <p:cNvSpPr/>
          <p:nvPr/>
        </p:nvSpPr>
        <p:spPr>
          <a:xfrm>
            <a:off x="8756540" y="407349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3AABB6B6-8C4A-EB03-5723-E62790E541B3}"/>
              </a:ext>
            </a:extLst>
          </p:cNvPr>
          <p:cNvSpPr/>
          <p:nvPr/>
        </p:nvSpPr>
        <p:spPr>
          <a:xfrm>
            <a:off x="8800452" y="482644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73430FCD-6278-D9B4-3C19-B2B614F012F9}"/>
              </a:ext>
            </a:extLst>
          </p:cNvPr>
          <p:cNvSpPr/>
          <p:nvPr/>
        </p:nvSpPr>
        <p:spPr>
          <a:xfrm>
            <a:off x="10696413" y="388435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25183DEE-C23D-1556-A9B1-2A2DD515EB9D}"/>
              </a:ext>
            </a:extLst>
          </p:cNvPr>
          <p:cNvSpPr/>
          <p:nvPr/>
        </p:nvSpPr>
        <p:spPr>
          <a:xfrm>
            <a:off x="11001213" y="418915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C44A39A4-816B-2F6E-8FFA-93162818986D}"/>
              </a:ext>
            </a:extLst>
          </p:cNvPr>
          <p:cNvSpPr/>
          <p:nvPr/>
        </p:nvSpPr>
        <p:spPr>
          <a:xfrm>
            <a:off x="7073359" y="618362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D2C6C372-1AC8-EBEF-73EC-C075AF057916}"/>
              </a:ext>
            </a:extLst>
          </p:cNvPr>
          <p:cNvSpPr/>
          <p:nvPr/>
        </p:nvSpPr>
        <p:spPr>
          <a:xfrm>
            <a:off x="9794927" y="435728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E3C1C16C-641D-BB0A-E00B-762797567335}"/>
              </a:ext>
            </a:extLst>
          </p:cNvPr>
          <p:cNvSpPr/>
          <p:nvPr/>
        </p:nvSpPr>
        <p:spPr>
          <a:xfrm>
            <a:off x="10505268" y="510593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54C9D5ED-B657-0F0C-6A49-5D7167C2F353}"/>
              </a:ext>
            </a:extLst>
          </p:cNvPr>
          <p:cNvSpPr/>
          <p:nvPr/>
        </p:nvSpPr>
        <p:spPr>
          <a:xfrm>
            <a:off x="9745850" y="518592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5E1FA8CF-AD73-6046-62C4-EDB3AF7DA6D2}"/>
              </a:ext>
            </a:extLst>
          </p:cNvPr>
          <p:cNvSpPr/>
          <p:nvPr/>
        </p:nvSpPr>
        <p:spPr>
          <a:xfrm>
            <a:off x="9136248" y="356859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440E178B-2D85-F484-73E7-7DD4D6178559}"/>
              </a:ext>
            </a:extLst>
          </p:cNvPr>
          <p:cNvSpPr/>
          <p:nvPr/>
        </p:nvSpPr>
        <p:spPr>
          <a:xfrm>
            <a:off x="9044551" y="450539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71FB98A3-C96A-5CD2-9459-85CFD2E544F2}"/>
              </a:ext>
            </a:extLst>
          </p:cNvPr>
          <p:cNvSpPr/>
          <p:nvPr/>
        </p:nvSpPr>
        <p:spPr>
          <a:xfrm>
            <a:off x="11253060" y="550256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EAAAD6EE-857F-4B68-B8DB-629DC635190B}"/>
              </a:ext>
            </a:extLst>
          </p:cNvPr>
          <p:cNvSpPr/>
          <p:nvPr/>
        </p:nvSpPr>
        <p:spPr>
          <a:xfrm>
            <a:off x="10009321" y="591002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66B0B31F-705B-BAC5-F35D-1DE1CAA5A5AB}"/>
              </a:ext>
            </a:extLst>
          </p:cNvPr>
          <p:cNvSpPr/>
          <p:nvPr/>
        </p:nvSpPr>
        <p:spPr>
          <a:xfrm>
            <a:off x="8441410" y="602299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3A92ED2C-6367-1AEB-281F-2894A9AB0C89}"/>
              </a:ext>
            </a:extLst>
          </p:cNvPr>
          <p:cNvSpPr/>
          <p:nvPr/>
        </p:nvSpPr>
        <p:spPr>
          <a:xfrm>
            <a:off x="7888640" y="555849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1DE2F12F-E650-AF2A-503B-D7706DD89420}"/>
              </a:ext>
            </a:extLst>
          </p:cNvPr>
          <p:cNvSpPr/>
          <p:nvPr/>
        </p:nvSpPr>
        <p:spPr>
          <a:xfrm>
            <a:off x="11335713" y="333888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59F009D3-44E0-F8E8-BA8B-FA8361E811F3}"/>
              </a:ext>
            </a:extLst>
          </p:cNvPr>
          <p:cNvSpPr/>
          <p:nvPr/>
        </p:nvSpPr>
        <p:spPr>
          <a:xfrm>
            <a:off x="7043979" y="361248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BA5719A6-E3DD-F622-B9D0-DB67FDEC0E62}"/>
              </a:ext>
            </a:extLst>
          </p:cNvPr>
          <p:cNvSpPr/>
          <p:nvPr/>
        </p:nvSpPr>
        <p:spPr>
          <a:xfrm>
            <a:off x="6562245" y="397166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B518E0E6-AA01-4F58-637C-7871C3DA5502}"/>
              </a:ext>
            </a:extLst>
          </p:cNvPr>
          <p:cNvSpPr/>
          <p:nvPr/>
        </p:nvSpPr>
        <p:spPr>
          <a:xfrm>
            <a:off x="7387524" y="410094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5D448B38-00FB-F6C0-60BB-3D6FB7EE1EF1}"/>
              </a:ext>
            </a:extLst>
          </p:cNvPr>
          <p:cNvSpPr/>
          <p:nvPr/>
        </p:nvSpPr>
        <p:spPr>
          <a:xfrm>
            <a:off x="6557079" y="4894659"/>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48DC92D3-B115-28C3-D3F9-B936471C8914}"/>
              </a:ext>
            </a:extLst>
          </p:cNvPr>
          <p:cNvSpPr/>
          <p:nvPr/>
        </p:nvSpPr>
        <p:spPr>
          <a:xfrm>
            <a:off x="6465375" y="5639680"/>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63E2D50F-A2C3-B0A8-CF40-BBB180D7A0AA}"/>
              </a:ext>
            </a:extLst>
          </p:cNvPr>
          <p:cNvSpPr/>
          <p:nvPr/>
        </p:nvSpPr>
        <p:spPr>
          <a:xfrm>
            <a:off x="7517973" y="496282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DF40E216-E709-5A99-E94A-61F20FD148FB}"/>
              </a:ext>
            </a:extLst>
          </p:cNvPr>
          <p:cNvSpPr/>
          <p:nvPr/>
        </p:nvSpPr>
        <p:spPr>
          <a:xfrm>
            <a:off x="8481446" y="367031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0B921AC0-BE13-035C-5CEA-745DA12DA774}"/>
              </a:ext>
            </a:extLst>
          </p:cNvPr>
          <p:cNvSpPr/>
          <p:nvPr/>
        </p:nvSpPr>
        <p:spPr>
          <a:xfrm>
            <a:off x="8443991" y="440492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148C7893-C155-0B98-9BA3-56FDF7CFA704}"/>
              </a:ext>
            </a:extLst>
          </p:cNvPr>
          <p:cNvSpPr/>
          <p:nvPr/>
        </p:nvSpPr>
        <p:spPr>
          <a:xfrm>
            <a:off x="8487903" y="515787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868CB628-5147-CA44-5382-4B6D33360B04}"/>
              </a:ext>
            </a:extLst>
          </p:cNvPr>
          <p:cNvSpPr/>
          <p:nvPr/>
        </p:nvSpPr>
        <p:spPr>
          <a:xfrm>
            <a:off x="10383864" y="421578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7869B35E-B8C1-0F04-B9BA-8B61A5A4CED2}"/>
              </a:ext>
            </a:extLst>
          </p:cNvPr>
          <p:cNvSpPr/>
          <p:nvPr/>
        </p:nvSpPr>
        <p:spPr>
          <a:xfrm>
            <a:off x="10688664" y="452058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DF7ACF62-BA54-D87B-BC59-2BC5FC3B7368}"/>
              </a:ext>
            </a:extLst>
          </p:cNvPr>
          <p:cNvSpPr/>
          <p:nvPr/>
        </p:nvSpPr>
        <p:spPr>
          <a:xfrm>
            <a:off x="9482378" y="468871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C598522A-9940-C01C-9307-2750AD4AD991}"/>
              </a:ext>
            </a:extLst>
          </p:cNvPr>
          <p:cNvSpPr/>
          <p:nvPr/>
        </p:nvSpPr>
        <p:spPr>
          <a:xfrm>
            <a:off x="10192719" y="543736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3814B7A3-A99B-452A-3AF0-FF8AAF09563C}"/>
              </a:ext>
            </a:extLst>
          </p:cNvPr>
          <p:cNvSpPr/>
          <p:nvPr/>
        </p:nvSpPr>
        <p:spPr>
          <a:xfrm>
            <a:off x="9433301" y="551735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82757C0B-7515-7D59-E993-089A942F9FE1}"/>
              </a:ext>
            </a:extLst>
          </p:cNvPr>
          <p:cNvSpPr/>
          <p:nvPr/>
        </p:nvSpPr>
        <p:spPr>
          <a:xfrm>
            <a:off x="8823699" y="390002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40AC7001-13FA-40B5-1C2B-1384E35DA67B}"/>
              </a:ext>
            </a:extLst>
          </p:cNvPr>
          <p:cNvSpPr/>
          <p:nvPr/>
        </p:nvSpPr>
        <p:spPr>
          <a:xfrm>
            <a:off x="8732002" y="4836828"/>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8A787AA6-EB7E-EDB4-2C4E-2250BBFF0E2C}"/>
              </a:ext>
            </a:extLst>
          </p:cNvPr>
          <p:cNvSpPr/>
          <p:nvPr/>
        </p:nvSpPr>
        <p:spPr>
          <a:xfrm>
            <a:off x="10940511" y="583399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431E8DB8-4E34-71E4-8DA6-00CA090F25BE}"/>
              </a:ext>
            </a:extLst>
          </p:cNvPr>
          <p:cNvSpPr/>
          <p:nvPr/>
        </p:nvSpPr>
        <p:spPr>
          <a:xfrm>
            <a:off x="9658030" y="617765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1B1B87C6-1607-8231-3E55-183CC7185831}"/>
              </a:ext>
            </a:extLst>
          </p:cNvPr>
          <p:cNvSpPr/>
          <p:nvPr/>
        </p:nvSpPr>
        <p:spPr>
          <a:xfrm>
            <a:off x="7576091" y="588992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E528779C-6BE9-49D6-060C-F3C689422005}"/>
              </a:ext>
            </a:extLst>
          </p:cNvPr>
          <p:cNvSpPr/>
          <p:nvPr/>
        </p:nvSpPr>
        <p:spPr>
          <a:xfrm>
            <a:off x="11023164" y="367031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72C8CB1F-54E5-B87F-3E32-5FB1193753E1}"/>
              </a:ext>
            </a:extLst>
          </p:cNvPr>
          <p:cNvSpPr/>
          <p:nvPr/>
        </p:nvSpPr>
        <p:spPr>
          <a:xfrm>
            <a:off x="7833095" y="420056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955CC191-5E07-6DD8-EECE-89919F823E32}"/>
              </a:ext>
            </a:extLst>
          </p:cNvPr>
          <p:cNvSpPr/>
          <p:nvPr/>
        </p:nvSpPr>
        <p:spPr>
          <a:xfrm>
            <a:off x="7351361" y="455974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09CC0609-904F-0377-E5F0-4E5FD9E93ED5}"/>
              </a:ext>
            </a:extLst>
          </p:cNvPr>
          <p:cNvSpPr/>
          <p:nvPr/>
        </p:nvSpPr>
        <p:spPr>
          <a:xfrm>
            <a:off x="8176640" y="468902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7F4DAAF8-DAB7-E496-DE77-F1EF95755BCF}"/>
              </a:ext>
            </a:extLst>
          </p:cNvPr>
          <p:cNvSpPr/>
          <p:nvPr/>
        </p:nvSpPr>
        <p:spPr>
          <a:xfrm>
            <a:off x="7346195" y="5482742"/>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96B9FDBE-C119-C700-56C7-77C7D0C9CE66}"/>
              </a:ext>
            </a:extLst>
          </p:cNvPr>
          <p:cNvSpPr/>
          <p:nvPr/>
        </p:nvSpPr>
        <p:spPr>
          <a:xfrm>
            <a:off x="7348777" y="6134983"/>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EB624508-39F5-C6C3-6BD4-F010554BA2BF}"/>
              </a:ext>
            </a:extLst>
          </p:cNvPr>
          <p:cNvSpPr/>
          <p:nvPr/>
        </p:nvSpPr>
        <p:spPr>
          <a:xfrm>
            <a:off x="8307089" y="5550904"/>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D7AFA2F2-BEF0-0B8F-9C79-1C053358610D}"/>
              </a:ext>
            </a:extLst>
          </p:cNvPr>
          <p:cNvSpPr/>
          <p:nvPr/>
        </p:nvSpPr>
        <p:spPr>
          <a:xfrm>
            <a:off x="9270562" y="425839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EFA5CFFB-60E0-76B2-7045-B75FF9E42B62}"/>
              </a:ext>
            </a:extLst>
          </p:cNvPr>
          <p:cNvSpPr/>
          <p:nvPr/>
        </p:nvSpPr>
        <p:spPr>
          <a:xfrm>
            <a:off x="9233107" y="499300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D9B51663-CD90-D47F-F76A-CD88AA26CB45}"/>
              </a:ext>
            </a:extLst>
          </p:cNvPr>
          <p:cNvSpPr/>
          <p:nvPr/>
        </p:nvSpPr>
        <p:spPr>
          <a:xfrm>
            <a:off x="9277019" y="574595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75FDBD2B-6653-5862-4E03-F7F015E29AEA}"/>
              </a:ext>
            </a:extLst>
          </p:cNvPr>
          <p:cNvSpPr/>
          <p:nvPr/>
        </p:nvSpPr>
        <p:spPr>
          <a:xfrm>
            <a:off x="11172980" y="4803868"/>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E31F2836-51E2-45BF-EF3F-DD14B3109789}"/>
              </a:ext>
            </a:extLst>
          </p:cNvPr>
          <p:cNvSpPr/>
          <p:nvPr/>
        </p:nvSpPr>
        <p:spPr>
          <a:xfrm>
            <a:off x="12066067" y="713393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630ED1A7-5D91-B7FE-C13A-476B3B99463D}"/>
              </a:ext>
            </a:extLst>
          </p:cNvPr>
          <p:cNvSpPr/>
          <p:nvPr/>
        </p:nvSpPr>
        <p:spPr>
          <a:xfrm>
            <a:off x="11477780" y="5108668"/>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86185025-A4D3-9AE0-5349-1259E39E3FE5}"/>
              </a:ext>
            </a:extLst>
          </p:cNvPr>
          <p:cNvSpPr/>
          <p:nvPr/>
        </p:nvSpPr>
        <p:spPr>
          <a:xfrm>
            <a:off x="7510213" y="7157027"/>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57A4BE2C-E6DA-FF40-D211-AE37912A066F}"/>
              </a:ext>
            </a:extLst>
          </p:cNvPr>
          <p:cNvSpPr/>
          <p:nvPr/>
        </p:nvSpPr>
        <p:spPr>
          <a:xfrm>
            <a:off x="10271494" y="5276799"/>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32F15167-559D-2DDB-EA61-76A86364D4DD}"/>
              </a:ext>
            </a:extLst>
          </p:cNvPr>
          <p:cNvSpPr/>
          <p:nvPr/>
        </p:nvSpPr>
        <p:spPr>
          <a:xfrm>
            <a:off x="10981835" y="6025445"/>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FD4E0F91-133E-B92A-8875-C864DE895D8C}"/>
              </a:ext>
            </a:extLst>
          </p:cNvPr>
          <p:cNvSpPr/>
          <p:nvPr/>
        </p:nvSpPr>
        <p:spPr>
          <a:xfrm>
            <a:off x="10222417" y="6105438"/>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106FED23-0C73-B26F-A3A9-DF832F1F83D3}"/>
              </a:ext>
            </a:extLst>
          </p:cNvPr>
          <p:cNvSpPr/>
          <p:nvPr/>
        </p:nvSpPr>
        <p:spPr>
          <a:xfrm>
            <a:off x="9612815" y="4488106"/>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a:extLst>
              <a:ext uri="{FF2B5EF4-FFF2-40B4-BE49-F238E27FC236}">
                <a16:creationId xmlns:a16="http://schemas.microsoft.com/office/drawing/2014/main" id="{1EC48D27-421E-D57E-6B5D-0B25BB7BF214}"/>
              </a:ext>
            </a:extLst>
          </p:cNvPr>
          <p:cNvSpPr/>
          <p:nvPr/>
        </p:nvSpPr>
        <p:spPr>
          <a:xfrm>
            <a:off x="9521118" y="5424911"/>
            <a:ext cx="116237" cy="115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E60072B-7476-CD1A-0C31-95742127A48B}"/>
              </a:ext>
            </a:extLst>
          </p:cNvPr>
          <p:cNvSpPr/>
          <p:nvPr/>
        </p:nvSpPr>
        <p:spPr>
          <a:xfrm>
            <a:off x="6426630" y="2307542"/>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2466C795-A02F-5AC4-3904-80CB1D5FC15A}"/>
              </a:ext>
            </a:extLst>
          </p:cNvPr>
          <p:cNvSpPr/>
          <p:nvPr/>
        </p:nvSpPr>
        <p:spPr>
          <a:xfrm>
            <a:off x="603914" y="5598403"/>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93CE241E-04E5-5B24-A512-86EDDA06828B}"/>
              </a:ext>
            </a:extLst>
          </p:cNvPr>
          <p:cNvSpPr/>
          <p:nvPr/>
        </p:nvSpPr>
        <p:spPr>
          <a:xfrm>
            <a:off x="1301866" y="5769085"/>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BA22C847-55EA-A0FC-04B6-66FE20E20A05}"/>
              </a:ext>
            </a:extLst>
          </p:cNvPr>
          <p:cNvSpPr/>
          <p:nvPr/>
        </p:nvSpPr>
        <p:spPr>
          <a:xfrm>
            <a:off x="1094699" y="5265393"/>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36C01BD2-5604-AC1A-28DA-15ECBA5F4F2F}"/>
              </a:ext>
            </a:extLst>
          </p:cNvPr>
          <p:cNvSpPr/>
          <p:nvPr/>
        </p:nvSpPr>
        <p:spPr>
          <a:xfrm>
            <a:off x="1883045" y="5791419"/>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06081299-0540-8488-C645-FEFD0AE12353}"/>
              </a:ext>
            </a:extLst>
          </p:cNvPr>
          <p:cNvSpPr/>
          <p:nvPr/>
        </p:nvSpPr>
        <p:spPr>
          <a:xfrm>
            <a:off x="2395792" y="5265393"/>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A3BE1EEB-C074-12F3-5471-A7FD86F03984}"/>
              </a:ext>
            </a:extLst>
          </p:cNvPr>
          <p:cNvSpPr/>
          <p:nvPr/>
        </p:nvSpPr>
        <p:spPr>
          <a:xfrm>
            <a:off x="3069700" y="4916197"/>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6FD00F61-D5D7-707B-44E4-0EA3F11C0713}"/>
              </a:ext>
            </a:extLst>
          </p:cNvPr>
          <p:cNvSpPr/>
          <p:nvPr/>
        </p:nvSpPr>
        <p:spPr>
          <a:xfrm>
            <a:off x="2936142" y="5765681"/>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290A047E-C607-804E-AE4D-9577B32AFD1B}"/>
              </a:ext>
            </a:extLst>
          </p:cNvPr>
          <p:cNvSpPr/>
          <p:nvPr/>
        </p:nvSpPr>
        <p:spPr>
          <a:xfrm>
            <a:off x="3945872" y="4515383"/>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a:extLst>
              <a:ext uri="{FF2B5EF4-FFF2-40B4-BE49-F238E27FC236}">
                <a16:creationId xmlns:a16="http://schemas.microsoft.com/office/drawing/2014/main" id="{1B7A3454-2FF2-A445-2CED-36C4B2154E5C}"/>
              </a:ext>
            </a:extLst>
          </p:cNvPr>
          <p:cNvSpPr/>
          <p:nvPr/>
        </p:nvSpPr>
        <p:spPr>
          <a:xfrm>
            <a:off x="4605837" y="5046851"/>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7B37CF45-3906-DF4C-CBC3-63209DDD3972}"/>
              </a:ext>
            </a:extLst>
          </p:cNvPr>
          <p:cNvSpPr/>
          <p:nvPr/>
        </p:nvSpPr>
        <p:spPr>
          <a:xfrm>
            <a:off x="3890332" y="5060094"/>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AC6BB00B-435C-1AFC-4F56-33C0C5FAF205}"/>
              </a:ext>
            </a:extLst>
          </p:cNvPr>
          <p:cNvSpPr/>
          <p:nvPr/>
        </p:nvSpPr>
        <p:spPr>
          <a:xfrm>
            <a:off x="4239046" y="5683552"/>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D37D1B1E-BB6B-05E9-3CBE-8484C15311B3}"/>
              </a:ext>
            </a:extLst>
          </p:cNvPr>
          <p:cNvSpPr/>
          <p:nvPr/>
        </p:nvSpPr>
        <p:spPr>
          <a:xfrm>
            <a:off x="5259606" y="4774468"/>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a:extLst>
              <a:ext uri="{FF2B5EF4-FFF2-40B4-BE49-F238E27FC236}">
                <a16:creationId xmlns:a16="http://schemas.microsoft.com/office/drawing/2014/main" id="{CEF9865C-83E2-156B-E2FA-6CBF4E4BAE96}"/>
              </a:ext>
            </a:extLst>
          </p:cNvPr>
          <p:cNvSpPr/>
          <p:nvPr/>
        </p:nvSpPr>
        <p:spPr>
          <a:xfrm>
            <a:off x="4991233" y="5695248"/>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1BC24BFA-266B-748E-1975-B8D423CC1783}"/>
              </a:ext>
            </a:extLst>
          </p:cNvPr>
          <p:cNvSpPr/>
          <p:nvPr/>
        </p:nvSpPr>
        <p:spPr>
          <a:xfrm>
            <a:off x="6762687" y="3847450"/>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331DEB4E-E874-6D8B-522F-01B9C584B6C2}"/>
              </a:ext>
            </a:extLst>
          </p:cNvPr>
          <p:cNvSpPr/>
          <p:nvPr/>
        </p:nvSpPr>
        <p:spPr>
          <a:xfrm>
            <a:off x="6687516" y="5542495"/>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CEF33749-3918-CF04-AE5C-AFFD63CF50D3}"/>
              </a:ext>
            </a:extLst>
          </p:cNvPr>
          <p:cNvSpPr/>
          <p:nvPr/>
        </p:nvSpPr>
        <p:spPr>
          <a:xfrm>
            <a:off x="7733903" y="3088155"/>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B11147B5-8B7A-FF1C-CC21-EBD775728693}"/>
              </a:ext>
            </a:extLst>
          </p:cNvPr>
          <p:cNvSpPr/>
          <p:nvPr/>
        </p:nvSpPr>
        <p:spPr>
          <a:xfrm>
            <a:off x="7693096" y="4800291"/>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a:extLst>
              <a:ext uri="{FF2B5EF4-FFF2-40B4-BE49-F238E27FC236}">
                <a16:creationId xmlns:a16="http://schemas.microsoft.com/office/drawing/2014/main" id="{76CEBAB5-957C-C8A7-3063-73B7702F35AF}"/>
              </a:ext>
            </a:extLst>
          </p:cNvPr>
          <p:cNvSpPr/>
          <p:nvPr/>
        </p:nvSpPr>
        <p:spPr>
          <a:xfrm>
            <a:off x="8709528" y="5737246"/>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a:extLst>
              <a:ext uri="{FF2B5EF4-FFF2-40B4-BE49-F238E27FC236}">
                <a16:creationId xmlns:a16="http://schemas.microsoft.com/office/drawing/2014/main" id="{E800FD34-61E0-42C3-5FC9-D2C3D029B1D3}"/>
              </a:ext>
            </a:extLst>
          </p:cNvPr>
          <p:cNvSpPr/>
          <p:nvPr/>
        </p:nvSpPr>
        <p:spPr>
          <a:xfrm>
            <a:off x="8894992" y="4163704"/>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a:extLst>
              <a:ext uri="{FF2B5EF4-FFF2-40B4-BE49-F238E27FC236}">
                <a16:creationId xmlns:a16="http://schemas.microsoft.com/office/drawing/2014/main" id="{CCF4B576-B98D-AD8F-DEA7-57BBB6ACB8C7}"/>
              </a:ext>
            </a:extLst>
          </p:cNvPr>
          <p:cNvSpPr/>
          <p:nvPr/>
        </p:nvSpPr>
        <p:spPr>
          <a:xfrm>
            <a:off x="8033676" y="3789124"/>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a:extLst>
              <a:ext uri="{FF2B5EF4-FFF2-40B4-BE49-F238E27FC236}">
                <a16:creationId xmlns:a16="http://schemas.microsoft.com/office/drawing/2014/main" id="{48C6854B-3417-CD25-711D-4F6AE14EC6E1}"/>
              </a:ext>
            </a:extLst>
          </p:cNvPr>
          <p:cNvSpPr/>
          <p:nvPr/>
        </p:nvSpPr>
        <p:spPr>
          <a:xfrm>
            <a:off x="9539718" y="3219934"/>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a:extLst>
              <a:ext uri="{FF2B5EF4-FFF2-40B4-BE49-F238E27FC236}">
                <a16:creationId xmlns:a16="http://schemas.microsoft.com/office/drawing/2014/main" id="{738B576D-04E5-A925-0463-7ED434B2F881}"/>
              </a:ext>
            </a:extLst>
          </p:cNvPr>
          <p:cNvSpPr/>
          <p:nvPr/>
        </p:nvSpPr>
        <p:spPr>
          <a:xfrm>
            <a:off x="9755018" y="4546595"/>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a:extLst>
              <a:ext uri="{FF2B5EF4-FFF2-40B4-BE49-F238E27FC236}">
                <a16:creationId xmlns:a16="http://schemas.microsoft.com/office/drawing/2014/main" id="{F572C753-8C05-C54B-9B91-497C68C68CC0}"/>
              </a:ext>
            </a:extLst>
          </p:cNvPr>
          <p:cNvSpPr/>
          <p:nvPr/>
        </p:nvSpPr>
        <p:spPr>
          <a:xfrm>
            <a:off x="10388125" y="5389193"/>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02263752-78F6-F325-88CD-3239FC6F0AC8}"/>
              </a:ext>
            </a:extLst>
          </p:cNvPr>
          <p:cNvSpPr/>
          <p:nvPr/>
        </p:nvSpPr>
        <p:spPr>
          <a:xfrm>
            <a:off x="11093164" y="3747882"/>
            <a:ext cx="548640" cy="548640"/>
          </a:xfrm>
          <a:prstGeom prst="ellipse">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TextBox 178">
            <a:extLst>
              <a:ext uri="{FF2B5EF4-FFF2-40B4-BE49-F238E27FC236}">
                <a16:creationId xmlns:a16="http://schemas.microsoft.com/office/drawing/2014/main" id="{7F580945-B374-F488-F3F3-D3F381697F59}"/>
              </a:ext>
            </a:extLst>
          </p:cNvPr>
          <p:cNvSpPr txBox="1"/>
          <p:nvPr/>
        </p:nvSpPr>
        <p:spPr>
          <a:xfrm>
            <a:off x="1683070" y="2397797"/>
            <a:ext cx="2274982" cy="400110"/>
          </a:xfrm>
          <a:prstGeom prst="rect">
            <a:avLst/>
          </a:prstGeom>
          <a:noFill/>
        </p:spPr>
        <p:txBody>
          <a:bodyPr wrap="none" rtlCol="0">
            <a:spAutoFit/>
          </a:bodyPr>
          <a:lstStyle/>
          <a:p>
            <a:r>
              <a:rPr lang="en-US" sz="2000" dirty="0">
                <a:solidFill>
                  <a:schemeClr val="bg1"/>
                </a:solidFill>
                <a:latin typeface="Raleway" panose="020B0503030101060003" pitchFamily="34" charset="77"/>
              </a:rPr>
              <a:t>= Water Molecule</a:t>
            </a:r>
          </a:p>
        </p:txBody>
      </p:sp>
      <p:sp>
        <p:nvSpPr>
          <p:cNvPr id="180" name="TextBox 179">
            <a:extLst>
              <a:ext uri="{FF2B5EF4-FFF2-40B4-BE49-F238E27FC236}">
                <a16:creationId xmlns:a16="http://schemas.microsoft.com/office/drawing/2014/main" id="{1A4DF46C-F40A-BAFF-F645-8676911344C9}"/>
              </a:ext>
            </a:extLst>
          </p:cNvPr>
          <p:cNvSpPr txBox="1"/>
          <p:nvPr/>
        </p:nvSpPr>
        <p:spPr>
          <a:xfrm>
            <a:off x="7016243" y="2356485"/>
            <a:ext cx="1382110" cy="400110"/>
          </a:xfrm>
          <a:prstGeom prst="rect">
            <a:avLst/>
          </a:prstGeom>
          <a:noFill/>
        </p:spPr>
        <p:txBody>
          <a:bodyPr wrap="none" rtlCol="0">
            <a:spAutoFit/>
          </a:bodyPr>
          <a:lstStyle/>
          <a:p>
            <a:r>
              <a:rPr lang="en-US" sz="2000" dirty="0">
                <a:solidFill>
                  <a:schemeClr val="bg1"/>
                </a:solidFill>
                <a:latin typeface="Raleway" panose="020B0503030101060003" pitchFamily="34" charset="77"/>
              </a:rPr>
              <a:t>= Particles</a:t>
            </a:r>
          </a:p>
        </p:txBody>
      </p:sp>
    </p:spTree>
    <p:extLst>
      <p:ext uri="{BB962C8B-B14F-4D97-AF65-F5344CB8AC3E}">
        <p14:creationId xmlns:p14="http://schemas.microsoft.com/office/powerpoint/2010/main" val="2697975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lstStyle/>
          <a:p>
            <a:r>
              <a:rPr lang="en-US" dirty="0"/>
              <a:t>Short Circuiting</a:t>
            </a:r>
          </a:p>
        </p:txBody>
      </p:sp>
      <p:sp>
        <p:nvSpPr>
          <p:cNvPr id="3" name="TextBox 2">
            <a:extLst>
              <a:ext uri="{FF2B5EF4-FFF2-40B4-BE49-F238E27FC236}">
                <a16:creationId xmlns:a16="http://schemas.microsoft.com/office/drawing/2014/main" id="{DA29780F-4911-ADD2-1B4A-340698058F38}"/>
              </a:ext>
            </a:extLst>
          </p:cNvPr>
          <p:cNvSpPr txBox="1"/>
          <p:nvPr/>
        </p:nvSpPr>
        <p:spPr>
          <a:xfrm>
            <a:off x="538292" y="1690688"/>
            <a:ext cx="11348908" cy="1938992"/>
          </a:xfrm>
          <a:prstGeom prst="rect">
            <a:avLst/>
          </a:prstGeom>
          <a:noFill/>
        </p:spPr>
        <p:txBody>
          <a:bodyPr wrap="square" rtlCol="0">
            <a:spAutoFit/>
          </a:bodyPr>
          <a:lstStyle/>
          <a:p>
            <a:r>
              <a:rPr lang="en-US" sz="2400" dirty="0">
                <a:latin typeface="Raleway" panose="020B0503030101060003" pitchFamily="34" charset="77"/>
              </a:rPr>
              <a:t>When water isn’t evenly disbursed across the tank area and velocity is much faster in some parts than others</a:t>
            </a:r>
          </a:p>
          <a:p>
            <a:endParaRPr lang="en-US" sz="2400" dirty="0">
              <a:latin typeface="Raleway" panose="020B0503030101060003" pitchFamily="34" charset="77"/>
            </a:endParaRPr>
          </a:p>
          <a:p>
            <a:r>
              <a:rPr lang="en-US" sz="2400" dirty="0">
                <a:latin typeface="Raleway" panose="020B0503030101060003" pitchFamily="34" charset="77"/>
              </a:rPr>
              <a:t>In the high velocity area detention time is reduced and particles escape before settling; in the low velocity area septic conditions and odor can arise.</a:t>
            </a:r>
          </a:p>
        </p:txBody>
      </p:sp>
      <p:sp>
        <p:nvSpPr>
          <p:cNvPr id="4" name="Rectangle 3">
            <a:extLst>
              <a:ext uri="{FF2B5EF4-FFF2-40B4-BE49-F238E27FC236}">
                <a16:creationId xmlns:a16="http://schemas.microsoft.com/office/drawing/2014/main" id="{A9613306-05BD-3B99-F880-85F680BBFF34}"/>
              </a:ext>
            </a:extLst>
          </p:cNvPr>
          <p:cNvSpPr/>
          <p:nvPr/>
        </p:nvSpPr>
        <p:spPr>
          <a:xfrm>
            <a:off x="2231756" y="3978849"/>
            <a:ext cx="7307451" cy="195278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8207DBE-A353-303C-3ECB-4ADAFFC1C207}"/>
              </a:ext>
            </a:extLst>
          </p:cNvPr>
          <p:cNvSpPr/>
          <p:nvPr/>
        </p:nvSpPr>
        <p:spPr>
          <a:xfrm>
            <a:off x="9539207" y="3978849"/>
            <a:ext cx="702590" cy="25140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0AEE4BB-915D-1595-6E6F-D6CE97A1860E}"/>
              </a:ext>
            </a:extLst>
          </p:cNvPr>
          <p:cNvSpPr/>
          <p:nvPr/>
        </p:nvSpPr>
        <p:spPr>
          <a:xfrm>
            <a:off x="1529166" y="3978849"/>
            <a:ext cx="702590" cy="25140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E19D6EDC-2B3A-423F-6267-76E3BE6BD66B}"/>
              </a:ext>
            </a:extLst>
          </p:cNvPr>
          <p:cNvCxnSpPr/>
          <p:nvPr/>
        </p:nvCxnSpPr>
        <p:spPr>
          <a:xfrm>
            <a:off x="9531458" y="3978849"/>
            <a:ext cx="0" cy="1952787"/>
          </a:xfrm>
          <a:prstGeom prst="line">
            <a:avLst/>
          </a:prstGeom>
          <a:ln w="635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DE7C83D-01DD-69B8-A182-391309E67BCB}"/>
              </a:ext>
            </a:extLst>
          </p:cNvPr>
          <p:cNvCxnSpPr/>
          <p:nvPr/>
        </p:nvCxnSpPr>
        <p:spPr>
          <a:xfrm>
            <a:off x="2231756" y="3978849"/>
            <a:ext cx="0" cy="1952787"/>
          </a:xfrm>
          <a:prstGeom prst="line">
            <a:avLst/>
          </a:prstGeom>
          <a:ln w="635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B74BEC86-0D1C-3F59-0273-5861D77308E5}"/>
              </a:ext>
            </a:extLst>
          </p:cNvPr>
          <p:cNvGrpSpPr/>
          <p:nvPr/>
        </p:nvGrpSpPr>
        <p:grpSpPr>
          <a:xfrm>
            <a:off x="1698951" y="4152642"/>
            <a:ext cx="3107218" cy="3558283"/>
            <a:chOff x="1698951" y="4152642"/>
            <a:chExt cx="3107218" cy="3558283"/>
          </a:xfrm>
        </p:grpSpPr>
        <p:sp>
          <p:nvSpPr>
            <p:cNvPr id="10" name="Arc 9">
              <a:extLst>
                <a:ext uri="{FF2B5EF4-FFF2-40B4-BE49-F238E27FC236}">
                  <a16:creationId xmlns:a16="http://schemas.microsoft.com/office/drawing/2014/main" id="{6E4FF100-324F-0CDA-9357-E321BA43DEEF}"/>
                </a:ext>
              </a:extLst>
            </p:cNvPr>
            <p:cNvSpPr/>
            <p:nvPr/>
          </p:nvSpPr>
          <p:spPr>
            <a:xfrm rot="15539167">
              <a:off x="1753890" y="4097703"/>
              <a:ext cx="2997340" cy="3107218"/>
            </a:xfrm>
            <a:prstGeom prst="arc">
              <a:avLst>
                <a:gd name="adj1" fmla="val 16990268"/>
                <a:gd name="adj2" fmla="val 171700"/>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0D2D2726-32DA-6868-DB82-56A48E08CA62}"/>
                </a:ext>
              </a:extLst>
            </p:cNvPr>
            <p:cNvSpPr/>
            <p:nvPr/>
          </p:nvSpPr>
          <p:spPr>
            <a:xfrm rot="16391638">
              <a:off x="1632200" y="5842606"/>
              <a:ext cx="1725446" cy="876395"/>
            </a:xfrm>
            <a:prstGeom prst="arc">
              <a:avLst>
                <a:gd name="adj1" fmla="val 17552821"/>
                <a:gd name="adj2" fmla="val 21572934"/>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FD5020E0-84B4-C9A7-AE29-48BDD6FEA260}"/>
                </a:ext>
              </a:extLst>
            </p:cNvPr>
            <p:cNvSpPr/>
            <p:nvPr/>
          </p:nvSpPr>
          <p:spPr>
            <a:xfrm rot="15153275">
              <a:off x="1481838" y="5030593"/>
              <a:ext cx="2997340" cy="2363324"/>
            </a:xfrm>
            <a:prstGeom prst="arc">
              <a:avLst>
                <a:gd name="adj1" fmla="val 18101585"/>
                <a:gd name="adj2" fmla="val 795144"/>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73029686-9919-9A66-7639-529C7767227D}"/>
              </a:ext>
            </a:extLst>
          </p:cNvPr>
          <p:cNvGrpSpPr/>
          <p:nvPr/>
        </p:nvGrpSpPr>
        <p:grpSpPr>
          <a:xfrm>
            <a:off x="7204366" y="4102477"/>
            <a:ext cx="2940893" cy="3655202"/>
            <a:chOff x="7204366" y="4102477"/>
            <a:chExt cx="2940893" cy="3655202"/>
          </a:xfrm>
        </p:grpSpPr>
        <p:sp>
          <p:nvSpPr>
            <p:cNvPr id="13" name="Arc 12">
              <a:extLst>
                <a:ext uri="{FF2B5EF4-FFF2-40B4-BE49-F238E27FC236}">
                  <a16:creationId xmlns:a16="http://schemas.microsoft.com/office/drawing/2014/main" id="{BF6337FD-7E3A-7E06-32CB-5F85499FF569}"/>
                </a:ext>
              </a:extLst>
            </p:cNvPr>
            <p:cNvSpPr/>
            <p:nvPr/>
          </p:nvSpPr>
          <p:spPr>
            <a:xfrm rot="16391638" flipV="1">
              <a:off x="8377619" y="5665130"/>
              <a:ext cx="1725446" cy="1252289"/>
            </a:xfrm>
            <a:prstGeom prst="arc">
              <a:avLst>
                <a:gd name="adj1" fmla="val 17552821"/>
                <a:gd name="adj2" fmla="val 21572934"/>
              </a:avLst>
            </a:prstGeom>
            <a:ln w="508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13">
              <a:extLst>
                <a:ext uri="{FF2B5EF4-FFF2-40B4-BE49-F238E27FC236}">
                  <a16:creationId xmlns:a16="http://schemas.microsoft.com/office/drawing/2014/main" id="{19FB119C-3E68-D097-AB38-1507479CF8F5}"/>
                </a:ext>
              </a:extLst>
            </p:cNvPr>
            <p:cNvSpPr/>
            <p:nvPr/>
          </p:nvSpPr>
          <p:spPr>
            <a:xfrm rot="16555535" flipV="1">
              <a:off x="7547531" y="5271992"/>
              <a:ext cx="2997340" cy="1974033"/>
            </a:xfrm>
            <a:prstGeom prst="arc">
              <a:avLst>
                <a:gd name="adj1" fmla="val 17509202"/>
                <a:gd name="adj2" fmla="val 21449556"/>
              </a:avLst>
            </a:prstGeom>
            <a:ln w="508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Arc 14">
              <a:extLst>
                <a:ext uri="{FF2B5EF4-FFF2-40B4-BE49-F238E27FC236}">
                  <a16:creationId xmlns:a16="http://schemas.microsoft.com/office/drawing/2014/main" id="{E78AEFBA-1DD4-3BB5-5EA6-2925B32A93E0}"/>
                </a:ext>
              </a:extLst>
            </p:cNvPr>
            <p:cNvSpPr/>
            <p:nvPr/>
          </p:nvSpPr>
          <p:spPr>
            <a:xfrm rot="16863924" flipV="1">
              <a:off x="7176143" y="4130700"/>
              <a:ext cx="2997340" cy="2940893"/>
            </a:xfrm>
            <a:prstGeom prst="arc">
              <a:avLst>
                <a:gd name="adj1" fmla="val 16990268"/>
                <a:gd name="adj2" fmla="val 171700"/>
              </a:avLst>
            </a:prstGeom>
            <a:ln w="508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4CAFFDB2-80DB-61BC-5C6C-6134D0F6D2B1}"/>
              </a:ext>
            </a:extLst>
          </p:cNvPr>
          <p:cNvGrpSpPr/>
          <p:nvPr/>
        </p:nvGrpSpPr>
        <p:grpSpPr>
          <a:xfrm>
            <a:off x="2837457" y="4027967"/>
            <a:ext cx="6050546" cy="1514019"/>
            <a:chOff x="2837457" y="4027967"/>
            <a:chExt cx="6050546" cy="1514019"/>
          </a:xfrm>
        </p:grpSpPr>
        <p:sp>
          <p:nvSpPr>
            <p:cNvPr id="16" name="Arc 15">
              <a:extLst>
                <a:ext uri="{FF2B5EF4-FFF2-40B4-BE49-F238E27FC236}">
                  <a16:creationId xmlns:a16="http://schemas.microsoft.com/office/drawing/2014/main" id="{4A405ED5-8C52-1332-E6EC-89E7ED56562A}"/>
                </a:ext>
              </a:extLst>
            </p:cNvPr>
            <p:cNvSpPr/>
            <p:nvPr/>
          </p:nvSpPr>
          <p:spPr>
            <a:xfrm>
              <a:off x="3437870" y="4027967"/>
              <a:ext cx="4657180" cy="201478"/>
            </a:xfrm>
            <a:prstGeom prst="arc">
              <a:avLst>
                <a:gd name="adj1" fmla="val 10830154"/>
                <a:gd name="adj2" fmla="val 0"/>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80EB46AC-E7DC-006D-8D0C-6E2A54519A3C}"/>
                </a:ext>
              </a:extLst>
            </p:cNvPr>
            <p:cNvSpPr/>
            <p:nvPr/>
          </p:nvSpPr>
          <p:spPr>
            <a:xfrm>
              <a:off x="3141041" y="4374584"/>
              <a:ext cx="5433809" cy="570093"/>
            </a:xfrm>
            <a:prstGeom prst="arc">
              <a:avLst>
                <a:gd name="adj1" fmla="val 10830154"/>
                <a:gd name="adj2" fmla="val 0"/>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2FDA3B72-BEEA-2874-C483-C036F9D03DF7}"/>
                </a:ext>
              </a:extLst>
            </p:cNvPr>
            <p:cNvSpPr/>
            <p:nvPr/>
          </p:nvSpPr>
          <p:spPr>
            <a:xfrm>
              <a:off x="2837457" y="4850393"/>
              <a:ext cx="6050546" cy="691593"/>
            </a:xfrm>
            <a:prstGeom prst="arc">
              <a:avLst>
                <a:gd name="adj1" fmla="val 10830154"/>
                <a:gd name="adj2" fmla="val 0"/>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D02585A5-0AB2-1686-A15B-E7094B799527}"/>
              </a:ext>
            </a:extLst>
          </p:cNvPr>
          <p:cNvGrpSpPr/>
          <p:nvPr/>
        </p:nvGrpSpPr>
        <p:grpSpPr>
          <a:xfrm>
            <a:off x="2278418" y="5096483"/>
            <a:ext cx="7201654" cy="1655239"/>
            <a:chOff x="2632107" y="5096483"/>
            <a:chExt cx="6124410" cy="1655239"/>
          </a:xfrm>
        </p:grpSpPr>
        <p:sp>
          <p:nvSpPr>
            <p:cNvPr id="19" name="Chord 18">
              <a:extLst>
                <a:ext uri="{FF2B5EF4-FFF2-40B4-BE49-F238E27FC236}">
                  <a16:creationId xmlns:a16="http://schemas.microsoft.com/office/drawing/2014/main" id="{B759BD14-EAEC-96B4-30F8-7CD21F742FCE}"/>
                </a:ext>
              </a:extLst>
            </p:cNvPr>
            <p:cNvSpPr/>
            <p:nvPr/>
          </p:nvSpPr>
          <p:spPr>
            <a:xfrm rot="5400000">
              <a:off x="4866692" y="2861898"/>
              <a:ext cx="1655239" cy="6124410"/>
            </a:xfrm>
            <a:prstGeom prst="chord">
              <a:avLst>
                <a:gd name="adj1" fmla="val 5384112"/>
                <a:gd name="adj2" fmla="val 16200000"/>
              </a:avLst>
            </a:prstGeom>
            <a:pattFill prst="openDmnd">
              <a:fgClr>
                <a:schemeClr val="bg1"/>
              </a:fgClr>
              <a:bgClr>
                <a:schemeClr val="accent1"/>
              </a:bgClr>
            </a:patt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66EABEB-66FB-AE29-3CC4-2A93DC1FB2AF}"/>
                </a:ext>
              </a:extLst>
            </p:cNvPr>
            <p:cNvSpPr txBox="1"/>
            <p:nvPr/>
          </p:nvSpPr>
          <p:spPr>
            <a:xfrm>
              <a:off x="4491066" y="5472664"/>
              <a:ext cx="2350323" cy="400110"/>
            </a:xfrm>
            <a:prstGeom prst="rect">
              <a:avLst/>
            </a:prstGeom>
            <a:solidFill>
              <a:schemeClr val="bg1"/>
            </a:solidFill>
          </p:spPr>
          <p:txBody>
            <a:bodyPr wrap="none" rtlCol="0">
              <a:spAutoFit/>
            </a:bodyPr>
            <a:lstStyle/>
            <a:p>
              <a:r>
                <a:rPr lang="en-US" sz="2000" dirty="0">
                  <a:latin typeface="Raleway" panose="020B0503030101060003" pitchFamily="34" charset="77"/>
                </a:rPr>
                <a:t>Low Velocity Area</a:t>
              </a:r>
            </a:p>
          </p:txBody>
        </p:sp>
      </p:grpSp>
      <p:sp>
        <p:nvSpPr>
          <p:cNvPr id="22" name="TextBox 21">
            <a:extLst>
              <a:ext uri="{FF2B5EF4-FFF2-40B4-BE49-F238E27FC236}">
                <a16:creationId xmlns:a16="http://schemas.microsoft.com/office/drawing/2014/main" id="{7F72E34A-EA29-3BB6-8712-53BFA4670723}"/>
              </a:ext>
            </a:extLst>
          </p:cNvPr>
          <p:cNvSpPr txBox="1"/>
          <p:nvPr/>
        </p:nvSpPr>
        <p:spPr>
          <a:xfrm>
            <a:off x="4550460" y="4198982"/>
            <a:ext cx="2393604" cy="400110"/>
          </a:xfrm>
          <a:prstGeom prst="rect">
            <a:avLst/>
          </a:prstGeom>
          <a:solidFill>
            <a:schemeClr val="bg1"/>
          </a:solidFill>
        </p:spPr>
        <p:txBody>
          <a:bodyPr wrap="none" rtlCol="0">
            <a:spAutoFit/>
          </a:bodyPr>
          <a:lstStyle/>
          <a:p>
            <a:r>
              <a:rPr lang="en-US" sz="2000" dirty="0">
                <a:latin typeface="Raleway" panose="020B0503030101060003" pitchFamily="34" charset="77"/>
              </a:rPr>
              <a:t>High Velocity Area</a:t>
            </a:r>
          </a:p>
        </p:txBody>
      </p:sp>
      <p:sp>
        <p:nvSpPr>
          <p:cNvPr id="27" name="Up Arrow 26">
            <a:extLst>
              <a:ext uri="{FF2B5EF4-FFF2-40B4-BE49-F238E27FC236}">
                <a16:creationId xmlns:a16="http://schemas.microsoft.com/office/drawing/2014/main" id="{94018099-3EAD-D864-7873-BA6CEF71E11E}"/>
              </a:ext>
            </a:extLst>
          </p:cNvPr>
          <p:cNvSpPr/>
          <p:nvPr/>
        </p:nvSpPr>
        <p:spPr>
          <a:xfrm>
            <a:off x="1060804" y="6445388"/>
            <a:ext cx="1627989" cy="418455"/>
          </a:xfrm>
          <a:prstGeom prst="upArrow">
            <a:avLst>
              <a:gd name="adj1" fmla="val 50000"/>
              <a:gd name="adj2" fmla="val 51852"/>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latin typeface="Raleway" panose="020B0503030101060003" pitchFamily="34" charset="77"/>
              </a:rPr>
              <a:t>FLOW</a:t>
            </a:r>
          </a:p>
        </p:txBody>
      </p:sp>
      <p:sp>
        <p:nvSpPr>
          <p:cNvPr id="28" name="Down Arrow 27">
            <a:extLst>
              <a:ext uri="{FF2B5EF4-FFF2-40B4-BE49-F238E27FC236}">
                <a16:creationId xmlns:a16="http://schemas.microsoft.com/office/drawing/2014/main" id="{B15D5326-FD1A-F2A3-622B-ABC6D0D22E4F}"/>
              </a:ext>
            </a:extLst>
          </p:cNvPr>
          <p:cNvSpPr/>
          <p:nvPr/>
        </p:nvSpPr>
        <p:spPr>
          <a:xfrm>
            <a:off x="9066940" y="6369561"/>
            <a:ext cx="1647124" cy="488439"/>
          </a:xfrm>
          <a:prstGeom prst="downArrow">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latin typeface="Raleway" panose="020B0503030101060003" pitchFamily="34" charset="77"/>
              </a:rPr>
              <a:t>FLOW</a:t>
            </a:r>
          </a:p>
        </p:txBody>
      </p:sp>
    </p:spTree>
    <p:extLst>
      <p:ext uri="{BB962C8B-B14F-4D97-AF65-F5344CB8AC3E}">
        <p14:creationId xmlns:p14="http://schemas.microsoft.com/office/powerpoint/2010/main" val="157945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repeatCount="indefinite"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2000"/>
                                        <p:tgtEl>
                                          <p:spTgt spid="26"/>
                                        </p:tgtEl>
                                      </p:cBhvr>
                                    </p:animEffect>
                                  </p:childTnLst>
                                </p:cTn>
                              </p:par>
                              <p:par>
                                <p:cTn id="8" presetID="9" presetClass="entr" presetSubtype="0" repeatCount="indefinite"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2000"/>
                                        <p:tgtEl>
                                          <p:spTgt spid="24"/>
                                        </p:tgtEl>
                                      </p:cBhvr>
                                    </p:animEffect>
                                  </p:childTnLst>
                                </p:cTn>
                              </p:par>
                              <p:par>
                                <p:cTn id="11" presetID="9" presetClass="entr" presetSubtype="0" repeatCount="indefinite" fill="hold" nodeType="withEffect">
                                  <p:stCondLst>
                                    <p:cond delay="1000"/>
                                  </p:stCondLst>
                                  <p:childTnLst>
                                    <p:set>
                                      <p:cBhvr>
                                        <p:cTn id="12" dur="1" fill="hold">
                                          <p:stCondLst>
                                            <p:cond delay="0"/>
                                          </p:stCondLst>
                                        </p:cTn>
                                        <p:tgtEl>
                                          <p:spTgt spid="25"/>
                                        </p:tgtEl>
                                        <p:attrNameLst>
                                          <p:attrName>style.visibility</p:attrName>
                                        </p:attrNameLst>
                                      </p:cBhvr>
                                      <p:to>
                                        <p:strVal val="visible"/>
                                      </p:to>
                                    </p:set>
                                    <p:animEffect transition="in" filter="dissolve">
                                      <p:cBhvr>
                                        <p:cTn id="13" dur="20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B2EE09-DC93-3680-AC95-35FC1A2DF178}"/>
              </a:ext>
            </a:extLst>
          </p:cNvPr>
          <p:cNvSpPr/>
          <p:nvPr/>
        </p:nvSpPr>
        <p:spPr>
          <a:xfrm>
            <a:off x="966569" y="4564249"/>
            <a:ext cx="10492353" cy="1782305"/>
          </a:xfrm>
          <a:prstGeom prst="rect">
            <a:avLst/>
          </a:prstGeom>
          <a:gradFill>
            <a:gsLst>
              <a:gs pos="69000">
                <a:srgbClr val="98AFDA"/>
              </a:gs>
              <a:gs pos="100000">
                <a:schemeClr val="accent1"/>
              </a:gs>
              <a:gs pos="50000">
                <a:schemeClr val="bg1">
                  <a:lumMod val="95000"/>
                </a:schemeClr>
              </a:gs>
              <a:gs pos="5000">
                <a:srgbClr val="C51818"/>
              </a:gs>
              <a:gs pos="36000">
                <a:srgbClr val="C51818"/>
              </a:gs>
              <a:gs pos="0">
                <a:srgbClr val="C0000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normAutofit fontScale="90000"/>
          </a:bodyPr>
          <a:lstStyle/>
          <a:p>
            <a:r>
              <a:rPr lang="en-US" dirty="0"/>
              <a:t>Short Circuiting: Temperature</a:t>
            </a:r>
          </a:p>
        </p:txBody>
      </p:sp>
      <p:sp>
        <p:nvSpPr>
          <p:cNvPr id="3" name="TextBox 2">
            <a:extLst>
              <a:ext uri="{FF2B5EF4-FFF2-40B4-BE49-F238E27FC236}">
                <a16:creationId xmlns:a16="http://schemas.microsoft.com/office/drawing/2014/main" id="{DA29780F-4911-ADD2-1B4A-340698058F38}"/>
              </a:ext>
            </a:extLst>
          </p:cNvPr>
          <p:cNvSpPr txBox="1"/>
          <p:nvPr/>
        </p:nvSpPr>
        <p:spPr>
          <a:xfrm>
            <a:off x="538292" y="1690688"/>
            <a:ext cx="11348908" cy="2308324"/>
          </a:xfrm>
          <a:prstGeom prst="rect">
            <a:avLst/>
          </a:prstGeom>
          <a:noFill/>
        </p:spPr>
        <p:txBody>
          <a:bodyPr wrap="square" rtlCol="0">
            <a:spAutoFit/>
          </a:bodyPr>
          <a:lstStyle/>
          <a:p>
            <a:r>
              <a:rPr lang="en-US" sz="2400" dirty="0">
                <a:latin typeface="Raleway" panose="020B0503030101060003" pitchFamily="34" charset="77"/>
              </a:rPr>
              <a:t>Temperature stratification can cause short circuiting too.  </a:t>
            </a:r>
          </a:p>
          <a:p>
            <a:endParaRPr lang="en-US" sz="2400" dirty="0">
              <a:latin typeface="Raleway" panose="020B0503030101060003" pitchFamily="34" charset="77"/>
            </a:endParaRPr>
          </a:p>
          <a:p>
            <a:r>
              <a:rPr lang="en-US" sz="2400" dirty="0">
                <a:latin typeface="Raleway" panose="020B0503030101060003" pitchFamily="34" charset="77"/>
              </a:rPr>
              <a:t>Cold water is denser, warmer water tends to float on top.</a:t>
            </a:r>
          </a:p>
          <a:p>
            <a:endParaRPr lang="en-US" sz="2400" dirty="0">
              <a:latin typeface="Raleway" panose="020B0503030101060003" pitchFamily="34" charset="77"/>
            </a:endParaRPr>
          </a:p>
          <a:p>
            <a:r>
              <a:rPr lang="en-US" sz="2400" dirty="0">
                <a:latin typeface="Raleway" panose="020B0503030101060003" pitchFamily="34" charset="77"/>
              </a:rPr>
              <a:t>If the basin is cold and the influent is very warm, it may flow along the top and cause septic conditions at the bottom</a:t>
            </a:r>
          </a:p>
        </p:txBody>
      </p:sp>
      <p:sp>
        <p:nvSpPr>
          <p:cNvPr id="5" name="Rectangle 4">
            <a:extLst>
              <a:ext uri="{FF2B5EF4-FFF2-40B4-BE49-F238E27FC236}">
                <a16:creationId xmlns:a16="http://schemas.microsoft.com/office/drawing/2014/main" id="{676FBD6A-4921-7BE6-0B18-AA91E98A21AB}"/>
              </a:ext>
            </a:extLst>
          </p:cNvPr>
          <p:cNvSpPr/>
          <p:nvPr/>
        </p:nvSpPr>
        <p:spPr>
          <a:xfrm>
            <a:off x="10663341" y="5096357"/>
            <a:ext cx="795581" cy="1250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CE81338-5C50-EE85-7AC8-3DA29C3BFC0C}"/>
              </a:ext>
            </a:extLst>
          </p:cNvPr>
          <p:cNvSpPr/>
          <p:nvPr/>
        </p:nvSpPr>
        <p:spPr>
          <a:xfrm>
            <a:off x="966569" y="5096356"/>
            <a:ext cx="795581" cy="1250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urved Connector 14">
            <a:extLst>
              <a:ext uri="{FF2B5EF4-FFF2-40B4-BE49-F238E27FC236}">
                <a16:creationId xmlns:a16="http://schemas.microsoft.com/office/drawing/2014/main" id="{5E33DA43-4C31-9222-7523-9F33D639916B}"/>
              </a:ext>
            </a:extLst>
          </p:cNvPr>
          <p:cNvCxnSpPr>
            <a:cxnSpLocks/>
          </p:cNvCxnSpPr>
          <p:nvPr/>
        </p:nvCxnSpPr>
        <p:spPr>
          <a:xfrm>
            <a:off x="733078" y="4832549"/>
            <a:ext cx="3358475" cy="263806"/>
          </a:xfrm>
          <a:prstGeom prst="curvedConnector3">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a:extLst>
              <a:ext uri="{FF2B5EF4-FFF2-40B4-BE49-F238E27FC236}">
                <a16:creationId xmlns:a16="http://schemas.microsoft.com/office/drawing/2014/main" id="{166976B5-E983-F3FC-41D7-73A1D773FB79}"/>
              </a:ext>
            </a:extLst>
          </p:cNvPr>
          <p:cNvCxnSpPr>
            <a:cxnSpLocks/>
          </p:cNvCxnSpPr>
          <p:nvPr/>
        </p:nvCxnSpPr>
        <p:spPr>
          <a:xfrm flipV="1">
            <a:off x="8284903" y="4858618"/>
            <a:ext cx="3407510" cy="193250"/>
          </a:xfrm>
          <a:prstGeom prst="curvedConnector3">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F9FE610-5D3C-AEAE-1F99-75756F2E46F4}"/>
              </a:ext>
            </a:extLst>
          </p:cNvPr>
          <p:cNvCxnSpPr/>
          <p:nvPr/>
        </p:nvCxnSpPr>
        <p:spPr>
          <a:xfrm>
            <a:off x="4548753" y="5096355"/>
            <a:ext cx="2983423" cy="0"/>
          </a:xfrm>
          <a:prstGeom prst="straightConnector1">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3C52ACB-AE98-B6D7-F5BC-0F5D766AD83F}"/>
              </a:ext>
            </a:extLst>
          </p:cNvPr>
          <p:cNvSpPr txBox="1"/>
          <p:nvPr/>
        </p:nvSpPr>
        <p:spPr>
          <a:xfrm>
            <a:off x="4948089" y="5831303"/>
            <a:ext cx="2258952" cy="369332"/>
          </a:xfrm>
          <a:prstGeom prst="rect">
            <a:avLst/>
          </a:prstGeom>
          <a:noFill/>
        </p:spPr>
        <p:txBody>
          <a:bodyPr wrap="none" rtlCol="0">
            <a:spAutoFit/>
          </a:bodyPr>
          <a:lstStyle/>
          <a:p>
            <a:r>
              <a:rPr lang="en-US" dirty="0">
                <a:latin typeface="Raleway" panose="020B0503030101060003" pitchFamily="34" charset="77"/>
              </a:rPr>
              <a:t>(Low Velocity Area)</a:t>
            </a:r>
          </a:p>
        </p:txBody>
      </p:sp>
      <p:sp>
        <p:nvSpPr>
          <p:cNvPr id="24" name="TextBox 23">
            <a:extLst>
              <a:ext uri="{FF2B5EF4-FFF2-40B4-BE49-F238E27FC236}">
                <a16:creationId xmlns:a16="http://schemas.microsoft.com/office/drawing/2014/main" id="{210AED8D-6196-0CC3-81BD-9783876A76C8}"/>
              </a:ext>
            </a:extLst>
          </p:cNvPr>
          <p:cNvSpPr txBox="1"/>
          <p:nvPr/>
        </p:nvSpPr>
        <p:spPr>
          <a:xfrm>
            <a:off x="4948089" y="4649530"/>
            <a:ext cx="2295821" cy="369332"/>
          </a:xfrm>
          <a:prstGeom prst="rect">
            <a:avLst/>
          </a:prstGeom>
          <a:noFill/>
        </p:spPr>
        <p:txBody>
          <a:bodyPr wrap="none" rtlCol="0">
            <a:spAutoFit/>
          </a:bodyPr>
          <a:lstStyle/>
          <a:p>
            <a:r>
              <a:rPr lang="en-US" dirty="0">
                <a:latin typeface="Raleway" panose="020B0503030101060003" pitchFamily="34" charset="77"/>
              </a:rPr>
              <a:t>(High Velocity Area)</a:t>
            </a:r>
          </a:p>
        </p:txBody>
      </p:sp>
    </p:spTree>
    <p:extLst>
      <p:ext uri="{BB962C8B-B14F-4D97-AF65-F5344CB8AC3E}">
        <p14:creationId xmlns:p14="http://schemas.microsoft.com/office/powerpoint/2010/main" val="210374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repeatCount="indefinite"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2000"/>
                                        <p:tgtEl>
                                          <p:spTgt spid="15"/>
                                        </p:tgtEl>
                                      </p:cBhvr>
                                    </p:animEffect>
                                  </p:childTnLst>
                                </p:cTn>
                              </p:par>
                              <p:par>
                                <p:cTn id="12" presetID="9" presetClass="entr" presetSubtype="0" repeatCount="indefinite"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dissolve">
                                      <p:cBhvr>
                                        <p:cTn id="14" dur="2000"/>
                                        <p:tgtEl>
                                          <p:spTgt spid="22"/>
                                        </p:tgtEl>
                                      </p:cBhvr>
                                    </p:animEffect>
                                  </p:childTnLst>
                                </p:cTn>
                              </p:par>
                              <p:par>
                                <p:cTn id="15" presetID="9" presetClass="entr" presetSubtype="0" repeatCount="indefinite"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042A21-697D-4BA0-1B72-55F1113F6E3E}"/>
              </a:ext>
            </a:extLst>
          </p:cNvPr>
          <p:cNvSpPr/>
          <p:nvPr/>
        </p:nvSpPr>
        <p:spPr>
          <a:xfrm>
            <a:off x="1053884" y="4572508"/>
            <a:ext cx="5042116" cy="1782305"/>
          </a:xfrm>
          <a:prstGeom prst="rect">
            <a:avLst/>
          </a:prstGeom>
          <a:gradFill>
            <a:gsLst>
              <a:gs pos="20996">
                <a:srgbClr val="C51818"/>
              </a:gs>
              <a:gs pos="69000">
                <a:srgbClr val="98AFDA"/>
              </a:gs>
              <a:gs pos="100000">
                <a:schemeClr val="accent1"/>
              </a:gs>
              <a:gs pos="81989">
                <a:srgbClr val="7595D1"/>
              </a:gs>
              <a:gs pos="41000">
                <a:schemeClr val="bg1">
                  <a:lumMod val="95000"/>
                </a:schemeClr>
              </a:gs>
              <a:gs pos="0">
                <a:srgbClr val="C0000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EACF630-FBF4-6683-E31A-B31C2DD8E138}"/>
              </a:ext>
            </a:extLst>
          </p:cNvPr>
          <p:cNvSpPr/>
          <p:nvPr/>
        </p:nvSpPr>
        <p:spPr>
          <a:xfrm flipH="1">
            <a:off x="6096000" y="4572509"/>
            <a:ext cx="5042115" cy="1782305"/>
          </a:xfrm>
          <a:prstGeom prst="rect">
            <a:avLst/>
          </a:prstGeom>
          <a:gradFill>
            <a:gsLst>
              <a:gs pos="20996">
                <a:srgbClr val="C51818"/>
              </a:gs>
              <a:gs pos="69000">
                <a:srgbClr val="98AFDA"/>
              </a:gs>
              <a:gs pos="100000">
                <a:schemeClr val="accent1"/>
              </a:gs>
              <a:gs pos="81989">
                <a:srgbClr val="7595D1"/>
              </a:gs>
              <a:gs pos="41000">
                <a:schemeClr val="bg1">
                  <a:lumMod val="95000"/>
                </a:schemeClr>
              </a:gs>
              <a:gs pos="0">
                <a:srgbClr val="C0000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normAutofit fontScale="90000"/>
          </a:bodyPr>
          <a:lstStyle/>
          <a:p>
            <a:r>
              <a:rPr lang="en-US" dirty="0"/>
              <a:t>Short Circuiting: Temperature</a:t>
            </a:r>
          </a:p>
        </p:txBody>
      </p:sp>
      <p:sp>
        <p:nvSpPr>
          <p:cNvPr id="3" name="TextBox 2">
            <a:extLst>
              <a:ext uri="{FF2B5EF4-FFF2-40B4-BE49-F238E27FC236}">
                <a16:creationId xmlns:a16="http://schemas.microsoft.com/office/drawing/2014/main" id="{DA29780F-4911-ADD2-1B4A-340698058F38}"/>
              </a:ext>
            </a:extLst>
          </p:cNvPr>
          <p:cNvSpPr txBox="1"/>
          <p:nvPr/>
        </p:nvSpPr>
        <p:spPr>
          <a:xfrm>
            <a:off x="538292" y="1690688"/>
            <a:ext cx="11348908" cy="2308324"/>
          </a:xfrm>
          <a:prstGeom prst="rect">
            <a:avLst/>
          </a:prstGeom>
          <a:noFill/>
        </p:spPr>
        <p:txBody>
          <a:bodyPr wrap="square" rtlCol="0">
            <a:spAutoFit/>
          </a:bodyPr>
          <a:lstStyle/>
          <a:p>
            <a:r>
              <a:rPr lang="en-US" sz="2400" dirty="0">
                <a:latin typeface="Raleway" panose="020B0503030101060003" pitchFamily="34" charset="77"/>
              </a:rPr>
              <a:t>Temperature stratification can cause short circuiting too.  </a:t>
            </a:r>
          </a:p>
          <a:p>
            <a:endParaRPr lang="en-US" sz="2400" dirty="0">
              <a:latin typeface="Raleway" panose="020B0503030101060003" pitchFamily="34" charset="77"/>
            </a:endParaRPr>
          </a:p>
          <a:p>
            <a:r>
              <a:rPr lang="en-US" sz="2400" dirty="0">
                <a:latin typeface="Raleway" panose="020B0503030101060003" pitchFamily="34" charset="77"/>
              </a:rPr>
              <a:t>Cold water is denser, warmer water tends to float on top.</a:t>
            </a:r>
          </a:p>
          <a:p>
            <a:endParaRPr lang="en-US" sz="2400" dirty="0">
              <a:latin typeface="Raleway" panose="020B0503030101060003" pitchFamily="34" charset="77"/>
            </a:endParaRPr>
          </a:p>
          <a:p>
            <a:r>
              <a:rPr lang="en-US" sz="2400" dirty="0">
                <a:latin typeface="Raleway" panose="020B0503030101060003" pitchFamily="34" charset="77"/>
              </a:rPr>
              <a:t>If the basin is warm and the influent is very cold, it may flow along the bottom, and cause septic conditions at the top</a:t>
            </a:r>
          </a:p>
        </p:txBody>
      </p:sp>
      <p:sp>
        <p:nvSpPr>
          <p:cNvPr id="5" name="Rectangle 4">
            <a:extLst>
              <a:ext uri="{FF2B5EF4-FFF2-40B4-BE49-F238E27FC236}">
                <a16:creationId xmlns:a16="http://schemas.microsoft.com/office/drawing/2014/main" id="{676FBD6A-4921-7BE6-0B18-AA91E98A21AB}"/>
              </a:ext>
            </a:extLst>
          </p:cNvPr>
          <p:cNvSpPr/>
          <p:nvPr/>
        </p:nvSpPr>
        <p:spPr>
          <a:xfrm>
            <a:off x="10663341" y="5096357"/>
            <a:ext cx="795581" cy="1250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CE81338-5C50-EE85-7AC8-3DA29C3BFC0C}"/>
              </a:ext>
            </a:extLst>
          </p:cNvPr>
          <p:cNvSpPr/>
          <p:nvPr/>
        </p:nvSpPr>
        <p:spPr>
          <a:xfrm>
            <a:off x="966569" y="5096356"/>
            <a:ext cx="795581" cy="1250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urved Connector 14">
            <a:extLst>
              <a:ext uri="{FF2B5EF4-FFF2-40B4-BE49-F238E27FC236}">
                <a16:creationId xmlns:a16="http://schemas.microsoft.com/office/drawing/2014/main" id="{5E33DA43-4C31-9222-7523-9F33D639916B}"/>
              </a:ext>
            </a:extLst>
          </p:cNvPr>
          <p:cNvCxnSpPr>
            <a:cxnSpLocks/>
          </p:cNvCxnSpPr>
          <p:nvPr/>
        </p:nvCxnSpPr>
        <p:spPr>
          <a:xfrm>
            <a:off x="733078" y="4832549"/>
            <a:ext cx="3402640" cy="1293222"/>
          </a:xfrm>
          <a:prstGeom prst="curvedConnector3">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a:extLst>
              <a:ext uri="{FF2B5EF4-FFF2-40B4-BE49-F238E27FC236}">
                <a16:creationId xmlns:a16="http://schemas.microsoft.com/office/drawing/2014/main" id="{166976B5-E983-F3FC-41D7-73A1D773FB79}"/>
              </a:ext>
            </a:extLst>
          </p:cNvPr>
          <p:cNvCxnSpPr>
            <a:cxnSpLocks/>
          </p:cNvCxnSpPr>
          <p:nvPr/>
        </p:nvCxnSpPr>
        <p:spPr>
          <a:xfrm flipV="1">
            <a:off x="8221851" y="4858618"/>
            <a:ext cx="3470562" cy="1267153"/>
          </a:xfrm>
          <a:prstGeom prst="curvedConnector3">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F9FE610-5D3C-AEAE-1F99-75756F2E46F4}"/>
              </a:ext>
            </a:extLst>
          </p:cNvPr>
          <p:cNvCxnSpPr/>
          <p:nvPr/>
        </p:nvCxnSpPr>
        <p:spPr>
          <a:xfrm>
            <a:off x="4510007" y="6125771"/>
            <a:ext cx="2983423" cy="0"/>
          </a:xfrm>
          <a:prstGeom prst="straightConnector1">
            <a:avLst/>
          </a:prstGeom>
          <a:ln w="635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3C52ACB-AE98-B6D7-F5BC-0F5D766AD83F}"/>
              </a:ext>
            </a:extLst>
          </p:cNvPr>
          <p:cNvSpPr txBox="1"/>
          <p:nvPr/>
        </p:nvSpPr>
        <p:spPr>
          <a:xfrm>
            <a:off x="4853807" y="5658487"/>
            <a:ext cx="2295821" cy="369332"/>
          </a:xfrm>
          <a:prstGeom prst="rect">
            <a:avLst/>
          </a:prstGeom>
          <a:noFill/>
        </p:spPr>
        <p:txBody>
          <a:bodyPr wrap="none" rtlCol="0">
            <a:spAutoFit/>
          </a:bodyPr>
          <a:lstStyle/>
          <a:p>
            <a:r>
              <a:rPr lang="en-US" dirty="0">
                <a:latin typeface="Raleway" panose="020B0503030101060003" pitchFamily="34" charset="77"/>
              </a:rPr>
              <a:t>(High Velocity Area)</a:t>
            </a:r>
          </a:p>
        </p:txBody>
      </p:sp>
      <p:sp>
        <p:nvSpPr>
          <p:cNvPr id="24" name="TextBox 23">
            <a:extLst>
              <a:ext uri="{FF2B5EF4-FFF2-40B4-BE49-F238E27FC236}">
                <a16:creationId xmlns:a16="http://schemas.microsoft.com/office/drawing/2014/main" id="{210AED8D-6196-0CC3-81BD-9783876A76C8}"/>
              </a:ext>
            </a:extLst>
          </p:cNvPr>
          <p:cNvSpPr txBox="1"/>
          <p:nvPr/>
        </p:nvSpPr>
        <p:spPr>
          <a:xfrm>
            <a:off x="4948089" y="4649530"/>
            <a:ext cx="2258952" cy="369332"/>
          </a:xfrm>
          <a:prstGeom prst="rect">
            <a:avLst/>
          </a:prstGeom>
          <a:noFill/>
        </p:spPr>
        <p:txBody>
          <a:bodyPr wrap="none" rtlCol="0">
            <a:spAutoFit/>
          </a:bodyPr>
          <a:lstStyle/>
          <a:p>
            <a:r>
              <a:rPr lang="en-US" dirty="0">
                <a:latin typeface="Raleway" panose="020B0503030101060003" pitchFamily="34" charset="77"/>
              </a:rPr>
              <a:t>(Low Velocity Area)</a:t>
            </a:r>
          </a:p>
        </p:txBody>
      </p:sp>
    </p:spTree>
    <p:extLst>
      <p:ext uri="{BB962C8B-B14F-4D97-AF65-F5344CB8AC3E}">
        <p14:creationId xmlns:p14="http://schemas.microsoft.com/office/powerpoint/2010/main" val="171613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repeatCount="indefinite"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2000"/>
                                        <p:tgtEl>
                                          <p:spTgt spid="15"/>
                                        </p:tgtEl>
                                      </p:cBhvr>
                                    </p:animEffect>
                                  </p:childTnLst>
                                </p:cTn>
                              </p:par>
                              <p:par>
                                <p:cTn id="12" presetID="9" presetClass="entr" presetSubtype="0" repeatCount="indefinite"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dissolve">
                                      <p:cBhvr>
                                        <p:cTn id="14" dur="2000"/>
                                        <p:tgtEl>
                                          <p:spTgt spid="22"/>
                                        </p:tgtEl>
                                      </p:cBhvr>
                                    </p:animEffect>
                                  </p:childTnLst>
                                </p:cTn>
                              </p:par>
                              <p:par>
                                <p:cTn id="15" presetID="9" presetClass="entr" presetSubtype="0" repeatCount="indefinite"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5344-AB16-3D1E-8195-6688F0B58EBD}"/>
              </a:ext>
            </a:extLst>
          </p:cNvPr>
          <p:cNvSpPr>
            <a:spLocks noGrp="1"/>
          </p:cNvSpPr>
          <p:nvPr>
            <p:ph type="title"/>
          </p:nvPr>
        </p:nvSpPr>
        <p:spPr/>
        <p:txBody>
          <a:bodyPr>
            <a:normAutofit fontScale="90000"/>
          </a:bodyPr>
          <a:lstStyle/>
          <a:p>
            <a:r>
              <a:rPr lang="en-US" dirty="0"/>
              <a:t>Scour Velocity (it’s complicated)</a:t>
            </a:r>
          </a:p>
        </p:txBody>
      </p:sp>
      <p:graphicFrame>
        <p:nvGraphicFramePr>
          <p:cNvPr id="3" name="Table 3">
            <a:extLst>
              <a:ext uri="{FF2B5EF4-FFF2-40B4-BE49-F238E27FC236}">
                <a16:creationId xmlns:a16="http://schemas.microsoft.com/office/drawing/2014/main" id="{92ABDE07-2C72-D793-2E3A-A7083CE27C86}"/>
              </a:ext>
            </a:extLst>
          </p:cNvPr>
          <p:cNvGraphicFramePr>
            <a:graphicFrameLocks noGrp="1"/>
          </p:cNvGraphicFramePr>
          <p:nvPr>
            <p:extLst>
              <p:ext uri="{D42A27DB-BD31-4B8C-83A1-F6EECF244321}">
                <p14:modId xmlns:p14="http://schemas.microsoft.com/office/powerpoint/2010/main" val="3888960418"/>
              </p:ext>
            </p:extLst>
          </p:nvPr>
        </p:nvGraphicFramePr>
        <p:xfrm>
          <a:off x="5580197" y="1664228"/>
          <a:ext cx="6432274" cy="2377440"/>
        </p:xfrm>
        <a:graphic>
          <a:graphicData uri="http://schemas.openxmlformats.org/drawingml/2006/table">
            <a:tbl>
              <a:tblPr firstRow="1" bandRow="1">
                <a:tableStyleId>{5C22544A-7EE6-4342-B048-85BDC9FD1C3A}</a:tableStyleId>
              </a:tblPr>
              <a:tblGrid>
                <a:gridCol w="4566872">
                  <a:extLst>
                    <a:ext uri="{9D8B030D-6E8A-4147-A177-3AD203B41FA5}">
                      <a16:colId xmlns:a16="http://schemas.microsoft.com/office/drawing/2014/main" val="51387765"/>
                    </a:ext>
                  </a:extLst>
                </a:gridCol>
                <a:gridCol w="1865402">
                  <a:extLst>
                    <a:ext uri="{9D8B030D-6E8A-4147-A177-3AD203B41FA5}">
                      <a16:colId xmlns:a16="http://schemas.microsoft.com/office/drawing/2014/main" val="3644278753"/>
                    </a:ext>
                  </a:extLst>
                </a:gridCol>
              </a:tblGrid>
              <a:tr h="370840">
                <a:tc>
                  <a:txBody>
                    <a:bodyPr/>
                    <a:lstStyle/>
                    <a:p>
                      <a:endParaRPr lang="en-US" sz="2000" dirty="0">
                        <a:latin typeface="Raleway" panose="020B0503030101060003" pitchFamily="34" charset="77"/>
                      </a:endParaRPr>
                    </a:p>
                  </a:txBody>
                  <a:tcPr/>
                </a:tc>
                <a:tc>
                  <a:txBody>
                    <a:bodyPr/>
                    <a:lstStyle/>
                    <a:p>
                      <a:r>
                        <a:rPr lang="en-US" sz="2000" dirty="0">
                          <a:latin typeface="Raleway" panose="020B0503030101060003" pitchFamily="34" charset="77"/>
                        </a:rPr>
                        <a:t>Value</a:t>
                      </a:r>
                    </a:p>
                  </a:txBody>
                  <a:tcPr/>
                </a:tc>
                <a:extLst>
                  <a:ext uri="{0D108BD9-81ED-4DB2-BD59-A6C34878D82A}">
                    <a16:rowId xmlns:a16="http://schemas.microsoft.com/office/drawing/2014/main" val="1067179111"/>
                  </a:ext>
                </a:extLst>
              </a:tr>
              <a:tr h="370840">
                <a:tc>
                  <a:txBody>
                    <a:bodyPr/>
                    <a:lstStyle/>
                    <a:p>
                      <a:r>
                        <a:rPr lang="en-US" sz="2000" dirty="0">
                          <a:latin typeface="Raleway" panose="020B0503030101060003" pitchFamily="34" charset="77"/>
                        </a:rPr>
                        <a:t>Particle cohesion constant (k)</a:t>
                      </a:r>
                    </a:p>
                  </a:txBody>
                  <a:tcPr/>
                </a:tc>
                <a:tc>
                  <a:txBody>
                    <a:bodyPr/>
                    <a:lstStyle/>
                    <a:p>
                      <a:r>
                        <a:rPr lang="en-US" sz="2000" dirty="0">
                          <a:latin typeface="Raleway" panose="020B0503030101060003" pitchFamily="34" charset="77"/>
                        </a:rPr>
                        <a:t>0.05</a:t>
                      </a:r>
                    </a:p>
                  </a:txBody>
                  <a:tcPr/>
                </a:tc>
                <a:extLst>
                  <a:ext uri="{0D108BD9-81ED-4DB2-BD59-A6C34878D82A}">
                    <a16:rowId xmlns:a16="http://schemas.microsoft.com/office/drawing/2014/main" val="2335160765"/>
                  </a:ext>
                </a:extLst>
              </a:tr>
              <a:tr h="37084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2000" dirty="0">
                          <a:latin typeface="Raleway" panose="020B0503030101060003" pitchFamily="34" charset="77"/>
                        </a:rPr>
                        <a:t>Darcy-</a:t>
                      </a:r>
                      <a:r>
                        <a:rPr lang="en-US" sz="2000" dirty="0" err="1">
                          <a:latin typeface="Raleway" panose="020B0503030101060003" pitchFamily="34" charset="77"/>
                        </a:rPr>
                        <a:t>Weibach</a:t>
                      </a:r>
                      <a:r>
                        <a:rPr lang="en-US" sz="2000" dirty="0">
                          <a:latin typeface="Raleway" panose="020B0503030101060003" pitchFamily="34" charset="77"/>
                        </a:rPr>
                        <a:t> friction factor (</a:t>
                      </a:r>
                      <a:r>
                        <a:rPr lang="en-US" sz="2000" i="1" dirty="0">
                          <a:latin typeface="Raleway" panose="020B0503030101060003" pitchFamily="34" charset="77"/>
                        </a:rPr>
                        <a:t>f</a:t>
                      </a:r>
                      <a:r>
                        <a:rPr lang="en-US" sz="2000" dirty="0">
                          <a:latin typeface="Raleway" panose="020B0503030101060003" pitchFamily="34" charset="77"/>
                        </a:rPr>
                        <a:t>)</a:t>
                      </a:r>
                    </a:p>
                  </a:txBody>
                  <a:tcPr/>
                </a:tc>
                <a:tc>
                  <a:txBody>
                    <a:bodyPr/>
                    <a:lstStyle/>
                    <a:p>
                      <a:r>
                        <a:rPr lang="en-US" sz="2000" dirty="0">
                          <a:latin typeface="Raleway" panose="020B0503030101060003" pitchFamily="34" charset="77"/>
                        </a:rPr>
                        <a:t>0.025</a:t>
                      </a:r>
                    </a:p>
                  </a:txBody>
                  <a:tcPr/>
                </a:tc>
                <a:extLst>
                  <a:ext uri="{0D108BD9-81ED-4DB2-BD59-A6C34878D82A}">
                    <a16:rowId xmlns:a16="http://schemas.microsoft.com/office/drawing/2014/main" val="1536040019"/>
                  </a:ext>
                </a:extLst>
              </a:tr>
              <a:tr h="370840">
                <a:tc>
                  <a:txBody>
                    <a:bodyPr/>
                    <a:lstStyle/>
                    <a:p>
                      <a:r>
                        <a:rPr lang="en-US" sz="2000" dirty="0">
                          <a:latin typeface="Raleway" panose="020B0503030101060003" pitchFamily="34" charset="77"/>
                        </a:rPr>
                        <a:t>Specific Gravity (</a:t>
                      </a:r>
                      <a:r>
                        <a:rPr lang="en-US" sz="2000" i="1" dirty="0">
                          <a:latin typeface="Raleway" panose="020B0503030101060003" pitchFamily="34" charset="77"/>
                        </a:rPr>
                        <a:t>s</a:t>
                      </a:r>
                      <a:r>
                        <a:rPr lang="en-US" sz="2000" dirty="0">
                          <a:latin typeface="Raleway" panose="020B0503030101060003" pitchFamily="34" charset="77"/>
                        </a:rPr>
                        <a:t>)</a:t>
                      </a:r>
                    </a:p>
                  </a:txBody>
                  <a:tcPr/>
                </a:tc>
                <a:tc>
                  <a:txBody>
                    <a:bodyPr/>
                    <a:lstStyle/>
                    <a:p>
                      <a:r>
                        <a:rPr lang="en-US" sz="2000" dirty="0">
                          <a:latin typeface="Raleway" panose="020B0503030101060003" pitchFamily="34" charset="77"/>
                        </a:rPr>
                        <a:t>1.25</a:t>
                      </a:r>
                    </a:p>
                  </a:txBody>
                  <a:tcPr/>
                </a:tc>
                <a:extLst>
                  <a:ext uri="{0D108BD9-81ED-4DB2-BD59-A6C34878D82A}">
                    <a16:rowId xmlns:a16="http://schemas.microsoft.com/office/drawing/2014/main" val="2823496823"/>
                  </a:ext>
                </a:extLst>
              </a:tr>
              <a:tr h="370840">
                <a:tc>
                  <a:txBody>
                    <a:bodyPr/>
                    <a:lstStyle/>
                    <a:p>
                      <a:r>
                        <a:rPr lang="en-US" sz="2000" dirty="0">
                          <a:latin typeface="Raleway" panose="020B0503030101060003" pitchFamily="34" charset="77"/>
                        </a:rPr>
                        <a:t>Gravity</a:t>
                      </a:r>
                    </a:p>
                  </a:txBody>
                  <a:tcPr/>
                </a:tc>
                <a:tc>
                  <a:txBody>
                    <a:bodyPr/>
                    <a:lstStyle/>
                    <a:p>
                      <a:r>
                        <a:rPr lang="en-US" sz="2000" dirty="0">
                          <a:latin typeface="Raleway" panose="020B0503030101060003" pitchFamily="34" charset="77"/>
                        </a:rPr>
                        <a:t>9.81 m/s</a:t>
                      </a:r>
                      <a:r>
                        <a:rPr lang="en-US" sz="2000" baseline="30000" dirty="0">
                          <a:latin typeface="Raleway" panose="020B0503030101060003" pitchFamily="34" charset="77"/>
                        </a:rPr>
                        <a:t>2</a:t>
                      </a:r>
                    </a:p>
                  </a:txBody>
                  <a:tcPr/>
                </a:tc>
                <a:extLst>
                  <a:ext uri="{0D108BD9-81ED-4DB2-BD59-A6C34878D82A}">
                    <a16:rowId xmlns:a16="http://schemas.microsoft.com/office/drawing/2014/main" val="774746966"/>
                  </a:ext>
                </a:extLst>
              </a:tr>
              <a:tr h="370840">
                <a:tc>
                  <a:txBody>
                    <a:bodyPr/>
                    <a:lstStyle/>
                    <a:p>
                      <a:r>
                        <a:rPr lang="en-US" sz="2000" dirty="0">
                          <a:latin typeface="Raleway" panose="020B0503030101060003" pitchFamily="34" charset="77"/>
                        </a:rPr>
                        <a:t>Particle diameter</a:t>
                      </a:r>
                    </a:p>
                  </a:txBody>
                  <a:tcPr/>
                </a:tc>
                <a:tc>
                  <a:txBody>
                    <a:bodyPr/>
                    <a:lstStyle/>
                    <a:p>
                      <a:r>
                        <a:rPr lang="en-US" sz="2000" dirty="0">
                          <a:latin typeface="Raleway" panose="020B0503030101060003" pitchFamily="34" charset="77"/>
                        </a:rPr>
                        <a:t>100 x 10</a:t>
                      </a:r>
                      <a:r>
                        <a:rPr lang="en-US" sz="2000" baseline="30000" dirty="0">
                          <a:latin typeface="Raleway" panose="020B0503030101060003" pitchFamily="34" charset="77"/>
                        </a:rPr>
                        <a:t>-6m</a:t>
                      </a:r>
                    </a:p>
                  </a:txBody>
                  <a:tcPr/>
                </a:tc>
                <a:extLst>
                  <a:ext uri="{0D108BD9-81ED-4DB2-BD59-A6C34878D82A}">
                    <a16:rowId xmlns:a16="http://schemas.microsoft.com/office/drawing/2014/main" val="2122406238"/>
                  </a:ext>
                </a:extLst>
              </a:tr>
            </a:tbl>
          </a:graphicData>
        </a:graphic>
      </p:graphicFrame>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D1E2C88-0015-2EB3-351B-6D361524886C}"/>
                  </a:ext>
                </a:extLst>
              </p:cNvPr>
              <p:cNvSpPr txBox="1"/>
              <p:nvPr/>
            </p:nvSpPr>
            <p:spPr>
              <a:xfrm>
                <a:off x="331275" y="2290390"/>
                <a:ext cx="4005905" cy="11251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b="0" i="1" smtClean="0">
                          <a:latin typeface="Cambria Math" panose="02040503050406030204" pitchFamily="18" charset="0"/>
                        </a:rPr>
                        <m:t>𝑣</m:t>
                      </m:r>
                      <m:r>
                        <a:rPr lang="en-US" sz="3000" b="0" i="1" baseline="-25000" smtClean="0">
                          <a:latin typeface="Cambria Math" panose="02040503050406030204" pitchFamily="18" charset="0"/>
                        </a:rPr>
                        <m:t>𝐻</m:t>
                      </m:r>
                      <m:r>
                        <a:rPr lang="en-US" sz="3000" b="0" i="1" smtClean="0">
                          <a:latin typeface="Cambria Math" panose="02040503050406030204" pitchFamily="18" charset="0"/>
                        </a:rPr>
                        <m:t>=  </m:t>
                      </m:r>
                      <m:sSup>
                        <m:sSupPr>
                          <m:ctrlPr>
                            <a:rPr lang="en-US" sz="3000" b="0" i="1" smtClean="0">
                              <a:latin typeface="Cambria Math" panose="02040503050406030204" pitchFamily="18" charset="0"/>
                            </a:rPr>
                          </m:ctrlPr>
                        </m:sSupPr>
                        <m:e>
                          <m:d>
                            <m:dPr>
                              <m:begChr m:val="["/>
                              <m:endChr m:val="]"/>
                              <m:ctrlPr>
                                <a:rPr lang="en-US" sz="3000" b="0" i="1" smtClean="0">
                                  <a:latin typeface="Cambria Math" panose="02040503050406030204" pitchFamily="18" charset="0"/>
                                </a:rPr>
                              </m:ctrlPr>
                            </m:dPr>
                            <m:e>
                              <m:f>
                                <m:fPr>
                                  <m:ctrlPr>
                                    <a:rPr lang="en-US" sz="3000" b="0" i="1" smtClean="0">
                                      <a:latin typeface="Cambria Math" panose="02040503050406030204" pitchFamily="18" charset="0"/>
                                    </a:rPr>
                                  </m:ctrlPr>
                                </m:fPr>
                                <m:num>
                                  <m:r>
                                    <a:rPr lang="en-US" sz="3000" i="1">
                                      <a:latin typeface="Cambria Math" panose="02040503050406030204" pitchFamily="18" charset="0"/>
                                    </a:rPr>
                                    <m:t>8</m:t>
                                  </m:r>
                                  <m:r>
                                    <a:rPr lang="en-US" sz="3000" i="1">
                                      <a:latin typeface="Cambria Math" panose="02040503050406030204" pitchFamily="18" charset="0"/>
                                    </a:rPr>
                                    <m:t>𝑘</m:t>
                                  </m:r>
                                  <m:d>
                                    <m:dPr>
                                      <m:ctrlPr>
                                        <a:rPr lang="en-US" sz="3000" i="1">
                                          <a:latin typeface="Cambria Math" panose="02040503050406030204" pitchFamily="18" charset="0"/>
                                        </a:rPr>
                                      </m:ctrlPr>
                                    </m:dPr>
                                    <m:e>
                                      <m:r>
                                        <a:rPr lang="en-US" sz="3000" i="1">
                                          <a:latin typeface="Cambria Math" panose="02040503050406030204" pitchFamily="18" charset="0"/>
                                        </a:rPr>
                                        <m:t>𝑠</m:t>
                                      </m:r>
                                      <m:r>
                                        <a:rPr lang="en-US" sz="3000" i="1">
                                          <a:latin typeface="Cambria Math" panose="02040503050406030204" pitchFamily="18" charset="0"/>
                                        </a:rPr>
                                        <m:t>−1</m:t>
                                      </m:r>
                                    </m:e>
                                  </m:d>
                                  <m:r>
                                    <a:rPr lang="en-US" sz="3000" i="1">
                                      <a:latin typeface="Cambria Math" panose="02040503050406030204" pitchFamily="18" charset="0"/>
                                    </a:rPr>
                                    <m:t>𝑔𝑑</m:t>
                                  </m:r>
                                </m:num>
                                <m:den>
                                  <m:r>
                                    <a:rPr lang="en-US" sz="3000" b="0" i="1" smtClean="0">
                                      <a:latin typeface="Cambria Math" panose="02040503050406030204" pitchFamily="18" charset="0"/>
                                    </a:rPr>
                                    <m:t>𝑓</m:t>
                                  </m:r>
                                </m:den>
                              </m:f>
                            </m:e>
                          </m:d>
                        </m:e>
                        <m:sup>
                          <m:r>
                            <a:rPr lang="en-US" sz="3000" b="0" i="1" smtClean="0">
                              <a:latin typeface="Cambria Math" panose="02040503050406030204" pitchFamily="18" charset="0"/>
                            </a:rPr>
                            <m:t>0.5</m:t>
                          </m:r>
                        </m:sup>
                      </m:sSup>
                    </m:oMath>
                  </m:oMathPara>
                </a14:m>
                <a:endParaRPr lang="en-US" sz="3000" baseline="30000" dirty="0"/>
              </a:p>
            </p:txBody>
          </p:sp>
        </mc:Choice>
        <mc:Fallback xmlns="">
          <p:sp>
            <p:nvSpPr>
              <p:cNvPr id="4" name="TextBox 3">
                <a:extLst>
                  <a:ext uri="{FF2B5EF4-FFF2-40B4-BE49-F238E27FC236}">
                    <a16:creationId xmlns:a16="http://schemas.microsoft.com/office/drawing/2014/main" id="{7D1E2C88-0015-2EB3-351B-6D361524886C}"/>
                  </a:ext>
                </a:extLst>
              </p:cNvPr>
              <p:cNvSpPr txBox="1">
                <a:spLocks noRot="1" noChangeAspect="1" noMove="1" noResize="1" noEditPoints="1" noAdjustHandles="1" noChangeArrowheads="1" noChangeShapeType="1" noTextEdit="1"/>
              </p:cNvSpPr>
              <p:nvPr/>
            </p:nvSpPr>
            <p:spPr>
              <a:xfrm>
                <a:off x="331275" y="2290390"/>
                <a:ext cx="4005905" cy="1125116"/>
              </a:xfrm>
              <a:prstGeom prst="rect">
                <a:avLst/>
              </a:prstGeom>
              <a:blipFill>
                <a:blip r:embed="rId3"/>
                <a:stretch>
                  <a:fillRect t="-1124" b="-101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95FCB03-B2AD-4004-6077-E272C67316B7}"/>
                  </a:ext>
                </a:extLst>
              </p:cNvPr>
              <p:cNvSpPr txBox="1"/>
              <p:nvPr/>
            </p:nvSpPr>
            <p:spPr>
              <a:xfrm>
                <a:off x="479364" y="4400240"/>
                <a:ext cx="8347136" cy="12672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000" b="0" i="1" smtClean="0">
                          <a:latin typeface="Cambria Math" panose="02040503050406030204" pitchFamily="18" charset="0"/>
                        </a:rPr>
                        <m:t>𝑣</m:t>
                      </m:r>
                      <m:r>
                        <a:rPr lang="en-US" sz="3000" b="0" i="1" baseline="-25000" smtClean="0">
                          <a:latin typeface="Cambria Math" panose="02040503050406030204" pitchFamily="18" charset="0"/>
                        </a:rPr>
                        <m:t>𝐻</m:t>
                      </m:r>
                      <m:r>
                        <a:rPr lang="en-US" sz="3000" b="0" i="1" smtClean="0">
                          <a:latin typeface="Cambria Math" panose="02040503050406030204" pitchFamily="18" charset="0"/>
                        </a:rPr>
                        <m:t>=  </m:t>
                      </m:r>
                      <m:sSup>
                        <m:sSupPr>
                          <m:ctrlPr>
                            <a:rPr lang="en-US" sz="3000" b="0" i="1" smtClean="0">
                              <a:latin typeface="Cambria Math" panose="02040503050406030204" pitchFamily="18" charset="0"/>
                            </a:rPr>
                          </m:ctrlPr>
                        </m:sSupPr>
                        <m:e>
                          <m:d>
                            <m:dPr>
                              <m:begChr m:val="["/>
                              <m:endChr m:val="]"/>
                              <m:ctrlPr>
                                <a:rPr lang="en-US" sz="3000" b="0" i="1" smtClean="0">
                                  <a:latin typeface="Cambria Math" panose="02040503050406030204" pitchFamily="18" charset="0"/>
                                </a:rPr>
                              </m:ctrlPr>
                            </m:dPr>
                            <m:e>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8(0.05)(1.25−1)(</m:t>
                                  </m:r>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9.81</m:t>
                                      </m:r>
                                      <m:r>
                                        <a:rPr lang="en-US" sz="3000" b="0" i="1" smtClean="0">
                                          <a:latin typeface="Cambria Math" panose="02040503050406030204" pitchFamily="18" charset="0"/>
                                        </a:rPr>
                                        <m:t>𝑚</m:t>
                                      </m:r>
                                    </m:num>
                                    <m:den>
                                      <m:r>
                                        <a:rPr lang="en-US" sz="3000" b="0" i="1" smtClean="0">
                                          <a:latin typeface="Cambria Math" panose="02040503050406030204" pitchFamily="18" charset="0"/>
                                        </a:rPr>
                                        <m:t>𝑠</m:t>
                                      </m:r>
                                      <m:r>
                                        <a:rPr lang="en-US" sz="3000" b="0" i="1" baseline="30000" smtClean="0">
                                          <a:latin typeface="Cambria Math" panose="02040503050406030204" pitchFamily="18" charset="0"/>
                                        </a:rPr>
                                        <m:t>2</m:t>
                                      </m:r>
                                    </m:den>
                                  </m:f>
                                  <m:r>
                                    <a:rPr lang="en-US" sz="3000" b="0" i="1" smtClean="0">
                                      <a:latin typeface="Cambria Math" panose="02040503050406030204" pitchFamily="18" charset="0"/>
                                    </a:rPr>
                                    <m:t>)(100</m:t>
                                  </m:r>
                                  <m:r>
                                    <a:rPr lang="en-US" sz="3000" b="0" i="1" smtClean="0">
                                      <a:latin typeface="Cambria Math" panose="02040503050406030204" pitchFamily="18" charset="0"/>
                                    </a:rPr>
                                    <m:t>𝑥</m:t>
                                  </m:r>
                                  <m:r>
                                    <a:rPr lang="en-US" sz="3000" b="0" i="1" smtClean="0">
                                      <a:latin typeface="Cambria Math" panose="02040503050406030204" pitchFamily="18" charset="0"/>
                                    </a:rPr>
                                    <m:t>10−6)</m:t>
                                  </m:r>
                                </m:num>
                                <m:den>
                                  <m:r>
                                    <a:rPr lang="en-US" sz="3000" b="0" i="1" smtClean="0">
                                      <a:latin typeface="Cambria Math" panose="02040503050406030204" pitchFamily="18" charset="0"/>
                                    </a:rPr>
                                    <m:t>0.025</m:t>
                                  </m:r>
                                </m:den>
                              </m:f>
                            </m:e>
                          </m:d>
                        </m:e>
                        <m:sup>
                          <m:r>
                            <a:rPr lang="en-US" sz="3000" b="0" i="1" smtClean="0">
                              <a:latin typeface="Cambria Math" panose="02040503050406030204" pitchFamily="18" charset="0"/>
                            </a:rPr>
                            <m:t>0.5</m:t>
                          </m:r>
                        </m:sup>
                      </m:sSup>
                    </m:oMath>
                  </m:oMathPara>
                </a14:m>
                <a:endParaRPr lang="en-US" sz="3000" baseline="30000" dirty="0"/>
              </a:p>
            </p:txBody>
          </p:sp>
        </mc:Choice>
        <mc:Fallback xmlns="">
          <p:sp>
            <p:nvSpPr>
              <p:cNvPr id="10" name="TextBox 9">
                <a:extLst>
                  <a:ext uri="{FF2B5EF4-FFF2-40B4-BE49-F238E27FC236}">
                    <a16:creationId xmlns:a16="http://schemas.microsoft.com/office/drawing/2014/main" id="{C95FCB03-B2AD-4004-6077-E272C67316B7}"/>
                  </a:ext>
                </a:extLst>
              </p:cNvPr>
              <p:cNvSpPr txBox="1">
                <a:spLocks noRot="1" noChangeAspect="1" noMove="1" noResize="1" noEditPoints="1" noAdjustHandles="1" noChangeArrowheads="1" noChangeShapeType="1" noTextEdit="1"/>
              </p:cNvSpPr>
              <p:nvPr/>
            </p:nvSpPr>
            <p:spPr>
              <a:xfrm>
                <a:off x="479364" y="4400240"/>
                <a:ext cx="8347136" cy="1267270"/>
              </a:xfrm>
              <a:prstGeom prst="rect">
                <a:avLst/>
              </a:prstGeom>
              <a:blipFill>
                <a:blip r:embed="rId4"/>
                <a:stretch>
                  <a:fillRect b="-99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0A150E6-4D2E-341B-C775-F9928A741A27}"/>
                  </a:ext>
                </a:extLst>
              </p:cNvPr>
              <p:cNvSpPr txBox="1"/>
              <p:nvPr/>
            </p:nvSpPr>
            <p:spPr>
              <a:xfrm>
                <a:off x="-854591" y="5880115"/>
                <a:ext cx="9650925" cy="87780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000" b="0" i="1" smtClean="0">
                          <a:latin typeface="Cambria Math" panose="02040503050406030204" pitchFamily="18" charset="0"/>
                        </a:rPr>
                        <m:t>𝑣</m:t>
                      </m:r>
                      <m:r>
                        <a:rPr lang="en-US" sz="3000" b="0" i="1" baseline="-25000" smtClean="0">
                          <a:latin typeface="Cambria Math" panose="02040503050406030204" pitchFamily="18" charset="0"/>
                        </a:rPr>
                        <m:t>𝐻</m:t>
                      </m:r>
                      <m:r>
                        <a:rPr lang="en-US" sz="3000" b="0" i="1" smtClean="0">
                          <a:latin typeface="Cambria Math" panose="02040503050406030204" pitchFamily="18" charset="0"/>
                        </a:rPr>
                        <m:t>=  0.063</m:t>
                      </m:r>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𝑚</m:t>
                          </m:r>
                        </m:num>
                        <m:den>
                          <m:r>
                            <a:rPr lang="en-US" sz="3000" b="0" i="1" smtClean="0">
                              <a:latin typeface="Cambria Math" panose="02040503050406030204" pitchFamily="18" charset="0"/>
                            </a:rPr>
                            <m:t>𝑠</m:t>
                          </m:r>
                        </m:den>
                      </m:f>
                      <m:r>
                        <a:rPr lang="en-US" sz="3000" b="0" i="1" smtClean="0">
                          <a:latin typeface="Cambria Math" panose="02040503050406030204" pitchFamily="18" charset="0"/>
                        </a:rPr>
                        <m:t> =0.21</m:t>
                      </m:r>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𝑓𝑡</m:t>
                          </m:r>
                        </m:num>
                        <m:den>
                          <m:r>
                            <a:rPr lang="en-US" sz="3000" b="0" i="1" smtClean="0">
                              <a:latin typeface="Cambria Math" panose="02040503050406030204" pitchFamily="18" charset="0"/>
                            </a:rPr>
                            <m:t>𝑠</m:t>
                          </m:r>
                        </m:den>
                      </m:f>
                      <m:r>
                        <a:rPr lang="en-US" sz="3000" b="0" i="1" smtClean="0">
                          <a:latin typeface="Cambria Math" panose="02040503050406030204" pitchFamily="18" charset="0"/>
                        </a:rPr>
                        <m:t> =12.4 </m:t>
                      </m:r>
                      <m:r>
                        <a:rPr lang="en-US" sz="3000" b="0" i="1" smtClean="0">
                          <a:latin typeface="Cambria Math" panose="02040503050406030204" pitchFamily="18" charset="0"/>
                        </a:rPr>
                        <m:t>𝑓𝑡</m:t>
                      </m:r>
                      <m:r>
                        <a:rPr lang="en-US" sz="3000" b="0" i="1" smtClean="0">
                          <a:latin typeface="Cambria Math" panose="02040503050406030204" pitchFamily="18" charset="0"/>
                        </a:rPr>
                        <m:t>/</m:t>
                      </m:r>
                      <m:r>
                        <a:rPr lang="en-US" sz="3000" b="0" i="1" smtClean="0">
                          <a:latin typeface="Cambria Math" panose="02040503050406030204" pitchFamily="18" charset="0"/>
                        </a:rPr>
                        <m:t>𝑚𝑖𝑛</m:t>
                      </m:r>
                    </m:oMath>
                  </m:oMathPara>
                </a14:m>
                <a:endParaRPr lang="en-US" sz="3000" baseline="30000" dirty="0"/>
              </a:p>
            </p:txBody>
          </p:sp>
        </mc:Choice>
        <mc:Fallback xmlns="">
          <p:sp>
            <p:nvSpPr>
              <p:cNvPr id="11" name="TextBox 10">
                <a:extLst>
                  <a:ext uri="{FF2B5EF4-FFF2-40B4-BE49-F238E27FC236}">
                    <a16:creationId xmlns:a16="http://schemas.microsoft.com/office/drawing/2014/main" id="{B0A150E6-4D2E-341B-C775-F9928A741A27}"/>
                  </a:ext>
                </a:extLst>
              </p:cNvPr>
              <p:cNvSpPr txBox="1">
                <a:spLocks noRot="1" noChangeAspect="1" noMove="1" noResize="1" noEditPoints="1" noAdjustHandles="1" noChangeArrowheads="1" noChangeShapeType="1" noTextEdit="1"/>
              </p:cNvSpPr>
              <p:nvPr/>
            </p:nvSpPr>
            <p:spPr>
              <a:xfrm>
                <a:off x="-854591" y="5880115"/>
                <a:ext cx="9650925" cy="877804"/>
              </a:xfrm>
              <a:prstGeom prst="rect">
                <a:avLst/>
              </a:prstGeom>
              <a:blipFill>
                <a:blip r:embed="rId5"/>
                <a:stretch>
                  <a:fillRect t="-4286" b="-8571"/>
                </a:stretch>
              </a:blipFill>
            </p:spPr>
            <p:txBody>
              <a:bodyPr/>
              <a:lstStyle/>
              <a:p>
                <a:r>
                  <a:rPr lang="en-US">
                    <a:noFill/>
                  </a:rPr>
                  <a:t> </a:t>
                </a:r>
              </a:p>
            </p:txBody>
          </p:sp>
        </mc:Fallback>
      </mc:AlternateContent>
    </p:spTree>
    <p:extLst>
      <p:ext uri="{BB962C8B-B14F-4D97-AF65-F5344CB8AC3E}">
        <p14:creationId xmlns:p14="http://schemas.microsoft.com/office/powerpoint/2010/main" val="139151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D39139-A218-FF8D-76D5-70888B6F7AFC}"/>
              </a:ext>
            </a:extLst>
          </p:cNvPr>
          <p:cNvPicPr>
            <a:picLocks noChangeAspect="1"/>
          </p:cNvPicPr>
          <p:nvPr/>
        </p:nvPicPr>
        <p:blipFill rotWithShape="1">
          <a:blip r:embed="rId3">
            <a:extLst>
              <a:ext uri="{28A0092B-C50C-407E-A947-70E740481C1C}">
                <a14:useLocalDpi xmlns:a14="http://schemas.microsoft.com/office/drawing/2010/main" val="0"/>
              </a:ext>
            </a:extLst>
          </a:blip>
          <a:srcRect l="4800" r="53012"/>
          <a:stretch/>
        </p:blipFill>
        <p:spPr>
          <a:xfrm rot="5400000">
            <a:off x="2666999" y="-2666998"/>
            <a:ext cx="6858002" cy="12192000"/>
          </a:xfrm>
          <a:prstGeom prst="rect">
            <a:avLst/>
          </a:prstGeom>
        </p:spPr>
      </p:pic>
      <p:sp>
        <p:nvSpPr>
          <p:cNvPr id="3" name="Title 2">
            <a:extLst>
              <a:ext uri="{FF2B5EF4-FFF2-40B4-BE49-F238E27FC236}">
                <a16:creationId xmlns:a16="http://schemas.microsoft.com/office/drawing/2014/main" id="{BFE01AF6-5C18-7755-2BE8-30A5051A1940}"/>
              </a:ext>
            </a:extLst>
          </p:cNvPr>
          <p:cNvSpPr>
            <a:spLocks noGrp="1"/>
          </p:cNvSpPr>
          <p:nvPr>
            <p:ph type="title"/>
          </p:nvPr>
        </p:nvSpPr>
        <p:spPr/>
        <p:txBody>
          <a:bodyPr/>
          <a:lstStyle/>
          <a:p>
            <a:r>
              <a:rPr lang="en-US" dirty="0">
                <a:solidFill>
                  <a:schemeClr val="bg1"/>
                </a:solidFill>
              </a:rPr>
              <a:t>In Secondary Treatment</a:t>
            </a:r>
          </a:p>
        </p:txBody>
      </p:sp>
    </p:spTree>
    <p:extLst>
      <p:ext uri="{BB962C8B-B14F-4D97-AF65-F5344CB8AC3E}">
        <p14:creationId xmlns:p14="http://schemas.microsoft.com/office/powerpoint/2010/main" val="16638227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612025-DE4A-9D2E-AC7D-57E099028472}"/>
              </a:ext>
            </a:extLst>
          </p:cNvPr>
          <p:cNvPicPr>
            <a:picLocks noChangeAspect="1"/>
          </p:cNvPicPr>
          <p:nvPr/>
        </p:nvPicPr>
        <p:blipFill>
          <a:blip r:embed="rId3"/>
          <a:stretch>
            <a:fillRect/>
          </a:stretch>
        </p:blipFill>
        <p:spPr>
          <a:xfrm>
            <a:off x="-1" y="4809"/>
            <a:ext cx="12170323" cy="6853191"/>
          </a:xfrm>
          <a:prstGeom prst="rect">
            <a:avLst/>
          </a:prstGeom>
        </p:spPr>
      </p:pic>
      <p:sp>
        <p:nvSpPr>
          <p:cNvPr id="2" name="Title 1">
            <a:extLst>
              <a:ext uri="{FF2B5EF4-FFF2-40B4-BE49-F238E27FC236}">
                <a16:creationId xmlns:a16="http://schemas.microsoft.com/office/drawing/2014/main" id="{933CB89C-C2FC-4F8D-C072-ECABB06403F6}"/>
              </a:ext>
            </a:extLst>
          </p:cNvPr>
          <p:cNvSpPr>
            <a:spLocks noGrp="1"/>
          </p:cNvSpPr>
          <p:nvPr>
            <p:ph type="title"/>
          </p:nvPr>
        </p:nvSpPr>
        <p:spPr>
          <a:solidFill>
            <a:schemeClr val="tx1">
              <a:lumMod val="85000"/>
              <a:lumOff val="15000"/>
              <a:alpha val="50000"/>
            </a:schemeClr>
          </a:solidFill>
        </p:spPr>
        <p:txBody>
          <a:bodyPr/>
          <a:lstStyle/>
          <a:p>
            <a:r>
              <a:rPr lang="en-US" dirty="0">
                <a:solidFill>
                  <a:schemeClr val="bg1"/>
                </a:solidFill>
              </a:rPr>
              <a:t>Secondary Clarification</a:t>
            </a:r>
          </a:p>
        </p:txBody>
      </p:sp>
    </p:spTree>
    <p:extLst>
      <p:ext uri="{BB962C8B-B14F-4D97-AF65-F5344CB8AC3E}">
        <p14:creationId xmlns:p14="http://schemas.microsoft.com/office/powerpoint/2010/main" val="3963578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693D0F-9BF4-FA4A-2364-CEB9CF73B0BE}"/>
              </a:ext>
            </a:extLst>
          </p:cNvPr>
          <p:cNvPicPr>
            <a:picLocks noChangeAspect="1"/>
          </p:cNvPicPr>
          <p:nvPr/>
        </p:nvPicPr>
        <p:blipFill rotWithShape="1">
          <a:blip r:embed="rId3"/>
          <a:srcRect l="13698"/>
          <a:stretch/>
        </p:blipFill>
        <p:spPr>
          <a:xfrm>
            <a:off x="0" y="15586"/>
            <a:ext cx="12192000" cy="6826827"/>
          </a:xfrm>
          <a:prstGeom prst="rect">
            <a:avLst/>
          </a:prstGeom>
        </p:spPr>
      </p:pic>
      <p:sp>
        <p:nvSpPr>
          <p:cNvPr id="2" name="Title 1">
            <a:extLst>
              <a:ext uri="{FF2B5EF4-FFF2-40B4-BE49-F238E27FC236}">
                <a16:creationId xmlns:a16="http://schemas.microsoft.com/office/drawing/2014/main" id="{933CB89C-C2FC-4F8D-C072-ECABB06403F6}"/>
              </a:ext>
            </a:extLst>
          </p:cNvPr>
          <p:cNvSpPr>
            <a:spLocks noGrp="1"/>
          </p:cNvSpPr>
          <p:nvPr>
            <p:ph type="title"/>
          </p:nvPr>
        </p:nvSpPr>
        <p:spPr>
          <a:solidFill>
            <a:schemeClr val="tx1">
              <a:lumMod val="85000"/>
              <a:lumOff val="15000"/>
              <a:alpha val="50000"/>
            </a:schemeClr>
          </a:solidFill>
        </p:spPr>
        <p:txBody>
          <a:bodyPr>
            <a:normAutofit/>
          </a:bodyPr>
          <a:lstStyle/>
          <a:p>
            <a:r>
              <a:rPr lang="en-US" dirty="0">
                <a:solidFill>
                  <a:schemeClr val="bg1"/>
                </a:solidFill>
              </a:rPr>
              <a:t>Flocculation Well</a:t>
            </a:r>
          </a:p>
        </p:txBody>
      </p:sp>
      <p:sp>
        <p:nvSpPr>
          <p:cNvPr id="4" name="Down Arrow 3">
            <a:extLst>
              <a:ext uri="{FF2B5EF4-FFF2-40B4-BE49-F238E27FC236}">
                <a16:creationId xmlns:a16="http://schemas.microsoft.com/office/drawing/2014/main" id="{9124BC2B-AC30-9005-E69B-223652705275}"/>
              </a:ext>
            </a:extLst>
          </p:cNvPr>
          <p:cNvSpPr/>
          <p:nvPr/>
        </p:nvSpPr>
        <p:spPr>
          <a:xfrm>
            <a:off x="9393381" y="1690688"/>
            <a:ext cx="3920837" cy="1672937"/>
          </a:xfrm>
          <a:prstGeom prst="downArrow">
            <a:avLst>
              <a:gd name="adj1" fmla="val 50000"/>
              <a:gd name="adj2" fmla="val 470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Raleway" pitchFamily="2" charset="77"/>
              </a:rPr>
              <a:t>WEIR</a:t>
            </a:r>
          </a:p>
        </p:txBody>
      </p:sp>
      <p:sp>
        <p:nvSpPr>
          <p:cNvPr id="9" name="Down Arrow 8">
            <a:extLst>
              <a:ext uri="{FF2B5EF4-FFF2-40B4-BE49-F238E27FC236}">
                <a16:creationId xmlns:a16="http://schemas.microsoft.com/office/drawing/2014/main" id="{4EB4F66C-D295-01D8-CA14-C69FD94045C3}"/>
              </a:ext>
            </a:extLst>
          </p:cNvPr>
          <p:cNvSpPr/>
          <p:nvPr/>
        </p:nvSpPr>
        <p:spPr>
          <a:xfrm>
            <a:off x="2594263" y="1590026"/>
            <a:ext cx="3920837" cy="1672937"/>
          </a:xfrm>
          <a:prstGeom prst="downArrow">
            <a:avLst>
              <a:gd name="adj1" fmla="val 50000"/>
              <a:gd name="adj2" fmla="val 470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Raleway" pitchFamily="2" charset="77"/>
              </a:rPr>
              <a:t>CENTER WELL </a:t>
            </a:r>
          </a:p>
        </p:txBody>
      </p:sp>
    </p:spTree>
    <p:extLst>
      <p:ext uri="{BB962C8B-B14F-4D97-AF65-F5344CB8AC3E}">
        <p14:creationId xmlns:p14="http://schemas.microsoft.com/office/powerpoint/2010/main" val="18234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693D0F-9BF4-FA4A-2364-CEB9CF73B0BE}"/>
              </a:ext>
            </a:extLst>
          </p:cNvPr>
          <p:cNvPicPr>
            <a:picLocks noChangeAspect="1"/>
          </p:cNvPicPr>
          <p:nvPr/>
        </p:nvPicPr>
        <p:blipFill rotWithShape="1">
          <a:blip r:embed="rId3"/>
          <a:srcRect l="13698"/>
          <a:stretch/>
        </p:blipFill>
        <p:spPr>
          <a:xfrm>
            <a:off x="0" y="15586"/>
            <a:ext cx="12192000" cy="6826827"/>
          </a:xfrm>
          <a:prstGeom prst="rect">
            <a:avLst/>
          </a:prstGeom>
        </p:spPr>
      </p:pic>
      <p:sp>
        <p:nvSpPr>
          <p:cNvPr id="2" name="Title 1">
            <a:extLst>
              <a:ext uri="{FF2B5EF4-FFF2-40B4-BE49-F238E27FC236}">
                <a16:creationId xmlns:a16="http://schemas.microsoft.com/office/drawing/2014/main" id="{933CB89C-C2FC-4F8D-C072-ECABB06403F6}"/>
              </a:ext>
            </a:extLst>
          </p:cNvPr>
          <p:cNvSpPr>
            <a:spLocks noGrp="1"/>
          </p:cNvSpPr>
          <p:nvPr>
            <p:ph type="title"/>
          </p:nvPr>
        </p:nvSpPr>
        <p:spPr>
          <a:solidFill>
            <a:schemeClr val="tx1">
              <a:lumMod val="85000"/>
              <a:lumOff val="15000"/>
              <a:alpha val="50000"/>
            </a:schemeClr>
          </a:solidFill>
        </p:spPr>
        <p:txBody>
          <a:bodyPr/>
          <a:lstStyle/>
          <a:p>
            <a:r>
              <a:rPr lang="en-US" dirty="0">
                <a:solidFill>
                  <a:schemeClr val="bg1"/>
                </a:solidFill>
              </a:rPr>
              <a:t>Floatation</a:t>
            </a:r>
          </a:p>
        </p:txBody>
      </p:sp>
      <p:sp>
        <p:nvSpPr>
          <p:cNvPr id="4" name="Down Arrow 3">
            <a:extLst>
              <a:ext uri="{FF2B5EF4-FFF2-40B4-BE49-F238E27FC236}">
                <a16:creationId xmlns:a16="http://schemas.microsoft.com/office/drawing/2014/main" id="{9124BC2B-AC30-9005-E69B-223652705275}"/>
              </a:ext>
            </a:extLst>
          </p:cNvPr>
          <p:cNvSpPr/>
          <p:nvPr/>
        </p:nvSpPr>
        <p:spPr>
          <a:xfrm>
            <a:off x="8271163" y="1489363"/>
            <a:ext cx="3920837" cy="1672937"/>
          </a:xfrm>
          <a:prstGeom prst="downArrow">
            <a:avLst>
              <a:gd name="adj1" fmla="val 50000"/>
              <a:gd name="adj2" fmla="val 470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Raleway" pitchFamily="2" charset="77"/>
              </a:rPr>
              <a:t>SCUM BAFFLE</a:t>
            </a:r>
          </a:p>
        </p:txBody>
      </p:sp>
      <p:grpSp>
        <p:nvGrpSpPr>
          <p:cNvPr id="7" name="Group 6">
            <a:extLst>
              <a:ext uri="{FF2B5EF4-FFF2-40B4-BE49-F238E27FC236}">
                <a16:creationId xmlns:a16="http://schemas.microsoft.com/office/drawing/2014/main" id="{4C2C49D0-C79B-E0B7-D819-C939F731639C}"/>
              </a:ext>
            </a:extLst>
          </p:cNvPr>
          <p:cNvGrpSpPr/>
          <p:nvPr/>
        </p:nvGrpSpPr>
        <p:grpSpPr>
          <a:xfrm>
            <a:off x="4135581" y="3428999"/>
            <a:ext cx="3920837" cy="1672938"/>
            <a:chOff x="4135581" y="3428999"/>
            <a:chExt cx="3920837" cy="1672938"/>
          </a:xfrm>
        </p:grpSpPr>
        <p:sp>
          <p:nvSpPr>
            <p:cNvPr id="5" name="Down Arrow 4">
              <a:extLst>
                <a:ext uri="{FF2B5EF4-FFF2-40B4-BE49-F238E27FC236}">
                  <a16:creationId xmlns:a16="http://schemas.microsoft.com/office/drawing/2014/main" id="{87BC2564-CC1A-52A3-6F49-3902F1FBF53F}"/>
                </a:ext>
              </a:extLst>
            </p:cNvPr>
            <p:cNvSpPr/>
            <p:nvPr/>
          </p:nvSpPr>
          <p:spPr>
            <a:xfrm rot="10800000">
              <a:off x="4135581" y="3428999"/>
              <a:ext cx="3920837" cy="1672937"/>
            </a:xfrm>
            <a:prstGeom prst="downArrow">
              <a:avLst>
                <a:gd name="adj1" fmla="val 50000"/>
                <a:gd name="adj2" fmla="val 470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latin typeface="Raleway" pitchFamily="2" charset="77"/>
              </a:endParaRPr>
            </a:p>
          </p:txBody>
        </p:sp>
        <p:sp>
          <p:nvSpPr>
            <p:cNvPr id="6" name="TextBox 5">
              <a:extLst>
                <a:ext uri="{FF2B5EF4-FFF2-40B4-BE49-F238E27FC236}">
                  <a16:creationId xmlns:a16="http://schemas.microsoft.com/office/drawing/2014/main" id="{0A2BFAAE-EDBA-A663-44D2-26E437B01F2B}"/>
                </a:ext>
              </a:extLst>
            </p:cNvPr>
            <p:cNvSpPr txBox="1"/>
            <p:nvPr/>
          </p:nvSpPr>
          <p:spPr>
            <a:xfrm>
              <a:off x="4959370" y="3809275"/>
              <a:ext cx="2273257" cy="1292662"/>
            </a:xfrm>
            <a:prstGeom prst="rect">
              <a:avLst/>
            </a:prstGeom>
            <a:noFill/>
          </p:spPr>
          <p:txBody>
            <a:bodyPr wrap="square" rtlCol="0">
              <a:spAutoFit/>
            </a:bodyPr>
            <a:lstStyle/>
            <a:p>
              <a:pPr algn="ctr"/>
              <a:r>
                <a:rPr lang="en-US" sz="3000" dirty="0">
                  <a:solidFill>
                    <a:schemeClr val="bg1"/>
                  </a:solidFill>
                  <a:latin typeface="Raleway" pitchFamily="2" charset="77"/>
                </a:rPr>
                <a:t>SKIMMER ARM</a:t>
              </a:r>
            </a:p>
            <a:p>
              <a:pPr algn="ctr"/>
              <a:endParaRPr lang="en-US" dirty="0"/>
            </a:p>
          </p:txBody>
        </p:sp>
      </p:grpSp>
      <p:sp>
        <p:nvSpPr>
          <p:cNvPr id="8" name="Down Arrow 7">
            <a:extLst>
              <a:ext uri="{FF2B5EF4-FFF2-40B4-BE49-F238E27FC236}">
                <a16:creationId xmlns:a16="http://schemas.microsoft.com/office/drawing/2014/main" id="{3C4609C6-F0FE-2DF4-C9AF-88FCFF18C9AD}"/>
              </a:ext>
            </a:extLst>
          </p:cNvPr>
          <p:cNvSpPr/>
          <p:nvPr/>
        </p:nvSpPr>
        <p:spPr>
          <a:xfrm>
            <a:off x="7869381" y="4252479"/>
            <a:ext cx="3920837" cy="1672937"/>
          </a:xfrm>
          <a:prstGeom prst="downArrow">
            <a:avLst>
              <a:gd name="adj1" fmla="val 50000"/>
              <a:gd name="adj2" fmla="val 470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Raleway" pitchFamily="2" charset="77"/>
              </a:rPr>
              <a:t>SCUM</a:t>
            </a:r>
          </a:p>
        </p:txBody>
      </p:sp>
    </p:spTree>
    <p:extLst>
      <p:ext uri="{BB962C8B-B14F-4D97-AF65-F5344CB8AC3E}">
        <p14:creationId xmlns:p14="http://schemas.microsoft.com/office/powerpoint/2010/main" val="115777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E6E5-1DC6-7F44-60E7-DB3BA2AD4951}"/>
              </a:ext>
            </a:extLst>
          </p:cNvPr>
          <p:cNvSpPr>
            <a:spLocks noGrp="1"/>
          </p:cNvSpPr>
          <p:nvPr>
            <p:ph type="title"/>
          </p:nvPr>
        </p:nvSpPr>
        <p:spPr/>
        <p:txBody>
          <a:bodyPr>
            <a:normAutofit fontScale="90000"/>
          </a:bodyPr>
          <a:lstStyle/>
          <a:p>
            <a:r>
              <a:rPr lang="en-US" dirty="0"/>
              <a:t>Checking Facility Performance</a:t>
            </a:r>
          </a:p>
        </p:txBody>
      </p:sp>
      <p:sp>
        <p:nvSpPr>
          <p:cNvPr id="3" name="TextBox 2">
            <a:extLst>
              <a:ext uri="{FF2B5EF4-FFF2-40B4-BE49-F238E27FC236}">
                <a16:creationId xmlns:a16="http://schemas.microsoft.com/office/drawing/2014/main" id="{F39CA5D8-2E1A-DFA7-8037-483953F633E1}"/>
              </a:ext>
            </a:extLst>
          </p:cNvPr>
          <p:cNvSpPr txBox="1"/>
          <p:nvPr/>
        </p:nvSpPr>
        <p:spPr>
          <a:xfrm>
            <a:off x="990336" y="2111479"/>
            <a:ext cx="10211327" cy="4708981"/>
          </a:xfrm>
          <a:prstGeom prst="rect">
            <a:avLst/>
          </a:prstGeom>
          <a:noFill/>
        </p:spPr>
        <p:txBody>
          <a:bodyPr wrap="square" rtlCol="0">
            <a:spAutoFit/>
          </a:bodyPr>
          <a:lstStyle/>
          <a:p>
            <a:r>
              <a:rPr lang="en-US" sz="3000" dirty="0">
                <a:latin typeface="Raleway" panose="020B0503030101060003" pitchFamily="34" charset="77"/>
              </a:rPr>
              <a:t>You can use SLR, WLR, Removal Efficiency and detention time formulas to compare facilities to common design values</a:t>
            </a:r>
          </a:p>
          <a:p>
            <a:endParaRPr lang="en-US" sz="3000" dirty="0">
              <a:latin typeface="Raleway" panose="020B0503030101060003" pitchFamily="34" charset="77"/>
            </a:endParaRPr>
          </a:p>
          <a:p>
            <a:r>
              <a:rPr lang="en-US" sz="3000" dirty="0">
                <a:latin typeface="Raleway" panose="020B0503030101060003" pitchFamily="34" charset="77"/>
              </a:rPr>
              <a:t>Used in combination with lab tests, process control </a:t>
            </a:r>
            <a:r>
              <a:rPr lang="en-US" sz="3000">
                <a:latin typeface="Raleway" panose="020B0503030101060003" pitchFamily="34" charset="77"/>
              </a:rPr>
              <a:t>tests they can </a:t>
            </a:r>
            <a:r>
              <a:rPr lang="en-US" sz="3000" dirty="0">
                <a:latin typeface="Raleway" panose="020B0503030101060003" pitchFamily="34" charset="77"/>
              </a:rPr>
              <a:t>help to verify operational goals are being achieved </a:t>
            </a:r>
          </a:p>
          <a:p>
            <a:endParaRPr lang="en-US" sz="3000" dirty="0">
              <a:latin typeface="Raleway" panose="020B0503030101060003" pitchFamily="34" charset="77"/>
            </a:endParaRPr>
          </a:p>
          <a:p>
            <a:r>
              <a:rPr lang="en-US" sz="3000" dirty="0">
                <a:latin typeface="Raleway" panose="020B0503030101060003" pitchFamily="34" charset="77"/>
              </a:rPr>
              <a:t>If lab tests showing poor performance these math tests can help identify operational problems </a:t>
            </a:r>
          </a:p>
        </p:txBody>
      </p:sp>
    </p:spTree>
    <p:extLst>
      <p:ext uri="{BB962C8B-B14F-4D97-AF65-F5344CB8AC3E}">
        <p14:creationId xmlns:p14="http://schemas.microsoft.com/office/powerpoint/2010/main" val="1314646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10C662-D991-19F8-2A12-93F5B2BDDCE3}"/>
              </a:ext>
            </a:extLst>
          </p:cNvPr>
          <p:cNvSpPr>
            <a:spLocks noGrp="1"/>
          </p:cNvSpPr>
          <p:nvPr>
            <p:ph type="body" sz="quarter" idx="13"/>
          </p:nvPr>
        </p:nvSpPr>
        <p:spPr/>
        <p:txBody>
          <a:bodyPr/>
          <a:lstStyle/>
          <a:p>
            <a:r>
              <a:rPr lang="en-US" dirty="0"/>
              <a:t>Questions?</a:t>
            </a:r>
          </a:p>
        </p:txBody>
      </p:sp>
    </p:spTree>
    <p:extLst>
      <p:ext uri="{BB962C8B-B14F-4D97-AF65-F5344CB8AC3E}">
        <p14:creationId xmlns:p14="http://schemas.microsoft.com/office/powerpoint/2010/main" val="28059998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3" name="TextBox 2">
            <a:extLst>
              <a:ext uri="{FF2B5EF4-FFF2-40B4-BE49-F238E27FC236}">
                <a16:creationId xmlns:a16="http://schemas.microsoft.com/office/drawing/2014/main" id="{9F2D8793-B03D-E895-AFC8-C47E9C7F4A73}"/>
              </a:ext>
            </a:extLst>
          </p:cNvPr>
          <p:cNvSpPr txBox="1"/>
          <p:nvPr/>
        </p:nvSpPr>
        <p:spPr>
          <a:xfrm>
            <a:off x="598515" y="4987067"/>
            <a:ext cx="5399514"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err="1">
                <a:solidFill>
                  <a:prstClr val="black"/>
                </a:solidFill>
                <a:latin typeface="Raleway" panose="020B0503030101060003" pitchFamily="34" charset="0"/>
              </a:rPr>
              <a:t>swefc@unm.edu</a:t>
            </a:r>
            <a:endPar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FC Template 7-27-20" id="{BCF797B3-67F0-CB45-B917-85891F231E31}" vid="{0D3ADB63-F8F4-0F4C-927A-83C931AA7EDC}"/>
    </a:ext>
  </a:extLst>
</a:theme>
</file>

<file path=ppt/theme/theme2.xml><?xml version="1.0" encoding="utf-8"?>
<a:theme xmlns:a="http://schemas.openxmlformats.org/drawingml/2006/main" name="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SessionRankData/>
</file>

<file path=customXml/item2.xml><?xml version="1.0" encoding="utf-8"?>
<ParticipantInfoData/>
</file>

<file path=customXml/item3.xml><?xml version="1.0" encoding="utf-8"?>
<SessionSlideSettingsData>
  <Settings/>
</SessionSlideSettingsDat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SessionSlideMasterData>
  <SlideMaster>
    <tagSlideID>3921</tagSlideID>
    <slideID>3921</slideID>
    <tagSlideID>3922</tagSlideID>
    <slideID>3922</slideID>
    <tagSlideID>3923</tagSlideID>
    <slideID>3923</slideID>
    <tagSlideID>3924</tagSlideID>
    <slideID>3924</slideID>
    <tagSlideID>3925</tagSlideID>
    <slideID>3925</slideID>
    <tagSlideID>3926</tagSlideID>
    <slideID>3926</slideID>
    <tagSlideID>3927</tagSlideID>
    <slideID>3927</slideID>
    <tagSlideID>3928</tagSlideID>
    <slideID>3928</slideID>
    <tagSlideID>3929</tagSlideID>
    <slideID>3929</slideID>
  </SlideMaster>
</SessionSlideMasterData>
</file>

<file path=customXml/item6.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7.xml><?xml version="1.0" encoding="utf-8"?>
<SessionParticipantData/>
</file>

<file path=customXml/item8.xml><?xml version="1.0" encoding="utf-8"?>
<SessionQuestionData>
  <AllQuestions>
    <Question>
      <slideID>3688</slideID>
      <slideType>Q&amp;A_QSlide</slideType>
      <questionText>Is today Wednesday?</questionText>
      <teamScoringFlag>True</teamScoringFlag>
      <correctValue>0</correctValue>
      <incorrectValue>0</incorrectValue>
      <PresentationID>760f7db565664c3482034c4898f10344</PresentationID>
    </Question>
    <Question>
      <slideID>3717</slideID>
      <slideType>Q&amp;A_QSlide</slideType>
      <questionText>The best way for a manager to transmit information that is important to all employees is: </questionText>
      <teamScoringFlag>True</teamScoringFlag>
      <correctValue>0</correctValue>
      <incorrectValue>0</incorrectValue>
      <PresentationID>760f7db565664c3482034c4898f10344</PresentationID>
    </Question>
    <Question>
      <slideID>3718</slideID>
      <slideType>Q&amp;A_QSlide</slideType>
      <questionText>Which of the following is not a measure of volume?</questionText>
      <teamScoringFlag>True</teamScoringFlag>
      <correctValue>0</correctValue>
      <incorrectValue>0</incorrectValue>
      <PresentationID>760f7db565664c3482034c4898f10344</PresentationID>
    </Question>
    <Question>
      <slideID>3698</slideID>
      <slideType>Q&amp;A_QSlide</slideType>
      <questionText>What is the name for raw wastewater coming into the treatment plant?</questionText>
      <teamScoringFlag>True</teamScoringFlag>
      <correctValue>0</correctValue>
      <incorrectValue>0</incorrectValue>
      <PresentationID>760f7db565664c3482034c4898f10344</PresentationID>
    </Question>
    <Question>
      <slideID>3699</slideID>
      <slideType>Q&amp;A_QSlide</slideType>
      <questionText>Secondary treatment is what type of process?</questionText>
      <teamScoringFlag>True</teamScoringFlag>
      <correctValue>0</correctValue>
      <incorrectValue>0</incorrectValue>
      <PresentationID>760f7db565664c3482034c4898f10344</PresentationID>
    </Question>
    <Question>
      <slideID>3700</slideID>
      <slideType>Q&amp;A_QSlide</slideType>
      <questionText>WWTPs are designed to treat or remove the following except?</questionText>
      <teamScoringFlag>True</teamScoringFlag>
      <correctValue>0</correctValue>
      <incorrectValue>0</incorrectValue>
      <PresentationID>760f7db565664c3482034c4898f10344</PresentationID>
    </Question>
    <Question>
      <slideID>3739</slideID>
      <slideType>Q&amp;A_QSlide</slideType>
      <questionText>What is the desired TSS concentration for wastewater effluent?</questionText>
      <teamScoringFlag>True</teamScoringFlag>
      <correctValue>0</correctValue>
      <incorrectValue>0</incorrectValue>
      <PresentationID>760f7db565664c3482034c4898f10344</PresentationID>
    </Question>
    <Question>
      <slideID>3740</slideID>
      <slideType>Q&amp;A_QSlide</slideType>
      <questionText>The detention time for a primary clarifier should be:</questionText>
      <teamScoringFlag>True</teamScoringFlag>
      <correctValue>0</correctValue>
      <incorrectValue>0</incorrectValue>
      <PresentationID>760f7db565664c3482034c4898f10344</PresentationID>
    </Question>
    <Question>
      <slideID>3797</slideID>
      <slideType>Q&amp;A_QSlide</slideType>
      <questionText>How soon after and overflow that will endanger health does the event have to be orally reported?</questionText>
      <teamScoringFlag>True</teamScoringFlag>
      <correctValue>0</correctValue>
      <incorrectValue>0</incorrectValue>
      <PresentationID>760f7db565664c3482034c4898f10344</PresentationID>
    </Question>
    <Question>
      <slideID>3798</slideID>
      <slideType>Q&amp;A_QSlide</slideType>
      <questionText>How soon after and overflow that that will endanger health does the event have to be reported in writing?</questionText>
      <teamScoringFlag>True</teamScoringFlag>
      <correctValue>0</correctValue>
      <incorrectValue>0</incorrectValue>
      <PresentationID>760f7db565664c3482034c4898f10344</PresentationID>
    </Question>
    <Question>
      <slideID>3878</slideID>
      <slideType>Q&amp;A_QSlide</slideType>
      <questionText>Which pipe types commonly use rubber gasketed bell &amp; spigot joints? </questionText>
      <teamScoringFlag>True</teamScoringFlag>
      <correctValue>0</correctValue>
      <incorrectValue>0</incorrectValue>
      <PresentationID>760f7db565664c3482034c4898f10344</PresentationID>
    </Question>
    <Question>
      <slideID>3877</slideID>
      <slideType>Q&amp;A_QSlide</slideType>
      <questionText>In New Mexico, the most common manhole type is what?</questionText>
      <teamScoringFlag>True</teamScoringFlag>
      <correctValue>0</correctValue>
      <incorrectValue>0</incorrectValue>
      <PresentationID>760f7db565664c3482034c4898f10344</PresentationID>
    </Question>
    <Question>
      <slideID>3876</slideID>
      <slideType>Q&amp;A_QSlide</slideType>
      <questionText>What are the two lift station design types?</questionText>
      <teamScoringFlag>True</teamScoringFlag>
      <correctValue>0</correctValue>
      <incorrectValue>0</incorrectValue>
      <PresentationID>760f7db565664c3482034c4898f10344</PresentationID>
    </Question>
    <Question>
      <slideID>3692</slideID>
      <slideType>Q&amp;A_QSlide</slideType>
      <questionText>Disinfection is designed to treat which of the following?</questionText>
      <teamScoringFlag>True</teamScoringFlag>
      <correctValue>0</correctValue>
      <incorrectValue>0</incorrectValue>
      <PresentationID>760f7db565664c3482034c4898f10344</PresentationID>
    </Question>
    <Question>
      <slideID>3693</slideID>
      <slideType>Q&amp;A_QSlide</slideType>
      <questionText>Which of the following is used to remove chlorine?</questionText>
      <teamScoringFlag>True</teamScoringFlag>
      <correctValue>0</correctValue>
      <incorrectValue>0</incorrectValue>
      <PresentationID>760f7db565664c3482034c4898f10344</PresentationID>
    </Question>
    <Question>
      <slideID>3908</slideID>
      <slideType>Q&amp;A_QSlide</slideType>
      <questionText>If chlorine gas feed rates are exceeded what can happen?</questionText>
      <teamScoringFlag>True</teamScoringFlag>
      <correctValue>0</correctValue>
      <incorrectValue>0</incorrectValue>
      <PresentationID>760f7db565664c3482034c4898f10344</PresentationID>
    </Question>
    <Question>
      <slideID>3909</slideID>
      <slideType>Q&amp;A_QSlide</slideType>
      <questionText>What is the purpose of a fusible plug?</questionText>
      <teamScoringFlag>True</teamScoringFlag>
      <correctValue>0</correctValue>
      <incorrectValue>0</incorrectValue>
      <PresentationID>760f7db565664c3482034c4898f10344</PresentationID>
    </Question>
    <Question>
      <slideID>3910</slideID>
      <slideType>Q&amp;A_QSlide</slideType>
      <questionText>At what temperature does a fusible plug melt?</questionText>
      <teamScoringFlag>True</teamScoringFlag>
      <correctValue>0</correctValue>
      <incorrectValue>0</incorrectValue>
      <PresentationID>760f7db565664c3482034c4898f10344</PresentationID>
    </Question>
    <Question>
      <slideID>3911</slideID>
      <slideType>Q&amp;A_QSlide</slideType>
      <questionText>What is the maximum feed rate for a 1-ton chlorine gas cylinder?</questionText>
      <teamScoringFlag>True</teamScoringFlag>
      <correctValue>0</correctValue>
      <incorrectValue>0</incorrectValue>
      <PresentationID>760f7db565664c3482034c4898f10344</PresentationID>
    </Question>
    <Question>
      <slideID>3922</slideID>
      <slideType>Q&amp;A_QSlide</slideType>
      <questionText>What is the volume of a cylindrical tank in gallons if the diameter is 25 ft and tank height is 50 ft. Assume the tank is at full capacity.</questionText>
      <teamScoringFlag>True</teamScoringFlag>
      <correctValue>0</correctValue>
      <incorrectValue>0</incorrectValue>
      <PresentationID>760f7db565664c3482034c4898f10344</PresentationID>
    </Question>
    <Question>
      <slideID>3923</slideID>
      <slideType>Q&amp;A_QSlide</slideType>
      <questionText>Water is flowing in a pipe at 2.15 cfs (cubic feet per second).  What is the flow in gallons per minute (GPM)?</questionText>
      <teamScoringFlag>True</teamScoringFlag>
      <correctValue>0</correctValue>
      <incorrectValue>0</incorrectValue>
      <PresentationID>760f7db565664c3482034c4898f10344</PresentationID>
    </Question>
    <Question>
      <slideID>3924</slideID>
      <slideType>Q&amp;A_QSlide</slideType>
      <questionText>What is the flow in GPM in a full 18” diameter line when the velocity is 2.5 ft/sec?</questionText>
      <teamScoringFlag/>
      <correctValue/>
      <incorrectValue/>
      <PresentationID>760f7db565664c3482034c4898f10344</PresentationID>
    </Question>
    <Question>
      <slideID>3925</slideID>
      <slideType>Q&amp;A_QSlide</slideType>
      <questionText>Your clarifier is 20 ft in diameter and 15 ft deep.  It can handle a flow of 10 MGD.  What is the detention time in minutes?</questionText>
      <teamScoringFlag/>
      <correctValue/>
      <incorrectValue/>
      <PresentationID>760f7db565664c3482034c4898f10344</PresentationID>
    </Question>
    <Question>
      <slideID>3926</slideID>
      <slideType>Q&amp;A_QSlide</slideType>
      <questionText>What is the volume in cubic feet of a reservoir with the dimensions L = 50 ft, W = 15 ft, H = 10 ft.</questionText>
      <teamScoringFlag/>
      <correctValue/>
      <incorrectValue/>
      <PresentationID>760f7db565664c3482034c4898f10344</PresentationID>
    </Question>
    <Question>
      <slideID>3927</slideID>
      <slideType>Q&amp;A_QSlide</slideType>
      <questionText>In acres and square feet, what is the surface area of a circular lagoon with a diameter of 120 feet and a depth of 5 feet?</questionText>
      <teamScoringFlag>True</teamScoringFlag>
      <correctValue>0</correctValue>
      <incorrectValue>0</incorrectValue>
      <PresentationID>760f7db565664c3482034c4898f10344</PresentationID>
    </Question>
    <Question>
      <slideID>3928</slideID>
      <slideType>Q&amp;A_QSlide</slideType>
      <questionText>In acres,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Question>
      <slideID>3929</slideID>
      <slideType>Q&amp;A_QSlide</slideType>
      <questionText>In square feet,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AllQuestions>
</SessionQuestionData>
</file>

<file path=customXml/item9.xml><?xml version="1.0" encoding="utf-8"?>
<TeamNamesData>
  <TeamNames>
    <Team1/>
    <NewTeam1/>
    <Team2/>
    <NewTeam2/>
    <Team3/>
    <NewTeam3/>
    <Team4/>
    <NewTeam4/>
    <Team5/>
    <NewTeam5/>
    <Team6/>
    <NewTeam6/>
    <Team7/>
    <NewTeam7/>
    <Team8/>
    <NewTeam8/>
    <Team9/>
    <NewTeam9/>
    <Team10/>
    <NewTeam10/>
  </TeamNames>
</TeamNamesData>
</file>

<file path=customXml/item10.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Horizontal</charttype>
    <correctanswerindicator>Checkmark</correctanswerindicator>
    <countdownautoinsert>Yes</countdownautoinsert>
    <countdownseconds>10</countdownseconds>
    <countdownsound>TicToc.wav</countdownsound>
    <countdownstyle>Box</countdownstyle>
    <gridautoinsert>No</gridautoinsert>
    <gridfillstyle>Answered</gridfillstyle>
    <gridfillcolor>255,255,0</gridfillcolor>
    <chartmodel>2D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Oval</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1</teamscoringdecimalplaces>
    <teamidentificationitem>(Empty)</teamidentificationitem>
    <teamsleaderboard>5</teamsleaderboard>
    <teamname1/>
    <teamname2/>
    <teamname3/>
    <teamname4/>
    <teamname5/>
    <teamname6/>
    <teamname7/>
    <teamname8/>
    <teamname9/>
    <teamname10/>
    <showcontrolbar>Slides with EZ-VOTE Objects</showcontrolbar>
    <defaultcorrectpointvalue>1</defaultcorrectpointvalue>
    <defaultincorrectpointvalue>0</defaultincorrectpointvalue>
    <chartcolor1>0,0,0</chartcolor1>
    <chartcolor2>0,0,0</chartcolor2>
    <chartcolor3>0,0,0</chartcolor3>
    <chartcolor4>0,0,0</chartcolor4>
    <chartcolor5>0,0,0</chartcolor5>
    <chartcolor6>0,0,0</chartcolor6>
    <chartcolor7>0,0,0</chartcolor7>
    <chartcolor8>0,0,0</chartcolor8>
    <chartcolor9>0,0,0</chartcolor9>
    <chartcolor10>0,0,0</chartcolor10>
    <teamcolor1>0,0,0</teamcolor1>
    <teamcolor2>0,0,0</teamcolor2>
    <teamcolor3>0,0,0</teamcolor3>
    <teamcolor4>0,0,0</teamcolor4>
    <teamcolor5>0,0,0</teamcolor5>
    <teamcolor6>0,0,0</teamcolor6>
    <teamcolor7>0,0,0</teamcolor7>
    <teamcolor8>0,0,0</teamcolor8>
    <teamcolor9>0,0,0</teamcolor9>
    <teamcolor10>0,0,0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1.xml><?xml version="1.0" encoding="utf-8"?>
<SessionSlideDescriptorData/>
</file>

<file path=customXml/item12.xml><?xml version="1.0" encoding="utf-8"?>
<TextingSlideData/>
</file>

<file path=customXml/item13.xml><?xml version="1.0" encoding="utf-8"?>
<SessionGroupWeightData/>
</file>

<file path=customXml/item14.xml><?xml version="1.0" encoding="utf-8"?>
<SessionAnswerData>
  <AllAnswers>
    <Answers>
      <slideID>3688</slideID>
      <answerID>1</answerID>
      <answerText>Yes</answerText>
      <isCorrect>Yes</isCorrect>
      <pointValue>1</pointValue>
      <PresentationID>760f7db565664c3482034c4898f10344</PresentationID>
    </Answers>
    <Answers>
      <slideID>3688</slideID>
      <answerID>2</answerID>
      <answerText>No</answerText>
      <isCorrect>None</isCorrect>
      <pointValue>0</pointValue>
      <PresentationID>760f7db565664c3482034c4898f10344</PresentationID>
    </Answers>
    <Answers>
      <slideID>3686</slideID>
      <answerID>1</answerID>
      <answerText>Yes</answerText>
      <isCorrect>None</isCorrect>
      <pointValue>0</pointValue>
      <PresentationID>760f7db565664c3482034c4898f10344</PresentationID>
    </Answers>
    <Answers>
      <slideID>3686</slideID>
      <answerID>2</answerID>
      <answerText>No</answerText>
      <isCorrect>None</isCorrect>
      <pointValue>0</pointValue>
      <PresentationID>760f7db565664c3482034c4898f10344</PresentationID>
    </Answers>
    <Answers>
      <slideID>3686</slideID>
      <answerID>3</answerID>
      <answerText>Not yet, but plan to</answerText>
      <isCorrect>None</isCorrect>
      <pointValue>0</pointValue>
      <PresentationID>760f7db565664c3482034c4898f10344</PresentationID>
    </Answers>
    <Answers>
      <slideID>3685</slideID>
      <answerID>1</answerID>
      <answerText>NMED</answerText>
      <isCorrect>None</isCorrect>
      <pointValue>0</pointValue>
      <PresentationID>760f7db565664c3482034c4898f10344</PresentationID>
    </Answers>
    <Answers>
      <slideID>3685</slideID>
      <answerID>2</answerID>
      <answerText>ITCA</answerText>
      <isCorrect>None</isCorrect>
      <pointValue>0</pointValue>
      <PresentationID>760f7db565664c3482034c4898f10344</PresentationID>
    </Answers>
    <Answers>
      <slideID>3685</slideID>
      <answerID>3</answerID>
      <answerText>Another State</answerText>
      <isCorrect>None</isCorrect>
      <pointValue>0</pointValue>
      <PresentationID>760f7db565664c3482034c4898f10344</PresentationID>
    </Answers>
    <Answers>
      <slideID>3717</slideID>
      <answerID>1</answerID>
      <answerText>Tell the office manager</answerText>
      <isCorrect>None</isCorrect>
      <pointValue>0</pointValue>
      <PresentationID>760f7db565664c3482034c4898f10344</PresentationID>
    </Answers>
    <Answers>
      <slideID>3717</slideID>
      <answerID>2</answerID>
      <answerText>Face-to-face meeting</answerText>
      <isCorrect>Yes</isCorrect>
      <pointValue>1</pointValue>
      <PresentationID>760f7db565664c3482034c4898f10344</PresentationID>
    </Answers>
    <Answers>
      <slideID>3717</slideID>
      <answerID>3</answerID>
      <answerText>Put a notice on the plant website</answerText>
      <isCorrect>None</isCorrect>
      <pointValue>0</pointValue>
      <PresentationID>760f7db565664c3482034c4898f10344</PresentationID>
    </Answers>
    <Answers>
      <slideID>3717</slideID>
      <answerID>4</answerID>
      <answerText>Send a memorandum</answerText>
      <isCorrect>None</isCorrect>
      <pointValue>0</pointValue>
      <PresentationID>760f7db565664c3482034c4898f10344</PresentationID>
    </Answers>
    <Answers>
      <slideID>3718</slideID>
      <answerID>1</answerID>
      <answerText>Cubic ft (ft3)</answerText>
      <isCorrect>None</isCorrect>
      <pointValue>0</pointValue>
      <PresentationID>760f7db565664c3482034c4898f10344</PresentationID>
    </Answers>
    <Answers>
      <slideID>3718</slideID>
      <answerID>2</answerID>
      <answerText>Cubic meters (m3)</answerText>
      <isCorrect>None</isCorrect>
      <pointValue>0</pointValue>
      <PresentationID>760f7db565664c3482034c4898f10344</PresentationID>
    </Answers>
    <Answers>
      <slideID>3718</slideID>
      <answerID>3</answerID>
      <answerText>Gallons (Gal)</answerText>
      <isCorrect>None</isCorrect>
      <pointValue>0</pointValue>
      <PresentationID>760f7db565664c3482034c4898f10344</PresentationID>
    </Answers>
    <Answers>
      <slideID>3718</slideID>
      <answerID>4</answerID>
      <answerText>Square inches (in2)</answerText>
      <isCorrect>Yes</isCorrect>
      <pointValue>1</pointValue>
      <PresentationID>760f7db565664c3482034c4898f10344</PresentationID>
    </Answers>
    <Answers>
      <slideID>3698</slideID>
      <answerID>1</answerID>
      <answerText>Effluent</answerText>
      <isCorrect>None</isCorrect>
      <pointValue>0</pointValue>
      <PresentationID>760f7db565664c3482034c4898f10344</PresentationID>
    </Answers>
    <Answers>
      <slideID>3698</slideID>
      <answerID>2</answerID>
      <answerText>Secondary Flow</answerText>
      <isCorrect>None</isCorrect>
      <pointValue>0</pointValue>
      <PresentationID>760f7db565664c3482034c4898f10344</PresentationID>
    </Answers>
    <Answers>
      <slideID>3698</slideID>
      <answerID>3</answerID>
      <answerText>Influent</answerText>
      <isCorrect>Yes</isCorrect>
      <pointValue>1</pointValue>
      <PresentationID>760f7db565664c3482034c4898f10344</PresentationID>
    </Answers>
    <Answers>
      <slideID>3698</slideID>
      <answerID>4</answerID>
      <answerText>Surface water</answerText>
      <isCorrect>None</isCorrect>
      <pointValue>0</pointValue>
      <PresentationID>760f7db565664c3482034c4898f10344</PresentationID>
    </Answers>
    <Answers>
      <slideID>3699</slideID>
      <answerID>1</answerID>
      <answerText>Physical</answerText>
      <isCorrect>None</isCorrect>
      <pointValue>0</pointValue>
      <PresentationID>760f7db565664c3482034c4898f10344</PresentationID>
    </Answers>
    <Answers>
      <slideID>3699</slideID>
      <answerID>2</answerID>
      <answerText>Toxic</answerText>
      <isCorrect>None</isCorrect>
      <pointValue>0</pointValue>
      <PresentationID>760f7db565664c3482034c4898f10344</PresentationID>
    </Answers>
    <Answers>
      <slideID>3699</slideID>
      <answerID>3</answerID>
      <answerText>Electrical</answerText>
      <isCorrect>None</isCorrect>
      <pointValue>0</pointValue>
      <PresentationID>760f7db565664c3482034c4898f10344</PresentationID>
    </Answers>
    <Answers>
      <slideID>3699</slideID>
      <answerID>4</answerID>
      <answerText>Biological</answerText>
      <isCorrect>Yes</isCorrect>
      <pointValue>1</pointValue>
      <PresentationID>760f7db565664c3482034c4898f10344</PresentationID>
    </Answers>
    <Answers>
      <slideID>3700</slideID>
      <answerID>1</answerID>
      <answerText>Oxygen</answerText>
      <isCorrect>Yes</isCorrect>
      <pointValue>1</pointValue>
      <PresentationID>760f7db565664c3482034c4898f10344</PresentationID>
    </Answers>
    <Answers>
      <slideID>3700</slideID>
      <answerID>2</answerID>
      <answerText>Ammonia ( NH3 )</answerText>
      <isCorrect>None</isCorrect>
      <pointValue>0</pointValue>
      <PresentationID>760f7db565664c3482034c4898f10344</PresentationID>
    </Answers>
    <Answers>
      <slideID>3700</slideID>
      <answerID>3</answerID>
      <answerText>Grit</answerText>
      <isCorrect>None</isCorrect>
      <pointValue>0</pointValue>
      <PresentationID>760f7db565664c3482034c4898f10344</PresentationID>
    </Answers>
    <Answers>
      <slideID>3700</slideID>
      <answerID>4</answerID>
      <answerText>BOD</answerText>
      <isCorrect>None</isCorrect>
      <pointValue>0</pointValue>
      <PresentationID>760f7db565664c3482034c4898f10344</PresentationID>
    </Answers>
    <Answers>
      <slideID>3739</slideID>
      <answerID>1</answerID>
      <answerText>5 lbs</answerText>
      <isCorrect>None</isCorrect>
      <pointValue>0</pointValue>
      <PresentationID>760f7db565664c3482034c4898f10344</PresentationID>
    </Answers>
    <Answers>
      <slideID>3739</slideID>
      <answerID>2</answerID>
      <answerText>30 mg/L</answerText>
      <isCorrect>Yes</isCorrect>
      <pointValue>1</pointValue>
      <PresentationID>760f7db565664c3482034c4898f10344</PresentationID>
    </Answers>
    <Answers>
      <slideID>3739</slideID>
      <answerID>3</answerID>
      <answerText>200 mg/L</answerText>
      <isCorrect>None</isCorrect>
      <pointValue>0</pointValue>
      <PresentationID>760f7db565664c3482034c4898f10344</PresentationID>
    </Answers>
    <Answers>
      <slideID>3739</slideID>
      <answerID>4</answerID>
      <answerText>45 mg/L</answerText>
      <isCorrect>None</isCorrect>
      <pointValue>0</pointValue>
      <PresentationID>760f7db565664c3482034c4898f10344</PresentationID>
    </Answers>
    <Answers>
      <slideID>3740</slideID>
      <answerID>1</answerID>
      <answerText>2-3 hours</answerText>
      <isCorrect>Yes</isCorrect>
      <pointValue>1</pointValue>
      <PresentationID>760f7db565664c3482034c4898f10344</PresentationID>
    </Answers>
    <Answers>
      <slideID>3740</slideID>
      <answerID>2</answerID>
      <answerText>10-14 hours</answerText>
      <isCorrect>None</isCorrect>
      <pointValue>0</pointValue>
      <PresentationID>760f7db565664c3482034c4898f10344</PresentationID>
    </Answers>
    <Answers>
      <slideID>3740</slideID>
      <answerID>3</answerID>
      <answerText>1-2 days</answerText>
      <isCorrect>None</isCorrect>
      <pointValue>0</pointValue>
      <PresentationID>760f7db565664c3482034c4898f10344</PresentationID>
    </Answers>
    <Answers>
      <slideID>3740</slideID>
      <answerID>4</answerID>
      <answerText>24 hours</answerText>
      <isCorrect>None</isCorrect>
      <pointValue>0</pointValue>
      <PresentationID>760f7db565664c3482034c4898f10344</PresentationID>
    </Answers>
    <Answers>
      <slideID>3797</slideID>
      <answerID>1</answerID>
      <answerText>6 hours</answerText>
      <isCorrect>None</isCorrect>
      <pointValue>0</pointValue>
      <PresentationID>760f7db565664c3482034c4898f10344</PresentationID>
    </Answers>
    <Answers>
      <slideID>3797</slideID>
      <answerID>2</answerID>
      <answerText>12 hours</answerText>
      <isCorrect>None</isCorrect>
      <pointValue>0</pointValue>
      <PresentationID>760f7db565664c3482034c4898f10344</PresentationID>
    </Answers>
    <Answers>
      <slideID>3797</slideID>
      <answerID>3</answerID>
      <answerText>24 hours</answerText>
      <isCorrect>Yes</isCorrect>
      <pointValue>1</pointValue>
      <PresentationID>760f7db565664c3482034c4898f10344</PresentationID>
    </Answers>
    <Answers>
      <slideID>3797</slideID>
      <answerID>4</answerID>
      <answerText>48 hours</answerText>
      <isCorrect>None</isCorrect>
      <pointValue>0</pointValue>
      <PresentationID>760f7db565664c3482034c4898f10344</PresentationID>
    </Answers>
    <Answers>
      <slideID>3798</slideID>
      <answerID>1</answerID>
      <answerText>1 day</answerText>
      <isCorrect>None</isCorrect>
      <pointValue>0</pointValue>
      <PresentationID>760f7db565664c3482034c4898f10344</PresentationID>
    </Answers>
    <Answers>
      <slideID>3798</slideID>
      <answerID>2</answerID>
      <answerText>2 days</answerText>
      <isCorrect>None</isCorrect>
      <pointValue>0</pointValue>
      <PresentationID>760f7db565664c3482034c4898f10344</PresentationID>
    </Answers>
    <Answers>
      <slideID>3798</slideID>
      <answerID>3</answerID>
      <answerText>5 days</answerText>
      <isCorrect>Yes</isCorrect>
      <pointValue>1</pointValue>
      <PresentationID>760f7db565664c3482034c4898f10344</PresentationID>
    </Answers>
    <Answers>
      <slideID>3798</slideID>
      <answerID>4</answerID>
      <answerText>10 days</answerText>
      <isCorrect>None</isCorrect>
      <pointValue>0</pointValue>
      <PresentationID>760f7db565664c3482034c4898f10344</PresentationID>
    </Answers>
    <Answers>
      <slideID>3878</slideID>
      <answerID>1</answerID>
      <answerText>Cast Iron</answerText>
      <isCorrect>None</isCorrect>
      <pointValue>0</pointValue>
      <PresentationID>760f7db565664c3482034c4898f10344</PresentationID>
    </Answers>
    <Answers>
      <slideID>3878</slideID>
      <answerID>2</answerID>
      <answerText>PVC</answerText>
      <isCorrect>None</isCorrect>
      <pointValue>0</pointValue>
      <PresentationID>760f7db565664c3482034c4898f10344</PresentationID>
    </Answers>
    <Answers>
      <slideID>3878</slideID>
      <answerID>3</answerID>
      <answerText>Reinforced Concrete</answerText>
      <isCorrect>None</isCorrect>
      <pointValue>0</pointValue>
      <PresentationID>760f7db565664c3482034c4898f10344</PresentationID>
    </Answers>
    <Answers>
      <slideID>3878</slideID>
      <answerID>4</answerID>
      <answerText>All of the above</answerText>
      <isCorrect>Yes</isCorrect>
      <pointValue>1</pointValue>
      <PresentationID>760f7db565664c3482034c4898f10344</PresentationID>
    </Answers>
    <Answers>
      <slideID>3877</slideID>
      <answerID>1</answerID>
      <answerText>Brick</answerText>
      <isCorrect>None</isCorrect>
      <pointValue>0</pointValue>
      <PresentationID>760f7db565664c3482034c4898f10344</PresentationID>
    </Answers>
    <Answers>
      <slideID>3877</slideID>
      <answerID>2</answerID>
      <answerText>Fiberglass</answerText>
      <isCorrect>None</isCorrect>
      <pointValue>0</pointValue>
      <PresentationID>760f7db565664c3482034c4898f10344</PresentationID>
    </Answers>
    <Answers>
      <slideID>3877</slideID>
      <answerID>3</answerID>
      <answerText>Precast Concrete with a poured-in-place base</answerText>
      <isCorrect>Yes</isCorrect>
      <pointValue>1</pointValue>
      <PresentationID>760f7db565664c3482034c4898f10344</PresentationID>
    </Answers>
    <Answers>
      <slideID>3877</slideID>
      <answerID>4</answerID>
      <answerText>PVC</answerText>
      <isCorrect>None</isCorrect>
      <pointValue>0</pointValue>
      <PresentationID>760f7db565664c3482034c4898f10344</PresentationID>
    </Answers>
    <Answers>
      <slideID>3876</slideID>
      <answerID>1</answerID>
      <answerText>Left well and right well</answerText>
      <isCorrect>None</isCorrect>
      <pointValue>0</pointValue>
      <PresentationID>760f7db565664c3482034c4898f10344</PresentationID>
    </Answers>
    <Answers>
      <slideID>3876</slideID>
      <answerID>2</answerID>
      <answerText>Wet well and dry well</answerText>
      <isCorrect>Yes</isCorrect>
      <pointValue>1</pointValue>
      <PresentationID>760f7db565664c3482034c4898f10344</PresentationID>
    </Answers>
    <Answers>
      <slideID>3876</slideID>
      <answerID>3</answerID>
      <answerText>High well and low well</answerText>
      <isCorrect>None</isCorrect>
      <pointValue>0</pointValue>
      <PresentationID>760f7db565664c3482034c4898f10344</PresentationID>
    </Answers>
    <Answers>
      <slideID>3876</slideID>
      <answerID>4</answerID>
      <answerText>In well and out well</answerText>
      <isCorrect>None</isCorrect>
      <pointValue>0</pointValue>
      <PresentationID>760f7db565664c3482034c4898f10344</PresentationID>
    </Answers>
    <Answers>
      <slideID>3692</slideID>
      <answerID>1</answerID>
      <answerText>BOD</answerText>
      <isCorrect>None</isCorrect>
      <pointValue>0</pointValue>
      <PresentationID>760f7db565664c3482034c4898f10344</PresentationID>
    </Answers>
    <Answers>
      <slideID>3692</slideID>
      <answerID>2</answerID>
      <answerText>Course Screenings</answerText>
      <isCorrect>None</isCorrect>
      <pointValue>0</pointValue>
      <PresentationID>760f7db565664c3482034c4898f10344</PresentationID>
    </Answers>
    <Answers>
      <slideID>3692</slideID>
      <answerID>3</answerID>
      <answerText>Ammonia (NH3)</answerText>
      <isCorrect>None</isCorrect>
      <pointValue>0</pointValue>
      <PresentationID>760f7db565664c3482034c4898f10344</PresentationID>
    </Answers>
    <Answers>
      <slideID>3692</slideID>
      <answerID>4</answerID>
      <answerText>Pathogens and other microbes</answerText>
      <isCorrect>Yes</isCorrect>
      <pointValue>1</pointValue>
      <PresentationID>760f7db565664c3482034c4898f10344</PresentationID>
    </Answers>
    <Answers>
      <slideID>3693</slideID>
      <answerID>1</answerID>
      <answerText>Sulfuric dioxide (SO2)</answerText>
      <isCorrect>None</isCorrect>
      <pointValue>0</pointValue>
      <PresentationID>760f7db565664c3482034c4898f10344</PresentationID>
    </Answers>
    <Answers>
      <slideID>3693</slideID>
      <answerID>2</answerID>
      <answerText>Sunlight</answerText>
      <isCorrect>None</isCorrect>
      <pointValue>0</pointValue>
      <PresentationID>760f7db565664c3482034c4898f10344</PresentationID>
    </Answers>
    <Answers>
      <slideID>3693</slideID>
      <answerID>3</answerID>
      <answerText>Aeration</answerText>
      <isCorrect>None</isCorrect>
      <pointValue>0</pointValue>
      <PresentationID>760f7db565664c3482034c4898f10344</PresentationID>
    </Answers>
    <Answers>
      <slideID>3693</slideID>
      <answerID>4</answerID>
      <answerText>All of the above</answerText>
      <isCorrect>None</isCorrect>
      <pointValue>0</pointValue>
      <PresentationID>760f7db565664c3482034c4898f10344</PresentationID>
    </Answers>
    <Answers>
      <slideID>3908</slideID>
      <answerID>1</answerID>
      <answerText>Chlorine becomes hydrochloric acid</answerText>
      <isCorrect>None</isCorrect>
      <pointValue>0</pointValue>
      <PresentationID>760f7db565664c3482034c4898f10344</PresentationID>
    </Answers>
    <Answers>
      <slideID>3908</slideID>
      <answerID>2</answerID>
      <answerText>Chlorine gas becomes inactive</answerText>
      <isCorrect>None</isCorrect>
      <pointValue>0</pointValue>
      <PresentationID>760f7db565664c3482034c4898f10344</PresentationID>
    </Answers>
    <Answers>
      <slideID>3908</slideID>
      <answerID>3</answerID>
      <answerText>Storage tank will freeze</answerText>
      <isCorrect>Yes</isCorrect>
      <pointValue>1</pointValue>
      <PresentationID>760f7db565664c3482034c4898f10344</PresentationID>
    </Answers>
    <Answers>
      <slideID>3908</slideID>
      <answerID>4</answerID>
      <answerText>All of the above</answerText>
      <isCorrect>None</isCorrect>
      <pointValue>0</pointValue>
      <PresentationID>760f7db565664c3482034c4898f10344</PresentationID>
    </Answers>
    <Answers>
      <slideID>3909</slideID>
      <answerID>1</answerID>
      <answerText>To slowly release chlorine gas to prevent rupturing of chlorine storage tanks</answerText>
      <isCorrect>Yes</isCorrect>
      <pointValue>1</pointValue>
      <PresentationID>760f7db565664c3482034c4898f10344</PresentationID>
    </Answers>
    <Answers>
      <slideID>3909</slideID>
      <answerID>2</answerID>
      <answerText>To generate UV light</answerText>
      <isCorrect>None</isCorrect>
      <pointValue>0</pointValue>
      <PresentationID>760f7db565664c3482034c4898f10344</PresentationID>
    </Answers>
    <Answers>
      <slideID>3909</slideID>
      <answerID>3</answerID>
      <answerText>To generate ozone</answerText>
      <isCorrect>None</isCorrect>
      <pointValue>0</pointValue>
      <PresentationID>760f7db565664c3482034c4898f10344</PresentationID>
    </Answers>
    <Answers>
      <slideID>3909</slideID>
      <answerID>4</answerID>
      <answerText>To create a reaction between water and salt to form sodium hypochlorite</answerText>
      <isCorrect>None</isCorrect>
      <pointValue>0</pointValue>
      <PresentationID>760f7db565664c3482034c4898f10344</PresentationID>
    </Answers>
    <Answers>
      <slideID>3910</slideID>
      <answerID>1</answerID>
      <answerText>157°F</answerText>
      <isCorrect>Yes</isCorrect>
      <pointValue>1</pointValue>
      <PresentationID>760f7db565664c3482034c4898f10344</PresentationID>
    </Answers>
    <Answers>
      <slideID>3910</slideID>
      <answerID>2</answerID>
      <answerText>32°F</answerText>
      <isCorrect>None</isCorrect>
      <pointValue>0</pointValue>
      <PresentationID>760f7db565664c3482034c4898f10344</PresentationID>
    </Answers>
    <Answers>
      <slideID>3910</slideID>
      <answerID>3</answerID>
      <answerText>500°F</answerText>
      <isCorrect>None</isCorrect>
      <pointValue>0</pointValue>
      <PresentationID>760f7db565664c3482034c4898f10344</PresentationID>
    </Answers>
    <Answers>
      <slideID>3910</slideID>
      <answerID>4</answerID>
      <answerText>212°F</answerText>
      <isCorrect>None</isCorrect>
      <pointValue>0</pointValue>
      <PresentationID>760f7db565664c3482034c4898f10344</PresentationID>
    </Answers>
    <Answers>
      <slideID>3911</slideID>
      <answerID>1</answerID>
      <answerText>40 lbs/day</answerText>
      <isCorrect>None</isCorrect>
      <pointValue>0</pointValue>
      <PresentationID>760f7db565664c3482034c4898f10344</PresentationID>
    </Answers>
    <Answers>
      <slideID>3911</slideID>
      <answerID>2</answerID>
      <answerText>100 mg/L</answerText>
      <isCorrect>None</isCorrect>
      <pointValue>0</pointValue>
      <PresentationID>760f7db565664c3482034c4898f10344</PresentationID>
    </Answers>
    <Answers>
      <slideID>3911</slideID>
      <answerID>3</answerID>
      <answerText>400 lbs/day</answerText>
      <isCorrect>Yes</isCorrect>
      <pointValue>1</pointValue>
      <PresentationID>760f7db565664c3482034c4898f10344</PresentationID>
    </Answers>
    <Answers>
      <slideID>3911</slideID>
      <answerID>4</answerID>
      <answerText>1 lb/min</answerText>
      <isCorrect>None</isCorrect>
      <pointValue>0</pointValue>
      <PresentationID>760f7db565664c3482034c4898f10344</PresentationID>
    </Answers>
    <Answers>
      <slideID>3922</slideID>
      <answerID>4</answerID>
      <answerText>60,000 Gallons</answerText>
      <isCorrect>None</isCorrect>
      <pointValue>0</pointValue>
      <PresentationID>760f7db565664c3482034c4898f10344</PresentationID>
    </Answers>
    <Answers>
      <slideID>3922</slideID>
      <answerID>3</answerID>
      <answerText>250,000 Gallons</answerText>
      <isCorrect>None</isCorrect>
      <pointValue>0</pointValue>
      <PresentationID>760f7db565664c3482034c4898f10344</PresentationID>
    </Answers>
    <Answers>
      <slideID>3922</slideID>
      <answerID>2</answerID>
      <answerText>183,492 Gallons</answerText>
      <isCorrect>Yes</isCorrect>
      <pointValue>1</pointValue>
      <PresentationID>760f7db565664c3482034c4898f10344</PresentationID>
    </Answers>
    <Answers>
      <slideID>3922</slideID>
      <answerID>1</answerID>
      <answerText>120,000 Gallons</answerText>
      <isCorrect>None</isCorrect>
      <pointValue>0</pointValue>
      <PresentationID>760f7db565664c3482034c4898f10344</PresentationID>
    </Answers>
    <Answers>
      <slideID>3923</slideID>
      <answerID>4</answerID>
      <answerText>400 gpm</answerText>
      <isCorrect>None</isCorrect>
      <pointValue>0</pointValue>
      <PresentationID>760f7db565664c3482034c4898f10344</PresentationID>
    </Answers>
    <Answers>
      <slideID>3923</slideID>
      <answerID>3</answerID>
      <answerText>806 gpm</answerText>
      <isCorrect>None</isCorrect>
      <pointValue>0</pointValue>
      <PresentationID>760f7db565664c3482034c4898f10344</PresentationID>
    </Answers>
    <Answers>
      <slideID>3923</slideID>
      <answerID>2</answerID>
      <answerText>965 GPM</answerText>
      <isCorrect>Yes</isCorrect>
      <pointValue>1</pointValue>
      <PresentationID>760f7db565664c3482034c4898f10344</PresentationID>
    </Answers>
    <Answers>
      <slideID>3923</slideID>
      <answerID>1</answerID>
      <answerText>2150 GPM</answerText>
      <isCorrect>None</isCorrect>
      <pointValue>0</pointValue>
      <PresentationID>760f7db565664c3482034c4898f10344</PresentationID>
    </Answers>
    <Answers>
      <slideID>3924</slideID>
      <answerID>1</answerID>
      <answerText>2150 GPM</answerText>
      <isCorrect>None</isCorrect>
      <pointValue>0</pointValue>
      <PresentationID>760f7db565664c3482034c4898f10344</PresentationID>
    </Answers>
    <Answers>
      <slideID>3924</slideID>
      <answerID>2</answerID>
      <answerText>1984 GPM</answerText>
      <isCorrect>None</isCorrect>
      <pointValue>0</pointValue>
      <PresentationID>760f7db565664c3482034c4898f10344</PresentationID>
    </Answers>
    <Answers>
      <slideID>3924</slideID>
      <answerID>3</answerID>
      <answerText>806 GPM</answerText>
      <isCorrect>None</isCorrect>
      <pointValue>0</pointValue>
      <PresentationID>760f7db565664c3482034c4898f10344</PresentationID>
    </Answers>
    <Answers>
      <slideID>3924</slideID>
      <answerID>4</answerID>
      <answerText>400 GPM</answerText>
      <isCorrect>None</isCorrect>
      <pointValue>0</pointValue>
      <PresentationID>760f7db565664c3482034c4898f10344</PresentationID>
    </Answers>
    <Answers>
      <slideID>3925</slideID>
      <answerID>1</answerID>
      <answerText>10.7 minutes</answerText>
      <isCorrect>None</isCorrect>
      <pointValue>0</pointValue>
      <PresentationID>760f7db565664c3482034c4898f10344</PresentationID>
    </Answers>
    <Answers>
      <slideID>3925</slideID>
      <answerID>2</answerID>
      <answerText>5.07 minutes</answerText>
      <isCorrect>None</isCorrect>
      <pointValue>0</pointValue>
      <PresentationID>760f7db565664c3482034c4898f10344</PresentationID>
    </Answers>
    <Answers>
      <slideID>3925</slideID>
      <answerID>3</answerID>
      <answerText>2.5 minutes</answerText>
      <isCorrect>None</isCorrect>
      <pointValue>0</pointValue>
      <PresentationID>760f7db565664c3482034c4898f10344</PresentationID>
    </Answers>
    <Answers>
      <slideID>3925</slideID>
      <answerID>4</answerID>
      <answerText>15 minutes</answerText>
      <isCorrect>None</isCorrect>
      <pointValue>0</pointValue>
      <PresentationID>760f7db565664c3482034c4898f10344</PresentationID>
    </Answers>
    <Answers>
      <slideID>3926</slideID>
      <answerID>1</answerID>
      <answerText>3500 ft3</answerText>
      <isCorrect>None</isCorrect>
      <pointValue>0</pointValue>
      <PresentationID>760f7db565664c3482034c4898f10344</PresentationID>
    </Answers>
    <Answers>
      <slideID>3926</slideID>
      <answerID>2</answerID>
      <answerText>7500 ft3</answerText>
      <isCorrect>None</isCorrect>
      <pointValue>0</pointValue>
      <PresentationID>760f7db565664c3482034c4898f10344</PresentationID>
    </Answers>
    <Answers>
      <slideID>3926</slideID>
      <answerID>3</answerID>
      <answerText>6500 ft3</answerText>
      <isCorrect>None</isCorrect>
      <pointValue>0</pointValue>
      <PresentationID>760f7db565664c3482034c4898f10344</PresentationID>
    </Answers>
    <Answers>
      <slideID>3926</slideID>
      <answerID>4</answerID>
      <answerText>4500 ft3</answerText>
      <isCorrect>None</isCorrect>
      <pointValue>0</pointValue>
      <PresentationID>760f7db565664c3482034c4898f10344</PresentationID>
    </Answers>
    <Answers>
      <slideID>3927</slideID>
      <answerID>4</answerID>
      <answerText>4500 ft3</answerText>
      <isCorrect>None</isCorrect>
      <pointValue>0</pointValue>
      <PresentationID>760f7db565664c3482034c4898f10344</PresentationID>
    </Answers>
    <Answers>
      <slideID>3927</slideID>
      <answerID>3</answerID>
      <answerText>11,304 ft2 and 0.26 acres</answerText>
      <isCorrect>Yes</isCorrect>
      <pointValue>1</pointValue>
      <PresentationID>760f7db565664c3482034c4898f10344</PresentationID>
    </Answers>
    <Answers>
      <slideID>3927</slideID>
      <answerID>2</answerID>
      <answerText>1,884 ft2 and 5.0 acres</answerText>
      <isCorrect>None</isCorrect>
      <pointValue>0</pointValue>
      <PresentationID>760f7db565664c3482034c4898f10344</PresentationID>
    </Answers>
    <Answers>
      <slideID>3927</slideID>
      <answerID>1</answerID>
      <answerText>11,304 ft2 and 1.0 acres</answerText>
      <isCorrect>None</isCorrect>
      <pointValue>0</pointValue>
      <PresentationID>760f7db565664c3482034c4898f10344</PresentationID>
    </Answers>
    <Answers>
      <slideID>3928</slideID>
      <answerID>4</answerID>
      <answerText>6.4 acres</answerText>
      <isCorrect>Yes</isCorrect>
      <pointValue>1</pointValue>
      <PresentationID>760f7db565664c3482034c4898f10344</PresentationID>
    </Answers>
    <Answers>
      <slideID>3928</slideID>
      <answerID>3</answerID>
      <answerText>32 acres</answerText>
      <isCorrect>None</isCorrect>
      <pointValue>0</pointValue>
      <PresentationID>760f7db565664c3482034c4898f10344</PresentationID>
    </Answers>
    <Answers>
      <slideID>3928</slideID>
      <answerID>2</answerID>
      <answerText>10 acres</answerText>
      <isCorrect>None</isCorrect>
      <pointValue>0</pointValue>
      <PresentationID>760f7db565664c3482034c4898f10344</PresentationID>
    </Answers>
    <Answers>
      <slideID>3928</slideID>
      <answerID>1</answerID>
      <answerText>5.5 acres</answerText>
      <isCorrect>None</isCorrect>
      <pointValue>0</pointValue>
      <PresentationID>760f7db565664c3482034c4898f10344</PresentationID>
    </Answers>
    <Answers>
      <slideID>3929</slideID>
      <answerID>4</answerID>
      <answerText>1,400,00 ft2 and 3.25 acres</answerText>
      <isCorrect>None</isCorrect>
      <pointValue>0</pointValue>
      <PresentationID>760f7db565664c3482034c4898f10344</PresentationID>
    </Answers>
    <Answers>
      <slideID>3929</slideID>
      <answerID>3</answerID>
      <answerText>150,000 ft2 and 0.26 acres</answerText>
      <isCorrect>None</isCorrect>
      <pointValue>0</pointValue>
      <PresentationID>760f7db565664c3482034c4898f10344</PresentationID>
    </Answers>
    <Answers>
      <slideID>3929</slideID>
      <answerID>2</answerID>
      <answerText>280,000 ft2</answerText>
      <isCorrect>Yes</isCorrect>
      <pointValue>1</pointValue>
      <PresentationID>760f7db565664c3482034c4898f10344</PresentationID>
    </Answers>
    <Answers>
      <slideID>3929</slideID>
      <answerID>1</answerID>
      <answerText>240,000 ft2</answerText>
      <isCorrect>None</isCorrect>
      <pointValue>0</pointValue>
      <PresentationID>760f7db565664c3482034c4898f10344</PresentationID>
    </Answers>
  </AllAnswers>
</SessionAnswerData>
</file>

<file path=customXml/item15.xml><?xml version="1.0" encoding="utf-8"?>
<SessionResponseGridSettings>
  <AllResponseGridSettings/>
</SessionResponseGridSettings>
</file>

<file path=customXml/item16.xml><?xml version="1.0" encoding="utf-8"?>
<SessionCloseEndedDescriptorsData/>
</file>

<file path=customXml/item17.xml><?xml version="1.0" encoding="utf-8"?>
<SessionResponseData/>
</file>

<file path=customXml/item18.xml><?xml version="1.0" encoding="utf-8"?>
<CustomFieldInfoData/>
</file>

<file path=customXml/item19.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ae0dfb1326733a6be682d85a8522b6e7">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c127298383b4f29ed798dcd2d4623aa"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FC60C9-4674-48AD-A296-2D8ED82E74F8}">
  <ds:schemaRefs/>
</ds:datastoreItem>
</file>

<file path=customXml/itemProps2.xml><?xml version="1.0" encoding="utf-8"?>
<ds:datastoreItem xmlns:ds="http://schemas.openxmlformats.org/officeDocument/2006/customXml" ds:itemID="{DFD8C6CA-F07A-4B77-A0F3-30858FFEB2A2}">
  <ds:schemaRefs/>
</ds:datastoreItem>
</file>

<file path=customXml/itemProps3.xml><?xml version="1.0" encoding="utf-8"?>
<ds:datastoreItem xmlns:ds="http://schemas.openxmlformats.org/officeDocument/2006/customXml" ds:itemID="{62E3113F-F515-4C01-BC09-BD6054A84C0F}">
  <ds:schemaRefs/>
</ds:datastoreItem>
</file>

<file path=customXml/itemProps4.xml><?xml version="1.0" encoding="utf-8"?>
<ds:datastoreItem xmlns:ds="http://schemas.openxmlformats.org/officeDocument/2006/customXml" ds:itemID="{C57B2303-8A3D-4B5B-AA45-674435BD2A6A}">
  <ds:schemaRefs>
    <ds:schemaRef ds:uri="http://schemas.microsoft.com/sharepoint/v3/contenttype/forms"/>
  </ds:schemaRefs>
</ds:datastoreItem>
</file>

<file path=customXml/itemProps5.xml><?xml version="1.0" encoding="utf-8"?>
<ds:datastoreItem xmlns:ds="http://schemas.openxmlformats.org/officeDocument/2006/customXml" ds:itemID="{05A528BC-C758-4D09-A5C6-A8C571DE7657}">
  <ds:schemaRefs/>
</ds:datastoreItem>
</file>

<file path=customXml/itemProps6.xml><?xml version="1.0" encoding="utf-8"?>
<ds:datastoreItem xmlns:ds="http://schemas.openxmlformats.org/officeDocument/2006/customXml" ds:itemID="{E2BF442D-A92E-48CF-856C-0BC472716AD9}">
  <ds:schemaRefs>
    <ds:schemaRef ds:uri="http://purl.org/dc/terms/"/>
    <ds:schemaRef ds:uri="http://schemas.microsoft.com/office/2006/metadata/properties"/>
    <ds:schemaRef ds:uri="http://purl.org/dc/elements/1.1/"/>
    <ds:schemaRef ds:uri="http://schemas.microsoft.com/office/infopath/2007/PartnerControls"/>
    <ds:schemaRef ds:uri="http://www.w3.org/XML/1998/namespace"/>
    <ds:schemaRef ds:uri="http://purl.org/dc/dcmitype/"/>
    <ds:schemaRef ds:uri="http://schemas.openxmlformats.org/package/2006/metadata/core-properties"/>
    <ds:schemaRef ds:uri="http://schemas.microsoft.com/office/2006/documentManagement/types"/>
    <ds:schemaRef ds:uri="adfd91b3-bd4d-4885-9b34-1e53a11780c3"/>
    <ds:schemaRef ds:uri="bcfcacb4-ef8c-4171-b2bd-68e64a4a5b38"/>
  </ds:schemaRefs>
</ds:datastoreItem>
</file>

<file path=customXml/itemProps7.xml><?xml version="1.0" encoding="utf-8"?>
<ds:datastoreItem xmlns:ds="http://schemas.openxmlformats.org/officeDocument/2006/customXml" ds:itemID="{6F9C0FA3-A3B7-41AE-80C5-9999E3265122}">
  <ds:schemaRefs/>
</ds:datastoreItem>
</file>

<file path=customXml/itemProps8.xml><?xml version="1.0" encoding="utf-8"?>
<ds:datastoreItem xmlns:ds="http://schemas.openxmlformats.org/officeDocument/2006/customXml" ds:itemID="{D6091929-2975-436A-9E95-63818E320B0E}">
  <ds:schemaRefs/>
</ds:datastoreItem>
</file>

<file path=customXml/itemProps9.xml><?xml version="1.0" encoding="utf-8"?>
<ds:datastoreItem xmlns:ds="http://schemas.openxmlformats.org/officeDocument/2006/customXml" ds:itemID="{D3B9DDFD-A7BD-426E-873C-85483437705F}">
  <ds:schemaRefs/>
</ds:datastoreItem>
</file>

<file path=customXml/itemProps10.xml><?xml version="1.0" encoding="utf-8"?>
<ds:datastoreItem xmlns:ds="http://schemas.openxmlformats.org/officeDocument/2006/customXml" ds:itemID="{E9900752-74D6-4ED8-A694-06834936C7CA}">
  <ds:schemaRefs/>
</ds:datastoreItem>
</file>

<file path=customXml/itemProps11.xml><?xml version="1.0" encoding="utf-8"?>
<ds:datastoreItem xmlns:ds="http://schemas.openxmlformats.org/officeDocument/2006/customXml" ds:itemID="{31D8FBEB-B18D-413B-A4A4-C586A542415F}">
  <ds:schemaRefs/>
</ds:datastoreItem>
</file>

<file path=customXml/itemProps12.xml><?xml version="1.0" encoding="utf-8"?>
<ds:datastoreItem xmlns:ds="http://schemas.openxmlformats.org/officeDocument/2006/customXml" ds:itemID="{09502D37-FB8E-42BC-84DA-A47D7F489F10}">
  <ds:schemaRefs/>
</ds:datastoreItem>
</file>

<file path=customXml/itemProps13.xml><?xml version="1.0" encoding="utf-8"?>
<ds:datastoreItem xmlns:ds="http://schemas.openxmlformats.org/officeDocument/2006/customXml" ds:itemID="{7DC21B36-2E59-4011-A941-5015758B1E5F}">
  <ds:schemaRefs/>
</ds:datastoreItem>
</file>

<file path=customXml/itemProps14.xml><?xml version="1.0" encoding="utf-8"?>
<ds:datastoreItem xmlns:ds="http://schemas.openxmlformats.org/officeDocument/2006/customXml" ds:itemID="{31F62941-D6AF-4D7C-816B-DE1523A3F2BC}">
  <ds:schemaRefs/>
</ds:datastoreItem>
</file>

<file path=customXml/itemProps15.xml><?xml version="1.0" encoding="utf-8"?>
<ds:datastoreItem xmlns:ds="http://schemas.openxmlformats.org/officeDocument/2006/customXml" ds:itemID="{39D78994-CB38-4633-917F-FB6392DE8C31}">
  <ds:schemaRefs/>
</ds:datastoreItem>
</file>

<file path=customXml/itemProps16.xml><?xml version="1.0" encoding="utf-8"?>
<ds:datastoreItem xmlns:ds="http://schemas.openxmlformats.org/officeDocument/2006/customXml" ds:itemID="{1A5ABE78-BD08-40EC-A37C-958CE2588969}">
  <ds:schemaRefs/>
</ds:datastoreItem>
</file>

<file path=customXml/itemProps17.xml><?xml version="1.0" encoding="utf-8"?>
<ds:datastoreItem xmlns:ds="http://schemas.openxmlformats.org/officeDocument/2006/customXml" ds:itemID="{98E2EF77-9ED0-4081-BCA3-71F1C334DF2C}">
  <ds:schemaRefs/>
</ds:datastoreItem>
</file>

<file path=customXml/itemProps18.xml><?xml version="1.0" encoding="utf-8"?>
<ds:datastoreItem xmlns:ds="http://schemas.openxmlformats.org/officeDocument/2006/customXml" ds:itemID="{F9826B10-F912-4768-A670-52954AADBC53}">
  <ds:schemaRefs/>
</ds:datastoreItem>
</file>

<file path=customXml/itemProps19.xml><?xml version="1.0" encoding="utf-8"?>
<ds:datastoreItem xmlns:ds="http://schemas.openxmlformats.org/officeDocument/2006/customXml" ds:itemID="{4D762C4F-2798-4F4A-B8B9-AF7A7C9D36D0}"/>
</file>

<file path=docProps/app.xml><?xml version="1.0" encoding="utf-8"?>
<Properties xmlns="http://schemas.openxmlformats.org/officeDocument/2006/extended-properties" xmlns:vt="http://schemas.openxmlformats.org/officeDocument/2006/docPropsVTypes">
  <TotalTime>57791</TotalTime>
  <Words>9892</Words>
  <Application>Microsoft Macintosh PowerPoint</Application>
  <PresentationFormat>Widescreen</PresentationFormat>
  <Paragraphs>1064</Paragraphs>
  <Slides>62</Slides>
  <Notes>60</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62</vt:i4>
      </vt:variant>
    </vt:vector>
  </HeadingPairs>
  <TitlesOfParts>
    <vt:vector size="72" baseType="lpstr">
      <vt:lpstr>Aptos</vt:lpstr>
      <vt:lpstr>Arial</vt:lpstr>
      <vt:lpstr>Calibri</vt:lpstr>
      <vt:lpstr>Cambria Math</vt:lpstr>
      <vt:lpstr>Helvetica</vt:lpstr>
      <vt:lpstr>Helvetica Neue</vt:lpstr>
      <vt:lpstr>Montserrat</vt:lpstr>
      <vt:lpstr>Raleway</vt:lpstr>
      <vt:lpstr>1_Office Theme</vt:lpstr>
      <vt:lpstr>Office Theme</vt:lpstr>
      <vt:lpstr>PowerPoint Presentation</vt:lpstr>
      <vt:lpstr>Your trainers for today:</vt:lpstr>
      <vt:lpstr>PowerPoint Presentation</vt:lpstr>
      <vt:lpstr>PowerPoint Presentation</vt:lpstr>
      <vt:lpstr>WPI/ABC Operator Certification</vt:lpstr>
      <vt:lpstr>Schedule for 2025:</vt:lpstr>
      <vt:lpstr>https://swefc.unm.edu/home/op-cert-trainings/</vt:lpstr>
      <vt:lpstr>Sign in for every session to ensure you get credit for attending</vt:lpstr>
      <vt:lpstr>Introduction</vt:lpstr>
      <vt:lpstr>“Sedimentation”</vt:lpstr>
      <vt:lpstr>“Flocculation”</vt:lpstr>
      <vt:lpstr>“Floatation”</vt:lpstr>
      <vt:lpstr>PowerPoint Presentation</vt:lpstr>
      <vt:lpstr>In Preliminary Treatment</vt:lpstr>
      <vt:lpstr>In Primary Treatment</vt:lpstr>
      <vt:lpstr>In Secondary Treatment</vt:lpstr>
      <vt:lpstr>Gravity Separation Theory</vt:lpstr>
      <vt:lpstr>Analogous to snowfall</vt:lpstr>
      <vt:lpstr>Look at a snowglobe</vt:lpstr>
      <vt:lpstr>You can experiment at home with coffee grounds …</vt:lpstr>
      <vt:lpstr>PowerPoint Presentation</vt:lpstr>
      <vt:lpstr>PowerPoint Presentation</vt:lpstr>
      <vt:lpstr>Grit removal works via sedimentation</vt:lpstr>
      <vt:lpstr>A little review: Grit Channels</vt:lpstr>
      <vt:lpstr>Grit removal via sedimentation</vt:lpstr>
      <vt:lpstr>Grit removal via sedimentation</vt:lpstr>
      <vt:lpstr>Grit removal via sedimentation</vt:lpstr>
      <vt:lpstr>Grit removal via sedimentation</vt:lpstr>
      <vt:lpstr>Aerated Grit Chamber</vt:lpstr>
      <vt:lpstr>Quick and dirty flow velocity estimation</vt:lpstr>
      <vt:lpstr>In Primary Treatment</vt:lpstr>
      <vt:lpstr>Primary sedimentation</vt:lpstr>
      <vt:lpstr>Primary sedimentation</vt:lpstr>
      <vt:lpstr>Primary sedimentation</vt:lpstr>
      <vt:lpstr>Sedimentation Tanks Expected Removal Efficiency – 2 hr DT</vt:lpstr>
      <vt:lpstr>PowerPoint Presentation</vt:lpstr>
      <vt:lpstr>Detention Time</vt:lpstr>
      <vt:lpstr>Detention Time</vt:lpstr>
      <vt:lpstr>Horizontal Flow Design Criteria for Sedimentation</vt:lpstr>
      <vt:lpstr>Primary sedimentation</vt:lpstr>
      <vt:lpstr>Wier Loading Rates</vt:lpstr>
      <vt:lpstr>Wier Loading Rates</vt:lpstr>
      <vt:lpstr>Wier Loading Rates</vt:lpstr>
      <vt:lpstr>Wier Loading Rates Example</vt:lpstr>
      <vt:lpstr>PowerPoint Presentation</vt:lpstr>
      <vt:lpstr>Wier Loading Rates Example</vt:lpstr>
      <vt:lpstr>Surface Loading Rates aka “Overflow Rates”</vt:lpstr>
      <vt:lpstr>PowerPoint Presentation</vt:lpstr>
      <vt:lpstr>Things that impact sedimentation</vt:lpstr>
      <vt:lpstr>Temperature</vt:lpstr>
      <vt:lpstr>Temperature</vt:lpstr>
      <vt:lpstr>Short Circuiting</vt:lpstr>
      <vt:lpstr>Short Circuiting: Temperature</vt:lpstr>
      <vt:lpstr>Short Circuiting: Temperature</vt:lpstr>
      <vt:lpstr>Scour Velocity (it’s complicated)</vt:lpstr>
      <vt:lpstr>In Secondary Treatment</vt:lpstr>
      <vt:lpstr>Secondary Clarification</vt:lpstr>
      <vt:lpstr>Flocculation Well</vt:lpstr>
      <vt:lpstr>Floatation</vt:lpstr>
      <vt:lpstr>Checking Facility Performance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AMWUA Water Loss Control Training and Technical Assistance Program</dc:title>
  <dc:creator>Dawn Nall</dc:creator>
  <cp:lastModifiedBy>James Markham</cp:lastModifiedBy>
  <cp:revision>293</cp:revision>
  <cp:lastPrinted>2025-10-28T18:44:15Z</cp:lastPrinted>
  <dcterms:created xsi:type="dcterms:W3CDTF">2020-10-05T16:24:51Z</dcterms:created>
  <dcterms:modified xsi:type="dcterms:W3CDTF">2025-10-28T23:08:13Z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ExistingPresentation">
    <vt:lpwstr>Yes</vt:lpwstr>
  </property>
  <property fmtid="{D5CDD505-2E9C-101B-9397-08002B2CF9AE}" pid="3" name="PresentationVersion">
    <vt:lpwstr>2.1</vt:lpwstr>
  </property>
  <property fmtid="{D5CDD505-2E9C-101B-9397-08002B2CF9AE}" pid="4" name="ContentTypeId">
    <vt:lpwstr>0x010100381530E3F6B7AA41B74DDEE79226B885</vt:lpwstr>
  </property>
  <property fmtid="{D5CDD505-2E9C-101B-9397-08002B2CF9AE}" pid="5" name="MediaServiceImageTags">
    <vt:lpwstr/>
  </property>
  <property fmtid="{D5CDD505-2E9C-101B-9397-08002B2CF9AE}" pid="6" name="PresentationID">
    <vt:lpwstr>760f7db565664c3482034c4898f10344</vt:lpwstr>
  </property>
</Properties>
</file>