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comments/modernComment_F91_80FCF8C.xml" ContentType="application/vnd.ms-powerpoint.comments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omments/modernComment_FA8_D0448954.xml" ContentType="application/vnd.ms-powerpoint.comments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0"/>
    <p:sldMasterId id="2147484226" r:id="rId21"/>
  </p:sldMasterIdLst>
  <p:notesMasterIdLst>
    <p:notesMasterId r:id="rId113"/>
  </p:notesMasterIdLst>
  <p:sldIdLst>
    <p:sldId id="3768" r:id="rId22"/>
    <p:sldId id="4290" r:id="rId23"/>
    <p:sldId id="3808" r:id="rId24"/>
    <p:sldId id="4379" r:id="rId25"/>
    <p:sldId id="4367" r:id="rId26"/>
    <p:sldId id="3930" r:id="rId27"/>
    <p:sldId id="3962" r:id="rId28"/>
    <p:sldId id="4032" r:id="rId29"/>
    <p:sldId id="3974" r:id="rId30"/>
    <p:sldId id="3963" r:id="rId31"/>
    <p:sldId id="3984" r:id="rId32"/>
    <p:sldId id="3967" r:id="rId33"/>
    <p:sldId id="3773" r:id="rId34"/>
    <p:sldId id="3955" r:id="rId35"/>
    <p:sldId id="3956" r:id="rId36"/>
    <p:sldId id="3957" r:id="rId37"/>
    <p:sldId id="3922" r:id="rId38"/>
    <p:sldId id="4016" r:id="rId39"/>
    <p:sldId id="3931" r:id="rId40"/>
    <p:sldId id="3972" r:id="rId41"/>
    <p:sldId id="3973" r:id="rId42"/>
    <p:sldId id="3980" r:id="rId43"/>
    <p:sldId id="3981" r:id="rId44"/>
    <p:sldId id="3982" r:id="rId45"/>
    <p:sldId id="3975" r:id="rId46"/>
    <p:sldId id="3977" r:id="rId47"/>
    <p:sldId id="3983" r:id="rId48"/>
    <p:sldId id="4023" r:id="rId49"/>
    <p:sldId id="4022" r:id="rId50"/>
    <p:sldId id="3979" r:id="rId51"/>
    <p:sldId id="3934" r:id="rId52"/>
    <p:sldId id="3996" r:id="rId53"/>
    <p:sldId id="4031" r:id="rId54"/>
    <p:sldId id="3990" r:id="rId55"/>
    <p:sldId id="3991" r:id="rId56"/>
    <p:sldId id="3992" r:id="rId57"/>
    <p:sldId id="3993" r:id="rId58"/>
    <p:sldId id="3994" r:id="rId59"/>
    <p:sldId id="3986" r:id="rId60"/>
    <p:sldId id="3987" r:id="rId61"/>
    <p:sldId id="3947" r:id="rId62"/>
    <p:sldId id="3997" r:id="rId63"/>
    <p:sldId id="3998" r:id="rId64"/>
    <p:sldId id="3989" r:id="rId65"/>
    <p:sldId id="3999" r:id="rId66"/>
    <p:sldId id="3985" r:id="rId67"/>
    <p:sldId id="4005" r:id="rId68"/>
    <p:sldId id="3976" r:id="rId69"/>
    <p:sldId id="4007" r:id="rId70"/>
    <p:sldId id="4008" r:id="rId71"/>
    <p:sldId id="4006" r:id="rId72"/>
    <p:sldId id="4015" r:id="rId73"/>
    <p:sldId id="4009" r:id="rId74"/>
    <p:sldId id="4013" r:id="rId75"/>
    <p:sldId id="4010" r:id="rId76"/>
    <p:sldId id="4011" r:id="rId77"/>
    <p:sldId id="4012" r:id="rId78"/>
    <p:sldId id="4033" r:id="rId79"/>
    <p:sldId id="3945" r:id="rId80"/>
    <p:sldId id="3946" r:id="rId81"/>
    <p:sldId id="3952" r:id="rId82"/>
    <p:sldId id="4017" r:id="rId83"/>
    <p:sldId id="4018" r:id="rId84"/>
    <p:sldId id="3958" r:id="rId85"/>
    <p:sldId id="3960" r:id="rId86"/>
    <p:sldId id="3959" r:id="rId87"/>
    <p:sldId id="4019" r:id="rId88"/>
    <p:sldId id="3837" r:id="rId89"/>
    <p:sldId id="4001" r:id="rId90"/>
    <p:sldId id="3935" r:id="rId91"/>
    <p:sldId id="4002" r:id="rId92"/>
    <p:sldId id="4003" r:id="rId93"/>
    <p:sldId id="3964" r:id="rId94"/>
    <p:sldId id="3841" r:id="rId95"/>
    <p:sldId id="4004" r:id="rId96"/>
    <p:sldId id="3933" r:id="rId97"/>
    <p:sldId id="4024" r:id="rId98"/>
    <p:sldId id="4025" r:id="rId99"/>
    <p:sldId id="4030" r:id="rId100"/>
    <p:sldId id="3820" r:id="rId101"/>
    <p:sldId id="4029" r:id="rId102"/>
    <p:sldId id="3927" r:id="rId103"/>
    <p:sldId id="3928" r:id="rId104"/>
    <p:sldId id="3929" r:id="rId105"/>
    <p:sldId id="3969" r:id="rId106"/>
    <p:sldId id="4026" r:id="rId107"/>
    <p:sldId id="4027" r:id="rId108"/>
    <p:sldId id="4028" r:id="rId109"/>
    <p:sldId id="4000" r:id="rId110"/>
    <p:sldId id="4020" r:id="rId111"/>
    <p:sldId id="3913" r:id="rId112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6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968" userDrawn="1">
          <p15:clr>
            <a:srgbClr val="A4A3A4"/>
          </p15:clr>
        </p15:guide>
        <p15:guide id="4" orient="horz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0CF941A-96B8-5BEE-6563-E61FFF3B65E2}" name="A.J. Barney" initials="AB" userId="S::ajbarney1@unm.edu::1b55b3db-74a8-4f99-9f89-49873b3c9220" providerId="AD"/>
  <p188:author id="{DB3F452C-E8F7-78CF-69B5-69DD2E158C97}" name="Rose Afandi" initials="RA" userId="S::rafandi@unm.edu::f0ac4bf8-cd3f-4a7f-baff-8b2175634b9f" providerId="AD"/>
  <p188:author id="{953FE0F9-FFA5-3D07-6C22-9D48426D7EF1}" name="Dawn Nall" initials="DN" userId="Dawn Nall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ndra Blanton" initials="SB" lastIdx="2" clrIdx="0">
    <p:extLst>
      <p:ext uri="{19B8F6BF-5375-455C-9EA6-DF929625EA0E}">
        <p15:presenceInfo xmlns:p15="http://schemas.microsoft.com/office/powerpoint/2012/main" userId="S::blantons@unm.edu::45378809-820b-49fb-bcf1-86f11ea5691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19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41" autoAdjust="0"/>
    <p:restoredTop sz="68711" autoAdjust="0"/>
  </p:normalViewPr>
  <p:slideViewPr>
    <p:cSldViewPr snapToGrid="0" snapToObjects="1">
      <p:cViewPr varScale="1">
        <p:scale>
          <a:sx n="83" d="100"/>
          <a:sy n="83" d="100"/>
        </p:scale>
        <p:origin x="2410" y="72"/>
      </p:cViewPr>
      <p:guideLst>
        <p:guide orient="horz" pos="1296"/>
        <p:guide pos="3840"/>
        <p:guide orient="horz" pos="1968"/>
        <p:guide orient="horz" pos="3840"/>
      </p:guideLst>
    </p:cSldViewPr>
  </p:slideViewPr>
  <p:outlineViewPr>
    <p:cViewPr>
      <p:scale>
        <a:sx n="33" d="100"/>
        <a:sy n="33" d="100"/>
      </p:scale>
      <p:origin x="0" y="-82689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960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117" Type="http://schemas.openxmlformats.org/officeDocument/2006/relationships/theme" Target="theme/theme1.xml"/><Relationship Id="rId21" Type="http://schemas.openxmlformats.org/officeDocument/2006/relationships/slideMaster" Target="slideMasters/slideMaster2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slide" Target="slides/slide63.xml"/><Relationship Id="rId89" Type="http://schemas.openxmlformats.org/officeDocument/2006/relationships/slide" Target="slides/slide68.xml"/><Relationship Id="rId112" Type="http://schemas.openxmlformats.org/officeDocument/2006/relationships/slide" Target="slides/slide91.xml"/><Relationship Id="rId16" Type="http://schemas.openxmlformats.org/officeDocument/2006/relationships/customXml" Target="../customXml/item16.xml"/><Relationship Id="rId107" Type="http://schemas.openxmlformats.org/officeDocument/2006/relationships/slide" Target="slides/slide86.xml"/><Relationship Id="rId11" Type="http://schemas.openxmlformats.org/officeDocument/2006/relationships/customXml" Target="../customXml/item11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102" Type="http://schemas.openxmlformats.org/officeDocument/2006/relationships/slide" Target="slides/slide81.xml"/><Relationship Id="rId5" Type="http://schemas.openxmlformats.org/officeDocument/2006/relationships/customXml" Target="../customXml/item5.xml"/><Relationship Id="rId90" Type="http://schemas.openxmlformats.org/officeDocument/2006/relationships/slide" Target="slides/slide69.xml"/><Relationship Id="rId95" Type="http://schemas.openxmlformats.org/officeDocument/2006/relationships/slide" Target="slides/slide74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113" Type="http://schemas.openxmlformats.org/officeDocument/2006/relationships/notesMaster" Target="notesMasters/notesMaster1.xml"/><Relationship Id="rId118" Type="http://schemas.openxmlformats.org/officeDocument/2006/relationships/tableStyles" Target="tableStyles.xml"/><Relationship Id="rId80" Type="http://schemas.openxmlformats.org/officeDocument/2006/relationships/slide" Target="slides/slide59.xml"/><Relationship Id="rId85" Type="http://schemas.openxmlformats.org/officeDocument/2006/relationships/slide" Target="slides/slide64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59" Type="http://schemas.openxmlformats.org/officeDocument/2006/relationships/slide" Target="slides/slide38.xml"/><Relationship Id="rId103" Type="http://schemas.openxmlformats.org/officeDocument/2006/relationships/slide" Target="slides/slide82.xml"/><Relationship Id="rId108" Type="http://schemas.openxmlformats.org/officeDocument/2006/relationships/slide" Target="slides/slide87.xml"/><Relationship Id="rId54" Type="http://schemas.openxmlformats.org/officeDocument/2006/relationships/slide" Target="slides/slide33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91" Type="http://schemas.openxmlformats.org/officeDocument/2006/relationships/slide" Target="slides/slide70.xml"/><Relationship Id="rId96" Type="http://schemas.openxmlformats.org/officeDocument/2006/relationships/slide" Target="slides/slide75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49" Type="http://schemas.openxmlformats.org/officeDocument/2006/relationships/slide" Target="slides/slide28.xml"/><Relationship Id="rId114" Type="http://schemas.openxmlformats.org/officeDocument/2006/relationships/commentAuthors" Target="commentAuthors.xml"/><Relationship Id="rId119" Type="http://schemas.microsoft.com/office/2018/10/relationships/authors" Target="authors.xml"/><Relationship Id="rId10" Type="http://schemas.openxmlformats.org/officeDocument/2006/relationships/customXml" Target="../customXml/item10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81" Type="http://schemas.openxmlformats.org/officeDocument/2006/relationships/slide" Target="slides/slide60.xml"/><Relationship Id="rId86" Type="http://schemas.openxmlformats.org/officeDocument/2006/relationships/slide" Target="slides/slide65.xml"/><Relationship Id="rId94" Type="http://schemas.openxmlformats.org/officeDocument/2006/relationships/slide" Target="slides/slide73.xml"/><Relationship Id="rId99" Type="http://schemas.openxmlformats.org/officeDocument/2006/relationships/slide" Target="slides/slide78.xml"/><Relationship Id="rId101" Type="http://schemas.openxmlformats.org/officeDocument/2006/relationships/slide" Target="slides/slide80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39" Type="http://schemas.openxmlformats.org/officeDocument/2006/relationships/slide" Target="slides/slide18.xml"/><Relationship Id="rId109" Type="http://schemas.openxmlformats.org/officeDocument/2006/relationships/slide" Target="slides/slide88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97" Type="http://schemas.openxmlformats.org/officeDocument/2006/relationships/slide" Target="slides/slide76.xml"/><Relationship Id="rId104" Type="http://schemas.openxmlformats.org/officeDocument/2006/relationships/slide" Target="slides/slide83.xml"/><Relationship Id="rId7" Type="http://schemas.openxmlformats.org/officeDocument/2006/relationships/customXml" Target="../customXml/item7.xml"/><Relationship Id="rId71" Type="http://schemas.openxmlformats.org/officeDocument/2006/relationships/slide" Target="slides/slide50.xml"/><Relationship Id="rId92" Type="http://schemas.openxmlformats.org/officeDocument/2006/relationships/slide" Target="slides/slide71.xml"/><Relationship Id="rId2" Type="http://schemas.openxmlformats.org/officeDocument/2006/relationships/customXml" Target="../customXml/item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slide" Target="slides/slide66.xml"/><Relationship Id="rId110" Type="http://schemas.openxmlformats.org/officeDocument/2006/relationships/slide" Target="slides/slide89.xml"/><Relationship Id="rId115" Type="http://schemas.openxmlformats.org/officeDocument/2006/relationships/presProps" Target="presProps.xml"/><Relationship Id="rId61" Type="http://schemas.openxmlformats.org/officeDocument/2006/relationships/slide" Target="slides/slide40.xml"/><Relationship Id="rId82" Type="http://schemas.openxmlformats.org/officeDocument/2006/relationships/slide" Target="slides/slide61.xml"/><Relationship Id="rId19" Type="http://schemas.openxmlformats.org/officeDocument/2006/relationships/customXml" Target="../customXml/item19.xml"/><Relationship Id="rId14" Type="http://schemas.openxmlformats.org/officeDocument/2006/relationships/customXml" Target="../customXml/item14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56" Type="http://schemas.openxmlformats.org/officeDocument/2006/relationships/slide" Target="slides/slide35.xml"/><Relationship Id="rId77" Type="http://schemas.openxmlformats.org/officeDocument/2006/relationships/slide" Target="slides/slide56.xml"/><Relationship Id="rId100" Type="http://schemas.openxmlformats.org/officeDocument/2006/relationships/slide" Target="slides/slide79.xml"/><Relationship Id="rId105" Type="http://schemas.openxmlformats.org/officeDocument/2006/relationships/slide" Target="slides/slide84.xml"/><Relationship Id="rId8" Type="http://schemas.openxmlformats.org/officeDocument/2006/relationships/customXml" Target="../customXml/item8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93" Type="http://schemas.openxmlformats.org/officeDocument/2006/relationships/slide" Target="slides/slide72.xml"/><Relationship Id="rId98" Type="http://schemas.openxmlformats.org/officeDocument/2006/relationships/slide" Target="slides/slide77.xml"/><Relationship Id="rId3" Type="http://schemas.openxmlformats.org/officeDocument/2006/relationships/customXml" Target="../customXml/item3.xml"/><Relationship Id="rId25" Type="http://schemas.openxmlformats.org/officeDocument/2006/relationships/slide" Target="slides/slide4.xml"/><Relationship Id="rId46" Type="http://schemas.openxmlformats.org/officeDocument/2006/relationships/slide" Target="slides/slide25.xml"/><Relationship Id="rId67" Type="http://schemas.openxmlformats.org/officeDocument/2006/relationships/slide" Target="slides/slide46.xml"/><Relationship Id="rId116" Type="http://schemas.openxmlformats.org/officeDocument/2006/relationships/viewProps" Target="viewProps.xml"/><Relationship Id="rId20" Type="http://schemas.openxmlformats.org/officeDocument/2006/relationships/slideMaster" Target="slideMasters/slideMaster1.xml"/><Relationship Id="rId41" Type="http://schemas.openxmlformats.org/officeDocument/2006/relationships/slide" Target="slides/slide20.xml"/><Relationship Id="rId62" Type="http://schemas.openxmlformats.org/officeDocument/2006/relationships/slide" Target="slides/slide41.xml"/><Relationship Id="rId83" Type="http://schemas.openxmlformats.org/officeDocument/2006/relationships/slide" Target="slides/slide62.xml"/><Relationship Id="rId88" Type="http://schemas.openxmlformats.org/officeDocument/2006/relationships/slide" Target="slides/slide67.xml"/><Relationship Id="rId111" Type="http://schemas.openxmlformats.org/officeDocument/2006/relationships/slide" Target="slides/slide90.xml"/><Relationship Id="rId15" Type="http://schemas.openxmlformats.org/officeDocument/2006/relationships/customXml" Target="../customXml/item15.xml"/><Relationship Id="rId36" Type="http://schemas.openxmlformats.org/officeDocument/2006/relationships/slide" Target="slides/slide15.xml"/><Relationship Id="rId57" Type="http://schemas.openxmlformats.org/officeDocument/2006/relationships/slide" Target="slides/slide36.xml"/><Relationship Id="rId106" Type="http://schemas.openxmlformats.org/officeDocument/2006/relationships/slide" Target="slides/slide85.xml"/></Relationships>
</file>

<file path=ppt/comments/modernComment_F91_80FCF8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DA0B6A2-036C-48E4-9DDA-A9BBC3B245C2}" authorId="{60CF941A-96B8-5BEE-6563-E61FFF3B65E2}" status="resolved" created="2023-05-02T21:42:10.571" complete="100000">
    <pc:sldMkLst xmlns:pc="http://schemas.microsoft.com/office/powerpoint/2013/main/command">
      <pc:docMk/>
      <pc:sldMk cId="135253900" sldId="3985"/>
    </pc:sldMkLst>
    <p188:txBody>
      <a:bodyPr/>
      <a:lstStyle/>
      <a:p>
        <a:r>
          <a:rPr lang="en-US"/>
          <a:t>Comment in notes</a:t>
        </a:r>
      </a:p>
    </p188:txBody>
  </p188:cm>
</p188:cmLst>
</file>

<file path=ppt/comments/modernComment_FA8_D044895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7BDB973-E74C-485B-8935-DB25B1FACEC4}" authorId="{60CF941A-96B8-5BEE-6563-E61FFF3B65E2}" status="resolved" created="2023-05-02T21:44:09.448" complete="100000">
    <pc:sldMkLst xmlns:pc="http://schemas.microsoft.com/office/powerpoint/2013/main/command">
      <pc:docMk/>
      <pc:sldMk cId="3494152532" sldId="4008"/>
    </pc:sldMkLst>
    <p188:txBody>
      <a:bodyPr/>
      <a:lstStyle/>
      <a:p>
        <a:r>
          <a:rPr lang="en-US"/>
          <a:t>Comment in notes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2830EBE0-BA18-4FC9-8461-0E75E6E05BE3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9D962E49-2EF1-4D08-9461-BAE0BAA9E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880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marcel_eberle?utm_source=unsplash&amp;utm_medium=referral&amp;utm_content=creditCopyText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/photos/warning-light?utm_source=unsplash&amp;utm_medium=referral&amp;utm_content=creditCopyText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mufidpwt?utm_source=unsplash&amp;utm_medium=referral&amp;utm_content=creditCopyText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/photos/safety?utm_source=unsplash&amp;utm_medium=referral&amp;utm_content=creditCopyText" TargetMode="Externa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107442568@N08/14014130835/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creativecommons.org/licenses/by/2.0/deed.en" TargetMode="External"/><Relationship Id="rId5" Type="http://schemas.openxmlformats.org/officeDocument/2006/relationships/hyperlink" Target="https://en.wikipedia.org/wiki/en:Creative_Commons" TargetMode="External"/><Relationship Id="rId4" Type="http://schemas.openxmlformats.org/officeDocument/2006/relationships/hyperlink" Target="https://commons.wikimedia.org/wiki/User:Alefar" TargetMode="Externa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ja/@esptroy?utm_source=unsplash&amp;utm_medium=referral&amp;utm_content=creditCopyText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/photos/safety?utm_source=unsplash&amp;utm_medium=referral&amp;utm_content=creditCopyText" TargetMode="Externa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thkelley?utm_source=unsplash&amp;utm_medium=referral&amp;utm_content=creditCopyText" TargetMode="External"/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/photos/electricity?utm_source=unsplash&amp;utm_medium=referral&amp;utm_content=creditCopyText" TargetMode="Externa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victorfreitas?utm_source=unsplash&amp;utm_medium=referral&amp;utm_content=creditCopyText" TargetMode="External"/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images/things/eye?utm_source=unsplash&amp;utm_medium=referral&amp;utm_content=creditCopyText" TargetMode="External"/></Relationships>
</file>

<file path=ppt/notesSlides/_rels/notes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averey?utm_source=unsplash&amp;utm_medium=referral&amp;utm_content=creditCopyText" TargetMode="External"/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/photos/lungs?utm_source=unsplash&amp;utm_medium=referral&amp;utm_content=creditCopyText" TargetMode="External"/></Relationships>
</file>

<file path=ppt/notesSlides/_rels/notes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waldemarbrandt67w?utm_source=unsplash&amp;utm_medium=referral&amp;utm_content=creditCopyText" TargetMode="External"/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/photos/grave?utm_source=unsplash&amp;utm_medium=referral&amp;utm_content=creditCopyText" TargetMode="Externa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ja/@esptroy?utm_source=unsplash&amp;utm_medium=referral&amp;utm_content=creditCopyText" TargetMode="External"/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/photos/excavation?utm_source=unsplash&amp;utm_medium=referral&amp;utm_content=creditCopyText" TargetMode="Externa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567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6549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>
              <a:latin typeface="Raleway" panose="020B0503030101060003" pitchFamily="34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3182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521B0-2245-D885-B5DD-18F032254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B44B02-FD31-40F4-7C19-053858CB1B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5596A6-2681-FD2C-1FDA-0621523395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042AEB-6B17-A19C-B923-C4ECE634DF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2066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9929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154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</a:t>
            </a:r>
            <a:r>
              <a:rPr lang="en-US" dirty="0">
                <a:hlinkClick r:id="rId3"/>
              </a:rPr>
              <a:t>Marcel Eberle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endParaRPr lang="en-US" dirty="0"/>
          </a:p>
          <a:p>
            <a:r>
              <a:rPr lang="en-US" dirty="0"/>
              <a:t>Symbols by </a:t>
            </a:r>
            <a:r>
              <a:rPr lang="en-US" u="sng" dirty="0" err="1">
                <a:solidFill>
                  <a:srgbClr val="00B0F0"/>
                </a:solidFill>
              </a:rPr>
              <a:t>OpenClipart</a:t>
            </a:r>
            <a:r>
              <a:rPr lang="en-US" u="sng" dirty="0">
                <a:solidFill>
                  <a:srgbClr val="00B0F0"/>
                </a:solidFill>
              </a:rPr>
              <a:t>-Vectors</a:t>
            </a:r>
            <a:r>
              <a:rPr lang="en-US" dirty="0">
                <a:solidFill>
                  <a:srgbClr val="00B0F0"/>
                </a:solidFill>
              </a:rPr>
              <a:t> on </a:t>
            </a:r>
            <a:r>
              <a:rPr lang="en-US" u="sng" dirty="0" err="1">
                <a:solidFill>
                  <a:srgbClr val="00B0F0"/>
                </a:solidFill>
              </a:rPr>
              <a:t>Pixabay</a:t>
            </a:r>
            <a:endParaRPr lang="en-US" b="1" u="sng" dirty="0">
              <a:solidFill>
                <a:srgbClr val="00B0F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8360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2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0684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</a:t>
            </a:r>
            <a:r>
              <a:rPr lang="en-US" dirty="0">
                <a:hlinkClick r:id="rId3"/>
              </a:rPr>
              <a:t>Mufid Majnun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8855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4933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Operators can experience physical injuries caused by:</a:t>
            </a:r>
          </a:p>
          <a:p>
            <a:endParaRPr lang="en-US" dirty="0"/>
          </a:p>
          <a:p>
            <a:r>
              <a:rPr lang="en-US" dirty="0"/>
              <a:t>Moving machinery</a:t>
            </a:r>
          </a:p>
          <a:p>
            <a:r>
              <a:rPr lang="en-US" dirty="0"/>
              <a:t>Improper lifting</a:t>
            </a:r>
          </a:p>
          <a:p>
            <a:r>
              <a:rPr lang="en-US" dirty="0"/>
              <a:t>Slippery surfaces</a:t>
            </a:r>
          </a:p>
          <a:p>
            <a:r>
              <a:rPr lang="en-US" b="1" dirty="0"/>
              <a:t>All of the above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694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that although we’re showing the OSHA logo, this is not an OSHA sponsored or supported webinar.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7010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8637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0633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9583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 https://commons.wikimedia.org/wiki/File:Flag_Map_of_the_United_States%28subdivisions%29.png</a:t>
            </a:r>
          </a:p>
          <a:p>
            <a:r>
              <a:rPr lang="en-US" b="0" i="0" u="sng" dirty="0">
                <a:solidFill>
                  <a:srgbClr val="3366BB"/>
                </a:solidFill>
                <a:effectLst/>
                <a:latin typeface="Arial" panose="020B0604020202020204" pitchFamily="34" charset="0"/>
                <a:hlinkClick r:id="rId3"/>
              </a:rPr>
              <a:t>https://www.flickr.com/photos/107442568@N08/14014130835/</a:t>
            </a:r>
            <a:endParaRPr lang="en-US" b="0" i="0" u="sng" dirty="0">
              <a:solidFill>
                <a:srgbClr val="3366BB"/>
              </a:solidFill>
              <a:effectLst/>
              <a:latin typeface="Arial" panose="020B0604020202020204" pitchFamily="34" charset="0"/>
            </a:endParaRPr>
          </a:p>
          <a:p>
            <a:r>
              <a:rPr lang="en-US" b="0" i="0" u="sng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4" tooltip="User:Alefar"/>
              </a:rPr>
              <a:t>Alefar</a:t>
            </a:r>
            <a:endParaRPr lang="en-US" b="0" i="0" u="sng" dirty="0">
              <a:solidFill>
                <a:srgbClr val="0645AD"/>
              </a:solidFill>
              <a:effectLst/>
              <a:latin typeface="Arial" panose="020B0604020202020204" pitchFamily="34" charset="0"/>
            </a:endParaRPr>
          </a:p>
          <a:p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This file is licensed under the </a:t>
            </a:r>
            <a:r>
              <a:rPr lang="en-US" b="0" i="0" u="none" strike="noStrike" dirty="0">
                <a:solidFill>
                  <a:srgbClr val="3366BB"/>
                </a:solidFill>
                <a:effectLst/>
                <a:latin typeface="Arial" panose="020B0604020202020204" pitchFamily="34" charset="0"/>
                <a:hlinkClick r:id="rId5" tooltip="w:en:Creative Commons"/>
              </a:rPr>
              <a:t>Creative Commons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0" i="0" u="none" strike="noStrike" dirty="0">
                <a:solidFill>
                  <a:srgbClr val="3366BB"/>
                </a:solidFill>
                <a:effectLst/>
                <a:latin typeface="Arial" panose="020B0604020202020204" pitchFamily="34" charset="0"/>
                <a:hlinkClick r:id="rId6"/>
              </a:rPr>
              <a:t>Attribution 2.0 Generic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license.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0955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</a:t>
            </a:r>
            <a:r>
              <a:rPr lang="en-US" dirty="0">
                <a:hlinkClick r:id="rId3"/>
              </a:rPr>
              <a:t>Troy Bridges</a:t>
            </a:r>
            <a:r>
              <a:rPr lang="en-US" dirty="0"/>
              <a:t> on </a:t>
            </a:r>
            <a:r>
              <a:rPr lang="en-US" dirty="0">
                <a:hlinkClick r:id="rId4"/>
              </a:rPr>
              <a:t>Unsplash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1352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1437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1185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1202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6000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9085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Image:  Rich Anderson</a:t>
            </a:r>
          </a:p>
          <a:p>
            <a:r>
              <a:rPr lang="en-US" dirty="0"/>
              <a:t>https://</a:t>
            </a:r>
            <a:r>
              <a:rPr lang="en-US" dirty="0" err="1"/>
              <a:t>flickr.com</a:t>
            </a:r>
            <a:r>
              <a:rPr lang="en-US" dirty="0"/>
              <a:t>/photos/</a:t>
            </a:r>
            <a:r>
              <a:rPr lang="en-US" dirty="0" err="1"/>
              <a:t>memestate</a:t>
            </a:r>
            <a:r>
              <a:rPr lang="en-US" dirty="0"/>
              <a:t>/36001975/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9474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5112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 has the most to gain from a safety program</a:t>
            </a:r>
          </a:p>
          <a:p>
            <a:endParaRPr lang="en-US" dirty="0"/>
          </a:p>
          <a:p>
            <a:r>
              <a:rPr lang="en-US" dirty="0"/>
              <a:t>Management</a:t>
            </a:r>
          </a:p>
          <a:p>
            <a:r>
              <a:rPr lang="en-US" dirty="0"/>
              <a:t>Office Staff</a:t>
            </a:r>
          </a:p>
          <a:p>
            <a:r>
              <a:rPr lang="en-US" b="1" dirty="0"/>
              <a:t>Operators</a:t>
            </a:r>
          </a:p>
          <a:p>
            <a:r>
              <a:rPr lang="en-US" dirty="0"/>
              <a:t>Supervisors</a:t>
            </a:r>
          </a:p>
          <a:p>
            <a:endParaRPr lang="en-US" dirty="0"/>
          </a:p>
          <a:p>
            <a:r>
              <a:rPr lang="en-US" dirty="0"/>
              <a:t>Operators – you’re the most likely to be injured. Everyone benefits from a safety program, but the front-line employees benefit the most.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4784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Wingdings" pitchFamily="2" charset="2"/>
              <a:buNone/>
            </a:pPr>
            <a:endParaRPr lang="en-US" sz="2300" dirty="0">
              <a:solidFill>
                <a:schemeClr val="bg1"/>
              </a:solidFill>
              <a:latin typeface="Raleway" panose="020B0503030101060003" pitchFamily="34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4372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5602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019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 fall into an active aeration basin will you always be able to swim out?</a:t>
            </a:r>
          </a:p>
          <a:p>
            <a:endParaRPr lang="en-US" dirty="0"/>
          </a:p>
          <a:p>
            <a:r>
              <a:rPr lang="en-US" dirty="0"/>
              <a:t>Yes</a:t>
            </a:r>
          </a:p>
          <a:p>
            <a:r>
              <a:rPr lang="en-US" b="1" dirty="0"/>
              <a:t>No</a:t>
            </a:r>
          </a:p>
          <a:p>
            <a:endParaRPr lang="en-US" dirty="0"/>
          </a:p>
          <a:p>
            <a:r>
              <a:rPr lang="en-US" dirty="0"/>
              <a:t>NO – aeration tanks involve more danger due to aeration mixing equipment and currents in the tank. In addition, aeration reduces buoyancy and makes it difficult to stay afloat.  </a:t>
            </a:r>
          </a:p>
          <a:p>
            <a:r>
              <a:rPr lang="en-US" dirty="0"/>
              <a:t>If the blowers are going full blast and you aren’t wearing a PFD (personal floatation device)  there’s a good chance you’ll sink like a rock.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9643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</a:t>
            </a:r>
            <a:r>
              <a:rPr lang="en-US" dirty="0">
                <a:hlinkClick r:id="rId3"/>
              </a:rPr>
              <a:t>Thomas Kelley</a:t>
            </a:r>
            <a:r>
              <a:rPr lang="en-US" dirty="0"/>
              <a:t> on </a:t>
            </a:r>
            <a:r>
              <a:rPr lang="en-US" dirty="0">
                <a:hlinkClick r:id="rId4"/>
              </a:rPr>
              <a:t>Unsplash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2114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Raleway" panose="020B0503030101060003" pitchFamily="34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9585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120 volts kill you?</a:t>
            </a:r>
          </a:p>
          <a:p>
            <a:endParaRPr lang="en-US" dirty="0"/>
          </a:p>
          <a:p>
            <a:r>
              <a:rPr lang="en-US" b="1" dirty="0"/>
              <a:t>Yes</a:t>
            </a:r>
          </a:p>
          <a:p>
            <a:r>
              <a:rPr lang="en-US" dirty="0"/>
              <a:t>No</a:t>
            </a:r>
          </a:p>
          <a:p>
            <a:endParaRPr lang="en-US" dirty="0"/>
          </a:p>
          <a:p>
            <a:r>
              <a:rPr lang="en-US" dirty="0"/>
              <a:t>(Just for reference most outlets in homes in the US are around 120 volts.)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9268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3928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52124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75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73007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6195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36257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04477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https://www.pxfuel.com/en/free-photo-jgxqs</a:t>
            </a:r>
          </a:p>
          <a:p>
            <a:r>
              <a:rPr lang="en-US" dirty="0"/>
              <a:t>Listed as CC in Google Image Search 5/1/23</a:t>
            </a:r>
          </a:p>
          <a:p>
            <a:r>
              <a:rPr lang="en-US" dirty="0"/>
              <a:t>https://</a:t>
            </a:r>
            <a:r>
              <a:rPr lang="en-US" dirty="0" err="1"/>
              <a:t>creativecommons.org</a:t>
            </a:r>
            <a:r>
              <a:rPr lang="en-US" dirty="0"/>
              <a:t>/licenses/</a:t>
            </a:r>
            <a:r>
              <a:rPr lang="en-US" dirty="0" err="1"/>
              <a:t>publicdomain</a:t>
            </a:r>
            <a:r>
              <a:rPr lang="en-US" dirty="0"/>
              <a:t>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21813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02956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0753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 should remove locks and tags from electrical equipment?</a:t>
            </a:r>
          </a:p>
          <a:p>
            <a:endParaRPr lang="en-US" dirty="0"/>
          </a:p>
          <a:p>
            <a:r>
              <a:rPr lang="en-US" dirty="0"/>
              <a:t>The operator who needs to use the equipment next</a:t>
            </a:r>
          </a:p>
          <a:p>
            <a:r>
              <a:rPr lang="en-US" b="1" dirty="0"/>
              <a:t>The operator who locked and tagged out the equipment</a:t>
            </a:r>
          </a:p>
          <a:p>
            <a:r>
              <a:rPr lang="en-US" dirty="0"/>
              <a:t>Any operator that is qualified as an electrician</a:t>
            </a:r>
          </a:p>
          <a:p>
            <a:r>
              <a:rPr lang="en-US" dirty="0"/>
              <a:t>Any operator on the next shift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1096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20111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06819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5729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>
              <a:latin typeface="Raleway" panose="020B0503030101060003" pitchFamily="34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12103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5240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77598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https://en.wikipedia.org/wiki/Chlorine#/media/File:Chlorine_in_bottle.jpg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80968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21137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9531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86087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06020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5916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04277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55076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</a:t>
            </a:r>
            <a:r>
              <a:rPr lang="en-US" dirty="0">
                <a:hlinkClick r:id="rId3"/>
              </a:rPr>
              <a:t>Victor Freitas</a:t>
            </a:r>
            <a:r>
              <a:rPr lang="en-US" dirty="0"/>
              <a:t> on </a:t>
            </a:r>
            <a:r>
              <a:rPr lang="en-US" dirty="0">
                <a:hlinkClick r:id="rId4"/>
              </a:rPr>
              <a:t>Unsplash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7814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</a:t>
            </a:r>
            <a:r>
              <a:rPr lang="en-US" dirty="0">
                <a:hlinkClick r:id="rId3"/>
              </a:rPr>
              <a:t>Robina Weermeijer</a:t>
            </a:r>
            <a:r>
              <a:rPr lang="en-US" dirty="0"/>
              <a:t> on </a:t>
            </a:r>
            <a:r>
              <a:rPr lang="en-US" dirty="0">
                <a:hlinkClick r:id="rId4"/>
              </a:rPr>
              <a:t>Unsplash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15689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</a:t>
            </a:r>
            <a:r>
              <a:rPr lang="en-US" dirty="0">
                <a:hlinkClick r:id="rId3"/>
              </a:rPr>
              <a:t>Waldemar</a:t>
            </a:r>
            <a:r>
              <a:rPr lang="en-US" dirty="0"/>
              <a:t> on </a:t>
            </a:r>
            <a:r>
              <a:rPr lang="en-US" dirty="0">
                <a:hlinkClick r:id="rId4"/>
              </a:rPr>
              <a:t>Unsplash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36487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3596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22926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Image: https://www.grainger.com/product/HONEYWELL-NORTH-Full-Face-Respirator-Silicone-5AC56?gucid=N%3AN%3APS%3APaid%3AGGL%3ACSM-2295%3A4P7A1P%3A20501231&amp;gclid=CjwKCAjw9J2iBhBPEiwAErwpeayfzlJwrFixlb22YTsrYPKOnJV-w4g_-QaoQbV119H3FjZTmXikVhoCGC4QAvD_BwE&amp;gclsrc=aw.ds</a:t>
            </a:r>
          </a:p>
          <a:p>
            <a:endParaRPr lang="en-US" dirty="0"/>
          </a:p>
          <a:p>
            <a:r>
              <a:rPr lang="en-US" dirty="0"/>
              <a:t>Noted as creative commons licensed in Google Image 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80438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Image: https://www.grainger.com/product/HONEYWELL-NORTH-Full-Face-Respirator-Silicone-5AC56?gucid=N%3AN%3APS%3APaid%3AGGL%3ACSM-2295%3A4P7A1P%3A20501231&amp;gclid=CjwKCAjw9J2iBhBPEiwAErwpeayfzlJwrFixlb22YTsrYPKOnJV-w4g_-QaoQbV119H3FjZTmXikVhoCGC4QAvD_BwE&amp;gclsrc=aw.ds</a:t>
            </a:r>
          </a:p>
          <a:p>
            <a:endParaRPr lang="en-US" dirty="0"/>
          </a:p>
          <a:p>
            <a:r>
              <a:rPr lang="en-US" dirty="0"/>
              <a:t>Noted as creative commons licensed in Google Image 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97604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Image: https://www.grainger.com/product/3M-SCOTT-Industrial-SCBA-792HX2?gucid=N%3AN%3APS%3APaid%3AGGL%3ACSM-2295%3A4P7A1P%3A20501231&amp;gclid=CjwKCAjw9J2iBhBPEiwAErwpeRD_6VJi_4GN32ZDClsI6y0pf36H8SDx8mlBB6bytbJwxzbNsM_OcRoCyhIQAvD_BwE&amp;gclsrc=aw.ds</a:t>
            </a:r>
          </a:p>
          <a:p>
            <a:endParaRPr lang="en-US" dirty="0"/>
          </a:p>
          <a:p>
            <a:r>
              <a:rPr lang="en-US" dirty="0"/>
              <a:t>Noted as creative commons licensed in Google Image 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96991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Image: https://www.grainger.com/product/3M-SCOTT-Industrial-SCBA-792HX2?gucid=N%3AN%3APS%3APaid%3AGGL%3ACSM-2295%3A4P7A1P%3A20501231&amp;gclid=CjwKCAjw9J2iBhBPEiwAErwpeRD_6VJi_4GN32ZDClsI6y0pf36H8SDx8mlBB6bytbJwxzbNsM_OcRoCyhIQAvD_BwE&amp;gclsrc=aw.ds</a:t>
            </a:r>
          </a:p>
          <a:p>
            <a:endParaRPr lang="en-US" dirty="0"/>
          </a:p>
          <a:p>
            <a:r>
              <a:rPr lang="en-US" dirty="0"/>
              <a:t>Noted as creative commons licensed in Google Image 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1313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lickr.com/photos/joeshlabotnik/2411692991/in/photolist-4F7yiD-7rstvj-2m2JC7u-nMDpEB-nrAv1e-dienJa-KkwwDs-8Htmhs-5pgxKM-28pmQb1-88s6NF-8EPkCc-2nzPABF-6tqefy-qucNUM-2heZPsZ-97uELd-eQWnn5-91dcet-4XctSL-87j3Td-4SXuXM-5DsF1W-2jwXCug-Gn9Pyg-7SGXkv-meuHrY-bwktDr-iskVG-dbkVh1-PCiWZz-bmbsWx-aH3hT8-aH3nqn-6GeHCb-aH3f4i-6GaBV4-aH3gvt-aH3jKZ-aH3diF-dhVLef-nrtUDa-7AvJNe-7Azwqb-7Azvt7-7AviW4-7AvMmZ-7Avecr-96VLFp-7Azvz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110444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latin typeface="Raleway" panose="020B0503030101060003" pitchFamily="34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32254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64639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31930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98459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656811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Image:  Valerie Edwards: https://www.flickr.com/photos/valeriebb/2719873655/</a:t>
            </a:r>
          </a:p>
          <a:p>
            <a:r>
              <a:rPr lang="en-US" dirty="0"/>
              <a:t> https://</a:t>
            </a:r>
            <a:r>
              <a:rPr lang="en-US" dirty="0" err="1"/>
              <a:t>creativecommons.org</a:t>
            </a:r>
            <a:r>
              <a:rPr lang="en-US" dirty="0"/>
              <a:t>/licenses/by-</a:t>
            </a:r>
            <a:r>
              <a:rPr lang="en-US" dirty="0" err="1"/>
              <a:t>sa</a:t>
            </a:r>
            <a:r>
              <a:rPr lang="en-US" dirty="0"/>
              <a:t>/2.0/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614542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5963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</a:t>
            </a:r>
            <a:r>
              <a:rPr lang="en-US" dirty="0">
                <a:hlinkClick r:id="rId3"/>
              </a:rPr>
              <a:t>Troy Bridges</a:t>
            </a:r>
            <a:r>
              <a:rPr lang="en-US" dirty="0"/>
              <a:t> on </a:t>
            </a:r>
            <a:r>
              <a:rPr lang="en-US" dirty="0">
                <a:hlinkClick r:id="rId4"/>
              </a:rPr>
              <a:t>Unsplash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75795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90841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04886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19544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en:User:Imprezzive1 - English Wikipedia, original description is/was here., Public Domain, https://commons.wikimedia.org/w/index.php?curid=2385305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87782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Washington State Dept of Transportation</a:t>
            </a:r>
          </a:p>
          <a:p>
            <a:r>
              <a:rPr lang="en-US" dirty="0"/>
              <a:t>https://</a:t>
            </a:r>
            <a:r>
              <a:rPr lang="en-US" dirty="0" err="1"/>
              <a:t>flickr.com</a:t>
            </a:r>
            <a:r>
              <a:rPr lang="en-US" dirty="0"/>
              <a:t>/photos/</a:t>
            </a:r>
            <a:r>
              <a:rPr lang="en-US" dirty="0" err="1"/>
              <a:t>wsdot</a:t>
            </a:r>
            <a:r>
              <a:rPr lang="en-US" dirty="0"/>
              <a:t>/8033733048</a:t>
            </a:r>
          </a:p>
          <a:p>
            <a:r>
              <a:rPr lang="en-US" dirty="0"/>
              <a:t>https://</a:t>
            </a:r>
            <a:r>
              <a:rPr lang="en-US" dirty="0" err="1"/>
              <a:t>creativecommons.org</a:t>
            </a:r>
            <a:r>
              <a:rPr lang="en-US" dirty="0"/>
              <a:t>/licenses/by-</a:t>
            </a:r>
            <a:r>
              <a:rPr lang="en-US" dirty="0" err="1"/>
              <a:t>nc</a:t>
            </a:r>
            <a:r>
              <a:rPr lang="en-US" dirty="0"/>
              <a:t>-</a:t>
            </a:r>
            <a:r>
              <a:rPr lang="en-US" dirty="0" err="1"/>
              <a:t>nd</a:t>
            </a:r>
            <a:r>
              <a:rPr lang="en-US" dirty="0"/>
              <a:t>/2.0/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345574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Washington State Dept of Transportation</a:t>
            </a:r>
          </a:p>
          <a:p>
            <a:r>
              <a:rPr lang="en-US" dirty="0"/>
              <a:t>https://</a:t>
            </a:r>
            <a:r>
              <a:rPr lang="en-US" dirty="0" err="1"/>
              <a:t>flickr.com</a:t>
            </a:r>
            <a:r>
              <a:rPr lang="en-US" dirty="0"/>
              <a:t>/photos/</a:t>
            </a:r>
            <a:r>
              <a:rPr lang="en-US" dirty="0" err="1"/>
              <a:t>wsdot</a:t>
            </a:r>
            <a:r>
              <a:rPr lang="en-US" dirty="0"/>
              <a:t>/8033733048</a:t>
            </a:r>
          </a:p>
          <a:p>
            <a:r>
              <a:rPr lang="en-US" dirty="0"/>
              <a:t>https://</a:t>
            </a:r>
            <a:r>
              <a:rPr lang="en-US" dirty="0" err="1"/>
              <a:t>creativecommons.org</a:t>
            </a:r>
            <a:r>
              <a:rPr lang="en-US" dirty="0"/>
              <a:t>/licenses/by-</a:t>
            </a:r>
            <a:r>
              <a:rPr lang="en-US" dirty="0" err="1"/>
              <a:t>nc</a:t>
            </a:r>
            <a:r>
              <a:rPr lang="en-US" dirty="0"/>
              <a:t>-</a:t>
            </a:r>
            <a:r>
              <a:rPr lang="en-US" dirty="0" err="1"/>
              <a:t>nd</a:t>
            </a:r>
            <a:r>
              <a:rPr lang="en-US" dirty="0"/>
              <a:t>/2.0/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3502812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https://flickr.com/photos/87297882@N03/15496057702</a:t>
            </a:r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creativecommons.org</a:t>
            </a:r>
            <a:r>
              <a:rPr lang="en-US" dirty="0"/>
              <a:t>/licenses/by-</a:t>
            </a:r>
            <a:r>
              <a:rPr lang="en-US" dirty="0" err="1"/>
              <a:t>nc</a:t>
            </a:r>
            <a:r>
              <a:rPr lang="en-US" dirty="0"/>
              <a:t>-</a:t>
            </a:r>
            <a:r>
              <a:rPr lang="en-US" dirty="0" err="1"/>
              <a:t>nd</a:t>
            </a:r>
            <a:r>
              <a:rPr lang="en-US" dirty="0"/>
              <a:t>/2.0/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925997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0" u="sng" dirty="0">
                <a:solidFill>
                  <a:srgbClr val="006DAC"/>
                </a:solidFill>
                <a:effectLst/>
                <a:latin typeface="Proxima Nova"/>
              </a:rPr>
              <a:t>https://flickr.com/photos/mtacc-esa/7747844774</a:t>
            </a:r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creativecommons.org</a:t>
            </a:r>
            <a:r>
              <a:rPr lang="en-US" dirty="0"/>
              <a:t>/licenses/by-</a:t>
            </a:r>
            <a:r>
              <a:rPr lang="en-US" dirty="0" err="1"/>
              <a:t>nc</a:t>
            </a:r>
            <a:r>
              <a:rPr lang="en-US" dirty="0"/>
              <a:t>-</a:t>
            </a:r>
            <a:r>
              <a:rPr lang="en-US" dirty="0" err="1"/>
              <a:t>nd</a:t>
            </a:r>
            <a:r>
              <a:rPr lang="en-US" dirty="0"/>
              <a:t>/2.0/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158988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en:User:Imprezzive1 - English Wikipedia, original description is/was here., Public Domain, https://commons.wikimedia.org/w/index.php?curid=2385305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62E49-2EF1-4D08-9461-BAE0BAA9EC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409495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323217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974276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20017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https://www.michigan.gov/leo/bureaus-agencies/miosha/topics/excavation-and-trenching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493155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973828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962E49-2EF1-4D08-9461-BAE0BAA9ECEB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802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8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5689"/>
            </a:lvl1pPr>
            <a:lvl2pPr marL="1083720" indent="0" algn="ctr">
              <a:buNone/>
              <a:defRPr sz="4741"/>
            </a:lvl2pPr>
            <a:lvl3pPr marL="2167439" indent="0" algn="ctr">
              <a:buNone/>
              <a:defRPr sz="4267"/>
            </a:lvl3pPr>
            <a:lvl4pPr marL="3251159" indent="0" algn="ctr">
              <a:buNone/>
              <a:defRPr sz="3792"/>
            </a:lvl4pPr>
            <a:lvl5pPr marL="4334880" indent="0" algn="ctr">
              <a:buNone/>
              <a:defRPr sz="3792"/>
            </a:lvl5pPr>
            <a:lvl6pPr marL="5418599" indent="0" algn="ctr">
              <a:buNone/>
              <a:defRPr sz="3792"/>
            </a:lvl6pPr>
            <a:lvl7pPr marL="6502319" indent="0" algn="ctr">
              <a:buNone/>
              <a:defRPr sz="3792"/>
            </a:lvl7pPr>
            <a:lvl8pPr marL="7586038" indent="0" algn="ctr">
              <a:buNone/>
              <a:defRPr sz="3792"/>
            </a:lvl8pPr>
            <a:lvl9pPr marL="8669758" indent="0" algn="ctr">
              <a:buNone/>
              <a:defRPr sz="3792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000"/>
            </a:lvl1pPr>
          </a:lstStyle>
          <a:p>
            <a:fld id="{811F328A-8CBA-4025-8A6E-B75C2F6B4B6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69859B-0B7C-2F46-BF49-065F01B0C4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87756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7E31BC-9FC2-584B-A827-F233E62CC15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8815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5689">
                <a:solidFill>
                  <a:schemeClr val="tx1">
                    <a:tint val="75000"/>
                  </a:schemeClr>
                </a:solidFill>
              </a:defRPr>
            </a:lvl1pPr>
            <a:lvl2pPr marL="1083720" indent="0">
              <a:buNone/>
              <a:defRPr sz="4741">
                <a:solidFill>
                  <a:schemeClr val="tx1">
                    <a:tint val="75000"/>
                  </a:schemeClr>
                </a:solidFill>
              </a:defRPr>
            </a:lvl2pPr>
            <a:lvl3pPr marL="2167439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3pPr>
            <a:lvl4pPr marL="3251159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4pPr>
            <a:lvl5pPr marL="4334880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5pPr>
            <a:lvl6pPr marL="5418599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6pPr>
            <a:lvl7pPr marL="6502319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7pPr>
            <a:lvl8pPr marL="7586038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8pPr>
            <a:lvl9pPr marL="8669758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88E4D9-44FF-A945-8A86-DBD5A16F7A3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91416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5CE5CC-744E-B748-833B-4BD552E231D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8157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3000" b="1"/>
            </a:lvl1pPr>
            <a:lvl2pPr marL="1083720" indent="0">
              <a:buNone/>
              <a:defRPr sz="4741" b="1"/>
            </a:lvl2pPr>
            <a:lvl3pPr marL="2167439" indent="0">
              <a:buNone/>
              <a:defRPr sz="4267" b="1"/>
            </a:lvl3pPr>
            <a:lvl4pPr marL="3251159" indent="0">
              <a:buNone/>
              <a:defRPr sz="3792" b="1"/>
            </a:lvl4pPr>
            <a:lvl5pPr marL="4334880" indent="0">
              <a:buNone/>
              <a:defRPr sz="3792" b="1"/>
            </a:lvl5pPr>
            <a:lvl6pPr marL="5418599" indent="0">
              <a:buNone/>
              <a:defRPr sz="3792" b="1"/>
            </a:lvl6pPr>
            <a:lvl7pPr marL="6502319" indent="0">
              <a:buNone/>
              <a:defRPr sz="3792" b="1"/>
            </a:lvl7pPr>
            <a:lvl8pPr marL="7586038" indent="0">
              <a:buNone/>
              <a:defRPr sz="3792" b="1"/>
            </a:lvl8pPr>
            <a:lvl9pPr marL="8669758" indent="0">
              <a:buNone/>
              <a:defRPr sz="379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3000" b="1"/>
            </a:lvl1pPr>
            <a:lvl2pPr marL="1083720" indent="0">
              <a:buNone/>
              <a:defRPr sz="4741" b="1"/>
            </a:lvl2pPr>
            <a:lvl3pPr marL="2167439" indent="0">
              <a:buNone/>
              <a:defRPr sz="4267" b="1"/>
            </a:lvl3pPr>
            <a:lvl4pPr marL="3251159" indent="0">
              <a:buNone/>
              <a:defRPr sz="3792" b="1"/>
            </a:lvl4pPr>
            <a:lvl5pPr marL="4334880" indent="0">
              <a:buNone/>
              <a:defRPr sz="3792" b="1"/>
            </a:lvl5pPr>
            <a:lvl6pPr marL="5418599" indent="0">
              <a:buNone/>
              <a:defRPr sz="3792" b="1"/>
            </a:lvl6pPr>
            <a:lvl7pPr marL="6502319" indent="0">
              <a:buNone/>
              <a:defRPr sz="3792" b="1"/>
            </a:lvl7pPr>
            <a:lvl8pPr marL="7586038" indent="0">
              <a:buNone/>
              <a:defRPr sz="3792" b="1"/>
            </a:lvl8pPr>
            <a:lvl9pPr marL="8669758" indent="0">
              <a:buNone/>
              <a:defRPr sz="379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9F7A90-97B6-E84B-AE91-EE8734EF226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05781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5CACA0-7584-564D-8D0F-2C792F2A6E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38566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Picture Side By Side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9F7A90-97B6-E84B-AE91-EE8734EF2263}"/>
              </a:ext>
            </a:extLst>
          </p:cNvPr>
          <p:cNvSpPr/>
          <p:nvPr/>
        </p:nvSpPr>
        <p:spPr>
          <a:xfrm>
            <a:off x="0" y="-15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88435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 Side By Side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52015" y="0"/>
            <a:ext cx="40386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40767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3BD0C951-3AF8-0B4C-B366-DC08BC4DE5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076700" y="-30"/>
            <a:ext cx="40767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9F7A90-97B6-E84B-AE91-EE8734EF2263}"/>
              </a:ext>
            </a:extLst>
          </p:cNvPr>
          <p:cNvSpPr/>
          <p:nvPr/>
        </p:nvSpPr>
        <p:spPr>
          <a:xfrm>
            <a:off x="0" y="-15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84518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 Picture Grid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7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2E914FA8-763F-464E-9DF9-5A07488705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3440993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856CEAB2-D4AD-F948-A46E-C5D2782690A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439608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9F7A90-97B6-E84B-AE91-EE8734EF2263}"/>
              </a:ext>
            </a:extLst>
          </p:cNvPr>
          <p:cNvSpPr/>
          <p:nvPr/>
        </p:nvSpPr>
        <p:spPr>
          <a:xfrm>
            <a:off x="0" y="-11993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35592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B43A07-9002-7E48-A3E5-AC5475BCE2F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07387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>
            <a:normAutofit/>
          </a:bodyPr>
          <a:lstStyle>
            <a:lvl1pPr>
              <a:defRPr sz="4000"/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  <a:lvl6pPr>
              <a:defRPr sz="4741"/>
            </a:lvl6pPr>
            <a:lvl7pPr>
              <a:defRPr sz="4741"/>
            </a:lvl7pPr>
            <a:lvl8pPr>
              <a:defRPr sz="4741"/>
            </a:lvl8pPr>
            <a:lvl9pPr>
              <a:defRPr sz="474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3792"/>
            </a:lvl1pPr>
            <a:lvl2pPr marL="1083720" indent="0">
              <a:buNone/>
              <a:defRPr sz="3319"/>
            </a:lvl2pPr>
            <a:lvl3pPr marL="2167439" indent="0">
              <a:buNone/>
              <a:defRPr sz="2844"/>
            </a:lvl3pPr>
            <a:lvl4pPr marL="3251159" indent="0">
              <a:buNone/>
              <a:defRPr sz="2371"/>
            </a:lvl4pPr>
            <a:lvl5pPr marL="4334880" indent="0">
              <a:buNone/>
              <a:defRPr sz="2371"/>
            </a:lvl5pPr>
            <a:lvl6pPr marL="5418599" indent="0">
              <a:buNone/>
              <a:defRPr sz="2371"/>
            </a:lvl6pPr>
            <a:lvl7pPr marL="6502319" indent="0">
              <a:buNone/>
              <a:defRPr sz="2371"/>
            </a:lvl7pPr>
            <a:lvl8pPr marL="7586038" indent="0">
              <a:buNone/>
              <a:defRPr sz="2371"/>
            </a:lvl8pPr>
            <a:lvl9pPr marL="8669758" indent="0">
              <a:buNone/>
              <a:defRPr sz="237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E8305D-F669-9A43-BCAC-750B4015E11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07779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 - Backt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7585"/>
            </a:lvl1pPr>
            <a:lvl2pPr marL="1083720" indent="0">
              <a:buNone/>
              <a:defRPr sz="6637"/>
            </a:lvl2pPr>
            <a:lvl3pPr marL="2167439" indent="0">
              <a:buNone/>
              <a:defRPr sz="5689"/>
            </a:lvl3pPr>
            <a:lvl4pPr marL="3251159" indent="0">
              <a:buNone/>
              <a:defRPr sz="4741"/>
            </a:lvl4pPr>
            <a:lvl5pPr marL="4334880" indent="0">
              <a:buNone/>
              <a:defRPr sz="4741"/>
            </a:lvl5pPr>
            <a:lvl6pPr marL="5418599" indent="0">
              <a:buNone/>
              <a:defRPr sz="4741"/>
            </a:lvl6pPr>
            <a:lvl7pPr marL="6502319" indent="0">
              <a:buNone/>
              <a:defRPr sz="4741"/>
            </a:lvl7pPr>
            <a:lvl8pPr marL="7586038" indent="0">
              <a:buNone/>
              <a:defRPr sz="4741"/>
            </a:lvl8pPr>
            <a:lvl9pPr marL="8669758" indent="0">
              <a:buNone/>
              <a:defRPr sz="4741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3792"/>
            </a:lvl1pPr>
            <a:lvl2pPr marL="1083720" indent="0">
              <a:buNone/>
              <a:defRPr sz="3319"/>
            </a:lvl2pPr>
            <a:lvl3pPr marL="2167439" indent="0">
              <a:buNone/>
              <a:defRPr sz="2844"/>
            </a:lvl3pPr>
            <a:lvl4pPr marL="3251159" indent="0">
              <a:buNone/>
              <a:defRPr sz="2371"/>
            </a:lvl4pPr>
            <a:lvl5pPr marL="4334880" indent="0">
              <a:buNone/>
              <a:defRPr sz="2371"/>
            </a:lvl5pPr>
            <a:lvl6pPr marL="5418599" indent="0">
              <a:buNone/>
              <a:defRPr sz="2371"/>
            </a:lvl6pPr>
            <a:lvl7pPr marL="6502319" indent="0">
              <a:buNone/>
              <a:defRPr sz="2371"/>
            </a:lvl7pPr>
            <a:lvl8pPr marL="7586038" indent="0">
              <a:buNone/>
              <a:defRPr sz="2371"/>
            </a:lvl8pPr>
            <a:lvl9pPr marL="8669758" indent="0">
              <a:buNone/>
              <a:defRPr sz="237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FC644A-7951-0C4C-B237-09AC0FB21A8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57658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ctrTitle"/>
          </p:nvPr>
        </p:nvSpPr>
        <p:spPr>
          <a:xfrm>
            <a:off x="2549367" y="2822333"/>
            <a:ext cx="7736800" cy="1546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2549367" y="4193135"/>
            <a:ext cx="7736800" cy="104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2400" i="1"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2400" i="1">
                <a:solidFill>
                  <a:srgbClr val="66666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2400" i="1">
                <a:solidFill>
                  <a:srgbClr val="66666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047479" y="587447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ECB9D4-E8BF-6849-B264-A21B50F9771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06003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074900" y="959167"/>
            <a:ext cx="8822400" cy="933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2074900" y="1972500"/>
            <a:ext cx="4282400" cy="479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91054">
              <a:spcBef>
                <a:spcPts val="800"/>
              </a:spcBef>
              <a:spcAft>
                <a:spcPts val="0"/>
              </a:spcAft>
              <a:buSzPts val="2200"/>
              <a:buChar char="◈"/>
              <a:defRPr sz="2933"/>
            </a:lvl1pPr>
            <a:lvl2pPr marL="1219170" lvl="1" indent="-491054">
              <a:spcBef>
                <a:spcPts val="0"/>
              </a:spcBef>
              <a:spcAft>
                <a:spcPts val="0"/>
              </a:spcAft>
              <a:buSzPts val="2200"/>
              <a:buChar char="◆"/>
              <a:defRPr sz="2933"/>
            </a:lvl2pPr>
            <a:lvl3pPr marL="1828754" lvl="2" indent="-491054">
              <a:spcBef>
                <a:spcPts val="0"/>
              </a:spcBef>
              <a:spcAft>
                <a:spcPts val="0"/>
              </a:spcAft>
              <a:buSzPts val="2200"/>
              <a:buChar char="◇"/>
              <a:defRPr sz="2933"/>
            </a:lvl3pPr>
            <a:lvl4pPr marL="2438339" lvl="3" indent="-491054">
              <a:spcBef>
                <a:spcPts val="0"/>
              </a:spcBef>
              <a:spcAft>
                <a:spcPts val="0"/>
              </a:spcAft>
              <a:buSzPts val="2200"/>
              <a:buChar char="⬥"/>
              <a:defRPr sz="2933"/>
            </a:lvl4pPr>
            <a:lvl5pPr marL="3047924" lvl="4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5pPr>
            <a:lvl6pPr marL="3657509" lvl="5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6pPr>
            <a:lvl7pPr marL="4267093" lvl="6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7pPr>
            <a:lvl8pPr marL="4876678" lvl="7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8pPr>
            <a:lvl9pPr marL="5486263" lvl="8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2"/>
          </p:nvPr>
        </p:nvSpPr>
        <p:spPr>
          <a:xfrm>
            <a:off x="6615029" y="1972500"/>
            <a:ext cx="4282400" cy="479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91054">
              <a:spcBef>
                <a:spcPts val="800"/>
              </a:spcBef>
              <a:spcAft>
                <a:spcPts val="0"/>
              </a:spcAft>
              <a:buSzPts val="2200"/>
              <a:buChar char="◈"/>
              <a:defRPr sz="2933"/>
            </a:lvl1pPr>
            <a:lvl2pPr marL="1219170" lvl="1" indent="-491054">
              <a:spcBef>
                <a:spcPts val="0"/>
              </a:spcBef>
              <a:spcAft>
                <a:spcPts val="0"/>
              </a:spcAft>
              <a:buSzPts val="2200"/>
              <a:buChar char="◆"/>
              <a:defRPr sz="2933"/>
            </a:lvl2pPr>
            <a:lvl3pPr marL="1828754" lvl="2" indent="-491054">
              <a:spcBef>
                <a:spcPts val="0"/>
              </a:spcBef>
              <a:spcAft>
                <a:spcPts val="0"/>
              </a:spcAft>
              <a:buSzPts val="2200"/>
              <a:buChar char="◇"/>
              <a:defRPr sz="2933"/>
            </a:lvl3pPr>
            <a:lvl4pPr marL="2438339" lvl="3" indent="-491054">
              <a:spcBef>
                <a:spcPts val="0"/>
              </a:spcBef>
              <a:spcAft>
                <a:spcPts val="0"/>
              </a:spcAft>
              <a:buSzPts val="2200"/>
              <a:buChar char="⬥"/>
              <a:defRPr sz="2933"/>
            </a:lvl4pPr>
            <a:lvl5pPr marL="3047924" lvl="4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5pPr>
            <a:lvl6pPr marL="3657509" lvl="5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6pPr>
            <a:lvl7pPr marL="4267093" lvl="6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7pPr>
            <a:lvl8pPr marL="4876678" lvl="7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8pPr>
            <a:lvl9pPr marL="5486263" lvl="8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11036969" y="586396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63719E-F23A-4241-BB66-30A549EEAB5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884907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8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5689"/>
            </a:lvl1pPr>
            <a:lvl2pPr marL="1083720" indent="0" algn="ctr">
              <a:buNone/>
              <a:defRPr sz="4741"/>
            </a:lvl2pPr>
            <a:lvl3pPr marL="2167439" indent="0" algn="ctr">
              <a:buNone/>
              <a:defRPr sz="4267"/>
            </a:lvl3pPr>
            <a:lvl4pPr marL="3251159" indent="0" algn="ctr">
              <a:buNone/>
              <a:defRPr sz="3792"/>
            </a:lvl4pPr>
            <a:lvl5pPr marL="4334880" indent="0" algn="ctr">
              <a:buNone/>
              <a:defRPr sz="3792"/>
            </a:lvl5pPr>
            <a:lvl6pPr marL="5418599" indent="0" algn="ctr">
              <a:buNone/>
              <a:defRPr sz="3792"/>
            </a:lvl6pPr>
            <a:lvl7pPr marL="6502319" indent="0" algn="ctr">
              <a:buNone/>
              <a:defRPr sz="3792"/>
            </a:lvl7pPr>
            <a:lvl8pPr marL="7586038" indent="0" algn="ctr">
              <a:buNone/>
              <a:defRPr sz="3792"/>
            </a:lvl8pPr>
            <a:lvl9pPr marL="8669758" indent="0" algn="ctr">
              <a:buNone/>
              <a:defRPr sz="3792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000"/>
            </a:lvl1pPr>
          </a:lstStyle>
          <a:p>
            <a:fld id="{811F328A-8CBA-4025-8A6E-B75C2F6B4B6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6048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5387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5689">
                <a:solidFill>
                  <a:schemeClr val="tx1">
                    <a:tint val="75000"/>
                  </a:schemeClr>
                </a:solidFill>
              </a:defRPr>
            </a:lvl1pPr>
            <a:lvl2pPr marL="1083720" indent="0">
              <a:buNone/>
              <a:defRPr sz="4741">
                <a:solidFill>
                  <a:schemeClr val="tx1">
                    <a:tint val="75000"/>
                  </a:schemeClr>
                </a:solidFill>
              </a:defRPr>
            </a:lvl2pPr>
            <a:lvl3pPr marL="2167439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3pPr>
            <a:lvl4pPr marL="3251159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4pPr>
            <a:lvl5pPr marL="4334880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5pPr>
            <a:lvl6pPr marL="5418599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6pPr>
            <a:lvl7pPr marL="6502319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7pPr>
            <a:lvl8pPr marL="7586038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8pPr>
            <a:lvl9pPr marL="8669758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417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Two Content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8306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1_Comparison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3000" b="1"/>
            </a:lvl1pPr>
            <a:lvl2pPr marL="1083720" indent="0">
              <a:buNone/>
              <a:defRPr sz="4741" b="1"/>
            </a:lvl2pPr>
            <a:lvl3pPr marL="2167439" indent="0">
              <a:buNone/>
              <a:defRPr sz="4267" b="1"/>
            </a:lvl3pPr>
            <a:lvl4pPr marL="3251159" indent="0">
              <a:buNone/>
              <a:defRPr sz="3792" b="1"/>
            </a:lvl4pPr>
            <a:lvl5pPr marL="4334880" indent="0">
              <a:buNone/>
              <a:defRPr sz="3792" b="1"/>
            </a:lvl5pPr>
            <a:lvl6pPr marL="5418599" indent="0">
              <a:buNone/>
              <a:defRPr sz="3792" b="1"/>
            </a:lvl6pPr>
            <a:lvl7pPr marL="6502319" indent="0">
              <a:buNone/>
              <a:defRPr sz="3792" b="1"/>
            </a:lvl7pPr>
            <a:lvl8pPr marL="7586038" indent="0">
              <a:buNone/>
              <a:defRPr sz="3792" b="1"/>
            </a:lvl8pPr>
            <a:lvl9pPr marL="8669758" indent="0">
              <a:buNone/>
              <a:defRPr sz="379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3000" b="1"/>
            </a:lvl1pPr>
            <a:lvl2pPr marL="1083720" indent="0">
              <a:buNone/>
              <a:defRPr sz="4741" b="1"/>
            </a:lvl2pPr>
            <a:lvl3pPr marL="2167439" indent="0">
              <a:buNone/>
              <a:defRPr sz="4267" b="1"/>
            </a:lvl3pPr>
            <a:lvl4pPr marL="3251159" indent="0">
              <a:buNone/>
              <a:defRPr sz="3792" b="1"/>
            </a:lvl4pPr>
            <a:lvl5pPr marL="4334880" indent="0">
              <a:buNone/>
              <a:defRPr sz="3792" b="1"/>
            </a:lvl5pPr>
            <a:lvl6pPr marL="5418599" indent="0">
              <a:buNone/>
              <a:defRPr sz="3792" b="1"/>
            </a:lvl6pPr>
            <a:lvl7pPr marL="6502319" indent="0">
              <a:buNone/>
              <a:defRPr sz="3792" b="1"/>
            </a:lvl7pPr>
            <a:lvl8pPr marL="7586038" indent="0">
              <a:buNone/>
              <a:defRPr sz="3792" b="1"/>
            </a:lvl8pPr>
            <a:lvl9pPr marL="8669758" indent="0">
              <a:buNone/>
              <a:defRPr sz="379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2829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Title Only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0141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Picture Side By Side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652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735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 Side By Side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52015" y="0"/>
            <a:ext cx="40386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40767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3BD0C951-3AF8-0B4C-B366-DC08BC4DE5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076700" y="-30"/>
            <a:ext cx="40767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048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 Picture Grid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7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2E914FA8-763F-464E-9DF9-5A07488705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3440993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856CEAB2-D4AD-F948-A46E-C5D2782690A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439608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738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0487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>
            <a:normAutofit/>
          </a:bodyPr>
          <a:lstStyle>
            <a:lvl1pPr>
              <a:defRPr sz="4000"/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  <a:lvl6pPr>
              <a:defRPr sz="4741"/>
            </a:lvl6pPr>
            <a:lvl7pPr>
              <a:defRPr sz="4741"/>
            </a:lvl7pPr>
            <a:lvl8pPr>
              <a:defRPr sz="4741"/>
            </a:lvl8pPr>
            <a:lvl9pPr>
              <a:defRPr sz="474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3792"/>
            </a:lvl1pPr>
            <a:lvl2pPr marL="1083720" indent="0">
              <a:buNone/>
              <a:defRPr sz="3319"/>
            </a:lvl2pPr>
            <a:lvl3pPr marL="2167439" indent="0">
              <a:buNone/>
              <a:defRPr sz="2844"/>
            </a:lvl3pPr>
            <a:lvl4pPr marL="3251159" indent="0">
              <a:buNone/>
              <a:defRPr sz="2371"/>
            </a:lvl4pPr>
            <a:lvl5pPr marL="4334880" indent="0">
              <a:buNone/>
              <a:defRPr sz="2371"/>
            </a:lvl5pPr>
            <a:lvl6pPr marL="5418599" indent="0">
              <a:buNone/>
              <a:defRPr sz="2371"/>
            </a:lvl6pPr>
            <a:lvl7pPr marL="6502319" indent="0">
              <a:buNone/>
              <a:defRPr sz="2371"/>
            </a:lvl7pPr>
            <a:lvl8pPr marL="7586038" indent="0">
              <a:buNone/>
              <a:defRPr sz="2371"/>
            </a:lvl8pPr>
            <a:lvl9pPr marL="8669758" indent="0">
              <a:buNone/>
              <a:defRPr sz="237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0568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7585"/>
            </a:lvl1pPr>
            <a:lvl2pPr marL="1083720" indent="0">
              <a:buNone/>
              <a:defRPr sz="6637"/>
            </a:lvl2pPr>
            <a:lvl3pPr marL="2167439" indent="0">
              <a:buNone/>
              <a:defRPr sz="5689"/>
            </a:lvl3pPr>
            <a:lvl4pPr marL="3251159" indent="0">
              <a:buNone/>
              <a:defRPr sz="4741"/>
            </a:lvl4pPr>
            <a:lvl5pPr marL="4334880" indent="0">
              <a:buNone/>
              <a:defRPr sz="4741"/>
            </a:lvl5pPr>
            <a:lvl6pPr marL="5418599" indent="0">
              <a:buNone/>
              <a:defRPr sz="4741"/>
            </a:lvl6pPr>
            <a:lvl7pPr marL="6502319" indent="0">
              <a:buNone/>
              <a:defRPr sz="4741"/>
            </a:lvl7pPr>
            <a:lvl8pPr marL="7586038" indent="0">
              <a:buNone/>
              <a:defRPr sz="4741"/>
            </a:lvl8pPr>
            <a:lvl9pPr marL="8669758" indent="0">
              <a:buNone/>
              <a:defRPr sz="4741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3792"/>
            </a:lvl1pPr>
            <a:lvl2pPr marL="1083720" indent="0">
              <a:buNone/>
              <a:defRPr sz="3319"/>
            </a:lvl2pPr>
            <a:lvl3pPr marL="2167439" indent="0">
              <a:buNone/>
              <a:defRPr sz="2844"/>
            </a:lvl3pPr>
            <a:lvl4pPr marL="3251159" indent="0">
              <a:buNone/>
              <a:defRPr sz="2371"/>
            </a:lvl4pPr>
            <a:lvl5pPr marL="4334880" indent="0">
              <a:buNone/>
              <a:defRPr sz="2371"/>
            </a:lvl5pPr>
            <a:lvl6pPr marL="5418599" indent="0">
              <a:buNone/>
              <a:defRPr sz="2371"/>
            </a:lvl6pPr>
            <a:lvl7pPr marL="6502319" indent="0">
              <a:buNone/>
              <a:defRPr sz="2371"/>
            </a:lvl7pPr>
            <a:lvl8pPr marL="7586038" indent="0">
              <a:buNone/>
              <a:defRPr sz="2371"/>
            </a:lvl8pPr>
            <a:lvl9pPr marL="8669758" indent="0">
              <a:buNone/>
              <a:defRPr sz="237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6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 preserve="1">
  <p:cSld name="1_Sub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ctrTitle"/>
          </p:nvPr>
        </p:nvSpPr>
        <p:spPr>
          <a:xfrm>
            <a:off x="2549367" y="2822333"/>
            <a:ext cx="7736800" cy="1546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2549367" y="4193135"/>
            <a:ext cx="7736800" cy="104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2400" i="1"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2400" i="1">
                <a:solidFill>
                  <a:srgbClr val="66666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2400" i="1">
                <a:solidFill>
                  <a:srgbClr val="66666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047479" y="587447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9934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 preserve="1">
  <p:cSld name="1_Title + 2 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074900" y="959167"/>
            <a:ext cx="8822400" cy="933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2074900" y="1972500"/>
            <a:ext cx="4282400" cy="479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91054">
              <a:spcBef>
                <a:spcPts val="800"/>
              </a:spcBef>
              <a:spcAft>
                <a:spcPts val="0"/>
              </a:spcAft>
              <a:buSzPts val="2200"/>
              <a:buChar char="◈"/>
              <a:defRPr sz="2933"/>
            </a:lvl1pPr>
            <a:lvl2pPr marL="1219170" lvl="1" indent="-491054">
              <a:spcBef>
                <a:spcPts val="0"/>
              </a:spcBef>
              <a:spcAft>
                <a:spcPts val="0"/>
              </a:spcAft>
              <a:buSzPts val="2200"/>
              <a:buChar char="◆"/>
              <a:defRPr sz="2933"/>
            </a:lvl2pPr>
            <a:lvl3pPr marL="1828754" lvl="2" indent="-491054">
              <a:spcBef>
                <a:spcPts val="0"/>
              </a:spcBef>
              <a:spcAft>
                <a:spcPts val="0"/>
              </a:spcAft>
              <a:buSzPts val="2200"/>
              <a:buChar char="◇"/>
              <a:defRPr sz="2933"/>
            </a:lvl3pPr>
            <a:lvl4pPr marL="2438339" lvl="3" indent="-491054">
              <a:spcBef>
                <a:spcPts val="0"/>
              </a:spcBef>
              <a:spcAft>
                <a:spcPts val="0"/>
              </a:spcAft>
              <a:buSzPts val="2200"/>
              <a:buChar char="⬥"/>
              <a:defRPr sz="2933"/>
            </a:lvl4pPr>
            <a:lvl5pPr marL="3047924" lvl="4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5pPr>
            <a:lvl6pPr marL="3657509" lvl="5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6pPr>
            <a:lvl7pPr marL="4267093" lvl="6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7pPr>
            <a:lvl8pPr marL="4876678" lvl="7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8pPr>
            <a:lvl9pPr marL="5486263" lvl="8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2"/>
          </p:nvPr>
        </p:nvSpPr>
        <p:spPr>
          <a:xfrm>
            <a:off x="6615029" y="1972500"/>
            <a:ext cx="4282400" cy="479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91054">
              <a:spcBef>
                <a:spcPts val="800"/>
              </a:spcBef>
              <a:spcAft>
                <a:spcPts val="0"/>
              </a:spcAft>
              <a:buSzPts val="2200"/>
              <a:buChar char="◈"/>
              <a:defRPr sz="2933"/>
            </a:lvl1pPr>
            <a:lvl2pPr marL="1219170" lvl="1" indent="-491054">
              <a:spcBef>
                <a:spcPts val="0"/>
              </a:spcBef>
              <a:spcAft>
                <a:spcPts val="0"/>
              </a:spcAft>
              <a:buSzPts val="2200"/>
              <a:buChar char="◆"/>
              <a:defRPr sz="2933"/>
            </a:lvl2pPr>
            <a:lvl3pPr marL="1828754" lvl="2" indent="-491054">
              <a:spcBef>
                <a:spcPts val="0"/>
              </a:spcBef>
              <a:spcAft>
                <a:spcPts val="0"/>
              </a:spcAft>
              <a:buSzPts val="2200"/>
              <a:buChar char="◇"/>
              <a:defRPr sz="2933"/>
            </a:lvl3pPr>
            <a:lvl4pPr marL="2438339" lvl="3" indent="-491054">
              <a:spcBef>
                <a:spcPts val="0"/>
              </a:spcBef>
              <a:spcAft>
                <a:spcPts val="0"/>
              </a:spcAft>
              <a:buSzPts val="2200"/>
              <a:buChar char="⬥"/>
              <a:defRPr sz="2933"/>
            </a:lvl4pPr>
            <a:lvl5pPr marL="3047924" lvl="4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5pPr>
            <a:lvl6pPr marL="3657509" lvl="5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6pPr>
            <a:lvl7pPr marL="4267093" lvl="6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7pPr>
            <a:lvl8pPr marL="4876678" lvl="7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8pPr>
            <a:lvl9pPr marL="5486263" lvl="8" indent="-491054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9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11036969" y="586396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8397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C99E4-10C4-FE4F-A037-3BE585B69196}" type="datetime1">
              <a:rPr lang="en-US" smtClean="0"/>
              <a:t>9/30/2025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AB5E596-5829-9A4B-A8F3-C5FE6B73C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82775" y="2444750"/>
            <a:ext cx="8426450" cy="1968500"/>
          </a:xfrm>
          <a:solidFill>
            <a:srgbClr val="212539">
              <a:alpha val="63922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89207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AA8E8-8192-49B5-B540-7549FE23F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9C4821-2E1A-4790-9A6D-E89795D72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5757C-9E04-FD49-AFE7-2F6D2888BB7B}" type="datetime1">
              <a:rPr lang="en-US" smtClean="0"/>
              <a:t>9/30/2025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EAEED6-73B8-4139-84CE-0D25A7C3B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735BBC-EF8B-4819-9638-419B0410D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BEFB16-EA2D-4BF2-A079-7CF00A4BE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8064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2 Picture Side By Side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F11DF-402E-4812-AF8E-64921FFD9EC1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9F7A90-97B6-E84B-AE91-EE8734EF2263}"/>
              </a:ext>
            </a:extLst>
          </p:cNvPr>
          <p:cNvSpPr/>
          <p:nvPr/>
        </p:nvSpPr>
        <p:spPr>
          <a:xfrm>
            <a:off x="0" y="-15"/>
            <a:ext cx="12192000" cy="6858000"/>
          </a:xfrm>
          <a:prstGeom prst="rect">
            <a:avLst/>
          </a:prstGeom>
          <a:solidFill>
            <a:srgbClr val="21253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27321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3 Picture Side By Side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52015" y="0"/>
            <a:ext cx="40386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40767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3BD0C951-3AF8-0B4C-B366-DC08BC4DE5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076700" y="-30"/>
            <a:ext cx="40767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F11DF-402E-4812-AF8E-64921FFD9EC1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9F7A90-97B6-E84B-AE91-EE8734EF226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253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15843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4 Picture Grid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7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2E914FA8-763F-464E-9DF9-5A07488705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3440993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856CEAB2-D4AD-F948-A46E-C5D2782690A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439608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F11DF-402E-4812-AF8E-64921FFD9EC1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9F7A90-97B6-E84B-AE91-EE8734EF2263}"/>
              </a:ext>
            </a:extLst>
          </p:cNvPr>
          <p:cNvSpPr/>
          <p:nvPr/>
        </p:nvSpPr>
        <p:spPr>
          <a:xfrm>
            <a:off x="0" y="-7"/>
            <a:ext cx="12192000" cy="6858000"/>
          </a:xfrm>
          <a:prstGeom prst="rect">
            <a:avLst/>
          </a:prstGeom>
          <a:solidFill>
            <a:srgbClr val="21253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27378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F11DF-402E-4812-AF8E-64921FFD9EC1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AB5E596-5829-9A4B-A8F3-C5FE6B73C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82775" y="2444750"/>
            <a:ext cx="8426450" cy="1968500"/>
          </a:xfrm>
          <a:solidFill>
            <a:srgbClr val="212539">
              <a:alpha val="63922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13317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4 Picture Grid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7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2E914FA8-763F-464E-9DF9-5A07488705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3428993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856CEAB2-D4AD-F948-A46E-C5D2782690A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429001"/>
            <a:ext cx="6096000" cy="342899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F11DF-402E-4812-AF8E-64921FFD9EC1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772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r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F11DF-402E-4812-AF8E-64921FFD9EC1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8DB1B5-0F2F-E64A-83A1-4F7FB40270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38362" y="1434306"/>
            <a:ext cx="7915275" cy="39893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39029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 Picture Side By Side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F37F9-03F8-C948-8EB8-6195E0B4F7E2}" type="datetime1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9F7A90-97B6-E84B-AE91-EE8734EF2263}"/>
              </a:ext>
            </a:extLst>
          </p:cNvPr>
          <p:cNvSpPr/>
          <p:nvPr/>
        </p:nvSpPr>
        <p:spPr>
          <a:xfrm>
            <a:off x="0" y="-15"/>
            <a:ext cx="12192000" cy="6858000"/>
          </a:xfrm>
          <a:prstGeom prst="rect">
            <a:avLst/>
          </a:prstGeom>
          <a:solidFill>
            <a:srgbClr val="21253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82429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 Picture Side By Side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52015" y="0"/>
            <a:ext cx="40386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40767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3BD0C951-3AF8-0B4C-B366-DC08BC4DE5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076700" y="-30"/>
            <a:ext cx="40767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330EE-972E-1F4F-B86B-6CFF5CDE39A7}" type="datetime1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9F7A90-97B6-E84B-AE91-EE8734EF226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253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00206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4 Picture Grid -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7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2E914FA8-763F-464E-9DF9-5A07488705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3440993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856CEAB2-D4AD-F948-A46E-C5D2782690A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439608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6D5F-7FAF-604B-90DF-786E2C7AE201}" type="datetime1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9F7A90-97B6-E84B-AE91-EE8734EF2263}"/>
              </a:ext>
            </a:extLst>
          </p:cNvPr>
          <p:cNvSpPr/>
          <p:nvPr/>
        </p:nvSpPr>
        <p:spPr>
          <a:xfrm>
            <a:off x="0" y="-7"/>
            <a:ext cx="12192000" cy="6858000"/>
          </a:xfrm>
          <a:prstGeom prst="rect">
            <a:avLst/>
          </a:prstGeom>
          <a:solidFill>
            <a:srgbClr val="21253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440651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 Picture Side By Side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652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839A-AC83-C442-8582-B2A4BDE2F1B8}" type="datetime1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5832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 Picture Side By Side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52015" y="0"/>
            <a:ext cx="40386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40767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3BD0C951-3AF8-0B4C-B366-DC08BC4DE5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076700" y="-30"/>
            <a:ext cx="40767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46E9C-BD4E-234B-93A4-0E66B4D26131}" type="datetime1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4203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4 Picture Grid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B395E6E-2894-F046-A815-A6AB0778C1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7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02FF195-A524-3649-9E6F-78F959BCC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7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2E914FA8-763F-464E-9DF9-5A07488705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3428993"/>
            <a:ext cx="6096000" cy="342900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856CEAB2-D4AD-F948-A46E-C5D2782690A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429001"/>
            <a:ext cx="6096000" cy="342899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7E1A2-BD75-6840-B1D9-BA387AFA3E0A}" type="datetime1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824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or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C41B6-0CA5-F942-B270-37C23D0B1A11}" type="datetime1">
              <a:rPr lang="en-US" smtClean="0"/>
              <a:t>9/30/2025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B0FF-0C39-40A7-9EA4-626D481A495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8DB1B5-0F2F-E64A-83A1-4F7FB40270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38362" y="1434306"/>
            <a:ext cx="7915275" cy="39893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00109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0BE98-A5FA-CA76-6813-A512BDD24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9BE112-DCAA-8D3D-BFF5-49BF6F7800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6AA0B-9A34-8472-2834-2C6AED440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F328A-8CBA-4025-8A6E-B75C2F6B4B6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244B4-A294-8CE3-8B68-A4D90B9BE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7A69A-8766-4BB9-F4ED-116071BA4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9844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96873-F8EB-4280-80A5-8AF584ADF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50AC1D-1AE6-4DDE-92D7-13841E3DA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FBCE9-5BC9-45F0-8747-F9D529AD0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D5EDF-5908-423D-84BB-B801AA7A0718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283D0-A739-47B7-9DBF-A95FC892A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00892-DCAD-462B-BF14-D03FB2180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6664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10200-BBA7-404E-9B0E-788D6DAA3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1F3DE-D6D7-4BA8-B783-0A2FB4471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2791B8-C38F-41BE-B0C1-E6BEBF7C3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1298D-B57F-4934-BFA3-32D7C97134DE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AAA86C-B50D-473F-A360-1B865F477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9C5BF-775F-44A0-B69D-39C1F6CE9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37484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CAE76-5789-44F4-9977-316CBF189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BB1F2B-F67C-4399-945C-76FE9A521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275BEA-CB1B-4BCD-BB2B-6A4497CEC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04B83-3E53-4AB9-9A47-9B64934DE027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AEC5D-DB3D-4009-8451-70C29EFE7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72BDD-9DA9-452D-A531-F179994C7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3086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04DDB-DE3E-4670-B596-1B5BEEDA7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16FF5-3BC0-4E53-9679-8E2EA94183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0A87D-F3BE-49C8-9DF0-1B7994B6F0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FD1F0D-D98E-41E5-A8E9-68DA615CB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0756E-F47C-40BE-AE83-B502AEF2EE59}" type="datetime1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7E9400-9225-4F5D-B645-A071EF0A4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E2B502-6B44-4F7E-A519-24052B5B1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13340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DCEA6-B174-4C31-976C-7A6D7FBE5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CEE78E-1589-4137-B4AD-2D5BA0CAEC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CE9A5C-A7E6-480E-B031-A1ED24C0C9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B1CFCE-367B-4454-B88C-19424CC0B2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39DE89-F498-462E-96A4-56BBEF42C0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D58A49-574A-4082-93B8-83DCD4F68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27D3D-024B-4A3C-9182-EB8E8DC1BB66}" type="datetime1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4F6CE1-0341-47A8-93EC-ACBFD5043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C919B9-65A1-4029-A936-9E9022B37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520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4906F-6F52-4CC8-BCA6-26FE66F91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F673EA-4BED-438C-9DAC-84CAFAB6A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300CC-7E94-44A8-BC5D-6C7EF8BEDCDB}" type="datetime1">
              <a:rPr lang="en-US" smtClean="0"/>
              <a:t>9/30/2025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DE7763-6E99-4DC4-B642-483DC6C5C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20BD65-F9FB-4CE0-8805-2301881DC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5253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BB7593-754F-4631-8364-E08FFE845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2D22C-A663-44FA-A982-4D06B6207F77}" type="datetime1">
              <a:rPr lang="en-US" smtClean="0"/>
              <a:t>9/30/2025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05E159-BE74-4D99-81A0-4873D56EF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D4D2F3-BB4C-40FC-8D93-CB8D3E52B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20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D365C-8664-4044-9C03-BB560D6AE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AFC68-ADDA-465F-B3AC-11E7BD3AF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574F47-06CD-484E-A9C0-DD2381E902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49AED2-83FE-4B15-A174-94254CBCA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638B8-5675-4483-9A84-55D9AF658CD1}" type="datetime1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B75EF3-D312-40D4-B512-F32512ED9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A2F427-526C-4280-BE51-F67819D43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04157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2B700-79EA-4346-AA0E-5DD7AEA6A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223246-C63F-41E1-8542-9CE4F25EB4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EBAC9C-FA44-4065-9BFA-0EBDA7E339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6E3BAA-E644-43A8-8D8E-56289BE91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2BED4-75C5-42E6-A658-F631491DA6AE}" type="datetime1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A3C67B-8D2F-4C9D-B8CC-BE111D2EB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760A1-8797-48C1-A553-AAC337EE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4175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40A6D-BB90-41D1-90AD-E9DA9EDEC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8AE453-56D2-4F42-B4FF-006D350892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E3C47-9DA2-4E95-8C79-166B89D9C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B0779-98C6-4056-8760-B0CA4B84ED0D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1B87D-5AD4-47DA-806F-75A544A92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B5AB97-87EF-4C90-97C5-4562B1FB1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96441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274571-0150-402C-B49D-7642768785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188EF4-617A-489F-882E-A263AD0BC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8407D8-2AA5-4A2B-8494-0A09FFF59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F487-DF61-4098-B73F-87ACC4F4748C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9F660D-0095-4482-824D-E471F9DD7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B5E965-DFDD-41A9-8CDE-E92C85129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074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 b="0" i="0">
                <a:solidFill>
                  <a:schemeClr val="tx1">
                    <a:tint val="75000"/>
                  </a:schemeClr>
                </a:solidFill>
                <a:latin typeface="Raleway" panose="020B0503030101060003" pitchFamily="34" charset="77"/>
              </a:defRPr>
            </a:lvl1pPr>
          </a:lstStyle>
          <a:p>
            <a:fld id="{811F328A-8CBA-4025-8A6E-B75C2F6B4B6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 b="0" i="0">
                <a:solidFill>
                  <a:schemeClr val="tx1">
                    <a:tint val="75000"/>
                  </a:schemeClr>
                </a:solidFill>
                <a:latin typeface="Raleway" panose="020B0503030101060003" pitchFamily="34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0" i="0">
                <a:solidFill>
                  <a:schemeClr val="tx1">
                    <a:tint val="75000"/>
                  </a:schemeClr>
                </a:solidFill>
                <a:latin typeface="Raleway" panose="020B0503030101060003" pitchFamily="34" charset="77"/>
              </a:defRPr>
            </a:lvl1pPr>
          </a:lstStyle>
          <a:p>
            <a:fld id="{0D717AE3-71FC-4E8D-A155-A359DEAA5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70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4116" r:id="rId29"/>
    <p:sldLayoutId id="2147483822" r:id="rId30"/>
    <p:sldLayoutId id="2147483831" r:id="rId31"/>
    <p:sldLayoutId id="2147483832" r:id="rId32"/>
    <p:sldLayoutId id="2147483833" r:id="rId33"/>
    <p:sldLayoutId id="2147483835" r:id="rId34"/>
    <p:sldLayoutId id="2147483848" r:id="rId35"/>
    <p:sldLayoutId id="2147483850" r:id="rId36"/>
    <p:sldLayoutId id="2147483748" r:id="rId37"/>
    <p:sldLayoutId id="2147483749" r:id="rId38"/>
    <p:sldLayoutId id="2147483750" r:id="rId39"/>
    <p:sldLayoutId id="2147483763" r:id="rId40"/>
    <p:sldLayoutId id="2147483764" r:id="rId41"/>
    <p:sldLayoutId id="2147483765" r:id="rId42"/>
    <p:sldLayoutId id="2147483767" r:id="rId43"/>
    <p:sldLayoutId id="2147484195" r:id="rId44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6000" b="0" i="0" kern="1200">
          <a:solidFill>
            <a:schemeClr val="tx1"/>
          </a:solidFill>
          <a:latin typeface="Raleway" panose="020B0503030101060003" pitchFamily="34" charset="77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b="0" i="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b="0" i="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b="0" i="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Raleway" panose="020B0503030101060003" pitchFamily="34" charset="77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967406-4955-4A37-AE87-3666CC0E1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B78E39-FE58-45A5-82F2-E354998F71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781CC-0FF2-443C-A386-B6DE595297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05861-C259-4F74-83A2-A9934029ED12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073D3-FD55-4398-8E63-435314443B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049E1-478C-40F3-91CD-BB61F8CB26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9D926-3FA1-4EB5-8FD8-9294BA526C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578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7" r:id="rId1"/>
    <p:sldLayoutId id="2147484228" r:id="rId2"/>
    <p:sldLayoutId id="2147484229" r:id="rId3"/>
    <p:sldLayoutId id="2147484230" r:id="rId4"/>
    <p:sldLayoutId id="2147484231" r:id="rId5"/>
    <p:sldLayoutId id="2147484232" r:id="rId6"/>
    <p:sldLayoutId id="2147484233" r:id="rId7"/>
    <p:sldLayoutId id="2147484234" r:id="rId8"/>
    <p:sldLayoutId id="2147484235" r:id="rId9"/>
    <p:sldLayoutId id="2147484236" r:id="rId10"/>
    <p:sldLayoutId id="214748423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wefc.unm.edu/home/op-cert-training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2.png"/><Relationship Id="rId21" Type="http://schemas.openxmlformats.org/officeDocument/2006/relationships/image" Target="../media/image37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24" Type="http://schemas.openxmlformats.org/officeDocument/2006/relationships/image" Target="../media/image40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Relationship Id="rId22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.png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7.svg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F91_80FCF8C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.png"/><Relationship Id="rId5" Type="http://schemas.openxmlformats.org/officeDocument/2006/relationships/image" Target="../media/image66.svg"/><Relationship Id="rId4" Type="http://schemas.openxmlformats.org/officeDocument/2006/relationships/image" Target="../media/image6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FA8_D0448954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.png"/><Relationship Id="rId4" Type="http://schemas.openxmlformats.org/officeDocument/2006/relationships/image" Target="../media/image7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7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74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.png"/><Relationship Id="rId4" Type="http://schemas.openxmlformats.org/officeDocument/2006/relationships/image" Target="../media/image7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.png"/><Relationship Id="rId4" Type="http://schemas.openxmlformats.org/officeDocument/2006/relationships/image" Target="../media/image7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.png"/><Relationship Id="rId4" Type="http://schemas.openxmlformats.org/officeDocument/2006/relationships/image" Target="../media/image8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.png"/><Relationship Id="rId4" Type="http://schemas.openxmlformats.org/officeDocument/2006/relationships/image" Target="../media/image8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0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0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.pn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9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3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0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0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36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.jpg"/><Relationship Id="rId7" Type="http://schemas.openxmlformats.org/officeDocument/2006/relationships/hyperlink" Target="mailto:mattz@unm.edu" TargetMode="External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0.xml"/><Relationship Id="rId6" Type="http://schemas.openxmlformats.org/officeDocument/2006/relationships/hyperlink" Target="mailto:jmarkham@unm.edu" TargetMode="External"/><Relationship Id="rId5" Type="http://schemas.openxmlformats.org/officeDocument/2006/relationships/hyperlink" Target="http://swefc.unm.edu/" TargetMode="External"/><Relationship Id="rId4" Type="http://schemas.openxmlformats.org/officeDocument/2006/relationships/hyperlink" Target="mailto:swefc@unm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arrow&#10;&#10;Description automatically generated">
            <a:extLst>
              <a:ext uri="{FF2B5EF4-FFF2-40B4-BE49-F238E27FC236}">
                <a16:creationId xmlns:a16="http://schemas.microsoft.com/office/drawing/2014/main" id="{5D4A19FB-4BA1-B4F4-33C4-D485AD76C6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94" b="10576"/>
          <a:stretch/>
        </p:blipFill>
        <p:spPr>
          <a:xfrm>
            <a:off x="0" y="4480756"/>
            <a:ext cx="12192000" cy="238988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4DC6CDD-FA6F-4BF0-A404-E63E780BC843}"/>
              </a:ext>
            </a:extLst>
          </p:cNvPr>
          <p:cNvSpPr txBox="1">
            <a:spLocks/>
          </p:cNvSpPr>
          <p:nvPr/>
        </p:nvSpPr>
        <p:spPr>
          <a:xfrm>
            <a:off x="438512" y="4101396"/>
            <a:ext cx="7772400" cy="88392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>
                <a:solidFill>
                  <a:prstClr val="white">
                    <a:lumMod val="50000"/>
                  </a:prstClr>
                </a:solidFill>
                <a:latin typeface="Raleway" pitchFamily="2" charset="0"/>
                <a:ea typeface="Helvetica" charset="0"/>
                <a:cs typeface="Helvetica" charset="0"/>
              </a:rPr>
              <a:t>9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 pitchFamily="2" charset="0"/>
                <a:ea typeface="Helvetica" charset="0"/>
                <a:cs typeface="Helvetica" charset="0"/>
              </a:rPr>
              <a:t>/30/25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Helvetica" charset="0"/>
                <a:ea typeface="Helvetica" charset="0"/>
                <a:cs typeface="Helvetica" charset="0"/>
              </a:rPr>
              <a:t>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EE649CA-BA44-4A8E-A530-BF530741562C}"/>
              </a:ext>
            </a:extLst>
          </p:cNvPr>
          <p:cNvSpPr txBox="1">
            <a:spLocks/>
          </p:cNvSpPr>
          <p:nvPr/>
        </p:nvSpPr>
        <p:spPr>
          <a:xfrm>
            <a:off x="438512" y="2808601"/>
            <a:ext cx="11246463" cy="16763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2400"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4190"/>
                </a:solidFill>
                <a:effectLst/>
                <a:uLnTx/>
                <a:uFillTx/>
                <a:latin typeface="Raleway" pitchFamily="2" charset="0"/>
                <a:ea typeface="Helvetica Neue"/>
                <a:cs typeface="Helvetica" panose="020B0604020202020204" pitchFamily="34" charset="0"/>
                <a:sym typeface="Helvetica Neue"/>
              </a:rPr>
              <a:t>US Territories Wastewater Operator Training Series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2400"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4190"/>
              </a:solidFill>
              <a:effectLst/>
              <a:uLnTx/>
              <a:uFillTx/>
              <a:latin typeface="Raleway" pitchFamily="2" charset="0"/>
              <a:ea typeface="Helvetica Neue"/>
              <a:cs typeface="Helvetica" panose="020B0604020202020204" pitchFamily="34" charset="0"/>
              <a:sym typeface="Helvetica Neue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2400"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4190"/>
                </a:solidFill>
                <a:effectLst/>
                <a:uLnTx/>
                <a:uFillTx/>
                <a:latin typeface="Raleway" pitchFamily="2" charset="0"/>
                <a:ea typeface="Helvetica Neue"/>
                <a:cs typeface="Helvetica" panose="020B0604020202020204" pitchFamily="34" charset="0"/>
                <a:sym typeface="Helvetica Neue"/>
              </a:rPr>
              <a:t>Session 8: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4190"/>
                </a:solidFill>
                <a:effectLst/>
                <a:uLnTx/>
                <a:uFillTx/>
                <a:latin typeface="Raleway" pitchFamily="2" charset="0"/>
                <a:ea typeface="Helvetica Neue"/>
                <a:cs typeface="Helvetica" panose="020B0604020202020204" pitchFamily="34" charset="0"/>
                <a:sym typeface="Helvetica Neue"/>
              </a:rPr>
              <a:t>Operator Safety/OSHA/Chemical Safety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2400"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 pitchFamily="2" charset="0"/>
              <a:ea typeface="+mj-ea"/>
              <a:cs typeface="+mj-cs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0B7086A7-1D07-4811-9E99-351A7AFF4291}"/>
              </a:ext>
            </a:extLst>
          </p:cNvPr>
          <p:cNvSpPr txBox="1">
            <a:spLocks/>
          </p:cNvSpPr>
          <p:nvPr/>
        </p:nvSpPr>
        <p:spPr>
          <a:xfrm>
            <a:off x="206485" y="6385449"/>
            <a:ext cx="3424518" cy="550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/>
                <a:ea typeface="+mn-ea"/>
                <a:cs typeface="Helvetica Neue"/>
              </a:rPr>
              <a:t>www.efcnetwork.org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BD148C-649B-468F-A3F8-F90CE69D22E6}"/>
              </a:ext>
            </a:extLst>
          </p:cNvPr>
          <p:cNvSpPr txBox="1"/>
          <p:nvPr/>
        </p:nvSpPr>
        <p:spPr>
          <a:xfrm>
            <a:off x="5131143" y="6532084"/>
            <a:ext cx="80309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This program is made possible under a cooperative agreement with US EPA. </a:t>
            </a:r>
          </a:p>
        </p:txBody>
      </p:sp>
      <p:pic>
        <p:nvPicPr>
          <p:cNvPr id="10" name="Picture 9" descr="Logo&#10;&#10;Description automatically generated with low confidence">
            <a:extLst>
              <a:ext uri="{FF2B5EF4-FFF2-40B4-BE49-F238E27FC236}">
                <a16:creationId xmlns:a16="http://schemas.microsoft.com/office/drawing/2014/main" id="{C34C64B7-202E-AC5A-2B9F-F92D0523EF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489343" y="-5592213"/>
            <a:ext cx="1205694" cy="12390120"/>
          </a:xfrm>
          <a:prstGeom prst="rect">
            <a:avLst/>
          </a:prstGeom>
        </p:spPr>
      </p:pic>
      <p:pic>
        <p:nvPicPr>
          <p:cNvPr id="19" name="Picture 18" descr="Logo&#10;&#10;Description automatically generated">
            <a:extLst>
              <a:ext uri="{FF2B5EF4-FFF2-40B4-BE49-F238E27FC236}">
                <a16:creationId xmlns:a16="http://schemas.microsoft.com/office/drawing/2014/main" id="{DFC78400-F3A3-5849-948D-BB60AB1AA2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12" y="1400204"/>
            <a:ext cx="1618076" cy="1164209"/>
          </a:xfrm>
          <a:prstGeom prst="rect">
            <a:avLst/>
          </a:prstGeom>
        </p:spPr>
      </p:pic>
      <p:pic>
        <p:nvPicPr>
          <p:cNvPr id="21" name="Picture 20" descr="Logo, company name&#10;&#10;Description automatically generated">
            <a:extLst>
              <a:ext uri="{FF2B5EF4-FFF2-40B4-BE49-F238E27FC236}">
                <a16:creationId xmlns:a16="http://schemas.microsoft.com/office/drawing/2014/main" id="{BA7075C6-0EFD-7E3D-4BF4-4DCED1D6594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8" r="9091" b="23104"/>
          <a:stretch/>
        </p:blipFill>
        <p:spPr>
          <a:xfrm>
            <a:off x="2261885" y="1440056"/>
            <a:ext cx="1369118" cy="1134183"/>
          </a:xfrm>
          <a:prstGeom prst="rect">
            <a:avLst/>
          </a:prstGeom>
        </p:spPr>
      </p:pic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B0CDFDCA-C054-8CF3-832E-B8A1A163590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626" y="1646770"/>
            <a:ext cx="1883803" cy="74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41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4748D-A933-3CD4-E7C6-C84EF9538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916" y="2339470"/>
            <a:ext cx="5204177" cy="16002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Michelle Olson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Water Utility Trainer and Specialist</a:t>
            </a:r>
            <a:br>
              <a:rPr lang="en-US" dirty="0"/>
            </a:br>
            <a:br>
              <a:rPr lang="en-US" dirty="0"/>
            </a:br>
            <a:r>
              <a:rPr lang="en-US" dirty="0">
                <a:solidFill>
                  <a:schemeClr val="accent1"/>
                </a:solidFill>
              </a:rPr>
              <a:t>meolson@unm.edu</a:t>
            </a:r>
          </a:p>
        </p:txBody>
      </p:sp>
      <p:pic>
        <p:nvPicPr>
          <p:cNvPr id="10" name="Picture 9" descr="A green leaf with a white light bulb in the middle&#10;&#10;Description automatically generated">
            <a:extLst>
              <a:ext uri="{FF2B5EF4-FFF2-40B4-BE49-F238E27FC236}">
                <a16:creationId xmlns:a16="http://schemas.microsoft.com/office/drawing/2014/main" id="{CC66707A-8AAC-AD95-CB6C-1829064F1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858" y="4518530"/>
            <a:ext cx="3040295" cy="120282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0CBAE-2D3F-082D-33A9-B79957FA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524DFA-EE09-6E25-22E6-5E63CC40A7A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795" t="25971" r="6178" b="21044"/>
          <a:stretch>
            <a:fillRect/>
          </a:stretch>
        </p:blipFill>
        <p:spPr>
          <a:xfrm>
            <a:off x="6644038" y="1524621"/>
            <a:ext cx="3933123" cy="3229898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3FFEDE84-6C0C-624F-CB4D-E67EA4344D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096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picture containing lamp&#10;&#10;Description automatically generated">
            <a:extLst>
              <a:ext uri="{FF2B5EF4-FFF2-40B4-BE49-F238E27FC236}">
                <a16:creationId xmlns:a16="http://schemas.microsoft.com/office/drawing/2014/main" id="{1ED5ED91-214F-5742-B884-FD1F763D1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156" y="396122"/>
            <a:ext cx="7175687" cy="283889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B375820-8B28-8044-BDB6-28A8F87B7916}"/>
              </a:ext>
            </a:extLst>
          </p:cNvPr>
          <p:cNvGrpSpPr>
            <a:grpSpLocks noChangeAspect="1"/>
          </p:cNvGrpSpPr>
          <p:nvPr/>
        </p:nvGrpSpPr>
        <p:grpSpPr>
          <a:xfrm>
            <a:off x="1139055" y="3235012"/>
            <a:ext cx="9587318" cy="2315564"/>
            <a:chOff x="4695616" y="4071691"/>
            <a:chExt cx="7496384" cy="1810554"/>
          </a:xfrm>
        </p:grpSpPr>
        <p:pic>
          <p:nvPicPr>
            <p:cNvPr id="24" name="Picture 8" descr="http://engineering.unm.edu/common/images/new-soe-logo.png">
              <a:extLst>
                <a:ext uri="{FF2B5EF4-FFF2-40B4-BE49-F238E27FC236}">
                  <a16:creationId xmlns:a16="http://schemas.microsoft.com/office/drawing/2014/main" id="{9A6C659D-EF13-054F-A7E7-D5F215391B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616" y="4071691"/>
              <a:ext cx="6030312" cy="16638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4" descr="Image result for unm lobo logo">
              <a:extLst>
                <a:ext uri="{FF2B5EF4-FFF2-40B4-BE49-F238E27FC236}">
                  <a16:creationId xmlns:a16="http://schemas.microsoft.com/office/drawing/2014/main" id="{470D082B-47DA-B44D-BC02-B093172B31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25928" y="4076305"/>
              <a:ext cx="1466072" cy="180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A4A4C62-AAE9-FDDF-4173-165A756F0CA0}"/>
              </a:ext>
            </a:extLst>
          </p:cNvPr>
          <p:cNvSpPr txBox="1"/>
          <p:nvPr/>
        </p:nvSpPr>
        <p:spPr>
          <a:xfrm>
            <a:off x="0" y="5750736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24191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This training series is funded by the US EPA</a:t>
            </a:r>
          </a:p>
        </p:txBody>
      </p:sp>
    </p:spTree>
    <p:extLst>
      <p:ext uri="{BB962C8B-B14F-4D97-AF65-F5344CB8AC3E}">
        <p14:creationId xmlns:p14="http://schemas.microsoft.com/office/powerpoint/2010/main" val="3719235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0B48C-CF73-BA0F-0626-1C86BB029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&#10;&#10;Description automatically generated with low confidence">
            <a:extLst>
              <a:ext uri="{FF2B5EF4-FFF2-40B4-BE49-F238E27FC236}">
                <a16:creationId xmlns:a16="http://schemas.microsoft.com/office/drawing/2014/main" id="{967683A6-631D-E1E0-9853-F4A0609901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267959" y="-5267958"/>
            <a:ext cx="1656082" cy="12192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4E62053-41B5-C58F-5CBE-41B795F78C23}"/>
              </a:ext>
            </a:extLst>
          </p:cNvPr>
          <p:cNvSpPr txBox="1">
            <a:spLocks/>
          </p:cNvSpPr>
          <p:nvPr/>
        </p:nvSpPr>
        <p:spPr>
          <a:xfrm>
            <a:off x="788581" y="83565"/>
            <a:ext cx="10515600" cy="698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Attendee Meeting Controls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046CC68-9534-62E3-A550-FE90B13039EB}"/>
              </a:ext>
            </a:extLst>
          </p:cNvPr>
          <p:cNvSpPr txBox="1">
            <a:spLocks/>
          </p:cNvSpPr>
          <p:nvPr/>
        </p:nvSpPr>
        <p:spPr>
          <a:xfrm>
            <a:off x="838199" y="3370130"/>
            <a:ext cx="10515600" cy="3487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51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Mute/unmute</a:t>
            </a:r>
          </a:p>
          <a:p>
            <a:pPr marL="1022350" marR="0" lvl="1" indent="-5143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the microphone icon to unmute yourself to speak (if you are not speaking, don’t unmute)</a:t>
            </a:r>
          </a:p>
          <a:p>
            <a:pPr marL="5651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</a:t>
            </a:r>
          </a:p>
          <a:p>
            <a:pPr marL="1022350" marR="0" lvl="1" indent="-5143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the chat icon and then use the dropdown next to send text instant messages to:</a:t>
            </a:r>
          </a:p>
          <a:p>
            <a:pPr marL="1479550" marR="0" lvl="2" indent="-5143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Everyone publicly: messages will be visible to all participants</a:t>
            </a:r>
          </a:p>
          <a:p>
            <a:pPr marL="1479550" marR="0" lvl="2" indent="-5143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Host only: messages will be sent only to the meeting host – Don’t send a chat to only me; I won’t have time to see it while presenting.</a:t>
            </a:r>
          </a:p>
          <a:p>
            <a:pPr marL="1479550" marR="0" lvl="2" indent="-5143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Any attendee directly: message will be sent to the selected meeting participant only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651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Leave meeting</a:t>
            </a:r>
          </a:p>
          <a:p>
            <a:pPr marL="1022350" marR="0" lvl="1" indent="-5143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on the leave icon to exit the ZOOM Meeting  </a:t>
            </a:r>
          </a:p>
        </p:txBody>
      </p:sp>
      <p:pic>
        <p:nvPicPr>
          <p:cNvPr id="5" name="Picture 4" descr="A green leaf with a black background&#10;&#10;AI-generated content may be incorrect.">
            <a:extLst>
              <a:ext uri="{FF2B5EF4-FFF2-40B4-BE49-F238E27FC236}">
                <a16:creationId xmlns:a16="http://schemas.microsoft.com/office/drawing/2014/main" id="{3BA5A252-103E-2751-808A-D257F22AEA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4043" y="83565"/>
            <a:ext cx="1329628" cy="5260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D71EAB-ADA8-ADC0-660D-C689043D24F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76" t="33317" r="784" b="6868"/>
          <a:stretch/>
        </p:blipFill>
        <p:spPr>
          <a:xfrm>
            <a:off x="885252" y="1834810"/>
            <a:ext cx="10151660" cy="44675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C4050EA-D527-DE9A-5AED-6D52116E7721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1283084" y="2281565"/>
            <a:ext cx="324362" cy="556011"/>
          </a:xfrm>
          <a:prstGeom prst="straightConnector1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5571BFD-4C75-74A6-1050-C50C0D2918DE}"/>
              </a:ext>
            </a:extLst>
          </p:cNvPr>
          <p:cNvSpPr txBox="1"/>
          <p:nvPr/>
        </p:nvSpPr>
        <p:spPr>
          <a:xfrm>
            <a:off x="885252" y="2837576"/>
            <a:ext cx="1444388" cy="2769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1. Mute/unmute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EB6106-F163-9CC2-D7D1-80B02A516A9E}"/>
              </a:ext>
            </a:extLst>
          </p:cNvPr>
          <p:cNvSpPr txBox="1"/>
          <p:nvPr/>
        </p:nvSpPr>
        <p:spPr>
          <a:xfrm>
            <a:off x="4601993" y="2664065"/>
            <a:ext cx="875730" cy="2769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2. Chat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E2B8356-F61E-AE0A-1FED-477F1758530D}"/>
              </a:ext>
            </a:extLst>
          </p:cNvPr>
          <p:cNvCxnSpPr>
            <a:cxnSpLocks/>
          </p:cNvCxnSpPr>
          <p:nvPr/>
        </p:nvCxnSpPr>
        <p:spPr>
          <a:xfrm>
            <a:off x="5196865" y="2281565"/>
            <a:ext cx="0" cy="382500"/>
          </a:xfrm>
          <a:prstGeom prst="straightConnector1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8E6229B-CF16-7588-EE9D-2ED99A5E4AE5}"/>
              </a:ext>
            </a:extLst>
          </p:cNvPr>
          <p:cNvSpPr txBox="1"/>
          <p:nvPr/>
        </p:nvSpPr>
        <p:spPr>
          <a:xfrm>
            <a:off x="9502943" y="2749910"/>
            <a:ext cx="1533969" cy="2769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3. Leave meeting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4DD281-B5ED-B6D1-9B8A-E09218C2604D}"/>
              </a:ext>
            </a:extLst>
          </p:cNvPr>
          <p:cNvCxnSpPr>
            <a:cxnSpLocks/>
            <a:endCxn id="30" idx="0"/>
          </p:cNvCxnSpPr>
          <p:nvPr/>
        </p:nvCxnSpPr>
        <p:spPr>
          <a:xfrm flipH="1">
            <a:off x="10269928" y="2262928"/>
            <a:ext cx="184712" cy="486982"/>
          </a:xfrm>
          <a:prstGeom prst="straightConnector1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2917193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EBA79B-58B4-4BBA-6F31-0877406C8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1"/>
            <a:ext cx="11257280" cy="843280"/>
          </a:xfrm>
        </p:spPr>
        <p:txBody>
          <a:bodyPr/>
          <a:lstStyle/>
          <a:p>
            <a:r>
              <a:rPr lang="en-US" dirty="0"/>
              <a:t>Schedule for 2025: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A2D1AC-4046-C23C-8916-9800EB22FFA7}"/>
              </a:ext>
            </a:extLst>
          </p:cNvPr>
          <p:cNvSpPr txBox="1"/>
          <p:nvPr/>
        </p:nvSpPr>
        <p:spPr>
          <a:xfrm>
            <a:off x="0" y="6409174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Links to recordings and material are available on our website at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https://swefc.unm.edu/home/op-cert-trainings/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9163678-425A-4477-AD25-02E4FC26E9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872817"/>
              </p:ext>
            </p:extLst>
          </p:nvPr>
        </p:nvGraphicFramePr>
        <p:xfrm>
          <a:off x="467360" y="675503"/>
          <a:ext cx="11411602" cy="57336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6899">
                  <a:extLst>
                    <a:ext uri="{9D8B030D-6E8A-4147-A177-3AD203B41FA5}">
                      <a16:colId xmlns:a16="http://schemas.microsoft.com/office/drawing/2014/main" val="267428786"/>
                    </a:ext>
                  </a:extLst>
                </a:gridCol>
                <a:gridCol w="8454703">
                  <a:extLst>
                    <a:ext uri="{9D8B030D-6E8A-4147-A177-3AD203B41FA5}">
                      <a16:colId xmlns:a16="http://schemas.microsoft.com/office/drawing/2014/main" val="1526478808"/>
                    </a:ext>
                  </a:extLst>
                </a:gridCol>
              </a:tblGrid>
              <a:tr h="4203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Date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Topic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0452248"/>
                  </a:ext>
                </a:extLst>
              </a:tr>
              <a:tr h="4077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Raleway" pitchFamily="2" charset="77"/>
                        </a:rPr>
                        <a:t>6/24/25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Raleway" pitchFamily="2" charset="77"/>
                        </a:rPr>
                        <a:t>Program Overview, Test Format, Study &amp; Test Tips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357491"/>
                  </a:ext>
                </a:extLst>
              </a:tr>
              <a:tr h="4077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Raleway" pitchFamily="2" charset="77"/>
                        </a:rPr>
                        <a:t>7/8/25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Raleway" pitchFamily="2" charset="77"/>
                        </a:rPr>
                        <a:t>Treatment Overview - Reg history, overview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62338"/>
                  </a:ext>
                </a:extLst>
              </a:tr>
              <a:tr h="4077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Raleway" pitchFamily="2" charset="77"/>
                        </a:rPr>
                        <a:t>7/22/25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Raleway" pitchFamily="2" charset="77"/>
                        </a:rPr>
                        <a:t>WW Math Part 1 (Basic Math)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8889985"/>
                  </a:ext>
                </a:extLst>
              </a:tr>
              <a:tr h="4077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Raleway" pitchFamily="2" charset="77"/>
                        </a:rPr>
                        <a:t>8/5/25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Raleway" pitchFamily="2" charset="77"/>
                        </a:rPr>
                        <a:t>WW Math Part 2 (Areas &amp; Volumes)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428"/>
                  </a:ext>
                </a:extLst>
              </a:tr>
              <a:tr h="4077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Raleway" pitchFamily="2" charset="77"/>
                        </a:rPr>
                        <a:t>8/19/25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Raleway" pitchFamily="2" charset="77"/>
                        </a:rPr>
                        <a:t>Collection Systems - Gravity systems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775095"/>
                  </a:ext>
                </a:extLst>
              </a:tr>
              <a:tr h="4077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Raleway" pitchFamily="2" charset="77"/>
                        </a:rPr>
                        <a:t>9/2/25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Raleway" pitchFamily="2" charset="77"/>
                        </a:rPr>
                        <a:t>Collection Systems - Pumping &amp; force mains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978195"/>
                  </a:ext>
                </a:extLst>
              </a:tr>
              <a:tr h="4077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Raleway" pitchFamily="2" charset="77"/>
                        </a:rPr>
                        <a:t>9/16/25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Raleway" pitchFamily="2" charset="77"/>
                        </a:rPr>
                        <a:t>Collection System Maintenance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529446"/>
                  </a:ext>
                </a:extLst>
              </a:tr>
              <a:tr h="4204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Raleway" pitchFamily="2" charset="77"/>
                        </a:rPr>
                        <a:t>9/30/25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Raleway" pitchFamily="2" charset="77"/>
                        </a:rPr>
                        <a:t>Operator Safety/OSHA/Chemical Safety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922846"/>
                  </a:ext>
                </a:extLst>
              </a:tr>
              <a:tr h="4077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Raleway" pitchFamily="2" charset="77"/>
                        </a:rPr>
                        <a:t>10/14/25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Raleway" pitchFamily="2" charset="77"/>
                        </a:rPr>
                        <a:t>Preliminary Treatment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426656"/>
                  </a:ext>
                </a:extLst>
              </a:tr>
              <a:tr h="4077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Raleway" pitchFamily="2" charset="77"/>
                        </a:rPr>
                        <a:t>10/28/25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Raleway" pitchFamily="2" charset="77"/>
                        </a:rPr>
                        <a:t>Primary Treatment: Sedimentation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775158"/>
                  </a:ext>
                </a:extLst>
              </a:tr>
              <a:tr h="4077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Raleway" pitchFamily="2" charset="77"/>
                        </a:rPr>
                        <a:t>11/11/25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Raleway" pitchFamily="2" charset="77"/>
                        </a:rPr>
                        <a:t>Fixed-Film Media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810750"/>
                  </a:ext>
                </a:extLst>
              </a:tr>
              <a:tr h="4077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Raleway" pitchFamily="2" charset="77"/>
                        </a:rPr>
                        <a:t>12/2/25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Raleway" pitchFamily="2" charset="77"/>
                        </a:rPr>
                        <a:t>Activated Sludge Part 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419566"/>
                  </a:ext>
                </a:extLst>
              </a:tr>
              <a:tr h="4077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Raleway" pitchFamily="2" charset="77"/>
                        </a:rPr>
                        <a:t>12/16/25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Raleway" pitchFamily="2" charset="77"/>
                        </a:rPr>
                        <a:t>Activated Sludge Part 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Raleway" pitchFamily="2" charset="77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251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3826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B3D7C-8EB3-711C-E162-5903C3E0E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Wastewater Safety 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C382F2-650D-6CAF-FFCC-4CB1835BFF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Safety is your responsibility. Be safe and make sure others are as well. </a:t>
            </a:r>
          </a:p>
        </p:txBody>
      </p:sp>
      <p:pic>
        <p:nvPicPr>
          <p:cNvPr id="4" name="Picture 3" descr="Logo&#10;&#10;Description automatically generated with low confidence">
            <a:extLst>
              <a:ext uri="{FF2B5EF4-FFF2-40B4-BE49-F238E27FC236}">
                <a16:creationId xmlns:a16="http://schemas.microsoft.com/office/drawing/2014/main" id="{6F5C4095-6B78-6C3A-9F71-1A2C47032E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267959" y="-5267958"/>
            <a:ext cx="1656082" cy="12192000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F5A4050B-A8A9-6D03-5892-F008476FBC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90B84368-3E35-B538-1445-DB979E8989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109" y="59824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941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A8AE55D-61E0-6F79-03A7-1467172BDC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9" t="420" r="20465" b="-420"/>
          <a:stretch/>
        </p:blipFill>
        <p:spPr>
          <a:xfrm>
            <a:off x="0" y="-18868"/>
            <a:ext cx="6096000" cy="687686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CF92C93-E1CB-F3A0-055B-200942011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" y="34324"/>
            <a:ext cx="5996554" cy="1325563"/>
          </a:xfrm>
        </p:spPr>
        <p:txBody>
          <a:bodyPr/>
          <a:lstStyle/>
          <a:p>
            <a:pPr algn="ctr"/>
            <a:r>
              <a:rPr lang="en-US" dirty="0"/>
              <a:t>Safety Hazards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FF85379-013E-8F60-A44A-C8B1837BF3F2}"/>
              </a:ext>
            </a:extLst>
          </p:cNvPr>
          <p:cNvGrpSpPr/>
          <p:nvPr/>
        </p:nvGrpSpPr>
        <p:grpSpPr>
          <a:xfrm>
            <a:off x="9193869" y="2941076"/>
            <a:ext cx="2675441" cy="2559773"/>
            <a:chOff x="11343058" y="402379"/>
            <a:chExt cx="2675441" cy="255977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FE5A143-6489-C0AD-A8B8-913D56586F57}"/>
                </a:ext>
              </a:extLst>
            </p:cNvPr>
            <p:cNvSpPr/>
            <p:nvPr/>
          </p:nvSpPr>
          <p:spPr>
            <a:xfrm>
              <a:off x="11343058" y="402379"/>
              <a:ext cx="2468880" cy="219456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u="sng" dirty="0">
                  <a:solidFill>
                    <a:schemeClr val="tx1"/>
                  </a:solidFill>
                </a:rPr>
                <a:t>Environmental Hazards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</a:rPr>
                <a:t>Confined spaces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</a:rPr>
                <a:t>Drowning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</a:rPr>
                <a:t>Engulfment/ entrapment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</a:rPr>
                <a:t>Traffic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</a:rPr>
                <a:t>Weather</a:t>
              </a:r>
            </a:p>
          </p:txBody>
        </p:sp>
        <p:pic>
          <p:nvPicPr>
            <p:cNvPr id="15" name="Picture 14" descr="A group of yellow triangle signs&#10;&#10;AI-generated content may be incorrect.">
              <a:extLst>
                <a:ext uri="{FF2B5EF4-FFF2-40B4-BE49-F238E27FC236}">
                  <a16:creationId xmlns:a16="http://schemas.microsoft.com/office/drawing/2014/main" id="{D2DB82EE-9598-E7FF-8B2C-97F601164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184" b="69827"/>
            <a:stretch>
              <a:fillRect/>
            </a:stretch>
          </p:blipFill>
          <p:spPr>
            <a:xfrm>
              <a:off x="12982832" y="2074344"/>
              <a:ext cx="1035667" cy="887808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6DA553E-FEBE-25A3-A1B6-2C2438F5AD76}"/>
              </a:ext>
            </a:extLst>
          </p:cNvPr>
          <p:cNvGrpSpPr/>
          <p:nvPr/>
        </p:nvGrpSpPr>
        <p:grpSpPr>
          <a:xfrm>
            <a:off x="6249632" y="184798"/>
            <a:ext cx="2622514" cy="1786692"/>
            <a:chOff x="5320545" y="1665351"/>
            <a:chExt cx="2402282" cy="1786692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0360C1F9-D444-A1FE-89D2-640B00ADC4F7}"/>
                </a:ext>
              </a:extLst>
            </p:cNvPr>
            <p:cNvSpPr/>
            <p:nvPr/>
          </p:nvSpPr>
          <p:spPr>
            <a:xfrm>
              <a:off x="5320545" y="1665351"/>
              <a:ext cx="2261549" cy="1342788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u="sng" dirty="0">
                  <a:solidFill>
                    <a:schemeClr val="tx1"/>
                  </a:solidFill>
                </a:rPr>
                <a:t>Chemical Hazards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</a:rPr>
                <a:t>Toxic chemicals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</a:rPr>
                <a:t>Acids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</a:rPr>
                <a:t>Bases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6" name="Picture 15" descr="A group of yellow triangle signs&#10;&#10;AI-generated content may be incorrect.">
              <a:extLst>
                <a:ext uri="{FF2B5EF4-FFF2-40B4-BE49-F238E27FC236}">
                  <a16:creationId xmlns:a16="http://schemas.microsoft.com/office/drawing/2014/main" id="{46779A54-4B49-FB8C-7BD5-9695CCEFB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439" r="34745" b="69827"/>
            <a:stretch>
              <a:fillRect/>
            </a:stretch>
          </p:blipFill>
          <p:spPr>
            <a:xfrm>
              <a:off x="6776817" y="2564235"/>
              <a:ext cx="946010" cy="887808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437359F-FAEB-B80A-73F8-BFFD3A1987B5}"/>
              </a:ext>
            </a:extLst>
          </p:cNvPr>
          <p:cNvGrpSpPr/>
          <p:nvPr/>
        </p:nvGrpSpPr>
        <p:grpSpPr>
          <a:xfrm>
            <a:off x="6242759" y="4593019"/>
            <a:ext cx="2632317" cy="2080183"/>
            <a:chOff x="8673347" y="4080477"/>
            <a:chExt cx="2632317" cy="208018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A46AB07-B652-3AA8-E479-BC53B03B2958}"/>
                </a:ext>
              </a:extLst>
            </p:cNvPr>
            <p:cNvSpPr/>
            <p:nvPr/>
          </p:nvSpPr>
          <p:spPr>
            <a:xfrm>
              <a:off x="8673347" y="4080477"/>
              <a:ext cx="2468880" cy="173736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u="sng" dirty="0">
                  <a:solidFill>
                    <a:schemeClr val="tx1"/>
                  </a:solidFill>
                </a:rPr>
                <a:t>Other Hazards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</a:rPr>
                <a:t>UV exposure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</a:rPr>
                <a:t>Radiological waste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</a:rPr>
                <a:t>Electrical shock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</a:rPr>
                <a:t>???</a:t>
              </a:r>
              <a:endParaRPr lang="en-US" dirty="0"/>
            </a:p>
            <a:p>
              <a:pPr algn="ctr"/>
              <a:endParaRPr lang="en-US" dirty="0"/>
            </a:p>
          </p:txBody>
        </p:sp>
        <p:pic>
          <p:nvPicPr>
            <p:cNvPr id="17" name="Picture 16" descr="A group of yellow triangle signs&#10;&#10;AI-generated content may be incorrect.">
              <a:extLst>
                <a:ext uri="{FF2B5EF4-FFF2-40B4-BE49-F238E27FC236}">
                  <a16:creationId xmlns:a16="http://schemas.microsoft.com/office/drawing/2014/main" id="{0F92EBCA-694A-B26E-E07A-26BF639A7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109" t="34913" r="-925" b="34913"/>
            <a:stretch>
              <a:fillRect/>
            </a:stretch>
          </p:blipFill>
          <p:spPr>
            <a:xfrm>
              <a:off x="10269997" y="5272852"/>
              <a:ext cx="1035667" cy="887808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31480F8-4D80-7324-8DF1-EA623A0AB4E9}"/>
              </a:ext>
            </a:extLst>
          </p:cNvPr>
          <p:cNvGrpSpPr/>
          <p:nvPr/>
        </p:nvGrpSpPr>
        <p:grpSpPr>
          <a:xfrm>
            <a:off x="6242759" y="2387204"/>
            <a:ext cx="2605578" cy="1790101"/>
            <a:chOff x="8991563" y="2918810"/>
            <a:chExt cx="2605578" cy="177497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BF14B1A-DA08-0B31-CB16-6B27E420CF94}"/>
                </a:ext>
              </a:extLst>
            </p:cNvPr>
            <p:cNvSpPr/>
            <p:nvPr/>
          </p:nvSpPr>
          <p:spPr>
            <a:xfrm>
              <a:off x="8991563" y="2918810"/>
              <a:ext cx="2468880" cy="1450674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u="sng" dirty="0">
                  <a:solidFill>
                    <a:schemeClr val="tx1"/>
                  </a:solidFill>
                </a:rPr>
                <a:t>Biological Hazards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</a:rPr>
                <a:t>Pathogens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</a:rPr>
                <a:t>Infectious disease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</a:rPr>
                <a:t>Infections</a:t>
              </a:r>
            </a:p>
          </p:txBody>
        </p:sp>
        <p:pic>
          <p:nvPicPr>
            <p:cNvPr id="18" name="Picture 17" descr="A group of yellow triangle signs&#10;&#10;AI-generated content may be incorrect.">
              <a:extLst>
                <a:ext uri="{FF2B5EF4-FFF2-40B4-BE49-F238E27FC236}">
                  <a16:creationId xmlns:a16="http://schemas.microsoft.com/office/drawing/2014/main" id="{2A17896F-2A63-B8A4-F1F2-265066275B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184" b="69826"/>
            <a:stretch>
              <a:fillRect/>
            </a:stretch>
          </p:blipFill>
          <p:spPr>
            <a:xfrm>
              <a:off x="10561474" y="3805972"/>
              <a:ext cx="1035667" cy="887808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49F7620-6AA0-3371-B475-971EE24CDB40}"/>
              </a:ext>
            </a:extLst>
          </p:cNvPr>
          <p:cNvGrpSpPr/>
          <p:nvPr/>
        </p:nvGrpSpPr>
        <p:grpSpPr>
          <a:xfrm>
            <a:off x="9182303" y="184798"/>
            <a:ext cx="2621615" cy="2520239"/>
            <a:chOff x="13392644" y="-902859"/>
            <a:chExt cx="2621615" cy="252023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3A895D1-EDF9-F04D-029C-C854791A2A79}"/>
                </a:ext>
              </a:extLst>
            </p:cNvPr>
            <p:cNvSpPr/>
            <p:nvPr/>
          </p:nvSpPr>
          <p:spPr>
            <a:xfrm>
              <a:off x="13392644" y="-902859"/>
              <a:ext cx="2468880" cy="2194560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u="sng" dirty="0">
                  <a:solidFill>
                    <a:schemeClr val="tx1"/>
                  </a:solidFill>
                </a:rPr>
                <a:t>Physical Hazards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</a:rPr>
                <a:t>Machinery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</a:rPr>
                <a:t>Lifting/slipping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</a:rPr>
                <a:t>Fire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</a:rPr>
                <a:t>Explosions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</a:rPr>
                <a:t>Falls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</a:rPr>
                <a:t>Noise</a:t>
              </a:r>
            </a:p>
          </p:txBody>
        </p:sp>
        <p:pic>
          <p:nvPicPr>
            <p:cNvPr id="19" name="Picture 18" descr="A group of yellow triangle signs&#10;&#10;AI-generated content may be incorrect.">
              <a:extLst>
                <a:ext uri="{FF2B5EF4-FFF2-40B4-BE49-F238E27FC236}">
                  <a16:creationId xmlns:a16="http://schemas.microsoft.com/office/drawing/2014/main" id="{106537B1-CE75-DFC7-248C-08992D2BAB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9827" r="68184"/>
            <a:stretch>
              <a:fillRect/>
            </a:stretch>
          </p:blipFill>
          <p:spPr>
            <a:xfrm>
              <a:off x="14978592" y="729572"/>
              <a:ext cx="1035667" cy="887808"/>
            </a:xfrm>
            <a:prstGeom prst="rect">
              <a:avLst/>
            </a:prstGeom>
          </p:spPr>
        </p:pic>
      </p:grp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AF2156C4-F142-F0BA-214E-5605203C28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90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low confidence">
            <a:extLst>
              <a:ext uri="{FF2B5EF4-FFF2-40B4-BE49-F238E27FC236}">
                <a16:creationId xmlns:a16="http://schemas.microsoft.com/office/drawing/2014/main" id="{F5C19138-7265-18A2-DED2-8344E01BC1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A5B560-4F5B-EF6E-74C7-65D7F90EA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736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Safety Roles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07F75-7376-ADD1-7AA7-FE540FB77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7443"/>
            <a:ext cx="10515600" cy="4351339"/>
          </a:xfrm>
        </p:spPr>
        <p:txBody>
          <a:bodyPr/>
          <a:lstStyle/>
          <a:p>
            <a:r>
              <a:rPr lang="en-US" dirty="0"/>
              <a:t>Management’s responsibility is to provide each employee with a safe place of employment</a:t>
            </a:r>
          </a:p>
          <a:p>
            <a:r>
              <a:rPr lang="en-US" dirty="0"/>
              <a:t>The operator has primary responsibility for their own safety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191EE8F4-AE35-44A9-5467-5AE88A8DA9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521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&#10;&#10;Description automatically generated with low confidence">
            <a:extLst>
              <a:ext uri="{FF2B5EF4-FFF2-40B4-BE49-F238E27FC236}">
                <a16:creationId xmlns:a16="http://schemas.microsoft.com/office/drawing/2014/main" id="{7CF84121-728D-6CF2-1C2D-ABFEB797F4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A1D8-E24C-8035-B0A1-92865BA23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5362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Don’t be the headline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BA0910-5594-3833-FEEF-D2CB89A581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6285"/>
            <a:ext cx="14476208" cy="743688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25C978C-0188-8243-710F-535DAF530EA0}"/>
              </a:ext>
            </a:extLst>
          </p:cNvPr>
          <p:cNvSpPr/>
          <p:nvPr/>
        </p:nvSpPr>
        <p:spPr>
          <a:xfrm>
            <a:off x="238539" y="2902225"/>
            <a:ext cx="11618844" cy="1172817"/>
          </a:xfrm>
          <a:prstGeom prst="rect">
            <a:avLst/>
          </a:prstGeom>
          <a:solidFill>
            <a:schemeClr val="accent4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33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841E37-2ADE-2778-09CE-27942B8003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1" t="27120" r="466" b="3957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FD289D-7A04-9150-F9FD-9058B2815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0320" y="4046433"/>
            <a:ext cx="5821680" cy="1636395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/>
              <a:t>Safety is </a:t>
            </a:r>
            <a:r>
              <a:rPr lang="en-US" b="1" dirty="0"/>
              <a:t>your responsibility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55823DE-FB35-EE7A-91ED-2443EBB33E83}"/>
              </a:ext>
            </a:extLst>
          </p:cNvPr>
          <p:cNvSpPr txBox="1">
            <a:spLocks/>
          </p:cNvSpPr>
          <p:nvPr/>
        </p:nvSpPr>
        <p:spPr>
          <a:xfrm>
            <a:off x="6993468" y="1613827"/>
            <a:ext cx="5130800" cy="2176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Raleway" panose="020B0503030101060003" pitchFamily="34" charset="77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Working safely is a </a:t>
            </a:r>
            <a:r>
              <a:rPr lang="en-US" b="1" dirty="0"/>
              <a:t>condition </a:t>
            </a:r>
            <a:br>
              <a:rPr lang="en-US" b="1" dirty="0"/>
            </a:br>
            <a:r>
              <a:rPr lang="en-US" b="1" dirty="0"/>
              <a:t>of employment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FD8C397F-4A3A-BFCC-0348-1E58D1DE4F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856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 with low confidence">
            <a:extLst>
              <a:ext uri="{FF2B5EF4-FFF2-40B4-BE49-F238E27FC236}">
                <a16:creationId xmlns:a16="http://schemas.microsoft.com/office/drawing/2014/main" id="{56AE3F06-BB37-AF51-AE5A-E902664DBD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38AF028-5C18-F7B7-0E6D-4BC6A79249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7307" y="1729870"/>
            <a:ext cx="7915275" cy="3989387"/>
          </a:xfrm>
        </p:spPr>
        <p:txBody>
          <a:bodyPr/>
          <a:lstStyle/>
          <a:p>
            <a:r>
              <a:rPr lang="en-US" b="1" dirty="0"/>
              <a:t>Most utility injuries are caused by the injured employee</a:t>
            </a:r>
          </a:p>
        </p:txBody>
      </p:sp>
      <p:pic>
        <p:nvPicPr>
          <p:cNvPr id="4" name="Graphic 3" descr="Person with idea with solid fill">
            <a:extLst>
              <a:ext uri="{FF2B5EF4-FFF2-40B4-BE49-F238E27FC236}">
                <a16:creationId xmlns:a16="http://schemas.microsoft.com/office/drawing/2014/main" id="{B610632F-8D03-AAA2-3D6D-5E5212BC0F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55221" y="2777229"/>
            <a:ext cx="1894668" cy="1894668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D17D81C0-46FE-C78D-F089-862D0B5671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809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79F9B28-7C3E-AB80-2B10-52F374A39A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Question</a:t>
            </a:r>
          </a:p>
        </p:txBody>
      </p:sp>
    </p:spTree>
    <p:extLst>
      <p:ext uri="{BB962C8B-B14F-4D97-AF65-F5344CB8AC3E}">
        <p14:creationId xmlns:p14="http://schemas.microsoft.com/office/powerpoint/2010/main" val="1068891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ree online safety training - Intro to OSHA - OSHAcademy">
            <a:extLst>
              <a:ext uri="{FF2B5EF4-FFF2-40B4-BE49-F238E27FC236}">
                <a16:creationId xmlns:a16="http://schemas.microsoft.com/office/drawing/2014/main" id="{5E450600-AA88-4E62-A29D-CA5EFD7F4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493" y="234748"/>
            <a:ext cx="5239462" cy="6388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D3250D-2591-DF80-88F9-C3B42F3C373A}"/>
              </a:ext>
            </a:extLst>
          </p:cNvPr>
          <p:cNvSpPr txBox="1"/>
          <p:nvPr/>
        </p:nvSpPr>
        <p:spPr>
          <a:xfrm>
            <a:off x="791308" y="1536174"/>
            <a:ext cx="506436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+mn-cs"/>
              </a:rPr>
              <a:t>Occupational Safety and Health Regulations</a:t>
            </a:r>
          </a:p>
        </p:txBody>
      </p:sp>
    </p:spTree>
    <p:extLst>
      <p:ext uri="{BB962C8B-B14F-4D97-AF65-F5344CB8AC3E}">
        <p14:creationId xmlns:p14="http://schemas.microsoft.com/office/powerpoint/2010/main" val="747027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low confidence">
            <a:extLst>
              <a:ext uri="{FF2B5EF4-FFF2-40B4-BE49-F238E27FC236}">
                <a16:creationId xmlns:a16="http://schemas.microsoft.com/office/drawing/2014/main" id="{30AEFC73-17D8-53FF-0B2D-A0CFB5E7B0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1354AD9-FB29-A3BD-BF95-AAF7668D1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OSHA’s Mission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6BD1B7F-18A1-8F39-2D9A-9C3AA41BF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5000" b="0" i="0" dirty="0">
                <a:solidFill>
                  <a:srgbClr val="202122"/>
                </a:solidFill>
                <a:effectLst/>
              </a:rPr>
              <a:t>“to </a:t>
            </a:r>
            <a:r>
              <a:rPr lang="en-US" sz="5000" b="1" i="0" dirty="0">
                <a:solidFill>
                  <a:srgbClr val="202122"/>
                </a:solidFill>
                <a:effectLst/>
              </a:rPr>
              <a:t>assure safe and healthy working conditions </a:t>
            </a:r>
            <a:r>
              <a:rPr lang="en-US" sz="5000" b="0" i="0" dirty="0">
                <a:solidFill>
                  <a:srgbClr val="202122"/>
                </a:solidFill>
                <a:effectLst/>
              </a:rPr>
              <a:t>for working men and women by </a:t>
            </a:r>
            <a:r>
              <a:rPr lang="en-US" sz="5000" b="1" i="0" dirty="0">
                <a:solidFill>
                  <a:srgbClr val="202122"/>
                </a:solidFill>
                <a:effectLst/>
              </a:rPr>
              <a:t>setting and enforcing standards </a:t>
            </a:r>
            <a:r>
              <a:rPr lang="en-US" sz="5000" b="0" i="0" dirty="0">
                <a:solidFill>
                  <a:srgbClr val="202122"/>
                </a:solidFill>
                <a:effectLst/>
              </a:rPr>
              <a:t>and by </a:t>
            </a:r>
            <a:r>
              <a:rPr lang="en-US" sz="5000" b="1" i="0" dirty="0">
                <a:solidFill>
                  <a:srgbClr val="202122"/>
                </a:solidFill>
                <a:effectLst/>
              </a:rPr>
              <a:t>providing training, outreach, education, and assistance</a:t>
            </a:r>
            <a:r>
              <a:rPr lang="en-US" sz="5000" b="0" i="0" dirty="0">
                <a:solidFill>
                  <a:srgbClr val="202122"/>
                </a:solidFill>
                <a:effectLst/>
              </a:rPr>
              <a:t>."</a:t>
            </a:r>
            <a:endParaRPr lang="en-US" sz="5000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FDCE918F-E669-9E2C-25C9-66AC213824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4332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low confidence">
            <a:extLst>
              <a:ext uri="{FF2B5EF4-FFF2-40B4-BE49-F238E27FC236}">
                <a16:creationId xmlns:a16="http://schemas.microsoft.com/office/drawing/2014/main" id="{6B502271-5489-2D6F-ADEA-123C7F9B3C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25BC2-268E-852E-B3CF-170A66313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977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22 states &amp; Puerto Rico have OSHA approved programs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84B7C3-A2A4-5EBF-A016-167FC31D6F96}"/>
              </a:ext>
            </a:extLst>
          </p:cNvPr>
          <p:cNvSpPr txBox="1"/>
          <p:nvPr/>
        </p:nvSpPr>
        <p:spPr>
          <a:xfrm>
            <a:off x="-5448988" y="2021840"/>
            <a:ext cx="45719" cy="61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39F146B-7213-4BB4-4904-E22C7D4ED3FD}"/>
              </a:ext>
            </a:extLst>
          </p:cNvPr>
          <p:cNvGrpSpPr/>
          <p:nvPr/>
        </p:nvGrpSpPr>
        <p:grpSpPr>
          <a:xfrm>
            <a:off x="1255721" y="1859330"/>
            <a:ext cx="9422031" cy="1018019"/>
            <a:chOff x="1255721" y="1859330"/>
            <a:chExt cx="9422031" cy="1018019"/>
          </a:xfrm>
        </p:grpSpPr>
        <p:pic>
          <p:nvPicPr>
            <p:cNvPr id="1030" name="Picture 6" descr="Flag of Alaska">
              <a:extLst>
                <a:ext uri="{FF2B5EF4-FFF2-40B4-BE49-F238E27FC236}">
                  <a16:creationId xmlns:a16="http://schemas.microsoft.com/office/drawing/2014/main" id="{1466CFCF-85B9-0188-9D0C-32750D5E0B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5721" y="1860728"/>
              <a:ext cx="1439506" cy="1016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8" name="Picture 14" descr="The flag shows a red stripe on the bottom in a white field, with a red star on the top left in the canton. In the center, a grizzly bear is on top of a mound of green grass on over the white field. Below it, text reads &quot;CALIFORNIA REPUBLIC&quot; in a Seal color.">
              <a:extLst>
                <a:ext uri="{FF2B5EF4-FFF2-40B4-BE49-F238E27FC236}">
                  <a16:creationId xmlns:a16="http://schemas.microsoft.com/office/drawing/2014/main" id="{D2DA5185-9631-BB6A-A7AE-A1EB93EF2B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4957" y="1860728"/>
              <a:ext cx="1524932" cy="1016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0" name="Picture 16" descr="Flag of Arizona">
              <a:extLst>
                <a:ext uri="{FF2B5EF4-FFF2-40B4-BE49-F238E27FC236}">
                  <a16:creationId xmlns:a16="http://schemas.microsoft.com/office/drawing/2014/main" id="{8E51D145-0952-F0F1-919C-B8D0238700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7626" y="1860728"/>
              <a:ext cx="1524932" cy="1016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2" name="Picture 18" descr="Flag of Hawaii">
              <a:extLst>
                <a:ext uri="{FF2B5EF4-FFF2-40B4-BE49-F238E27FC236}">
                  <a16:creationId xmlns:a16="http://schemas.microsoft.com/office/drawing/2014/main" id="{4D3B0CBC-F27F-A4CF-12EB-7F8FF88EBF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2288" y="1859330"/>
              <a:ext cx="2036036" cy="10180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4" name="Picture 20" descr="Flag of Indiana">
              <a:extLst>
                <a:ext uri="{FF2B5EF4-FFF2-40B4-BE49-F238E27FC236}">
                  <a16:creationId xmlns:a16="http://schemas.microsoft.com/office/drawing/2014/main" id="{C105F462-81BE-06E5-10AE-A96EFF8B40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723" y="1859330"/>
              <a:ext cx="1527029" cy="10180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CCDC3BA-E1E2-371E-12BA-A0091C0E822E}"/>
              </a:ext>
            </a:extLst>
          </p:cNvPr>
          <p:cNvGrpSpPr/>
          <p:nvPr/>
        </p:nvGrpSpPr>
        <p:grpSpPr>
          <a:xfrm>
            <a:off x="754947" y="3133973"/>
            <a:ext cx="10682105" cy="1016621"/>
            <a:chOff x="914496" y="3126389"/>
            <a:chExt cx="10682105" cy="101662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7475361-A878-BDB7-8A8E-224E173BC2E0}"/>
                </a:ext>
              </a:extLst>
            </p:cNvPr>
            <p:cNvGrpSpPr/>
            <p:nvPr/>
          </p:nvGrpSpPr>
          <p:grpSpPr>
            <a:xfrm>
              <a:off x="914496" y="3126389"/>
              <a:ext cx="8944684" cy="1016621"/>
              <a:chOff x="914496" y="3126389"/>
              <a:chExt cx="8944684" cy="1016621"/>
            </a:xfrm>
          </p:grpSpPr>
          <p:pic>
            <p:nvPicPr>
              <p:cNvPr id="1046" name="Picture 22" descr="Flag of Iowa">
                <a:extLst>
                  <a:ext uri="{FF2B5EF4-FFF2-40B4-BE49-F238E27FC236}">
                    <a16:creationId xmlns:a16="http://schemas.microsoft.com/office/drawing/2014/main" id="{FCCB6BFA-A70B-1843-C2E7-0C34ECBA81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4496" y="3161630"/>
                <a:ext cx="1468661" cy="9813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48" name="Picture 24" descr="Flag of Kentucky">
                <a:extLst>
                  <a:ext uri="{FF2B5EF4-FFF2-40B4-BE49-F238E27FC236}">
                    <a16:creationId xmlns:a16="http://schemas.microsoft.com/office/drawing/2014/main" id="{E9E5B51C-D675-D3C3-2512-F0BA1DEA03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26149" y="3132634"/>
                <a:ext cx="1920240" cy="10103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50" name="Picture 26" descr="Flag of Maryland">
                <a:extLst>
                  <a:ext uri="{FF2B5EF4-FFF2-40B4-BE49-F238E27FC236}">
                    <a16:creationId xmlns:a16="http://schemas.microsoft.com/office/drawing/2014/main" id="{FDFBD3D1-5935-B47E-9408-F199DFFC60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9381" y="3150187"/>
                <a:ext cx="1489235" cy="9928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52" name="Picture 28" descr="Flag of Michigan">
                <a:extLst>
                  <a:ext uri="{FF2B5EF4-FFF2-40B4-BE49-F238E27FC236}">
                    <a16:creationId xmlns:a16="http://schemas.microsoft.com/office/drawing/2014/main" id="{052A2A22-B5DE-6DE9-9015-14DCD21808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21608" y="3126389"/>
                <a:ext cx="1523755" cy="10166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54" name="Picture 30" descr="Flag of Minnesota">
                <a:extLst>
                  <a:ext uri="{FF2B5EF4-FFF2-40B4-BE49-F238E27FC236}">
                    <a16:creationId xmlns:a16="http://schemas.microsoft.com/office/drawing/2014/main" id="{D83125AE-2733-0BAB-2C3A-FADB0AC551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8354" y="3144045"/>
                <a:ext cx="1570826" cy="9989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56" name="Picture 32" descr="Flag of Nevada">
              <a:extLst>
                <a:ext uri="{FF2B5EF4-FFF2-40B4-BE49-F238E27FC236}">
                  <a16:creationId xmlns:a16="http://schemas.microsoft.com/office/drawing/2014/main" id="{82075454-24DC-9420-F548-49516555AF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2846" y="3127172"/>
              <a:ext cx="1523755" cy="10158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481F00F-0F97-7231-5F19-F16C13F546CB}"/>
              </a:ext>
            </a:extLst>
          </p:cNvPr>
          <p:cNvGrpSpPr/>
          <p:nvPr/>
        </p:nvGrpSpPr>
        <p:grpSpPr>
          <a:xfrm>
            <a:off x="838200" y="4377567"/>
            <a:ext cx="10618457" cy="1022350"/>
            <a:chOff x="1021657" y="4431165"/>
            <a:chExt cx="10618457" cy="1022350"/>
          </a:xfrm>
        </p:grpSpPr>
        <p:pic>
          <p:nvPicPr>
            <p:cNvPr id="1058" name="Picture 34" descr="Flag of New Mexico">
              <a:extLst>
                <a:ext uri="{FF2B5EF4-FFF2-40B4-BE49-F238E27FC236}">
                  <a16:creationId xmlns:a16="http://schemas.microsoft.com/office/drawing/2014/main" id="{357C722E-78D5-50C2-6904-D3D3D66859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1657" y="4431510"/>
              <a:ext cx="1533008" cy="1022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0" name="Picture 36" descr="Flag of North Carolina">
              <a:extLst>
                <a:ext uri="{FF2B5EF4-FFF2-40B4-BE49-F238E27FC236}">
                  <a16:creationId xmlns:a16="http://schemas.microsoft.com/office/drawing/2014/main" id="{B6705806-0169-2968-AEA7-9329F80DB8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1336" y="4443139"/>
              <a:ext cx="1515564" cy="1010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2" name="Picture 38" descr="State flag of Oregon (obverse)">
              <a:extLst>
                <a:ext uri="{FF2B5EF4-FFF2-40B4-BE49-F238E27FC236}">
                  <a16:creationId xmlns:a16="http://schemas.microsoft.com/office/drawing/2014/main" id="{5FCDBE11-1C06-7ED9-EAD5-1AB68B893C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3571" y="4431165"/>
              <a:ext cx="1533525" cy="1022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4" name="Picture 40" descr="Flag of Puerto Rico">
              <a:extLst>
                <a:ext uri="{FF2B5EF4-FFF2-40B4-BE49-F238E27FC236}">
                  <a16:creationId xmlns:a16="http://schemas.microsoft.com/office/drawing/2014/main" id="{2DA77403-6527-5844-FA19-512A8BB384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3767" y="4431165"/>
              <a:ext cx="1533525" cy="1022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6" name="Picture 42" descr="Flag of South Carolina">
              <a:extLst>
                <a:ext uri="{FF2B5EF4-FFF2-40B4-BE49-F238E27FC236}">
                  <a16:creationId xmlns:a16="http://schemas.microsoft.com/office/drawing/2014/main" id="{15A5C8F3-740A-D9CA-EBF0-B11DCE1690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3963" y="4443139"/>
              <a:ext cx="1515564" cy="1010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8" name="Picture 44" descr="Flag of Tennessee">
              <a:extLst>
                <a:ext uri="{FF2B5EF4-FFF2-40B4-BE49-F238E27FC236}">
                  <a16:creationId xmlns:a16="http://schemas.microsoft.com/office/drawing/2014/main" id="{86D78D78-F1DF-0B47-B068-E8B791A39D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36197" y="4431165"/>
              <a:ext cx="1703917" cy="1022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BD70773-FA06-939C-989F-F4CCD0FC874A}"/>
              </a:ext>
            </a:extLst>
          </p:cNvPr>
          <p:cNvGrpSpPr/>
          <p:nvPr/>
        </p:nvGrpSpPr>
        <p:grpSpPr>
          <a:xfrm>
            <a:off x="1405441" y="5662785"/>
            <a:ext cx="9312149" cy="1022350"/>
            <a:chOff x="914496" y="5688757"/>
            <a:chExt cx="9312149" cy="1022350"/>
          </a:xfrm>
        </p:grpSpPr>
        <p:pic>
          <p:nvPicPr>
            <p:cNvPr id="1070" name="Picture 46" descr="Flag of Utah">
              <a:extLst>
                <a:ext uri="{FF2B5EF4-FFF2-40B4-BE49-F238E27FC236}">
                  <a16:creationId xmlns:a16="http://schemas.microsoft.com/office/drawing/2014/main" id="{5DEDE32B-53D1-C643-DC75-130FE9D2AB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96" y="5688757"/>
              <a:ext cx="1635760" cy="1022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2" name="Picture 48" descr="Flag of Vermont">
              <a:extLst>
                <a:ext uri="{FF2B5EF4-FFF2-40B4-BE49-F238E27FC236}">
                  <a16:creationId xmlns:a16="http://schemas.microsoft.com/office/drawing/2014/main" id="{A0FBCD1A-1605-5315-1BC4-1DC12FAA3A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2617" y="5692398"/>
              <a:ext cx="1697848" cy="1018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4" name="Picture 50" descr="Navy blue flag with the circular Seal of Virginia centered on it.">
              <a:extLst>
                <a:ext uri="{FF2B5EF4-FFF2-40B4-BE49-F238E27FC236}">
                  <a16:creationId xmlns:a16="http://schemas.microsoft.com/office/drawing/2014/main" id="{F4C63746-6359-EAED-04E5-759E446E9C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2826" y="5688757"/>
              <a:ext cx="1533525" cy="1022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6" name="Picture 52" descr="Green flag with the circular Seal of Washington centered on it.">
              <a:extLst>
                <a:ext uri="{FF2B5EF4-FFF2-40B4-BE49-F238E27FC236}">
                  <a16:creationId xmlns:a16="http://schemas.microsoft.com/office/drawing/2014/main" id="{B9C5FBC4-CE51-B4B1-A14E-4E6D4F73C1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8712" y="5692371"/>
              <a:ext cx="1712278" cy="10187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8" name="Picture 54" descr="Flag of Wyoming">
              <a:extLst>
                <a:ext uri="{FF2B5EF4-FFF2-40B4-BE49-F238E27FC236}">
                  <a16:creationId xmlns:a16="http://schemas.microsoft.com/office/drawing/2014/main" id="{59324C29-054A-445E-827E-F51040ADA7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83349" y="5700730"/>
              <a:ext cx="1443296" cy="1010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03107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low confidence">
            <a:extLst>
              <a:ext uri="{FF2B5EF4-FFF2-40B4-BE49-F238E27FC236}">
                <a16:creationId xmlns:a16="http://schemas.microsoft.com/office/drawing/2014/main" id="{F638B5BC-0CEF-48EC-7A44-207C626E05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25BC2-268E-852E-B3CF-170A66313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5 states and the US Virgin Islands have OSHA approved programs that cover public sector employees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84B7C3-A2A4-5EBF-A016-167FC31D6F96}"/>
              </a:ext>
            </a:extLst>
          </p:cNvPr>
          <p:cNvSpPr txBox="1"/>
          <p:nvPr/>
        </p:nvSpPr>
        <p:spPr>
          <a:xfrm>
            <a:off x="-5448988" y="2021840"/>
            <a:ext cx="45719" cy="61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074" name="Picture 2" descr="Flag of Connecticut">
            <a:extLst>
              <a:ext uri="{FF2B5EF4-FFF2-40B4-BE49-F238E27FC236}">
                <a16:creationId xmlns:a16="http://schemas.microsoft.com/office/drawing/2014/main" id="{BEE7A102-61B8-5BC4-A0B1-FEED953D9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272" y="2352040"/>
            <a:ext cx="2456088" cy="19354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lag of Illinois">
            <a:extLst>
              <a:ext uri="{FF2B5EF4-FFF2-40B4-BE49-F238E27FC236}">
                <a16:creationId xmlns:a16="http://schemas.microsoft.com/office/drawing/2014/main" id="{005149A9-3501-AD5F-F9F5-0DAADDA62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088" y="2352040"/>
            <a:ext cx="3225800" cy="19354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Flag of Maine">
            <a:extLst>
              <a:ext uri="{FF2B5EF4-FFF2-40B4-BE49-F238E27FC236}">
                <a16:creationId xmlns:a16="http://schemas.microsoft.com/office/drawing/2014/main" id="{0F17550A-D4C1-154B-279F-76AF468AB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1616" y="2352597"/>
            <a:ext cx="2455382" cy="193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The flag shows the state's coat of arms in a yellow background">
            <a:extLst>
              <a:ext uri="{FF2B5EF4-FFF2-40B4-BE49-F238E27FC236}">
                <a16:creationId xmlns:a16="http://schemas.microsoft.com/office/drawing/2014/main" id="{4C87B632-ABB4-F9C9-7DFD-B164A0155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40" y="4645270"/>
            <a:ext cx="3219528" cy="193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Flag of New York">
            <a:extLst>
              <a:ext uri="{FF2B5EF4-FFF2-40B4-BE49-F238E27FC236}">
                <a16:creationId xmlns:a16="http://schemas.microsoft.com/office/drawing/2014/main" id="{5EF493F1-BDEB-1B3E-2672-8306C2C0A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872" y="4640188"/>
            <a:ext cx="3871744" cy="1935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Flag of Virgin Islands of the United States">
            <a:extLst>
              <a:ext uri="{FF2B5EF4-FFF2-40B4-BE49-F238E27FC236}">
                <a16:creationId xmlns:a16="http://schemas.microsoft.com/office/drawing/2014/main" id="{3EDA1923-3AE4-C234-1B94-D2BE6AC16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8720" y="4627486"/>
            <a:ext cx="2903810" cy="193587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355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D3250D-2591-DF80-88F9-C3B42F3C373A}"/>
              </a:ext>
            </a:extLst>
          </p:cNvPr>
          <p:cNvSpPr txBox="1"/>
          <p:nvPr/>
        </p:nvSpPr>
        <p:spPr>
          <a:xfrm>
            <a:off x="754732" y="612844"/>
            <a:ext cx="506436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77"/>
                <a:ea typeface="+mn-ea"/>
                <a:cs typeface="+mn-cs"/>
              </a:rPr>
              <a:t>Be Aware of Your Local Occupational Safety and Health Regulations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2C36A53-89D9-8750-CB0B-009EB6333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656" y="1712997"/>
            <a:ext cx="6101344" cy="3432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170E526B-3D89-E296-FCC3-1097A17431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552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B55AAE1-619E-56A2-6277-5905144F8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Programs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EF62FD-3D31-47FB-9E24-8E2460C6D6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Safety is everyone’s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concern</a:t>
            </a:r>
          </a:p>
        </p:txBody>
      </p:sp>
    </p:spTree>
    <p:extLst>
      <p:ext uri="{BB962C8B-B14F-4D97-AF65-F5344CB8AC3E}">
        <p14:creationId xmlns:p14="http://schemas.microsoft.com/office/powerpoint/2010/main" val="138437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low confidence">
            <a:extLst>
              <a:ext uri="{FF2B5EF4-FFF2-40B4-BE49-F238E27FC236}">
                <a16:creationId xmlns:a16="http://schemas.microsoft.com/office/drawing/2014/main" id="{9DD636A4-4E79-48EC-8612-80EE322941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9FED0C-6EB7-2AED-FF80-635C2E8C6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157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Safety Programs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A3C386-0B0E-95BB-9CF8-CDA8169D68D2}"/>
              </a:ext>
            </a:extLst>
          </p:cNvPr>
          <p:cNvSpPr txBox="1"/>
          <p:nvPr/>
        </p:nvSpPr>
        <p:spPr>
          <a:xfrm>
            <a:off x="722243" y="2310348"/>
            <a:ext cx="1062493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1" dirty="0">
                <a:latin typeface="Raleway" panose="020B0503030101060003" pitchFamily="34" charset="77"/>
              </a:rPr>
              <a:t>Identify</a:t>
            </a:r>
            <a:r>
              <a:rPr lang="en-US" sz="3000" dirty="0">
                <a:latin typeface="Raleway" panose="020B0503030101060003" pitchFamily="34" charset="77"/>
              </a:rPr>
              <a:t> the </a:t>
            </a:r>
            <a:r>
              <a:rPr lang="en-US" sz="3000" b="1" dirty="0">
                <a:latin typeface="Raleway" panose="020B0503030101060003" pitchFamily="34" charset="77"/>
              </a:rPr>
              <a:t>causes</a:t>
            </a:r>
            <a:r>
              <a:rPr lang="en-US" sz="3000" dirty="0">
                <a:latin typeface="Raleway" panose="020B0503030101060003" pitchFamily="34" charset="77"/>
              </a:rPr>
              <a:t> of accidents, illness, and injuries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latin typeface="Raleway" panose="020B0503030101060003" pitchFamily="34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1" dirty="0">
                <a:latin typeface="Raleway" panose="020B0503030101060003" pitchFamily="34" charset="77"/>
              </a:rPr>
              <a:t>Provide</a:t>
            </a:r>
            <a:r>
              <a:rPr lang="en-US" sz="3000" dirty="0">
                <a:latin typeface="Raleway" panose="020B0503030101060003" pitchFamily="34" charset="77"/>
              </a:rPr>
              <a:t> safety </a:t>
            </a:r>
            <a:r>
              <a:rPr lang="en-US" sz="3000" b="1" dirty="0">
                <a:latin typeface="Raleway" panose="020B0503030101060003" pitchFamily="34" charset="77"/>
              </a:rPr>
              <a:t>training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latin typeface="Raleway" panose="020B0503030101060003" pitchFamily="34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1" dirty="0">
                <a:latin typeface="Raleway" panose="020B0503030101060003" pitchFamily="34" charset="77"/>
              </a:rPr>
              <a:t>Implement</a:t>
            </a:r>
            <a:r>
              <a:rPr lang="en-US" sz="3000" dirty="0">
                <a:latin typeface="Raleway" panose="020B0503030101060003" pitchFamily="34" charset="77"/>
              </a:rPr>
              <a:t> an accident </a:t>
            </a:r>
            <a:r>
              <a:rPr lang="en-US" sz="3000" b="1" dirty="0">
                <a:latin typeface="Raleway" panose="020B0503030101060003" pitchFamily="34" charset="77"/>
              </a:rPr>
              <a:t>reporting</a:t>
            </a:r>
            <a:r>
              <a:rPr lang="en-US" sz="3000" dirty="0">
                <a:latin typeface="Raleway" panose="020B0503030101060003" pitchFamily="34" charset="77"/>
              </a:rPr>
              <a:t> </a:t>
            </a:r>
            <a:r>
              <a:rPr lang="en-US" sz="3000" b="1" dirty="0">
                <a:latin typeface="Raleway" panose="020B0503030101060003" pitchFamily="34" charset="77"/>
              </a:rPr>
              <a:t>system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latin typeface="Raleway" panose="020B0503030101060003" pitchFamily="34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1" dirty="0">
                <a:latin typeface="Raleway" panose="020B0503030101060003" pitchFamily="34" charset="77"/>
              </a:rPr>
              <a:t>Hold supervisors responsible </a:t>
            </a:r>
            <a:r>
              <a:rPr lang="en-US" sz="3000" dirty="0">
                <a:latin typeface="Raleway" panose="020B0503030101060003" pitchFamily="34" charset="77"/>
              </a:rPr>
              <a:t>for </a:t>
            </a:r>
            <a:r>
              <a:rPr lang="en-US" sz="3000" b="1" dirty="0">
                <a:latin typeface="Raleway" panose="020B0503030101060003" pitchFamily="34" charset="77"/>
              </a:rPr>
              <a:t>implementing</a:t>
            </a:r>
            <a:r>
              <a:rPr lang="en-US" sz="3000" dirty="0">
                <a:latin typeface="Raleway" panose="020B0503030101060003" pitchFamily="34" charset="77"/>
              </a:rPr>
              <a:t> the safety program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161B8321-8774-B9A6-FDF3-EA50231141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68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low confidence">
            <a:extLst>
              <a:ext uri="{FF2B5EF4-FFF2-40B4-BE49-F238E27FC236}">
                <a16:creationId xmlns:a16="http://schemas.microsoft.com/office/drawing/2014/main" id="{797045E5-EBE4-A6A6-F704-0256E5AC53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5A47D8-C1DC-FFF9-980E-1CD19DA62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139" y="319522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Operator Safety Duties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72963B-FD18-E18D-E60B-46922DA8D236}"/>
              </a:ext>
            </a:extLst>
          </p:cNvPr>
          <p:cNvSpPr txBox="1"/>
          <p:nvPr/>
        </p:nvSpPr>
        <p:spPr>
          <a:xfrm>
            <a:off x="467139" y="2295940"/>
            <a:ext cx="11430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Raleway" panose="020B0503030101060003" pitchFamily="34" charset="77"/>
              </a:rPr>
              <a:t>Ask</a:t>
            </a:r>
            <a:r>
              <a:rPr lang="en-US" sz="3000" dirty="0">
                <a:latin typeface="Raleway" panose="020B0503030101060003" pitchFamily="34" charset="77"/>
              </a:rPr>
              <a:t> about your employer’s safety program, and </a:t>
            </a:r>
            <a:r>
              <a:rPr lang="en-US" sz="3000" b="1" dirty="0">
                <a:latin typeface="Raleway" panose="020B0503030101060003" pitchFamily="34" charset="77"/>
              </a:rPr>
              <a:t>participate</a:t>
            </a:r>
            <a:r>
              <a:rPr lang="en-US" sz="3000" dirty="0">
                <a:latin typeface="Raleway" panose="020B0503030101060003" pitchFamily="34" charset="77"/>
              </a:rPr>
              <a:t> in it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Raleway" panose="020B0503030101060003" pitchFamily="34" charset="77"/>
              </a:rPr>
              <a:t>Follow</a:t>
            </a:r>
            <a:r>
              <a:rPr lang="en-US" sz="3000" dirty="0">
                <a:latin typeface="Raleway" panose="020B0503030101060003" pitchFamily="34" charset="77"/>
              </a:rPr>
              <a:t> safety </a:t>
            </a:r>
            <a:r>
              <a:rPr lang="en-US" sz="3000" b="1" dirty="0">
                <a:latin typeface="Raleway" panose="020B0503030101060003" pitchFamily="34" charset="77"/>
              </a:rPr>
              <a:t>protocols</a:t>
            </a:r>
            <a:r>
              <a:rPr lang="en-US" sz="3000" dirty="0">
                <a:latin typeface="Raleway" panose="020B0503030101060003" pitchFamily="34" charset="77"/>
              </a:rPr>
              <a:t> </a:t>
            </a:r>
            <a:r>
              <a:rPr lang="en-US" sz="3000" b="1" dirty="0">
                <a:latin typeface="Raleway" panose="020B0503030101060003" pitchFamily="34" charset="77"/>
              </a:rPr>
              <a:t>and</a:t>
            </a:r>
            <a:r>
              <a:rPr lang="en-US" sz="3000" dirty="0">
                <a:latin typeface="Raleway" panose="020B0503030101060003" pitchFamily="34" charset="77"/>
              </a:rPr>
              <a:t> </a:t>
            </a:r>
            <a:r>
              <a:rPr lang="en-US" sz="3000" b="1" dirty="0">
                <a:latin typeface="Raleway" panose="020B0503030101060003" pitchFamily="34" charset="77"/>
              </a:rPr>
              <a:t>standards</a:t>
            </a:r>
            <a:r>
              <a:rPr lang="en-US" sz="3000" dirty="0">
                <a:latin typeface="Raleway" panose="020B0503030101060003" pitchFamily="34" charset="77"/>
              </a:rPr>
              <a:t> when doing your job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Raleway" panose="020B0503030101060003" pitchFamily="34" charset="77"/>
              </a:rPr>
              <a:t>Use your safety equipment</a:t>
            </a:r>
            <a:r>
              <a:rPr lang="en-US" sz="3000" dirty="0">
                <a:latin typeface="Raleway" panose="020B0503030101060003" pitchFamily="34" charset="77"/>
              </a:rPr>
              <a:t>, like SCBA, hardhats, goggles, gloves, and other PPE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Raleway" panose="020B0503030101060003" pitchFamily="34" charset="77"/>
              </a:rPr>
              <a:t>Report</a:t>
            </a:r>
            <a:r>
              <a:rPr lang="en-US" sz="3000" dirty="0">
                <a:latin typeface="Raleway" panose="020B0503030101060003" pitchFamily="34" charset="77"/>
              </a:rPr>
              <a:t> safety </a:t>
            </a:r>
            <a:r>
              <a:rPr lang="en-US" sz="3000" b="1" dirty="0">
                <a:latin typeface="Raleway" panose="020B0503030101060003" pitchFamily="34" charset="77"/>
              </a:rPr>
              <a:t>hazards</a:t>
            </a:r>
            <a:r>
              <a:rPr lang="en-US" sz="3000" dirty="0">
                <a:latin typeface="Raleway" panose="020B0503030101060003" pitchFamily="34" charset="77"/>
              </a:rPr>
              <a:t> and </a:t>
            </a:r>
            <a:r>
              <a:rPr lang="en-US" sz="3000" b="1" dirty="0">
                <a:latin typeface="Raleway" panose="020B0503030101060003" pitchFamily="34" charset="77"/>
              </a:rPr>
              <a:t>injuries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42F65E40-109C-23B8-DB1A-517888C735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510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low confidence">
            <a:extLst>
              <a:ext uri="{FF2B5EF4-FFF2-40B4-BE49-F238E27FC236}">
                <a16:creationId xmlns:a16="http://schemas.microsoft.com/office/drawing/2014/main" id="{82964C9C-186E-21A6-AADA-2989691C94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5A47D8-C1DC-FFF9-980E-1CD19DA62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5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Management Safety Duties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72963B-FD18-E18D-E60B-46922DA8D236}"/>
              </a:ext>
            </a:extLst>
          </p:cNvPr>
          <p:cNvSpPr txBox="1"/>
          <p:nvPr/>
        </p:nvSpPr>
        <p:spPr>
          <a:xfrm>
            <a:off x="467138" y="1690688"/>
            <a:ext cx="11827565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Raleway" panose="020B0503030101060003" pitchFamily="34" charset="77"/>
              </a:rPr>
              <a:t>Develop a </a:t>
            </a:r>
            <a:r>
              <a:rPr lang="en-US" sz="3000" b="1" dirty="0">
                <a:latin typeface="Raleway" panose="020B0503030101060003" pitchFamily="34" charset="77"/>
              </a:rPr>
              <a:t>written safety statement </a:t>
            </a:r>
            <a:r>
              <a:rPr lang="en-US" sz="3000" dirty="0">
                <a:latin typeface="Raleway" panose="020B0503030101060003" pitchFamily="34" charset="77"/>
              </a:rPr>
              <a:t>&amp; establish a </a:t>
            </a:r>
            <a:r>
              <a:rPr lang="en-US" sz="3000" b="1" dirty="0">
                <a:latin typeface="Raleway" panose="020B0503030101060003" pitchFamily="34" charset="77"/>
              </a:rPr>
              <a:t>safety program</a:t>
            </a:r>
            <a:endParaRPr lang="en-US" sz="3000" dirty="0">
              <a:latin typeface="Raleway" panose="020B0503030101060003" pitchFamily="34" charset="77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Raleway" panose="020B0503030101060003" pitchFamily="34" charset="77"/>
              </a:rPr>
              <a:t>Assign responsibilities </a:t>
            </a:r>
            <a:r>
              <a:rPr lang="en-US" sz="3000" dirty="0">
                <a:latin typeface="Raleway" panose="020B0503030101060003" pitchFamily="34" charset="77"/>
              </a:rPr>
              <a:t>for injury prevention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Raleway" panose="020B0503030101060003" pitchFamily="34" charset="77"/>
              </a:rPr>
              <a:t>Appoint</a:t>
            </a:r>
            <a:r>
              <a:rPr lang="en-US" sz="3000" dirty="0">
                <a:latin typeface="Raleway" panose="020B0503030101060003" pitchFamily="34" charset="77"/>
              </a:rPr>
              <a:t> a </a:t>
            </a:r>
            <a:r>
              <a:rPr lang="en-US" sz="3000" b="1" dirty="0">
                <a:latin typeface="Raleway" panose="020B0503030101060003" pitchFamily="34" charset="77"/>
              </a:rPr>
              <a:t>safety</a:t>
            </a:r>
            <a:r>
              <a:rPr lang="en-US" sz="3000" dirty="0">
                <a:latin typeface="Raleway" panose="020B0503030101060003" pitchFamily="34" charset="77"/>
              </a:rPr>
              <a:t> </a:t>
            </a:r>
            <a:r>
              <a:rPr lang="en-US" sz="3000" b="1" dirty="0">
                <a:latin typeface="Raleway" panose="020B0503030101060003" pitchFamily="34" charset="77"/>
              </a:rPr>
              <a:t>officer</a:t>
            </a:r>
            <a:r>
              <a:rPr lang="en-US" sz="3000" dirty="0">
                <a:latin typeface="Raleway" panose="020B0503030101060003" pitchFamily="34" charset="77"/>
              </a:rPr>
              <a:t> or coordinator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Raleway" panose="020B0503030101060003" pitchFamily="34" charset="77"/>
              </a:rPr>
              <a:t>Establish realistic safety goals</a:t>
            </a:r>
            <a:r>
              <a:rPr lang="en-US" sz="3000" dirty="0">
                <a:latin typeface="Raleway" panose="020B0503030101060003" pitchFamily="34" charset="77"/>
              </a:rPr>
              <a:t> &amp; revise them to encourage </a:t>
            </a:r>
            <a:r>
              <a:rPr lang="en-US" sz="3000" b="1" dirty="0">
                <a:latin typeface="Raleway" panose="020B0503030101060003" pitchFamily="34" charset="77"/>
              </a:rPr>
              <a:t>continual improvement</a:t>
            </a:r>
            <a:endParaRPr lang="en-US" sz="3000" dirty="0">
              <a:latin typeface="Raleway" panose="020B0503030101060003" pitchFamily="34" charset="77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Raleway" panose="020B0503030101060003" pitchFamily="34" charset="77"/>
              </a:rPr>
              <a:t>Evaluate</a:t>
            </a:r>
            <a:r>
              <a:rPr lang="en-US" sz="3000" dirty="0">
                <a:latin typeface="Raleway" panose="020B0503030101060003" pitchFamily="34" charset="77"/>
              </a:rPr>
              <a:t> safety program </a:t>
            </a:r>
            <a:r>
              <a:rPr lang="en-US" sz="3000" b="1" dirty="0">
                <a:latin typeface="Raleway" panose="020B0503030101060003" pitchFamily="34" charset="77"/>
              </a:rPr>
              <a:t>results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83452273-6D87-735B-17A1-186AE290E8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2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low confidence">
            <a:extLst>
              <a:ext uri="{FF2B5EF4-FFF2-40B4-BE49-F238E27FC236}">
                <a16:creationId xmlns:a16="http://schemas.microsoft.com/office/drawing/2014/main" id="{31A997AF-D5B1-1951-F67A-E7AFE52090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3F72F1-D740-E781-537D-2C1457908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Three safety program training components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966EB3-CA93-5789-9CD3-322FF189A91B}"/>
              </a:ext>
            </a:extLst>
          </p:cNvPr>
          <p:cNvSpPr txBox="1"/>
          <p:nvPr/>
        </p:nvSpPr>
        <p:spPr>
          <a:xfrm>
            <a:off x="697425" y="2095500"/>
            <a:ext cx="1065637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3000"/>
              </a:spcAft>
              <a:buFont typeface="+mj-lt"/>
              <a:buAutoNum type="arabicPeriod"/>
            </a:pPr>
            <a:r>
              <a:rPr lang="en-US" sz="4000" dirty="0">
                <a:latin typeface="Raleway" panose="020B0503030101060003" pitchFamily="34" charset="77"/>
              </a:rPr>
              <a:t> Safety education of all employees</a:t>
            </a:r>
          </a:p>
          <a:p>
            <a:pPr marL="342900" indent="-342900">
              <a:spcAft>
                <a:spcPts val="3000"/>
              </a:spcAft>
              <a:buFont typeface="+mj-lt"/>
              <a:buAutoNum type="arabicPeriod"/>
            </a:pPr>
            <a:r>
              <a:rPr lang="en-US" sz="4000" dirty="0">
                <a:latin typeface="Raleway" panose="020B0503030101060003" pitchFamily="34" charset="77"/>
              </a:rPr>
              <a:t> Reinforced education in safety</a:t>
            </a:r>
          </a:p>
          <a:p>
            <a:pPr marL="342900" indent="-342900">
              <a:spcAft>
                <a:spcPts val="3000"/>
              </a:spcAft>
              <a:buFont typeface="+mj-lt"/>
              <a:buAutoNum type="arabicPeriod"/>
            </a:pPr>
            <a:r>
              <a:rPr lang="en-US" sz="4000" dirty="0">
                <a:latin typeface="Raleway" panose="020B0503030101060003" pitchFamily="34" charset="77"/>
              </a:rPr>
              <a:t> Safety education in the use of tools and equipment 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5F0F8BA-D525-BB1B-55E7-585AFBA118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5568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low confidence">
            <a:extLst>
              <a:ext uri="{FF2B5EF4-FFF2-40B4-BE49-F238E27FC236}">
                <a16:creationId xmlns:a16="http://schemas.microsoft.com/office/drawing/2014/main" id="{BE00B74F-090A-8ECF-697D-01B5D8F86A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3F72F1-D740-E781-537D-2C1457908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Three safety program training components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966EB3-CA93-5789-9CD3-322FF189A91B}"/>
              </a:ext>
            </a:extLst>
          </p:cNvPr>
          <p:cNvSpPr txBox="1"/>
          <p:nvPr/>
        </p:nvSpPr>
        <p:spPr>
          <a:xfrm>
            <a:off x="697425" y="2095500"/>
            <a:ext cx="1065637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3000"/>
              </a:spcAft>
              <a:buFont typeface="+mj-lt"/>
              <a:buAutoNum type="arabicPeriod"/>
            </a:pPr>
            <a:r>
              <a:rPr lang="en-US" sz="4000" dirty="0">
                <a:latin typeface="Raleway" panose="020B0503030101060003" pitchFamily="34" charset="77"/>
              </a:rPr>
              <a:t> Safety </a:t>
            </a:r>
            <a:r>
              <a:rPr lang="en-US" sz="4000" b="1" dirty="0">
                <a:latin typeface="Raleway" panose="020B0503030101060003" pitchFamily="34" charset="77"/>
              </a:rPr>
              <a:t>education</a:t>
            </a:r>
            <a:r>
              <a:rPr lang="en-US" sz="4000" dirty="0">
                <a:latin typeface="Raleway" panose="020B0503030101060003" pitchFamily="34" charset="77"/>
              </a:rPr>
              <a:t> of all employees</a:t>
            </a:r>
          </a:p>
          <a:p>
            <a:pPr marL="342900" indent="-342900">
              <a:spcAft>
                <a:spcPts val="3000"/>
              </a:spcAft>
              <a:buFont typeface="+mj-lt"/>
              <a:buAutoNum type="arabicPeriod"/>
            </a:pPr>
            <a:r>
              <a:rPr lang="en-US" sz="4000" dirty="0">
                <a:latin typeface="Raleway" panose="020B0503030101060003" pitchFamily="34" charset="77"/>
              </a:rPr>
              <a:t> Reinforced </a:t>
            </a:r>
            <a:r>
              <a:rPr lang="en-US" sz="4000" b="1" dirty="0">
                <a:latin typeface="Raleway" panose="020B0503030101060003" pitchFamily="34" charset="77"/>
              </a:rPr>
              <a:t>education</a:t>
            </a:r>
            <a:r>
              <a:rPr lang="en-US" sz="4000" dirty="0">
                <a:latin typeface="Raleway" panose="020B0503030101060003" pitchFamily="34" charset="77"/>
              </a:rPr>
              <a:t> in safety</a:t>
            </a:r>
          </a:p>
          <a:p>
            <a:pPr marL="342900" indent="-342900">
              <a:spcAft>
                <a:spcPts val="3000"/>
              </a:spcAft>
              <a:buFont typeface="+mj-lt"/>
              <a:buAutoNum type="arabicPeriod"/>
            </a:pPr>
            <a:r>
              <a:rPr lang="en-US" sz="4000" dirty="0">
                <a:latin typeface="Raleway" panose="020B0503030101060003" pitchFamily="34" charset="77"/>
              </a:rPr>
              <a:t> Safety </a:t>
            </a:r>
            <a:r>
              <a:rPr lang="en-US" sz="4000" b="1" dirty="0">
                <a:latin typeface="Raleway" panose="020B0503030101060003" pitchFamily="34" charset="77"/>
              </a:rPr>
              <a:t>education</a:t>
            </a:r>
            <a:r>
              <a:rPr lang="en-US" sz="4000" dirty="0">
                <a:latin typeface="Raleway" panose="020B0503030101060003" pitchFamily="34" charset="77"/>
              </a:rPr>
              <a:t> in the use of tools and equipment 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F748BDB8-A533-6262-E1CB-27BDF39F4E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0548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E0C85-5A36-05F7-D422-E80442B3F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79997" cy="1325563"/>
          </a:xfrm>
        </p:spPr>
        <p:txBody>
          <a:bodyPr>
            <a:normAutofit/>
          </a:bodyPr>
          <a:lstStyle/>
          <a:p>
            <a:r>
              <a:rPr lang="en-US" dirty="0"/>
              <a:t>Tailgates aren’t just for parties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95EDC1-7DD2-D5C4-0044-005BD0519E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6496"/>
            <a:ext cx="12192000" cy="52115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8DDE7F-6540-D869-5274-5E7D948128D9}"/>
              </a:ext>
            </a:extLst>
          </p:cNvPr>
          <p:cNvSpPr txBox="1"/>
          <p:nvPr/>
        </p:nvSpPr>
        <p:spPr>
          <a:xfrm>
            <a:off x="2231756" y="3463871"/>
            <a:ext cx="66952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Raleway" panose="020B0503030101060003" pitchFamily="34" charset="77"/>
              </a:rPr>
              <a:t>Short: 10-20 minutes, held approximately weekly or before new work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4D709357-8479-2880-3C3C-517BF87920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667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52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 with low confidence">
            <a:extLst>
              <a:ext uri="{FF2B5EF4-FFF2-40B4-BE49-F238E27FC236}">
                <a16:creationId xmlns:a16="http://schemas.microsoft.com/office/drawing/2014/main" id="{A610651A-AB26-A7B5-B2A6-91700D9D61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287818" y="-5287817"/>
            <a:ext cx="1616363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7AF766-693B-29C6-362E-43AD44F8E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326" y="32617"/>
            <a:ext cx="10493645" cy="1235075"/>
          </a:xfrm>
          <a:effectLst>
            <a:outerShdw blurRad="50800" dist="50800" dir="5400000" algn="ctr" rotWithShape="0">
              <a:srgbClr val="004190"/>
            </a:outerShdw>
          </a:effectLst>
        </p:spPr>
        <p:txBody>
          <a:bodyPr>
            <a:no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Actions to Control Workplace Hazards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623539F7-23B5-981F-1451-56906F70E2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B14073-2CAC-4D93-DA5F-9D547468B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7075" y="1593270"/>
            <a:ext cx="8682650" cy="5245768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5892E1B2-84DF-D59B-7894-A50F383B8C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0738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79F9B28-7C3E-AB80-2B10-52F374A39A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Question</a:t>
            </a:r>
          </a:p>
        </p:txBody>
      </p:sp>
    </p:spTree>
    <p:extLst>
      <p:ext uri="{BB962C8B-B14F-4D97-AF65-F5344CB8AC3E}">
        <p14:creationId xmlns:p14="http://schemas.microsoft.com/office/powerpoint/2010/main" val="30604907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D10256-71DB-0CED-BDEC-C6D64C5F6E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71" y="-313571"/>
            <a:ext cx="12581835" cy="74458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2638D2-6CAC-385F-6A67-C46BFB558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Infectious Materials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DD00AB-746C-263E-792E-326BAA582D30}"/>
              </a:ext>
            </a:extLst>
          </p:cNvPr>
          <p:cNvSpPr txBox="1"/>
          <p:nvPr/>
        </p:nvSpPr>
        <p:spPr>
          <a:xfrm>
            <a:off x="5064522" y="1607507"/>
            <a:ext cx="6499797" cy="5047536"/>
          </a:xfrm>
          <a:prstGeom prst="rect">
            <a:avLst/>
          </a:prstGeom>
          <a:solidFill>
            <a:schemeClr val="tx1">
              <a:lumMod val="75000"/>
              <a:lumOff val="25000"/>
              <a:alpha val="59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  <a:latin typeface="Raleway" panose="020B0503030101060003" pitchFamily="34" charset="77"/>
              </a:rPr>
              <a:t>Many microorganisms can cause illness including: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300" dirty="0">
                <a:solidFill>
                  <a:schemeClr val="bg1"/>
                </a:solidFill>
                <a:latin typeface="Raleway" panose="020B0503030101060003" pitchFamily="34" charset="77"/>
              </a:rPr>
              <a:t>Bacteria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300" dirty="0">
                <a:solidFill>
                  <a:schemeClr val="bg1"/>
                </a:solidFill>
                <a:latin typeface="Raleway" panose="020B0503030101060003" pitchFamily="34" charset="77"/>
              </a:rPr>
              <a:t>Protozoa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300" dirty="0">
                <a:solidFill>
                  <a:schemeClr val="bg1"/>
                </a:solidFill>
                <a:latin typeface="Raleway" panose="020B0503030101060003" pitchFamily="34" charset="77"/>
              </a:rPr>
              <a:t>Helminths (parasitic worms)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300" dirty="0">
                <a:solidFill>
                  <a:schemeClr val="bg1"/>
                </a:solidFill>
                <a:latin typeface="Raleway" panose="020B0503030101060003" pitchFamily="34" charset="77"/>
              </a:rPr>
              <a:t>Viruses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  <a:latin typeface="Raleway" panose="020B0503030101060003" pitchFamily="34" charset="77"/>
              </a:rPr>
              <a:t>Talk to your safety officer about inoculation for: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300" dirty="0">
                <a:solidFill>
                  <a:schemeClr val="bg1"/>
                </a:solidFill>
                <a:latin typeface="Raleway" panose="020B0503030101060003" pitchFamily="34" charset="77"/>
              </a:rPr>
              <a:t>Typhoid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300" dirty="0">
                <a:solidFill>
                  <a:schemeClr val="bg1"/>
                </a:solidFill>
                <a:latin typeface="Raleway" panose="020B0503030101060003" pitchFamily="34" charset="77"/>
              </a:rPr>
              <a:t>Paratyphoid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300" dirty="0">
                <a:solidFill>
                  <a:schemeClr val="bg1"/>
                </a:solidFill>
                <a:latin typeface="Raleway" panose="020B0503030101060003" pitchFamily="34" charset="77"/>
              </a:rPr>
              <a:t>Polio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300" dirty="0">
                <a:solidFill>
                  <a:schemeClr val="bg1"/>
                </a:solidFill>
                <a:latin typeface="Raleway" panose="020B0503030101060003" pitchFamily="34" charset="77"/>
              </a:rPr>
              <a:t>Hepatitis A &amp; B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300" dirty="0">
                <a:solidFill>
                  <a:schemeClr val="bg1"/>
                </a:solidFill>
                <a:latin typeface="Raleway" panose="020B0503030101060003" pitchFamily="34" charset="77"/>
              </a:rPr>
              <a:t>Tetanus</a:t>
            </a:r>
          </a:p>
          <a:p>
            <a:pPr lvl="1"/>
            <a:endParaRPr lang="en-US" sz="2300" dirty="0">
              <a:solidFill>
                <a:schemeClr val="bg1"/>
              </a:solidFill>
              <a:latin typeface="Raleway" panose="020B0503030101060003" pitchFamily="34" charset="77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44D9D8E4-FB8B-1B33-962F-4A5EE5DB83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07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D10256-71DB-0CED-BDEC-C6D64C5F6E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71" y="-313571"/>
            <a:ext cx="12581835" cy="74458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2638D2-6CAC-385F-6A67-C46BFB558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Infectious Materials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F1524E-518A-C4D9-ACAF-75BCE3DC398B}"/>
              </a:ext>
            </a:extLst>
          </p:cNvPr>
          <p:cNvSpPr txBox="1"/>
          <p:nvPr/>
        </p:nvSpPr>
        <p:spPr>
          <a:xfrm>
            <a:off x="838200" y="2925901"/>
            <a:ext cx="10980891" cy="3170099"/>
          </a:xfrm>
          <a:prstGeom prst="rect">
            <a:avLst/>
          </a:prstGeom>
          <a:solidFill>
            <a:schemeClr val="tx1">
              <a:lumMod val="75000"/>
              <a:lumOff val="25000"/>
              <a:alpha val="59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Raleway" panose="020B0503030101060003" pitchFamily="34" charset="77"/>
              </a:rPr>
              <a:t>Use PPE like gloves when:</a:t>
            </a:r>
          </a:p>
          <a:p>
            <a:endParaRPr lang="en-US" sz="4000" dirty="0">
              <a:solidFill>
                <a:schemeClr val="bg1"/>
              </a:solidFill>
              <a:latin typeface="Raleway" panose="020B0503030101060003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Raleway" panose="020B0503030101060003" pitchFamily="34" charset="77"/>
              </a:rPr>
              <a:t>handling  hazardous samples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Raleway" panose="020B0503030101060003" pitchFamily="34" charset="77"/>
              </a:rPr>
              <a:t>you may come into contact with wastewater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Raleway" panose="020B0503030101060003" pitchFamily="34" charset="77"/>
              </a:rPr>
              <a:t>you may come into contact with sludge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C2BCB41B-2B40-6466-ECE7-DD9FBB4A02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111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638D2-6CAC-385F-6A67-C46BFB558C7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>
              <a:lumMod val="75000"/>
              <a:lumOff val="25000"/>
              <a:alpha val="59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Water Safety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DD00AB-746C-263E-792E-326BAA582D30}"/>
              </a:ext>
            </a:extLst>
          </p:cNvPr>
          <p:cNvSpPr txBox="1"/>
          <p:nvPr/>
        </p:nvSpPr>
        <p:spPr>
          <a:xfrm>
            <a:off x="544377" y="1917201"/>
            <a:ext cx="11103245" cy="4739759"/>
          </a:xfrm>
          <a:prstGeom prst="rect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aleway" panose="020B0503030101060003" pitchFamily="34" charset="77"/>
              </a:rPr>
              <a:t>Reduce slip hazards on catwalks around clarifiers and basins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aleway" panose="020B0503030101060003" pitchFamily="34" charset="77"/>
              </a:rPr>
              <a:t>Use extra caution in wet and icy weather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aleway" panose="020B0503030101060003" pitchFamily="34" charset="77"/>
              </a:rPr>
              <a:t>Keep handrails in good repair, replace damaged rails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aleway" panose="020B0503030101060003" pitchFamily="34" charset="77"/>
              </a:rPr>
              <a:t>Mark and guard unsafe areas with guardrails, rope, chains, or cable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aleway" panose="020B0503030101060003" pitchFamily="34" charset="77"/>
              </a:rPr>
              <a:t>Station emergency gear near filters, tanks, basins, and clarifiers, such as approved safety vests, buoys, and life poles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aleway" panose="020B0503030101060003" pitchFamily="34" charset="77"/>
              </a:rPr>
              <a:t>Learn how to swim (but use personal floatation devices where appropriate even if you can swim)</a:t>
            </a:r>
          </a:p>
        </p:txBody>
      </p:sp>
    </p:spTree>
    <p:extLst>
      <p:ext uri="{BB962C8B-B14F-4D97-AF65-F5344CB8AC3E}">
        <p14:creationId xmlns:p14="http://schemas.microsoft.com/office/powerpoint/2010/main" val="2005430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9031B3-CF63-7ABC-B68C-95BA0993BF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Question</a:t>
            </a:r>
          </a:p>
        </p:txBody>
      </p:sp>
    </p:spTree>
    <p:extLst>
      <p:ext uri="{BB962C8B-B14F-4D97-AF65-F5344CB8AC3E}">
        <p14:creationId xmlns:p14="http://schemas.microsoft.com/office/powerpoint/2010/main" val="23118420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434681-5660-0E12-0CBF-BC1633FEFD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01"/>
          <a:stretch/>
        </p:blipFill>
        <p:spPr>
          <a:xfrm>
            <a:off x="0" y="1510284"/>
            <a:ext cx="12192000" cy="76941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CD9E9A-7799-05FA-7BE3-E9C91CF06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Electrical Hazards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749291F0-3B1D-D11A-B471-3E7C3C0FA6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6618" y="6184496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6640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lectrical shock | Free SVG">
            <a:extLst>
              <a:ext uri="{FF2B5EF4-FFF2-40B4-BE49-F238E27FC236}">
                <a16:creationId xmlns:a16="http://schemas.microsoft.com/office/drawing/2014/main" id="{97F72BF7-7AA4-A5D1-0FD9-E6221171E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430" y="294467"/>
            <a:ext cx="6067586" cy="6067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509C5-9AF6-03B4-B451-619523C36B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3748" y="1029799"/>
            <a:ext cx="4940666" cy="4798400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  <a:buSzPct val="150000"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US" sz="4000" dirty="0"/>
              <a:t>Transformers</a:t>
            </a:r>
          </a:p>
          <a:p>
            <a:pPr>
              <a:spcAft>
                <a:spcPts val="1800"/>
              </a:spcAft>
              <a:buSzPct val="150000"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US" sz="4000" dirty="0"/>
              <a:t>Starters</a:t>
            </a:r>
          </a:p>
          <a:p>
            <a:pPr>
              <a:spcAft>
                <a:spcPts val="1800"/>
              </a:spcAft>
              <a:buSzPct val="150000"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US" sz="4000" dirty="0"/>
              <a:t>Motors</a:t>
            </a:r>
          </a:p>
          <a:p>
            <a:pPr>
              <a:spcAft>
                <a:spcPts val="1800"/>
              </a:spcAft>
              <a:buSzPct val="150000"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US" sz="4000" dirty="0"/>
              <a:t>Instrumentation</a:t>
            </a:r>
          </a:p>
          <a:p>
            <a:pPr>
              <a:spcAft>
                <a:spcPts val="1800"/>
              </a:spcAft>
              <a:buSzPct val="150000"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US" sz="4000" dirty="0"/>
              <a:t>Control Panels</a:t>
            </a:r>
          </a:p>
        </p:txBody>
      </p:sp>
    </p:spTree>
    <p:extLst>
      <p:ext uri="{BB962C8B-B14F-4D97-AF65-F5344CB8AC3E}">
        <p14:creationId xmlns:p14="http://schemas.microsoft.com/office/powerpoint/2010/main" val="24882318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9031B3-CF63-7ABC-B68C-95BA0993BF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Question</a:t>
            </a:r>
          </a:p>
        </p:txBody>
      </p:sp>
    </p:spTree>
    <p:extLst>
      <p:ext uri="{BB962C8B-B14F-4D97-AF65-F5344CB8AC3E}">
        <p14:creationId xmlns:p14="http://schemas.microsoft.com/office/powerpoint/2010/main" val="17174924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53F8C-EBF9-C78A-4395-10B37EF2F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63562"/>
            <a:ext cx="4640179" cy="5730875"/>
          </a:xfrm>
        </p:spPr>
        <p:txBody>
          <a:bodyPr>
            <a:normAutofit/>
          </a:bodyPr>
          <a:lstStyle/>
          <a:p>
            <a:r>
              <a:rPr lang="en-US" sz="6000" u="sng" dirty="0">
                <a:latin typeface="Raleway" panose="020B0503030101060003" pitchFamily="34" charset="77"/>
              </a:rPr>
              <a:t>120 volts </a:t>
            </a:r>
            <a:r>
              <a:rPr lang="en-US" sz="6000" dirty="0">
                <a:latin typeface="Raleway" panose="020B0503030101060003" pitchFamily="34" charset="77"/>
              </a:rPr>
              <a:t>can </a:t>
            </a:r>
            <a:r>
              <a:rPr lang="en-US" sz="6000" u="sng" dirty="0">
                <a:latin typeface="Raleway" panose="020B0503030101060003" pitchFamily="34" charset="77"/>
              </a:rPr>
              <a:t>kill</a:t>
            </a:r>
            <a:r>
              <a:rPr lang="en-US" sz="6000" dirty="0">
                <a:latin typeface="Raleway" panose="020B0503030101060003" pitchFamily="34" charset="77"/>
              </a:rPr>
              <a:t> you.</a:t>
            </a:r>
            <a:br>
              <a:rPr lang="en-US" sz="6000" dirty="0">
                <a:latin typeface="Raleway" panose="020B0503030101060003" pitchFamily="34" charset="77"/>
              </a:rPr>
            </a:br>
            <a:br>
              <a:rPr lang="en-US" sz="6000" dirty="0">
                <a:latin typeface="Raleway" panose="020B0503030101060003" pitchFamily="34" charset="77"/>
              </a:rPr>
            </a:br>
            <a:r>
              <a:rPr lang="en-US" sz="6000" u="sng" dirty="0">
                <a:latin typeface="Raleway" panose="020B0503030101060003" pitchFamily="34" charset="77"/>
              </a:rPr>
              <a:t>12 volts </a:t>
            </a:r>
            <a:r>
              <a:rPr lang="en-US" sz="6000" dirty="0">
                <a:latin typeface="Raleway" panose="020B0503030101060003" pitchFamily="34" charset="77"/>
              </a:rPr>
              <a:t>can </a:t>
            </a:r>
            <a:r>
              <a:rPr lang="en-US" sz="6000" u="sng" dirty="0">
                <a:latin typeface="Raleway" panose="020B0503030101060003" pitchFamily="34" charset="77"/>
              </a:rPr>
              <a:t>injure</a:t>
            </a:r>
            <a:r>
              <a:rPr lang="en-US" sz="6000" dirty="0">
                <a:latin typeface="Raleway" panose="020B0503030101060003" pitchFamily="34" charset="77"/>
              </a:rPr>
              <a:t> you</a:t>
            </a:r>
          </a:p>
        </p:txBody>
      </p:sp>
      <p:pic>
        <p:nvPicPr>
          <p:cNvPr id="2050" name="Picture 2" descr="Electrical shock | Free SVG">
            <a:extLst>
              <a:ext uri="{FF2B5EF4-FFF2-40B4-BE49-F238E27FC236}">
                <a16:creationId xmlns:a16="http://schemas.microsoft.com/office/drawing/2014/main" id="{97F72BF7-7AA4-A5D1-0FD9-E6221171E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66307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&#10;&#10;Description automatically generated with low confidence">
            <a:extLst>
              <a:ext uri="{FF2B5EF4-FFF2-40B4-BE49-F238E27FC236}">
                <a16:creationId xmlns:a16="http://schemas.microsoft.com/office/drawing/2014/main" id="{3DB723DD-2FEF-2C0E-C3E7-46AE3F23FB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153F8C-EBF9-C78A-4395-10B37EF2FD87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effectLst>
            <a:outerShdw blurRad="50800" dist="50800" dir="5400000" algn="ctr" rotWithShape="0">
              <a:srgbClr val="004190"/>
            </a:outerShdw>
          </a:effectLst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Current &amp; Voltage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DA3AA31-9BCF-4784-D822-9C3DE3CEAB1E}"/>
                  </a:ext>
                </a:extLst>
              </p:cNvPr>
              <p:cNvSpPr txBox="1"/>
              <p:nvPr/>
            </p:nvSpPr>
            <p:spPr>
              <a:xfrm>
                <a:off x="580644" y="2110384"/>
                <a:ext cx="11379708" cy="2322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0" dirty="0">
                    <a:latin typeface="Raleway" panose="020B0503030101060003" pitchFamily="34" charset="77"/>
                  </a:rPr>
                  <a:t>Ohms Law: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000" b="0" i="1" smtClean="0">
                          <a:latin typeface="Cambria Math" panose="02040503050406030204" pitchFamily="18" charset="0"/>
                        </a:rPr>
                        <m:t>𝐶𝑢𝑟𝑟𝑒𝑛𝑡</m:t>
                      </m:r>
                      <m:r>
                        <a:rPr lang="en-US" sz="50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5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000" b="0" i="1" smtClean="0">
                              <a:latin typeface="Cambria Math" panose="02040503050406030204" pitchFamily="18" charset="0"/>
                            </a:rPr>
                            <m:t>𝑉𝑜𝑙𝑡𝑎𝑔𝑒</m:t>
                          </m:r>
                        </m:num>
                        <m:den>
                          <m:r>
                            <a:rPr lang="en-US" sz="5000" b="0" i="1" smtClean="0">
                              <a:latin typeface="Cambria Math" panose="02040503050406030204" pitchFamily="18" charset="0"/>
                            </a:rPr>
                            <m:t>𝑅𝑒𝑠𝑖𝑠𝑡𝑎𝑛𝑐𝑒</m:t>
                          </m:r>
                        </m:den>
                      </m:f>
                    </m:oMath>
                  </m:oMathPara>
                </a14:m>
                <a:endParaRPr lang="en-US" sz="5000" dirty="0">
                  <a:latin typeface="Raleway" panose="020B0503030101060003" pitchFamily="34" charset="77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DA3AA31-9BCF-4784-D822-9C3DE3CEAB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644" y="2110384"/>
                <a:ext cx="11379708" cy="2322880"/>
              </a:xfrm>
              <a:prstGeom prst="rect">
                <a:avLst/>
              </a:prstGeom>
              <a:blipFill>
                <a:blip r:embed="rId4"/>
                <a:stretch>
                  <a:fillRect l="-2571" t="-6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4E0EDB-4FF0-6FC9-C1C7-C696493B6DFA}"/>
                  </a:ext>
                </a:extLst>
              </p:cNvPr>
              <p:cNvSpPr txBox="1"/>
              <p:nvPr/>
            </p:nvSpPr>
            <p:spPr>
              <a:xfrm>
                <a:off x="580644" y="4410140"/>
                <a:ext cx="11379708" cy="2322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0" dirty="0">
                    <a:latin typeface="Raleway" panose="020B0503030101060003" pitchFamily="34" charset="77"/>
                  </a:rPr>
                  <a:t>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000" b="0" i="1" smtClean="0">
                          <a:latin typeface="Cambria Math" panose="02040503050406030204" pitchFamily="18" charset="0"/>
                        </a:rPr>
                        <m:t>𝐴𝑚𝑝𝑠</m:t>
                      </m:r>
                      <m:r>
                        <a:rPr lang="en-US" sz="50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5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000" b="0" i="1" smtClean="0">
                              <a:latin typeface="Cambria Math" panose="02040503050406030204" pitchFamily="18" charset="0"/>
                            </a:rPr>
                            <m:t>𝑉𝑜𝑙𝑡𝑎𝑔𝑒</m:t>
                          </m:r>
                        </m:num>
                        <m:den>
                          <m:r>
                            <a:rPr lang="en-US" sz="5000" b="0" i="1" smtClean="0">
                              <a:latin typeface="Cambria Math" panose="02040503050406030204" pitchFamily="18" charset="0"/>
                            </a:rPr>
                            <m:t>𝑂h𝑚𝑠</m:t>
                          </m:r>
                        </m:den>
                      </m:f>
                    </m:oMath>
                  </m:oMathPara>
                </a14:m>
                <a:endParaRPr lang="en-US" sz="5000" dirty="0">
                  <a:latin typeface="Raleway" panose="020B0503030101060003" pitchFamily="34" charset="77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4E0EDB-4FF0-6FC9-C1C7-C696493B6D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644" y="4410140"/>
                <a:ext cx="11379708" cy="2322880"/>
              </a:xfrm>
              <a:prstGeom prst="rect">
                <a:avLst/>
              </a:prstGeom>
              <a:blipFill>
                <a:blip r:embed="rId5"/>
                <a:stretch>
                  <a:fillRect l="-2571" t="-6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87FD0E97-159F-FF82-34A4-7559058A9C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824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 with low confidence">
            <a:extLst>
              <a:ext uri="{FF2B5EF4-FFF2-40B4-BE49-F238E27FC236}">
                <a16:creationId xmlns:a16="http://schemas.microsoft.com/office/drawing/2014/main" id="{A6D56E0B-DECD-4466-AA1C-AFE5DF49EC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153F8C-EBF9-C78A-4395-10B37EF2F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446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Resistance in the body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04987D-15D6-B2F6-B14C-46B22A76AD95}"/>
              </a:ext>
            </a:extLst>
          </p:cNvPr>
          <p:cNvSpPr txBox="1"/>
          <p:nvPr/>
        </p:nvSpPr>
        <p:spPr>
          <a:xfrm>
            <a:off x="1335024" y="1878453"/>
            <a:ext cx="7608173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/>
            <a:r>
              <a:rPr lang="en-US" sz="4000" dirty="0">
                <a:latin typeface="Raleway" panose="020B0503030101060003" pitchFamily="34" charset="77"/>
              </a:rPr>
              <a:t>Ear-to-Ear ~ 100 Ohms</a:t>
            </a:r>
          </a:p>
          <a:p>
            <a:pPr lvl="2"/>
            <a:endParaRPr lang="en-US" sz="4000" dirty="0">
              <a:latin typeface="Raleway" panose="020B0503030101060003" pitchFamily="34" charset="77"/>
            </a:endParaRPr>
          </a:p>
          <a:p>
            <a:pPr lvl="2"/>
            <a:r>
              <a:rPr lang="en-US" sz="4000" dirty="0">
                <a:latin typeface="Raleway" panose="020B0503030101060003" pitchFamily="34" charset="77"/>
              </a:rPr>
              <a:t>Hand-to-Foot ~  500 Ohms</a:t>
            </a:r>
          </a:p>
          <a:p>
            <a:pPr lvl="2"/>
            <a:endParaRPr lang="en-US" sz="4000" dirty="0">
              <a:latin typeface="Raleway" panose="020B0503030101060003" pitchFamily="34" charset="77"/>
            </a:endParaRPr>
          </a:p>
          <a:p>
            <a:pPr lvl="2"/>
            <a:r>
              <a:rPr lang="en-US" sz="4000" dirty="0">
                <a:latin typeface="Raleway" panose="020B0503030101060003" pitchFamily="34" charset="77"/>
              </a:rPr>
              <a:t>Dry Skin ~ 300,000 Ohms</a:t>
            </a:r>
          </a:p>
          <a:p>
            <a:pPr lvl="2"/>
            <a:endParaRPr lang="en-US" sz="4000" dirty="0">
              <a:latin typeface="Raleway" panose="020B0503030101060003" pitchFamily="34" charset="77"/>
            </a:endParaRPr>
          </a:p>
          <a:p>
            <a:pPr lvl="2"/>
            <a:r>
              <a:rPr lang="en-US" sz="4000" dirty="0">
                <a:latin typeface="Raleway" panose="020B0503030101060003" pitchFamily="34" charset="77"/>
              </a:rPr>
              <a:t>Wet Skin ~ 1000 Ohms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AF50957-6024-02C1-25B1-80FFCAD5C2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9413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ogo&#10;&#10;Description automatically generated with low confidence">
            <a:extLst>
              <a:ext uri="{FF2B5EF4-FFF2-40B4-BE49-F238E27FC236}">
                <a16:creationId xmlns:a16="http://schemas.microsoft.com/office/drawing/2014/main" id="{7260ECBE-E7C7-E60D-DC07-825F4B7EF5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153F8C-EBF9-C78A-4395-10B37EF2F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Resistance in the body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B04987D-15D6-B2F6-B14C-46B22A76AD95}"/>
                  </a:ext>
                </a:extLst>
              </p:cNvPr>
              <p:cNvSpPr txBox="1"/>
              <p:nvPr/>
            </p:nvSpPr>
            <p:spPr>
              <a:xfrm>
                <a:off x="2654831" y="4216519"/>
                <a:ext cx="4149598" cy="1261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2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120 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𝑉𝑜𝑙𝑡𝑠</m:t>
                          </m:r>
                        </m:num>
                        <m:den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100 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𝑂h𝑚𝑠</m:t>
                          </m:r>
                        </m:den>
                      </m:f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4000" dirty="0">
                  <a:latin typeface="Raleway" panose="020B0503030101060003" pitchFamily="34" charset="77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B04987D-15D6-B2F6-B14C-46B22A76AD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4831" y="4216519"/>
                <a:ext cx="4149598" cy="12613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1EE8E911-6B29-C87E-7EFA-751FC7FD63EF}"/>
              </a:ext>
            </a:extLst>
          </p:cNvPr>
          <p:cNvSpPr txBox="1"/>
          <p:nvPr/>
        </p:nvSpPr>
        <p:spPr>
          <a:xfrm>
            <a:off x="3106239" y="5796431"/>
            <a:ext cx="59795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Raleway" panose="020B0503030101060003" pitchFamily="34" charset="77"/>
              </a:rPr>
              <a:t>Outcome: instant death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746CFA4-F75E-0D58-8F8B-13A18E140230}"/>
                  </a:ext>
                </a:extLst>
              </p:cNvPr>
              <p:cNvSpPr txBox="1"/>
              <p:nvPr/>
            </p:nvSpPr>
            <p:spPr>
              <a:xfrm>
                <a:off x="5553648" y="4551227"/>
                <a:ext cx="3313023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2"/>
                <a:r>
                  <a:rPr lang="en-US" sz="4000" dirty="0">
                    <a:latin typeface="Raleway" panose="020B0503030101060003" pitchFamily="34" charset="77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1.2 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𝐴𝑚𝑝𝑠</m:t>
                    </m:r>
                  </m:oMath>
                </a14:m>
                <a:endParaRPr lang="en-US" sz="4000" dirty="0">
                  <a:latin typeface="Raleway" panose="020B0503030101060003" pitchFamily="34" charset="77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746CFA4-F75E-0D58-8F8B-13A18E1402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648" y="4551227"/>
                <a:ext cx="3313023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E093D89-8785-C0DC-DC33-9C5DAA72435E}"/>
                  </a:ext>
                </a:extLst>
              </p:cNvPr>
              <p:cNvSpPr txBox="1"/>
              <p:nvPr/>
            </p:nvSpPr>
            <p:spPr>
              <a:xfrm>
                <a:off x="0" y="2616711"/>
                <a:ext cx="12192000" cy="1261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4000" b="0" i="0" smtClean="0">
                          <a:latin typeface="Cambria Math" panose="02040503050406030204" pitchFamily="18" charset="0"/>
                        </a:rPr>
                        <m:t>Ohms</m:t>
                      </m:r>
                      <m:r>
                        <a:rPr lang="en-US" sz="4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4000" b="0" i="0" smtClean="0">
                          <a:latin typeface="Cambria Math" panose="02040503050406030204" pitchFamily="18" charset="0"/>
                        </a:rPr>
                        <m:t>Law</m:t>
                      </m:r>
                      <m:r>
                        <a:rPr lang="en-US" sz="4000" b="0" i="0" smtClean="0">
                          <a:latin typeface="Cambria Math" panose="02040503050406030204" pitchFamily="18" charset="0"/>
                        </a:rPr>
                        <m:t>: </m:t>
                      </m:r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latin typeface="Cambria Math" panose="02040503050406030204" pitchFamily="18" charset="0"/>
                            </a:rPr>
                            <m:t>𝑉𝑜𝑙𝑡𝑎𝑔𝑒</m:t>
                          </m:r>
                        </m:num>
                        <m:den>
                          <m:r>
                            <a:rPr lang="en-US" sz="4000" i="1">
                              <a:latin typeface="Cambria Math" panose="02040503050406030204" pitchFamily="18" charset="0"/>
                            </a:rPr>
                            <m:t>𝑂h𝑚𝑠</m:t>
                          </m:r>
                        </m:den>
                      </m:f>
                      <m:r>
                        <a:rPr lang="en-US" sz="4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i="1">
                          <a:latin typeface="Cambria Math" panose="02040503050406030204" pitchFamily="18" charset="0"/>
                        </a:rPr>
                        <m:t>𝐴𝑚𝑝𝑠</m:t>
                      </m:r>
                    </m:oMath>
                  </m:oMathPara>
                </a14:m>
                <a:endParaRPr lang="en-US" sz="4000" dirty="0">
                  <a:latin typeface="Raleway" panose="020B0503030101060003" pitchFamily="34" charset="77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E093D89-8785-C0DC-DC33-9C5DAA7243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616711"/>
                <a:ext cx="12192000" cy="12613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7226BCA8-8256-A0AA-E722-410F2A6517EC}"/>
              </a:ext>
            </a:extLst>
          </p:cNvPr>
          <p:cNvSpPr txBox="1"/>
          <p:nvPr/>
        </p:nvSpPr>
        <p:spPr>
          <a:xfrm>
            <a:off x="0" y="171518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algn="ctr"/>
            <a:r>
              <a:rPr lang="en-US" sz="4000" dirty="0">
                <a:latin typeface="Raleway" panose="020B0503030101060003" pitchFamily="34" charset="77"/>
              </a:rPr>
              <a:t>Ear-to-Ear ~ 100 Ohms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B0A77436-62E9-924C-6EE7-07C63415D1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34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4" grpId="0"/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&#10;&#10;Description automatically generated with low confidence">
            <a:extLst>
              <a:ext uri="{FF2B5EF4-FFF2-40B4-BE49-F238E27FC236}">
                <a16:creationId xmlns:a16="http://schemas.microsoft.com/office/drawing/2014/main" id="{3D6878A9-24F6-76CB-4A0C-62A6894A44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153F8C-EBF9-C78A-4395-10B37EF2F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Resistance in the body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B04987D-15D6-B2F6-B14C-46B22A76AD95}"/>
                  </a:ext>
                </a:extLst>
              </p:cNvPr>
              <p:cNvSpPr txBox="1"/>
              <p:nvPr/>
            </p:nvSpPr>
            <p:spPr>
              <a:xfrm>
                <a:off x="2259950" y="2095500"/>
                <a:ext cx="4149598" cy="24924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2"/>
                <a:endParaRPr lang="en-US" sz="4000" dirty="0">
                  <a:latin typeface="Raleway" panose="020B0503030101060003" pitchFamily="34" charset="77"/>
                </a:endParaRPr>
              </a:p>
              <a:p>
                <a:pPr lvl="2"/>
                <a:endParaRPr lang="en-US" sz="4000" dirty="0">
                  <a:latin typeface="Raleway" panose="020B0503030101060003" pitchFamily="34" charset="77"/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120 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𝑉𝑜𝑙𝑡𝑠</m:t>
                          </m:r>
                        </m:num>
                        <m:den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500 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𝑂h𝑚𝑠</m:t>
                          </m:r>
                        </m:den>
                      </m:f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4000" dirty="0">
                  <a:latin typeface="Raleway" panose="020B0503030101060003" pitchFamily="34" charset="77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B04987D-15D6-B2F6-B14C-46B22A76AD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9950" y="2095500"/>
                <a:ext cx="4149598" cy="249241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5B8DC85-5FBB-7BF2-D945-B717C575E5A1}"/>
              </a:ext>
            </a:extLst>
          </p:cNvPr>
          <p:cNvSpPr txBox="1"/>
          <p:nvPr/>
        </p:nvSpPr>
        <p:spPr>
          <a:xfrm>
            <a:off x="1334809" y="5388114"/>
            <a:ext cx="98619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Raleway" panose="020B0503030101060003" pitchFamily="34" charset="77"/>
              </a:rPr>
              <a:t>Outcome: Severe burns, possible death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742FC1B-8C72-CB33-101E-8BE93602E99F}"/>
                  </a:ext>
                </a:extLst>
              </p:cNvPr>
              <p:cNvSpPr txBox="1"/>
              <p:nvPr/>
            </p:nvSpPr>
            <p:spPr>
              <a:xfrm>
                <a:off x="5320142" y="3367000"/>
                <a:ext cx="5472332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.24 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𝐴𝑚𝑝𝑠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0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𝑜𝑟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240 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𝑚𝑖𝑙𝑖𝐴𝑚𝑝𝑠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4000" dirty="0">
                  <a:solidFill>
                    <a:srgbClr val="FF0000"/>
                  </a:solidFill>
                  <a:latin typeface="Raleway" panose="020B0503030101060003" pitchFamily="34" charset="77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742FC1B-8C72-CB33-101E-8BE93602E9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0142" y="3367000"/>
                <a:ext cx="5472332" cy="132343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5370CCA-B9BB-6510-6A5E-804863A46C9C}"/>
              </a:ext>
            </a:extLst>
          </p:cNvPr>
          <p:cNvSpPr txBox="1"/>
          <p:nvPr/>
        </p:nvSpPr>
        <p:spPr>
          <a:xfrm>
            <a:off x="0" y="1858914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algn="ctr"/>
            <a:r>
              <a:rPr lang="en-US" sz="4000" dirty="0">
                <a:latin typeface="Raleway" panose="020B0503030101060003" pitchFamily="34" charset="77"/>
              </a:rPr>
              <a:t>Hand-to-Foot ~ 500 Ohms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38DD6768-96CD-2F36-18F8-61198CEF530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12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low confidence">
            <a:extLst>
              <a:ext uri="{FF2B5EF4-FFF2-40B4-BE49-F238E27FC236}">
                <a16:creationId xmlns:a16="http://schemas.microsoft.com/office/drawing/2014/main" id="{B53655F8-843B-B3AB-A882-B7631650E4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DE3C2A-AA89-F260-B0E9-5C0698193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Basic Electrical Safe Practices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8BE3E5-FF01-A257-E2D4-436772FEE4A4}"/>
              </a:ext>
            </a:extLst>
          </p:cNvPr>
          <p:cNvSpPr txBox="1"/>
          <p:nvPr/>
        </p:nvSpPr>
        <p:spPr>
          <a:xfrm>
            <a:off x="114319" y="1690688"/>
            <a:ext cx="11963361" cy="56323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4170" indent="-344170">
              <a:buFont typeface="Arial" panose="020B0604020202020204" pitchFamily="34" charset="0"/>
              <a:buChar char="•"/>
            </a:pPr>
            <a:r>
              <a:rPr lang="en-US" sz="4000" dirty="0">
                <a:latin typeface="Raleway" panose="020B0503030101060003" pitchFamily="34" charset="77"/>
              </a:rPr>
              <a:t>Do proactive maintenance to identify  performance and safety issues</a:t>
            </a:r>
            <a:endParaRPr lang="en-US" dirty="0"/>
          </a:p>
          <a:p>
            <a:pPr marL="344170" indent="-344170">
              <a:buFont typeface="Arial" panose="020B0604020202020204" pitchFamily="34" charset="0"/>
              <a:buChar char="•"/>
            </a:pPr>
            <a:r>
              <a:rPr lang="en-US" sz="4000" dirty="0">
                <a:latin typeface="Raleway" panose="020B0503030101060003" pitchFamily="34" charset="77"/>
              </a:rPr>
              <a:t>Use non-conductive tools when working around electricity</a:t>
            </a:r>
          </a:p>
          <a:p>
            <a:pPr marL="344170" indent="-344170">
              <a:buFont typeface="Arial" panose="020B0604020202020204" pitchFamily="34" charset="0"/>
              <a:buChar char="•"/>
            </a:pPr>
            <a:r>
              <a:rPr lang="en-US" sz="4000" dirty="0">
                <a:latin typeface="Raleway"/>
              </a:rPr>
              <a:t>Don’t use electrical equipment with worn or frayed cords</a:t>
            </a:r>
          </a:p>
          <a:p>
            <a:pPr marL="344170" indent="-344170">
              <a:buFont typeface="Arial" panose="020B0604020202020204" pitchFamily="34" charset="0"/>
              <a:buChar char="•"/>
            </a:pPr>
            <a:r>
              <a:rPr lang="en-US" sz="4000" dirty="0">
                <a:latin typeface="Raleway" panose="020B0503030101060003" pitchFamily="34" charset="77"/>
              </a:rPr>
              <a:t>Permanent wiring should be installed with conduit or armored cable by an electrician</a:t>
            </a:r>
          </a:p>
          <a:p>
            <a:endParaRPr lang="en-US" sz="4000" dirty="0">
              <a:latin typeface="Raleway" panose="020B0503030101060003" pitchFamily="34" charset="77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A42C52B1-7952-2D2B-5DC8-75E1A35249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26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&#10;&#10;Description automatically generated with low confidence">
            <a:extLst>
              <a:ext uri="{FF2B5EF4-FFF2-40B4-BE49-F238E27FC236}">
                <a16:creationId xmlns:a16="http://schemas.microsoft.com/office/drawing/2014/main" id="{77EE4510-107B-2145-47BD-75AB08F7AA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58BE3E5-FF01-A257-E2D4-436772FEE4A4}"/>
              </a:ext>
            </a:extLst>
          </p:cNvPr>
          <p:cNvSpPr txBox="1"/>
          <p:nvPr/>
        </p:nvSpPr>
        <p:spPr>
          <a:xfrm>
            <a:off x="114319" y="1690688"/>
            <a:ext cx="1196336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4488" indent="-344488">
              <a:buFont typeface="Arial" panose="020B0604020202020204" pitchFamily="34" charset="0"/>
              <a:buChar char="•"/>
            </a:pPr>
            <a:r>
              <a:rPr lang="en-US" sz="4000" dirty="0">
                <a:latin typeface="Raleway" panose="020B0503030101060003" pitchFamily="34" charset="77"/>
              </a:rPr>
              <a:t>Replace connections with worn or thinning insulation</a:t>
            </a:r>
          </a:p>
          <a:p>
            <a:pPr marL="344488" indent="-344488">
              <a:buFont typeface="Arial" panose="020B0604020202020204" pitchFamily="34" charset="0"/>
              <a:buChar char="•"/>
            </a:pPr>
            <a:r>
              <a:rPr lang="en-US" sz="4000" dirty="0">
                <a:latin typeface="Raleway" panose="020B0503030101060003" pitchFamily="34" charset="77"/>
              </a:rPr>
              <a:t>Ground equipment with three pronged plugs</a:t>
            </a:r>
          </a:p>
          <a:p>
            <a:pPr marL="344488" indent="-344488">
              <a:buFont typeface="Arial" panose="020B0604020202020204" pitchFamily="34" charset="0"/>
              <a:buChar char="•"/>
            </a:pPr>
            <a:r>
              <a:rPr lang="en-US" sz="4000" dirty="0">
                <a:latin typeface="Raleway" panose="020B0503030101060003" pitchFamily="34" charset="77"/>
              </a:rPr>
              <a:t>Be alert for overheating equipment or “tingling”</a:t>
            </a:r>
          </a:p>
          <a:p>
            <a:pPr marL="344488" indent="-344488">
              <a:buFont typeface="Arial" panose="020B0604020202020204" pitchFamily="34" charset="0"/>
              <a:buChar char="•"/>
            </a:pPr>
            <a:r>
              <a:rPr lang="en-US" sz="4000" dirty="0">
                <a:latin typeface="Raleway" panose="020B0503030101060003" pitchFamily="34" charset="77"/>
              </a:rPr>
              <a:t>Electrical units operated in areas exposed to flammable vapors should be explosion proof</a:t>
            </a:r>
          </a:p>
          <a:p>
            <a:pPr marL="344488" indent="-344488">
              <a:buFont typeface="Arial" panose="020B0604020202020204" pitchFamily="34" charset="0"/>
              <a:buChar char="•"/>
            </a:pPr>
            <a:r>
              <a:rPr lang="en-US" sz="4000" dirty="0">
                <a:latin typeface="Raleway" panose="020B0503030101060003" pitchFamily="34" charset="77"/>
              </a:rPr>
              <a:t>Work in pairs to service, repair or troubleshoot electrical equipment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028B904-1AF3-8B1D-E22F-18C410E37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Basic Electrical Safe Practices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E7410E7-EF18-713E-1729-68962BCBF5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998614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020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lectrical, switch, control, safety, protection, security, communication, text, red, sign">
            <a:extLst>
              <a:ext uri="{FF2B5EF4-FFF2-40B4-BE49-F238E27FC236}">
                <a16:creationId xmlns:a16="http://schemas.microsoft.com/office/drawing/2014/main" id="{E643C84B-B197-A302-823E-D7EA9D416F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10" b="10699"/>
          <a:stretch/>
        </p:blipFill>
        <p:spPr bwMode="auto">
          <a:xfrm>
            <a:off x="-1" y="3175"/>
            <a:ext cx="12192001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519FEA-202B-EAD4-8725-8DB98DF21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Lockout and Tagout Programs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0AAC9ECB-74E0-526F-0DC8-80A596A22D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3241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low confidence">
            <a:extLst>
              <a:ext uri="{FF2B5EF4-FFF2-40B4-BE49-F238E27FC236}">
                <a16:creationId xmlns:a16="http://schemas.microsoft.com/office/drawing/2014/main" id="{AAA52859-44C9-4D70-0DC2-2AAA919EDC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519FEA-202B-EAD4-8725-8DB98DF21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Lockout and Tagout Basics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4C76E1-30C8-201E-623E-78D9D7A74ECC}"/>
              </a:ext>
            </a:extLst>
          </p:cNvPr>
          <p:cNvSpPr txBox="1"/>
          <p:nvPr/>
        </p:nvSpPr>
        <p:spPr>
          <a:xfrm>
            <a:off x="433643" y="1715884"/>
            <a:ext cx="1170153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Raleway" panose="020B0503030101060003" pitchFamily="34" charset="77"/>
              </a:rPr>
              <a:t>Notify affected employees that the lockout/tagout procedure will be used and why</a:t>
            </a:r>
          </a:p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Raleway" panose="020B0503030101060003" pitchFamily="34" charset="77"/>
              </a:rPr>
              <a:t>Shut down equipment using normal shut down procedures</a:t>
            </a:r>
          </a:p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Raleway" panose="020B0503030101060003" pitchFamily="34" charset="77"/>
              </a:rPr>
              <a:t>Isolate the equipment from energy sources and ensure stored energy is dissipated</a:t>
            </a:r>
          </a:p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Raleway" panose="020B0503030101060003" pitchFamily="34" charset="77"/>
              </a:rPr>
              <a:t>Lockout and tagout the energy isolating device with the assigned individual lock and tag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E6E9C7A3-49A6-32FF-2760-A4D397AC39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58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low confidence">
            <a:extLst>
              <a:ext uri="{FF2B5EF4-FFF2-40B4-BE49-F238E27FC236}">
                <a16:creationId xmlns:a16="http://schemas.microsoft.com/office/drawing/2014/main" id="{5F1BF3E2-C1E5-AA5C-FBA5-B971DA94AE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519FEA-202B-EAD4-8725-8DB98DF21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Lockout and Tagout Basics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4C76E1-30C8-201E-623E-78D9D7A74ECC}"/>
              </a:ext>
            </a:extLst>
          </p:cNvPr>
          <p:cNvSpPr txBox="1"/>
          <p:nvPr/>
        </p:nvSpPr>
        <p:spPr>
          <a:xfrm>
            <a:off x="309656" y="1901196"/>
            <a:ext cx="11990832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Raleway" panose="020B0503030101060003" pitchFamily="34" charset="77"/>
              </a:rPr>
              <a:t>Confirm the circuit is dead.  Ensure energy source is disconnected after ensuring no personnel are exposed.</a:t>
            </a:r>
          </a:p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Raleway" panose="020B0503030101060003" pitchFamily="34" charset="77"/>
              </a:rPr>
              <a:t>NOW, work can begin</a:t>
            </a:r>
            <a:endParaRPr lang="en-US" sz="3200" dirty="0">
              <a:latin typeface="Raleway" panose="020B0503030101060003" pitchFamily="34" charset="77"/>
            </a:endParaRPr>
          </a:p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Raleway" panose="020B0503030101060003" pitchFamily="34" charset="77"/>
              </a:rPr>
              <a:t>After work is complete, tools are removed and everything is returned to working order, ensure all employees are clear then remove lockout and tagout devices </a:t>
            </a:r>
          </a:p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Raleway" panose="020B0503030101060003" pitchFamily="34" charset="77"/>
              </a:rPr>
              <a:t>Then notify affected employees that lockout and tagout have been removed and restore power to the equipment.</a:t>
            </a:r>
          </a:p>
        </p:txBody>
      </p:sp>
    </p:spTree>
    <p:extLst>
      <p:ext uri="{BB962C8B-B14F-4D97-AF65-F5344CB8AC3E}">
        <p14:creationId xmlns:p14="http://schemas.microsoft.com/office/powerpoint/2010/main" val="4008159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11E6EE2-2778-640B-C9E3-66106DC44A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Question</a:t>
            </a:r>
          </a:p>
        </p:txBody>
      </p:sp>
    </p:spTree>
    <p:extLst>
      <p:ext uri="{BB962C8B-B14F-4D97-AF65-F5344CB8AC3E}">
        <p14:creationId xmlns:p14="http://schemas.microsoft.com/office/powerpoint/2010/main" val="6725199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365504B-9B63-549E-F340-39016A0019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38362" y="2274815"/>
            <a:ext cx="7915275" cy="3989387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sz="6000" b="1" dirty="0">
                <a:latin typeface="Raleway" panose="020B0503030101060003" pitchFamily="34" charset="77"/>
              </a:rPr>
              <a:t>Never remove lockout and tagout equipment that someone else installed unless your employer has specific procedures and training for removal by others.</a:t>
            </a:r>
          </a:p>
        </p:txBody>
      </p:sp>
      <p:pic>
        <p:nvPicPr>
          <p:cNvPr id="2" name="Picture 1" descr="Logo&#10;&#10;Description automatically generated with low confidence">
            <a:extLst>
              <a:ext uri="{FF2B5EF4-FFF2-40B4-BE49-F238E27FC236}">
                <a16:creationId xmlns:a16="http://schemas.microsoft.com/office/drawing/2014/main" id="{E2DF5235-893E-E393-3842-914CF0CC8E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CA50E7C2-6CEE-46EC-209D-E8A32AEBCC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646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31D0A-2090-0CD6-9E71-83053C8D0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Hazards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49FECA-920C-A375-EC90-FEEBB0F66B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4" name="Picture 3" descr="Logo&#10;&#10;Description automatically generated with low confidence">
            <a:extLst>
              <a:ext uri="{FF2B5EF4-FFF2-40B4-BE49-F238E27FC236}">
                <a16:creationId xmlns:a16="http://schemas.microsoft.com/office/drawing/2014/main" id="{F5151EFA-CF6C-8F06-807E-DED0749C07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65ADC41F-C2D9-3226-798A-6BEB92DF51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5390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&#10;&#10;Description automatically generated with low confidence">
            <a:extLst>
              <a:ext uri="{FF2B5EF4-FFF2-40B4-BE49-F238E27FC236}">
                <a16:creationId xmlns:a16="http://schemas.microsoft.com/office/drawing/2014/main" id="{743DBA68-7699-8414-8AE1-744BC82915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EE38835-4D6D-3D36-DDC9-EE130D95D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Chemical Hazards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C8D5B9-10E6-E4A4-CB2D-09BCFF965669}"/>
              </a:ext>
            </a:extLst>
          </p:cNvPr>
          <p:cNvSpPr txBox="1"/>
          <p:nvPr/>
        </p:nvSpPr>
        <p:spPr>
          <a:xfrm>
            <a:off x="1792224" y="1690688"/>
            <a:ext cx="58155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US" sz="4000" dirty="0">
                <a:latin typeface="Raleway" panose="020B0503030101060003" pitchFamily="34" charset="77"/>
              </a:rPr>
              <a:t>Burns</a:t>
            </a:r>
          </a:p>
          <a:p>
            <a:pPr marL="571500" indent="-571500"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US" sz="4000" dirty="0">
                <a:latin typeface="Raleway" panose="020B0503030101060003" pitchFamily="34" charset="77"/>
              </a:rPr>
              <a:t>Respiratory Damage</a:t>
            </a:r>
          </a:p>
          <a:p>
            <a:pPr marL="571500" indent="-571500"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US" sz="4000" dirty="0">
                <a:latin typeface="Raleway" panose="020B0503030101060003" pitchFamily="34" charset="77"/>
              </a:rPr>
              <a:t>Eye Damage</a:t>
            </a:r>
          </a:p>
          <a:p>
            <a:pPr marL="571500" indent="-571500"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US" sz="4000" dirty="0">
                <a:latin typeface="Raleway" panose="020B0503030101060003" pitchFamily="34" charset="77"/>
              </a:rPr>
              <a:t>Rashes</a:t>
            </a:r>
          </a:p>
          <a:p>
            <a:pPr marL="571500" indent="-571500"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US" sz="4000" dirty="0">
                <a:latin typeface="Raleway" panose="020B0503030101060003" pitchFamily="34" charset="77"/>
              </a:rPr>
              <a:t>Skin Damage</a:t>
            </a:r>
          </a:p>
          <a:p>
            <a:pPr marL="571500" indent="-571500"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US" sz="4000" dirty="0">
                <a:latin typeface="Raleway" panose="020B0503030101060003" pitchFamily="34" charset="77"/>
              </a:rPr>
              <a:t>Headaches</a:t>
            </a:r>
          </a:p>
          <a:p>
            <a:pPr marL="571500" indent="-571500"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US" sz="4000" dirty="0">
                <a:latin typeface="Raleway" panose="020B0503030101060003" pitchFamily="34" charset="77"/>
              </a:rPr>
              <a:t>Death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65CECBC5-69B7-A5B6-58A4-97A8A67786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21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&#10;&#10;Description automatically generated with low confidence">
            <a:extLst>
              <a:ext uri="{FF2B5EF4-FFF2-40B4-BE49-F238E27FC236}">
                <a16:creationId xmlns:a16="http://schemas.microsoft.com/office/drawing/2014/main" id="{1C313C2A-446F-0EA3-63F4-98B8B792B1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A9D6B5-C617-F7B6-034F-7D67A848E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Acute vs Chronic Effects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D23A47-0608-F594-F337-14E7AED37B47}"/>
              </a:ext>
            </a:extLst>
          </p:cNvPr>
          <p:cNvSpPr txBox="1"/>
          <p:nvPr/>
        </p:nvSpPr>
        <p:spPr>
          <a:xfrm>
            <a:off x="188842" y="2154704"/>
            <a:ext cx="111649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Raleway" panose="020B0503030101060003" pitchFamily="34" charset="77"/>
              </a:rPr>
              <a:t>Acute</a:t>
            </a:r>
            <a:r>
              <a:rPr lang="en-US" sz="4000" dirty="0">
                <a:latin typeface="Raleway" panose="020B0503030101060003" pitchFamily="34" charset="77"/>
              </a:rPr>
              <a:t>: Short term effects occur with contact and usually resolve when no longer in contact or with medical treatment.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C1C65A-63C0-0B0E-E966-B43BD66B42D7}"/>
              </a:ext>
            </a:extLst>
          </p:cNvPr>
          <p:cNvSpPr txBox="1"/>
          <p:nvPr/>
        </p:nvSpPr>
        <p:spPr>
          <a:xfrm>
            <a:off x="188843" y="4465379"/>
            <a:ext cx="111649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Raleway" panose="020B0503030101060003" pitchFamily="34" charset="77"/>
              </a:rPr>
              <a:t>Chronic</a:t>
            </a:r>
            <a:r>
              <a:rPr lang="en-US" sz="4000" dirty="0">
                <a:latin typeface="Raleway" panose="020B0503030101060003" pitchFamily="34" charset="77"/>
              </a:rPr>
              <a:t>: Long term effects that may not appear immediately or after a single exposure. May or may not be reversible.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A0AAC96B-4418-B9BB-6FF2-AEEB044325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366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&#10;&#10;Description automatically generated with low confidence">
            <a:extLst>
              <a:ext uri="{FF2B5EF4-FFF2-40B4-BE49-F238E27FC236}">
                <a16:creationId xmlns:a16="http://schemas.microsoft.com/office/drawing/2014/main" id="{54DF8F71-D331-16F0-ACBB-729A275BDE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EE38835-4D6D-3D36-DDC9-EE130D95D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853672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Acids Used in WW Treatment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C8D5B9-10E6-E4A4-CB2D-09BCFF965669}"/>
              </a:ext>
            </a:extLst>
          </p:cNvPr>
          <p:cNvSpPr txBox="1"/>
          <p:nvPr/>
        </p:nvSpPr>
        <p:spPr>
          <a:xfrm>
            <a:off x="700843" y="1690688"/>
            <a:ext cx="581558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Raleway" panose="020B0503030101060003" pitchFamily="34" charset="77"/>
              </a:rPr>
              <a:t>Acetic Acid (CH</a:t>
            </a:r>
            <a:r>
              <a:rPr lang="en-US" sz="4000" baseline="-25000" dirty="0">
                <a:latin typeface="Raleway" panose="020B0503030101060003" pitchFamily="34" charset="77"/>
              </a:rPr>
              <a:t>3</a:t>
            </a:r>
            <a:r>
              <a:rPr lang="en-US" sz="4000" dirty="0">
                <a:latin typeface="Raleway" panose="020B0503030101060003" pitchFamily="34" charset="77"/>
              </a:rPr>
              <a:t>COOH)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Raleway" panose="020B0503030101060003" pitchFamily="34" charset="77"/>
              </a:rPr>
              <a:t>Hydrochloric Acid (HCl)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Raleway" panose="020B0503030101060003" pitchFamily="34" charset="77"/>
              </a:rPr>
              <a:t>Nitric Acid (HNO</a:t>
            </a:r>
            <a:r>
              <a:rPr lang="en-US" sz="4000" baseline="-25000" dirty="0">
                <a:latin typeface="Raleway" panose="020B0503030101060003" pitchFamily="34" charset="77"/>
              </a:rPr>
              <a:t>3</a:t>
            </a:r>
            <a:r>
              <a:rPr lang="en-US" sz="4000" dirty="0">
                <a:latin typeface="Raleway" panose="020B0503030101060003" pitchFamily="34" charset="77"/>
              </a:rPr>
              <a:t>)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Raleway" panose="020B0503030101060003" pitchFamily="34" charset="77"/>
              </a:rPr>
              <a:t>Sulfuric Acid (H</a:t>
            </a:r>
            <a:r>
              <a:rPr lang="en-US" sz="4000" baseline="-25000" dirty="0">
                <a:latin typeface="Raleway" panose="020B0503030101060003" pitchFamily="34" charset="77"/>
              </a:rPr>
              <a:t>2</a:t>
            </a:r>
            <a:r>
              <a:rPr lang="en-US" sz="4000" dirty="0">
                <a:latin typeface="Raleway" panose="020B0503030101060003" pitchFamily="34" charset="77"/>
              </a:rPr>
              <a:t>SO</a:t>
            </a:r>
            <a:r>
              <a:rPr lang="en-US" sz="4000" baseline="-25000" dirty="0">
                <a:latin typeface="Raleway" panose="020B0503030101060003" pitchFamily="34" charset="77"/>
              </a:rPr>
              <a:t>4</a:t>
            </a:r>
            <a:r>
              <a:rPr lang="en-US" sz="4000" dirty="0">
                <a:latin typeface="Raleway" panose="020B0503030101060003" pitchFamily="34" charset="77"/>
              </a:rPr>
              <a:t>)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69F952A-0663-F3D5-6ED6-4B5FB7C2A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100" y="1767348"/>
            <a:ext cx="5038926" cy="1201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57D50972-C9B9-3F43-AC41-478DAE5F6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619" y="4273386"/>
            <a:ext cx="1576859" cy="1283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69E7D4DF-1D81-2514-D2F8-C28089872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618" y="5454445"/>
            <a:ext cx="1571810" cy="1283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Space-filling model of hydrogen chloride with atom symbols">
            <a:extLst>
              <a:ext uri="{FF2B5EF4-FFF2-40B4-BE49-F238E27FC236}">
                <a16:creationId xmlns:a16="http://schemas.microsoft.com/office/drawing/2014/main" id="{170C5AAD-5CA1-78C0-C644-9DC0AE39D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036" y="3240364"/>
            <a:ext cx="825852" cy="76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2E3A58D7-3655-C4A5-1C45-F4632579703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1332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&#10;&#10;Description automatically generated with low confidence">
            <a:extLst>
              <a:ext uri="{FF2B5EF4-FFF2-40B4-BE49-F238E27FC236}">
                <a16:creationId xmlns:a16="http://schemas.microsoft.com/office/drawing/2014/main" id="{172F5282-0DB6-7742-9312-46FD12D022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EE38835-4D6D-3D36-DDC9-EE130D95D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853672" cy="1325563"/>
          </a:xfrm>
          <a:effectLst>
            <a:outerShdw blurRad="50800" dist="50800" dir="5400000" algn="ctr" rotWithShape="0">
              <a:srgbClr val="004190"/>
            </a:outerShdw>
          </a:effectLst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Bases Used in WW Treatment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C8D5B9-10E6-E4A4-CB2D-09BCFF965669}"/>
              </a:ext>
            </a:extLst>
          </p:cNvPr>
          <p:cNvSpPr txBox="1"/>
          <p:nvPr/>
        </p:nvSpPr>
        <p:spPr>
          <a:xfrm>
            <a:off x="619432" y="1957849"/>
            <a:ext cx="1157256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Raleway" panose="020B0503030101060003" pitchFamily="34" charset="77"/>
              </a:rPr>
              <a:t>Hydrated Lime or Calcium Hydroxide (Ca (OH)</a:t>
            </a:r>
            <a:r>
              <a:rPr lang="en-US" sz="4000" baseline="-25000" dirty="0">
                <a:latin typeface="Raleway" panose="020B0503030101060003" pitchFamily="34" charset="77"/>
              </a:rPr>
              <a:t>2</a:t>
            </a:r>
            <a:r>
              <a:rPr lang="en-US" sz="4000" dirty="0">
                <a:latin typeface="Raleway" panose="020B0503030101060003" pitchFamily="34" charset="77"/>
              </a:rPr>
              <a:t>)</a:t>
            </a:r>
            <a:endParaRPr lang="en-US" sz="2000" dirty="0">
              <a:latin typeface="Raleway" panose="020B0503030101060003" pitchFamily="34" charset="77"/>
            </a:endParaRP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Raleway" panose="020B0503030101060003" pitchFamily="34" charset="77"/>
              </a:rPr>
              <a:t>Quicklime or Calcium Oxide (</a:t>
            </a:r>
            <a:r>
              <a:rPr lang="en-US" sz="4000" dirty="0" err="1">
                <a:latin typeface="Raleway" panose="020B0503030101060003" pitchFamily="34" charset="77"/>
              </a:rPr>
              <a:t>CaOH</a:t>
            </a:r>
            <a:r>
              <a:rPr lang="en-US" sz="4000" dirty="0">
                <a:latin typeface="Raleway" panose="020B0503030101060003" pitchFamily="34" charset="77"/>
              </a:rPr>
              <a:t>)</a:t>
            </a:r>
            <a:endParaRPr lang="en-US" sz="2000" dirty="0">
              <a:latin typeface="Raleway" panose="020B0503030101060003" pitchFamily="34" charset="77"/>
            </a:endParaRP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Raleway" panose="020B0503030101060003" pitchFamily="34" charset="77"/>
              </a:rPr>
              <a:t>Sodium Hydroxide or Caustic Soda (NaOH)</a:t>
            </a:r>
            <a:endParaRPr lang="en-US" sz="2000" dirty="0">
              <a:latin typeface="Raleway" panose="020B0503030101060003" pitchFamily="34" charset="77"/>
            </a:endParaRP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Raleway" panose="020B0503030101060003" pitchFamily="34" charset="77"/>
              </a:rPr>
              <a:t>Hypochlorite (</a:t>
            </a:r>
            <a:r>
              <a:rPr lang="en-US" sz="4000" dirty="0" err="1">
                <a:latin typeface="Raleway" panose="020B0503030101060003" pitchFamily="34" charset="77"/>
              </a:rPr>
              <a:t>OCl</a:t>
            </a:r>
            <a:r>
              <a:rPr lang="en-US" sz="4000" baseline="30000" dirty="0">
                <a:latin typeface="Raleway" panose="020B0503030101060003" pitchFamily="34" charset="77"/>
              </a:rPr>
              <a:t>-</a:t>
            </a:r>
            <a:r>
              <a:rPr lang="en-US" sz="4000" dirty="0">
                <a:latin typeface="Raleway" panose="020B0503030101060003" pitchFamily="34" charset="77"/>
              </a:rPr>
              <a:t>)</a:t>
            </a:r>
            <a:endParaRPr lang="en-US" sz="2000" dirty="0">
              <a:latin typeface="Raleway" panose="020B0503030101060003" pitchFamily="34" charset="77"/>
            </a:endParaRP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Raleway" panose="020B0503030101060003" pitchFamily="34" charset="77"/>
              </a:rPr>
              <a:t>Sodium Carbonate or Soda Ash (Na</a:t>
            </a:r>
            <a:r>
              <a:rPr lang="en-US" sz="4000" baseline="-25000" dirty="0">
                <a:latin typeface="Raleway" panose="020B0503030101060003" pitchFamily="34" charset="77"/>
              </a:rPr>
              <a:t>2</a:t>
            </a:r>
            <a:r>
              <a:rPr lang="en-US" sz="4000" dirty="0">
                <a:latin typeface="Raleway" panose="020B0503030101060003" pitchFamily="34" charset="77"/>
              </a:rPr>
              <a:t>CO</a:t>
            </a:r>
            <a:r>
              <a:rPr lang="en-US" sz="4000" baseline="-25000" dirty="0">
                <a:latin typeface="Raleway" panose="020B0503030101060003" pitchFamily="34" charset="77"/>
              </a:rPr>
              <a:t>3</a:t>
            </a:r>
            <a:r>
              <a:rPr lang="en-US" sz="4000" dirty="0">
                <a:latin typeface="Raleway" panose="020B0503030101060003" pitchFamily="34" charset="77"/>
              </a:rPr>
              <a:t>)</a:t>
            </a:r>
          </a:p>
          <a:p>
            <a:endParaRPr lang="en-US" sz="4000" dirty="0">
              <a:latin typeface="Raleway" panose="020B0503030101060003" pitchFamily="34" charset="77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1295D11-B4DF-8F8C-1E01-4E7F2EA495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200" y="5996334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15253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 with low confidence">
            <a:extLst>
              <a:ext uri="{FF2B5EF4-FFF2-40B4-BE49-F238E27FC236}">
                <a16:creationId xmlns:a16="http://schemas.microsoft.com/office/drawing/2014/main" id="{3C3ED61F-51A7-B7B0-2E50-EDDCEE1531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EE38835-4D6D-3D36-DDC9-EE130D95D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742471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Other Chemicals you may encounter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C8D5B9-10E6-E4A4-CB2D-09BCFF965669}"/>
              </a:ext>
            </a:extLst>
          </p:cNvPr>
          <p:cNvSpPr txBox="1"/>
          <p:nvPr/>
        </p:nvSpPr>
        <p:spPr>
          <a:xfrm>
            <a:off x="838200" y="2054013"/>
            <a:ext cx="58155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Raleway" panose="020B0503030101060003" pitchFamily="34" charset="77"/>
              </a:rPr>
              <a:t>Chlorine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Raleway" panose="020B0503030101060003" pitchFamily="34" charset="77"/>
              </a:rPr>
              <a:t>Methane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Raleway" panose="020B0503030101060003" pitchFamily="34" charset="77"/>
              </a:rPr>
              <a:t>Hydrogen Sulfide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Raleway" panose="020B0503030101060003" pitchFamily="34" charset="77"/>
              </a:rPr>
              <a:t>Other gases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Raleway" panose="020B0503030101060003" pitchFamily="34" charset="77"/>
              </a:rPr>
              <a:t>Alum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Raleway" panose="020B0503030101060003" pitchFamily="34" charset="77"/>
              </a:rPr>
              <a:t>Activated Carbon</a:t>
            </a:r>
          </a:p>
        </p:txBody>
      </p:sp>
      <p:pic>
        <p:nvPicPr>
          <p:cNvPr id="8194" name="Picture 2" descr="A glass container filled with chlorine gas">
            <a:extLst>
              <a:ext uri="{FF2B5EF4-FFF2-40B4-BE49-F238E27FC236}">
                <a16:creationId xmlns:a16="http://schemas.microsoft.com/office/drawing/2014/main" id="{D9E79CB1-5AFB-0FA4-153D-9F8BCF139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984" y="988360"/>
            <a:ext cx="3809475" cy="508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8F48C14-4997-8C80-D49F-C41FD3EAD3C7}"/>
              </a:ext>
            </a:extLst>
          </p:cNvPr>
          <p:cNvSpPr txBox="1"/>
          <p:nvPr/>
        </p:nvSpPr>
        <p:spPr>
          <a:xfrm>
            <a:off x="7836311" y="6070797"/>
            <a:ext cx="1542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Raleway" panose="020B0503030101060003" pitchFamily="34" charset="77"/>
              </a:rPr>
              <a:t>Chlorine Gas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C75A956B-1B28-A7DB-A0FF-47B7B1FCBA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037" y="6070797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3375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&#10;&#10;Description automatically generated with low confidence">
            <a:extLst>
              <a:ext uri="{FF2B5EF4-FFF2-40B4-BE49-F238E27FC236}">
                <a16:creationId xmlns:a16="http://schemas.microsoft.com/office/drawing/2014/main" id="{0A408B36-96D6-D583-FC3A-59B56402B4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190837" y="-5190836"/>
            <a:ext cx="1810326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C440EE-1F7A-5F0D-A09D-59BFEB232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19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Hazard Communication</a:t>
            </a:r>
          </a:p>
        </p:txBody>
      </p:sp>
      <p:pic>
        <p:nvPicPr>
          <p:cNvPr id="7172" name="Picture 4" descr="undefined">
            <a:extLst>
              <a:ext uri="{FF2B5EF4-FFF2-40B4-BE49-F238E27FC236}">
                <a16:creationId xmlns:a16="http://schemas.microsoft.com/office/drawing/2014/main" id="{35B5CC18-ECF0-74C7-89FA-A376C528D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288" y="1626323"/>
            <a:ext cx="5417267" cy="4869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4FCC15-CFB7-4639-1E05-C7F6CEF31BD9}"/>
              </a:ext>
            </a:extLst>
          </p:cNvPr>
          <p:cNvSpPr txBox="1"/>
          <p:nvPr/>
        </p:nvSpPr>
        <p:spPr>
          <a:xfrm>
            <a:off x="838200" y="3168888"/>
            <a:ext cx="352978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Raleway" panose="020B0503030101060003" pitchFamily="34" charset="77"/>
              </a:rPr>
              <a:t>NFPA 704</a:t>
            </a:r>
            <a:r>
              <a:rPr lang="en-US" sz="3000" dirty="0">
                <a:latin typeface="Raleway" panose="020B0503030101060003" pitchFamily="34" charset="77"/>
              </a:rPr>
              <a:t>: Standard System for Identification of Hazards of Materials for Emergency Response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E915DA-530F-FA37-9F55-04773ACD6404}"/>
              </a:ext>
            </a:extLst>
          </p:cNvPr>
          <p:cNvSpPr txBox="1"/>
          <p:nvPr/>
        </p:nvSpPr>
        <p:spPr>
          <a:xfrm>
            <a:off x="666136" y="1690688"/>
            <a:ext cx="35297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Raleway" panose="020B0503030101060003" pitchFamily="34" charset="77"/>
              </a:rPr>
              <a:t>“Fire Diamond” or “Safety Square”</a:t>
            </a:r>
            <a:endParaRPr lang="en-US" sz="3000" dirty="0"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3433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440EE-1F7A-5F0D-A09D-59BFEB232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3525"/>
            <a:ext cx="10515600" cy="1325563"/>
          </a:xfrm>
        </p:spPr>
        <p:txBody>
          <a:bodyPr/>
          <a:lstStyle/>
          <a:p>
            <a:r>
              <a:rPr lang="en-US" dirty="0"/>
              <a:t>Hazard Communication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D7DA2BA-D0DF-86D4-9D0B-A579672A1B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399"/>
          <a:stretch/>
        </p:blipFill>
        <p:spPr>
          <a:xfrm>
            <a:off x="572509" y="1690688"/>
            <a:ext cx="6402035" cy="46960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1630399-1377-E51D-46A1-9CE909CA7D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18" b="11111"/>
          <a:stretch/>
        </p:blipFill>
        <p:spPr>
          <a:xfrm>
            <a:off x="7240235" y="1256602"/>
            <a:ext cx="4379256" cy="556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0027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440EE-1F7A-5F0D-A09D-59BFEB232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9663"/>
            <a:ext cx="10515600" cy="1325563"/>
          </a:xfrm>
        </p:spPr>
        <p:txBody>
          <a:bodyPr/>
          <a:lstStyle/>
          <a:p>
            <a:r>
              <a:rPr lang="en-US" dirty="0"/>
              <a:t>Safety Data Sheets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BEA02A-E4A8-A63B-BE2B-FB3958503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645" y="1524480"/>
            <a:ext cx="4117261" cy="53335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AB04CD-CAA9-E726-C8A0-37247C98A1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878" y="1524479"/>
            <a:ext cx="4117261" cy="5319251"/>
          </a:xfrm>
          <a:prstGeom prst="rect">
            <a:avLst/>
          </a:prstGeom>
        </p:spPr>
      </p:pic>
      <p:sp>
        <p:nvSpPr>
          <p:cNvPr id="3" name="Frame 2">
            <a:extLst>
              <a:ext uri="{FF2B5EF4-FFF2-40B4-BE49-F238E27FC236}">
                <a16:creationId xmlns:a16="http://schemas.microsoft.com/office/drawing/2014/main" id="{C842DDD5-49D9-EF71-062A-F7895D545F20}"/>
              </a:ext>
            </a:extLst>
          </p:cNvPr>
          <p:cNvSpPr/>
          <p:nvPr/>
        </p:nvSpPr>
        <p:spPr>
          <a:xfrm>
            <a:off x="1494645" y="2474259"/>
            <a:ext cx="4242964" cy="1948654"/>
          </a:xfrm>
          <a:prstGeom prst="frame">
            <a:avLst>
              <a:gd name="adj1" fmla="val 43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rame 4">
            <a:extLst>
              <a:ext uri="{FF2B5EF4-FFF2-40B4-BE49-F238E27FC236}">
                <a16:creationId xmlns:a16="http://schemas.microsoft.com/office/drawing/2014/main" id="{47E84670-DF8F-DDC1-CC5F-4AD4F5C7D2CC}"/>
              </a:ext>
            </a:extLst>
          </p:cNvPr>
          <p:cNvSpPr/>
          <p:nvPr/>
        </p:nvSpPr>
        <p:spPr>
          <a:xfrm>
            <a:off x="1494645" y="4341158"/>
            <a:ext cx="4242964" cy="2502572"/>
          </a:xfrm>
          <a:prstGeom prst="frame">
            <a:avLst>
              <a:gd name="adj1" fmla="val 33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BA72C749-0CED-9324-3266-2C53D6469BA8}"/>
              </a:ext>
            </a:extLst>
          </p:cNvPr>
          <p:cNvSpPr/>
          <p:nvPr/>
        </p:nvSpPr>
        <p:spPr>
          <a:xfrm>
            <a:off x="6718220" y="4487461"/>
            <a:ext cx="4076920" cy="747678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3EE54DAE-DA26-84B4-0BA0-88B59A02EDE4}"/>
              </a:ext>
            </a:extLst>
          </p:cNvPr>
          <p:cNvSpPr/>
          <p:nvPr/>
        </p:nvSpPr>
        <p:spPr>
          <a:xfrm>
            <a:off x="6718219" y="5002692"/>
            <a:ext cx="4117261" cy="1627263"/>
          </a:xfrm>
          <a:prstGeom prst="frame">
            <a:avLst>
              <a:gd name="adj1" fmla="val 63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6160E610-8503-F6BC-FD83-EA9F01EF7230}"/>
              </a:ext>
            </a:extLst>
          </p:cNvPr>
          <p:cNvSpPr/>
          <p:nvPr/>
        </p:nvSpPr>
        <p:spPr>
          <a:xfrm>
            <a:off x="6718220" y="1615281"/>
            <a:ext cx="4076920" cy="3010507"/>
          </a:xfrm>
          <a:prstGeom prst="frame">
            <a:avLst>
              <a:gd name="adj1" fmla="val 33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6A5218C5-9066-8281-8EED-0C88931C4C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984" y="5921123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29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  <p:bldP spid="5" grpId="1" animBg="1"/>
      <p:bldP spid="8" grpId="0" animBg="1"/>
      <p:bldP spid="8" grpId="1" animBg="1"/>
      <p:bldP spid="9" grpId="0" animBg="1"/>
      <p:bldP spid="7" grpId="0" animBg="1"/>
      <p:bldP spid="7" grpId="1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6ABD095-2C70-CE16-5630-E02109F7B44C}"/>
              </a:ext>
            </a:extLst>
          </p:cNvPr>
          <p:cNvSpPr txBox="1">
            <a:spLocks/>
          </p:cNvSpPr>
          <p:nvPr/>
        </p:nvSpPr>
        <p:spPr>
          <a:xfrm>
            <a:off x="838200" y="12966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Raleway" panose="020B0503030101060003" pitchFamily="34" charset="77"/>
                <a:ea typeface="+mj-ea"/>
                <a:cs typeface="+mj-cs"/>
              </a:defRPr>
            </a:lvl1pPr>
          </a:lstStyle>
          <a:p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77"/>
                <a:ea typeface="+mj-ea"/>
                <a:cs typeface="+mj-cs"/>
              </a:rPr>
              <a:t>Safety Data Sheets</a:t>
            </a:r>
            <a:endParaRPr lang="en-US" dirty="0">
              <a:solidFill>
                <a:schemeClr val="bg1"/>
              </a:solidFill>
              <a:effectLst>
                <a:outerShdw blurRad="50800" dist="50800" dir="5400000" algn="ctr" rotWithShape="0">
                  <a:srgbClr val="004190"/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94FFD7-EAF9-A534-8F59-1C8C0C1F6A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861" y="1524478"/>
            <a:ext cx="4117262" cy="53192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022C3D1-CCD6-74C5-EE57-01697A351D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878" y="1524478"/>
            <a:ext cx="4117262" cy="5328221"/>
          </a:xfrm>
          <a:prstGeom prst="rect">
            <a:avLst/>
          </a:prstGeom>
        </p:spPr>
      </p:pic>
      <p:sp>
        <p:nvSpPr>
          <p:cNvPr id="9" name="Frame 8">
            <a:extLst>
              <a:ext uri="{FF2B5EF4-FFF2-40B4-BE49-F238E27FC236}">
                <a16:creationId xmlns:a16="http://schemas.microsoft.com/office/drawing/2014/main" id="{00A065AA-DA11-9974-8C6B-8A9585046760}"/>
              </a:ext>
            </a:extLst>
          </p:cNvPr>
          <p:cNvSpPr/>
          <p:nvPr/>
        </p:nvSpPr>
        <p:spPr>
          <a:xfrm>
            <a:off x="1396861" y="2631389"/>
            <a:ext cx="4190023" cy="2321859"/>
          </a:xfrm>
          <a:prstGeom prst="frame">
            <a:avLst>
              <a:gd name="adj1" fmla="val 39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ame 9">
            <a:extLst>
              <a:ext uri="{FF2B5EF4-FFF2-40B4-BE49-F238E27FC236}">
                <a16:creationId xmlns:a16="http://schemas.microsoft.com/office/drawing/2014/main" id="{EB613C7B-DA3A-26AF-1DEB-B5FEE0CBFDAF}"/>
              </a:ext>
            </a:extLst>
          </p:cNvPr>
          <p:cNvSpPr/>
          <p:nvPr/>
        </p:nvSpPr>
        <p:spPr>
          <a:xfrm>
            <a:off x="1396861" y="4816214"/>
            <a:ext cx="4190024" cy="649941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3141E709-1F9E-8C6C-7BDB-C84B67995F22}"/>
              </a:ext>
            </a:extLst>
          </p:cNvPr>
          <p:cNvSpPr/>
          <p:nvPr/>
        </p:nvSpPr>
        <p:spPr>
          <a:xfrm>
            <a:off x="1396861" y="5415915"/>
            <a:ext cx="4190024" cy="944802"/>
          </a:xfrm>
          <a:prstGeom prst="frame">
            <a:avLst>
              <a:gd name="adj1" fmla="val 93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ame 11">
            <a:extLst>
              <a:ext uri="{FF2B5EF4-FFF2-40B4-BE49-F238E27FC236}">
                <a16:creationId xmlns:a16="http://schemas.microsoft.com/office/drawing/2014/main" id="{B3477E9B-0FFE-B6CC-E034-D3B82229B532}"/>
              </a:ext>
            </a:extLst>
          </p:cNvPr>
          <p:cNvSpPr/>
          <p:nvPr/>
        </p:nvSpPr>
        <p:spPr>
          <a:xfrm>
            <a:off x="6677878" y="1755841"/>
            <a:ext cx="4262598" cy="2469386"/>
          </a:xfrm>
          <a:prstGeom prst="frame">
            <a:avLst>
              <a:gd name="adj1" fmla="val 32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56FEF105-D80C-5D69-A792-84B941979906}"/>
              </a:ext>
            </a:extLst>
          </p:cNvPr>
          <p:cNvSpPr/>
          <p:nvPr/>
        </p:nvSpPr>
        <p:spPr>
          <a:xfrm>
            <a:off x="6677877" y="4145715"/>
            <a:ext cx="4262599" cy="1748234"/>
          </a:xfrm>
          <a:prstGeom prst="frame">
            <a:avLst>
              <a:gd name="adj1" fmla="val 45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A8DAA423-F5B9-C00A-1306-B8EF8581A521}"/>
              </a:ext>
            </a:extLst>
          </p:cNvPr>
          <p:cNvSpPr/>
          <p:nvPr/>
        </p:nvSpPr>
        <p:spPr>
          <a:xfrm>
            <a:off x="6677879" y="5893949"/>
            <a:ext cx="4262598" cy="649941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B322F954-8022-7ACF-40B9-3FD73BCACF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3725" y="5864503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040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46B3E5-04B3-CF85-DDD4-E1300D35D2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86" y="1519177"/>
            <a:ext cx="4130337" cy="53335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821C2D-9EA7-0246-228E-831277585D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630" y="1519177"/>
            <a:ext cx="4130338" cy="5243734"/>
          </a:xfrm>
          <a:prstGeom prst="rect">
            <a:avLst/>
          </a:prstGeom>
        </p:spPr>
      </p:pic>
      <p:sp>
        <p:nvSpPr>
          <p:cNvPr id="9" name="Frame 8">
            <a:extLst>
              <a:ext uri="{FF2B5EF4-FFF2-40B4-BE49-F238E27FC236}">
                <a16:creationId xmlns:a16="http://schemas.microsoft.com/office/drawing/2014/main" id="{2F81F0BF-3680-198F-368F-A493AC27F0EE}"/>
              </a:ext>
            </a:extLst>
          </p:cNvPr>
          <p:cNvSpPr/>
          <p:nvPr/>
        </p:nvSpPr>
        <p:spPr>
          <a:xfrm>
            <a:off x="838200" y="2804548"/>
            <a:ext cx="4326653" cy="4007959"/>
          </a:xfrm>
          <a:prstGeom prst="frame">
            <a:avLst>
              <a:gd name="adj1" fmla="val 23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ame 9">
            <a:extLst>
              <a:ext uri="{FF2B5EF4-FFF2-40B4-BE49-F238E27FC236}">
                <a16:creationId xmlns:a16="http://schemas.microsoft.com/office/drawing/2014/main" id="{AB8783F3-EDC1-AB6D-9EE1-6D0FCA9835EF}"/>
              </a:ext>
            </a:extLst>
          </p:cNvPr>
          <p:cNvSpPr/>
          <p:nvPr/>
        </p:nvSpPr>
        <p:spPr>
          <a:xfrm>
            <a:off x="5992194" y="3006066"/>
            <a:ext cx="4607903" cy="998021"/>
          </a:xfrm>
          <a:prstGeom prst="frame">
            <a:avLst>
              <a:gd name="adj1" fmla="val 95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F82BA8AF-6B1E-311F-E71E-7659A040B7D7}"/>
              </a:ext>
            </a:extLst>
          </p:cNvPr>
          <p:cNvSpPr/>
          <p:nvPr/>
        </p:nvSpPr>
        <p:spPr>
          <a:xfrm>
            <a:off x="6002046" y="4041834"/>
            <a:ext cx="4598051" cy="649941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ame 11">
            <a:extLst>
              <a:ext uri="{FF2B5EF4-FFF2-40B4-BE49-F238E27FC236}">
                <a16:creationId xmlns:a16="http://schemas.microsoft.com/office/drawing/2014/main" id="{8E5ADDDD-ACDA-D310-83C2-627343F4ABC0}"/>
              </a:ext>
            </a:extLst>
          </p:cNvPr>
          <p:cNvSpPr/>
          <p:nvPr/>
        </p:nvSpPr>
        <p:spPr>
          <a:xfrm>
            <a:off x="6002047" y="4435406"/>
            <a:ext cx="4598051" cy="1630450"/>
          </a:xfrm>
          <a:prstGeom prst="frame">
            <a:avLst>
              <a:gd name="adj1" fmla="val 57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CDA04A6E-7EEE-ECFD-CE93-94B7E4D7ABF0}"/>
              </a:ext>
            </a:extLst>
          </p:cNvPr>
          <p:cNvSpPr/>
          <p:nvPr/>
        </p:nvSpPr>
        <p:spPr>
          <a:xfrm>
            <a:off x="6002047" y="5947714"/>
            <a:ext cx="4598051" cy="649941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id="{5E7F42F4-3C5D-08C0-DFB7-35B126497874}"/>
              </a:ext>
            </a:extLst>
          </p:cNvPr>
          <p:cNvSpPr/>
          <p:nvPr/>
        </p:nvSpPr>
        <p:spPr>
          <a:xfrm>
            <a:off x="5992194" y="1519177"/>
            <a:ext cx="4617755" cy="1765511"/>
          </a:xfrm>
          <a:prstGeom prst="frame">
            <a:avLst>
              <a:gd name="adj1" fmla="val 57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7BD0F46-E770-AC7F-A64C-460D42C0D228}"/>
              </a:ext>
            </a:extLst>
          </p:cNvPr>
          <p:cNvSpPr txBox="1">
            <a:spLocks/>
          </p:cNvSpPr>
          <p:nvPr/>
        </p:nvSpPr>
        <p:spPr>
          <a:xfrm>
            <a:off x="838200" y="12966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Raleway" panose="020B0503030101060003" pitchFamily="34" charset="77"/>
                <a:ea typeface="+mj-ea"/>
                <a:cs typeface="+mj-cs"/>
              </a:defRPr>
            </a:lvl1pPr>
          </a:lstStyle>
          <a:p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77"/>
                <a:ea typeface="+mj-ea"/>
                <a:cs typeface="+mj-cs"/>
              </a:rPr>
              <a:t>Safety Data Sheets</a:t>
            </a:r>
            <a:endParaRPr lang="en-US" dirty="0">
              <a:solidFill>
                <a:schemeClr val="bg1"/>
              </a:solidFill>
              <a:effectLst>
                <a:outerShdw blurRad="50800" dist="50800" dir="5400000" algn="ctr" rotWithShape="0">
                  <a:srgbClr val="004190"/>
                </a:outerShdw>
              </a:effectLst>
            </a:endParaRPr>
          </a:p>
        </p:txBody>
      </p:sp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7D49FE6F-65E5-FAD5-F71F-A27E541EC3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215" y="5888823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77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501405-EE5C-2B3B-2199-6845B9181D9F}"/>
              </a:ext>
            </a:extLst>
          </p:cNvPr>
          <p:cNvSpPr txBox="1">
            <a:spLocks/>
          </p:cNvSpPr>
          <p:nvPr/>
        </p:nvSpPr>
        <p:spPr>
          <a:xfrm>
            <a:off x="838200" y="12966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Raleway" panose="020B0503030101060003" pitchFamily="34" charset="77"/>
                <a:ea typeface="+mj-ea"/>
                <a:cs typeface="+mj-cs"/>
              </a:defRPr>
            </a:lvl1pPr>
          </a:lstStyle>
          <a:p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77"/>
                <a:ea typeface="+mj-ea"/>
                <a:cs typeface="+mj-cs"/>
              </a:rPr>
              <a:t>Safety Data Sheets</a:t>
            </a:r>
            <a:endParaRPr lang="en-US" dirty="0">
              <a:solidFill>
                <a:schemeClr val="bg1"/>
              </a:solidFill>
              <a:effectLst>
                <a:outerShdw blurRad="50800" dist="50800" dir="5400000" algn="ctr" rotWithShape="0">
                  <a:srgbClr val="004190"/>
                </a:outerShdw>
              </a:effectLs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60F559-549E-8FBC-4D0F-873BE734B9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337" y="1519176"/>
            <a:ext cx="4127494" cy="5338824"/>
          </a:xfrm>
          <a:prstGeom prst="rect">
            <a:avLst/>
          </a:prstGeom>
        </p:spPr>
      </p:pic>
      <p:sp>
        <p:nvSpPr>
          <p:cNvPr id="9" name="Frame 8">
            <a:extLst>
              <a:ext uri="{FF2B5EF4-FFF2-40B4-BE49-F238E27FC236}">
                <a16:creationId xmlns:a16="http://schemas.microsoft.com/office/drawing/2014/main" id="{16B8475C-BBA9-7468-6542-ADFA93F4B543}"/>
              </a:ext>
            </a:extLst>
          </p:cNvPr>
          <p:cNvSpPr/>
          <p:nvPr/>
        </p:nvSpPr>
        <p:spPr>
          <a:xfrm>
            <a:off x="6221401" y="4649807"/>
            <a:ext cx="4733365" cy="1915589"/>
          </a:xfrm>
          <a:prstGeom prst="frame">
            <a:avLst>
              <a:gd name="adj1" fmla="val 57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65F08F-6EC3-B34F-717E-78D4FB0C2E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027" y="1519177"/>
            <a:ext cx="4145439" cy="5338823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71D0561-2D77-20D0-2473-87B77CFC87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766" y="6039912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4068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oom with pipes and pipes&#10;&#10;AI-generated content may be incorrect.">
            <a:extLst>
              <a:ext uri="{FF2B5EF4-FFF2-40B4-BE49-F238E27FC236}">
                <a16:creationId xmlns:a16="http://schemas.microsoft.com/office/drawing/2014/main" id="{4B650606-FAA5-17B0-7D2B-79BD00F3F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159" y="0"/>
            <a:ext cx="51435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B73002-0BE7-14F5-5D4C-ADEA55339158}"/>
              </a:ext>
            </a:extLst>
          </p:cNvPr>
          <p:cNvSpPr txBox="1">
            <a:spLocks/>
          </p:cNvSpPr>
          <p:nvPr/>
        </p:nvSpPr>
        <p:spPr>
          <a:xfrm>
            <a:off x="1132311" y="1534619"/>
            <a:ext cx="4082870" cy="2642176"/>
          </a:xfrm>
          <a:prstGeom prst="rect">
            <a:avLst/>
          </a:prstGeom>
          <a:solidFill>
            <a:schemeClr val="tx1">
              <a:lumMod val="75000"/>
              <a:lumOff val="25000"/>
              <a:alpha val="70000"/>
            </a:schemeClr>
          </a:solidFill>
        </p:spPr>
        <p:txBody>
          <a:bodyPr>
            <a:norm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Raleway" panose="020B0503030101060003" pitchFamily="34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Let’s talk about Chlorine</a:t>
            </a:r>
          </a:p>
        </p:txBody>
      </p:sp>
    </p:spTree>
    <p:extLst>
      <p:ext uri="{BB962C8B-B14F-4D97-AF65-F5344CB8AC3E}">
        <p14:creationId xmlns:p14="http://schemas.microsoft.com/office/powerpoint/2010/main" val="271662143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94509-65E4-56CF-02F2-4531AA546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You DON’T want chlorine here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4B94154A-CA22-A04B-97D5-15FFF9894F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97475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94509-65E4-56CF-02F2-4531AA546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Or here…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01592190-791C-2513-ED75-7A2DBA9851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0761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09B04-05EF-F03A-FFAE-6413F6121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9910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Mishandled </a:t>
            </a:r>
            <a:r>
              <a:rPr lang="en-US" b="1" dirty="0">
                <a:solidFill>
                  <a:schemeClr val="bg1"/>
                </a:solidFill>
              </a:rPr>
              <a:t>chlorine can kill you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5946077-A2DC-D8C3-159A-21D2516BA5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1860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BB1BE-FCBD-5E54-5633-00556BD4B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63"/>
            <a:ext cx="10515600" cy="1325563"/>
          </a:xfrm>
        </p:spPr>
        <p:txBody>
          <a:bodyPr/>
          <a:lstStyle/>
          <a:p>
            <a:r>
              <a:rPr lang="en-US" dirty="0"/>
              <a:t>Chlorine Exposure Effects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214A2719-80A8-CC35-5123-6C3FA0C4F2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5413"/>
              </p:ext>
            </p:extLst>
          </p:nvPr>
        </p:nvGraphicFramePr>
        <p:xfrm>
          <a:off x="141705" y="1690688"/>
          <a:ext cx="1190859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5515">
                  <a:extLst>
                    <a:ext uri="{9D8B030D-6E8A-4147-A177-3AD203B41FA5}">
                      <a16:colId xmlns:a16="http://schemas.microsoft.com/office/drawing/2014/main" val="2395135164"/>
                    </a:ext>
                  </a:extLst>
                </a:gridCol>
                <a:gridCol w="9233075">
                  <a:extLst>
                    <a:ext uri="{9D8B030D-6E8A-4147-A177-3AD203B41FA5}">
                      <a16:colId xmlns:a16="http://schemas.microsoft.com/office/drawing/2014/main" val="3854581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Raleway" panose="020B0503030101060003" pitchFamily="34" charset="77"/>
                        </a:rPr>
                        <a:t>ppm in Air by Volume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>
                          <a:latin typeface="Raleway" panose="020B0503030101060003" pitchFamily="34" charset="77"/>
                        </a:rPr>
                        <a:t>Health Effect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9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latin typeface="Raleway" panose="020B0503030101060003" pitchFamily="34" charset="77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b="1" dirty="0">
                          <a:latin typeface="Raleway" panose="020B0503030101060003" pitchFamily="34" charset="77"/>
                        </a:rPr>
                        <a:t>Slight Symptoms after several hours’ exposure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417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Raleway" panose="020B0503030101060003" pitchFamily="34" charset="77"/>
                        </a:rPr>
                        <a:t>0.3 to 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>
                          <a:latin typeface="Raleway" panose="020B0503030101060003" pitchFamily="34" charset="77"/>
                        </a:rPr>
                        <a:t>Detectable Oder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997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Raleway" panose="020B0503030101060003" pitchFamily="34" charset="77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>
                          <a:latin typeface="Raleway" panose="020B0503030101060003" pitchFamily="34" charset="77"/>
                        </a:rPr>
                        <a:t>Noxiousness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697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Raleway" panose="020B0503030101060003" pitchFamily="34" charset="77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>
                          <a:latin typeface="Raleway" panose="020B0503030101060003" pitchFamily="34" charset="77"/>
                        </a:rPr>
                        <a:t>Throat Irritation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495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Raleway" panose="020B0503030101060003" pitchFamily="34" charset="77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>
                          <a:latin typeface="Raleway" panose="020B0503030101060003" pitchFamily="34" charset="77"/>
                        </a:rPr>
                        <a:t>Coughing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400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Raleway" panose="020B0503030101060003" pitchFamily="34" charset="77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>
                          <a:latin typeface="Raleway" panose="020B0503030101060003" pitchFamily="34" charset="77"/>
                        </a:rPr>
                        <a:t>Dangerous from 30 min to 1 hour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635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Raleway" panose="020B0503030101060003" pitchFamily="34" charset="77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>
                          <a:latin typeface="Raleway" panose="020B0503030101060003" pitchFamily="34" charset="77"/>
                        </a:rPr>
                        <a:t>Death after a few deep breaths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5132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741669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F0E62-C1F9-4946-E3DC-D3F8530C7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 your safety equipment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65BECE-B947-70D2-4DC1-9F9C436AA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Where it is, how and when to use it, and how to maintain it</a:t>
            </a:r>
          </a:p>
        </p:txBody>
      </p:sp>
      <p:pic>
        <p:nvPicPr>
          <p:cNvPr id="4" name="Picture 3" descr="Logo&#10;&#10;Description automatically generated with low confidence">
            <a:extLst>
              <a:ext uri="{FF2B5EF4-FFF2-40B4-BE49-F238E27FC236}">
                <a16:creationId xmlns:a16="http://schemas.microsoft.com/office/drawing/2014/main" id="{CDAB7CDC-4FEC-AE0A-B4A7-CBDF5C448F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8F2807E2-C6A5-A550-14A6-90A6E0029A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0903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03BAE-F03A-7A2E-68C5-FF311AA96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080" y="593725"/>
            <a:ext cx="4434840" cy="3342171"/>
          </a:xfrm>
        </p:spPr>
        <p:txBody>
          <a:bodyPr>
            <a:normAutofit/>
          </a:bodyPr>
          <a:lstStyle/>
          <a:p>
            <a:r>
              <a:rPr lang="en-US" dirty="0"/>
              <a:t>Respirator with cartridges:</a:t>
            </a:r>
          </a:p>
        </p:txBody>
      </p:sp>
      <p:pic>
        <p:nvPicPr>
          <p:cNvPr id="4098" name="Picture 2" descr="Full Face Respirator: Silicone, Hook-and-Loop (5-Point), Threaded, S Mask Size, Neoprene, 7600">
            <a:extLst>
              <a:ext uri="{FF2B5EF4-FFF2-40B4-BE49-F238E27FC236}">
                <a16:creationId xmlns:a16="http://schemas.microsoft.com/office/drawing/2014/main" id="{F5053A95-1C52-1A28-1289-51D42A6EF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0" y="50800"/>
            <a:ext cx="6807200" cy="680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A369376-ED47-6E5B-5865-B57221B32C0C}"/>
              </a:ext>
            </a:extLst>
          </p:cNvPr>
          <p:cNvSpPr txBox="1">
            <a:spLocks/>
          </p:cNvSpPr>
          <p:nvPr/>
        </p:nvSpPr>
        <p:spPr>
          <a:xfrm>
            <a:off x="894080" y="3707296"/>
            <a:ext cx="4434840" cy="3019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Raleway" panose="020B0503030101060003" pitchFamily="34" charset="77"/>
                <a:ea typeface="+mj-ea"/>
                <a:cs typeface="+mj-cs"/>
              </a:defRPr>
            </a:lvl1pPr>
          </a:lstStyle>
          <a:p>
            <a:r>
              <a:rPr lang="en-US" b="1" dirty="0"/>
              <a:t>for escape purposes only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539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03BAE-F03A-7A2E-68C5-FF311AA96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434840" cy="622871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If O</a:t>
            </a:r>
            <a:r>
              <a:rPr lang="en-US" b="1" baseline="-25000" dirty="0"/>
              <a:t>2</a:t>
            </a:r>
            <a:r>
              <a:rPr lang="en-US" b="1" dirty="0"/>
              <a:t> level drops below 12% you could die – there’s not enough oxygen to sustain you.</a:t>
            </a:r>
          </a:p>
        </p:txBody>
      </p:sp>
      <p:pic>
        <p:nvPicPr>
          <p:cNvPr id="4098" name="Picture 2" descr="Full Face Respirator: Silicone, Hook-and-Loop (5-Point), Threaded, S Mask Size, Neoprene, 7600">
            <a:extLst>
              <a:ext uri="{FF2B5EF4-FFF2-40B4-BE49-F238E27FC236}">
                <a16:creationId xmlns:a16="http://schemas.microsoft.com/office/drawing/2014/main" id="{F5053A95-1C52-1A28-1289-51D42A6EF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0" y="50800"/>
            <a:ext cx="6807200" cy="680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12665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03BAE-F03A-7A2E-68C5-FF311AA96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434840" cy="6228715"/>
          </a:xfrm>
        </p:spPr>
        <p:txBody>
          <a:bodyPr>
            <a:normAutofit/>
          </a:bodyPr>
          <a:lstStyle/>
          <a:p>
            <a:r>
              <a:rPr lang="en-US" dirty="0"/>
              <a:t>SCBA System:</a:t>
            </a:r>
            <a:br>
              <a:rPr lang="en-US" dirty="0"/>
            </a:br>
            <a:br>
              <a:rPr lang="en-US" dirty="0"/>
            </a:br>
            <a:r>
              <a:rPr lang="en-US" b="1" dirty="0"/>
              <a:t>S</a:t>
            </a:r>
            <a:r>
              <a:rPr lang="en-US" dirty="0"/>
              <a:t>elf </a:t>
            </a:r>
            <a:r>
              <a:rPr lang="en-US" b="1" dirty="0"/>
              <a:t>C</a:t>
            </a:r>
            <a:r>
              <a:rPr lang="en-US" dirty="0"/>
              <a:t>ontained </a:t>
            </a:r>
            <a:r>
              <a:rPr lang="en-US" b="1" dirty="0"/>
              <a:t>B</a:t>
            </a:r>
            <a:r>
              <a:rPr lang="en-US" dirty="0"/>
              <a:t>reathing </a:t>
            </a:r>
            <a:r>
              <a:rPr lang="en-US" b="1" dirty="0"/>
              <a:t>A</a:t>
            </a:r>
            <a:r>
              <a:rPr lang="en-US" dirty="0"/>
              <a:t>pparatus</a:t>
            </a:r>
          </a:p>
        </p:txBody>
      </p:sp>
      <p:pic>
        <p:nvPicPr>
          <p:cNvPr id="6146" name="Picture 2" descr="Main product photo">
            <a:extLst>
              <a:ext uri="{FF2B5EF4-FFF2-40B4-BE49-F238E27FC236}">
                <a16:creationId xmlns:a16="http://schemas.microsoft.com/office/drawing/2014/main" id="{F219B6E2-51D0-D6C8-062D-3CDE048E8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0" y="0"/>
            <a:ext cx="6807200" cy="680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58852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03BAE-F03A-7A2E-68C5-FF311AA96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434840" cy="6228715"/>
          </a:xfrm>
        </p:spPr>
        <p:txBody>
          <a:bodyPr>
            <a:normAutofit/>
          </a:bodyPr>
          <a:lstStyle/>
          <a:p>
            <a:r>
              <a:rPr lang="en-US" dirty="0"/>
              <a:t>SCBA System:</a:t>
            </a:r>
            <a:br>
              <a:rPr lang="en-US" dirty="0"/>
            </a:br>
            <a:br>
              <a:rPr lang="en-US"/>
            </a:br>
            <a:r>
              <a:rPr lang="en-US" b="1"/>
              <a:t>Requires </a:t>
            </a:r>
            <a:r>
              <a:rPr lang="en-US" b="1" dirty="0"/>
              <a:t>training to use properly</a:t>
            </a:r>
            <a:endParaRPr lang="en-US" dirty="0"/>
          </a:p>
        </p:txBody>
      </p:sp>
      <p:pic>
        <p:nvPicPr>
          <p:cNvPr id="6146" name="Picture 2" descr="Main product photo">
            <a:extLst>
              <a:ext uri="{FF2B5EF4-FFF2-40B4-BE49-F238E27FC236}">
                <a16:creationId xmlns:a16="http://schemas.microsoft.com/office/drawing/2014/main" id="{F219B6E2-51D0-D6C8-062D-3CDE048E8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0" y="0"/>
            <a:ext cx="6807200" cy="680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820268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E78FBD5-0954-85EB-7A87-DE45B1C42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Confined Spaces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E917CCB-43A7-C77E-B316-D08F1B15DF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B561EA64-4F18-A25F-BC8C-30CEDCEF21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05751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low confidence">
            <a:extLst>
              <a:ext uri="{FF2B5EF4-FFF2-40B4-BE49-F238E27FC236}">
                <a16:creationId xmlns:a16="http://schemas.microsoft.com/office/drawing/2014/main" id="{E1D1D04E-26CD-E31E-B4A9-66100EDAA5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B854AE-7322-EC11-3BEC-204CB8E1A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Confined Spaces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1E2220-3F74-50FE-C28E-90F0C3C04B8D}"/>
              </a:ext>
            </a:extLst>
          </p:cNvPr>
          <p:cNvSpPr txBox="1"/>
          <p:nvPr/>
        </p:nvSpPr>
        <p:spPr>
          <a:xfrm>
            <a:off x="838200" y="1997839"/>
            <a:ext cx="10768584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Raleway" panose="020B0503030101060003" pitchFamily="34" charset="77"/>
              </a:rPr>
              <a:t>Large enough and configured so that an employee can bodily enter and perform work</a:t>
            </a: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Raleway" panose="020B0503030101060003" pitchFamily="34" charset="77"/>
              </a:rPr>
              <a:t>Has limited or restricted means for entry and exit</a:t>
            </a: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Raleway" panose="020B0503030101060003" pitchFamily="34" charset="77"/>
              </a:rPr>
              <a:t>Is not designed for continuous occupancy</a:t>
            </a: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Raleway" panose="020B0503030101060003" pitchFamily="34" charset="77"/>
              </a:rPr>
              <a:t>Every entry into a confined space requires  a confined space entry permit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B59B3BA3-1969-B1CA-C79D-A5B617D599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7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low confidence">
            <a:extLst>
              <a:ext uri="{FF2B5EF4-FFF2-40B4-BE49-F238E27FC236}">
                <a16:creationId xmlns:a16="http://schemas.microsoft.com/office/drawing/2014/main" id="{5AEEE4FC-9806-407E-BC89-E52FE15EEC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B854AE-7322-EC11-3BEC-204CB8E1A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Confined Space Hazards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8747CF-8BA5-EDD8-D13D-BC276CF59005}"/>
              </a:ext>
            </a:extLst>
          </p:cNvPr>
          <p:cNvSpPr txBox="1"/>
          <p:nvPr/>
        </p:nvSpPr>
        <p:spPr>
          <a:xfrm>
            <a:off x="838200" y="1690688"/>
            <a:ext cx="1076858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Raleway" panose="020B0503030101060003" pitchFamily="34" charset="77"/>
              </a:rPr>
              <a:t>Air contamination: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Raleway" panose="020B0503030101060003" pitchFamily="34" charset="77"/>
              </a:rPr>
              <a:t>Flammable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Raleway" panose="020B0503030101060003" pitchFamily="34" charset="77"/>
              </a:rPr>
              <a:t>Explosive</a:t>
            </a:r>
          </a:p>
          <a:p>
            <a:pPr marL="914400" lvl="1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Raleway" panose="020B0503030101060003" pitchFamily="34" charset="77"/>
              </a:rPr>
              <a:t>Toxic</a:t>
            </a: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Raleway" panose="020B0503030101060003" pitchFamily="34" charset="77"/>
              </a:rPr>
              <a:t>Explosive chemical dust</a:t>
            </a: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Raleway" panose="020B0503030101060003" pitchFamily="34" charset="77"/>
              </a:rPr>
              <a:t>Oxygen enriched atmosphere (increases explosion risk)</a:t>
            </a: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Raleway" panose="020B0503030101060003" pitchFamily="34" charset="77"/>
              </a:rPr>
              <a:t>Oxygen deficient atmosphere</a:t>
            </a: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3000" dirty="0">
              <a:latin typeface="Raleway" panose="020B0503030101060003" pitchFamily="34" charset="77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ADC23846-0E4D-0D87-9E78-D1B6D44FA0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84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low confidence">
            <a:extLst>
              <a:ext uri="{FF2B5EF4-FFF2-40B4-BE49-F238E27FC236}">
                <a16:creationId xmlns:a16="http://schemas.microsoft.com/office/drawing/2014/main" id="{752EE30A-C4F7-010D-6230-A82AD086E5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B854AE-7322-EC11-3BEC-204CB8E1A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Oxygen facts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8747CF-8BA5-EDD8-D13D-BC276CF59005}"/>
              </a:ext>
            </a:extLst>
          </p:cNvPr>
          <p:cNvSpPr txBox="1"/>
          <p:nvPr/>
        </p:nvSpPr>
        <p:spPr>
          <a:xfrm>
            <a:off x="838200" y="2034894"/>
            <a:ext cx="11158728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Raleway" panose="020B0503030101060003" pitchFamily="34" charset="77"/>
              </a:rPr>
              <a:t>Normal</a:t>
            </a:r>
            <a:r>
              <a:rPr lang="en-US" sz="3200" dirty="0">
                <a:latin typeface="Raleway" panose="020B0503030101060003" pitchFamily="34" charset="77"/>
              </a:rPr>
              <a:t> </a:t>
            </a:r>
            <a:r>
              <a:rPr lang="en-US" sz="3200" b="1" dirty="0">
                <a:latin typeface="Raleway" panose="020B0503030101060003" pitchFamily="34" charset="77"/>
              </a:rPr>
              <a:t>air</a:t>
            </a:r>
            <a:r>
              <a:rPr lang="en-US" sz="3200" dirty="0">
                <a:latin typeface="Raleway" panose="020B0503030101060003" pitchFamily="34" charset="77"/>
              </a:rPr>
              <a:t> is </a:t>
            </a:r>
            <a:r>
              <a:rPr lang="en-US" sz="3200" b="1" dirty="0">
                <a:latin typeface="Raleway" panose="020B0503030101060003" pitchFamily="34" charset="77"/>
              </a:rPr>
              <a:t>20.9% Oxygen</a:t>
            </a:r>
            <a:endParaRPr lang="en-US" sz="3200" dirty="0">
              <a:latin typeface="Raleway" panose="020B0503030101060003" pitchFamily="34" charset="77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Raleway" panose="020B0503030101060003" pitchFamily="34" charset="77"/>
              </a:rPr>
              <a:t>Below 19.5% Oxygen</a:t>
            </a:r>
            <a:r>
              <a:rPr lang="en-US" sz="3200" dirty="0">
                <a:latin typeface="Raleway" panose="020B0503030101060003" pitchFamily="34" charset="77"/>
              </a:rPr>
              <a:t> a </a:t>
            </a:r>
            <a:r>
              <a:rPr lang="en-US" sz="3200" b="1" dirty="0">
                <a:latin typeface="Raleway" panose="020B0503030101060003" pitchFamily="34" charset="77"/>
              </a:rPr>
              <a:t>potentially</a:t>
            </a:r>
            <a:r>
              <a:rPr lang="en-US" sz="3200" dirty="0">
                <a:latin typeface="Raleway" panose="020B0503030101060003" pitchFamily="34" charset="77"/>
              </a:rPr>
              <a:t> </a:t>
            </a:r>
            <a:r>
              <a:rPr lang="en-US" sz="3200" b="1" dirty="0">
                <a:latin typeface="Raleway" panose="020B0503030101060003" pitchFamily="34" charset="77"/>
              </a:rPr>
              <a:t>dangerous</a:t>
            </a:r>
            <a:r>
              <a:rPr lang="en-US" sz="3200" dirty="0">
                <a:latin typeface="Raleway" panose="020B0503030101060003" pitchFamily="34" charset="77"/>
              </a:rPr>
              <a:t> condition exists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Raleway" panose="020B0503030101060003" pitchFamily="34" charset="77"/>
              </a:rPr>
              <a:t>At 17% Oxygen</a:t>
            </a:r>
            <a:r>
              <a:rPr lang="en-US" sz="3200" dirty="0">
                <a:latin typeface="Raleway" panose="020B0503030101060003" pitchFamily="34" charset="77"/>
              </a:rPr>
              <a:t>, you will experience </a:t>
            </a:r>
            <a:r>
              <a:rPr lang="en-US" sz="3200" b="1" dirty="0">
                <a:latin typeface="Raleway" panose="020B0503030101060003" pitchFamily="34" charset="77"/>
              </a:rPr>
              <a:t>shortness of breath</a:t>
            </a:r>
            <a:endParaRPr lang="en-US" sz="3200" dirty="0">
              <a:latin typeface="Raleway" panose="020B0503030101060003" pitchFamily="34" charset="77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Raleway" panose="020B0503030101060003" pitchFamily="34" charset="77"/>
              </a:rPr>
              <a:t>At 10% to 6% Oxygen, rapid loss of consciousness </a:t>
            </a:r>
            <a:r>
              <a:rPr lang="en-US" sz="3200" dirty="0">
                <a:latin typeface="Raleway" panose="020B0503030101060003" pitchFamily="34" charset="77"/>
              </a:rPr>
              <a:t>occurs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Raleway" panose="020B0503030101060003" pitchFamily="34" charset="77"/>
              </a:rPr>
              <a:t>Below 6% Oxygen, death </a:t>
            </a:r>
            <a:r>
              <a:rPr lang="en-US" sz="3200" dirty="0">
                <a:latin typeface="Raleway" panose="020B0503030101060003" pitchFamily="34" charset="77"/>
              </a:rPr>
              <a:t>occurs </a:t>
            </a:r>
            <a:r>
              <a:rPr lang="en-US" sz="3200" b="1" dirty="0">
                <a:latin typeface="Raleway" panose="020B0503030101060003" pitchFamily="34" charset="77"/>
              </a:rPr>
              <a:t>in minutes</a:t>
            </a:r>
            <a:endParaRPr lang="en-US" sz="3200" dirty="0">
              <a:latin typeface="Raleway" panose="020B0503030101060003" pitchFamily="34" charset="77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BAF2EE91-3C0C-B5BC-B08F-300FB7A080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87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low confidence">
            <a:extLst>
              <a:ext uri="{FF2B5EF4-FFF2-40B4-BE49-F238E27FC236}">
                <a16:creationId xmlns:a16="http://schemas.microsoft.com/office/drawing/2014/main" id="{3E7B0B74-7EC7-5EE6-57B3-892ABF83A7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B854AE-7322-EC11-3BEC-204CB8E1A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Oxygen Deficiency Causes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8747CF-8BA5-EDD8-D13D-BC276CF59005}"/>
              </a:ext>
            </a:extLst>
          </p:cNvPr>
          <p:cNvSpPr txBox="1"/>
          <p:nvPr/>
        </p:nvSpPr>
        <p:spPr>
          <a:xfrm>
            <a:off x="838200" y="2085404"/>
            <a:ext cx="1115872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Raleway" panose="020B0503030101060003" pitchFamily="34" charset="77"/>
              </a:rPr>
              <a:t>Bacterial action using up available oxygen</a:t>
            </a:r>
          </a:p>
          <a:p>
            <a:pPr marL="571500" indent="-5715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Raleway" panose="020B0503030101060003" pitchFamily="34" charset="77"/>
              </a:rPr>
              <a:t>Displacement of Oxygen by other gases</a:t>
            </a:r>
          </a:p>
          <a:p>
            <a:pPr marL="571500" indent="-5715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Raleway" panose="020B0503030101060003" pitchFamily="34" charset="77"/>
              </a:rPr>
              <a:t>Oxidation of metals or other materials depletes Oxygen</a:t>
            </a:r>
          </a:p>
          <a:p>
            <a:pPr marL="571500" indent="-5715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Raleway" panose="020B0503030101060003" pitchFamily="34" charset="77"/>
              </a:rPr>
              <a:t>Absorption of Oxygen into surfaces</a:t>
            </a:r>
          </a:p>
          <a:p>
            <a:pPr marL="571500" indent="-5715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Raleway" panose="020B0503030101060003" pitchFamily="34" charset="77"/>
              </a:rPr>
              <a:t>Combustion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B9FA1E56-50B6-806F-AAF3-B0F657BF8A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40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low confidence">
            <a:extLst>
              <a:ext uri="{FF2B5EF4-FFF2-40B4-BE49-F238E27FC236}">
                <a16:creationId xmlns:a16="http://schemas.microsoft.com/office/drawing/2014/main" id="{6B6EE956-232C-1DF1-BEC6-82F9A054A4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BC9359-0CB7-42EE-7BC5-FB0E7E001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Manholes are </a:t>
            </a:r>
            <a:r>
              <a:rPr lang="en-US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Confined Spaces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C514B-4347-65EC-1BBE-68B071BBEB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4255"/>
            <a:ext cx="10515600" cy="3374770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US" sz="4000" b="1" dirty="0">
                <a:effectLst/>
              </a:rPr>
              <a:t>Deadly gases can accumulate,</a:t>
            </a:r>
            <a:r>
              <a:rPr lang="en-US" sz="4000" dirty="0">
                <a:effectLst/>
              </a:rPr>
              <a:t> or oxygen can be displaced.</a:t>
            </a:r>
          </a:p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US" sz="4000" dirty="0"/>
              <a:t>Manholes require </a:t>
            </a:r>
            <a:r>
              <a:rPr lang="en-US" sz="4000" b="1" dirty="0"/>
              <a:t>atmospheric testing</a:t>
            </a:r>
          </a:p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US" sz="4000" dirty="0"/>
              <a:t>Manholes require </a:t>
            </a:r>
            <a:r>
              <a:rPr lang="en-US" sz="4000" b="1" dirty="0"/>
              <a:t>adequate</a:t>
            </a:r>
            <a:r>
              <a:rPr lang="en-US" sz="4000" dirty="0"/>
              <a:t> </a:t>
            </a:r>
            <a:r>
              <a:rPr lang="en-US" sz="4000" b="1" dirty="0"/>
              <a:t>ventilation</a:t>
            </a:r>
          </a:p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US" sz="4000" b="1" dirty="0"/>
              <a:t>Corrosive gasses </a:t>
            </a:r>
            <a:r>
              <a:rPr lang="en-US" sz="4000" dirty="0"/>
              <a:t>eat away at steps</a:t>
            </a:r>
          </a:p>
          <a:p>
            <a:pPr>
              <a:spcBef>
                <a:spcPts val="1200"/>
              </a:spcBef>
              <a:spcAft>
                <a:spcPts val="1800"/>
              </a:spcAft>
            </a:pPr>
            <a:endParaRPr lang="en-US" sz="4000" dirty="0">
              <a:effectLst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FF960420-0925-4F10-F434-B242126BD5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66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2416D33-0947-164C-CDD8-5F6DA3EC55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Sewer Cleaning, Repairs, etc.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620FC793-D701-E4BF-D2D9-C3BE12C6BE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48755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 with low confidence">
            <a:extLst>
              <a:ext uri="{FF2B5EF4-FFF2-40B4-BE49-F238E27FC236}">
                <a16:creationId xmlns:a16="http://schemas.microsoft.com/office/drawing/2014/main" id="{C6D53E9A-AB02-0262-E452-E805A57FF8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CE42AC-20B3-0E69-9EA0-8BB32AD95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4190"/>
                  </a:outerShdw>
                </a:effectLst>
              </a:rPr>
              <a:t>Permits and Monitors</a:t>
            </a:r>
          </a:p>
        </p:txBody>
      </p:sp>
      <p:pic>
        <p:nvPicPr>
          <p:cNvPr id="5122" name="Picture 2" descr="ALTAIR 4XR Multi-Gas Detector: Carbon Monoxide/Combustible Gas/Hydrogen Sulfide/Oxygen, Charcoal">
            <a:extLst>
              <a:ext uri="{FF2B5EF4-FFF2-40B4-BE49-F238E27FC236}">
                <a16:creationId xmlns:a16="http://schemas.microsoft.com/office/drawing/2014/main" id="{35CCAC1B-AFE3-B7A3-FB3E-BA6999C16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17903"/>
            <a:ext cx="5167312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F0AAC7F-B962-B968-E195-41B2F44E94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05512" y="1517903"/>
            <a:ext cx="4452505" cy="5340096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83AEB89E-8506-896C-A77C-E5AACE8BB3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8267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DBE2B-E4B5-003E-F029-8CAD6DE49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Excavation Hazards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A2DEE5D3-8B88-5E85-5B50-8182D5EF7A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58433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8E496F-07DC-8E80-7EDB-49D8CF195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38362" y="2096655"/>
            <a:ext cx="7915275" cy="398938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When trenches without adequate cave in protection collapse there is usually </a:t>
            </a:r>
            <a:r>
              <a:rPr lang="en-US" b="1" dirty="0"/>
              <a:t>no warning and no time to escape</a:t>
            </a:r>
            <a:r>
              <a:rPr lang="en-US" dirty="0"/>
              <a:t>.</a:t>
            </a:r>
          </a:p>
        </p:txBody>
      </p:sp>
      <p:pic>
        <p:nvPicPr>
          <p:cNvPr id="2" name="Picture 1" descr="Logo&#10;&#10;Description automatically generated with low confidence">
            <a:extLst>
              <a:ext uri="{FF2B5EF4-FFF2-40B4-BE49-F238E27FC236}">
                <a16:creationId xmlns:a16="http://schemas.microsoft.com/office/drawing/2014/main" id="{1E61A445-A2D7-753A-FB4E-D2C199B382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00A2881-93CD-BEEC-CF82-C13E18C142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15806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8E496F-07DC-8E80-7EDB-49D8CF195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38362" y="1960779"/>
            <a:ext cx="7915275" cy="3989387"/>
          </a:xfrm>
        </p:spPr>
        <p:txBody>
          <a:bodyPr>
            <a:normAutofit/>
          </a:bodyPr>
          <a:lstStyle/>
          <a:p>
            <a:r>
              <a:rPr lang="en-US" dirty="0"/>
              <a:t>OSHA </a:t>
            </a:r>
            <a:r>
              <a:rPr lang="en-US" b="1" dirty="0"/>
              <a:t>requires</a:t>
            </a:r>
            <a:r>
              <a:rPr lang="en-US" dirty="0"/>
              <a:t> </a:t>
            </a:r>
            <a:r>
              <a:rPr lang="en-US" b="1" dirty="0"/>
              <a:t>protection</a:t>
            </a:r>
            <a:r>
              <a:rPr lang="en-US" dirty="0"/>
              <a:t> if an excavation is </a:t>
            </a:r>
            <a:r>
              <a:rPr lang="en-US" b="1" dirty="0"/>
              <a:t>5 feet or more in depth</a:t>
            </a:r>
            <a:r>
              <a:rPr lang="en-US" dirty="0"/>
              <a:t>.</a:t>
            </a:r>
          </a:p>
        </p:txBody>
      </p:sp>
      <p:pic>
        <p:nvPicPr>
          <p:cNvPr id="2" name="Picture 1" descr="Logo&#10;&#10;Description automatically generated with low confidence">
            <a:extLst>
              <a:ext uri="{FF2B5EF4-FFF2-40B4-BE49-F238E27FC236}">
                <a16:creationId xmlns:a16="http://schemas.microsoft.com/office/drawing/2014/main" id="{2BB6342B-8B28-7B47-411A-DEFD89A877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495E9ECF-00A6-9629-F21B-1022048F42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26220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8E496F-07DC-8E80-7EDB-49D8CF195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38362" y="1896124"/>
            <a:ext cx="7915275" cy="3989387"/>
          </a:xfrm>
        </p:spPr>
        <p:txBody>
          <a:bodyPr>
            <a:normAutofit/>
          </a:bodyPr>
          <a:lstStyle/>
          <a:p>
            <a:r>
              <a:rPr lang="en-US" dirty="0"/>
              <a:t>NMED </a:t>
            </a:r>
            <a:r>
              <a:rPr lang="en-US" b="1" dirty="0"/>
              <a:t>recommends</a:t>
            </a:r>
            <a:r>
              <a:rPr lang="en-US" dirty="0"/>
              <a:t> </a:t>
            </a:r>
            <a:r>
              <a:rPr lang="en-US" b="1" dirty="0"/>
              <a:t>protection</a:t>
            </a:r>
            <a:r>
              <a:rPr lang="en-US" dirty="0"/>
              <a:t> if an excavation is </a:t>
            </a:r>
            <a:r>
              <a:rPr lang="en-US" b="1" dirty="0"/>
              <a:t>4 feet or more in depth</a:t>
            </a:r>
            <a:r>
              <a:rPr lang="en-US" dirty="0"/>
              <a:t>.</a:t>
            </a:r>
          </a:p>
        </p:txBody>
      </p:sp>
      <p:pic>
        <p:nvPicPr>
          <p:cNvPr id="2" name="Picture 1" descr="Logo&#10;&#10;Description automatically generated with low confidence">
            <a:extLst>
              <a:ext uri="{FF2B5EF4-FFF2-40B4-BE49-F238E27FC236}">
                <a16:creationId xmlns:a16="http://schemas.microsoft.com/office/drawing/2014/main" id="{17EE33FD-5E14-A9C0-4EE4-41E572E9F8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7" r="-1"/>
          <a:stretch/>
        </p:blipFill>
        <p:spPr>
          <a:xfrm rot="5400000">
            <a:off x="5047673" y="-5047672"/>
            <a:ext cx="2096654" cy="12192000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1DD5E8B4-BE76-FBE1-C2D2-C138E8F741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91011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01DFD-BADE-9B51-6263-B7B4F983FF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873" y="1842584"/>
            <a:ext cx="11006253" cy="1968500"/>
          </a:xfrm>
        </p:spPr>
        <p:txBody>
          <a:bodyPr>
            <a:normAutofit fontScale="92500"/>
          </a:bodyPr>
          <a:lstStyle/>
          <a:p>
            <a:r>
              <a:rPr lang="en-US" b="1" dirty="0"/>
              <a:t>Protection: </a:t>
            </a:r>
          </a:p>
          <a:p>
            <a:r>
              <a:rPr lang="en-US" b="1" dirty="0"/>
              <a:t>Shoring, Shielding, and Sloping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333702C7-0EE9-CC1E-EAE2-883DE02335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97628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80A714-C48B-2924-2F36-2EBAA28814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3" y="-1200096"/>
            <a:ext cx="12364278" cy="8181338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01DFD-BADE-9B51-6263-B7B4F983FF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38171" y="1765754"/>
            <a:ext cx="3211739" cy="910540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Shoring</a:t>
            </a:r>
          </a:p>
        </p:txBody>
      </p:sp>
    </p:spTree>
    <p:extLst>
      <p:ext uri="{BB962C8B-B14F-4D97-AF65-F5344CB8AC3E}">
        <p14:creationId xmlns:p14="http://schemas.microsoft.com/office/powerpoint/2010/main" val="11779997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CAA900-9959-8000-5B1A-33F8D2097B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12" b="13480"/>
          <a:stretch/>
        </p:blipFill>
        <p:spPr>
          <a:xfrm>
            <a:off x="-1" y="0"/>
            <a:ext cx="12305413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01DFD-BADE-9B51-6263-B7B4F983FF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2857" y="5384799"/>
            <a:ext cx="3676196" cy="1292679"/>
          </a:xfrm>
        </p:spPr>
        <p:txBody>
          <a:bodyPr/>
          <a:lstStyle/>
          <a:p>
            <a:r>
              <a:rPr lang="en-US" b="1" dirty="0"/>
              <a:t>Shoring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211D3153-28DD-3C0C-5991-A31A992FCB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30071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423251-8DD0-D443-5B64-A9A9A630E6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5" b="15900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01DFD-BADE-9B51-6263-B7B4F983FF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31080" y="108037"/>
            <a:ext cx="9452506" cy="884422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Shielding (Trench Boxes)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69237D5D-25E5-353E-C361-CD91474314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19036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C57629F-D52C-C3BD-EF46-25A6DF0ADF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85060"/>
            <a:ext cx="12192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01DFD-BADE-9B51-6263-B7B4F983FF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70156" y="435477"/>
            <a:ext cx="10088245" cy="880367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Shielding (Trench Boxes)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39C03C5-BA9F-7D38-1AA2-02CFF9E12A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54187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01DFD-BADE-9B51-6263-B7B4F983FF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82775" y="0"/>
            <a:ext cx="8426450" cy="1968500"/>
          </a:xfrm>
          <a:noFill/>
        </p:spPr>
        <p:txBody>
          <a:bodyPr/>
          <a:lstStyle/>
          <a:p>
            <a:r>
              <a:rPr lang="en-US" b="1" dirty="0"/>
              <a:t>Sloping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52FCE457-3D5F-D7E4-51BC-EBA4AC79A1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44548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8E496F-07DC-8E80-7EDB-49D8CF195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19755" y="506895"/>
            <a:ext cx="9152490" cy="620201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acceptable slope angle is </a:t>
            </a:r>
            <a:r>
              <a:rPr lang="en-US" b="1" dirty="0"/>
              <a:t>34 degrees </a:t>
            </a:r>
            <a:r>
              <a:rPr lang="en-US" dirty="0"/>
              <a:t>or</a:t>
            </a:r>
            <a:r>
              <a:rPr lang="en-US" b="1" dirty="0"/>
              <a:t> </a:t>
            </a:r>
          </a:p>
          <a:p>
            <a:endParaRPr lang="en-US" b="1" dirty="0"/>
          </a:p>
          <a:p>
            <a:r>
              <a:rPr lang="en-US" dirty="0"/>
              <a:t>a </a:t>
            </a:r>
            <a:r>
              <a:rPr lang="en-US" b="1" dirty="0"/>
              <a:t>slope of 1.5 : 1 (run over rise)</a:t>
            </a:r>
          </a:p>
          <a:p>
            <a:endParaRPr lang="en-US" dirty="0"/>
          </a:p>
          <a:p>
            <a:r>
              <a:rPr lang="en-US" b="1" dirty="0"/>
              <a:t>1.5 ft of horizontal </a:t>
            </a:r>
            <a:r>
              <a:rPr lang="en-US" dirty="0"/>
              <a:t>excavation for every </a:t>
            </a:r>
            <a:r>
              <a:rPr lang="en-US" b="1" dirty="0"/>
              <a:t>1 ft vertical, </a:t>
            </a:r>
            <a:r>
              <a:rPr lang="en-US" dirty="0"/>
              <a:t>on </a:t>
            </a:r>
            <a:r>
              <a:rPr lang="en-US" u="sng" dirty="0"/>
              <a:t>both sides of the trench</a:t>
            </a:r>
            <a:r>
              <a:rPr lang="en-US" dirty="0"/>
              <a:t>. 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71F84548-C055-0048-9F9E-8216BEAF38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712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894A7E9-0021-476C-B7E8-F210FA41FAEA}"/>
              </a:ext>
            </a:extLst>
          </p:cNvPr>
          <p:cNvSpPr/>
          <p:nvPr/>
        </p:nvSpPr>
        <p:spPr>
          <a:xfrm>
            <a:off x="4998721" y="2553083"/>
            <a:ext cx="2194560" cy="32004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Raleway" panose="020B0503030101060003" pitchFamily="34" charset="77"/>
              </a:rPr>
              <a:t>5 Ft Deep Trench</a:t>
            </a:r>
          </a:p>
        </p:txBody>
      </p:sp>
      <p:sp>
        <p:nvSpPr>
          <p:cNvPr id="4" name="Triangle 3">
            <a:extLst>
              <a:ext uri="{FF2B5EF4-FFF2-40B4-BE49-F238E27FC236}">
                <a16:creationId xmlns:a16="http://schemas.microsoft.com/office/drawing/2014/main" id="{151D7549-5B9B-9F94-7067-E14626B561C8}"/>
              </a:ext>
            </a:extLst>
          </p:cNvPr>
          <p:cNvSpPr/>
          <p:nvPr/>
        </p:nvSpPr>
        <p:spPr>
          <a:xfrm rot="10800000">
            <a:off x="7193280" y="2553083"/>
            <a:ext cx="4800600" cy="3200400"/>
          </a:xfrm>
          <a:prstGeom prst="triangle">
            <a:avLst>
              <a:gd name="adj" fmla="val 100000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Raleway" panose="020B0503030101060003" pitchFamily="34" charset="77"/>
            </a:endParaRPr>
          </a:p>
        </p:txBody>
      </p:sp>
      <p:sp>
        <p:nvSpPr>
          <p:cNvPr id="5" name="Triangle 4">
            <a:extLst>
              <a:ext uri="{FF2B5EF4-FFF2-40B4-BE49-F238E27FC236}">
                <a16:creationId xmlns:a16="http://schemas.microsoft.com/office/drawing/2014/main" id="{536983A6-8D4D-6A8E-79CF-91BEA12988AC}"/>
              </a:ext>
            </a:extLst>
          </p:cNvPr>
          <p:cNvSpPr/>
          <p:nvPr/>
        </p:nvSpPr>
        <p:spPr>
          <a:xfrm rot="10800000" flipH="1">
            <a:off x="198119" y="2554356"/>
            <a:ext cx="4800600" cy="3200400"/>
          </a:xfrm>
          <a:prstGeom prst="triangle">
            <a:avLst>
              <a:gd name="adj" fmla="val 100000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Raleway" panose="020B0503030101060003" pitchFamily="34" charset="77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68DA1D5-C8BB-0B03-F07E-9E0CDB690D96}"/>
              </a:ext>
            </a:extLst>
          </p:cNvPr>
          <p:cNvGrpSpPr/>
          <p:nvPr/>
        </p:nvGrpSpPr>
        <p:grpSpPr>
          <a:xfrm>
            <a:off x="7193279" y="2008977"/>
            <a:ext cx="4800583" cy="400110"/>
            <a:chOff x="7127682" y="1618806"/>
            <a:chExt cx="4114800" cy="40011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B8B78EA-707A-84CE-A8C9-7A618E254C17}"/>
                </a:ext>
              </a:extLst>
            </p:cNvPr>
            <p:cNvSpPr txBox="1"/>
            <p:nvPr/>
          </p:nvSpPr>
          <p:spPr>
            <a:xfrm>
              <a:off x="8456975" y="1618806"/>
              <a:ext cx="11144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Raleway" panose="020B0503030101060003" pitchFamily="34" charset="77"/>
                </a:rPr>
                <a:t>7.5 Feet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507B5D8F-2BC1-AF08-3A90-708B5F2FCA4D}"/>
                </a:ext>
              </a:extLst>
            </p:cNvPr>
            <p:cNvCxnSpPr/>
            <p:nvPr/>
          </p:nvCxnSpPr>
          <p:spPr>
            <a:xfrm>
              <a:off x="9571383" y="1818861"/>
              <a:ext cx="1671099" cy="0"/>
            </a:xfrm>
            <a:prstGeom prst="straightConnector1">
              <a:avLst/>
            </a:prstGeom>
            <a:ln w="635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CC53FCC0-B4AB-96FE-D5FF-DC6CF8AC65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7682" y="1818861"/>
              <a:ext cx="1211248" cy="0"/>
            </a:xfrm>
            <a:prstGeom prst="straightConnector1">
              <a:avLst/>
            </a:prstGeom>
            <a:ln w="635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5940891-0190-B58F-FD6D-C11F9091CDC9}"/>
              </a:ext>
            </a:extLst>
          </p:cNvPr>
          <p:cNvGrpSpPr/>
          <p:nvPr/>
        </p:nvGrpSpPr>
        <p:grpSpPr>
          <a:xfrm>
            <a:off x="119276" y="2008977"/>
            <a:ext cx="4879443" cy="400110"/>
            <a:chOff x="7127682" y="1618806"/>
            <a:chExt cx="4114800" cy="40011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B3C250B-B8EE-5AD7-D94C-B1CD2E20E61A}"/>
                </a:ext>
              </a:extLst>
            </p:cNvPr>
            <p:cNvSpPr txBox="1"/>
            <p:nvPr/>
          </p:nvSpPr>
          <p:spPr>
            <a:xfrm>
              <a:off x="8456975" y="1618806"/>
              <a:ext cx="11144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Raleway" panose="020B0503030101060003" pitchFamily="34" charset="77"/>
                </a:rPr>
                <a:t>7.5 Feet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AB660923-B027-A990-81BC-00D533EAE34F}"/>
                </a:ext>
              </a:extLst>
            </p:cNvPr>
            <p:cNvCxnSpPr/>
            <p:nvPr/>
          </p:nvCxnSpPr>
          <p:spPr>
            <a:xfrm>
              <a:off x="9571383" y="1818861"/>
              <a:ext cx="1671099" cy="0"/>
            </a:xfrm>
            <a:prstGeom prst="straightConnector1">
              <a:avLst/>
            </a:prstGeom>
            <a:ln w="635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491836AB-0311-DBC7-300B-D1FD696D76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7682" y="1818861"/>
              <a:ext cx="1211248" cy="0"/>
            </a:xfrm>
            <a:prstGeom prst="straightConnector1">
              <a:avLst/>
            </a:prstGeom>
            <a:ln w="635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02573DD-7AAB-DAB1-AEC4-34C07D904F29}"/>
              </a:ext>
            </a:extLst>
          </p:cNvPr>
          <p:cNvCxnSpPr>
            <a:cxnSpLocks/>
            <a:endCxn id="3" idx="0"/>
          </p:cNvCxnSpPr>
          <p:nvPr/>
        </p:nvCxnSpPr>
        <p:spPr>
          <a:xfrm flipV="1">
            <a:off x="6096000" y="2553083"/>
            <a:ext cx="1" cy="875917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534E673-5B4E-721D-660F-5CFD3A234AAF}"/>
              </a:ext>
            </a:extLst>
          </p:cNvPr>
          <p:cNvCxnSpPr>
            <a:cxnSpLocks/>
            <a:endCxn id="3" idx="2"/>
          </p:cNvCxnSpPr>
          <p:nvPr/>
        </p:nvCxnSpPr>
        <p:spPr>
          <a:xfrm>
            <a:off x="6096001" y="4689996"/>
            <a:ext cx="0" cy="1063487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D31665C-FD9E-EFBA-63DE-6109BAB2BD08}"/>
              </a:ext>
            </a:extLst>
          </p:cNvPr>
          <p:cNvCxnSpPr/>
          <p:nvPr/>
        </p:nvCxnSpPr>
        <p:spPr>
          <a:xfrm>
            <a:off x="457200" y="5763422"/>
            <a:ext cx="11536662" cy="0"/>
          </a:xfrm>
          <a:prstGeom prst="line">
            <a:avLst/>
          </a:prstGeom>
          <a:ln w="635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B4331C2E-136D-C83C-D558-32890E414966}"/>
              </a:ext>
            </a:extLst>
          </p:cNvPr>
          <p:cNvSpPr txBox="1"/>
          <p:nvPr/>
        </p:nvSpPr>
        <p:spPr>
          <a:xfrm>
            <a:off x="8957256" y="4785714"/>
            <a:ext cx="21739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latin typeface="Raleway" panose="020B0503030101060003" pitchFamily="34" charset="77"/>
              </a:rPr>
              <a:t>34 degrees</a:t>
            </a:r>
          </a:p>
        </p:txBody>
      </p:sp>
      <p:sp>
        <p:nvSpPr>
          <p:cNvPr id="35" name="Title 34">
            <a:extLst>
              <a:ext uri="{FF2B5EF4-FFF2-40B4-BE49-F238E27FC236}">
                <a16:creationId xmlns:a16="http://schemas.microsoft.com/office/drawing/2014/main" id="{FACF1B13-7ED1-F3D6-90A8-6CCD5D547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85389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34</a:t>
            </a:r>
            <a:r>
              <a:rPr lang="en-US" baseline="30000" dirty="0"/>
              <a:t>o</a:t>
            </a:r>
            <a:r>
              <a:rPr lang="en-US" dirty="0"/>
              <a:t> or 1.5 : 1 Slope (on both sides) 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88EF4862-7869-335C-F96F-750BD2CB15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836" y="5897478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27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C1FF353-76C0-2C04-3AD5-32684A2D3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Ladders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F20DF0-5731-2693-69D7-6CB58E717003}"/>
              </a:ext>
            </a:extLst>
          </p:cNvPr>
          <p:cNvSpPr txBox="1"/>
          <p:nvPr/>
        </p:nvSpPr>
        <p:spPr>
          <a:xfrm>
            <a:off x="218662" y="2289589"/>
            <a:ext cx="655982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Raleway" panose="020B0503030101060003" pitchFamily="34" charset="77"/>
              </a:rPr>
              <a:t>Are required every 25 lateral feet</a:t>
            </a:r>
          </a:p>
          <a:p>
            <a:pPr marL="457200" indent="-4572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Raleway" panose="020B0503030101060003" pitchFamily="34" charset="77"/>
              </a:rPr>
              <a:t>Must extend at least 3 feet above the excavation wall</a:t>
            </a:r>
          </a:p>
          <a:p>
            <a:pPr marL="457200" indent="-4572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Raleway" panose="020B0503030101060003" pitchFamily="34" charset="77"/>
              </a:rPr>
              <a:t>Must be placed on firm ground within the trench</a:t>
            </a:r>
          </a:p>
        </p:txBody>
      </p:sp>
      <p:pic>
        <p:nvPicPr>
          <p:cNvPr id="1026" name="Picture 2" descr="Excavation and trenching image">
            <a:extLst>
              <a:ext uri="{FF2B5EF4-FFF2-40B4-BE49-F238E27FC236}">
                <a16:creationId xmlns:a16="http://schemas.microsoft.com/office/drawing/2014/main" id="{95F14E64-EF0C-8E12-B904-A5F971541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843" y="-7109"/>
            <a:ext cx="5145157" cy="6865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CB6FBD8-E3A3-F73E-5FA3-8A9B03479577}"/>
              </a:ext>
            </a:extLst>
          </p:cNvPr>
          <p:cNvSpPr txBox="1"/>
          <p:nvPr/>
        </p:nvSpPr>
        <p:spPr>
          <a:xfrm>
            <a:off x="39757" y="6611779"/>
            <a:ext cx="62071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Raleway" panose="020B0503030101060003" pitchFamily="34" charset="77"/>
              </a:rPr>
              <a:t>Image: https://</a:t>
            </a:r>
            <a:r>
              <a:rPr lang="en-US" sz="1000" dirty="0" err="1">
                <a:latin typeface="Raleway" panose="020B0503030101060003" pitchFamily="34" charset="77"/>
              </a:rPr>
              <a:t>www.michigan.gov</a:t>
            </a:r>
            <a:r>
              <a:rPr lang="en-US" sz="1000" dirty="0">
                <a:latin typeface="Raleway" panose="020B0503030101060003" pitchFamily="34" charset="77"/>
              </a:rPr>
              <a:t>/</a:t>
            </a:r>
            <a:r>
              <a:rPr lang="en-US" sz="1000" dirty="0" err="1">
                <a:latin typeface="Raleway" panose="020B0503030101060003" pitchFamily="34" charset="77"/>
              </a:rPr>
              <a:t>leo</a:t>
            </a:r>
            <a:r>
              <a:rPr lang="en-US" sz="1000" dirty="0">
                <a:latin typeface="Raleway" panose="020B0503030101060003" pitchFamily="34" charset="77"/>
              </a:rPr>
              <a:t>/bureaus-agencies/</a:t>
            </a:r>
            <a:r>
              <a:rPr lang="en-US" sz="1000" dirty="0" err="1">
                <a:latin typeface="Raleway" panose="020B0503030101060003" pitchFamily="34" charset="77"/>
              </a:rPr>
              <a:t>miosha</a:t>
            </a:r>
            <a:r>
              <a:rPr lang="en-US" sz="1000" dirty="0">
                <a:latin typeface="Raleway" panose="020B0503030101060003" pitchFamily="34" charset="77"/>
              </a:rPr>
              <a:t>/topics/excavation-and-trenching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D78082DB-532F-C7C3-39DC-B091996BDF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19687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A36FAF7-B194-41F8-6AD8-CACCE2B5B3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0528"/>
            <a:ext cx="12192000" cy="56245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A1D8-E24C-8035-B0A1-92865BA23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Don’t be </a:t>
            </a:r>
            <a:r>
              <a:rPr lang="en-US"/>
              <a:t>the headline.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5C978C-0188-8243-710F-535DAF530EA0}"/>
              </a:ext>
            </a:extLst>
          </p:cNvPr>
          <p:cNvSpPr/>
          <p:nvPr/>
        </p:nvSpPr>
        <p:spPr>
          <a:xfrm>
            <a:off x="6619461" y="2057400"/>
            <a:ext cx="5377070" cy="4591878"/>
          </a:xfrm>
          <a:prstGeom prst="rect">
            <a:avLst/>
          </a:prstGeom>
          <a:solidFill>
            <a:schemeClr val="accent4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05772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3BB1B8-35C4-149C-7E0D-4DF76BDBFA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6063" y="268705"/>
            <a:ext cx="10619873" cy="632058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There are other hazards that we did not cover today.  </a:t>
            </a:r>
          </a:p>
          <a:p>
            <a:endParaRPr lang="en-US" dirty="0"/>
          </a:p>
          <a:p>
            <a:r>
              <a:rPr lang="en-US" dirty="0"/>
              <a:t>Study available materials. </a:t>
            </a:r>
          </a:p>
          <a:p>
            <a:endParaRPr lang="en-US" dirty="0"/>
          </a:p>
          <a:p>
            <a:r>
              <a:rPr lang="en-US" dirty="0"/>
              <a:t>Follow your safety program.  </a:t>
            </a:r>
          </a:p>
          <a:p>
            <a:endParaRPr lang="en-US" dirty="0"/>
          </a:p>
          <a:p>
            <a:r>
              <a:rPr lang="en-US" dirty="0"/>
              <a:t>Use your head.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452F79D-C582-3DAF-C0CD-A3FD72CC1B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215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465619C-05E3-4BF1-BFF3-F13201A48B0B}"/>
              </a:ext>
            </a:extLst>
          </p:cNvPr>
          <p:cNvSpPr txBox="1"/>
          <p:nvPr/>
        </p:nvSpPr>
        <p:spPr>
          <a:xfrm>
            <a:off x="2021681" y="535709"/>
            <a:ext cx="81486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CONTACT INFORMATION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39117A-590D-48F8-9D6C-805756330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248" y="1485900"/>
            <a:ext cx="6707505" cy="26536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51E57B6-E790-4D7E-B331-2D336A29E792}"/>
              </a:ext>
            </a:extLst>
          </p:cNvPr>
          <p:cNvSpPr txBox="1"/>
          <p:nvPr/>
        </p:nvSpPr>
        <p:spPr>
          <a:xfrm>
            <a:off x="6411240" y="4446740"/>
            <a:ext cx="567976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Department of Civil Engineering  MSC01 1070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1 University of New Mexico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Albuquerque, NM 87131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4"/>
              </a:rPr>
              <a:t>swefctribal@unm.edu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5"/>
              </a:rPr>
              <a:t>http://swefc.unm.edu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F2AC91-6A32-4AD1-97F1-93D003C4502A}"/>
              </a:ext>
            </a:extLst>
          </p:cNvPr>
          <p:cNvSpPr txBox="1"/>
          <p:nvPr/>
        </p:nvSpPr>
        <p:spPr>
          <a:xfrm>
            <a:off x="598515" y="4600628"/>
            <a:ext cx="539951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Michelle Olson: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6"/>
              </a:rPr>
              <a:t>meolson@unm.edu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Raleway" panose="020B0503030101060003" pitchFamily="34" charset="0"/>
              </a:rPr>
              <a:t>Matt Ziegler: </a:t>
            </a:r>
            <a:r>
              <a:rPr lang="en-US" sz="2000" dirty="0">
                <a:solidFill>
                  <a:prstClr val="black"/>
                </a:solidFill>
                <a:latin typeface="Raleway" panose="020B0503030101060003" pitchFamily="34" charset="0"/>
                <a:hlinkClick r:id="rId7"/>
              </a:rPr>
              <a:t>mattz@unm.edu</a:t>
            </a:r>
            <a:r>
              <a:rPr lang="en-US" sz="2000" dirty="0">
                <a:solidFill>
                  <a:prstClr val="black"/>
                </a:solidFill>
                <a:latin typeface="Raleway" panose="020B0503030101060003" pitchFamily="34" charset="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7E7D918E-C4DB-9B3A-7F8A-8C9C06E4DA9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5830080"/>
            <a:ext cx="985170" cy="7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71484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EFC Template 7-27-20" id="{BCF797B3-67F0-CB45-B917-85891F231E31}" vid="{0D3ADB63-F8F4-0F4C-927A-83C931AA7E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item1.xml><?xml version="1.0" encoding="utf-8"?>
<SessionSlideMasterData>
  <SlideMaster>
    <tagSlideID>3921</tagSlideID>
    <slideID>3921</slideID>
    <tagSlideID>3922</tagSlideID>
    <slideID>3922</slideID>
    <tagSlideID>3923</tagSlideID>
    <slideID>3923</slideID>
    <tagSlideID>3924</tagSlideID>
    <slideID>3924</slideID>
    <tagSlideID>3925</tagSlideID>
    <slideID>3925</slideID>
    <tagSlideID>3926</tagSlideID>
    <slideID>3926</slideID>
    <tagSlideID>3927</tagSlideID>
    <slideID>3927</slideID>
    <tagSlideID>3928</tagSlideID>
    <slideID>3928</slideID>
    <tagSlideID>3929</tagSlideID>
    <slideID>3929</slideID>
  </SlideMaster>
</SessionSlideMasterData>
</file>

<file path=customXml/item2.xml><?xml version="1.0" encoding="utf-8"?>
<SessionQuestionData>
  <AllQuestions>
    <Question>
      <slideID>3688</slideID>
      <slideType>Q&amp;A_QSlide</slideType>
      <questionText>Is today Wednesday?</questionText>
      <teamScoringFlag>True</teamScoringFlag>
      <correctValue>0</correctValue>
      <incorrectValue>0</incorrectValue>
      <PresentationID>760f7db565664c3482034c4898f10344</PresentationID>
    </Question>
    <Question>
      <slideID>3717</slideID>
      <slideType>Q&amp;A_QSlide</slideType>
      <questionText>The best way for a manager to transmit information that is important to all employees is: </questionText>
      <teamScoringFlag>True</teamScoringFlag>
      <correctValue>0</correctValue>
      <incorrectValue>0</incorrectValue>
      <PresentationID>760f7db565664c3482034c4898f10344</PresentationID>
    </Question>
    <Question>
      <slideID>3718</slideID>
      <slideType>Q&amp;A_QSlide</slideType>
      <questionText>Which of the following is not a measure of volume?</questionText>
      <teamScoringFlag>True</teamScoringFlag>
      <correctValue>0</correctValue>
      <incorrectValue>0</incorrectValue>
      <PresentationID>760f7db565664c3482034c4898f10344</PresentationID>
    </Question>
    <Question>
      <slideID>3698</slideID>
      <slideType>Q&amp;A_QSlide</slideType>
      <questionText>What is the name for raw wastewater coming into the treatment plant?</questionText>
      <teamScoringFlag>True</teamScoringFlag>
      <correctValue>0</correctValue>
      <incorrectValue>0</incorrectValue>
      <PresentationID>760f7db565664c3482034c4898f10344</PresentationID>
    </Question>
    <Question>
      <slideID>3699</slideID>
      <slideType>Q&amp;A_QSlide</slideType>
      <questionText>Secondary treatment is what type of process?</questionText>
      <teamScoringFlag>True</teamScoringFlag>
      <correctValue>0</correctValue>
      <incorrectValue>0</incorrectValue>
      <PresentationID>760f7db565664c3482034c4898f10344</PresentationID>
    </Question>
    <Question>
      <slideID>3700</slideID>
      <slideType>Q&amp;A_QSlide</slideType>
      <questionText>WWTPs are designed to treat or remove the following except?</questionText>
      <teamScoringFlag>True</teamScoringFlag>
      <correctValue>0</correctValue>
      <incorrectValue>0</incorrectValue>
      <PresentationID>760f7db565664c3482034c4898f10344</PresentationID>
    </Question>
    <Question>
      <slideID>3739</slideID>
      <slideType>Q&amp;A_QSlide</slideType>
      <questionText>What is the desired TSS concentration for wastewater effluent?</questionText>
      <teamScoringFlag>True</teamScoringFlag>
      <correctValue>0</correctValue>
      <incorrectValue>0</incorrectValue>
      <PresentationID>760f7db565664c3482034c4898f10344</PresentationID>
    </Question>
    <Question>
      <slideID>3740</slideID>
      <slideType>Q&amp;A_QSlide</slideType>
      <questionText>The detention time for a primary clarifier should be:</questionText>
      <teamScoringFlag>True</teamScoringFlag>
      <correctValue>0</correctValue>
      <incorrectValue>0</incorrectValue>
      <PresentationID>760f7db565664c3482034c4898f10344</PresentationID>
    </Question>
    <Question>
      <slideID>3797</slideID>
      <slideType>Q&amp;A_QSlide</slideType>
      <questionText>How soon after and overflow that will endanger health does the event have to be orally reported?</questionText>
      <teamScoringFlag>True</teamScoringFlag>
      <correctValue>0</correctValue>
      <incorrectValue>0</incorrectValue>
      <PresentationID>760f7db565664c3482034c4898f10344</PresentationID>
    </Question>
    <Question>
      <slideID>3798</slideID>
      <slideType>Q&amp;A_QSlide</slideType>
      <questionText>How soon after and overflow that that will endanger health does the event have to be reported in writing?</questionText>
      <teamScoringFlag>True</teamScoringFlag>
      <correctValue>0</correctValue>
      <incorrectValue>0</incorrectValue>
      <PresentationID>760f7db565664c3482034c4898f10344</PresentationID>
    </Question>
    <Question>
      <slideID>3878</slideID>
      <slideType>Q&amp;A_QSlide</slideType>
      <questionText>Which pipe types commonly use rubber gasketed bell &amp; spigot joints? </questionText>
      <teamScoringFlag>True</teamScoringFlag>
      <correctValue>0</correctValue>
      <incorrectValue>0</incorrectValue>
      <PresentationID>760f7db565664c3482034c4898f10344</PresentationID>
    </Question>
    <Question>
      <slideID>3877</slideID>
      <slideType>Q&amp;A_QSlide</slideType>
      <questionText>In New Mexico, the most common manhole type is what?</questionText>
      <teamScoringFlag>True</teamScoringFlag>
      <correctValue>0</correctValue>
      <incorrectValue>0</incorrectValue>
      <PresentationID>760f7db565664c3482034c4898f10344</PresentationID>
    </Question>
    <Question>
      <slideID>3876</slideID>
      <slideType>Q&amp;A_QSlide</slideType>
      <questionText>What are the two lift station design types?</questionText>
      <teamScoringFlag>True</teamScoringFlag>
      <correctValue>0</correctValue>
      <incorrectValue>0</incorrectValue>
      <PresentationID>760f7db565664c3482034c4898f10344</PresentationID>
    </Question>
    <Question>
      <slideID>3692</slideID>
      <slideType>Q&amp;A_QSlide</slideType>
      <questionText>Disinfection is designed to treat which of the following?</questionText>
      <teamScoringFlag>True</teamScoringFlag>
      <correctValue>0</correctValue>
      <incorrectValue>0</incorrectValue>
      <PresentationID>760f7db565664c3482034c4898f10344</PresentationID>
    </Question>
    <Question>
      <slideID>3693</slideID>
      <slideType>Q&amp;A_QSlide</slideType>
      <questionText>Which of the following is used to remove chlorine?</questionText>
      <teamScoringFlag>True</teamScoringFlag>
      <correctValue>0</correctValue>
      <incorrectValue>0</incorrectValue>
      <PresentationID>760f7db565664c3482034c4898f10344</PresentationID>
    </Question>
    <Question>
      <slideID>3908</slideID>
      <slideType>Q&amp;A_QSlide</slideType>
      <questionText>If chlorine gas feed rates are exceeded what can happen?</questionText>
      <teamScoringFlag>True</teamScoringFlag>
      <correctValue>0</correctValue>
      <incorrectValue>0</incorrectValue>
      <PresentationID>760f7db565664c3482034c4898f10344</PresentationID>
    </Question>
    <Question>
      <slideID>3909</slideID>
      <slideType>Q&amp;A_QSlide</slideType>
      <questionText>What is the purpose of a fusible plug?</questionText>
      <teamScoringFlag>True</teamScoringFlag>
      <correctValue>0</correctValue>
      <incorrectValue>0</incorrectValue>
      <PresentationID>760f7db565664c3482034c4898f10344</PresentationID>
    </Question>
    <Question>
      <slideID>3910</slideID>
      <slideType>Q&amp;A_QSlide</slideType>
      <questionText>At what temperature does a fusible plug melt?</questionText>
      <teamScoringFlag>True</teamScoringFlag>
      <correctValue>0</correctValue>
      <incorrectValue>0</incorrectValue>
      <PresentationID>760f7db565664c3482034c4898f10344</PresentationID>
    </Question>
    <Question>
      <slideID>3911</slideID>
      <slideType>Q&amp;A_QSlide</slideType>
      <questionText>What is the maximum feed rate for a 1-ton chlorine gas cylinder?</questionText>
      <teamScoringFlag>True</teamScoringFlag>
      <correctValue>0</correctValue>
      <incorrectValue>0</incorrectValue>
      <PresentationID>760f7db565664c3482034c4898f10344</PresentationID>
    </Question>
    <Question>
      <slideID>3922</slideID>
      <slideType>Q&amp;A_QSlide</slideType>
      <questionText>What is the volume of a cylindrical tank in gallons if the diameter is 25 ft and tank height is 50 ft. Assume the tank is at full capacity.</questionText>
      <teamScoringFlag>True</teamScoringFlag>
      <correctValue>0</correctValue>
      <incorrectValue>0</incorrectValue>
      <PresentationID>760f7db565664c3482034c4898f10344</PresentationID>
    </Question>
    <Question>
      <slideID>3923</slideID>
      <slideType>Q&amp;A_QSlide</slideType>
      <questionText>Water is flowing in a pipe at 2.15 cfs (cubic feet per second).  What is the flow in gallons per minute (GPM)?</questionText>
      <teamScoringFlag>True</teamScoringFlag>
      <correctValue>0</correctValue>
      <incorrectValue>0</incorrectValue>
      <PresentationID>760f7db565664c3482034c4898f10344</PresentationID>
    </Question>
    <Question>
      <slideID>3924</slideID>
      <slideType>Q&amp;A_QSlide</slideType>
      <questionText>What is the flow in GPM in a full 18” diameter line when the velocity is 2.5 ft/sec?</questionText>
      <teamScoringFlag/>
      <correctValue/>
      <incorrectValue/>
      <PresentationID>760f7db565664c3482034c4898f10344</PresentationID>
    </Question>
    <Question>
      <slideID>3925</slideID>
      <slideType>Q&amp;A_QSlide</slideType>
      <questionText>Your clarifier is 20 ft in diameter and 15 ft deep.  It can handle a flow of 10 MGD.  What is the detention time in minutes?</questionText>
      <teamScoringFlag/>
      <correctValue/>
      <incorrectValue/>
      <PresentationID>760f7db565664c3482034c4898f10344</PresentationID>
    </Question>
    <Question>
      <slideID>3926</slideID>
      <slideType>Q&amp;A_QSlide</slideType>
      <questionText>What is the volume in cubic feet of a reservoir with the dimensions L = 50 ft, W = 15 ft, H = 10 ft.</questionText>
      <teamScoringFlag/>
      <correctValue/>
      <incorrectValue/>
      <PresentationID>760f7db565664c3482034c4898f10344</PresentationID>
    </Question>
    <Question>
      <slideID>3927</slideID>
      <slideType>Q&amp;A_QSlide</slideType>
      <questionText>In acres and square feet, what is the surface area of a circular lagoon with a diameter of 120 feet and a depth of 5 feet?</questionText>
      <teamScoringFlag>True</teamScoringFlag>
      <correctValue>0</correctValue>
      <incorrectValue>0</incorrectValue>
      <PresentationID>760f7db565664c3482034c4898f10344</PresentationID>
    </Question>
    <Question>
      <slideID>3928</slideID>
      <slideType>Q&amp;A_QSlide</slideType>
      <questionText>In acres, what is the surface area of a rectangular lagoon with a length of 700 feet, a width of 400 feet, and a depth of 5 feet?</questionText>
      <teamScoringFlag>True</teamScoringFlag>
      <correctValue>0</correctValue>
      <incorrectValue>0</incorrectValue>
      <PresentationID>760f7db565664c3482034c4898f10344</PresentationID>
    </Question>
    <Question>
      <slideID>3929</slideID>
      <slideType>Q&amp;A_QSlide</slideType>
      <questionText>In square feet, what is the surface area of a rectangular lagoon with a length of 700 feet, a width of 400 feet, and a depth of 5 feet?</questionText>
      <teamScoringFlag>True</teamScoringFlag>
      <correctValue>0</correctValue>
      <incorrectValue>0</incorrectValue>
      <PresentationID>760f7db565664c3482034c4898f10344</PresentationID>
    </Question>
  </AllQuestions>
</SessionQuestionData>
</file>

<file path=customXml/item3.xml><?xml version="1.0" encoding="utf-8"?>
<SessionRankData/>
</file>

<file path=customXml/item4.xml><?xml version="1.0" encoding="utf-8"?>
<SessionAnswerData>
  <AllAnswers>
    <Answers>
      <slideID>3688</slideID>
      <answerID>1</answerID>
      <answerText>Yes</answerText>
      <isCorrect>Yes</isCorrect>
      <pointValue>1</pointValue>
      <PresentationID>760f7db565664c3482034c4898f10344</PresentationID>
    </Answers>
    <Answers>
      <slideID>3688</slideID>
      <answerID>2</answerID>
      <answerText>No</answerText>
      <isCorrect>None</isCorrect>
      <pointValue>0</pointValue>
      <PresentationID>760f7db565664c3482034c4898f10344</PresentationID>
    </Answers>
    <Answers>
      <slideID>3686</slideID>
      <answerID>1</answerID>
      <answerText>Yes</answerText>
      <isCorrect>None</isCorrect>
      <pointValue>0</pointValue>
      <PresentationID>760f7db565664c3482034c4898f10344</PresentationID>
    </Answers>
    <Answers>
      <slideID>3686</slideID>
      <answerID>2</answerID>
      <answerText>No</answerText>
      <isCorrect>None</isCorrect>
      <pointValue>0</pointValue>
      <PresentationID>760f7db565664c3482034c4898f10344</PresentationID>
    </Answers>
    <Answers>
      <slideID>3686</slideID>
      <answerID>3</answerID>
      <answerText>Not yet, but plan to</answerText>
      <isCorrect>None</isCorrect>
      <pointValue>0</pointValue>
      <PresentationID>760f7db565664c3482034c4898f10344</PresentationID>
    </Answers>
    <Answers>
      <slideID>3685</slideID>
      <answerID>1</answerID>
      <answerText>NMED</answerText>
      <isCorrect>None</isCorrect>
      <pointValue>0</pointValue>
      <PresentationID>760f7db565664c3482034c4898f10344</PresentationID>
    </Answers>
    <Answers>
      <slideID>3685</slideID>
      <answerID>2</answerID>
      <answerText>ITCA</answerText>
      <isCorrect>None</isCorrect>
      <pointValue>0</pointValue>
      <PresentationID>760f7db565664c3482034c4898f10344</PresentationID>
    </Answers>
    <Answers>
      <slideID>3685</slideID>
      <answerID>3</answerID>
      <answerText>Another State</answerText>
      <isCorrect>None</isCorrect>
      <pointValue>0</pointValue>
      <PresentationID>760f7db565664c3482034c4898f10344</PresentationID>
    </Answers>
    <Answers>
      <slideID>3717</slideID>
      <answerID>1</answerID>
      <answerText>Tell the office manager</answerText>
      <isCorrect>None</isCorrect>
      <pointValue>0</pointValue>
      <PresentationID>760f7db565664c3482034c4898f10344</PresentationID>
    </Answers>
    <Answers>
      <slideID>3717</slideID>
      <answerID>2</answerID>
      <answerText>Face-to-face meeting</answerText>
      <isCorrect>Yes</isCorrect>
      <pointValue>1</pointValue>
      <PresentationID>760f7db565664c3482034c4898f10344</PresentationID>
    </Answers>
    <Answers>
      <slideID>3717</slideID>
      <answerID>3</answerID>
      <answerText>Put a notice on the plant website</answerText>
      <isCorrect>None</isCorrect>
      <pointValue>0</pointValue>
      <PresentationID>760f7db565664c3482034c4898f10344</PresentationID>
    </Answers>
    <Answers>
      <slideID>3717</slideID>
      <answerID>4</answerID>
      <answerText>Send a memorandum</answerText>
      <isCorrect>None</isCorrect>
      <pointValue>0</pointValue>
      <PresentationID>760f7db565664c3482034c4898f10344</PresentationID>
    </Answers>
    <Answers>
      <slideID>3718</slideID>
      <answerID>1</answerID>
      <answerText>Cubic ft (ft3)</answerText>
      <isCorrect>None</isCorrect>
      <pointValue>0</pointValue>
      <PresentationID>760f7db565664c3482034c4898f10344</PresentationID>
    </Answers>
    <Answers>
      <slideID>3718</slideID>
      <answerID>2</answerID>
      <answerText>Cubic meters (m3)</answerText>
      <isCorrect>None</isCorrect>
      <pointValue>0</pointValue>
      <PresentationID>760f7db565664c3482034c4898f10344</PresentationID>
    </Answers>
    <Answers>
      <slideID>3718</slideID>
      <answerID>3</answerID>
      <answerText>Gallons (Gal)</answerText>
      <isCorrect>None</isCorrect>
      <pointValue>0</pointValue>
      <PresentationID>760f7db565664c3482034c4898f10344</PresentationID>
    </Answers>
    <Answers>
      <slideID>3718</slideID>
      <answerID>4</answerID>
      <answerText>Square inches (in2)</answerText>
      <isCorrect>Yes</isCorrect>
      <pointValue>1</pointValue>
      <PresentationID>760f7db565664c3482034c4898f10344</PresentationID>
    </Answers>
    <Answers>
      <slideID>3698</slideID>
      <answerID>1</answerID>
      <answerText>Effluent</answerText>
      <isCorrect>None</isCorrect>
      <pointValue>0</pointValue>
      <PresentationID>760f7db565664c3482034c4898f10344</PresentationID>
    </Answers>
    <Answers>
      <slideID>3698</slideID>
      <answerID>2</answerID>
      <answerText>Secondary Flow</answerText>
      <isCorrect>None</isCorrect>
      <pointValue>0</pointValue>
      <PresentationID>760f7db565664c3482034c4898f10344</PresentationID>
    </Answers>
    <Answers>
      <slideID>3698</slideID>
      <answerID>3</answerID>
      <answerText>Influent</answerText>
      <isCorrect>Yes</isCorrect>
      <pointValue>1</pointValue>
      <PresentationID>760f7db565664c3482034c4898f10344</PresentationID>
    </Answers>
    <Answers>
      <slideID>3698</slideID>
      <answerID>4</answerID>
      <answerText>Surface water</answerText>
      <isCorrect>None</isCorrect>
      <pointValue>0</pointValue>
      <PresentationID>760f7db565664c3482034c4898f10344</PresentationID>
    </Answers>
    <Answers>
      <slideID>3699</slideID>
      <answerID>1</answerID>
      <answerText>Physical</answerText>
      <isCorrect>None</isCorrect>
      <pointValue>0</pointValue>
      <PresentationID>760f7db565664c3482034c4898f10344</PresentationID>
    </Answers>
    <Answers>
      <slideID>3699</slideID>
      <answerID>2</answerID>
      <answerText>Toxic</answerText>
      <isCorrect>None</isCorrect>
      <pointValue>0</pointValue>
      <PresentationID>760f7db565664c3482034c4898f10344</PresentationID>
    </Answers>
    <Answers>
      <slideID>3699</slideID>
      <answerID>3</answerID>
      <answerText>Electrical</answerText>
      <isCorrect>None</isCorrect>
      <pointValue>0</pointValue>
      <PresentationID>760f7db565664c3482034c4898f10344</PresentationID>
    </Answers>
    <Answers>
      <slideID>3699</slideID>
      <answerID>4</answerID>
      <answerText>Biological</answerText>
      <isCorrect>Yes</isCorrect>
      <pointValue>1</pointValue>
      <PresentationID>760f7db565664c3482034c4898f10344</PresentationID>
    </Answers>
    <Answers>
      <slideID>3700</slideID>
      <answerID>1</answerID>
      <answerText>Oxygen</answerText>
      <isCorrect>Yes</isCorrect>
      <pointValue>1</pointValue>
      <PresentationID>760f7db565664c3482034c4898f10344</PresentationID>
    </Answers>
    <Answers>
      <slideID>3700</slideID>
      <answerID>2</answerID>
      <answerText>Ammonia ( NH3 )</answerText>
      <isCorrect>None</isCorrect>
      <pointValue>0</pointValue>
      <PresentationID>760f7db565664c3482034c4898f10344</PresentationID>
    </Answers>
    <Answers>
      <slideID>3700</slideID>
      <answerID>3</answerID>
      <answerText>Grit</answerText>
      <isCorrect>None</isCorrect>
      <pointValue>0</pointValue>
      <PresentationID>760f7db565664c3482034c4898f10344</PresentationID>
    </Answers>
    <Answers>
      <slideID>3700</slideID>
      <answerID>4</answerID>
      <answerText>BOD</answerText>
      <isCorrect>None</isCorrect>
      <pointValue>0</pointValue>
      <PresentationID>760f7db565664c3482034c4898f10344</PresentationID>
    </Answers>
    <Answers>
      <slideID>3739</slideID>
      <answerID>1</answerID>
      <answerText>5 lbs</answerText>
      <isCorrect>None</isCorrect>
      <pointValue>0</pointValue>
      <PresentationID>760f7db565664c3482034c4898f10344</PresentationID>
    </Answers>
    <Answers>
      <slideID>3739</slideID>
      <answerID>2</answerID>
      <answerText>30 mg/L</answerText>
      <isCorrect>Yes</isCorrect>
      <pointValue>1</pointValue>
      <PresentationID>760f7db565664c3482034c4898f10344</PresentationID>
    </Answers>
    <Answers>
      <slideID>3739</slideID>
      <answerID>3</answerID>
      <answerText>200 mg/L</answerText>
      <isCorrect>None</isCorrect>
      <pointValue>0</pointValue>
      <PresentationID>760f7db565664c3482034c4898f10344</PresentationID>
    </Answers>
    <Answers>
      <slideID>3739</slideID>
      <answerID>4</answerID>
      <answerText>45 mg/L</answerText>
      <isCorrect>None</isCorrect>
      <pointValue>0</pointValue>
      <PresentationID>760f7db565664c3482034c4898f10344</PresentationID>
    </Answers>
    <Answers>
      <slideID>3740</slideID>
      <answerID>1</answerID>
      <answerText>2-3 hours</answerText>
      <isCorrect>Yes</isCorrect>
      <pointValue>1</pointValue>
      <PresentationID>760f7db565664c3482034c4898f10344</PresentationID>
    </Answers>
    <Answers>
      <slideID>3740</slideID>
      <answerID>2</answerID>
      <answerText>10-14 hours</answerText>
      <isCorrect>None</isCorrect>
      <pointValue>0</pointValue>
      <PresentationID>760f7db565664c3482034c4898f10344</PresentationID>
    </Answers>
    <Answers>
      <slideID>3740</slideID>
      <answerID>3</answerID>
      <answerText>1-2 days</answerText>
      <isCorrect>None</isCorrect>
      <pointValue>0</pointValue>
      <PresentationID>760f7db565664c3482034c4898f10344</PresentationID>
    </Answers>
    <Answers>
      <slideID>3740</slideID>
      <answerID>4</answerID>
      <answerText>24 hours</answerText>
      <isCorrect>None</isCorrect>
      <pointValue>0</pointValue>
      <PresentationID>760f7db565664c3482034c4898f10344</PresentationID>
    </Answers>
    <Answers>
      <slideID>3797</slideID>
      <answerID>1</answerID>
      <answerText>6 hours</answerText>
      <isCorrect>None</isCorrect>
      <pointValue>0</pointValue>
      <PresentationID>760f7db565664c3482034c4898f10344</PresentationID>
    </Answers>
    <Answers>
      <slideID>3797</slideID>
      <answerID>2</answerID>
      <answerText>12 hours</answerText>
      <isCorrect>None</isCorrect>
      <pointValue>0</pointValue>
      <PresentationID>760f7db565664c3482034c4898f10344</PresentationID>
    </Answers>
    <Answers>
      <slideID>3797</slideID>
      <answerID>3</answerID>
      <answerText>24 hours</answerText>
      <isCorrect>Yes</isCorrect>
      <pointValue>1</pointValue>
      <PresentationID>760f7db565664c3482034c4898f10344</PresentationID>
    </Answers>
    <Answers>
      <slideID>3797</slideID>
      <answerID>4</answerID>
      <answerText>48 hours</answerText>
      <isCorrect>None</isCorrect>
      <pointValue>0</pointValue>
      <PresentationID>760f7db565664c3482034c4898f10344</PresentationID>
    </Answers>
    <Answers>
      <slideID>3798</slideID>
      <answerID>1</answerID>
      <answerText>1 day</answerText>
      <isCorrect>None</isCorrect>
      <pointValue>0</pointValue>
      <PresentationID>760f7db565664c3482034c4898f10344</PresentationID>
    </Answers>
    <Answers>
      <slideID>3798</slideID>
      <answerID>2</answerID>
      <answerText>2 days</answerText>
      <isCorrect>None</isCorrect>
      <pointValue>0</pointValue>
      <PresentationID>760f7db565664c3482034c4898f10344</PresentationID>
    </Answers>
    <Answers>
      <slideID>3798</slideID>
      <answerID>3</answerID>
      <answerText>5 days</answerText>
      <isCorrect>Yes</isCorrect>
      <pointValue>1</pointValue>
      <PresentationID>760f7db565664c3482034c4898f10344</PresentationID>
    </Answers>
    <Answers>
      <slideID>3798</slideID>
      <answerID>4</answerID>
      <answerText>10 days</answerText>
      <isCorrect>None</isCorrect>
      <pointValue>0</pointValue>
      <PresentationID>760f7db565664c3482034c4898f10344</PresentationID>
    </Answers>
    <Answers>
      <slideID>3878</slideID>
      <answerID>1</answerID>
      <answerText>Cast Iron</answerText>
      <isCorrect>None</isCorrect>
      <pointValue>0</pointValue>
      <PresentationID>760f7db565664c3482034c4898f10344</PresentationID>
    </Answers>
    <Answers>
      <slideID>3878</slideID>
      <answerID>2</answerID>
      <answerText>PVC</answerText>
      <isCorrect>None</isCorrect>
      <pointValue>0</pointValue>
      <PresentationID>760f7db565664c3482034c4898f10344</PresentationID>
    </Answers>
    <Answers>
      <slideID>3878</slideID>
      <answerID>3</answerID>
      <answerText>Reinforced Concrete</answerText>
      <isCorrect>None</isCorrect>
      <pointValue>0</pointValue>
      <PresentationID>760f7db565664c3482034c4898f10344</PresentationID>
    </Answers>
    <Answers>
      <slideID>3878</slideID>
      <answerID>4</answerID>
      <answerText>All of the above</answerText>
      <isCorrect>Yes</isCorrect>
      <pointValue>1</pointValue>
      <PresentationID>760f7db565664c3482034c4898f10344</PresentationID>
    </Answers>
    <Answers>
      <slideID>3877</slideID>
      <answerID>1</answerID>
      <answerText>Brick</answerText>
      <isCorrect>None</isCorrect>
      <pointValue>0</pointValue>
      <PresentationID>760f7db565664c3482034c4898f10344</PresentationID>
    </Answers>
    <Answers>
      <slideID>3877</slideID>
      <answerID>2</answerID>
      <answerText>Fiberglass</answerText>
      <isCorrect>None</isCorrect>
      <pointValue>0</pointValue>
      <PresentationID>760f7db565664c3482034c4898f10344</PresentationID>
    </Answers>
    <Answers>
      <slideID>3877</slideID>
      <answerID>3</answerID>
      <answerText>Precast Concrete with a poured-in-place base</answerText>
      <isCorrect>Yes</isCorrect>
      <pointValue>1</pointValue>
      <PresentationID>760f7db565664c3482034c4898f10344</PresentationID>
    </Answers>
    <Answers>
      <slideID>3877</slideID>
      <answerID>4</answerID>
      <answerText>PVC</answerText>
      <isCorrect>None</isCorrect>
      <pointValue>0</pointValue>
      <PresentationID>760f7db565664c3482034c4898f10344</PresentationID>
    </Answers>
    <Answers>
      <slideID>3876</slideID>
      <answerID>1</answerID>
      <answerText>Left well and right well</answerText>
      <isCorrect>None</isCorrect>
      <pointValue>0</pointValue>
      <PresentationID>760f7db565664c3482034c4898f10344</PresentationID>
    </Answers>
    <Answers>
      <slideID>3876</slideID>
      <answerID>2</answerID>
      <answerText>Wet well and dry well</answerText>
      <isCorrect>Yes</isCorrect>
      <pointValue>1</pointValue>
      <PresentationID>760f7db565664c3482034c4898f10344</PresentationID>
    </Answers>
    <Answers>
      <slideID>3876</slideID>
      <answerID>3</answerID>
      <answerText>High well and low well</answerText>
      <isCorrect>None</isCorrect>
      <pointValue>0</pointValue>
      <PresentationID>760f7db565664c3482034c4898f10344</PresentationID>
    </Answers>
    <Answers>
      <slideID>3876</slideID>
      <answerID>4</answerID>
      <answerText>In well and out well</answerText>
      <isCorrect>None</isCorrect>
      <pointValue>0</pointValue>
      <PresentationID>760f7db565664c3482034c4898f10344</PresentationID>
    </Answers>
    <Answers>
      <slideID>3692</slideID>
      <answerID>1</answerID>
      <answerText>BOD</answerText>
      <isCorrect>None</isCorrect>
      <pointValue>0</pointValue>
      <PresentationID>760f7db565664c3482034c4898f10344</PresentationID>
    </Answers>
    <Answers>
      <slideID>3692</slideID>
      <answerID>2</answerID>
      <answerText>Course Screenings</answerText>
      <isCorrect>None</isCorrect>
      <pointValue>0</pointValue>
      <PresentationID>760f7db565664c3482034c4898f10344</PresentationID>
    </Answers>
    <Answers>
      <slideID>3692</slideID>
      <answerID>3</answerID>
      <answerText>Ammonia (NH3)</answerText>
      <isCorrect>None</isCorrect>
      <pointValue>0</pointValue>
      <PresentationID>760f7db565664c3482034c4898f10344</PresentationID>
    </Answers>
    <Answers>
      <slideID>3692</slideID>
      <answerID>4</answerID>
      <answerText>Pathogens and other microbes</answerText>
      <isCorrect>Yes</isCorrect>
      <pointValue>1</pointValue>
      <PresentationID>760f7db565664c3482034c4898f10344</PresentationID>
    </Answers>
    <Answers>
      <slideID>3693</slideID>
      <answerID>1</answerID>
      <answerText>Sulfuric dioxide (SO2)</answerText>
      <isCorrect>None</isCorrect>
      <pointValue>0</pointValue>
      <PresentationID>760f7db565664c3482034c4898f10344</PresentationID>
    </Answers>
    <Answers>
      <slideID>3693</slideID>
      <answerID>2</answerID>
      <answerText>Sunlight</answerText>
      <isCorrect>None</isCorrect>
      <pointValue>0</pointValue>
      <PresentationID>760f7db565664c3482034c4898f10344</PresentationID>
    </Answers>
    <Answers>
      <slideID>3693</slideID>
      <answerID>3</answerID>
      <answerText>Aeration</answerText>
      <isCorrect>None</isCorrect>
      <pointValue>0</pointValue>
      <PresentationID>760f7db565664c3482034c4898f10344</PresentationID>
    </Answers>
    <Answers>
      <slideID>3693</slideID>
      <answerID>4</answerID>
      <answerText>All of the above</answerText>
      <isCorrect>None</isCorrect>
      <pointValue>0</pointValue>
      <PresentationID>760f7db565664c3482034c4898f10344</PresentationID>
    </Answers>
    <Answers>
      <slideID>3908</slideID>
      <answerID>1</answerID>
      <answerText>Chlorine becomes hydrochloric acid</answerText>
      <isCorrect>None</isCorrect>
      <pointValue>0</pointValue>
      <PresentationID>760f7db565664c3482034c4898f10344</PresentationID>
    </Answers>
    <Answers>
      <slideID>3908</slideID>
      <answerID>2</answerID>
      <answerText>Chlorine gas becomes inactive</answerText>
      <isCorrect>None</isCorrect>
      <pointValue>0</pointValue>
      <PresentationID>760f7db565664c3482034c4898f10344</PresentationID>
    </Answers>
    <Answers>
      <slideID>3908</slideID>
      <answerID>3</answerID>
      <answerText>Storage tank will freeze</answerText>
      <isCorrect>Yes</isCorrect>
      <pointValue>1</pointValue>
      <PresentationID>760f7db565664c3482034c4898f10344</PresentationID>
    </Answers>
    <Answers>
      <slideID>3908</slideID>
      <answerID>4</answerID>
      <answerText>All of the above</answerText>
      <isCorrect>None</isCorrect>
      <pointValue>0</pointValue>
      <PresentationID>760f7db565664c3482034c4898f10344</PresentationID>
    </Answers>
    <Answers>
      <slideID>3909</slideID>
      <answerID>1</answerID>
      <answerText>To slowly release chlorine gas to prevent rupturing of chlorine storage tanks</answerText>
      <isCorrect>Yes</isCorrect>
      <pointValue>1</pointValue>
      <PresentationID>760f7db565664c3482034c4898f10344</PresentationID>
    </Answers>
    <Answers>
      <slideID>3909</slideID>
      <answerID>2</answerID>
      <answerText>To generate UV light</answerText>
      <isCorrect>None</isCorrect>
      <pointValue>0</pointValue>
      <PresentationID>760f7db565664c3482034c4898f10344</PresentationID>
    </Answers>
    <Answers>
      <slideID>3909</slideID>
      <answerID>3</answerID>
      <answerText>To generate ozone</answerText>
      <isCorrect>None</isCorrect>
      <pointValue>0</pointValue>
      <PresentationID>760f7db565664c3482034c4898f10344</PresentationID>
    </Answers>
    <Answers>
      <slideID>3909</slideID>
      <answerID>4</answerID>
      <answerText>To create a reaction between water and salt to form sodium hypochlorite</answerText>
      <isCorrect>None</isCorrect>
      <pointValue>0</pointValue>
      <PresentationID>760f7db565664c3482034c4898f10344</PresentationID>
    </Answers>
    <Answers>
      <slideID>3910</slideID>
      <answerID>1</answerID>
      <answerText>157°F</answerText>
      <isCorrect>Yes</isCorrect>
      <pointValue>1</pointValue>
      <PresentationID>760f7db565664c3482034c4898f10344</PresentationID>
    </Answers>
    <Answers>
      <slideID>3910</slideID>
      <answerID>2</answerID>
      <answerText>32°F</answerText>
      <isCorrect>None</isCorrect>
      <pointValue>0</pointValue>
      <PresentationID>760f7db565664c3482034c4898f10344</PresentationID>
    </Answers>
    <Answers>
      <slideID>3910</slideID>
      <answerID>3</answerID>
      <answerText>500°F</answerText>
      <isCorrect>None</isCorrect>
      <pointValue>0</pointValue>
      <PresentationID>760f7db565664c3482034c4898f10344</PresentationID>
    </Answers>
    <Answers>
      <slideID>3910</slideID>
      <answerID>4</answerID>
      <answerText>212°F</answerText>
      <isCorrect>None</isCorrect>
      <pointValue>0</pointValue>
      <PresentationID>760f7db565664c3482034c4898f10344</PresentationID>
    </Answers>
    <Answers>
      <slideID>3911</slideID>
      <answerID>1</answerID>
      <answerText>40 lbs/day</answerText>
      <isCorrect>None</isCorrect>
      <pointValue>0</pointValue>
      <PresentationID>760f7db565664c3482034c4898f10344</PresentationID>
    </Answers>
    <Answers>
      <slideID>3911</slideID>
      <answerID>2</answerID>
      <answerText>100 mg/L</answerText>
      <isCorrect>None</isCorrect>
      <pointValue>0</pointValue>
      <PresentationID>760f7db565664c3482034c4898f10344</PresentationID>
    </Answers>
    <Answers>
      <slideID>3911</slideID>
      <answerID>3</answerID>
      <answerText>400 lbs/day</answerText>
      <isCorrect>Yes</isCorrect>
      <pointValue>1</pointValue>
      <PresentationID>760f7db565664c3482034c4898f10344</PresentationID>
    </Answers>
    <Answers>
      <slideID>3911</slideID>
      <answerID>4</answerID>
      <answerText>1 lb/min</answerText>
      <isCorrect>None</isCorrect>
      <pointValue>0</pointValue>
      <PresentationID>760f7db565664c3482034c4898f10344</PresentationID>
    </Answers>
    <Answers>
      <slideID>3922</slideID>
      <answerID>4</answerID>
      <answerText>60,000 Gallons</answerText>
      <isCorrect>None</isCorrect>
      <pointValue>0</pointValue>
      <PresentationID>760f7db565664c3482034c4898f10344</PresentationID>
    </Answers>
    <Answers>
      <slideID>3922</slideID>
      <answerID>3</answerID>
      <answerText>250,000 Gallons</answerText>
      <isCorrect>None</isCorrect>
      <pointValue>0</pointValue>
      <PresentationID>760f7db565664c3482034c4898f10344</PresentationID>
    </Answers>
    <Answers>
      <slideID>3922</slideID>
      <answerID>2</answerID>
      <answerText>183,492 Gallons</answerText>
      <isCorrect>Yes</isCorrect>
      <pointValue>1</pointValue>
      <PresentationID>760f7db565664c3482034c4898f10344</PresentationID>
    </Answers>
    <Answers>
      <slideID>3922</slideID>
      <answerID>1</answerID>
      <answerText>120,000 Gallons</answerText>
      <isCorrect>None</isCorrect>
      <pointValue>0</pointValue>
      <PresentationID>760f7db565664c3482034c4898f10344</PresentationID>
    </Answers>
    <Answers>
      <slideID>3923</slideID>
      <answerID>4</answerID>
      <answerText>400 gpm</answerText>
      <isCorrect>None</isCorrect>
      <pointValue>0</pointValue>
      <PresentationID>760f7db565664c3482034c4898f10344</PresentationID>
    </Answers>
    <Answers>
      <slideID>3923</slideID>
      <answerID>3</answerID>
      <answerText>806 gpm</answerText>
      <isCorrect>None</isCorrect>
      <pointValue>0</pointValue>
      <PresentationID>760f7db565664c3482034c4898f10344</PresentationID>
    </Answers>
    <Answers>
      <slideID>3923</slideID>
      <answerID>2</answerID>
      <answerText>965 GPM</answerText>
      <isCorrect>Yes</isCorrect>
      <pointValue>1</pointValue>
      <PresentationID>760f7db565664c3482034c4898f10344</PresentationID>
    </Answers>
    <Answers>
      <slideID>3923</slideID>
      <answerID>1</answerID>
      <answerText>2150 GPM</answerText>
      <isCorrect>None</isCorrect>
      <pointValue>0</pointValue>
      <PresentationID>760f7db565664c3482034c4898f10344</PresentationID>
    </Answers>
    <Answers>
      <slideID>3924</slideID>
      <answerID>1</answerID>
      <answerText>2150 GPM</answerText>
      <isCorrect>None</isCorrect>
      <pointValue>0</pointValue>
      <PresentationID>760f7db565664c3482034c4898f10344</PresentationID>
    </Answers>
    <Answers>
      <slideID>3924</slideID>
      <answerID>2</answerID>
      <answerText>1984 GPM</answerText>
      <isCorrect>None</isCorrect>
      <pointValue>0</pointValue>
      <PresentationID>760f7db565664c3482034c4898f10344</PresentationID>
    </Answers>
    <Answers>
      <slideID>3924</slideID>
      <answerID>3</answerID>
      <answerText>806 GPM</answerText>
      <isCorrect>None</isCorrect>
      <pointValue>0</pointValue>
      <PresentationID>760f7db565664c3482034c4898f10344</PresentationID>
    </Answers>
    <Answers>
      <slideID>3924</slideID>
      <answerID>4</answerID>
      <answerText>400 GPM</answerText>
      <isCorrect>None</isCorrect>
      <pointValue>0</pointValue>
      <PresentationID>760f7db565664c3482034c4898f10344</PresentationID>
    </Answers>
    <Answers>
      <slideID>3925</slideID>
      <answerID>1</answerID>
      <answerText>10.7 minutes</answerText>
      <isCorrect>None</isCorrect>
      <pointValue>0</pointValue>
      <PresentationID>760f7db565664c3482034c4898f10344</PresentationID>
    </Answers>
    <Answers>
      <slideID>3925</slideID>
      <answerID>2</answerID>
      <answerText>5.07 minutes</answerText>
      <isCorrect>None</isCorrect>
      <pointValue>0</pointValue>
      <PresentationID>760f7db565664c3482034c4898f10344</PresentationID>
    </Answers>
    <Answers>
      <slideID>3925</slideID>
      <answerID>3</answerID>
      <answerText>2.5 minutes</answerText>
      <isCorrect>None</isCorrect>
      <pointValue>0</pointValue>
      <PresentationID>760f7db565664c3482034c4898f10344</PresentationID>
    </Answers>
    <Answers>
      <slideID>3925</slideID>
      <answerID>4</answerID>
      <answerText>15 minutes</answerText>
      <isCorrect>None</isCorrect>
      <pointValue>0</pointValue>
      <PresentationID>760f7db565664c3482034c4898f10344</PresentationID>
    </Answers>
    <Answers>
      <slideID>3926</slideID>
      <answerID>1</answerID>
      <answerText>3500 ft3</answerText>
      <isCorrect>None</isCorrect>
      <pointValue>0</pointValue>
      <PresentationID>760f7db565664c3482034c4898f10344</PresentationID>
    </Answers>
    <Answers>
      <slideID>3926</slideID>
      <answerID>2</answerID>
      <answerText>7500 ft3</answerText>
      <isCorrect>None</isCorrect>
      <pointValue>0</pointValue>
      <PresentationID>760f7db565664c3482034c4898f10344</PresentationID>
    </Answers>
    <Answers>
      <slideID>3926</slideID>
      <answerID>3</answerID>
      <answerText>6500 ft3</answerText>
      <isCorrect>None</isCorrect>
      <pointValue>0</pointValue>
      <PresentationID>760f7db565664c3482034c4898f10344</PresentationID>
    </Answers>
    <Answers>
      <slideID>3926</slideID>
      <answerID>4</answerID>
      <answerText>4500 ft3</answerText>
      <isCorrect>None</isCorrect>
      <pointValue>0</pointValue>
      <PresentationID>760f7db565664c3482034c4898f10344</PresentationID>
    </Answers>
    <Answers>
      <slideID>3927</slideID>
      <answerID>4</answerID>
      <answerText>4500 ft3</answerText>
      <isCorrect>None</isCorrect>
      <pointValue>0</pointValue>
      <PresentationID>760f7db565664c3482034c4898f10344</PresentationID>
    </Answers>
    <Answers>
      <slideID>3927</slideID>
      <answerID>3</answerID>
      <answerText>11,304 ft2 and 0.26 acres</answerText>
      <isCorrect>Yes</isCorrect>
      <pointValue>1</pointValue>
      <PresentationID>760f7db565664c3482034c4898f10344</PresentationID>
    </Answers>
    <Answers>
      <slideID>3927</slideID>
      <answerID>2</answerID>
      <answerText>1,884 ft2 and 5.0 acres</answerText>
      <isCorrect>None</isCorrect>
      <pointValue>0</pointValue>
      <PresentationID>760f7db565664c3482034c4898f10344</PresentationID>
    </Answers>
    <Answers>
      <slideID>3927</slideID>
      <answerID>1</answerID>
      <answerText>11,304 ft2 and 1.0 acres</answerText>
      <isCorrect>None</isCorrect>
      <pointValue>0</pointValue>
      <PresentationID>760f7db565664c3482034c4898f10344</PresentationID>
    </Answers>
    <Answers>
      <slideID>3928</slideID>
      <answerID>4</answerID>
      <answerText>6.4 acres</answerText>
      <isCorrect>Yes</isCorrect>
      <pointValue>1</pointValue>
      <PresentationID>760f7db565664c3482034c4898f10344</PresentationID>
    </Answers>
    <Answers>
      <slideID>3928</slideID>
      <answerID>3</answerID>
      <answerText>32 acres</answerText>
      <isCorrect>None</isCorrect>
      <pointValue>0</pointValue>
      <PresentationID>760f7db565664c3482034c4898f10344</PresentationID>
    </Answers>
    <Answers>
      <slideID>3928</slideID>
      <answerID>2</answerID>
      <answerText>10 acres</answerText>
      <isCorrect>None</isCorrect>
      <pointValue>0</pointValue>
      <PresentationID>760f7db565664c3482034c4898f10344</PresentationID>
    </Answers>
    <Answers>
      <slideID>3928</slideID>
      <answerID>1</answerID>
      <answerText>5.5 acres</answerText>
      <isCorrect>None</isCorrect>
      <pointValue>0</pointValue>
      <PresentationID>760f7db565664c3482034c4898f10344</PresentationID>
    </Answers>
    <Answers>
      <slideID>3929</slideID>
      <answerID>4</answerID>
      <answerText>1,400,00 ft2 and 3.25 acres</answerText>
      <isCorrect>None</isCorrect>
      <pointValue>0</pointValue>
      <PresentationID>760f7db565664c3482034c4898f10344</PresentationID>
    </Answers>
    <Answers>
      <slideID>3929</slideID>
      <answerID>3</answerID>
      <answerText>150,000 ft2 and 0.26 acres</answerText>
      <isCorrect>None</isCorrect>
      <pointValue>0</pointValue>
      <PresentationID>760f7db565664c3482034c4898f10344</PresentationID>
    </Answers>
    <Answers>
      <slideID>3929</slideID>
      <answerID>2</answerID>
      <answerText>280,000 ft2</answerText>
      <isCorrect>Yes</isCorrect>
      <pointValue>1</pointValue>
      <PresentationID>760f7db565664c3482034c4898f10344</PresentationID>
    </Answers>
    <Answers>
      <slideID>3929</slideID>
      <answerID>1</answerID>
      <answerText>240,000 ft2</answerText>
      <isCorrect>None</isCorrect>
      <pointValue>0</pointValue>
      <PresentationID>760f7db565664c3482034c4898f10344</PresentationID>
    </Answers>
  </AllAnswers>
</SessionAnswerData>
</file>

<file path=customXml/item5.xml><?xml version="1.0" encoding="utf-8"?>
<TeamNamesData>
  <TeamNames>
    <Team1/>
    <NewTeam1/>
    <Team2/>
    <NewTeam2/>
    <Team3/>
    <NewTeam3/>
    <Team4/>
    <NewTeam4/>
    <Team5/>
    <NewTeam5/>
    <Team6/>
    <NewTeam6/>
    <Team7/>
    <NewTeam7/>
    <Team8/>
    <NewTeam8/>
    <Team9/>
    <NewTeam9/>
    <Team10/>
    <NewTeam10/>
  </TeamNames>
</TeamNamesData>
</file>

<file path=customXml/item6.xml><?xml version="1.0" encoding="utf-8"?>
<SessionResponseGridSettings>
  <AllResponseGridSettings/>
</SessionResponseGridSettings>
</file>

<file path=customXml/item7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cfcacb4-ef8c-4171-b2bd-68e64a4a5b38">
      <Terms xmlns="http://schemas.microsoft.com/office/infopath/2007/PartnerControls"/>
    </lcf76f155ced4ddcb4097134ff3c332f>
    <TaxCatchAll xmlns="adfd91b3-bd4d-4885-9b34-1e53a11780c3" xsi:nil="true"/>
  </documentManagement>
</p:properties>
</file>

<file path=customXml/item8.xml><?xml version="1.0" encoding="utf-8"?>
<SessionSlideSettingsData>
  <Settings/>
</SessionSlideSettingsData>
</file>

<file path=customXml/item9.xml><?xml version="1.0" encoding="utf-8"?>
<ParticipantInfoData/>
</file>

<file path=customXml/item10.xml><?xml version="1.0" encoding="utf-8"?>
<SessionPresentationSettingsData>
  <Settings>
    <answerbulletformat>Numeric</answerbulletformat>
    <pointstoclock>No</pointstoclock>
    <answernowautoinsert>No</answernowautoinsert>
    <answernowstyle>Explosion</answernowstyle>
    <answernowtext>Answer Now</answernowtext>
    <chartcolors>Use PowerPoint Color Scheme</chartcolors>
    <charttype>Horizontal</charttype>
    <correctanswerindicator>Checkmark</correctanswerindicator>
    <countdownautoinsert>Yes</countdownautoinsert>
    <countdownseconds>10</countdownseconds>
    <countdownsound>TicToc.wav</countdownsound>
    <countdownstyle>Box</countdownstyle>
    <gridautoinsert>No</gridautoinsert>
    <gridfillstyle>Answered</gridfillstyle>
    <gridfillcolor>255,255,0</gridfillcolor>
    <chartmodel>2D</chartmodel>
    <simulatedvotecount>50</simulatedvotecount>
    <gridcolor>176,216,255</gridcolor>
    <gridalternatecolor>62,158,255</gridalternatecolor>
    <gridincorrectcolor/>
    <gridopacity>100%</gridopacity>
    <gridtextstyle>Keypad #</gridtextstyle>
    <inputsource>Response Devices</inputsource>
    <userpreferredinputsource/>
    <multipleresponsedivisor># of Responses</multipleresponsedivisor>
    <participantsleaderboard>5</participantsleaderboard>
    <percentagedecimalplaces>0</percentagedecimalplaces>
    <responsecounterautoinsert>Vote Counter</responsecounterautoinsert>
    <responsecounterstyle>Oval</responsecounterstyle>
    <responsecountertextcolor>0,0,0</responsecountertextcolor>
    <responsecounterfillcolor>79,129,189</responsecounterfillcolor>
    <responsecounterbordercolor>56,93,138</responsecounterbordercolor>
    <responsecounterdisplayvalue># of Votes Received</responsecounterdisplayvalue>
    <insertobjectusingcolor>Blue</insertobjectusingcolor>
    <showresults>Yes</showresults>
    <teamcolors>User Defined</teamcolors>
    <teamidentificationtype>None</teamidentificationtype>
    <teamscoringtype>Voting pads only</teamscoringtype>
    <teamscoringdecimalplaces>1</teamscoringdecimalplaces>
    <teamidentificationitem>(Empty)</teamidentificationitem>
    <teamsleaderboard>5</teamsleaderboard>
    <teamname1/>
    <teamname2/>
    <teamname3/>
    <teamname4/>
    <teamname5/>
    <teamname6/>
    <teamname7/>
    <teamname8/>
    <teamname9/>
    <teamname10/>
    <showcontrolbar>Slides with EZ-VOTE Objects</showcontrolbar>
    <defaultcorrectpointvalue>1</defaultcorrectpointvalue>
    <defaultincorrectpointvalue>0</defaultincorrectpointvalue>
    <chartcolor1>0,0,0</chartcolor1>
    <chartcolor2>0,0,0</chartcolor2>
    <chartcolor3>0,0,0</chartcolor3>
    <chartcolor4>0,0,0</chartcolor4>
    <chartcolor5>0,0,0</chartcolor5>
    <chartcolor6>0,0,0</chartcolor6>
    <chartcolor7>0,0,0</chartcolor7>
    <chartcolor8>0,0,0</chartcolor8>
    <chartcolor9>0,0,0</chartcolor9>
    <chartcolor10>0,0,0</chartcolor10>
    <teamcolor1>0,0,0</teamcolor1>
    <teamcolor2>0,0,0</teamcolor2>
    <teamcolor3>0,0,0</teamcolor3>
    <teamcolor4>0,0,0</teamcolor4>
    <teamcolor5>0,0,0</teamcolor5>
    <teamcolor6>0,0,0</teamcolor6>
    <teamcolor7>0,0,0</teamcolor7>
    <teamcolor8>0,0,0</teamcolor8>
    <teamcolor9>0,0,0</teamcolor9>
    <teamcolor10>0,0,0</teamcolor10>
    <displayanswerimagesduringvote>Yes</displayanswerimagesduringvote>
    <displayanswerimageswithresponses>Yes</displayanswerimageswithresponses>
    <displayanswertextduringvote>Yes</displayanswertextduringvote>
    <displayanswertextwithresponses>Yes</displayanswertextwithresponses>
    <questionslideid/>
    <controlbarstate>Expanded</controlbarstate>
    <isgridcolorknowncolor>No</isgridcolorknowncolor>
    <gridcolorname>255,255,0</gridcolorname>
    <autorec/>
    <autorectimeintrvl/>
    <chartvotesview>Percent Raw</chartvotesview>
    <chartlabelscolor>0,0,0</chartlabelscolor>
    <ischartlabelcolorknowncolor/>
    <chartlabelcolorname/>
    <chartxaxislabeltype>Full Text</chartxaxislabeltype>
    <controlbarposition>Top Left</controlbarposition>
    <teamscoreordertype>Ordinal order</teamscoreordertype>
    <legend>Show</legend>
    <bars>Show</bars>
  </Settings>
</SessionPresentationSettingsData>
</file>

<file path=customXml/item11.xml><?xml version="1.0" encoding="utf-8"?>
<SessionSlideDescriptorData/>
</file>

<file path=customXml/item12.xml><?xml version="1.0" encoding="utf-8"?>
<TextingSlideData/>
</file>

<file path=customXml/item13.xml><?xml version="1.0" encoding="utf-8"?>
<SessionResponseData/>
</file>

<file path=customXml/item1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15.xml><?xml version="1.0" encoding="utf-8"?>
<CustomFieldInfoData/>
</file>

<file path=customXml/item16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1530E3F6B7AA41B74DDEE79226B885" ma:contentTypeVersion="19" ma:contentTypeDescription="Create a new document." ma:contentTypeScope="" ma:versionID="d7b304dc3ac3320a32f12cb982988638">
  <xsd:schema xmlns:xsd="http://www.w3.org/2001/XMLSchema" xmlns:xs="http://www.w3.org/2001/XMLSchema" xmlns:p="http://schemas.microsoft.com/office/2006/metadata/properties" xmlns:ns2="bcfcacb4-ef8c-4171-b2bd-68e64a4a5b38" xmlns:ns3="adfd91b3-bd4d-4885-9b34-1e53a11780c3" targetNamespace="http://schemas.microsoft.com/office/2006/metadata/properties" ma:root="true" ma:fieldsID="af15f68de9fb5e13bf583caa6f1aca26" ns2:_="" ns3:_="">
    <xsd:import namespace="bcfcacb4-ef8c-4171-b2bd-68e64a4a5b38"/>
    <xsd:import namespace="adfd91b3-bd4d-4885-9b34-1e53a11780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fcacb4-ef8c-4171-b2bd-68e64a4a5b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911b813-a230-4b01-befd-2f84efefd6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fd91b3-bd4d-4885-9b34-1e53a11780c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6d5565d-c95a-477d-8f04-9b80b2ec6ed2}" ma:internalName="TaxCatchAll" ma:showField="CatchAllData" ma:web="adfd91b3-bd4d-4885-9b34-1e53a11780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17.xml><?xml version="1.0" encoding="utf-8"?>
<SessionParticipantData/>
</file>

<file path=customXml/item18.xml><?xml version="1.0" encoding="utf-8"?>
<SessionGroupWeightData/>
</file>

<file path=customXml/item19.xml><?xml version="1.0" encoding="utf-8"?>
<SessionCloseEndedDescriptorsData/>
</file>

<file path=customXml/itemProps1.xml><?xml version="1.0" encoding="utf-8"?>
<ds:datastoreItem xmlns:ds="http://schemas.openxmlformats.org/officeDocument/2006/customXml" ds:itemID="{05A528BC-C758-4D09-A5C6-A8C571DE7657}">
  <ds:schemaRefs/>
</ds:datastoreItem>
</file>

<file path=customXml/itemProps2.xml><?xml version="1.0" encoding="utf-8"?>
<ds:datastoreItem xmlns:ds="http://schemas.openxmlformats.org/officeDocument/2006/customXml" ds:itemID="{D6091929-2975-436A-9E95-63818E320B0E}">
  <ds:schemaRefs/>
</ds:datastoreItem>
</file>

<file path=customXml/itemProps3.xml><?xml version="1.0" encoding="utf-8"?>
<ds:datastoreItem xmlns:ds="http://schemas.openxmlformats.org/officeDocument/2006/customXml" ds:itemID="{71FC60C9-4674-48AD-A296-2D8ED82E74F8}">
  <ds:schemaRefs/>
</ds:datastoreItem>
</file>

<file path=customXml/itemProps4.xml><?xml version="1.0" encoding="utf-8"?>
<ds:datastoreItem xmlns:ds="http://schemas.openxmlformats.org/officeDocument/2006/customXml" ds:itemID="{31F62941-D6AF-4D7C-816B-DE1523A3F2BC}">
  <ds:schemaRefs/>
</ds:datastoreItem>
</file>

<file path=customXml/itemProps5.xml><?xml version="1.0" encoding="utf-8"?>
<ds:datastoreItem xmlns:ds="http://schemas.openxmlformats.org/officeDocument/2006/customXml" ds:itemID="{D3B9DDFD-A7BD-426E-873C-85483437705F}">
  <ds:schemaRefs/>
</ds:datastoreItem>
</file>

<file path=customXml/itemProps6.xml><?xml version="1.0" encoding="utf-8"?>
<ds:datastoreItem xmlns:ds="http://schemas.openxmlformats.org/officeDocument/2006/customXml" ds:itemID="{39D78994-CB38-4633-917F-FB6392DE8C31}">
  <ds:schemaRefs/>
</ds:datastoreItem>
</file>

<file path=customXml/itemProps7.xml><?xml version="1.0" encoding="utf-8"?>
<ds:datastoreItem xmlns:ds="http://schemas.openxmlformats.org/officeDocument/2006/customXml" ds:itemID="{E2BF442D-A92E-48CF-856C-0BC472716AD9}">
  <ds:schemaRefs>
    <ds:schemaRef ds:uri="http://www.w3.org/XML/1998/namespace"/>
    <ds:schemaRef ds:uri="9bb7f4e0-e293-4a0e-a310-0d3f17ed3c2b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purl.org/dc/terms/"/>
  </ds:schemaRefs>
</ds:datastoreItem>
</file>

<file path=customXml/itemProps8.xml><?xml version="1.0" encoding="utf-8"?>
<ds:datastoreItem xmlns:ds="http://schemas.openxmlformats.org/officeDocument/2006/customXml" ds:itemID="{62E3113F-F515-4C01-BC09-BD6054A84C0F}">
  <ds:schemaRefs/>
</ds:datastoreItem>
</file>

<file path=customXml/itemProps9.xml><?xml version="1.0" encoding="utf-8"?>
<ds:datastoreItem xmlns:ds="http://schemas.openxmlformats.org/officeDocument/2006/customXml" ds:itemID="{DFD8C6CA-F07A-4B77-A0F3-30858FFEB2A2}">
  <ds:schemaRefs/>
</ds:datastoreItem>
</file>

<file path=customXml/itemProps10.xml><?xml version="1.0" encoding="utf-8"?>
<ds:datastoreItem xmlns:ds="http://schemas.openxmlformats.org/officeDocument/2006/customXml" ds:itemID="{E9900752-74D6-4ED8-A694-06834936C7CA}">
  <ds:schemaRefs/>
</ds:datastoreItem>
</file>

<file path=customXml/itemProps11.xml><?xml version="1.0" encoding="utf-8"?>
<ds:datastoreItem xmlns:ds="http://schemas.openxmlformats.org/officeDocument/2006/customXml" ds:itemID="{31D8FBEB-B18D-413B-A4A4-C586A542415F}">
  <ds:schemaRefs/>
</ds:datastoreItem>
</file>

<file path=customXml/itemProps12.xml><?xml version="1.0" encoding="utf-8"?>
<ds:datastoreItem xmlns:ds="http://schemas.openxmlformats.org/officeDocument/2006/customXml" ds:itemID="{09502D37-FB8E-42BC-84DA-A47D7F489F10}">
  <ds:schemaRefs/>
</ds:datastoreItem>
</file>

<file path=customXml/itemProps13.xml><?xml version="1.0" encoding="utf-8"?>
<ds:datastoreItem xmlns:ds="http://schemas.openxmlformats.org/officeDocument/2006/customXml" ds:itemID="{98E2EF77-9ED0-4081-BCA3-71F1C334DF2C}">
  <ds:schemaRefs/>
</ds:datastoreItem>
</file>

<file path=customXml/itemProps14.xml><?xml version="1.0" encoding="utf-8"?>
<ds:datastoreItem xmlns:ds="http://schemas.openxmlformats.org/officeDocument/2006/customXml" ds:itemID="{C57B2303-8A3D-4B5B-AA45-674435BD2A6A}">
  <ds:schemaRefs>
    <ds:schemaRef ds:uri="http://schemas.microsoft.com/sharepoint/v3/contenttype/forms"/>
  </ds:schemaRefs>
</ds:datastoreItem>
</file>

<file path=customXml/itemProps15.xml><?xml version="1.0" encoding="utf-8"?>
<ds:datastoreItem xmlns:ds="http://schemas.openxmlformats.org/officeDocument/2006/customXml" ds:itemID="{F9826B10-F912-4768-A670-52954AADBC53}">
  <ds:schemaRefs/>
</ds:datastoreItem>
</file>

<file path=customXml/itemProps16.xml><?xml version="1.0" encoding="utf-8"?>
<ds:datastoreItem xmlns:ds="http://schemas.openxmlformats.org/officeDocument/2006/customXml" ds:itemID="{4B7F0D17-1A3F-476A-9C89-6929624C1657}"/>
</file>

<file path=customXml/itemProps17.xml><?xml version="1.0" encoding="utf-8"?>
<ds:datastoreItem xmlns:ds="http://schemas.openxmlformats.org/officeDocument/2006/customXml" ds:itemID="{6F9C0FA3-A3B7-41AE-80C5-9999E3265122}">
  <ds:schemaRefs/>
</ds:datastoreItem>
</file>

<file path=customXml/itemProps18.xml><?xml version="1.0" encoding="utf-8"?>
<ds:datastoreItem xmlns:ds="http://schemas.openxmlformats.org/officeDocument/2006/customXml" ds:itemID="{7DC21B36-2E59-4011-A941-5015758B1E5F}">
  <ds:schemaRefs/>
</ds:datastoreItem>
</file>

<file path=customXml/itemProps19.xml><?xml version="1.0" encoding="utf-8"?>
<ds:datastoreItem xmlns:ds="http://schemas.openxmlformats.org/officeDocument/2006/customXml" ds:itemID="{1A5ABE78-BD08-40EC-A37C-958CE2588969}">
  <ds:schemaRefs/>
</ds:datastoreItem>
</file>

<file path=docMetadata/LabelInfo.xml><?xml version="1.0" encoding="utf-8"?>
<clbl:labelList xmlns:clbl="http://schemas.microsoft.com/office/2020/mipLabelMetadata">
  <clbl:label id="{25aa9830-e0f9-482b-897e-1a3b3c855e5c}" enabled="0" method="" siteId="{25aa9830-e0f9-482b-897e-1a3b3c855e5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43513</TotalTime>
  <Words>2866</Words>
  <Application>Microsoft Office PowerPoint</Application>
  <PresentationFormat>Widescreen</PresentationFormat>
  <Paragraphs>528</Paragraphs>
  <Slides>91</Slides>
  <Notes>91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91</vt:i4>
      </vt:variant>
    </vt:vector>
  </HeadingPairs>
  <TitlesOfParts>
    <vt:vector size="102" baseType="lpstr">
      <vt:lpstr>Arial</vt:lpstr>
      <vt:lpstr>Calibri</vt:lpstr>
      <vt:lpstr>Calibri Light</vt:lpstr>
      <vt:lpstr>Cambria Math</vt:lpstr>
      <vt:lpstr>Helvetica</vt:lpstr>
      <vt:lpstr>Helvetica Neue</vt:lpstr>
      <vt:lpstr>Proxima Nova</vt:lpstr>
      <vt:lpstr>Raleway</vt:lpstr>
      <vt:lpstr>Wingdings</vt:lpstr>
      <vt:lpstr>1_Office Theme</vt:lpstr>
      <vt:lpstr>Office Theme</vt:lpstr>
      <vt:lpstr>PowerPoint Presentation</vt:lpstr>
      <vt:lpstr>Michelle Olson  Water Utility Trainer and Specialist  meolson@unm.edu</vt:lpstr>
      <vt:lpstr>PowerPoint Presentation</vt:lpstr>
      <vt:lpstr>PowerPoint Presentation</vt:lpstr>
      <vt:lpstr>Schedule for 2025:</vt:lpstr>
      <vt:lpstr>Wastewater Safety Overview</vt:lpstr>
      <vt:lpstr>Safety Hazards </vt:lpstr>
      <vt:lpstr>Safety Roles</vt:lpstr>
      <vt:lpstr>Don’t be the headline</vt:lpstr>
      <vt:lpstr>Safety is your responsibility</vt:lpstr>
      <vt:lpstr>PowerPoint Presentation</vt:lpstr>
      <vt:lpstr>PowerPoint Presentation</vt:lpstr>
      <vt:lpstr>PowerPoint Presentation</vt:lpstr>
      <vt:lpstr>OSHA’s Mission</vt:lpstr>
      <vt:lpstr>22 states &amp; Puerto Rico have OSHA approved programs</vt:lpstr>
      <vt:lpstr>5 states and the US Virgin Islands have OSHA approved programs that cover public sector employees</vt:lpstr>
      <vt:lpstr>PowerPoint Presentation</vt:lpstr>
      <vt:lpstr>Safety Programs</vt:lpstr>
      <vt:lpstr>Safety Programs</vt:lpstr>
      <vt:lpstr>Operator Safety Duties</vt:lpstr>
      <vt:lpstr>Management Safety Duties</vt:lpstr>
      <vt:lpstr>Three safety program training components</vt:lpstr>
      <vt:lpstr>Three safety program training components</vt:lpstr>
      <vt:lpstr>Tailgates aren’t just for parties</vt:lpstr>
      <vt:lpstr>Actions to Control Workplace Hazards</vt:lpstr>
      <vt:lpstr>PowerPoint Presentation</vt:lpstr>
      <vt:lpstr>Infectious Materials</vt:lpstr>
      <vt:lpstr>Infectious Materials</vt:lpstr>
      <vt:lpstr>Water Safety</vt:lpstr>
      <vt:lpstr>PowerPoint Presentation</vt:lpstr>
      <vt:lpstr>Electrical Hazards</vt:lpstr>
      <vt:lpstr>PowerPoint Presentation</vt:lpstr>
      <vt:lpstr>PowerPoint Presentation</vt:lpstr>
      <vt:lpstr>120 volts can kill you.  12 volts can injure you</vt:lpstr>
      <vt:lpstr>Current &amp; Voltage</vt:lpstr>
      <vt:lpstr>Resistance in the body</vt:lpstr>
      <vt:lpstr>Resistance in the body</vt:lpstr>
      <vt:lpstr>Resistance in the body</vt:lpstr>
      <vt:lpstr>Basic Electrical Safe Practices</vt:lpstr>
      <vt:lpstr>Basic Electrical Safe Practices</vt:lpstr>
      <vt:lpstr>Lockout and Tagout Programs</vt:lpstr>
      <vt:lpstr>Lockout and Tagout Basics</vt:lpstr>
      <vt:lpstr>Lockout and Tagout Basics</vt:lpstr>
      <vt:lpstr>PowerPoint Presentation</vt:lpstr>
      <vt:lpstr>PowerPoint Presentation</vt:lpstr>
      <vt:lpstr>Chemical Hazards</vt:lpstr>
      <vt:lpstr>Chemical Hazards</vt:lpstr>
      <vt:lpstr>Acute vs Chronic Effects</vt:lpstr>
      <vt:lpstr>Acids Used in WW Treatment</vt:lpstr>
      <vt:lpstr>Bases Used in WW Treatment</vt:lpstr>
      <vt:lpstr>Other Chemicals you may encounter</vt:lpstr>
      <vt:lpstr>Hazard Communication</vt:lpstr>
      <vt:lpstr>Hazard Communication</vt:lpstr>
      <vt:lpstr>Safety Data Sheets</vt:lpstr>
      <vt:lpstr>PowerPoint Presentation</vt:lpstr>
      <vt:lpstr>PowerPoint Presentation</vt:lpstr>
      <vt:lpstr>PowerPoint Presentation</vt:lpstr>
      <vt:lpstr>PowerPoint Presentation</vt:lpstr>
      <vt:lpstr>You DON’T want chlorine here</vt:lpstr>
      <vt:lpstr>Or here…</vt:lpstr>
      <vt:lpstr>Mishandled chlorine can kill you.</vt:lpstr>
      <vt:lpstr>Chlorine Exposure Effects</vt:lpstr>
      <vt:lpstr>Know your safety equipment </vt:lpstr>
      <vt:lpstr>Respirator with cartridges:</vt:lpstr>
      <vt:lpstr>If O2 level drops below 12% you could die – there’s not enough oxygen to sustain you.</vt:lpstr>
      <vt:lpstr>SCBA System:  Self Contained Breathing Apparatus</vt:lpstr>
      <vt:lpstr>SCBA System:  Requires training to use properly</vt:lpstr>
      <vt:lpstr>Confined Spaces</vt:lpstr>
      <vt:lpstr>Confined Spaces</vt:lpstr>
      <vt:lpstr>Confined Space Hazards</vt:lpstr>
      <vt:lpstr>Oxygen facts</vt:lpstr>
      <vt:lpstr>Oxygen Deficiency Causes</vt:lpstr>
      <vt:lpstr>Manholes are Confined Spaces</vt:lpstr>
      <vt:lpstr>PowerPoint Presentation</vt:lpstr>
      <vt:lpstr>Permits and Monitors</vt:lpstr>
      <vt:lpstr>Excavation Hazards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34o or 1.5 : 1 Slope (on both sides) </vt:lpstr>
      <vt:lpstr>Ladders</vt:lpstr>
      <vt:lpstr>Don’t be the headline.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AMWUA Water Loss Control Training and Technical Assistance Program</dc:title>
  <dc:creator>Dawn Nall</dc:creator>
  <cp:lastModifiedBy>Michelle Olson</cp:lastModifiedBy>
  <cp:revision>197</cp:revision>
  <cp:lastPrinted>2025-08-18T20:07:35Z</cp:lastPrinted>
  <dcterms:created xsi:type="dcterms:W3CDTF">2020-10-05T16:24:51Z</dcterms:created>
  <dcterms:modified xsi:type="dcterms:W3CDTF">2025-09-30T16:49:30Z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ExistingPresentation">
    <vt:lpwstr>Yes</vt:lpwstr>
  </property>
  <property fmtid="{D5CDD505-2E9C-101B-9397-08002B2CF9AE}" pid="3" name="PresentationVersion">
    <vt:lpwstr>2.1</vt:lpwstr>
  </property>
  <property fmtid="{D5CDD505-2E9C-101B-9397-08002B2CF9AE}" pid="4" name="ContentTypeId">
    <vt:lpwstr>0x010100381530E3F6B7AA41B74DDEE79226B885</vt:lpwstr>
  </property>
  <property fmtid="{D5CDD505-2E9C-101B-9397-08002B2CF9AE}" pid="5" name="MediaServiceImageTags">
    <vt:lpwstr/>
  </property>
  <property fmtid="{D5CDD505-2E9C-101B-9397-08002B2CF9AE}" pid="6" name="PresentationID">
    <vt:lpwstr>760f7db565664c3482034c4898f10344</vt:lpwstr>
  </property>
</Properties>
</file>