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72"/>
  </p:notesMasterIdLst>
  <p:sldIdLst>
    <p:sldId id="3768" r:id="rId6"/>
    <p:sldId id="4290" r:id="rId7"/>
    <p:sldId id="3808" r:id="rId8"/>
    <p:sldId id="4379" r:id="rId9"/>
    <p:sldId id="4367" r:id="rId10"/>
    <p:sldId id="859" r:id="rId11"/>
    <p:sldId id="857" r:id="rId12"/>
    <p:sldId id="856" r:id="rId13"/>
    <p:sldId id="336" r:id="rId14"/>
    <p:sldId id="890" r:id="rId15"/>
    <p:sldId id="892" r:id="rId16"/>
    <p:sldId id="893" r:id="rId17"/>
    <p:sldId id="891" r:id="rId18"/>
    <p:sldId id="945" r:id="rId19"/>
    <p:sldId id="946" r:id="rId20"/>
    <p:sldId id="896" r:id="rId21"/>
    <p:sldId id="895" r:id="rId22"/>
    <p:sldId id="897" r:id="rId23"/>
    <p:sldId id="947" r:id="rId24"/>
    <p:sldId id="4368" r:id="rId25"/>
    <p:sldId id="926" r:id="rId26"/>
    <p:sldId id="307" r:id="rId27"/>
    <p:sldId id="3303" r:id="rId28"/>
    <p:sldId id="351" r:id="rId29"/>
    <p:sldId id="3306" r:id="rId30"/>
    <p:sldId id="3304" r:id="rId31"/>
    <p:sldId id="310" r:id="rId32"/>
    <p:sldId id="312" r:id="rId33"/>
    <p:sldId id="3280" r:id="rId34"/>
    <p:sldId id="3305" r:id="rId35"/>
    <p:sldId id="3277" r:id="rId36"/>
    <p:sldId id="3281" r:id="rId37"/>
    <p:sldId id="3282" r:id="rId38"/>
    <p:sldId id="3309" r:id="rId39"/>
    <p:sldId id="3317" r:id="rId40"/>
    <p:sldId id="938" r:id="rId41"/>
    <p:sldId id="3293" r:id="rId42"/>
    <p:sldId id="949" r:id="rId43"/>
    <p:sldId id="3288" r:id="rId44"/>
    <p:sldId id="3276" r:id="rId45"/>
    <p:sldId id="3322" r:id="rId46"/>
    <p:sldId id="1039" r:id="rId47"/>
    <p:sldId id="3324" r:id="rId48"/>
    <p:sldId id="2004" r:id="rId49"/>
    <p:sldId id="2010" r:id="rId50"/>
    <p:sldId id="2013" r:id="rId51"/>
    <p:sldId id="3314" r:id="rId52"/>
    <p:sldId id="3328" r:id="rId53"/>
    <p:sldId id="3360" r:id="rId54"/>
    <p:sldId id="3326" r:id="rId55"/>
    <p:sldId id="324" r:id="rId56"/>
    <p:sldId id="3272" r:id="rId57"/>
    <p:sldId id="3274" r:id="rId58"/>
    <p:sldId id="4372" r:id="rId59"/>
    <p:sldId id="4369" r:id="rId60"/>
    <p:sldId id="4371" r:id="rId61"/>
    <p:sldId id="4370" r:id="rId62"/>
    <p:sldId id="3355" r:id="rId63"/>
    <p:sldId id="898" r:id="rId64"/>
    <p:sldId id="1993" r:id="rId65"/>
    <p:sldId id="4373" r:id="rId66"/>
    <p:sldId id="1995" r:id="rId67"/>
    <p:sldId id="4374" r:id="rId68"/>
    <p:sldId id="309" r:id="rId69"/>
    <p:sldId id="4375" r:id="rId70"/>
    <p:sldId id="1004" r:id="rId7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66"/>
    <a:srgbClr val="2B2B2B"/>
    <a:srgbClr val="FFFD85"/>
    <a:srgbClr val="094AB2"/>
    <a:srgbClr val="4A45FA"/>
    <a:srgbClr val="292929"/>
    <a:srgbClr val="C1FFA6"/>
    <a:srgbClr val="19FF81"/>
    <a:srgbClr val="F4F9F1"/>
    <a:srgbClr val="FAF1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3A5A42-1B18-4FD9-8D85-DC00CF63FECF}" v="79" dt="2025-08-20T16:33:25.6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62133" autoAdjust="0"/>
  </p:normalViewPr>
  <p:slideViewPr>
    <p:cSldViewPr snapToGrid="0">
      <p:cViewPr varScale="1">
        <p:scale>
          <a:sx n="121" d="100"/>
          <a:sy n="121" d="100"/>
        </p:scale>
        <p:origin x="398" y="91"/>
      </p:cViewPr>
      <p:guideLst/>
    </p:cSldViewPr>
  </p:slideViewPr>
  <p:outlineViewPr>
    <p:cViewPr>
      <p:scale>
        <a:sx n="33" d="100"/>
        <a:sy n="33" d="100"/>
      </p:scale>
      <p:origin x="0" y="-6187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microsoft.com/office/2015/10/relationships/revisionInfo" Target="revisionInfo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tableStyles" Target="tableStyle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image" Target="../media/image48.jpeg"/><Relationship Id="rId4" Type="http://schemas.openxmlformats.org/officeDocument/2006/relationships/image" Target="../media/image51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84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image" Target="../media/image8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image" Target="../media/image48.jpeg"/><Relationship Id="rId4" Type="http://schemas.openxmlformats.org/officeDocument/2006/relationships/image" Target="../media/image51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84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image" Target="../media/image8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B1AEBA-AD59-4C0B-9B1B-C497BDA0CDD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54D83668-0358-470B-AE08-444B11A09E45}">
      <dgm:prSet phldrT="[Text]" custT="1"/>
      <dgm:spPr/>
      <dgm:t>
        <a:bodyPr/>
        <a:lstStyle/>
        <a:p>
          <a:r>
            <a:rPr lang="en-US" sz="2400" b="1" dirty="0"/>
            <a:t>Community (C)</a:t>
          </a:r>
          <a:r>
            <a:rPr lang="en-US" sz="2000" dirty="0"/>
            <a:t> – Serves at least 15 service connections </a:t>
          </a:r>
          <a:r>
            <a:rPr lang="en-US" sz="2000" b="1" u="sng" dirty="0"/>
            <a:t>or</a:t>
          </a:r>
          <a:r>
            <a:rPr lang="en-US" sz="2000" dirty="0"/>
            <a:t> at least 25 residents year-round.</a:t>
          </a:r>
          <a:endParaRPr lang="en-US" sz="1900" dirty="0"/>
        </a:p>
      </dgm:t>
    </dgm:pt>
    <dgm:pt modelId="{5CF422BB-47DA-4ACB-BD18-827048BFFC23}" type="parTrans" cxnId="{8CFAEAD3-C151-4A2B-96B9-A7BCC3009C1F}">
      <dgm:prSet/>
      <dgm:spPr/>
      <dgm:t>
        <a:bodyPr/>
        <a:lstStyle/>
        <a:p>
          <a:endParaRPr lang="en-US"/>
        </a:p>
      </dgm:t>
    </dgm:pt>
    <dgm:pt modelId="{8E4B167D-28F6-4F5F-9D6C-A5A98F34CF10}" type="sibTrans" cxnId="{8CFAEAD3-C151-4A2B-96B9-A7BCC3009C1F}">
      <dgm:prSet/>
      <dgm:spPr/>
      <dgm:t>
        <a:bodyPr/>
        <a:lstStyle/>
        <a:p>
          <a:endParaRPr lang="en-US"/>
        </a:p>
      </dgm:t>
    </dgm:pt>
    <dgm:pt modelId="{9D6C8BD1-1504-4C51-89D2-92FB2FADD4EB}">
      <dgm:prSet phldrT="[Text]" custT="1"/>
      <dgm:spPr/>
      <dgm:t>
        <a:bodyPr/>
        <a:lstStyle/>
        <a:p>
          <a:r>
            <a:rPr lang="en-US" sz="2400" b="1" dirty="0"/>
            <a:t>Non-Transient Non-Community (NTNC)</a:t>
          </a:r>
          <a:r>
            <a:rPr lang="en-US" sz="1900" dirty="0"/>
            <a:t> </a:t>
          </a:r>
          <a:r>
            <a:rPr lang="en-US" sz="2000" dirty="0"/>
            <a:t>– Serves at least 15 service connections </a:t>
          </a:r>
          <a:r>
            <a:rPr lang="en-US" sz="2000" b="1" u="sng" dirty="0"/>
            <a:t>or</a:t>
          </a:r>
          <a:r>
            <a:rPr lang="en-US" sz="2000" dirty="0"/>
            <a:t> 25 of same people (not residents) for at least 6 months in the year (might not be year-round).</a:t>
          </a:r>
          <a:endParaRPr lang="en-US" sz="1900" dirty="0"/>
        </a:p>
      </dgm:t>
    </dgm:pt>
    <dgm:pt modelId="{0773ED79-3525-4D43-9A66-B20088ACDE63}" type="parTrans" cxnId="{D7F8D3E7-5F15-4658-98D7-225299B65E1F}">
      <dgm:prSet/>
      <dgm:spPr/>
      <dgm:t>
        <a:bodyPr/>
        <a:lstStyle/>
        <a:p>
          <a:endParaRPr lang="en-US"/>
        </a:p>
      </dgm:t>
    </dgm:pt>
    <dgm:pt modelId="{AC9021B9-1989-478A-B490-A4C0AB0F7FC2}" type="sibTrans" cxnId="{D7F8D3E7-5F15-4658-98D7-225299B65E1F}">
      <dgm:prSet/>
      <dgm:spPr/>
      <dgm:t>
        <a:bodyPr/>
        <a:lstStyle/>
        <a:p>
          <a:endParaRPr lang="en-US"/>
        </a:p>
      </dgm:t>
    </dgm:pt>
    <dgm:pt modelId="{C0D4EFD6-8F2B-4B77-9C7A-A763D9170E96}">
      <dgm:prSet phldrT="[Text]" custT="1"/>
      <dgm:spPr/>
      <dgm:t>
        <a:bodyPr/>
        <a:lstStyle/>
        <a:p>
          <a:r>
            <a:rPr lang="en-US" sz="2400" b="1" dirty="0"/>
            <a:t>Transient Non-Community (TNC) </a:t>
          </a:r>
          <a:r>
            <a:rPr lang="en-US" sz="2000" dirty="0"/>
            <a:t>– Serves at least 15 service connections </a:t>
          </a:r>
          <a:r>
            <a:rPr lang="en-US" sz="2000" b="1" u="sng" dirty="0"/>
            <a:t>or</a:t>
          </a:r>
          <a:r>
            <a:rPr lang="en-US" sz="2000" dirty="0"/>
            <a:t> 25 people (not the same individuals) at least 60 days of the year.  </a:t>
          </a:r>
          <a:endParaRPr lang="en-US" sz="2300" dirty="0"/>
        </a:p>
      </dgm:t>
    </dgm:pt>
    <dgm:pt modelId="{073C43DE-22E2-48C8-80F3-EF893CE90D20}" type="parTrans" cxnId="{3272F1DE-6AC5-4E5D-8536-92FCB79FAB3A}">
      <dgm:prSet/>
      <dgm:spPr/>
      <dgm:t>
        <a:bodyPr/>
        <a:lstStyle/>
        <a:p>
          <a:endParaRPr lang="en-US"/>
        </a:p>
      </dgm:t>
    </dgm:pt>
    <dgm:pt modelId="{66CBF8D2-BBE1-429D-B0E1-EBF4046B3002}" type="sibTrans" cxnId="{3272F1DE-6AC5-4E5D-8536-92FCB79FAB3A}">
      <dgm:prSet/>
      <dgm:spPr/>
      <dgm:t>
        <a:bodyPr/>
        <a:lstStyle/>
        <a:p>
          <a:endParaRPr lang="en-US"/>
        </a:p>
      </dgm:t>
    </dgm:pt>
    <dgm:pt modelId="{8E91018D-B1B5-492A-9058-8DE38023F432}" type="pres">
      <dgm:prSet presAssocID="{D5B1AEBA-AD59-4C0B-9B1B-C497BDA0CDD4}" presName="linearFlow" presStyleCnt="0">
        <dgm:presLayoutVars>
          <dgm:dir/>
          <dgm:resizeHandles val="exact"/>
        </dgm:presLayoutVars>
      </dgm:prSet>
      <dgm:spPr/>
    </dgm:pt>
    <dgm:pt modelId="{BFD1A63C-6D31-47AF-86C1-31E355710CAE}" type="pres">
      <dgm:prSet presAssocID="{54D83668-0358-470B-AE08-444B11A09E45}" presName="composite" presStyleCnt="0"/>
      <dgm:spPr/>
    </dgm:pt>
    <dgm:pt modelId="{1624E9CD-36FB-45F3-9A38-9B5F152BA863}" type="pres">
      <dgm:prSet presAssocID="{54D83668-0358-470B-AE08-444B11A09E45}" presName="imgShp" presStyleLbl="fgImgPlace1" presStyleIdx="0" presStyleCnt="3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104" t="-32056" r="-26832" b="-58126"/>
          </a:stretch>
        </a:blipFill>
      </dgm:spPr>
    </dgm:pt>
    <dgm:pt modelId="{2AC61DC7-DDB5-4E5C-9BCA-13131F643C45}" type="pres">
      <dgm:prSet presAssocID="{54D83668-0358-470B-AE08-444B11A09E45}" presName="txShp" presStyleLbl="node1" presStyleIdx="0" presStyleCnt="3">
        <dgm:presLayoutVars>
          <dgm:bulletEnabled val="1"/>
        </dgm:presLayoutVars>
      </dgm:prSet>
      <dgm:spPr/>
    </dgm:pt>
    <dgm:pt modelId="{ECEBB6FA-B740-48B3-96CA-DDE40F8AFB15}" type="pres">
      <dgm:prSet presAssocID="{8E4B167D-28F6-4F5F-9D6C-A5A98F34CF10}" presName="spacing" presStyleCnt="0"/>
      <dgm:spPr/>
    </dgm:pt>
    <dgm:pt modelId="{7CA1A2CD-820E-4766-8DD8-CA1C72C41F85}" type="pres">
      <dgm:prSet presAssocID="{9D6C8BD1-1504-4C51-89D2-92FB2FADD4EB}" presName="composite" presStyleCnt="0"/>
      <dgm:spPr/>
    </dgm:pt>
    <dgm:pt modelId="{1B2A4A13-6FDF-4470-B08F-918BCCBC2BD0}" type="pres">
      <dgm:prSet presAssocID="{9D6C8BD1-1504-4C51-89D2-92FB2FADD4EB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F60C448F-ED7D-4CEA-9550-C52C7EDE6760}" type="pres">
      <dgm:prSet presAssocID="{9D6C8BD1-1504-4C51-89D2-92FB2FADD4EB}" presName="txShp" presStyleLbl="node1" presStyleIdx="1" presStyleCnt="3">
        <dgm:presLayoutVars>
          <dgm:bulletEnabled val="1"/>
        </dgm:presLayoutVars>
      </dgm:prSet>
      <dgm:spPr/>
    </dgm:pt>
    <dgm:pt modelId="{FB207908-A571-48C3-A19B-3D7A7C086723}" type="pres">
      <dgm:prSet presAssocID="{AC9021B9-1989-478A-B490-A4C0AB0F7FC2}" presName="spacing" presStyleCnt="0"/>
      <dgm:spPr/>
    </dgm:pt>
    <dgm:pt modelId="{4CEF607E-CCC5-48FB-BE2E-522D072C766F}" type="pres">
      <dgm:prSet presAssocID="{C0D4EFD6-8F2B-4B77-9C7A-A763D9170E96}" presName="composite" presStyleCnt="0"/>
      <dgm:spPr/>
    </dgm:pt>
    <dgm:pt modelId="{77BB8F13-55B0-458C-B207-41B389F3A76A}" type="pres">
      <dgm:prSet presAssocID="{C0D4EFD6-8F2B-4B77-9C7A-A763D9170E96}" presName="imgShp" presStyleLbl="fgImgPlace1" presStyleIdx="2" presStyleCnt="3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20" t="-29942" r="-43492" b="-14908"/>
          </a:stretch>
        </a:blipFill>
      </dgm:spPr>
    </dgm:pt>
    <dgm:pt modelId="{68A7D813-2ADA-4FE0-A0B2-A300D83F1A3C}" type="pres">
      <dgm:prSet presAssocID="{C0D4EFD6-8F2B-4B77-9C7A-A763D9170E96}" presName="txShp" presStyleLbl="node1" presStyleIdx="2" presStyleCnt="3">
        <dgm:presLayoutVars>
          <dgm:bulletEnabled val="1"/>
        </dgm:presLayoutVars>
      </dgm:prSet>
      <dgm:spPr/>
    </dgm:pt>
  </dgm:ptLst>
  <dgm:cxnLst>
    <dgm:cxn modelId="{8D140A32-EEC1-4EA6-9CE1-C306C76780F8}" type="presOf" srcId="{9D6C8BD1-1504-4C51-89D2-92FB2FADD4EB}" destId="{F60C448F-ED7D-4CEA-9550-C52C7EDE6760}" srcOrd="0" destOrd="0" presId="urn:microsoft.com/office/officeart/2005/8/layout/vList3"/>
    <dgm:cxn modelId="{ACAA1692-E002-4592-BED0-2038FCB35CC2}" type="presOf" srcId="{D5B1AEBA-AD59-4C0B-9B1B-C497BDA0CDD4}" destId="{8E91018D-B1B5-492A-9058-8DE38023F432}" srcOrd="0" destOrd="0" presId="urn:microsoft.com/office/officeart/2005/8/layout/vList3"/>
    <dgm:cxn modelId="{BE5BC8CA-FA44-4978-815D-92CF9AF9DE54}" type="presOf" srcId="{C0D4EFD6-8F2B-4B77-9C7A-A763D9170E96}" destId="{68A7D813-2ADA-4FE0-A0B2-A300D83F1A3C}" srcOrd="0" destOrd="0" presId="urn:microsoft.com/office/officeart/2005/8/layout/vList3"/>
    <dgm:cxn modelId="{8CFAEAD3-C151-4A2B-96B9-A7BCC3009C1F}" srcId="{D5B1AEBA-AD59-4C0B-9B1B-C497BDA0CDD4}" destId="{54D83668-0358-470B-AE08-444B11A09E45}" srcOrd="0" destOrd="0" parTransId="{5CF422BB-47DA-4ACB-BD18-827048BFFC23}" sibTransId="{8E4B167D-28F6-4F5F-9D6C-A5A98F34CF10}"/>
    <dgm:cxn modelId="{3272F1DE-6AC5-4E5D-8536-92FCB79FAB3A}" srcId="{D5B1AEBA-AD59-4C0B-9B1B-C497BDA0CDD4}" destId="{C0D4EFD6-8F2B-4B77-9C7A-A763D9170E96}" srcOrd="2" destOrd="0" parTransId="{073C43DE-22E2-48C8-80F3-EF893CE90D20}" sibTransId="{66CBF8D2-BBE1-429D-B0E1-EBF4046B3002}"/>
    <dgm:cxn modelId="{7A3055E4-5624-4086-A1C3-71A0BDD98804}" type="presOf" srcId="{54D83668-0358-470B-AE08-444B11A09E45}" destId="{2AC61DC7-DDB5-4E5C-9BCA-13131F643C45}" srcOrd="0" destOrd="0" presId="urn:microsoft.com/office/officeart/2005/8/layout/vList3"/>
    <dgm:cxn modelId="{D7F8D3E7-5F15-4658-98D7-225299B65E1F}" srcId="{D5B1AEBA-AD59-4C0B-9B1B-C497BDA0CDD4}" destId="{9D6C8BD1-1504-4C51-89D2-92FB2FADD4EB}" srcOrd="1" destOrd="0" parTransId="{0773ED79-3525-4D43-9A66-B20088ACDE63}" sibTransId="{AC9021B9-1989-478A-B490-A4C0AB0F7FC2}"/>
    <dgm:cxn modelId="{E0F87A87-9B14-4D0D-BEA2-AD6FDDD6A399}" type="presParOf" srcId="{8E91018D-B1B5-492A-9058-8DE38023F432}" destId="{BFD1A63C-6D31-47AF-86C1-31E355710CAE}" srcOrd="0" destOrd="0" presId="urn:microsoft.com/office/officeart/2005/8/layout/vList3"/>
    <dgm:cxn modelId="{4936E6CF-EBCD-4262-ABA3-66EA9ABA2C4A}" type="presParOf" srcId="{BFD1A63C-6D31-47AF-86C1-31E355710CAE}" destId="{1624E9CD-36FB-45F3-9A38-9B5F152BA863}" srcOrd="0" destOrd="0" presId="urn:microsoft.com/office/officeart/2005/8/layout/vList3"/>
    <dgm:cxn modelId="{35E1EC35-33C1-454A-A471-F0B4C1BFD5E6}" type="presParOf" srcId="{BFD1A63C-6D31-47AF-86C1-31E355710CAE}" destId="{2AC61DC7-DDB5-4E5C-9BCA-13131F643C45}" srcOrd="1" destOrd="0" presId="urn:microsoft.com/office/officeart/2005/8/layout/vList3"/>
    <dgm:cxn modelId="{4239F3F7-70B2-49B7-9EEF-15B1FDF98148}" type="presParOf" srcId="{8E91018D-B1B5-492A-9058-8DE38023F432}" destId="{ECEBB6FA-B740-48B3-96CA-DDE40F8AFB15}" srcOrd="1" destOrd="0" presId="urn:microsoft.com/office/officeart/2005/8/layout/vList3"/>
    <dgm:cxn modelId="{272915E6-AF49-437B-9D8D-AA0F78803D61}" type="presParOf" srcId="{8E91018D-B1B5-492A-9058-8DE38023F432}" destId="{7CA1A2CD-820E-4766-8DD8-CA1C72C41F85}" srcOrd="2" destOrd="0" presId="urn:microsoft.com/office/officeart/2005/8/layout/vList3"/>
    <dgm:cxn modelId="{1EA1787D-9DC6-4BA7-87B0-3E224283BD2D}" type="presParOf" srcId="{7CA1A2CD-820E-4766-8DD8-CA1C72C41F85}" destId="{1B2A4A13-6FDF-4470-B08F-918BCCBC2BD0}" srcOrd="0" destOrd="0" presId="urn:microsoft.com/office/officeart/2005/8/layout/vList3"/>
    <dgm:cxn modelId="{D5E86911-41B4-41D6-B734-0E5CF56B5212}" type="presParOf" srcId="{7CA1A2CD-820E-4766-8DD8-CA1C72C41F85}" destId="{F60C448F-ED7D-4CEA-9550-C52C7EDE6760}" srcOrd="1" destOrd="0" presId="urn:microsoft.com/office/officeart/2005/8/layout/vList3"/>
    <dgm:cxn modelId="{0F7C77EF-A048-4069-BE2A-8CB1F1CA1C32}" type="presParOf" srcId="{8E91018D-B1B5-492A-9058-8DE38023F432}" destId="{FB207908-A571-48C3-A19B-3D7A7C086723}" srcOrd="3" destOrd="0" presId="urn:microsoft.com/office/officeart/2005/8/layout/vList3"/>
    <dgm:cxn modelId="{C9F4AC76-8065-4362-8255-8851F0BA3C59}" type="presParOf" srcId="{8E91018D-B1B5-492A-9058-8DE38023F432}" destId="{4CEF607E-CCC5-48FB-BE2E-522D072C766F}" srcOrd="4" destOrd="0" presId="urn:microsoft.com/office/officeart/2005/8/layout/vList3"/>
    <dgm:cxn modelId="{AB7FBA7E-EA31-4912-9391-83DEFE948247}" type="presParOf" srcId="{4CEF607E-CCC5-48FB-BE2E-522D072C766F}" destId="{77BB8F13-55B0-458C-B207-41B389F3A76A}" srcOrd="0" destOrd="0" presId="urn:microsoft.com/office/officeart/2005/8/layout/vList3"/>
    <dgm:cxn modelId="{DAB77049-109A-40A7-8290-56AA0DF169AC}" type="presParOf" srcId="{4CEF607E-CCC5-48FB-BE2E-522D072C766F}" destId="{68A7D813-2ADA-4FE0-A0B2-A300D83F1A3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74B7CC-948C-4C4D-B586-1E33BD5D22E3}" type="doc">
      <dgm:prSet loTypeId="urn:microsoft.com/office/officeart/2011/layout/RadialPictureList" loCatId="picture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4E650BC-DD25-4C91-8198-82A8303FC82A}">
      <dgm:prSet phldrT="[Text]"/>
      <dgm:spPr/>
      <dgm:t>
        <a:bodyPr/>
        <a:lstStyle/>
        <a:p>
          <a:r>
            <a:rPr lang="en-US" dirty="0"/>
            <a:t>National </a:t>
          </a:r>
          <a:r>
            <a:rPr lang="en-US" b="1" dirty="0"/>
            <a:t>Primary</a:t>
          </a:r>
          <a:r>
            <a:rPr lang="en-US" dirty="0"/>
            <a:t> Drinking Water Regulations</a:t>
          </a:r>
        </a:p>
      </dgm:t>
    </dgm:pt>
    <dgm:pt modelId="{793684A9-FD40-40D7-AE71-423FE870816A}" type="parTrans" cxnId="{D483A284-B9AE-4AE7-BDE0-D0E99B733D78}">
      <dgm:prSet/>
      <dgm:spPr/>
      <dgm:t>
        <a:bodyPr/>
        <a:lstStyle/>
        <a:p>
          <a:endParaRPr lang="en-US"/>
        </a:p>
      </dgm:t>
    </dgm:pt>
    <dgm:pt modelId="{9EBA466F-6841-41A2-B586-BB0A0B2C1180}" type="sibTrans" cxnId="{D483A284-B9AE-4AE7-BDE0-D0E99B733D78}">
      <dgm:prSet/>
      <dgm:spPr/>
      <dgm:t>
        <a:bodyPr/>
        <a:lstStyle/>
        <a:p>
          <a:endParaRPr lang="en-US"/>
        </a:p>
      </dgm:t>
    </dgm:pt>
    <dgm:pt modelId="{83FEE202-EB26-4223-AE76-63F3349F9586}">
      <dgm:prSet phldrT="[Text]"/>
      <dgm:spPr/>
      <dgm:t>
        <a:bodyPr/>
        <a:lstStyle/>
        <a:p>
          <a:r>
            <a:rPr lang="en-US" dirty="0"/>
            <a:t>Standards</a:t>
          </a:r>
        </a:p>
      </dgm:t>
    </dgm:pt>
    <dgm:pt modelId="{D394E215-FB90-4822-A6EB-EFC3B92A3B91}" type="parTrans" cxnId="{A7A97F9F-55B8-4E4E-A58C-7A2360FBB142}">
      <dgm:prSet/>
      <dgm:spPr/>
      <dgm:t>
        <a:bodyPr/>
        <a:lstStyle/>
        <a:p>
          <a:endParaRPr lang="en-US"/>
        </a:p>
      </dgm:t>
    </dgm:pt>
    <dgm:pt modelId="{55F56C79-7AE9-4B14-B6FF-4207C825C01E}" type="sibTrans" cxnId="{A7A97F9F-55B8-4E4E-A58C-7A2360FBB142}">
      <dgm:prSet/>
      <dgm:spPr/>
      <dgm:t>
        <a:bodyPr/>
        <a:lstStyle/>
        <a:p>
          <a:endParaRPr lang="en-US"/>
        </a:p>
      </dgm:t>
    </dgm:pt>
    <dgm:pt modelId="{27FC1BF3-7D88-4630-AC46-78A9503B79C2}">
      <dgm:prSet phldrT="[Text]"/>
      <dgm:spPr/>
      <dgm:t>
        <a:bodyPr/>
        <a:lstStyle/>
        <a:p>
          <a:r>
            <a:rPr lang="en-US" dirty="0"/>
            <a:t>Health</a:t>
          </a:r>
        </a:p>
      </dgm:t>
    </dgm:pt>
    <dgm:pt modelId="{1C5AC9A4-3092-4671-B558-1CEE8716D4A9}" type="sibTrans" cxnId="{26F9833B-65D2-4120-8ACE-B3EAAC6D1721}">
      <dgm:prSet/>
      <dgm:spPr/>
      <dgm:t>
        <a:bodyPr/>
        <a:lstStyle/>
        <a:p>
          <a:endParaRPr lang="en-US"/>
        </a:p>
      </dgm:t>
    </dgm:pt>
    <dgm:pt modelId="{449238F8-FCF1-4F3F-843B-013FFED5D087}" type="parTrans" cxnId="{26F9833B-65D2-4120-8ACE-B3EAAC6D1721}">
      <dgm:prSet/>
      <dgm:spPr/>
      <dgm:t>
        <a:bodyPr/>
        <a:lstStyle/>
        <a:p>
          <a:endParaRPr lang="en-US"/>
        </a:p>
      </dgm:t>
    </dgm:pt>
    <dgm:pt modelId="{141FEFA9-ABCC-4A4A-8EA0-2B6711B98A41}">
      <dgm:prSet phldrT="[Text]"/>
      <dgm:spPr/>
      <dgm:t>
        <a:bodyPr/>
        <a:lstStyle/>
        <a:p>
          <a:r>
            <a:rPr lang="en-US" dirty="0"/>
            <a:t>Based</a:t>
          </a:r>
        </a:p>
      </dgm:t>
    </dgm:pt>
    <dgm:pt modelId="{4108983F-7406-4577-8D2B-CEF49A0B6AE9}" type="sibTrans" cxnId="{01970297-DC18-4176-9BA2-A781AD8B3E6F}">
      <dgm:prSet/>
      <dgm:spPr/>
      <dgm:t>
        <a:bodyPr/>
        <a:lstStyle/>
        <a:p>
          <a:endParaRPr lang="en-US"/>
        </a:p>
      </dgm:t>
    </dgm:pt>
    <dgm:pt modelId="{CF8BBFFC-C917-43F9-A458-F5A8D10E0121}" type="parTrans" cxnId="{01970297-DC18-4176-9BA2-A781AD8B3E6F}">
      <dgm:prSet/>
      <dgm:spPr/>
      <dgm:t>
        <a:bodyPr/>
        <a:lstStyle/>
        <a:p>
          <a:endParaRPr lang="en-US"/>
        </a:p>
      </dgm:t>
    </dgm:pt>
    <dgm:pt modelId="{EDFE6C7A-2E4A-4EDC-8355-684B1DED58CC}" type="pres">
      <dgm:prSet presAssocID="{3C74B7CC-948C-4C4D-B586-1E33BD5D22E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193E6CEE-06EE-416B-A933-0CE09C4B6EED}" type="pres">
      <dgm:prSet presAssocID="{D4E650BC-DD25-4C91-8198-82A8303FC82A}" presName="Parent" presStyleLbl="node1" presStyleIdx="0" presStyleCnt="2">
        <dgm:presLayoutVars>
          <dgm:chMax val="4"/>
          <dgm:chPref val="3"/>
        </dgm:presLayoutVars>
      </dgm:prSet>
      <dgm:spPr/>
    </dgm:pt>
    <dgm:pt modelId="{84A9FA15-DD13-4798-8082-27A9EE4955A4}" type="pres">
      <dgm:prSet presAssocID="{27FC1BF3-7D88-4630-AC46-78A9503B79C2}" presName="Accent" presStyleLbl="node1" presStyleIdx="1" presStyleCnt="2"/>
      <dgm:spPr/>
    </dgm:pt>
    <dgm:pt modelId="{E946E468-BE78-4AD1-A350-8B63370EBC30}" type="pres">
      <dgm:prSet presAssocID="{27FC1BF3-7D88-4630-AC46-78A9503B79C2}" presName="Image1" presStyleLbl="f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32D4582F-291C-405A-92DA-28256E2A1007}" type="pres">
      <dgm:prSet presAssocID="{27FC1BF3-7D88-4630-AC46-78A9503B79C2}" presName="Child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0A8975C5-EEEA-40D2-8D84-48C0448987C1}" type="pres">
      <dgm:prSet presAssocID="{141FEFA9-ABCC-4A4A-8EA0-2B6711B98A41}" presName="Image2" presStyleCnt="0"/>
      <dgm:spPr/>
    </dgm:pt>
    <dgm:pt modelId="{77955032-1511-4BA7-B136-58F87200AE56}" type="pres">
      <dgm:prSet presAssocID="{141FEFA9-ABCC-4A4A-8EA0-2B6711B98A41}" presName="Image" presStyleLbl="fgImgPlace1" presStyleIdx="1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</dgm:pt>
    <dgm:pt modelId="{A05BB9EC-D31D-4C32-8D0B-3A1BD03635E1}" type="pres">
      <dgm:prSet presAssocID="{141FEFA9-ABCC-4A4A-8EA0-2B6711B98A41}" presName="Child2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1261C9BD-DE81-4646-ACB3-2A66B46EB439}" type="pres">
      <dgm:prSet presAssocID="{83FEE202-EB26-4223-AE76-63F3349F9586}" presName="Image3" presStyleCnt="0"/>
      <dgm:spPr/>
    </dgm:pt>
    <dgm:pt modelId="{EF2637A4-F726-4213-B4B5-5E6411D21EF9}" type="pres">
      <dgm:prSet presAssocID="{83FEE202-EB26-4223-AE76-63F3349F9586}" presName="Image" presStyleLbl="fgImgPlace1" presStyleIdx="2" presStyleCnt="3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</dgm:pt>
    <dgm:pt modelId="{3B61BC69-1161-4F1F-A0B0-3F7AF704F785}" type="pres">
      <dgm:prSet presAssocID="{83FEE202-EB26-4223-AE76-63F3349F9586}" presName="Child3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81DA2E31-337E-4EA8-AE95-0C66DDA09CB6}" type="presOf" srcId="{D4E650BC-DD25-4C91-8198-82A8303FC82A}" destId="{193E6CEE-06EE-416B-A933-0CE09C4B6EED}" srcOrd="0" destOrd="0" presId="urn:microsoft.com/office/officeart/2011/layout/RadialPictureList"/>
    <dgm:cxn modelId="{26F9833B-65D2-4120-8ACE-B3EAAC6D1721}" srcId="{D4E650BC-DD25-4C91-8198-82A8303FC82A}" destId="{27FC1BF3-7D88-4630-AC46-78A9503B79C2}" srcOrd="0" destOrd="0" parTransId="{449238F8-FCF1-4F3F-843B-013FFED5D087}" sibTransId="{1C5AC9A4-3092-4671-B558-1CEE8716D4A9}"/>
    <dgm:cxn modelId="{836ECA69-8308-418D-B304-6336098726F3}" type="presOf" srcId="{141FEFA9-ABCC-4A4A-8EA0-2B6711B98A41}" destId="{A05BB9EC-D31D-4C32-8D0B-3A1BD03635E1}" srcOrd="0" destOrd="0" presId="urn:microsoft.com/office/officeart/2011/layout/RadialPictureList"/>
    <dgm:cxn modelId="{BF43097D-5B55-48CC-8E32-272B82962950}" type="presOf" srcId="{3C74B7CC-948C-4C4D-B586-1E33BD5D22E3}" destId="{EDFE6C7A-2E4A-4EDC-8355-684B1DED58CC}" srcOrd="0" destOrd="0" presId="urn:microsoft.com/office/officeart/2011/layout/RadialPictureList"/>
    <dgm:cxn modelId="{BA554D83-57A2-4F36-9AB4-5BE77B43BFA6}" type="presOf" srcId="{27FC1BF3-7D88-4630-AC46-78A9503B79C2}" destId="{32D4582F-291C-405A-92DA-28256E2A1007}" srcOrd="0" destOrd="0" presId="urn:microsoft.com/office/officeart/2011/layout/RadialPictureList"/>
    <dgm:cxn modelId="{D483A284-B9AE-4AE7-BDE0-D0E99B733D78}" srcId="{3C74B7CC-948C-4C4D-B586-1E33BD5D22E3}" destId="{D4E650BC-DD25-4C91-8198-82A8303FC82A}" srcOrd="0" destOrd="0" parTransId="{793684A9-FD40-40D7-AE71-423FE870816A}" sibTransId="{9EBA466F-6841-41A2-B586-BB0A0B2C1180}"/>
    <dgm:cxn modelId="{01970297-DC18-4176-9BA2-A781AD8B3E6F}" srcId="{D4E650BC-DD25-4C91-8198-82A8303FC82A}" destId="{141FEFA9-ABCC-4A4A-8EA0-2B6711B98A41}" srcOrd="1" destOrd="0" parTransId="{CF8BBFFC-C917-43F9-A458-F5A8D10E0121}" sibTransId="{4108983F-7406-4577-8D2B-CEF49A0B6AE9}"/>
    <dgm:cxn modelId="{A7A97F9F-55B8-4E4E-A58C-7A2360FBB142}" srcId="{D4E650BC-DD25-4C91-8198-82A8303FC82A}" destId="{83FEE202-EB26-4223-AE76-63F3349F9586}" srcOrd="2" destOrd="0" parTransId="{D394E215-FB90-4822-A6EB-EFC3B92A3B91}" sibTransId="{55F56C79-7AE9-4B14-B6FF-4207C825C01E}"/>
    <dgm:cxn modelId="{38F292FC-E47F-4355-B245-CEBF64545DCC}" type="presOf" srcId="{83FEE202-EB26-4223-AE76-63F3349F9586}" destId="{3B61BC69-1161-4F1F-A0B0-3F7AF704F785}" srcOrd="0" destOrd="0" presId="urn:microsoft.com/office/officeart/2011/layout/RadialPictureList"/>
    <dgm:cxn modelId="{7B5400FC-4A51-47C2-94D4-E82D0A52827E}" type="presParOf" srcId="{EDFE6C7A-2E4A-4EDC-8355-684B1DED58CC}" destId="{193E6CEE-06EE-416B-A933-0CE09C4B6EED}" srcOrd="0" destOrd="0" presId="urn:microsoft.com/office/officeart/2011/layout/RadialPictureList"/>
    <dgm:cxn modelId="{B0C1C913-9C31-4A73-B684-0B6B3260BDC7}" type="presParOf" srcId="{EDFE6C7A-2E4A-4EDC-8355-684B1DED58CC}" destId="{84A9FA15-DD13-4798-8082-27A9EE4955A4}" srcOrd="1" destOrd="0" presId="urn:microsoft.com/office/officeart/2011/layout/RadialPictureList"/>
    <dgm:cxn modelId="{AAED08B4-974A-4A53-A61B-D60459BA1C09}" type="presParOf" srcId="{EDFE6C7A-2E4A-4EDC-8355-684B1DED58CC}" destId="{E946E468-BE78-4AD1-A350-8B63370EBC30}" srcOrd="2" destOrd="0" presId="urn:microsoft.com/office/officeart/2011/layout/RadialPictureList"/>
    <dgm:cxn modelId="{3B45A67B-B8E2-4B69-9768-750AD28CE999}" type="presParOf" srcId="{EDFE6C7A-2E4A-4EDC-8355-684B1DED58CC}" destId="{32D4582F-291C-405A-92DA-28256E2A1007}" srcOrd="3" destOrd="0" presId="urn:microsoft.com/office/officeart/2011/layout/RadialPictureList"/>
    <dgm:cxn modelId="{E159DE78-1FC2-4E00-88E0-654F86A5ED23}" type="presParOf" srcId="{EDFE6C7A-2E4A-4EDC-8355-684B1DED58CC}" destId="{0A8975C5-EEEA-40D2-8D84-48C0448987C1}" srcOrd="4" destOrd="0" presId="urn:microsoft.com/office/officeart/2011/layout/RadialPictureList"/>
    <dgm:cxn modelId="{3515A47D-F8D8-4904-B7D9-FDF7141AEC8A}" type="presParOf" srcId="{0A8975C5-EEEA-40D2-8D84-48C0448987C1}" destId="{77955032-1511-4BA7-B136-58F87200AE56}" srcOrd="0" destOrd="0" presId="urn:microsoft.com/office/officeart/2011/layout/RadialPictureList"/>
    <dgm:cxn modelId="{5487179E-4C01-4044-8697-EF53C83DBF90}" type="presParOf" srcId="{EDFE6C7A-2E4A-4EDC-8355-684B1DED58CC}" destId="{A05BB9EC-D31D-4C32-8D0B-3A1BD03635E1}" srcOrd="5" destOrd="0" presId="urn:microsoft.com/office/officeart/2011/layout/RadialPictureList"/>
    <dgm:cxn modelId="{A330F631-A3FA-43C9-B6C3-99476BFA9BBF}" type="presParOf" srcId="{EDFE6C7A-2E4A-4EDC-8355-684B1DED58CC}" destId="{1261C9BD-DE81-4646-ACB3-2A66B46EB439}" srcOrd="6" destOrd="0" presId="urn:microsoft.com/office/officeart/2011/layout/RadialPictureList"/>
    <dgm:cxn modelId="{A2D366C5-A4EC-4751-88F8-0AAC07AF0A3C}" type="presParOf" srcId="{1261C9BD-DE81-4646-ACB3-2A66B46EB439}" destId="{EF2637A4-F726-4213-B4B5-5E6411D21EF9}" srcOrd="0" destOrd="0" presId="urn:microsoft.com/office/officeart/2011/layout/RadialPictureList"/>
    <dgm:cxn modelId="{8F70A59F-D1DA-40F5-BCDC-BDB80A55A4EF}" type="presParOf" srcId="{EDFE6C7A-2E4A-4EDC-8355-684B1DED58CC}" destId="{3B61BC69-1161-4F1F-A0B0-3F7AF704F785}" srcOrd="7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74B7CC-948C-4C4D-B586-1E33BD5D22E3}" type="doc">
      <dgm:prSet loTypeId="urn:microsoft.com/office/officeart/2011/layout/RadialPictureList" loCatId="pictur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4E650BC-DD25-4C91-8198-82A8303FC82A}">
      <dgm:prSet phldrT="[Text]"/>
      <dgm:spPr/>
      <dgm:t>
        <a:bodyPr/>
        <a:lstStyle/>
        <a:p>
          <a:r>
            <a:rPr lang="en-US" dirty="0"/>
            <a:t>National </a:t>
          </a:r>
          <a:r>
            <a:rPr lang="en-US" b="1" dirty="0"/>
            <a:t>Secondary</a:t>
          </a:r>
          <a:r>
            <a:rPr lang="en-US" dirty="0"/>
            <a:t> Drinking Water Regulations</a:t>
          </a:r>
        </a:p>
      </dgm:t>
    </dgm:pt>
    <dgm:pt modelId="{793684A9-FD40-40D7-AE71-423FE870816A}" type="parTrans" cxnId="{D483A284-B9AE-4AE7-BDE0-D0E99B733D78}">
      <dgm:prSet/>
      <dgm:spPr/>
      <dgm:t>
        <a:bodyPr/>
        <a:lstStyle/>
        <a:p>
          <a:endParaRPr lang="en-US"/>
        </a:p>
      </dgm:t>
    </dgm:pt>
    <dgm:pt modelId="{9EBA466F-6841-41A2-B586-BB0A0B2C1180}" type="sibTrans" cxnId="{D483A284-B9AE-4AE7-BDE0-D0E99B733D78}">
      <dgm:prSet/>
      <dgm:spPr/>
      <dgm:t>
        <a:bodyPr/>
        <a:lstStyle/>
        <a:p>
          <a:endParaRPr lang="en-US"/>
        </a:p>
      </dgm:t>
    </dgm:pt>
    <dgm:pt modelId="{83FEE202-EB26-4223-AE76-63F3349F9586}">
      <dgm:prSet phldrT="[Text]"/>
      <dgm:spPr/>
      <dgm:t>
        <a:bodyPr/>
        <a:lstStyle/>
        <a:p>
          <a:r>
            <a:rPr lang="en-US" dirty="0"/>
            <a:t>Standards</a:t>
          </a:r>
        </a:p>
      </dgm:t>
    </dgm:pt>
    <dgm:pt modelId="{D394E215-FB90-4822-A6EB-EFC3B92A3B91}" type="parTrans" cxnId="{A7A97F9F-55B8-4E4E-A58C-7A2360FBB142}">
      <dgm:prSet/>
      <dgm:spPr/>
      <dgm:t>
        <a:bodyPr/>
        <a:lstStyle/>
        <a:p>
          <a:endParaRPr lang="en-US"/>
        </a:p>
      </dgm:t>
    </dgm:pt>
    <dgm:pt modelId="{55F56C79-7AE9-4B14-B6FF-4207C825C01E}" type="sibTrans" cxnId="{A7A97F9F-55B8-4E4E-A58C-7A2360FBB142}">
      <dgm:prSet/>
      <dgm:spPr/>
      <dgm:t>
        <a:bodyPr/>
        <a:lstStyle/>
        <a:p>
          <a:endParaRPr lang="en-US"/>
        </a:p>
      </dgm:t>
    </dgm:pt>
    <dgm:pt modelId="{27FC1BF3-7D88-4630-AC46-78A9503B79C2}">
      <dgm:prSet phldrT="[Text]"/>
      <dgm:spPr/>
      <dgm:t>
        <a:bodyPr/>
        <a:lstStyle/>
        <a:p>
          <a:r>
            <a:rPr lang="en-US" dirty="0"/>
            <a:t>Aesthetic</a:t>
          </a:r>
        </a:p>
      </dgm:t>
    </dgm:pt>
    <dgm:pt modelId="{1C5AC9A4-3092-4671-B558-1CEE8716D4A9}" type="sibTrans" cxnId="{26F9833B-65D2-4120-8ACE-B3EAAC6D1721}">
      <dgm:prSet/>
      <dgm:spPr/>
      <dgm:t>
        <a:bodyPr/>
        <a:lstStyle/>
        <a:p>
          <a:endParaRPr lang="en-US"/>
        </a:p>
      </dgm:t>
    </dgm:pt>
    <dgm:pt modelId="{449238F8-FCF1-4F3F-843B-013FFED5D087}" type="parTrans" cxnId="{26F9833B-65D2-4120-8ACE-B3EAAC6D1721}">
      <dgm:prSet/>
      <dgm:spPr/>
      <dgm:t>
        <a:bodyPr/>
        <a:lstStyle/>
        <a:p>
          <a:endParaRPr lang="en-US"/>
        </a:p>
      </dgm:t>
    </dgm:pt>
    <dgm:pt modelId="{141FEFA9-ABCC-4A4A-8EA0-2B6711B98A41}">
      <dgm:prSet phldrT="[Text]"/>
      <dgm:spPr/>
      <dgm:t>
        <a:bodyPr/>
        <a:lstStyle/>
        <a:p>
          <a:r>
            <a:rPr lang="en-US" dirty="0"/>
            <a:t>Based</a:t>
          </a:r>
        </a:p>
      </dgm:t>
    </dgm:pt>
    <dgm:pt modelId="{4108983F-7406-4577-8D2B-CEF49A0B6AE9}" type="sibTrans" cxnId="{01970297-DC18-4176-9BA2-A781AD8B3E6F}">
      <dgm:prSet/>
      <dgm:spPr/>
      <dgm:t>
        <a:bodyPr/>
        <a:lstStyle/>
        <a:p>
          <a:endParaRPr lang="en-US"/>
        </a:p>
      </dgm:t>
    </dgm:pt>
    <dgm:pt modelId="{CF8BBFFC-C917-43F9-A458-F5A8D10E0121}" type="parTrans" cxnId="{01970297-DC18-4176-9BA2-A781AD8B3E6F}">
      <dgm:prSet/>
      <dgm:spPr/>
      <dgm:t>
        <a:bodyPr/>
        <a:lstStyle/>
        <a:p>
          <a:endParaRPr lang="en-US"/>
        </a:p>
      </dgm:t>
    </dgm:pt>
    <dgm:pt modelId="{EDFE6C7A-2E4A-4EDC-8355-684B1DED58CC}" type="pres">
      <dgm:prSet presAssocID="{3C74B7CC-948C-4C4D-B586-1E33BD5D22E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193E6CEE-06EE-416B-A933-0CE09C4B6EED}" type="pres">
      <dgm:prSet presAssocID="{D4E650BC-DD25-4C91-8198-82A8303FC82A}" presName="Parent" presStyleLbl="node1" presStyleIdx="0" presStyleCnt="2">
        <dgm:presLayoutVars>
          <dgm:chMax val="4"/>
          <dgm:chPref val="3"/>
        </dgm:presLayoutVars>
      </dgm:prSet>
      <dgm:spPr/>
    </dgm:pt>
    <dgm:pt modelId="{84A9FA15-DD13-4798-8082-27A9EE4955A4}" type="pres">
      <dgm:prSet presAssocID="{27FC1BF3-7D88-4630-AC46-78A9503B79C2}" presName="Accent" presStyleLbl="node1" presStyleIdx="1" presStyleCnt="2"/>
      <dgm:spPr/>
    </dgm:pt>
    <dgm:pt modelId="{E946E468-BE78-4AD1-A350-8B63370EBC30}" type="pres">
      <dgm:prSet presAssocID="{27FC1BF3-7D88-4630-AC46-78A9503B79C2}" presName="Image1" presStyleLbl="f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32D4582F-291C-405A-92DA-28256E2A1007}" type="pres">
      <dgm:prSet presAssocID="{27FC1BF3-7D88-4630-AC46-78A9503B79C2}" presName="Child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0A8975C5-EEEA-40D2-8D84-48C0448987C1}" type="pres">
      <dgm:prSet presAssocID="{141FEFA9-ABCC-4A4A-8EA0-2B6711B98A41}" presName="Image2" presStyleCnt="0"/>
      <dgm:spPr/>
    </dgm:pt>
    <dgm:pt modelId="{77955032-1511-4BA7-B136-58F87200AE56}" type="pres">
      <dgm:prSet presAssocID="{141FEFA9-ABCC-4A4A-8EA0-2B6711B98A41}" presName="Image" presStyleLbl="fgImgPlace1" presStyleIdx="1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</dgm:pt>
    <dgm:pt modelId="{A05BB9EC-D31D-4C32-8D0B-3A1BD03635E1}" type="pres">
      <dgm:prSet presAssocID="{141FEFA9-ABCC-4A4A-8EA0-2B6711B98A41}" presName="Child2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1261C9BD-DE81-4646-ACB3-2A66B46EB439}" type="pres">
      <dgm:prSet presAssocID="{83FEE202-EB26-4223-AE76-63F3349F9586}" presName="Image3" presStyleCnt="0"/>
      <dgm:spPr/>
    </dgm:pt>
    <dgm:pt modelId="{EF2637A4-F726-4213-B4B5-5E6411D21EF9}" type="pres">
      <dgm:prSet presAssocID="{83FEE202-EB26-4223-AE76-63F3349F9586}" presName="Image" presStyleLbl="fgImgPlace1" presStyleIdx="2" presStyleCnt="3" custAng="18804021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</dgm:pt>
    <dgm:pt modelId="{3B61BC69-1161-4F1F-A0B0-3F7AF704F785}" type="pres">
      <dgm:prSet presAssocID="{83FEE202-EB26-4223-AE76-63F3349F9586}" presName="Child3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81DA2E31-337E-4EA8-AE95-0C66DDA09CB6}" type="presOf" srcId="{D4E650BC-DD25-4C91-8198-82A8303FC82A}" destId="{193E6CEE-06EE-416B-A933-0CE09C4B6EED}" srcOrd="0" destOrd="0" presId="urn:microsoft.com/office/officeart/2011/layout/RadialPictureList"/>
    <dgm:cxn modelId="{26F9833B-65D2-4120-8ACE-B3EAAC6D1721}" srcId="{D4E650BC-DD25-4C91-8198-82A8303FC82A}" destId="{27FC1BF3-7D88-4630-AC46-78A9503B79C2}" srcOrd="0" destOrd="0" parTransId="{449238F8-FCF1-4F3F-843B-013FFED5D087}" sibTransId="{1C5AC9A4-3092-4671-B558-1CEE8716D4A9}"/>
    <dgm:cxn modelId="{836ECA69-8308-418D-B304-6336098726F3}" type="presOf" srcId="{141FEFA9-ABCC-4A4A-8EA0-2B6711B98A41}" destId="{A05BB9EC-D31D-4C32-8D0B-3A1BD03635E1}" srcOrd="0" destOrd="0" presId="urn:microsoft.com/office/officeart/2011/layout/RadialPictureList"/>
    <dgm:cxn modelId="{BF43097D-5B55-48CC-8E32-272B82962950}" type="presOf" srcId="{3C74B7CC-948C-4C4D-B586-1E33BD5D22E3}" destId="{EDFE6C7A-2E4A-4EDC-8355-684B1DED58CC}" srcOrd="0" destOrd="0" presId="urn:microsoft.com/office/officeart/2011/layout/RadialPictureList"/>
    <dgm:cxn modelId="{BA554D83-57A2-4F36-9AB4-5BE77B43BFA6}" type="presOf" srcId="{27FC1BF3-7D88-4630-AC46-78A9503B79C2}" destId="{32D4582F-291C-405A-92DA-28256E2A1007}" srcOrd="0" destOrd="0" presId="urn:microsoft.com/office/officeart/2011/layout/RadialPictureList"/>
    <dgm:cxn modelId="{D483A284-B9AE-4AE7-BDE0-D0E99B733D78}" srcId="{3C74B7CC-948C-4C4D-B586-1E33BD5D22E3}" destId="{D4E650BC-DD25-4C91-8198-82A8303FC82A}" srcOrd="0" destOrd="0" parTransId="{793684A9-FD40-40D7-AE71-423FE870816A}" sibTransId="{9EBA466F-6841-41A2-B586-BB0A0B2C1180}"/>
    <dgm:cxn modelId="{01970297-DC18-4176-9BA2-A781AD8B3E6F}" srcId="{D4E650BC-DD25-4C91-8198-82A8303FC82A}" destId="{141FEFA9-ABCC-4A4A-8EA0-2B6711B98A41}" srcOrd="1" destOrd="0" parTransId="{CF8BBFFC-C917-43F9-A458-F5A8D10E0121}" sibTransId="{4108983F-7406-4577-8D2B-CEF49A0B6AE9}"/>
    <dgm:cxn modelId="{A7A97F9F-55B8-4E4E-A58C-7A2360FBB142}" srcId="{D4E650BC-DD25-4C91-8198-82A8303FC82A}" destId="{83FEE202-EB26-4223-AE76-63F3349F9586}" srcOrd="2" destOrd="0" parTransId="{D394E215-FB90-4822-A6EB-EFC3B92A3B91}" sibTransId="{55F56C79-7AE9-4B14-B6FF-4207C825C01E}"/>
    <dgm:cxn modelId="{38F292FC-E47F-4355-B245-CEBF64545DCC}" type="presOf" srcId="{83FEE202-EB26-4223-AE76-63F3349F9586}" destId="{3B61BC69-1161-4F1F-A0B0-3F7AF704F785}" srcOrd="0" destOrd="0" presId="urn:microsoft.com/office/officeart/2011/layout/RadialPictureList"/>
    <dgm:cxn modelId="{7B5400FC-4A51-47C2-94D4-E82D0A52827E}" type="presParOf" srcId="{EDFE6C7A-2E4A-4EDC-8355-684B1DED58CC}" destId="{193E6CEE-06EE-416B-A933-0CE09C4B6EED}" srcOrd="0" destOrd="0" presId="urn:microsoft.com/office/officeart/2011/layout/RadialPictureList"/>
    <dgm:cxn modelId="{B0C1C913-9C31-4A73-B684-0B6B3260BDC7}" type="presParOf" srcId="{EDFE6C7A-2E4A-4EDC-8355-684B1DED58CC}" destId="{84A9FA15-DD13-4798-8082-27A9EE4955A4}" srcOrd="1" destOrd="0" presId="urn:microsoft.com/office/officeart/2011/layout/RadialPictureList"/>
    <dgm:cxn modelId="{AAED08B4-974A-4A53-A61B-D60459BA1C09}" type="presParOf" srcId="{EDFE6C7A-2E4A-4EDC-8355-684B1DED58CC}" destId="{E946E468-BE78-4AD1-A350-8B63370EBC30}" srcOrd="2" destOrd="0" presId="urn:microsoft.com/office/officeart/2011/layout/RadialPictureList"/>
    <dgm:cxn modelId="{3B45A67B-B8E2-4B69-9768-750AD28CE999}" type="presParOf" srcId="{EDFE6C7A-2E4A-4EDC-8355-684B1DED58CC}" destId="{32D4582F-291C-405A-92DA-28256E2A1007}" srcOrd="3" destOrd="0" presId="urn:microsoft.com/office/officeart/2011/layout/RadialPictureList"/>
    <dgm:cxn modelId="{E159DE78-1FC2-4E00-88E0-654F86A5ED23}" type="presParOf" srcId="{EDFE6C7A-2E4A-4EDC-8355-684B1DED58CC}" destId="{0A8975C5-EEEA-40D2-8D84-48C0448987C1}" srcOrd="4" destOrd="0" presId="urn:microsoft.com/office/officeart/2011/layout/RadialPictureList"/>
    <dgm:cxn modelId="{3515A47D-F8D8-4904-B7D9-FDF7141AEC8A}" type="presParOf" srcId="{0A8975C5-EEEA-40D2-8D84-48C0448987C1}" destId="{77955032-1511-4BA7-B136-58F87200AE56}" srcOrd="0" destOrd="0" presId="urn:microsoft.com/office/officeart/2011/layout/RadialPictureList"/>
    <dgm:cxn modelId="{5487179E-4C01-4044-8697-EF53C83DBF90}" type="presParOf" srcId="{EDFE6C7A-2E4A-4EDC-8355-684B1DED58CC}" destId="{A05BB9EC-D31D-4C32-8D0B-3A1BD03635E1}" srcOrd="5" destOrd="0" presId="urn:microsoft.com/office/officeart/2011/layout/RadialPictureList"/>
    <dgm:cxn modelId="{A330F631-A3FA-43C9-B6C3-99476BFA9BBF}" type="presParOf" srcId="{EDFE6C7A-2E4A-4EDC-8355-684B1DED58CC}" destId="{1261C9BD-DE81-4646-ACB3-2A66B46EB439}" srcOrd="6" destOrd="0" presId="urn:microsoft.com/office/officeart/2011/layout/RadialPictureList"/>
    <dgm:cxn modelId="{A2D366C5-A4EC-4751-88F8-0AAC07AF0A3C}" type="presParOf" srcId="{1261C9BD-DE81-4646-ACB3-2A66B46EB439}" destId="{EF2637A4-F726-4213-B4B5-5E6411D21EF9}" srcOrd="0" destOrd="0" presId="urn:microsoft.com/office/officeart/2011/layout/RadialPictureList"/>
    <dgm:cxn modelId="{8F70A59F-D1DA-40F5-BCDC-BDB80A55A4EF}" type="presParOf" srcId="{EDFE6C7A-2E4A-4EDC-8355-684B1DED58CC}" destId="{3B61BC69-1161-4F1F-A0B0-3F7AF704F785}" srcOrd="7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A9AB13-9C68-4E67-87D8-A6C8484D9629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29A61B-4FA8-492A-BEC6-4C2CC1D64BD1}">
      <dgm:prSet phldrT="[Text]" custT="1"/>
      <dgm:spPr/>
      <dgm:t>
        <a:bodyPr/>
        <a:lstStyle/>
        <a:p>
          <a:r>
            <a:rPr lang="en-US" sz="3000" dirty="0"/>
            <a:t>System Type </a:t>
          </a:r>
          <a:r>
            <a:rPr lang="en-US" sz="2400" dirty="0"/>
            <a:t>(C, NTNC, TNC)</a:t>
          </a:r>
          <a:endParaRPr lang="en-US" sz="3100" dirty="0"/>
        </a:p>
      </dgm:t>
    </dgm:pt>
    <dgm:pt modelId="{B4401CDE-E230-4B89-B10F-4F4D6AD2AAB5}" type="parTrans" cxnId="{31ACF2E2-FCE1-4A03-A264-6E33168EA934}">
      <dgm:prSet/>
      <dgm:spPr/>
      <dgm:t>
        <a:bodyPr/>
        <a:lstStyle/>
        <a:p>
          <a:endParaRPr lang="en-US"/>
        </a:p>
      </dgm:t>
    </dgm:pt>
    <dgm:pt modelId="{B922452B-570E-4743-8051-6D6CBA13BAEE}" type="sibTrans" cxnId="{31ACF2E2-FCE1-4A03-A264-6E33168EA934}">
      <dgm:prSet/>
      <dgm:spPr/>
      <dgm:t>
        <a:bodyPr/>
        <a:lstStyle/>
        <a:p>
          <a:endParaRPr lang="en-US"/>
        </a:p>
      </dgm:t>
    </dgm:pt>
    <dgm:pt modelId="{65106A82-1ED6-439E-8DD8-EF189268833D}">
      <dgm:prSet phldrT="[Text]" custT="1"/>
      <dgm:spPr/>
      <dgm:t>
        <a:bodyPr/>
        <a:lstStyle/>
        <a:p>
          <a:r>
            <a:rPr lang="en-US" sz="3000" dirty="0"/>
            <a:t>Source Type </a:t>
          </a:r>
          <a:r>
            <a:rPr lang="en-US" sz="2400" dirty="0"/>
            <a:t>(GW, SW, GUDI)</a:t>
          </a:r>
        </a:p>
      </dgm:t>
    </dgm:pt>
    <dgm:pt modelId="{F777ADB8-3B70-444F-B5EB-B8E00ACCB891}" type="parTrans" cxnId="{AE238DF5-5875-4A0B-AAF4-8B304395CFFC}">
      <dgm:prSet/>
      <dgm:spPr/>
      <dgm:t>
        <a:bodyPr/>
        <a:lstStyle/>
        <a:p>
          <a:endParaRPr lang="en-US"/>
        </a:p>
      </dgm:t>
    </dgm:pt>
    <dgm:pt modelId="{489C84BF-E21B-4C3E-AB05-50A5573107DC}" type="sibTrans" cxnId="{AE238DF5-5875-4A0B-AAF4-8B304395CFFC}">
      <dgm:prSet/>
      <dgm:spPr/>
      <dgm:t>
        <a:bodyPr/>
        <a:lstStyle/>
        <a:p>
          <a:endParaRPr lang="en-US"/>
        </a:p>
      </dgm:t>
    </dgm:pt>
    <dgm:pt modelId="{C2B0CB81-C5B8-45A0-9643-FD72D195417A}">
      <dgm:prSet phldrT="[Text]" custT="1"/>
      <dgm:spPr/>
      <dgm:t>
        <a:bodyPr/>
        <a:lstStyle/>
        <a:p>
          <a:r>
            <a:rPr lang="en-US" sz="3000" dirty="0"/>
            <a:t>Treatment Type</a:t>
          </a:r>
        </a:p>
      </dgm:t>
    </dgm:pt>
    <dgm:pt modelId="{EE61B96F-6708-4410-B65F-FC883BCFB893}" type="parTrans" cxnId="{FC2CC84D-8F04-463C-A070-31E22B2334D9}">
      <dgm:prSet/>
      <dgm:spPr/>
      <dgm:t>
        <a:bodyPr/>
        <a:lstStyle/>
        <a:p>
          <a:endParaRPr lang="en-US"/>
        </a:p>
      </dgm:t>
    </dgm:pt>
    <dgm:pt modelId="{13B96E6B-827F-4725-856F-9443EFB11568}" type="sibTrans" cxnId="{FC2CC84D-8F04-463C-A070-31E22B2334D9}">
      <dgm:prSet/>
      <dgm:spPr/>
      <dgm:t>
        <a:bodyPr/>
        <a:lstStyle/>
        <a:p>
          <a:endParaRPr lang="en-US"/>
        </a:p>
      </dgm:t>
    </dgm:pt>
    <dgm:pt modelId="{44C2785B-25EF-4383-B5B0-34B749C38159}">
      <dgm:prSet phldrT="[Text]" custT="1"/>
      <dgm:spPr/>
      <dgm:t>
        <a:bodyPr/>
        <a:lstStyle/>
        <a:p>
          <a:r>
            <a:rPr lang="en-US" sz="3000" dirty="0"/>
            <a:t>Historical Water Quality Results</a:t>
          </a:r>
        </a:p>
      </dgm:t>
    </dgm:pt>
    <dgm:pt modelId="{D79B3F95-BF00-4F88-BB19-3C667A580676}" type="parTrans" cxnId="{B75055E7-3CA9-422D-A09F-5E56B0EABF21}">
      <dgm:prSet/>
      <dgm:spPr/>
      <dgm:t>
        <a:bodyPr/>
        <a:lstStyle/>
        <a:p>
          <a:endParaRPr lang="en-US"/>
        </a:p>
      </dgm:t>
    </dgm:pt>
    <dgm:pt modelId="{AD60CBFB-C040-4FB9-A5AB-D2EC6B960702}" type="sibTrans" cxnId="{B75055E7-3CA9-422D-A09F-5E56B0EABF21}">
      <dgm:prSet/>
      <dgm:spPr/>
      <dgm:t>
        <a:bodyPr/>
        <a:lstStyle/>
        <a:p>
          <a:endParaRPr lang="en-US"/>
        </a:p>
      </dgm:t>
    </dgm:pt>
    <dgm:pt modelId="{305B2881-E2D9-46BB-9618-B85CFD129117}" type="pres">
      <dgm:prSet presAssocID="{D1A9AB13-9C68-4E67-87D8-A6C8484D9629}" presName="Name0" presStyleCnt="0">
        <dgm:presLayoutVars>
          <dgm:dir/>
          <dgm:resizeHandles val="exact"/>
        </dgm:presLayoutVars>
      </dgm:prSet>
      <dgm:spPr/>
    </dgm:pt>
    <dgm:pt modelId="{94FDF525-B667-4DAE-8775-1163E7ABB487}" type="pres">
      <dgm:prSet presAssocID="{D1A9AB13-9C68-4E67-87D8-A6C8484D9629}" presName="fgShape" presStyleLbl="fgShp" presStyleIdx="0" presStyleCnt="1"/>
      <dgm:spPr/>
    </dgm:pt>
    <dgm:pt modelId="{40EC5F33-3354-4ED0-93A4-3AE8C6B5E392}" type="pres">
      <dgm:prSet presAssocID="{D1A9AB13-9C68-4E67-87D8-A6C8484D9629}" presName="linComp" presStyleCnt="0"/>
      <dgm:spPr/>
    </dgm:pt>
    <dgm:pt modelId="{EB85E22E-D4A5-4E65-95A7-0E5F2EFCE6D7}" type="pres">
      <dgm:prSet presAssocID="{1229A61B-4FA8-492A-BEC6-4C2CC1D64BD1}" presName="compNode" presStyleCnt="0"/>
      <dgm:spPr/>
    </dgm:pt>
    <dgm:pt modelId="{74AF164E-582D-4EE9-A9B5-32707879032E}" type="pres">
      <dgm:prSet presAssocID="{1229A61B-4FA8-492A-BEC6-4C2CC1D64BD1}" presName="bkgdShape" presStyleLbl="node1" presStyleIdx="0" presStyleCnt="4"/>
      <dgm:spPr/>
    </dgm:pt>
    <dgm:pt modelId="{F54A215D-8FA9-4029-90B5-6BA35315352B}" type="pres">
      <dgm:prSet presAssocID="{1229A61B-4FA8-492A-BEC6-4C2CC1D64BD1}" presName="nodeTx" presStyleLbl="node1" presStyleIdx="0" presStyleCnt="4">
        <dgm:presLayoutVars>
          <dgm:bulletEnabled val="1"/>
        </dgm:presLayoutVars>
      </dgm:prSet>
      <dgm:spPr/>
    </dgm:pt>
    <dgm:pt modelId="{422EAF47-7392-476F-A2F4-4A6B64974CDA}" type="pres">
      <dgm:prSet presAssocID="{1229A61B-4FA8-492A-BEC6-4C2CC1D64BD1}" presName="invisiNode" presStyleLbl="node1" presStyleIdx="0" presStyleCnt="4"/>
      <dgm:spPr/>
    </dgm:pt>
    <dgm:pt modelId="{9FA2309D-8DE4-4763-8308-95154C77A202}" type="pres">
      <dgm:prSet presAssocID="{1229A61B-4FA8-492A-BEC6-4C2CC1D64BD1}" presName="imagNode" presStyleLbl="fgImgPlace1" presStyleIdx="0" presStyleCnt="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38" t="-41503" r="-32038" b="-66747"/>
          </a:stretch>
        </a:blipFill>
      </dgm:spPr>
    </dgm:pt>
    <dgm:pt modelId="{0AEBA92A-65DC-4E99-9555-A9A55C0A04B4}" type="pres">
      <dgm:prSet presAssocID="{B922452B-570E-4743-8051-6D6CBA13BAEE}" presName="sibTrans" presStyleLbl="sibTrans2D1" presStyleIdx="0" presStyleCnt="0"/>
      <dgm:spPr/>
    </dgm:pt>
    <dgm:pt modelId="{092979EE-0743-4F50-95C2-C308DA33B2C5}" type="pres">
      <dgm:prSet presAssocID="{65106A82-1ED6-439E-8DD8-EF189268833D}" presName="compNode" presStyleCnt="0"/>
      <dgm:spPr/>
    </dgm:pt>
    <dgm:pt modelId="{5686989E-5290-4A18-B857-49CB67FA17E5}" type="pres">
      <dgm:prSet presAssocID="{65106A82-1ED6-439E-8DD8-EF189268833D}" presName="bkgdShape" presStyleLbl="node1" presStyleIdx="1" presStyleCnt="4"/>
      <dgm:spPr/>
    </dgm:pt>
    <dgm:pt modelId="{D708851D-BD0C-44B7-B00D-CC9881320DF7}" type="pres">
      <dgm:prSet presAssocID="{65106A82-1ED6-439E-8DD8-EF189268833D}" presName="nodeTx" presStyleLbl="node1" presStyleIdx="1" presStyleCnt="4">
        <dgm:presLayoutVars>
          <dgm:bulletEnabled val="1"/>
        </dgm:presLayoutVars>
      </dgm:prSet>
      <dgm:spPr/>
    </dgm:pt>
    <dgm:pt modelId="{BDEA1F48-BE24-4538-B4C0-36E4E1688A27}" type="pres">
      <dgm:prSet presAssocID="{65106A82-1ED6-439E-8DD8-EF189268833D}" presName="invisiNode" presStyleLbl="node1" presStyleIdx="1" presStyleCnt="4"/>
      <dgm:spPr/>
    </dgm:pt>
    <dgm:pt modelId="{3C93FCD5-6F3F-44E2-AF9F-310BF73015F0}" type="pres">
      <dgm:prSet presAssocID="{65106A82-1ED6-439E-8DD8-EF189268833D}" presName="imagNode" presStyleLbl="fgImgPlace1" presStyleIdx="1" presStyleCnt="4"/>
      <dgm:spPr>
        <a:blipFill dpi="0" rotWithShape="1">
          <a:blip xmlns:r="http://schemas.openxmlformats.org/officeDocument/2006/relationships" r:embed="rId2"/>
          <a:srcRect/>
          <a:stretch>
            <a:fillRect l="-17000" r="-17000"/>
          </a:stretch>
        </a:blipFill>
      </dgm:spPr>
    </dgm:pt>
    <dgm:pt modelId="{CD6E0D3B-90E1-463F-ACEE-54D60DF925D9}" type="pres">
      <dgm:prSet presAssocID="{489C84BF-E21B-4C3E-AB05-50A5573107DC}" presName="sibTrans" presStyleLbl="sibTrans2D1" presStyleIdx="0" presStyleCnt="0"/>
      <dgm:spPr/>
    </dgm:pt>
    <dgm:pt modelId="{3E02C04A-3CB8-47BA-8CC2-30F3C3DE66EB}" type="pres">
      <dgm:prSet presAssocID="{C2B0CB81-C5B8-45A0-9643-FD72D195417A}" presName="compNode" presStyleCnt="0"/>
      <dgm:spPr/>
    </dgm:pt>
    <dgm:pt modelId="{F22B3522-6932-49ED-909A-F294207C0BEF}" type="pres">
      <dgm:prSet presAssocID="{C2B0CB81-C5B8-45A0-9643-FD72D195417A}" presName="bkgdShape" presStyleLbl="node1" presStyleIdx="2" presStyleCnt="4"/>
      <dgm:spPr/>
    </dgm:pt>
    <dgm:pt modelId="{D5FAA7DF-9F37-41D0-BA1E-FAD3901236F3}" type="pres">
      <dgm:prSet presAssocID="{C2B0CB81-C5B8-45A0-9643-FD72D195417A}" presName="nodeTx" presStyleLbl="node1" presStyleIdx="2" presStyleCnt="4">
        <dgm:presLayoutVars>
          <dgm:bulletEnabled val="1"/>
        </dgm:presLayoutVars>
      </dgm:prSet>
      <dgm:spPr/>
    </dgm:pt>
    <dgm:pt modelId="{BA516441-867B-4A9D-96E9-C699B0B1FF15}" type="pres">
      <dgm:prSet presAssocID="{C2B0CB81-C5B8-45A0-9643-FD72D195417A}" presName="invisiNode" presStyleLbl="node1" presStyleIdx="2" presStyleCnt="4"/>
      <dgm:spPr/>
    </dgm:pt>
    <dgm:pt modelId="{CE7C5784-5E2F-4878-8115-EDC92CFC73C3}" type="pres">
      <dgm:prSet presAssocID="{C2B0CB81-C5B8-45A0-9643-FD72D195417A}" presName="imagNode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17000" b="-17000"/>
          </a:stretch>
        </a:blipFill>
      </dgm:spPr>
    </dgm:pt>
    <dgm:pt modelId="{4A93D6DD-028A-4600-A76F-5191932814D6}" type="pres">
      <dgm:prSet presAssocID="{13B96E6B-827F-4725-856F-9443EFB11568}" presName="sibTrans" presStyleLbl="sibTrans2D1" presStyleIdx="0" presStyleCnt="0"/>
      <dgm:spPr/>
    </dgm:pt>
    <dgm:pt modelId="{1C763C01-0CE3-4070-95DA-4D35F0A6D31E}" type="pres">
      <dgm:prSet presAssocID="{44C2785B-25EF-4383-B5B0-34B749C38159}" presName="compNode" presStyleCnt="0"/>
      <dgm:spPr/>
    </dgm:pt>
    <dgm:pt modelId="{64B7F400-5E99-409D-B0A8-F0511D9C30D1}" type="pres">
      <dgm:prSet presAssocID="{44C2785B-25EF-4383-B5B0-34B749C38159}" presName="bkgdShape" presStyleLbl="node1" presStyleIdx="3" presStyleCnt="4"/>
      <dgm:spPr/>
    </dgm:pt>
    <dgm:pt modelId="{D57F2639-0254-44B3-AB0E-34B91A2FFFE9}" type="pres">
      <dgm:prSet presAssocID="{44C2785B-25EF-4383-B5B0-34B749C38159}" presName="nodeTx" presStyleLbl="node1" presStyleIdx="3" presStyleCnt="4">
        <dgm:presLayoutVars>
          <dgm:bulletEnabled val="1"/>
        </dgm:presLayoutVars>
      </dgm:prSet>
      <dgm:spPr/>
    </dgm:pt>
    <dgm:pt modelId="{A500600B-9B79-4528-B0C6-D4F163D7FFBA}" type="pres">
      <dgm:prSet presAssocID="{44C2785B-25EF-4383-B5B0-34B749C38159}" presName="invisiNode" presStyleLbl="node1" presStyleIdx="3" presStyleCnt="4"/>
      <dgm:spPr/>
    </dgm:pt>
    <dgm:pt modelId="{A7CC3A14-17A6-46EF-B563-C12E1FBF8F8B}" type="pres">
      <dgm:prSet presAssocID="{44C2785B-25EF-4383-B5B0-34B749C38159}" presName="imagNode" presStyleLbl="fgImgPlace1" presStyleIdx="3" presStyleCnt="4"/>
      <dgm:spPr>
        <a:blipFill rotWithShape="1">
          <a:blip xmlns:r="http://schemas.openxmlformats.org/officeDocument/2006/relationships" r:embed="rId4"/>
          <a:srcRect/>
          <a:stretch>
            <a:fillRect l="-25000" r="-25000"/>
          </a:stretch>
        </a:blipFill>
      </dgm:spPr>
    </dgm:pt>
  </dgm:ptLst>
  <dgm:cxnLst>
    <dgm:cxn modelId="{FE8F6336-A0BB-4196-B055-F55CB1864EB2}" type="presOf" srcId="{C2B0CB81-C5B8-45A0-9643-FD72D195417A}" destId="{F22B3522-6932-49ED-909A-F294207C0BEF}" srcOrd="0" destOrd="0" presId="urn:microsoft.com/office/officeart/2005/8/layout/hList7"/>
    <dgm:cxn modelId="{1B9F673D-641E-4AB1-94D3-47EE18B96F03}" type="presOf" srcId="{65106A82-1ED6-439E-8DD8-EF189268833D}" destId="{D708851D-BD0C-44B7-B00D-CC9881320DF7}" srcOrd="1" destOrd="0" presId="urn:microsoft.com/office/officeart/2005/8/layout/hList7"/>
    <dgm:cxn modelId="{FC2CC84D-8F04-463C-A070-31E22B2334D9}" srcId="{D1A9AB13-9C68-4E67-87D8-A6C8484D9629}" destId="{C2B0CB81-C5B8-45A0-9643-FD72D195417A}" srcOrd="2" destOrd="0" parTransId="{EE61B96F-6708-4410-B65F-FC883BCFB893}" sibTransId="{13B96E6B-827F-4725-856F-9443EFB11568}"/>
    <dgm:cxn modelId="{17EF6B8A-AFD3-4C42-BEE1-07B0468CEAAB}" type="presOf" srcId="{1229A61B-4FA8-492A-BEC6-4C2CC1D64BD1}" destId="{F54A215D-8FA9-4029-90B5-6BA35315352B}" srcOrd="1" destOrd="0" presId="urn:microsoft.com/office/officeart/2005/8/layout/hList7"/>
    <dgm:cxn modelId="{A70C84A1-BBAD-4B28-A6E2-1A7E008D7AAC}" type="presOf" srcId="{13B96E6B-827F-4725-856F-9443EFB11568}" destId="{4A93D6DD-028A-4600-A76F-5191932814D6}" srcOrd="0" destOrd="0" presId="urn:microsoft.com/office/officeart/2005/8/layout/hList7"/>
    <dgm:cxn modelId="{A14B7BA4-3127-4BDC-9D6F-9BD754669E8B}" type="presOf" srcId="{44C2785B-25EF-4383-B5B0-34B749C38159}" destId="{64B7F400-5E99-409D-B0A8-F0511D9C30D1}" srcOrd="0" destOrd="0" presId="urn:microsoft.com/office/officeart/2005/8/layout/hList7"/>
    <dgm:cxn modelId="{1CD0DBAC-C8F4-4D99-A230-69AC0BD0F4D8}" type="presOf" srcId="{489C84BF-E21B-4C3E-AB05-50A5573107DC}" destId="{CD6E0D3B-90E1-463F-ACEE-54D60DF925D9}" srcOrd="0" destOrd="0" presId="urn:microsoft.com/office/officeart/2005/8/layout/hList7"/>
    <dgm:cxn modelId="{0921B5AD-279E-4EE4-9FA0-C9CF336E573A}" type="presOf" srcId="{44C2785B-25EF-4383-B5B0-34B749C38159}" destId="{D57F2639-0254-44B3-AB0E-34B91A2FFFE9}" srcOrd="1" destOrd="0" presId="urn:microsoft.com/office/officeart/2005/8/layout/hList7"/>
    <dgm:cxn modelId="{F764D3BC-4B4F-4291-B201-5AFA08DF8751}" type="presOf" srcId="{1229A61B-4FA8-492A-BEC6-4C2CC1D64BD1}" destId="{74AF164E-582D-4EE9-A9B5-32707879032E}" srcOrd="0" destOrd="0" presId="urn:microsoft.com/office/officeart/2005/8/layout/hList7"/>
    <dgm:cxn modelId="{F19BDEC0-A9C0-4BFE-94C9-7B6FC2A17B08}" type="presOf" srcId="{D1A9AB13-9C68-4E67-87D8-A6C8484D9629}" destId="{305B2881-E2D9-46BB-9618-B85CFD129117}" srcOrd="0" destOrd="0" presId="urn:microsoft.com/office/officeart/2005/8/layout/hList7"/>
    <dgm:cxn modelId="{D4A7D4D7-F425-410E-B737-014F4F641D77}" type="presOf" srcId="{C2B0CB81-C5B8-45A0-9643-FD72D195417A}" destId="{D5FAA7DF-9F37-41D0-BA1E-FAD3901236F3}" srcOrd="1" destOrd="0" presId="urn:microsoft.com/office/officeart/2005/8/layout/hList7"/>
    <dgm:cxn modelId="{31ACF2E2-FCE1-4A03-A264-6E33168EA934}" srcId="{D1A9AB13-9C68-4E67-87D8-A6C8484D9629}" destId="{1229A61B-4FA8-492A-BEC6-4C2CC1D64BD1}" srcOrd="0" destOrd="0" parTransId="{B4401CDE-E230-4B89-B10F-4F4D6AD2AAB5}" sibTransId="{B922452B-570E-4743-8051-6D6CBA13BAEE}"/>
    <dgm:cxn modelId="{B75055E7-3CA9-422D-A09F-5E56B0EABF21}" srcId="{D1A9AB13-9C68-4E67-87D8-A6C8484D9629}" destId="{44C2785B-25EF-4383-B5B0-34B749C38159}" srcOrd="3" destOrd="0" parTransId="{D79B3F95-BF00-4F88-BB19-3C667A580676}" sibTransId="{AD60CBFB-C040-4FB9-A5AB-D2EC6B960702}"/>
    <dgm:cxn modelId="{92FEC2F1-C738-4BEF-8AF4-733ACF44A520}" type="presOf" srcId="{65106A82-1ED6-439E-8DD8-EF189268833D}" destId="{5686989E-5290-4A18-B857-49CB67FA17E5}" srcOrd="0" destOrd="0" presId="urn:microsoft.com/office/officeart/2005/8/layout/hList7"/>
    <dgm:cxn modelId="{E12F0EF5-0520-4023-AF3C-1D402BE71E1C}" type="presOf" srcId="{B922452B-570E-4743-8051-6D6CBA13BAEE}" destId="{0AEBA92A-65DC-4E99-9555-A9A55C0A04B4}" srcOrd="0" destOrd="0" presId="urn:microsoft.com/office/officeart/2005/8/layout/hList7"/>
    <dgm:cxn modelId="{AE238DF5-5875-4A0B-AAF4-8B304395CFFC}" srcId="{D1A9AB13-9C68-4E67-87D8-A6C8484D9629}" destId="{65106A82-1ED6-439E-8DD8-EF189268833D}" srcOrd="1" destOrd="0" parTransId="{F777ADB8-3B70-444F-B5EB-B8E00ACCB891}" sibTransId="{489C84BF-E21B-4C3E-AB05-50A5573107DC}"/>
    <dgm:cxn modelId="{A8019251-4CC3-4C99-BF44-387ED7CA6B7A}" type="presParOf" srcId="{305B2881-E2D9-46BB-9618-B85CFD129117}" destId="{94FDF525-B667-4DAE-8775-1163E7ABB487}" srcOrd="0" destOrd="0" presId="urn:microsoft.com/office/officeart/2005/8/layout/hList7"/>
    <dgm:cxn modelId="{FA46D5CD-FDCE-4647-A6ED-5FED55FFC7CC}" type="presParOf" srcId="{305B2881-E2D9-46BB-9618-B85CFD129117}" destId="{40EC5F33-3354-4ED0-93A4-3AE8C6B5E392}" srcOrd="1" destOrd="0" presId="urn:microsoft.com/office/officeart/2005/8/layout/hList7"/>
    <dgm:cxn modelId="{AB5127B4-664D-45DD-AE43-984AC0B0B459}" type="presParOf" srcId="{40EC5F33-3354-4ED0-93A4-3AE8C6B5E392}" destId="{EB85E22E-D4A5-4E65-95A7-0E5F2EFCE6D7}" srcOrd="0" destOrd="0" presId="urn:microsoft.com/office/officeart/2005/8/layout/hList7"/>
    <dgm:cxn modelId="{2F166290-DEF5-48C7-B7C4-110D8FAD46B0}" type="presParOf" srcId="{EB85E22E-D4A5-4E65-95A7-0E5F2EFCE6D7}" destId="{74AF164E-582D-4EE9-A9B5-32707879032E}" srcOrd="0" destOrd="0" presId="urn:microsoft.com/office/officeart/2005/8/layout/hList7"/>
    <dgm:cxn modelId="{A9D8F98A-B5CE-414B-99C7-974374C2E4F5}" type="presParOf" srcId="{EB85E22E-D4A5-4E65-95A7-0E5F2EFCE6D7}" destId="{F54A215D-8FA9-4029-90B5-6BA35315352B}" srcOrd="1" destOrd="0" presId="urn:microsoft.com/office/officeart/2005/8/layout/hList7"/>
    <dgm:cxn modelId="{5177B6E4-9DD7-4506-AAF9-504835857426}" type="presParOf" srcId="{EB85E22E-D4A5-4E65-95A7-0E5F2EFCE6D7}" destId="{422EAF47-7392-476F-A2F4-4A6B64974CDA}" srcOrd="2" destOrd="0" presId="urn:microsoft.com/office/officeart/2005/8/layout/hList7"/>
    <dgm:cxn modelId="{A6051ADD-9C39-4F0B-8263-166294636C11}" type="presParOf" srcId="{EB85E22E-D4A5-4E65-95A7-0E5F2EFCE6D7}" destId="{9FA2309D-8DE4-4763-8308-95154C77A202}" srcOrd="3" destOrd="0" presId="urn:microsoft.com/office/officeart/2005/8/layout/hList7"/>
    <dgm:cxn modelId="{C9CFE421-7856-4239-B171-3C3D57391ACB}" type="presParOf" srcId="{40EC5F33-3354-4ED0-93A4-3AE8C6B5E392}" destId="{0AEBA92A-65DC-4E99-9555-A9A55C0A04B4}" srcOrd="1" destOrd="0" presId="urn:microsoft.com/office/officeart/2005/8/layout/hList7"/>
    <dgm:cxn modelId="{0BB0B8A5-719C-45AE-8026-F913BBDE00CF}" type="presParOf" srcId="{40EC5F33-3354-4ED0-93A4-3AE8C6B5E392}" destId="{092979EE-0743-4F50-95C2-C308DA33B2C5}" srcOrd="2" destOrd="0" presId="urn:microsoft.com/office/officeart/2005/8/layout/hList7"/>
    <dgm:cxn modelId="{3389337B-1A82-475E-BA01-F8D6320860DF}" type="presParOf" srcId="{092979EE-0743-4F50-95C2-C308DA33B2C5}" destId="{5686989E-5290-4A18-B857-49CB67FA17E5}" srcOrd="0" destOrd="0" presId="urn:microsoft.com/office/officeart/2005/8/layout/hList7"/>
    <dgm:cxn modelId="{2835C669-E6FF-4997-89AF-E029791BB1C6}" type="presParOf" srcId="{092979EE-0743-4F50-95C2-C308DA33B2C5}" destId="{D708851D-BD0C-44B7-B00D-CC9881320DF7}" srcOrd="1" destOrd="0" presId="urn:microsoft.com/office/officeart/2005/8/layout/hList7"/>
    <dgm:cxn modelId="{257A84DE-EE12-45E7-997D-5CF8FD21CD4C}" type="presParOf" srcId="{092979EE-0743-4F50-95C2-C308DA33B2C5}" destId="{BDEA1F48-BE24-4538-B4C0-36E4E1688A27}" srcOrd="2" destOrd="0" presId="urn:microsoft.com/office/officeart/2005/8/layout/hList7"/>
    <dgm:cxn modelId="{082634DD-5E74-4951-BBA4-5A76D6F7E440}" type="presParOf" srcId="{092979EE-0743-4F50-95C2-C308DA33B2C5}" destId="{3C93FCD5-6F3F-44E2-AF9F-310BF73015F0}" srcOrd="3" destOrd="0" presId="urn:microsoft.com/office/officeart/2005/8/layout/hList7"/>
    <dgm:cxn modelId="{175983FB-77A8-4AE7-87FC-B16D02D3A029}" type="presParOf" srcId="{40EC5F33-3354-4ED0-93A4-3AE8C6B5E392}" destId="{CD6E0D3B-90E1-463F-ACEE-54D60DF925D9}" srcOrd="3" destOrd="0" presId="urn:microsoft.com/office/officeart/2005/8/layout/hList7"/>
    <dgm:cxn modelId="{E1BE2542-9F1A-4074-ADFC-20DEF76D7B75}" type="presParOf" srcId="{40EC5F33-3354-4ED0-93A4-3AE8C6B5E392}" destId="{3E02C04A-3CB8-47BA-8CC2-30F3C3DE66EB}" srcOrd="4" destOrd="0" presId="urn:microsoft.com/office/officeart/2005/8/layout/hList7"/>
    <dgm:cxn modelId="{95811156-19B9-431C-9CE4-9067E71E69D0}" type="presParOf" srcId="{3E02C04A-3CB8-47BA-8CC2-30F3C3DE66EB}" destId="{F22B3522-6932-49ED-909A-F294207C0BEF}" srcOrd="0" destOrd="0" presId="urn:microsoft.com/office/officeart/2005/8/layout/hList7"/>
    <dgm:cxn modelId="{85C8A254-3B9A-4D1E-AC6E-A34AE446E819}" type="presParOf" srcId="{3E02C04A-3CB8-47BA-8CC2-30F3C3DE66EB}" destId="{D5FAA7DF-9F37-41D0-BA1E-FAD3901236F3}" srcOrd="1" destOrd="0" presId="urn:microsoft.com/office/officeart/2005/8/layout/hList7"/>
    <dgm:cxn modelId="{775231FA-9E0B-49C8-977D-F998CC45382C}" type="presParOf" srcId="{3E02C04A-3CB8-47BA-8CC2-30F3C3DE66EB}" destId="{BA516441-867B-4A9D-96E9-C699B0B1FF15}" srcOrd="2" destOrd="0" presId="urn:microsoft.com/office/officeart/2005/8/layout/hList7"/>
    <dgm:cxn modelId="{9667EFD8-5CAB-4F39-B690-3F07AF963D89}" type="presParOf" srcId="{3E02C04A-3CB8-47BA-8CC2-30F3C3DE66EB}" destId="{CE7C5784-5E2F-4878-8115-EDC92CFC73C3}" srcOrd="3" destOrd="0" presId="urn:microsoft.com/office/officeart/2005/8/layout/hList7"/>
    <dgm:cxn modelId="{5CC2BD1E-0655-4D13-89C4-2683CB5D869A}" type="presParOf" srcId="{40EC5F33-3354-4ED0-93A4-3AE8C6B5E392}" destId="{4A93D6DD-028A-4600-A76F-5191932814D6}" srcOrd="5" destOrd="0" presId="urn:microsoft.com/office/officeart/2005/8/layout/hList7"/>
    <dgm:cxn modelId="{6D9D3AB3-BDB5-41EB-8E61-9B9F641E1157}" type="presParOf" srcId="{40EC5F33-3354-4ED0-93A4-3AE8C6B5E392}" destId="{1C763C01-0CE3-4070-95DA-4D35F0A6D31E}" srcOrd="6" destOrd="0" presId="urn:microsoft.com/office/officeart/2005/8/layout/hList7"/>
    <dgm:cxn modelId="{4018D138-FDDD-4D76-A2A6-FA604EC135E4}" type="presParOf" srcId="{1C763C01-0CE3-4070-95DA-4D35F0A6D31E}" destId="{64B7F400-5E99-409D-B0A8-F0511D9C30D1}" srcOrd="0" destOrd="0" presId="urn:microsoft.com/office/officeart/2005/8/layout/hList7"/>
    <dgm:cxn modelId="{A6C3692B-6B8A-4247-AB50-CB3137449456}" type="presParOf" srcId="{1C763C01-0CE3-4070-95DA-4D35F0A6D31E}" destId="{D57F2639-0254-44B3-AB0E-34B91A2FFFE9}" srcOrd="1" destOrd="0" presId="urn:microsoft.com/office/officeart/2005/8/layout/hList7"/>
    <dgm:cxn modelId="{E46106CC-C8FE-4435-871D-CFA5AD263AE8}" type="presParOf" srcId="{1C763C01-0CE3-4070-95DA-4D35F0A6D31E}" destId="{A500600B-9B79-4528-B0C6-D4F163D7FFBA}" srcOrd="2" destOrd="0" presId="urn:microsoft.com/office/officeart/2005/8/layout/hList7"/>
    <dgm:cxn modelId="{5897D8A6-1A61-459A-8F08-275A21B1167D}" type="presParOf" srcId="{1C763C01-0CE3-4070-95DA-4D35F0A6D31E}" destId="{A7CC3A14-17A6-46EF-B563-C12E1FBF8F8B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BD02DF-79A5-4FB6-8C3C-FFD630862606}" type="doc">
      <dgm:prSet loTypeId="urn:microsoft.com/office/officeart/2008/layout/AlternatingHexagons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0A3261-79B0-4758-A5D7-54D17A75CB6E}">
      <dgm:prSet phldrT="[Text]" custT="1"/>
      <dgm:spPr>
        <a:solidFill>
          <a:srgbClr val="FFFE86"/>
        </a:solidFill>
      </dgm:spPr>
      <dgm:t>
        <a:bodyPr lIns="0" rIns="0"/>
        <a:lstStyle/>
        <a:p>
          <a:r>
            <a:rPr lang="en-US" sz="2000"/>
            <a:t>Anemia</a:t>
          </a:r>
        </a:p>
      </dgm:t>
    </dgm:pt>
    <dgm:pt modelId="{12FDAE1B-F52C-43AF-A0FB-88D7BA062D41}" type="sibTrans" cxnId="{F6047034-F9FB-4DF3-A282-08B385D7B67C}">
      <dgm:prSet custT="1"/>
      <dgm:spPr/>
      <dgm:t>
        <a:bodyPr/>
        <a:lstStyle/>
        <a:p>
          <a:endParaRPr lang="en-US" sz="2000"/>
        </a:p>
      </dgm:t>
    </dgm:pt>
    <dgm:pt modelId="{388E6C42-F742-4D5B-9287-D3D1413D1D87}" type="parTrans" cxnId="{F6047034-F9FB-4DF3-A282-08B385D7B67C}">
      <dgm:prSet/>
      <dgm:spPr/>
      <dgm:t>
        <a:bodyPr/>
        <a:lstStyle/>
        <a:p>
          <a:endParaRPr lang="en-US" sz="2000"/>
        </a:p>
      </dgm:t>
    </dgm:pt>
    <dgm:pt modelId="{45FFA4EF-1F02-4249-9B1B-841F701C8F23}">
      <dgm:prSet phldrT="[Text]" custT="1"/>
      <dgm:spPr/>
      <dgm:t>
        <a:bodyPr/>
        <a:lstStyle/>
        <a:p>
          <a:r>
            <a:rPr lang="en-US" sz="2000" dirty="0"/>
            <a:t>Other Short-Term Effects</a:t>
          </a:r>
        </a:p>
      </dgm:t>
    </dgm:pt>
    <dgm:pt modelId="{72C877B9-5A71-4118-A64E-B0C5FBC35E81}" type="sibTrans" cxnId="{F0DD5BCF-281E-4ACB-BEFF-72FFCF97F5DB}">
      <dgm:prSet custT="1"/>
      <dgm:spPr/>
      <dgm:t>
        <a:bodyPr/>
        <a:lstStyle/>
        <a:p>
          <a:r>
            <a:rPr lang="en-US" sz="2000"/>
            <a:t>Eye and Nose Irritation</a:t>
          </a:r>
        </a:p>
      </dgm:t>
    </dgm:pt>
    <dgm:pt modelId="{97747BC1-0FC6-4F7B-87A7-AC2744A5C406}" type="parTrans" cxnId="{F0DD5BCF-281E-4ACB-BEFF-72FFCF97F5DB}">
      <dgm:prSet/>
      <dgm:spPr/>
      <dgm:t>
        <a:bodyPr/>
        <a:lstStyle/>
        <a:p>
          <a:endParaRPr lang="en-US" sz="2000"/>
        </a:p>
      </dgm:t>
    </dgm:pt>
    <dgm:pt modelId="{F4F489D1-3072-42BC-8474-6837F103217F}">
      <dgm:prSet phldrT="[Text]" custT="1"/>
      <dgm:spPr/>
      <dgm:t>
        <a:bodyPr lIns="0" rIns="0"/>
        <a:lstStyle/>
        <a:p>
          <a:r>
            <a:rPr lang="en-US" sz="2000"/>
            <a:t>Stomach Upset</a:t>
          </a:r>
        </a:p>
      </dgm:t>
    </dgm:pt>
    <dgm:pt modelId="{9873F134-2D41-463F-ADF4-84C191814373}" type="parTrans" cxnId="{69A9804B-A50A-46B6-8B52-7444936CF56E}">
      <dgm:prSet/>
      <dgm:spPr/>
      <dgm:t>
        <a:bodyPr/>
        <a:lstStyle/>
        <a:p>
          <a:endParaRPr lang="en-US"/>
        </a:p>
      </dgm:t>
    </dgm:pt>
    <dgm:pt modelId="{FB9E1469-1096-47C7-ADB2-16B0A37FC043}" type="sibTrans" cxnId="{69A9804B-A50A-46B6-8B52-7444936CF56E}">
      <dgm:prSet/>
      <dgm:spPr/>
      <dgm:t>
        <a:bodyPr/>
        <a:lstStyle/>
        <a:p>
          <a:endParaRPr lang="en-US"/>
        </a:p>
      </dgm:t>
    </dgm:pt>
    <dgm:pt modelId="{3E942DB3-3972-491B-9CDC-97983C783C7E}" type="pres">
      <dgm:prSet presAssocID="{6EBD02DF-79A5-4FB6-8C3C-FFD630862606}" presName="Name0" presStyleCnt="0">
        <dgm:presLayoutVars>
          <dgm:chMax/>
          <dgm:chPref/>
          <dgm:dir/>
          <dgm:animLvl val="lvl"/>
        </dgm:presLayoutVars>
      </dgm:prSet>
      <dgm:spPr/>
    </dgm:pt>
    <dgm:pt modelId="{92340611-92B4-43EB-9064-6F8D0961D9BA}" type="pres">
      <dgm:prSet presAssocID="{45FFA4EF-1F02-4249-9B1B-841F701C8F23}" presName="composite" presStyleCnt="0"/>
      <dgm:spPr/>
    </dgm:pt>
    <dgm:pt modelId="{626F5E9E-7D24-4916-95C4-F418747EDC3A}" type="pres">
      <dgm:prSet presAssocID="{45FFA4EF-1F02-4249-9B1B-841F701C8F23}" presName="Parent1" presStyleLbl="node1" presStyleIdx="0" presStyleCnt="6" custLinFactNeighborX="-1290" custLinFactNeighborY="-1153">
        <dgm:presLayoutVars>
          <dgm:chMax val="1"/>
          <dgm:chPref val="1"/>
          <dgm:bulletEnabled val="1"/>
        </dgm:presLayoutVars>
      </dgm:prSet>
      <dgm:spPr/>
    </dgm:pt>
    <dgm:pt modelId="{3801BB87-1516-4A8A-A944-164A64FB6934}" type="pres">
      <dgm:prSet presAssocID="{45FFA4EF-1F02-4249-9B1B-841F701C8F23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60DBEE9E-3674-4F64-96FE-A59985ED8A48}" type="pres">
      <dgm:prSet presAssocID="{45FFA4EF-1F02-4249-9B1B-841F701C8F23}" presName="BalanceSpacing" presStyleCnt="0"/>
      <dgm:spPr/>
    </dgm:pt>
    <dgm:pt modelId="{A2B7EA93-3488-4B5B-8769-B7E06B14B107}" type="pres">
      <dgm:prSet presAssocID="{45FFA4EF-1F02-4249-9B1B-841F701C8F23}" presName="BalanceSpacing1" presStyleCnt="0"/>
      <dgm:spPr/>
    </dgm:pt>
    <dgm:pt modelId="{18599038-6000-4847-88D4-4264048CAC0A}" type="pres">
      <dgm:prSet presAssocID="{72C877B9-5A71-4118-A64E-B0C5FBC35E81}" presName="Accent1Text" presStyleLbl="node1" presStyleIdx="1" presStyleCnt="6"/>
      <dgm:spPr/>
    </dgm:pt>
    <dgm:pt modelId="{A35DF79A-EE1E-44E8-8D13-7832D8A6F1FE}" type="pres">
      <dgm:prSet presAssocID="{72C877B9-5A71-4118-A64E-B0C5FBC35E81}" presName="spaceBetweenRectangles" presStyleCnt="0"/>
      <dgm:spPr/>
    </dgm:pt>
    <dgm:pt modelId="{D6AC1784-D548-4FB8-8A3F-EDD00B3D4990}" type="pres">
      <dgm:prSet presAssocID="{F4F489D1-3072-42BC-8474-6837F103217F}" presName="composite" presStyleCnt="0"/>
      <dgm:spPr/>
    </dgm:pt>
    <dgm:pt modelId="{58C62557-1F87-48A6-B559-6A9E3D7B126E}" type="pres">
      <dgm:prSet presAssocID="{F4F489D1-3072-42BC-8474-6837F103217F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F89C99B3-DC7A-45B9-BBD2-AA85E0CB40AC}" type="pres">
      <dgm:prSet presAssocID="{F4F489D1-3072-42BC-8474-6837F103217F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DB4D6A44-38CD-4E43-A0D0-543BDE90181E}" type="pres">
      <dgm:prSet presAssocID="{F4F489D1-3072-42BC-8474-6837F103217F}" presName="BalanceSpacing" presStyleCnt="0"/>
      <dgm:spPr/>
    </dgm:pt>
    <dgm:pt modelId="{58B61478-B6BD-495F-8639-1E2A467EB61B}" type="pres">
      <dgm:prSet presAssocID="{F4F489D1-3072-42BC-8474-6837F103217F}" presName="BalanceSpacing1" presStyleCnt="0"/>
      <dgm:spPr/>
    </dgm:pt>
    <dgm:pt modelId="{E0EC791C-4AEA-433C-948A-FFB26B52F37D}" type="pres">
      <dgm:prSet presAssocID="{FB9E1469-1096-47C7-ADB2-16B0A37FC043}" presName="Accent1Text" presStyleLbl="node1" presStyleIdx="3" presStyleCnt="6"/>
      <dgm:spPr/>
    </dgm:pt>
    <dgm:pt modelId="{1DF8097B-8F8B-44CD-953B-65F7C70822B2}" type="pres">
      <dgm:prSet presAssocID="{FB9E1469-1096-47C7-ADB2-16B0A37FC043}" presName="spaceBetweenRectangles" presStyleCnt="0"/>
      <dgm:spPr/>
    </dgm:pt>
    <dgm:pt modelId="{675D382D-8837-4A50-A930-CD1955B2B488}" type="pres">
      <dgm:prSet presAssocID="{A80A3261-79B0-4758-A5D7-54D17A75CB6E}" presName="composite" presStyleCnt="0"/>
      <dgm:spPr/>
    </dgm:pt>
    <dgm:pt modelId="{5F9885BA-94CE-4BC3-85B8-0C09ACDADF99}" type="pres">
      <dgm:prSet presAssocID="{A80A3261-79B0-4758-A5D7-54D17A75CB6E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7B67B553-DF5A-44E0-8B33-F48F6D7609A0}" type="pres">
      <dgm:prSet presAssocID="{A80A3261-79B0-4758-A5D7-54D17A75CB6E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5B121170-4F47-4470-83B9-D4F259F40CFC}" type="pres">
      <dgm:prSet presAssocID="{A80A3261-79B0-4758-A5D7-54D17A75CB6E}" presName="BalanceSpacing" presStyleCnt="0"/>
      <dgm:spPr/>
    </dgm:pt>
    <dgm:pt modelId="{3745EE99-883C-41A5-9418-8F5FC91A8047}" type="pres">
      <dgm:prSet presAssocID="{A80A3261-79B0-4758-A5D7-54D17A75CB6E}" presName="BalanceSpacing1" presStyleCnt="0"/>
      <dgm:spPr/>
    </dgm:pt>
    <dgm:pt modelId="{6885047D-C38A-4ABD-B8EE-22FB67133A82}" type="pres">
      <dgm:prSet presAssocID="{12FDAE1B-F52C-43AF-A0FB-88D7BA062D41}" presName="Accent1Text" presStyleLbl="node1" presStyleIdx="5" presStyleCnt="6"/>
      <dgm:spPr/>
    </dgm:pt>
  </dgm:ptLst>
  <dgm:cxnLst>
    <dgm:cxn modelId="{F6958700-A4F6-4D4F-978F-C0E02D04B30C}" type="presOf" srcId="{12FDAE1B-F52C-43AF-A0FB-88D7BA062D41}" destId="{6885047D-C38A-4ABD-B8EE-22FB67133A82}" srcOrd="0" destOrd="0" presId="urn:microsoft.com/office/officeart/2008/layout/AlternatingHexagons"/>
    <dgm:cxn modelId="{772B0015-B8BD-4542-9A3B-0683A0508611}" type="presOf" srcId="{A80A3261-79B0-4758-A5D7-54D17A75CB6E}" destId="{5F9885BA-94CE-4BC3-85B8-0C09ACDADF99}" srcOrd="0" destOrd="0" presId="urn:microsoft.com/office/officeart/2008/layout/AlternatingHexagons"/>
    <dgm:cxn modelId="{9466B427-651B-42F6-99EB-E68E824F91C8}" type="presOf" srcId="{FB9E1469-1096-47C7-ADB2-16B0A37FC043}" destId="{E0EC791C-4AEA-433C-948A-FFB26B52F37D}" srcOrd="0" destOrd="0" presId="urn:microsoft.com/office/officeart/2008/layout/AlternatingHexagons"/>
    <dgm:cxn modelId="{F6047034-F9FB-4DF3-A282-08B385D7B67C}" srcId="{6EBD02DF-79A5-4FB6-8C3C-FFD630862606}" destId="{A80A3261-79B0-4758-A5D7-54D17A75CB6E}" srcOrd="2" destOrd="0" parTransId="{388E6C42-F742-4D5B-9287-D3D1413D1D87}" sibTransId="{12FDAE1B-F52C-43AF-A0FB-88D7BA062D41}"/>
    <dgm:cxn modelId="{69A9804B-A50A-46B6-8B52-7444936CF56E}" srcId="{6EBD02DF-79A5-4FB6-8C3C-FFD630862606}" destId="{F4F489D1-3072-42BC-8474-6837F103217F}" srcOrd="1" destOrd="0" parTransId="{9873F134-2D41-463F-ADF4-84C191814373}" sibTransId="{FB9E1469-1096-47C7-ADB2-16B0A37FC043}"/>
    <dgm:cxn modelId="{7402E387-9DFB-418B-B03B-8E4221B2DA16}" type="presOf" srcId="{F4F489D1-3072-42BC-8474-6837F103217F}" destId="{58C62557-1F87-48A6-B559-6A9E3D7B126E}" srcOrd="0" destOrd="0" presId="urn:microsoft.com/office/officeart/2008/layout/AlternatingHexagons"/>
    <dgm:cxn modelId="{C91383BB-15A4-4BFF-BF52-01963FFEE378}" type="presOf" srcId="{72C877B9-5A71-4118-A64E-B0C5FBC35E81}" destId="{18599038-6000-4847-88D4-4264048CAC0A}" srcOrd="0" destOrd="0" presId="urn:microsoft.com/office/officeart/2008/layout/AlternatingHexagons"/>
    <dgm:cxn modelId="{5D207CBD-A54D-4BF1-AE28-0C2D1FF4323A}" type="presOf" srcId="{6EBD02DF-79A5-4FB6-8C3C-FFD630862606}" destId="{3E942DB3-3972-491B-9CDC-97983C783C7E}" srcOrd="0" destOrd="0" presId="urn:microsoft.com/office/officeart/2008/layout/AlternatingHexagons"/>
    <dgm:cxn modelId="{F0DD5BCF-281E-4ACB-BEFF-72FFCF97F5DB}" srcId="{6EBD02DF-79A5-4FB6-8C3C-FFD630862606}" destId="{45FFA4EF-1F02-4249-9B1B-841F701C8F23}" srcOrd="0" destOrd="0" parTransId="{97747BC1-0FC6-4F7B-87A7-AC2744A5C406}" sibTransId="{72C877B9-5A71-4118-A64E-B0C5FBC35E81}"/>
    <dgm:cxn modelId="{3380A6F6-89A9-4C8D-B211-4134CAE6BDB1}" type="presOf" srcId="{45FFA4EF-1F02-4249-9B1B-841F701C8F23}" destId="{626F5E9E-7D24-4916-95C4-F418747EDC3A}" srcOrd="0" destOrd="0" presId="urn:microsoft.com/office/officeart/2008/layout/AlternatingHexagons"/>
    <dgm:cxn modelId="{C9884387-0625-4F69-B95F-A8A60246611F}" type="presParOf" srcId="{3E942DB3-3972-491B-9CDC-97983C783C7E}" destId="{92340611-92B4-43EB-9064-6F8D0961D9BA}" srcOrd="0" destOrd="0" presId="urn:microsoft.com/office/officeart/2008/layout/AlternatingHexagons"/>
    <dgm:cxn modelId="{3192FD50-344C-490D-8A4A-C9773AA08335}" type="presParOf" srcId="{92340611-92B4-43EB-9064-6F8D0961D9BA}" destId="{626F5E9E-7D24-4916-95C4-F418747EDC3A}" srcOrd="0" destOrd="0" presId="urn:microsoft.com/office/officeart/2008/layout/AlternatingHexagons"/>
    <dgm:cxn modelId="{8EEA7AC6-4C78-485D-88F5-70111A05E76A}" type="presParOf" srcId="{92340611-92B4-43EB-9064-6F8D0961D9BA}" destId="{3801BB87-1516-4A8A-A944-164A64FB6934}" srcOrd="1" destOrd="0" presId="urn:microsoft.com/office/officeart/2008/layout/AlternatingHexagons"/>
    <dgm:cxn modelId="{7987B3D4-0F70-4FD9-BBE7-4C579DCB899D}" type="presParOf" srcId="{92340611-92B4-43EB-9064-6F8D0961D9BA}" destId="{60DBEE9E-3674-4F64-96FE-A59985ED8A48}" srcOrd="2" destOrd="0" presId="urn:microsoft.com/office/officeart/2008/layout/AlternatingHexagons"/>
    <dgm:cxn modelId="{1EDBB0D7-E8B0-46BC-8CA0-56BBCBD876F0}" type="presParOf" srcId="{92340611-92B4-43EB-9064-6F8D0961D9BA}" destId="{A2B7EA93-3488-4B5B-8769-B7E06B14B107}" srcOrd="3" destOrd="0" presId="urn:microsoft.com/office/officeart/2008/layout/AlternatingHexagons"/>
    <dgm:cxn modelId="{EC77A40F-C17C-4B83-AD77-90BC8C68BCEB}" type="presParOf" srcId="{92340611-92B4-43EB-9064-6F8D0961D9BA}" destId="{18599038-6000-4847-88D4-4264048CAC0A}" srcOrd="4" destOrd="0" presId="urn:microsoft.com/office/officeart/2008/layout/AlternatingHexagons"/>
    <dgm:cxn modelId="{6E9951AF-2BBF-45BC-903E-EAD6D6F1803E}" type="presParOf" srcId="{3E942DB3-3972-491B-9CDC-97983C783C7E}" destId="{A35DF79A-EE1E-44E8-8D13-7832D8A6F1FE}" srcOrd="1" destOrd="0" presId="urn:microsoft.com/office/officeart/2008/layout/AlternatingHexagons"/>
    <dgm:cxn modelId="{56BE44FB-4370-434A-A132-33944CEB830F}" type="presParOf" srcId="{3E942DB3-3972-491B-9CDC-97983C783C7E}" destId="{D6AC1784-D548-4FB8-8A3F-EDD00B3D4990}" srcOrd="2" destOrd="0" presId="urn:microsoft.com/office/officeart/2008/layout/AlternatingHexagons"/>
    <dgm:cxn modelId="{E802004E-C49E-42BA-900E-8AF8E03D3130}" type="presParOf" srcId="{D6AC1784-D548-4FB8-8A3F-EDD00B3D4990}" destId="{58C62557-1F87-48A6-B559-6A9E3D7B126E}" srcOrd="0" destOrd="0" presId="urn:microsoft.com/office/officeart/2008/layout/AlternatingHexagons"/>
    <dgm:cxn modelId="{6E8FAAFD-2294-4C5E-B136-D5927A9B9893}" type="presParOf" srcId="{D6AC1784-D548-4FB8-8A3F-EDD00B3D4990}" destId="{F89C99B3-DC7A-45B9-BBD2-AA85E0CB40AC}" srcOrd="1" destOrd="0" presId="urn:microsoft.com/office/officeart/2008/layout/AlternatingHexagons"/>
    <dgm:cxn modelId="{A87CA385-07CC-493C-816E-FC43EFBB9CA1}" type="presParOf" srcId="{D6AC1784-D548-4FB8-8A3F-EDD00B3D4990}" destId="{DB4D6A44-38CD-4E43-A0D0-543BDE90181E}" srcOrd="2" destOrd="0" presId="urn:microsoft.com/office/officeart/2008/layout/AlternatingHexagons"/>
    <dgm:cxn modelId="{87D2B347-A8F6-424B-805A-EF1DFC5CC4CB}" type="presParOf" srcId="{D6AC1784-D548-4FB8-8A3F-EDD00B3D4990}" destId="{58B61478-B6BD-495F-8639-1E2A467EB61B}" srcOrd="3" destOrd="0" presId="urn:microsoft.com/office/officeart/2008/layout/AlternatingHexagons"/>
    <dgm:cxn modelId="{B8B58BFD-2784-4913-B2BB-7D9491657315}" type="presParOf" srcId="{D6AC1784-D548-4FB8-8A3F-EDD00B3D4990}" destId="{E0EC791C-4AEA-433C-948A-FFB26B52F37D}" srcOrd="4" destOrd="0" presId="urn:microsoft.com/office/officeart/2008/layout/AlternatingHexagons"/>
    <dgm:cxn modelId="{67428AB5-FE94-4911-A0AC-C23A5190F129}" type="presParOf" srcId="{3E942DB3-3972-491B-9CDC-97983C783C7E}" destId="{1DF8097B-8F8B-44CD-953B-65F7C70822B2}" srcOrd="3" destOrd="0" presId="urn:microsoft.com/office/officeart/2008/layout/AlternatingHexagons"/>
    <dgm:cxn modelId="{3F85F5BF-D567-4414-83E9-8998371A6063}" type="presParOf" srcId="{3E942DB3-3972-491B-9CDC-97983C783C7E}" destId="{675D382D-8837-4A50-A930-CD1955B2B488}" srcOrd="4" destOrd="0" presId="urn:microsoft.com/office/officeart/2008/layout/AlternatingHexagons"/>
    <dgm:cxn modelId="{9AFBAB00-EE81-4FE2-A82F-DF6494831C6E}" type="presParOf" srcId="{675D382D-8837-4A50-A930-CD1955B2B488}" destId="{5F9885BA-94CE-4BC3-85B8-0C09ACDADF99}" srcOrd="0" destOrd="0" presId="urn:microsoft.com/office/officeart/2008/layout/AlternatingHexagons"/>
    <dgm:cxn modelId="{9353DCBA-3319-45DB-9D60-21424DC562D6}" type="presParOf" srcId="{675D382D-8837-4A50-A930-CD1955B2B488}" destId="{7B67B553-DF5A-44E0-8B33-F48F6D7609A0}" srcOrd="1" destOrd="0" presId="urn:microsoft.com/office/officeart/2008/layout/AlternatingHexagons"/>
    <dgm:cxn modelId="{3C280DA7-69C6-4094-992A-5D35770A1972}" type="presParOf" srcId="{675D382D-8837-4A50-A930-CD1955B2B488}" destId="{5B121170-4F47-4470-83B9-D4F259F40CFC}" srcOrd="2" destOrd="0" presId="urn:microsoft.com/office/officeart/2008/layout/AlternatingHexagons"/>
    <dgm:cxn modelId="{57227193-38BB-44EE-9808-629FB425FA5B}" type="presParOf" srcId="{675D382D-8837-4A50-A930-CD1955B2B488}" destId="{3745EE99-883C-41A5-9418-8F5FC91A8047}" srcOrd="3" destOrd="0" presId="urn:microsoft.com/office/officeart/2008/layout/AlternatingHexagons"/>
    <dgm:cxn modelId="{6FDE5CAB-96FB-4E86-8F82-712BD67442AC}" type="presParOf" srcId="{675D382D-8837-4A50-A930-CD1955B2B488}" destId="{6885047D-C38A-4ABD-B8EE-22FB67133A82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EBD02DF-79A5-4FB6-8C3C-FFD630862606}" type="doc">
      <dgm:prSet loTypeId="urn:microsoft.com/office/officeart/2008/layout/AlternatingHexagons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0A3261-79B0-4758-A5D7-54D17A75CB6E}">
      <dgm:prSet phldrT="[Text]" custT="1"/>
      <dgm:spPr>
        <a:solidFill>
          <a:srgbClr val="FFFD85"/>
        </a:solidFill>
      </dgm:spPr>
      <dgm:t>
        <a:bodyPr lIns="0" rIns="0"/>
        <a:lstStyle/>
        <a:p>
          <a:r>
            <a:rPr lang="en-US" sz="2000"/>
            <a:t>Anemia</a:t>
          </a:r>
        </a:p>
      </dgm:t>
    </dgm:pt>
    <dgm:pt modelId="{12FDAE1B-F52C-43AF-A0FB-88D7BA062D41}" type="sibTrans" cxnId="{F6047034-F9FB-4DF3-A282-08B385D7B67C}">
      <dgm:prSet custT="1"/>
      <dgm:spPr>
        <a:solidFill>
          <a:srgbClr val="FFFD85"/>
        </a:solidFill>
      </dgm:spPr>
      <dgm:t>
        <a:bodyPr/>
        <a:lstStyle/>
        <a:p>
          <a:r>
            <a:rPr lang="en-US" sz="1400"/>
            <a:t>Reproductive Problems</a:t>
          </a:r>
        </a:p>
      </dgm:t>
    </dgm:pt>
    <dgm:pt modelId="{388E6C42-F742-4D5B-9287-D3D1413D1D87}" type="parTrans" cxnId="{F6047034-F9FB-4DF3-A282-08B385D7B67C}">
      <dgm:prSet/>
      <dgm:spPr/>
      <dgm:t>
        <a:bodyPr/>
        <a:lstStyle/>
        <a:p>
          <a:endParaRPr lang="en-US" sz="2000"/>
        </a:p>
      </dgm:t>
    </dgm:pt>
    <dgm:pt modelId="{45FFA4EF-1F02-4249-9B1B-841F701C8F23}">
      <dgm:prSet phldrT="[Text]" custT="1"/>
      <dgm:spPr>
        <a:solidFill>
          <a:srgbClr val="FFFD85"/>
        </a:solidFill>
      </dgm:spPr>
      <dgm:t>
        <a:bodyPr/>
        <a:lstStyle/>
        <a:p>
          <a:r>
            <a:rPr lang="en-US" sz="1800" dirty="0"/>
            <a:t>Central Nervous System Problems</a:t>
          </a:r>
        </a:p>
      </dgm:t>
    </dgm:pt>
    <dgm:pt modelId="{72C877B9-5A71-4118-A64E-B0C5FBC35E81}" type="sibTrans" cxnId="{F0DD5BCF-281E-4ACB-BEFF-72FFCF97F5DB}">
      <dgm:prSet custT="1"/>
      <dgm:spPr>
        <a:solidFill>
          <a:srgbClr val="FFFD85"/>
        </a:solidFill>
      </dgm:spPr>
      <dgm:t>
        <a:bodyPr/>
        <a:lstStyle/>
        <a:p>
          <a:r>
            <a:rPr lang="en-US" sz="2000" dirty="0"/>
            <a:t>Liver &amp; Kidney Problems</a:t>
          </a:r>
        </a:p>
      </dgm:t>
    </dgm:pt>
    <dgm:pt modelId="{97747BC1-0FC6-4F7B-87A7-AC2744A5C406}" type="parTrans" cxnId="{F0DD5BCF-281E-4ACB-BEFF-72FFCF97F5DB}">
      <dgm:prSet/>
      <dgm:spPr/>
      <dgm:t>
        <a:bodyPr/>
        <a:lstStyle/>
        <a:p>
          <a:endParaRPr lang="en-US" sz="2000"/>
        </a:p>
      </dgm:t>
    </dgm:pt>
    <dgm:pt modelId="{8F342855-3629-4A40-8391-F01273D3F5A1}">
      <dgm:prSet phldrT="[Text]" custT="1"/>
      <dgm:spPr>
        <a:solidFill>
          <a:srgbClr val="FFFD85"/>
        </a:solidFill>
      </dgm:spPr>
      <dgm:t>
        <a:bodyPr lIns="0" rIns="0"/>
        <a:lstStyle/>
        <a:p>
          <a:r>
            <a:rPr lang="en-US" sz="2000"/>
            <a:t>Cancer</a:t>
          </a:r>
        </a:p>
      </dgm:t>
    </dgm:pt>
    <dgm:pt modelId="{FB126F3C-C9A8-4385-B60C-B204C5162B90}" type="parTrans" cxnId="{F2E312AC-CD09-4212-875B-FC605A9B2B63}">
      <dgm:prSet/>
      <dgm:spPr/>
      <dgm:t>
        <a:bodyPr/>
        <a:lstStyle/>
        <a:p>
          <a:endParaRPr lang="en-US"/>
        </a:p>
      </dgm:t>
    </dgm:pt>
    <dgm:pt modelId="{5C9F690E-8526-44B8-B18D-811E690587D8}" type="sibTrans" cxnId="{F2E312AC-CD09-4212-875B-FC605A9B2B63}">
      <dgm:prSet/>
      <dgm:spPr/>
      <dgm:t>
        <a:bodyPr/>
        <a:lstStyle/>
        <a:p>
          <a:endParaRPr lang="en-US"/>
        </a:p>
      </dgm:t>
    </dgm:pt>
    <dgm:pt modelId="{3E942DB3-3972-491B-9CDC-97983C783C7E}" type="pres">
      <dgm:prSet presAssocID="{6EBD02DF-79A5-4FB6-8C3C-FFD630862606}" presName="Name0" presStyleCnt="0">
        <dgm:presLayoutVars>
          <dgm:chMax/>
          <dgm:chPref/>
          <dgm:dir/>
          <dgm:animLvl val="lvl"/>
        </dgm:presLayoutVars>
      </dgm:prSet>
      <dgm:spPr/>
    </dgm:pt>
    <dgm:pt modelId="{92340611-92B4-43EB-9064-6F8D0961D9BA}" type="pres">
      <dgm:prSet presAssocID="{45FFA4EF-1F02-4249-9B1B-841F701C8F23}" presName="composite" presStyleCnt="0"/>
      <dgm:spPr/>
    </dgm:pt>
    <dgm:pt modelId="{626F5E9E-7D24-4916-95C4-F418747EDC3A}" type="pres">
      <dgm:prSet presAssocID="{45FFA4EF-1F02-4249-9B1B-841F701C8F23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3801BB87-1516-4A8A-A944-164A64FB6934}" type="pres">
      <dgm:prSet presAssocID="{45FFA4EF-1F02-4249-9B1B-841F701C8F23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60DBEE9E-3674-4F64-96FE-A59985ED8A48}" type="pres">
      <dgm:prSet presAssocID="{45FFA4EF-1F02-4249-9B1B-841F701C8F23}" presName="BalanceSpacing" presStyleCnt="0"/>
      <dgm:spPr/>
    </dgm:pt>
    <dgm:pt modelId="{A2B7EA93-3488-4B5B-8769-B7E06B14B107}" type="pres">
      <dgm:prSet presAssocID="{45FFA4EF-1F02-4249-9B1B-841F701C8F23}" presName="BalanceSpacing1" presStyleCnt="0"/>
      <dgm:spPr/>
    </dgm:pt>
    <dgm:pt modelId="{18599038-6000-4847-88D4-4264048CAC0A}" type="pres">
      <dgm:prSet presAssocID="{72C877B9-5A71-4118-A64E-B0C5FBC35E81}" presName="Accent1Text" presStyleLbl="node1" presStyleIdx="1" presStyleCnt="6"/>
      <dgm:spPr/>
    </dgm:pt>
    <dgm:pt modelId="{A35DF79A-EE1E-44E8-8D13-7832D8A6F1FE}" type="pres">
      <dgm:prSet presAssocID="{72C877B9-5A71-4118-A64E-B0C5FBC35E81}" presName="spaceBetweenRectangles" presStyleCnt="0"/>
      <dgm:spPr/>
    </dgm:pt>
    <dgm:pt modelId="{675D382D-8837-4A50-A930-CD1955B2B488}" type="pres">
      <dgm:prSet presAssocID="{A80A3261-79B0-4758-A5D7-54D17A75CB6E}" presName="composite" presStyleCnt="0"/>
      <dgm:spPr/>
    </dgm:pt>
    <dgm:pt modelId="{5F9885BA-94CE-4BC3-85B8-0C09ACDADF99}" type="pres">
      <dgm:prSet presAssocID="{A80A3261-79B0-4758-A5D7-54D17A75CB6E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7B67B553-DF5A-44E0-8B33-F48F6D7609A0}" type="pres">
      <dgm:prSet presAssocID="{A80A3261-79B0-4758-A5D7-54D17A75CB6E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5B121170-4F47-4470-83B9-D4F259F40CFC}" type="pres">
      <dgm:prSet presAssocID="{A80A3261-79B0-4758-A5D7-54D17A75CB6E}" presName="BalanceSpacing" presStyleCnt="0"/>
      <dgm:spPr/>
    </dgm:pt>
    <dgm:pt modelId="{3745EE99-883C-41A5-9418-8F5FC91A8047}" type="pres">
      <dgm:prSet presAssocID="{A80A3261-79B0-4758-A5D7-54D17A75CB6E}" presName="BalanceSpacing1" presStyleCnt="0"/>
      <dgm:spPr/>
    </dgm:pt>
    <dgm:pt modelId="{6885047D-C38A-4ABD-B8EE-22FB67133A82}" type="pres">
      <dgm:prSet presAssocID="{12FDAE1B-F52C-43AF-A0FB-88D7BA062D41}" presName="Accent1Text" presStyleLbl="node1" presStyleIdx="3" presStyleCnt="6"/>
      <dgm:spPr/>
    </dgm:pt>
    <dgm:pt modelId="{5E5A3EED-1885-4B6C-AD47-40C6FFCD30BE}" type="pres">
      <dgm:prSet presAssocID="{12FDAE1B-F52C-43AF-A0FB-88D7BA062D41}" presName="spaceBetweenRectangles" presStyleCnt="0"/>
      <dgm:spPr/>
    </dgm:pt>
    <dgm:pt modelId="{1034993C-C9B5-4A9F-A924-2F30206A7AAC}" type="pres">
      <dgm:prSet presAssocID="{8F342855-3629-4A40-8391-F01273D3F5A1}" presName="composite" presStyleCnt="0"/>
      <dgm:spPr/>
    </dgm:pt>
    <dgm:pt modelId="{80EBD439-4699-4EE8-BA4F-AE2348377AB4}" type="pres">
      <dgm:prSet presAssocID="{8F342855-3629-4A40-8391-F01273D3F5A1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638E40A4-D766-426E-B6DB-5C92A7F0DA71}" type="pres">
      <dgm:prSet presAssocID="{8F342855-3629-4A40-8391-F01273D3F5A1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5C2CAFA5-6113-4081-AC90-3A0E23FB3985}" type="pres">
      <dgm:prSet presAssocID="{8F342855-3629-4A40-8391-F01273D3F5A1}" presName="BalanceSpacing" presStyleCnt="0"/>
      <dgm:spPr/>
    </dgm:pt>
    <dgm:pt modelId="{C68362A8-FABD-484C-8A72-8D9258EC5128}" type="pres">
      <dgm:prSet presAssocID="{8F342855-3629-4A40-8391-F01273D3F5A1}" presName="BalanceSpacing1" presStyleCnt="0"/>
      <dgm:spPr/>
    </dgm:pt>
    <dgm:pt modelId="{7DCDB3FB-ED67-4C23-8E4C-8F1200A7A465}" type="pres">
      <dgm:prSet presAssocID="{5C9F690E-8526-44B8-B18D-811E690587D8}" presName="Accent1Text" presStyleLbl="node1" presStyleIdx="5" presStyleCnt="6"/>
      <dgm:spPr/>
    </dgm:pt>
  </dgm:ptLst>
  <dgm:cxnLst>
    <dgm:cxn modelId="{F6958700-A4F6-4D4F-978F-C0E02D04B30C}" type="presOf" srcId="{12FDAE1B-F52C-43AF-A0FB-88D7BA062D41}" destId="{6885047D-C38A-4ABD-B8EE-22FB67133A82}" srcOrd="0" destOrd="0" presId="urn:microsoft.com/office/officeart/2008/layout/AlternatingHexagons"/>
    <dgm:cxn modelId="{772B0015-B8BD-4542-9A3B-0683A0508611}" type="presOf" srcId="{A80A3261-79B0-4758-A5D7-54D17A75CB6E}" destId="{5F9885BA-94CE-4BC3-85B8-0C09ACDADF99}" srcOrd="0" destOrd="0" presId="urn:microsoft.com/office/officeart/2008/layout/AlternatingHexagons"/>
    <dgm:cxn modelId="{F6047034-F9FB-4DF3-A282-08B385D7B67C}" srcId="{6EBD02DF-79A5-4FB6-8C3C-FFD630862606}" destId="{A80A3261-79B0-4758-A5D7-54D17A75CB6E}" srcOrd="1" destOrd="0" parTransId="{388E6C42-F742-4D5B-9287-D3D1413D1D87}" sibTransId="{12FDAE1B-F52C-43AF-A0FB-88D7BA062D41}"/>
    <dgm:cxn modelId="{B7CEAA72-225B-4EDC-9AD5-B1BB78003626}" type="presOf" srcId="{8F342855-3629-4A40-8391-F01273D3F5A1}" destId="{80EBD439-4699-4EE8-BA4F-AE2348377AB4}" srcOrd="0" destOrd="0" presId="urn:microsoft.com/office/officeart/2008/layout/AlternatingHexagons"/>
    <dgm:cxn modelId="{6E11207D-7F59-403C-95F0-B2B37E967182}" type="presOf" srcId="{5C9F690E-8526-44B8-B18D-811E690587D8}" destId="{7DCDB3FB-ED67-4C23-8E4C-8F1200A7A465}" srcOrd="0" destOrd="0" presId="urn:microsoft.com/office/officeart/2008/layout/AlternatingHexagons"/>
    <dgm:cxn modelId="{F2E312AC-CD09-4212-875B-FC605A9B2B63}" srcId="{6EBD02DF-79A5-4FB6-8C3C-FFD630862606}" destId="{8F342855-3629-4A40-8391-F01273D3F5A1}" srcOrd="2" destOrd="0" parTransId="{FB126F3C-C9A8-4385-B60C-B204C5162B90}" sibTransId="{5C9F690E-8526-44B8-B18D-811E690587D8}"/>
    <dgm:cxn modelId="{C91383BB-15A4-4BFF-BF52-01963FFEE378}" type="presOf" srcId="{72C877B9-5A71-4118-A64E-B0C5FBC35E81}" destId="{18599038-6000-4847-88D4-4264048CAC0A}" srcOrd="0" destOrd="0" presId="urn:microsoft.com/office/officeart/2008/layout/AlternatingHexagons"/>
    <dgm:cxn modelId="{5D207CBD-A54D-4BF1-AE28-0C2D1FF4323A}" type="presOf" srcId="{6EBD02DF-79A5-4FB6-8C3C-FFD630862606}" destId="{3E942DB3-3972-491B-9CDC-97983C783C7E}" srcOrd="0" destOrd="0" presId="urn:microsoft.com/office/officeart/2008/layout/AlternatingHexagons"/>
    <dgm:cxn modelId="{F0DD5BCF-281E-4ACB-BEFF-72FFCF97F5DB}" srcId="{6EBD02DF-79A5-4FB6-8C3C-FFD630862606}" destId="{45FFA4EF-1F02-4249-9B1B-841F701C8F23}" srcOrd="0" destOrd="0" parTransId="{97747BC1-0FC6-4F7B-87A7-AC2744A5C406}" sibTransId="{72C877B9-5A71-4118-A64E-B0C5FBC35E81}"/>
    <dgm:cxn modelId="{3380A6F6-89A9-4C8D-B211-4134CAE6BDB1}" type="presOf" srcId="{45FFA4EF-1F02-4249-9B1B-841F701C8F23}" destId="{626F5E9E-7D24-4916-95C4-F418747EDC3A}" srcOrd="0" destOrd="0" presId="urn:microsoft.com/office/officeart/2008/layout/AlternatingHexagons"/>
    <dgm:cxn modelId="{C9884387-0625-4F69-B95F-A8A60246611F}" type="presParOf" srcId="{3E942DB3-3972-491B-9CDC-97983C783C7E}" destId="{92340611-92B4-43EB-9064-6F8D0961D9BA}" srcOrd="0" destOrd="0" presId="urn:microsoft.com/office/officeart/2008/layout/AlternatingHexagons"/>
    <dgm:cxn modelId="{3192FD50-344C-490D-8A4A-C9773AA08335}" type="presParOf" srcId="{92340611-92B4-43EB-9064-6F8D0961D9BA}" destId="{626F5E9E-7D24-4916-95C4-F418747EDC3A}" srcOrd="0" destOrd="0" presId="urn:microsoft.com/office/officeart/2008/layout/AlternatingHexagons"/>
    <dgm:cxn modelId="{8EEA7AC6-4C78-485D-88F5-70111A05E76A}" type="presParOf" srcId="{92340611-92B4-43EB-9064-6F8D0961D9BA}" destId="{3801BB87-1516-4A8A-A944-164A64FB6934}" srcOrd="1" destOrd="0" presId="urn:microsoft.com/office/officeart/2008/layout/AlternatingHexagons"/>
    <dgm:cxn modelId="{7987B3D4-0F70-4FD9-BBE7-4C579DCB899D}" type="presParOf" srcId="{92340611-92B4-43EB-9064-6F8D0961D9BA}" destId="{60DBEE9E-3674-4F64-96FE-A59985ED8A48}" srcOrd="2" destOrd="0" presId="urn:microsoft.com/office/officeart/2008/layout/AlternatingHexagons"/>
    <dgm:cxn modelId="{1EDBB0D7-E8B0-46BC-8CA0-56BBCBD876F0}" type="presParOf" srcId="{92340611-92B4-43EB-9064-6F8D0961D9BA}" destId="{A2B7EA93-3488-4B5B-8769-B7E06B14B107}" srcOrd="3" destOrd="0" presId="urn:microsoft.com/office/officeart/2008/layout/AlternatingHexagons"/>
    <dgm:cxn modelId="{EC77A40F-C17C-4B83-AD77-90BC8C68BCEB}" type="presParOf" srcId="{92340611-92B4-43EB-9064-6F8D0961D9BA}" destId="{18599038-6000-4847-88D4-4264048CAC0A}" srcOrd="4" destOrd="0" presId="urn:microsoft.com/office/officeart/2008/layout/AlternatingHexagons"/>
    <dgm:cxn modelId="{6E9951AF-2BBF-45BC-903E-EAD6D6F1803E}" type="presParOf" srcId="{3E942DB3-3972-491B-9CDC-97983C783C7E}" destId="{A35DF79A-EE1E-44E8-8D13-7832D8A6F1FE}" srcOrd="1" destOrd="0" presId="urn:microsoft.com/office/officeart/2008/layout/AlternatingHexagons"/>
    <dgm:cxn modelId="{3F85F5BF-D567-4414-83E9-8998371A6063}" type="presParOf" srcId="{3E942DB3-3972-491B-9CDC-97983C783C7E}" destId="{675D382D-8837-4A50-A930-CD1955B2B488}" srcOrd="2" destOrd="0" presId="urn:microsoft.com/office/officeart/2008/layout/AlternatingHexagons"/>
    <dgm:cxn modelId="{9AFBAB00-EE81-4FE2-A82F-DF6494831C6E}" type="presParOf" srcId="{675D382D-8837-4A50-A930-CD1955B2B488}" destId="{5F9885BA-94CE-4BC3-85B8-0C09ACDADF99}" srcOrd="0" destOrd="0" presId="urn:microsoft.com/office/officeart/2008/layout/AlternatingHexagons"/>
    <dgm:cxn modelId="{9353DCBA-3319-45DB-9D60-21424DC562D6}" type="presParOf" srcId="{675D382D-8837-4A50-A930-CD1955B2B488}" destId="{7B67B553-DF5A-44E0-8B33-F48F6D7609A0}" srcOrd="1" destOrd="0" presId="urn:microsoft.com/office/officeart/2008/layout/AlternatingHexagons"/>
    <dgm:cxn modelId="{3C280DA7-69C6-4094-992A-5D35770A1972}" type="presParOf" srcId="{675D382D-8837-4A50-A930-CD1955B2B488}" destId="{5B121170-4F47-4470-83B9-D4F259F40CFC}" srcOrd="2" destOrd="0" presId="urn:microsoft.com/office/officeart/2008/layout/AlternatingHexagons"/>
    <dgm:cxn modelId="{57227193-38BB-44EE-9808-629FB425FA5B}" type="presParOf" srcId="{675D382D-8837-4A50-A930-CD1955B2B488}" destId="{3745EE99-883C-41A5-9418-8F5FC91A8047}" srcOrd="3" destOrd="0" presId="urn:microsoft.com/office/officeart/2008/layout/AlternatingHexagons"/>
    <dgm:cxn modelId="{6FDE5CAB-96FB-4E86-8F82-712BD67442AC}" type="presParOf" srcId="{675D382D-8837-4A50-A930-CD1955B2B488}" destId="{6885047D-C38A-4ABD-B8EE-22FB67133A82}" srcOrd="4" destOrd="0" presId="urn:microsoft.com/office/officeart/2008/layout/AlternatingHexagons"/>
    <dgm:cxn modelId="{17E6A431-ED63-42DF-BD13-9B5E50B86FA6}" type="presParOf" srcId="{3E942DB3-3972-491B-9CDC-97983C783C7E}" destId="{5E5A3EED-1885-4B6C-AD47-40C6FFCD30BE}" srcOrd="3" destOrd="0" presId="urn:microsoft.com/office/officeart/2008/layout/AlternatingHexagons"/>
    <dgm:cxn modelId="{55400B39-C847-4340-BFE9-E54192CD2E79}" type="presParOf" srcId="{3E942DB3-3972-491B-9CDC-97983C783C7E}" destId="{1034993C-C9B5-4A9F-A924-2F30206A7AAC}" srcOrd="4" destOrd="0" presId="urn:microsoft.com/office/officeart/2008/layout/AlternatingHexagons"/>
    <dgm:cxn modelId="{F99F1348-EE62-4C0F-83ED-595B4C8C5BD5}" type="presParOf" srcId="{1034993C-C9B5-4A9F-A924-2F30206A7AAC}" destId="{80EBD439-4699-4EE8-BA4F-AE2348377AB4}" srcOrd="0" destOrd="0" presId="urn:microsoft.com/office/officeart/2008/layout/AlternatingHexagons"/>
    <dgm:cxn modelId="{4F739E30-552F-4FAD-A9DF-9D51C1FAD89D}" type="presParOf" srcId="{1034993C-C9B5-4A9F-A924-2F30206A7AAC}" destId="{638E40A4-D766-426E-B6DB-5C92A7F0DA71}" srcOrd="1" destOrd="0" presId="urn:microsoft.com/office/officeart/2008/layout/AlternatingHexagons"/>
    <dgm:cxn modelId="{A0B0AE46-218C-4EA9-8C81-5D0DD4587C1E}" type="presParOf" srcId="{1034993C-C9B5-4A9F-A924-2F30206A7AAC}" destId="{5C2CAFA5-6113-4081-AC90-3A0E23FB3985}" srcOrd="2" destOrd="0" presId="urn:microsoft.com/office/officeart/2008/layout/AlternatingHexagons"/>
    <dgm:cxn modelId="{3A8FE3C3-FD98-4A6F-BE83-E0A146E45A8A}" type="presParOf" srcId="{1034993C-C9B5-4A9F-A924-2F30206A7AAC}" destId="{C68362A8-FABD-484C-8A72-8D9258EC5128}" srcOrd="3" destOrd="0" presId="urn:microsoft.com/office/officeart/2008/layout/AlternatingHexagons"/>
    <dgm:cxn modelId="{90485569-2151-48A7-AAAF-BBE3D2077F82}" type="presParOf" srcId="{1034993C-C9B5-4A9F-A924-2F30206A7AAC}" destId="{7DCDB3FB-ED67-4C23-8E4C-8F1200A7A46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3E2CAB8-5518-4C99-BF1D-EAF66B68C29C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F01B0CA-BDAC-417D-A05E-1A9263C3D65B}">
      <dgm:prSet phldrT="[Text]"/>
      <dgm:spPr/>
      <dgm:t>
        <a:bodyPr/>
        <a:lstStyle/>
        <a:p>
          <a:r>
            <a:rPr lang="en-US"/>
            <a:t>Ultraviolet Light (UV)</a:t>
          </a:r>
        </a:p>
      </dgm:t>
    </dgm:pt>
    <dgm:pt modelId="{E88C4B5F-5096-4621-A873-8C9A96ADB328}" type="parTrans" cxnId="{0DA202AD-DCEC-4640-BD06-26FAB23C7C08}">
      <dgm:prSet/>
      <dgm:spPr/>
      <dgm:t>
        <a:bodyPr/>
        <a:lstStyle/>
        <a:p>
          <a:endParaRPr lang="en-US"/>
        </a:p>
      </dgm:t>
    </dgm:pt>
    <dgm:pt modelId="{581AE97B-90E6-40CC-A807-ECD68A16C045}" type="sibTrans" cxnId="{0DA202AD-DCEC-4640-BD06-26FAB23C7C08}">
      <dgm:prSet/>
      <dgm:spPr/>
      <dgm:t>
        <a:bodyPr/>
        <a:lstStyle/>
        <a:p>
          <a:endParaRPr lang="en-US"/>
        </a:p>
      </dgm:t>
    </dgm:pt>
    <dgm:pt modelId="{DB6EA97F-AD1D-458A-91A6-66BA705242F1}" type="pres">
      <dgm:prSet presAssocID="{23E2CAB8-5518-4C99-BF1D-EAF66B68C29C}" presName="Name0" presStyleCnt="0">
        <dgm:presLayoutVars>
          <dgm:dir/>
          <dgm:resizeHandles val="exact"/>
        </dgm:presLayoutVars>
      </dgm:prSet>
      <dgm:spPr/>
    </dgm:pt>
    <dgm:pt modelId="{22FFA062-9A2A-4D66-B80F-2734F4F2ACE1}" type="pres">
      <dgm:prSet presAssocID="{0F01B0CA-BDAC-417D-A05E-1A9263C3D65B}" presName="composite" presStyleCnt="0"/>
      <dgm:spPr/>
    </dgm:pt>
    <dgm:pt modelId="{643EB93C-AE1B-4278-8D61-499B7FE68FCF}" type="pres">
      <dgm:prSet presAssocID="{0F01B0CA-BDAC-417D-A05E-1A9263C3D65B}" presName="rect1" presStyleLbl="bgImgPlace1" presStyleIdx="0" presStyleCnt="1"/>
      <dgm:spPr>
        <a:blipFill rotWithShape="1">
          <a:blip xmlns:r="http://schemas.openxmlformats.org/officeDocument/2006/relationships" r:embed="rId1"/>
          <a:srcRect/>
          <a:stretch>
            <a:fillRect l="-7000" r="-7000"/>
          </a:stretch>
        </a:blipFill>
      </dgm:spPr>
    </dgm:pt>
    <dgm:pt modelId="{4D7A19FD-457B-45D3-B976-A00CFB7484AD}" type="pres">
      <dgm:prSet presAssocID="{0F01B0CA-BDAC-417D-A05E-1A9263C3D65B}" presName="wedgeRectCallout1" presStyleLbl="node1" presStyleIdx="0" presStyleCnt="1">
        <dgm:presLayoutVars>
          <dgm:bulletEnabled val="1"/>
        </dgm:presLayoutVars>
      </dgm:prSet>
      <dgm:spPr/>
    </dgm:pt>
  </dgm:ptLst>
  <dgm:cxnLst>
    <dgm:cxn modelId="{EDA6890E-F55A-431C-9A26-966AD1D98261}" type="presOf" srcId="{23E2CAB8-5518-4C99-BF1D-EAF66B68C29C}" destId="{DB6EA97F-AD1D-458A-91A6-66BA705242F1}" srcOrd="0" destOrd="0" presId="urn:microsoft.com/office/officeart/2008/layout/BendingPictureCaptionList"/>
    <dgm:cxn modelId="{0DA202AD-DCEC-4640-BD06-26FAB23C7C08}" srcId="{23E2CAB8-5518-4C99-BF1D-EAF66B68C29C}" destId="{0F01B0CA-BDAC-417D-A05E-1A9263C3D65B}" srcOrd="0" destOrd="0" parTransId="{E88C4B5F-5096-4621-A873-8C9A96ADB328}" sibTransId="{581AE97B-90E6-40CC-A807-ECD68A16C045}"/>
    <dgm:cxn modelId="{ECBB89C5-B28D-4A93-A563-7CF6A727B4C2}" type="presOf" srcId="{0F01B0CA-BDAC-417D-A05E-1A9263C3D65B}" destId="{4D7A19FD-457B-45D3-B976-A00CFB7484AD}" srcOrd="0" destOrd="0" presId="urn:microsoft.com/office/officeart/2008/layout/BendingPictureCaptionList"/>
    <dgm:cxn modelId="{C836840F-0C7D-469B-9482-F37A3D3D4D36}" type="presParOf" srcId="{DB6EA97F-AD1D-458A-91A6-66BA705242F1}" destId="{22FFA062-9A2A-4D66-B80F-2734F4F2ACE1}" srcOrd="0" destOrd="0" presId="urn:microsoft.com/office/officeart/2008/layout/BendingPictureCaptionList"/>
    <dgm:cxn modelId="{FAB4818A-ECD8-462A-B433-42CD885270BA}" type="presParOf" srcId="{22FFA062-9A2A-4D66-B80F-2734F4F2ACE1}" destId="{643EB93C-AE1B-4278-8D61-499B7FE68FCF}" srcOrd="0" destOrd="0" presId="urn:microsoft.com/office/officeart/2008/layout/BendingPictureCaptionList"/>
    <dgm:cxn modelId="{9D342BEF-70F2-40FC-B32E-01AC5287B287}" type="presParOf" srcId="{22FFA062-9A2A-4D66-B80F-2734F4F2ACE1}" destId="{4D7A19FD-457B-45D3-B976-A00CFB7484AD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BA498AD-DA26-4C42-B35B-CFDDE322295E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F361AF-0A53-4897-AB2B-29DE0390C054}">
      <dgm:prSet phldrT="[Text]"/>
      <dgm:spPr/>
      <dgm:t>
        <a:bodyPr/>
        <a:lstStyle/>
        <a:p>
          <a:r>
            <a:rPr lang="en-US"/>
            <a:t>The OG Lead &amp; Copper Rule (LCR)</a:t>
          </a:r>
        </a:p>
      </dgm:t>
    </dgm:pt>
    <dgm:pt modelId="{9FDEE201-C229-4651-90AB-5B8C92C9ED37}" type="parTrans" cxnId="{4FCBE582-F2EE-469F-B428-B04D9779B2EA}">
      <dgm:prSet/>
      <dgm:spPr/>
      <dgm:t>
        <a:bodyPr/>
        <a:lstStyle/>
        <a:p>
          <a:endParaRPr lang="en-US"/>
        </a:p>
      </dgm:t>
    </dgm:pt>
    <dgm:pt modelId="{C69F15AB-0338-4E37-A0C9-9B97261FB4AE}" type="sibTrans" cxnId="{4FCBE582-F2EE-469F-B428-B04D9779B2EA}">
      <dgm:prSet/>
      <dgm:spPr/>
      <dgm:t>
        <a:bodyPr/>
        <a:lstStyle/>
        <a:p>
          <a:endParaRPr lang="en-US"/>
        </a:p>
      </dgm:t>
    </dgm:pt>
    <dgm:pt modelId="{E553E4D2-F2F5-4155-AA4D-07BE74975C5D}">
      <dgm:prSet phldrT="[Text]"/>
      <dgm:spPr/>
      <dgm:t>
        <a:bodyPr/>
        <a:lstStyle/>
        <a:p>
          <a:r>
            <a:rPr lang="en-US"/>
            <a:t>The Lead &amp; Copper Rule Revisions (LCRR)</a:t>
          </a:r>
        </a:p>
      </dgm:t>
    </dgm:pt>
    <dgm:pt modelId="{D008A6A3-4248-48EE-9256-DF64D0B7CA85}" type="parTrans" cxnId="{2A540DFF-9A32-4ABF-A079-4A9C0DA7F021}">
      <dgm:prSet/>
      <dgm:spPr/>
      <dgm:t>
        <a:bodyPr/>
        <a:lstStyle/>
        <a:p>
          <a:endParaRPr lang="en-US"/>
        </a:p>
      </dgm:t>
    </dgm:pt>
    <dgm:pt modelId="{83F10DBB-B124-477F-A047-8403146CBEB6}" type="sibTrans" cxnId="{2A540DFF-9A32-4ABF-A079-4A9C0DA7F021}">
      <dgm:prSet/>
      <dgm:spPr/>
      <dgm:t>
        <a:bodyPr/>
        <a:lstStyle/>
        <a:p>
          <a:endParaRPr lang="en-US"/>
        </a:p>
      </dgm:t>
    </dgm:pt>
    <dgm:pt modelId="{8677CD33-E392-4095-B647-3F9E8B94E6F5}">
      <dgm:prSet phldrT="[Text]"/>
      <dgm:spPr/>
      <dgm:t>
        <a:bodyPr/>
        <a:lstStyle/>
        <a:p>
          <a:r>
            <a:rPr lang="en-US"/>
            <a:t>The Lead &amp; Copper Rule Improvements (LCRI)</a:t>
          </a:r>
        </a:p>
      </dgm:t>
    </dgm:pt>
    <dgm:pt modelId="{D4679715-EA2C-4BC0-BDF9-0792F51547FC}" type="parTrans" cxnId="{028BFA81-9622-4CFD-B11B-F72FA40AE9BB}">
      <dgm:prSet/>
      <dgm:spPr/>
      <dgm:t>
        <a:bodyPr/>
        <a:lstStyle/>
        <a:p>
          <a:endParaRPr lang="en-US"/>
        </a:p>
      </dgm:t>
    </dgm:pt>
    <dgm:pt modelId="{03951174-2815-4183-B039-8013F4C4EBF2}" type="sibTrans" cxnId="{028BFA81-9622-4CFD-B11B-F72FA40AE9BB}">
      <dgm:prSet/>
      <dgm:spPr/>
      <dgm:t>
        <a:bodyPr/>
        <a:lstStyle/>
        <a:p>
          <a:endParaRPr lang="en-US"/>
        </a:p>
      </dgm:t>
    </dgm:pt>
    <dgm:pt modelId="{567E5C0F-0F8D-4C06-A50F-F9FEE21B203C}" type="pres">
      <dgm:prSet presAssocID="{3BA498AD-DA26-4C42-B35B-CFDDE322295E}" presName="linear" presStyleCnt="0">
        <dgm:presLayoutVars>
          <dgm:dir/>
          <dgm:resizeHandles val="exact"/>
        </dgm:presLayoutVars>
      </dgm:prSet>
      <dgm:spPr/>
    </dgm:pt>
    <dgm:pt modelId="{10E0FA56-E8A1-4903-ADCB-62524DE297F5}" type="pres">
      <dgm:prSet presAssocID="{51F361AF-0A53-4897-AB2B-29DE0390C054}" presName="comp" presStyleCnt="0"/>
      <dgm:spPr/>
    </dgm:pt>
    <dgm:pt modelId="{6E17929A-BC58-4C85-BA1D-987CB519E517}" type="pres">
      <dgm:prSet presAssocID="{51F361AF-0A53-4897-AB2B-29DE0390C054}" presName="box" presStyleLbl="node1" presStyleIdx="0" presStyleCnt="3"/>
      <dgm:spPr/>
    </dgm:pt>
    <dgm:pt modelId="{825081F1-A011-47FB-8E19-E7C4FFE7177C}" type="pres">
      <dgm:prSet presAssocID="{51F361AF-0A53-4897-AB2B-29DE0390C054}" presName="img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625D57FC-B91D-4C82-83A1-4972C1632B2F}" type="pres">
      <dgm:prSet presAssocID="{51F361AF-0A53-4897-AB2B-29DE0390C054}" presName="text" presStyleLbl="node1" presStyleIdx="0" presStyleCnt="3">
        <dgm:presLayoutVars>
          <dgm:bulletEnabled val="1"/>
        </dgm:presLayoutVars>
      </dgm:prSet>
      <dgm:spPr/>
    </dgm:pt>
    <dgm:pt modelId="{FA80E9A6-EDEF-4673-9A4C-EFD023ACEC2B}" type="pres">
      <dgm:prSet presAssocID="{C69F15AB-0338-4E37-A0C9-9B97261FB4AE}" presName="spacer" presStyleCnt="0"/>
      <dgm:spPr/>
    </dgm:pt>
    <dgm:pt modelId="{2D1E55CD-C894-4929-9719-4D15EBE292E0}" type="pres">
      <dgm:prSet presAssocID="{E553E4D2-F2F5-4155-AA4D-07BE74975C5D}" presName="comp" presStyleCnt="0"/>
      <dgm:spPr/>
    </dgm:pt>
    <dgm:pt modelId="{6A27D38F-411B-485F-87A5-FDC8AA8766A8}" type="pres">
      <dgm:prSet presAssocID="{E553E4D2-F2F5-4155-AA4D-07BE74975C5D}" presName="box" presStyleLbl="node1" presStyleIdx="1" presStyleCnt="3"/>
      <dgm:spPr/>
    </dgm:pt>
    <dgm:pt modelId="{F9F3902C-D804-4F9D-9114-1F7F3C37C8EE}" type="pres">
      <dgm:prSet presAssocID="{E553E4D2-F2F5-4155-AA4D-07BE74975C5D}" presName="img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4000" b="-4000"/>
          </a:stretch>
        </a:blipFill>
      </dgm:spPr>
    </dgm:pt>
    <dgm:pt modelId="{F023B746-0A61-42AD-9B81-8D5A7A045B20}" type="pres">
      <dgm:prSet presAssocID="{E553E4D2-F2F5-4155-AA4D-07BE74975C5D}" presName="text" presStyleLbl="node1" presStyleIdx="1" presStyleCnt="3">
        <dgm:presLayoutVars>
          <dgm:bulletEnabled val="1"/>
        </dgm:presLayoutVars>
      </dgm:prSet>
      <dgm:spPr/>
    </dgm:pt>
    <dgm:pt modelId="{E9DBB745-A7D4-4316-8E56-E49CC9CA160F}" type="pres">
      <dgm:prSet presAssocID="{83F10DBB-B124-477F-A047-8403146CBEB6}" presName="spacer" presStyleCnt="0"/>
      <dgm:spPr/>
    </dgm:pt>
    <dgm:pt modelId="{350294CA-7B39-4EE6-A300-31B52D0778DA}" type="pres">
      <dgm:prSet presAssocID="{8677CD33-E392-4095-B647-3F9E8B94E6F5}" presName="comp" presStyleCnt="0"/>
      <dgm:spPr/>
    </dgm:pt>
    <dgm:pt modelId="{FA06407F-D272-4ABC-AC66-EAEE354D0F2D}" type="pres">
      <dgm:prSet presAssocID="{8677CD33-E392-4095-B647-3F9E8B94E6F5}" presName="box" presStyleLbl="node1" presStyleIdx="2" presStyleCnt="3"/>
      <dgm:spPr/>
    </dgm:pt>
    <dgm:pt modelId="{1FF0D49D-6032-47E0-BE53-F284F3B22822}" type="pres">
      <dgm:prSet presAssocID="{8677CD33-E392-4095-B647-3F9E8B94E6F5}" presName="img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26000" b="-26000"/>
          </a:stretch>
        </a:blipFill>
      </dgm:spPr>
    </dgm:pt>
    <dgm:pt modelId="{434A67B6-57D5-44CA-A4EF-A01AD7CBB39A}" type="pres">
      <dgm:prSet presAssocID="{8677CD33-E392-4095-B647-3F9E8B94E6F5}" presName="text" presStyleLbl="node1" presStyleIdx="2" presStyleCnt="3">
        <dgm:presLayoutVars>
          <dgm:bulletEnabled val="1"/>
        </dgm:presLayoutVars>
      </dgm:prSet>
      <dgm:spPr/>
    </dgm:pt>
  </dgm:ptLst>
  <dgm:cxnLst>
    <dgm:cxn modelId="{03802610-A87E-4310-AE55-8F1F69FAFA88}" type="presOf" srcId="{8677CD33-E392-4095-B647-3F9E8B94E6F5}" destId="{434A67B6-57D5-44CA-A4EF-A01AD7CBB39A}" srcOrd="1" destOrd="0" presId="urn:microsoft.com/office/officeart/2005/8/layout/vList4"/>
    <dgm:cxn modelId="{91AE7A26-0388-4572-935D-4E4C4CC0B48D}" type="presOf" srcId="{51F361AF-0A53-4897-AB2B-29DE0390C054}" destId="{625D57FC-B91D-4C82-83A1-4972C1632B2F}" srcOrd="1" destOrd="0" presId="urn:microsoft.com/office/officeart/2005/8/layout/vList4"/>
    <dgm:cxn modelId="{BC85192B-BEAE-412C-B27B-FF38021D4830}" type="presOf" srcId="{E553E4D2-F2F5-4155-AA4D-07BE74975C5D}" destId="{6A27D38F-411B-485F-87A5-FDC8AA8766A8}" srcOrd="0" destOrd="0" presId="urn:microsoft.com/office/officeart/2005/8/layout/vList4"/>
    <dgm:cxn modelId="{79CF9B46-499E-4B27-A503-CA209C9B8F90}" type="presOf" srcId="{8677CD33-E392-4095-B647-3F9E8B94E6F5}" destId="{FA06407F-D272-4ABC-AC66-EAEE354D0F2D}" srcOrd="0" destOrd="0" presId="urn:microsoft.com/office/officeart/2005/8/layout/vList4"/>
    <dgm:cxn modelId="{028BFA81-9622-4CFD-B11B-F72FA40AE9BB}" srcId="{3BA498AD-DA26-4C42-B35B-CFDDE322295E}" destId="{8677CD33-E392-4095-B647-3F9E8B94E6F5}" srcOrd="2" destOrd="0" parTransId="{D4679715-EA2C-4BC0-BDF9-0792F51547FC}" sibTransId="{03951174-2815-4183-B039-8013F4C4EBF2}"/>
    <dgm:cxn modelId="{4FCBE582-F2EE-469F-B428-B04D9779B2EA}" srcId="{3BA498AD-DA26-4C42-B35B-CFDDE322295E}" destId="{51F361AF-0A53-4897-AB2B-29DE0390C054}" srcOrd="0" destOrd="0" parTransId="{9FDEE201-C229-4651-90AB-5B8C92C9ED37}" sibTransId="{C69F15AB-0338-4E37-A0C9-9B97261FB4AE}"/>
    <dgm:cxn modelId="{9B02E697-9560-480B-B9B5-0E60A914700C}" type="presOf" srcId="{E553E4D2-F2F5-4155-AA4D-07BE74975C5D}" destId="{F023B746-0A61-42AD-9B81-8D5A7A045B20}" srcOrd="1" destOrd="0" presId="urn:microsoft.com/office/officeart/2005/8/layout/vList4"/>
    <dgm:cxn modelId="{D5CCD89B-F222-4D44-8085-1D0545BD3CB1}" type="presOf" srcId="{51F361AF-0A53-4897-AB2B-29DE0390C054}" destId="{6E17929A-BC58-4C85-BA1D-987CB519E517}" srcOrd="0" destOrd="0" presId="urn:microsoft.com/office/officeart/2005/8/layout/vList4"/>
    <dgm:cxn modelId="{C3570FC8-7120-4366-9D49-C0341B99544E}" type="presOf" srcId="{3BA498AD-DA26-4C42-B35B-CFDDE322295E}" destId="{567E5C0F-0F8D-4C06-A50F-F9FEE21B203C}" srcOrd="0" destOrd="0" presId="urn:microsoft.com/office/officeart/2005/8/layout/vList4"/>
    <dgm:cxn modelId="{2A540DFF-9A32-4ABF-A079-4A9C0DA7F021}" srcId="{3BA498AD-DA26-4C42-B35B-CFDDE322295E}" destId="{E553E4D2-F2F5-4155-AA4D-07BE74975C5D}" srcOrd="1" destOrd="0" parTransId="{D008A6A3-4248-48EE-9256-DF64D0B7CA85}" sibTransId="{83F10DBB-B124-477F-A047-8403146CBEB6}"/>
    <dgm:cxn modelId="{3F0BB869-40C1-44DF-A238-218C66762A3B}" type="presParOf" srcId="{567E5C0F-0F8D-4C06-A50F-F9FEE21B203C}" destId="{10E0FA56-E8A1-4903-ADCB-62524DE297F5}" srcOrd="0" destOrd="0" presId="urn:microsoft.com/office/officeart/2005/8/layout/vList4"/>
    <dgm:cxn modelId="{0F245792-434B-4634-8363-8E881CA9CB27}" type="presParOf" srcId="{10E0FA56-E8A1-4903-ADCB-62524DE297F5}" destId="{6E17929A-BC58-4C85-BA1D-987CB519E517}" srcOrd="0" destOrd="0" presId="urn:microsoft.com/office/officeart/2005/8/layout/vList4"/>
    <dgm:cxn modelId="{DD9651E6-B724-4F2E-A646-89438C4383B2}" type="presParOf" srcId="{10E0FA56-E8A1-4903-ADCB-62524DE297F5}" destId="{825081F1-A011-47FB-8E19-E7C4FFE7177C}" srcOrd="1" destOrd="0" presId="urn:microsoft.com/office/officeart/2005/8/layout/vList4"/>
    <dgm:cxn modelId="{35D92FB7-560A-4023-B251-6DB93E31FCF7}" type="presParOf" srcId="{10E0FA56-E8A1-4903-ADCB-62524DE297F5}" destId="{625D57FC-B91D-4C82-83A1-4972C1632B2F}" srcOrd="2" destOrd="0" presId="urn:microsoft.com/office/officeart/2005/8/layout/vList4"/>
    <dgm:cxn modelId="{AFAA7F6E-4A87-4688-983C-FA0924A38B43}" type="presParOf" srcId="{567E5C0F-0F8D-4C06-A50F-F9FEE21B203C}" destId="{FA80E9A6-EDEF-4673-9A4C-EFD023ACEC2B}" srcOrd="1" destOrd="0" presId="urn:microsoft.com/office/officeart/2005/8/layout/vList4"/>
    <dgm:cxn modelId="{F2CA3E0F-8730-4DA2-9AB1-59F711723A37}" type="presParOf" srcId="{567E5C0F-0F8D-4C06-A50F-F9FEE21B203C}" destId="{2D1E55CD-C894-4929-9719-4D15EBE292E0}" srcOrd="2" destOrd="0" presId="urn:microsoft.com/office/officeart/2005/8/layout/vList4"/>
    <dgm:cxn modelId="{1EC67363-010A-4A26-8772-F0D694A132BC}" type="presParOf" srcId="{2D1E55CD-C894-4929-9719-4D15EBE292E0}" destId="{6A27D38F-411B-485F-87A5-FDC8AA8766A8}" srcOrd="0" destOrd="0" presId="urn:microsoft.com/office/officeart/2005/8/layout/vList4"/>
    <dgm:cxn modelId="{2D5A54BC-C90E-4453-B067-7755651394E2}" type="presParOf" srcId="{2D1E55CD-C894-4929-9719-4D15EBE292E0}" destId="{F9F3902C-D804-4F9D-9114-1F7F3C37C8EE}" srcOrd="1" destOrd="0" presId="urn:microsoft.com/office/officeart/2005/8/layout/vList4"/>
    <dgm:cxn modelId="{DD368A42-1556-4CD8-8CC5-83B411447A68}" type="presParOf" srcId="{2D1E55CD-C894-4929-9719-4D15EBE292E0}" destId="{F023B746-0A61-42AD-9B81-8D5A7A045B20}" srcOrd="2" destOrd="0" presId="urn:microsoft.com/office/officeart/2005/8/layout/vList4"/>
    <dgm:cxn modelId="{2245591E-BB3E-42F2-BAD7-997FF5156035}" type="presParOf" srcId="{567E5C0F-0F8D-4C06-A50F-F9FEE21B203C}" destId="{E9DBB745-A7D4-4316-8E56-E49CC9CA160F}" srcOrd="3" destOrd="0" presId="urn:microsoft.com/office/officeart/2005/8/layout/vList4"/>
    <dgm:cxn modelId="{87746CDA-5D62-4F8D-8BF4-80416433455C}" type="presParOf" srcId="{567E5C0F-0F8D-4C06-A50F-F9FEE21B203C}" destId="{350294CA-7B39-4EE6-A300-31B52D0778DA}" srcOrd="4" destOrd="0" presId="urn:microsoft.com/office/officeart/2005/8/layout/vList4"/>
    <dgm:cxn modelId="{BF048CB7-982A-4407-AB9A-3225A6676FD4}" type="presParOf" srcId="{350294CA-7B39-4EE6-A300-31B52D0778DA}" destId="{FA06407F-D272-4ABC-AC66-EAEE354D0F2D}" srcOrd="0" destOrd="0" presId="urn:microsoft.com/office/officeart/2005/8/layout/vList4"/>
    <dgm:cxn modelId="{AF9CAFF7-1232-4941-92DF-A0B6F24C5526}" type="presParOf" srcId="{350294CA-7B39-4EE6-A300-31B52D0778DA}" destId="{1FF0D49D-6032-47E0-BE53-F284F3B22822}" srcOrd="1" destOrd="0" presId="urn:microsoft.com/office/officeart/2005/8/layout/vList4"/>
    <dgm:cxn modelId="{F3B0A77B-C271-47F3-82EA-D751CD0310AE}" type="presParOf" srcId="{350294CA-7B39-4EE6-A300-31B52D0778DA}" destId="{434A67B6-57D5-44CA-A4EF-A01AD7CBB39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EBD02DF-79A5-4FB6-8C3C-FFD630862606}" type="doc">
      <dgm:prSet loTypeId="urn:microsoft.com/office/officeart/2008/layout/AlternatingHexagons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0A3261-79B0-4758-A5D7-54D17A75CB6E}">
      <dgm:prSet phldrT="[Text]" custT="1"/>
      <dgm:spPr>
        <a:solidFill>
          <a:srgbClr val="FFFE86"/>
        </a:solidFill>
      </dgm:spPr>
      <dgm:t>
        <a:bodyPr lIns="0" rIns="0"/>
        <a:lstStyle/>
        <a:p>
          <a:r>
            <a:rPr lang="en-US" sz="2000"/>
            <a:t>High Blood Pressure</a:t>
          </a:r>
        </a:p>
      </dgm:t>
    </dgm:pt>
    <dgm:pt modelId="{12FDAE1B-F52C-43AF-A0FB-88D7BA062D41}" type="sibTrans" cxnId="{F6047034-F9FB-4DF3-A282-08B385D7B67C}">
      <dgm:prSet custT="1"/>
      <dgm:spPr/>
      <dgm:t>
        <a:bodyPr/>
        <a:lstStyle/>
        <a:p>
          <a:endParaRPr lang="en-US" sz="2000"/>
        </a:p>
      </dgm:t>
    </dgm:pt>
    <dgm:pt modelId="{388E6C42-F742-4D5B-9287-D3D1413D1D87}" type="parTrans" cxnId="{F6047034-F9FB-4DF3-A282-08B385D7B67C}">
      <dgm:prSet/>
      <dgm:spPr/>
      <dgm:t>
        <a:bodyPr/>
        <a:lstStyle/>
        <a:p>
          <a:endParaRPr lang="en-US" sz="2000"/>
        </a:p>
      </dgm:t>
    </dgm:pt>
    <dgm:pt modelId="{45FFA4EF-1F02-4249-9B1B-841F701C8F23}">
      <dgm:prSet phldrT="[Text]" custT="1"/>
      <dgm:spPr>
        <a:solidFill>
          <a:srgbClr val="FFFE86"/>
        </a:solidFill>
      </dgm:spPr>
      <dgm:t>
        <a:bodyPr/>
        <a:lstStyle/>
        <a:p>
          <a:r>
            <a:rPr lang="en-US" sz="1800"/>
            <a:t>Attention Deficit Disorders</a:t>
          </a:r>
        </a:p>
      </dgm:t>
    </dgm:pt>
    <dgm:pt modelId="{72C877B9-5A71-4118-A64E-B0C5FBC35E81}" type="sibTrans" cxnId="{F0DD5BCF-281E-4ACB-BEFF-72FFCF97F5DB}">
      <dgm:prSet custT="1"/>
      <dgm:spPr>
        <a:solidFill>
          <a:srgbClr val="FFFE86"/>
        </a:solidFill>
      </dgm:spPr>
      <dgm:t>
        <a:bodyPr/>
        <a:lstStyle/>
        <a:p>
          <a:r>
            <a:rPr lang="en-US" sz="1400"/>
            <a:t>Physical &amp; Developmental Problems</a:t>
          </a:r>
        </a:p>
      </dgm:t>
    </dgm:pt>
    <dgm:pt modelId="{97747BC1-0FC6-4F7B-87A7-AC2744A5C406}" type="parTrans" cxnId="{F0DD5BCF-281E-4ACB-BEFF-72FFCF97F5DB}">
      <dgm:prSet/>
      <dgm:spPr/>
      <dgm:t>
        <a:bodyPr/>
        <a:lstStyle/>
        <a:p>
          <a:endParaRPr lang="en-US" sz="2000"/>
        </a:p>
      </dgm:t>
    </dgm:pt>
    <dgm:pt modelId="{F4F489D1-3072-42BC-8474-6837F103217F}">
      <dgm:prSet phldrT="[Text]" custT="1"/>
      <dgm:spPr>
        <a:solidFill>
          <a:srgbClr val="FFFE86"/>
        </a:solidFill>
      </dgm:spPr>
      <dgm:t>
        <a:bodyPr lIns="0" rIns="0"/>
        <a:lstStyle/>
        <a:p>
          <a:r>
            <a:rPr lang="en-US" sz="2000"/>
            <a:t>Central Nervous System Disorders</a:t>
          </a:r>
        </a:p>
      </dgm:t>
    </dgm:pt>
    <dgm:pt modelId="{9873F134-2D41-463F-ADF4-84C191814373}" type="parTrans" cxnId="{69A9804B-A50A-46B6-8B52-7444936CF56E}">
      <dgm:prSet/>
      <dgm:spPr/>
      <dgm:t>
        <a:bodyPr/>
        <a:lstStyle/>
        <a:p>
          <a:endParaRPr lang="en-US"/>
        </a:p>
      </dgm:t>
    </dgm:pt>
    <dgm:pt modelId="{FB9E1469-1096-47C7-ADB2-16B0A37FC043}" type="sibTrans" cxnId="{69A9804B-A50A-46B6-8B52-7444936CF56E}">
      <dgm:prSet/>
      <dgm:spPr/>
      <dgm:t>
        <a:bodyPr/>
        <a:lstStyle/>
        <a:p>
          <a:endParaRPr lang="en-US"/>
        </a:p>
      </dgm:t>
    </dgm:pt>
    <dgm:pt modelId="{3E942DB3-3972-491B-9CDC-97983C783C7E}" type="pres">
      <dgm:prSet presAssocID="{6EBD02DF-79A5-4FB6-8C3C-FFD630862606}" presName="Name0" presStyleCnt="0">
        <dgm:presLayoutVars>
          <dgm:chMax/>
          <dgm:chPref/>
          <dgm:dir/>
          <dgm:animLvl val="lvl"/>
        </dgm:presLayoutVars>
      </dgm:prSet>
      <dgm:spPr/>
    </dgm:pt>
    <dgm:pt modelId="{92340611-92B4-43EB-9064-6F8D0961D9BA}" type="pres">
      <dgm:prSet presAssocID="{45FFA4EF-1F02-4249-9B1B-841F701C8F23}" presName="composite" presStyleCnt="0"/>
      <dgm:spPr/>
    </dgm:pt>
    <dgm:pt modelId="{626F5E9E-7D24-4916-95C4-F418747EDC3A}" type="pres">
      <dgm:prSet presAssocID="{45FFA4EF-1F02-4249-9B1B-841F701C8F23}" presName="Parent1" presStyleLbl="node1" presStyleIdx="0" presStyleCnt="6" custLinFactNeighborX="-1290" custLinFactNeighborY="-1153">
        <dgm:presLayoutVars>
          <dgm:chMax val="1"/>
          <dgm:chPref val="1"/>
          <dgm:bulletEnabled val="1"/>
        </dgm:presLayoutVars>
      </dgm:prSet>
      <dgm:spPr/>
    </dgm:pt>
    <dgm:pt modelId="{3801BB87-1516-4A8A-A944-164A64FB6934}" type="pres">
      <dgm:prSet presAssocID="{45FFA4EF-1F02-4249-9B1B-841F701C8F23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60DBEE9E-3674-4F64-96FE-A59985ED8A48}" type="pres">
      <dgm:prSet presAssocID="{45FFA4EF-1F02-4249-9B1B-841F701C8F23}" presName="BalanceSpacing" presStyleCnt="0"/>
      <dgm:spPr/>
    </dgm:pt>
    <dgm:pt modelId="{A2B7EA93-3488-4B5B-8769-B7E06B14B107}" type="pres">
      <dgm:prSet presAssocID="{45FFA4EF-1F02-4249-9B1B-841F701C8F23}" presName="BalanceSpacing1" presStyleCnt="0"/>
      <dgm:spPr/>
    </dgm:pt>
    <dgm:pt modelId="{18599038-6000-4847-88D4-4264048CAC0A}" type="pres">
      <dgm:prSet presAssocID="{72C877B9-5A71-4118-A64E-B0C5FBC35E81}" presName="Accent1Text" presStyleLbl="node1" presStyleIdx="1" presStyleCnt="6"/>
      <dgm:spPr/>
    </dgm:pt>
    <dgm:pt modelId="{A35DF79A-EE1E-44E8-8D13-7832D8A6F1FE}" type="pres">
      <dgm:prSet presAssocID="{72C877B9-5A71-4118-A64E-B0C5FBC35E81}" presName="spaceBetweenRectangles" presStyleCnt="0"/>
      <dgm:spPr/>
    </dgm:pt>
    <dgm:pt modelId="{D6AC1784-D548-4FB8-8A3F-EDD00B3D4990}" type="pres">
      <dgm:prSet presAssocID="{F4F489D1-3072-42BC-8474-6837F103217F}" presName="composite" presStyleCnt="0"/>
      <dgm:spPr/>
    </dgm:pt>
    <dgm:pt modelId="{58C62557-1F87-48A6-B559-6A9E3D7B126E}" type="pres">
      <dgm:prSet presAssocID="{F4F489D1-3072-42BC-8474-6837F103217F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F89C99B3-DC7A-45B9-BBD2-AA85E0CB40AC}" type="pres">
      <dgm:prSet presAssocID="{F4F489D1-3072-42BC-8474-6837F103217F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DB4D6A44-38CD-4E43-A0D0-543BDE90181E}" type="pres">
      <dgm:prSet presAssocID="{F4F489D1-3072-42BC-8474-6837F103217F}" presName="BalanceSpacing" presStyleCnt="0"/>
      <dgm:spPr/>
    </dgm:pt>
    <dgm:pt modelId="{58B61478-B6BD-495F-8639-1E2A467EB61B}" type="pres">
      <dgm:prSet presAssocID="{F4F489D1-3072-42BC-8474-6837F103217F}" presName="BalanceSpacing1" presStyleCnt="0"/>
      <dgm:spPr/>
    </dgm:pt>
    <dgm:pt modelId="{E0EC791C-4AEA-433C-948A-FFB26B52F37D}" type="pres">
      <dgm:prSet presAssocID="{FB9E1469-1096-47C7-ADB2-16B0A37FC043}" presName="Accent1Text" presStyleLbl="node1" presStyleIdx="3" presStyleCnt="6"/>
      <dgm:spPr/>
    </dgm:pt>
    <dgm:pt modelId="{1DF8097B-8F8B-44CD-953B-65F7C70822B2}" type="pres">
      <dgm:prSet presAssocID="{FB9E1469-1096-47C7-ADB2-16B0A37FC043}" presName="spaceBetweenRectangles" presStyleCnt="0"/>
      <dgm:spPr/>
    </dgm:pt>
    <dgm:pt modelId="{675D382D-8837-4A50-A930-CD1955B2B488}" type="pres">
      <dgm:prSet presAssocID="{A80A3261-79B0-4758-A5D7-54D17A75CB6E}" presName="composite" presStyleCnt="0"/>
      <dgm:spPr/>
    </dgm:pt>
    <dgm:pt modelId="{5F9885BA-94CE-4BC3-85B8-0C09ACDADF99}" type="pres">
      <dgm:prSet presAssocID="{A80A3261-79B0-4758-A5D7-54D17A75CB6E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7B67B553-DF5A-44E0-8B33-F48F6D7609A0}" type="pres">
      <dgm:prSet presAssocID="{A80A3261-79B0-4758-A5D7-54D17A75CB6E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5B121170-4F47-4470-83B9-D4F259F40CFC}" type="pres">
      <dgm:prSet presAssocID="{A80A3261-79B0-4758-A5D7-54D17A75CB6E}" presName="BalanceSpacing" presStyleCnt="0"/>
      <dgm:spPr/>
    </dgm:pt>
    <dgm:pt modelId="{3745EE99-883C-41A5-9418-8F5FC91A8047}" type="pres">
      <dgm:prSet presAssocID="{A80A3261-79B0-4758-A5D7-54D17A75CB6E}" presName="BalanceSpacing1" presStyleCnt="0"/>
      <dgm:spPr/>
    </dgm:pt>
    <dgm:pt modelId="{6885047D-C38A-4ABD-B8EE-22FB67133A82}" type="pres">
      <dgm:prSet presAssocID="{12FDAE1B-F52C-43AF-A0FB-88D7BA062D41}" presName="Accent1Text" presStyleLbl="node1" presStyleIdx="5" presStyleCnt="6"/>
      <dgm:spPr/>
    </dgm:pt>
  </dgm:ptLst>
  <dgm:cxnLst>
    <dgm:cxn modelId="{F6958700-A4F6-4D4F-978F-C0E02D04B30C}" type="presOf" srcId="{12FDAE1B-F52C-43AF-A0FB-88D7BA062D41}" destId="{6885047D-C38A-4ABD-B8EE-22FB67133A82}" srcOrd="0" destOrd="0" presId="urn:microsoft.com/office/officeart/2008/layout/AlternatingHexagons"/>
    <dgm:cxn modelId="{772B0015-B8BD-4542-9A3B-0683A0508611}" type="presOf" srcId="{A80A3261-79B0-4758-A5D7-54D17A75CB6E}" destId="{5F9885BA-94CE-4BC3-85B8-0C09ACDADF99}" srcOrd="0" destOrd="0" presId="urn:microsoft.com/office/officeart/2008/layout/AlternatingHexagons"/>
    <dgm:cxn modelId="{9466B427-651B-42F6-99EB-E68E824F91C8}" type="presOf" srcId="{FB9E1469-1096-47C7-ADB2-16B0A37FC043}" destId="{E0EC791C-4AEA-433C-948A-FFB26B52F37D}" srcOrd="0" destOrd="0" presId="urn:microsoft.com/office/officeart/2008/layout/AlternatingHexagons"/>
    <dgm:cxn modelId="{F6047034-F9FB-4DF3-A282-08B385D7B67C}" srcId="{6EBD02DF-79A5-4FB6-8C3C-FFD630862606}" destId="{A80A3261-79B0-4758-A5D7-54D17A75CB6E}" srcOrd="2" destOrd="0" parTransId="{388E6C42-F742-4D5B-9287-D3D1413D1D87}" sibTransId="{12FDAE1B-F52C-43AF-A0FB-88D7BA062D41}"/>
    <dgm:cxn modelId="{69A9804B-A50A-46B6-8B52-7444936CF56E}" srcId="{6EBD02DF-79A5-4FB6-8C3C-FFD630862606}" destId="{F4F489D1-3072-42BC-8474-6837F103217F}" srcOrd="1" destOrd="0" parTransId="{9873F134-2D41-463F-ADF4-84C191814373}" sibTransId="{FB9E1469-1096-47C7-ADB2-16B0A37FC043}"/>
    <dgm:cxn modelId="{7402E387-9DFB-418B-B03B-8E4221B2DA16}" type="presOf" srcId="{F4F489D1-3072-42BC-8474-6837F103217F}" destId="{58C62557-1F87-48A6-B559-6A9E3D7B126E}" srcOrd="0" destOrd="0" presId="urn:microsoft.com/office/officeart/2008/layout/AlternatingHexagons"/>
    <dgm:cxn modelId="{C91383BB-15A4-4BFF-BF52-01963FFEE378}" type="presOf" srcId="{72C877B9-5A71-4118-A64E-B0C5FBC35E81}" destId="{18599038-6000-4847-88D4-4264048CAC0A}" srcOrd="0" destOrd="0" presId="urn:microsoft.com/office/officeart/2008/layout/AlternatingHexagons"/>
    <dgm:cxn modelId="{5D207CBD-A54D-4BF1-AE28-0C2D1FF4323A}" type="presOf" srcId="{6EBD02DF-79A5-4FB6-8C3C-FFD630862606}" destId="{3E942DB3-3972-491B-9CDC-97983C783C7E}" srcOrd="0" destOrd="0" presId="urn:microsoft.com/office/officeart/2008/layout/AlternatingHexagons"/>
    <dgm:cxn modelId="{F0DD5BCF-281E-4ACB-BEFF-72FFCF97F5DB}" srcId="{6EBD02DF-79A5-4FB6-8C3C-FFD630862606}" destId="{45FFA4EF-1F02-4249-9B1B-841F701C8F23}" srcOrd="0" destOrd="0" parTransId="{97747BC1-0FC6-4F7B-87A7-AC2744A5C406}" sibTransId="{72C877B9-5A71-4118-A64E-B0C5FBC35E81}"/>
    <dgm:cxn modelId="{3380A6F6-89A9-4C8D-B211-4134CAE6BDB1}" type="presOf" srcId="{45FFA4EF-1F02-4249-9B1B-841F701C8F23}" destId="{626F5E9E-7D24-4916-95C4-F418747EDC3A}" srcOrd="0" destOrd="0" presId="urn:microsoft.com/office/officeart/2008/layout/AlternatingHexagons"/>
    <dgm:cxn modelId="{C9884387-0625-4F69-B95F-A8A60246611F}" type="presParOf" srcId="{3E942DB3-3972-491B-9CDC-97983C783C7E}" destId="{92340611-92B4-43EB-9064-6F8D0961D9BA}" srcOrd="0" destOrd="0" presId="urn:microsoft.com/office/officeart/2008/layout/AlternatingHexagons"/>
    <dgm:cxn modelId="{3192FD50-344C-490D-8A4A-C9773AA08335}" type="presParOf" srcId="{92340611-92B4-43EB-9064-6F8D0961D9BA}" destId="{626F5E9E-7D24-4916-95C4-F418747EDC3A}" srcOrd="0" destOrd="0" presId="urn:microsoft.com/office/officeart/2008/layout/AlternatingHexagons"/>
    <dgm:cxn modelId="{8EEA7AC6-4C78-485D-88F5-70111A05E76A}" type="presParOf" srcId="{92340611-92B4-43EB-9064-6F8D0961D9BA}" destId="{3801BB87-1516-4A8A-A944-164A64FB6934}" srcOrd="1" destOrd="0" presId="urn:microsoft.com/office/officeart/2008/layout/AlternatingHexagons"/>
    <dgm:cxn modelId="{7987B3D4-0F70-4FD9-BBE7-4C579DCB899D}" type="presParOf" srcId="{92340611-92B4-43EB-9064-6F8D0961D9BA}" destId="{60DBEE9E-3674-4F64-96FE-A59985ED8A48}" srcOrd="2" destOrd="0" presId="urn:microsoft.com/office/officeart/2008/layout/AlternatingHexagons"/>
    <dgm:cxn modelId="{1EDBB0D7-E8B0-46BC-8CA0-56BBCBD876F0}" type="presParOf" srcId="{92340611-92B4-43EB-9064-6F8D0961D9BA}" destId="{A2B7EA93-3488-4B5B-8769-B7E06B14B107}" srcOrd="3" destOrd="0" presId="urn:microsoft.com/office/officeart/2008/layout/AlternatingHexagons"/>
    <dgm:cxn modelId="{EC77A40F-C17C-4B83-AD77-90BC8C68BCEB}" type="presParOf" srcId="{92340611-92B4-43EB-9064-6F8D0961D9BA}" destId="{18599038-6000-4847-88D4-4264048CAC0A}" srcOrd="4" destOrd="0" presId="urn:microsoft.com/office/officeart/2008/layout/AlternatingHexagons"/>
    <dgm:cxn modelId="{6E9951AF-2BBF-45BC-903E-EAD6D6F1803E}" type="presParOf" srcId="{3E942DB3-3972-491B-9CDC-97983C783C7E}" destId="{A35DF79A-EE1E-44E8-8D13-7832D8A6F1FE}" srcOrd="1" destOrd="0" presId="urn:microsoft.com/office/officeart/2008/layout/AlternatingHexagons"/>
    <dgm:cxn modelId="{56BE44FB-4370-434A-A132-33944CEB830F}" type="presParOf" srcId="{3E942DB3-3972-491B-9CDC-97983C783C7E}" destId="{D6AC1784-D548-4FB8-8A3F-EDD00B3D4990}" srcOrd="2" destOrd="0" presId="urn:microsoft.com/office/officeart/2008/layout/AlternatingHexagons"/>
    <dgm:cxn modelId="{E802004E-C49E-42BA-900E-8AF8E03D3130}" type="presParOf" srcId="{D6AC1784-D548-4FB8-8A3F-EDD00B3D4990}" destId="{58C62557-1F87-48A6-B559-6A9E3D7B126E}" srcOrd="0" destOrd="0" presId="urn:microsoft.com/office/officeart/2008/layout/AlternatingHexagons"/>
    <dgm:cxn modelId="{6E8FAAFD-2294-4C5E-B136-D5927A9B9893}" type="presParOf" srcId="{D6AC1784-D548-4FB8-8A3F-EDD00B3D4990}" destId="{F89C99B3-DC7A-45B9-BBD2-AA85E0CB40AC}" srcOrd="1" destOrd="0" presId="urn:microsoft.com/office/officeart/2008/layout/AlternatingHexagons"/>
    <dgm:cxn modelId="{A87CA385-07CC-493C-816E-FC43EFBB9CA1}" type="presParOf" srcId="{D6AC1784-D548-4FB8-8A3F-EDD00B3D4990}" destId="{DB4D6A44-38CD-4E43-A0D0-543BDE90181E}" srcOrd="2" destOrd="0" presId="urn:microsoft.com/office/officeart/2008/layout/AlternatingHexagons"/>
    <dgm:cxn modelId="{87D2B347-A8F6-424B-805A-EF1DFC5CC4CB}" type="presParOf" srcId="{D6AC1784-D548-4FB8-8A3F-EDD00B3D4990}" destId="{58B61478-B6BD-495F-8639-1E2A467EB61B}" srcOrd="3" destOrd="0" presId="urn:microsoft.com/office/officeart/2008/layout/AlternatingHexagons"/>
    <dgm:cxn modelId="{B8B58BFD-2784-4913-B2BB-7D9491657315}" type="presParOf" srcId="{D6AC1784-D548-4FB8-8A3F-EDD00B3D4990}" destId="{E0EC791C-4AEA-433C-948A-FFB26B52F37D}" srcOrd="4" destOrd="0" presId="urn:microsoft.com/office/officeart/2008/layout/AlternatingHexagons"/>
    <dgm:cxn modelId="{67428AB5-FE94-4911-A0AC-C23A5190F129}" type="presParOf" srcId="{3E942DB3-3972-491B-9CDC-97983C783C7E}" destId="{1DF8097B-8F8B-44CD-953B-65F7C70822B2}" srcOrd="3" destOrd="0" presId="urn:microsoft.com/office/officeart/2008/layout/AlternatingHexagons"/>
    <dgm:cxn modelId="{3F85F5BF-D567-4414-83E9-8998371A6063}" type="presParOf" srcId="{3E942DB3-3972-491B-9CDC-97983C783C7E}" destId="{675D382D-8837-4A50-A930-CD1955B2B488}" srcOrd="4" destOrd="0" presId="urn:microsoft.com/office/officeart/2008/layout/AlternatingHexagons"/>
    <dgm:cxn modelId="{9AFBAB00-EE81-4FE2-A82F-DF6494831C6E}" type="presParOf" srcId="{675D382D-8837-4A50-A930-CD1955B2B488}" destId="{5F9885BA-94CE-4BC3-85B8-0C09ACDADF99}" srcOrd="0" destOrd="0" presId="urn:microsoft.com/office/officeart/2008/layout/AlternatingHexagons"/>
    <dgm:cxn modelId="{9353DCBA-3319-45DB-9D60-21424DC562D6}" type="presParOf" srcId="{675D382D-8837-4A50-A930-CD1955B2B488}" destId="{7B67B553-DF5A-44E0-8B33-F48F6D7609A0}" srcOrd="1" destOrd="0" presId="urn:microsoft.com/office/officeart/2008/layout/AlternatingHexagons"/>
    <dgm:cxn modelId="{3C280DA7-69C6-4094-992A-5D35770A1972}" type="presParOf" srcId="{675D382D-8837-4A50-A930-CD1955B2B488}" destId="{5B121170-4F47-4470-83B9-D4F259F40CFC}" srcOrd="2" destOrd="0" presId="urn:microsoft.com/office/officeart/2008/layout/AlternatingHexagons"/>
    <dgm:cxn modelId="{57227193-38BB-44EE-9808-629FB425FA5B}" type="presParOf" srcId="{675D382D-8837-4A50-A930-CD1955B2B488}" destId="{3745EE99-883C-41A5-9418-8F5FC91A8047}" srcOrd="3" destOrd="0" presId="urn:microsoft.com/office/officeart/2008/layout/AlternatingHexagons"/>
    <dgm:cxn modelId="{6FDE5CAB-96FB-4E86-8F82-712BD67442AC}" type="presParOf" srcId="{675D382D-8837-4A50-A930-CD1955B2B488}" destId="{6885047D-C38A-4ABD-B8EE-22FB67133A82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EBD02DF-79A5-4FB6-8C3C-FFD630862606}" type="doc">
      <dgm:prSet loTypeId="urn:microsoft.com/office/officeart/2008/layout/AlternatingHexagons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342855-3629-4A40-8391-F01273D3F5A1}">
      <dgm:prSet phldrT="[Text]" custT="1"/>
      <dgm:spPr/>
      <dgm:t>
        <a:bodyPr lIns="0" rIns="0"/>
        <a:lstStyle/>
        <a:p>
          <a:r>
            <a:rPr lang="en-US" sz="2000"/>
            <a:t>GI Distress</a:t>
          </a:r>
        </a:p>
      </dgm:t>
    </dgm:pt>
    <dgm:pt modelId="{FB126F3C-C9A8-4385-B60C-B204C5162B90}" type="parTrans" cxnId="{F2E312AC-CD09-4212-875B-FC605A9B2B63}">
      <dgm:prSet/>
      <dgm:spPr/>
      <dgm:t>
        <a:bodyPr/>
        <a:lstStyle/>
        <a:p>
          <a:endParaRPr lang="en-US"/>
        </a:p>
      </dgm:t>
    </dgm:pt>
    <dgm:pt modelId="{5C9F690E-8526-44B8-B18D-811E690587D8}" type="sibTrans" cxnId="{F2E312AC-CD09-4212-875B-FC605A9B2B63}">
      <dgm:prSet/>
      <dgm:spPr/>
      <dgm:t>
        <a:bodyPr/>
        <a:lstStyle/>
        <a:p>
          <a:endParaRPr lang="en-US"/>
        </a:p>
      </dgm:t>
    </dgm:pt>
    <dgm:pt modelId="{45FFA4EF-1F02-4249-9B1B-841F701C8F23}">
      <dgm:prSet phldrT="[Text]" custT="1"/>
      <dgm:spPr>
        <a:solidFill>
          <a:srgbClr val="FFFE86"/>
        </a:solidFill>
      </dgm:spPr>
      <dgm:t>
        <a:bodyPr/>
        <a:lstStyle/>
        <a:p>
          <a:r>
            <a:rPr lang="en-US" sz="1600"/>
            <a:t>Wilkinson’s Disease Issues if above AL</a:t>
          </a:r>
        </a:p>
      </dgm:t>
    </dgm:pt>
    <dgm:pt modelId="{72C877B9-5A71-4118-A64E-B0C5FBC35E81}" type="sibTrans" cxnId="{F0DD5BCF-281E-4ACB-BEFF-72FFCF97F5DB}">
      <dgm:prSet custT="1"/>
      <dgm:spPr>
        <a:solidFill>
          <a:srgbClr val="FFFE86"/>
        </a:solidFill>
      </dgm:spPr>
      <dgm:t>
        <a:bodyPr/>
        <a:lstStyle/>
        <a:p>
          <a:r>
            <a:rPr lang="en-US" sz="2000"/>
            <a:t>Liver or Kidney Damage</a:t>
          </a:r>
        </a:p>
      </dgm:t>
    </dgm:pt>
    <dgm:pt modelId="{97747BC1-0FC6-4F7B-87A7-AC2744A5C406}" type="parTrans" cxnId="{F0DD5BCF-281E-4ACB-BEFF-72FFCF97F5DB}">
      <dgm:prSet/>
      <dgm:spPr/>
      <dgm:t>
        <a:bodyPr/>
        <a:lstStyle/>
        <a:p>
          <a:endParaRPr lang="en-US" sz="2000"/>
        </a:p>
      </dgm:t>
    </dgm:pt>
    <dgm:pt modelId="{3E942DB3-3972-491B-9CDC-97983C783C7E}" type="pres">
      <dgm:prSet presAssocID="{6EBD02DF-79A5-4FB6-8C3C-FFD630862606}" presName="Name0" presStyleCnt="0">
        <dgm:presLayoutVars>
          <dgm:chMax/>
          <dgm:chPref/>
          <dgm:dir/>
          <dgm:animLvl val="lvl"/>
        </dgm:presLayoutVars>
      </dgm:prSet>
      <dgm:spPr/>
    </dgm:pt>
    <dgm:pt modelId="{92340611-92B4-43EB-9064-6F8D0961D9BA}" type="pres">
      <dgm:prSet presAssocID="{45FFA4EF-1F02-4249-9B1B-841F701C8F23}" presName="composite" presStyleCnt="0"/>
      <dgm:spPr/>
    </dgm:pt>
    <dgm:pt modelId="{626F5E9E-7D24-4916-95C4-F418747EDC3A}" type="pres">
      <dgm:prSet presAssocID="{45FFA4EF-1F02-4249-9B1B-841F701C8F23}" presName="Parent1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3801BB87-1516-4A8A-A944-164A64FB6934}" type="pres">
      <dgm:prSet presAssocID="{45FFA4EF-1F02-4249-9B1B-841F701C8F23}" presName="Child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60DBEE9E-3674-4F64-96FE-A59985ED8A48}" type="pres">
      <dgm:prSet presAssocID="{45FFA4EF-1F02-4249-9B1B-841F701C8F23}" presName="BalanceSpacing" presStyleCnt="0"/>
      <dgm:spPr/>
    </dgm:pt>
    <dgm:pt modelId="{A2B7EA93-3488-4B5B-8769-B7E06B14B107}" type="pres">
      <dgm:prSet presAssocID="{45FFA4EF-1F02-4249-9B1B-841F701C8F23}" presName="BalanceSpacing1" presStyleCnt="0"/>
      <dgm:spPr/>
    </dgm:pt>
    <dgm:pt modelId="{18599038-6000-4847-88D4-4264048CAC0A}" type="pres">
      <dgm:prSet presAssocID="{72C877B9-5A71-4118-A64E-B0C5FBC35E81}" presName="Accent1Text" presStyleLbl="node1" presStyleIdx="1" presStyleCnt="4"/>
      <dgm:spPr/>
    </dgm:pt>
    <dgm:pt modelId="{A35DF79A-EE1E-44E8-8D13-7832D8A6F1FE}" type="pres">
      <dgm:prSet presAssocID="{72C877B9-5A71-4118-A64E-B0C5FBC35E81}" presName="spaceBetweenRectangles" presStyleCnt="0"/>
      <dgm:spPr/>
    </dgm:pt>
    <dgm:pt modelId="{1034993C-C9B5-4A9F-A924-2F30206A7AAC}" type="pres">
      <dgm:prSet presAssocID="{8F342855-3629-4A40-8391-F01273D3F5A1}" presName="composite" presStyleCnt="0"/>
      <dgm:spPr/>
    </dgm:pt>
    <dgm:pt modelId="{80EBD439-4699-4EE8-BA4F-AE2348377AB4}" type="pres">
      <dgm:prSet presAssocID="{8F342855-3629-4A40-8391-F01273D3F5A1}" presName="Parent1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638E40A4-D766-426E-B6DB-5C92A7F0DA71}" type="pres">
      <dgm:prSet presAssocID="{8F342855-3629-4A40-8391-F01273D3F5A1}" presName="Childtext1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5C2CAFA5-6113-4081-AC90-3A0E23FB3985}" type="pres">
      <dgm:prSet presAssocID="{8F342855-3629-4A40-8391-F01273D3F5A1}" presName="BalanceSpacing" presStyleCnt="0"/>
      <dgm:spPr/>
    </dgm:pt>
    <dgm:pt modelId="{C68362A8-FABD-484C-8A72-8D9258EC5128}" type="pres">
      <dgm:prSet presAssocID="{8F342855-3629-4A40-8391-F01273D3F5A1}" presName="BalanceSpacing1" presStyleCnt="0"/>
      <dgm:spPr/>
    </dgm:pt>
    <dgm:pt modelId="{7DCDB3FB-ED67-4C23-8E4C-8F1200A7A465}" type="pres">
      <dgm:prSet presAssocID="{5C9F690E-8526-44B8-B18D-811E690587D8}" presName="Accent1Text" presStyleLbl="node1" presStyleIdx="3" presStyleCnt="4"/>
      <dgm:spPr/>
    </dgm:pt>
  </dgm:ptLst>
  <dgm:cxnLst>
    <dgm:cxn modelId="{B7CEAA72-225B-4EDC-9AD5-B1BB78003626}" type="presOf" srcId="{8F342855-3629-4A40-8391-F01273D3F5A1}" destId="{80EBD439-4699-4EE8-BA4F-AE2348377AB4}" srcOrd="0" destOrd="0" presId="urn:microsoft.com/office/officeart/2008/layout/AlternatingHexagons"/>
    <dgm:cxn modelId="{6E11207D-7F59-403C-95F0-B2B37E967182}" type="presOf" srcId="{5C9F690E-8526-44B8-B18D-811E690587D8}" destId="{7DCDB3FB-ED67-4C23-8E4C-8F1200A7A465}" srcOrd="0" destOrd="0" presId="urn:microsoft.com/office/officeart/2008/layout/AlternatingHexagons"/>
    <dgm:cxn modelId="{F2E312AC-CD09-4212-875B-FC605A9B2B63}" srcId="{6EBD02DF-79A5-4FB6-8C3C-FFD630862606}" destId="{8F342855-3629-4A40-8391-F01273D3F5A1}" srcOrd="1" destOrd="0" parTransId="{FB126F3C-C9A8-4385-B60C-B204C5162B90}" sibTransId="{5C9F690E-8526-44B8-B18D-811E690587D8}"/>
    <dgm:cxn modelId="{C91383BB-15A4-4BFF-BF52-01963FFEE378}" type="presOf" srcId="{72C877B9-5A71-4118-A64E-B0C5FBC35E81}" destId="{18599038-6000-4847-88D4-4264048CAC0A}" srcOrd="0" destOrd="0" presId="urn:microsoft.com/office/officeart/2008/layout/AlternatingHexagons"/>
    <dgm:cxn modelId="{5D207CBD-A54D-4BF1-AE28-0C2D1FF4323A}" type="presOf" srcId="{6EBD02DF-79A5-4FB6-8C3C-FFD630862606}" destId="{3E942DB3-3972-491B-9CDC-97983C783C7E}" srcOrd="0" destOrd="0" presId="urn:microsoft.com/office/officeart/2008/layout/AlternatingHexagons"/>
    <dgm:cxn modelId="{F0DD5BCF-281E-4ACB-BEFF-72FFCF97F5DB}" srcId="{6EBD02DF-79A5-4FB6-8C3C-FFD630862606}" destId="{45FFA4EF-1F02-4249-9B1B-841F701C8F23}" srcOrd="0" destOrd="0" parTransId="{97747BC1-0FC6-4F7B-87A7-AC2744A5C406}" sibTransId="{72C877B9-5A71-4118-A64E-B0C5FBC35E81}"/>
    <dgm:cxn modelId="{3380A6F6-89A9-4C8D-B211-4134CAE6BDB1}" type="presOf" srcId="{45FFA4EF-1F02-4249-9B1B-841F701C8F23}" destId="{626F5E9E-7D24-4916-95C4-F418747EDC3A}" srcOrd="0" destOrd="0" presId="urn:microsoft.com/office/officeart/2008/layout/AlternatingHexagons"/>
    <dgm:cxn modelId="{C9884387-0625-4F69-B95F-A8A60246611F}" type="presParOf" srcId="{3E942DB3-3972-491B-9CDC-97983C783C7E}" destId="{92340611-92B4-43EB-9064-6F8D0961D9BA}" srcOrd="0" destOrd="0" presId="urn:microsoft.com/office/officeart/2008/layout/AlternatingHexagons"/>
    <dgm:cxn modelId="{3192FD50-344C-490D-8A4A-C9773AA08335}" type="presParOf" srcId="{92340611-92B4-43EB-9064-6F8D0961D9BA}" destId="{626F5E9E-7D24-4916-95C4-F418747EDC3A}" srcOrd="0" destOrd="0" presId="urn:microsoft.com/office/officeart/2008/layout/AlternatingHexagons"/>
    <dgm:cxn modelId="{8EEA7AC6-4C78-485D-88F5-70111A05E76A}" type="presParOf" srcId="{92340611-92B4-43EB-9064-6F8D0961D9BA}" destId="{3801BB87-1516-4A8A-A944-164A64FB6934}" srcOrd="1" destOrd="0" presId="urn:microsoft.com/office/officeart/2008/layout/AlternatingHexagons"/>
    <dgm:cxn modelId="{7987B3D4-0F70-4FD9-BBE7-4C579DCB899D}" type="presParOf" srcId="{92340611-92B4-43EB-9064-6F8D0961D9BA}" destId="{60DBEE9E-3674-4F64-96FE-A59985ED8A48}" srcOrd="2" destOrd="0" presId="urn:microsoft.com/office/officeart/2008/layout/AlternatingHexagons"/>
    <dgm:cxn modelId="{1EDBB0D7-E8B0-46BC-8CA0-56BBCBD876F0}" type="presParOf" srcId="{92340611-92B4-43EB-9064-6F8D0961D9BA}" destId="{A2B7EA93-3488-4B5B-8769-B7E06B14B107}" srcOrd="3" destOrd="0" presId="urn:microsoft.com/office/officeart/2008/layout/AlternatingHexagons"/>
    <dgm:cxn modelId="{EC77A40F-C17C-4B83-AD77-90BC8C68BCEB}" type="presParOf" srcId="{92340611-92B4-43EB-9064-6F8D0961D9BA}" destId="{18599038-6000-4847-88D4-4264048CAC0A}" srcOrd="4" destOrd="0" presId="urn:microsoft.com/office/officeart/2008/layout/AlternatingHexagons"/>
    <dgm:cxn modelId="{6E9951AF-2BBF-45BC-903E-EAD6D6F1803E}" type="presParOf" srcId="{3E942DB3-3972-491B-9CDC-97983C783C7E}" destId="{A35DF79A-EE1E-44E8-8D13-7832D8A6F1FE}" srcOrd="1" destOrd="0" presId="urn:microsoft.com/office/officeart/2008/layout/AlternatingHexagons"/>
    <dgm:cxn modelId="{55400B39-C847-4340-BFE9-E54192CD2E79}" type="presParOf" srcId="{3E942DB3-3972-491B-9CDC-97983C783C7E}" destId="{1034993C-C9B5-4A9F-A924-2F30206A7AAC}" srcOrd="2" destOrd="0" presId="urn:microsoft.com/office/officeart/2008/layout/AlternatingHexagons"/>
    <dgm:cxn modelId="{F99F1348-EE62-4C0F-83ED-595B4C8C5BD5}" type="presParOf" srcId="{1034993C-C9B5-4A9F-A924-2F30206A7AAC}" destId="{80EBD439-4699-4EE8-BA4F-AE2348377AB4}" srcOrd="0" destOrd="0" presId="urn:microsoft.com/office/officeart/2008/layout/AlternatingHexagons"/>
    <dgm:cxn modelId="{4F739E30-552F-4FAD-A9DF-9D51C1FAD89D}" type="presParOf" srcId="{1034993C-C9B5-4A9F-A924-2F30206A7AAC}" destId="{638E40A4-D766-426E-B6DB-5C92A7F0DA71}" srcOrd="1" destOrd="0" presId="urn:microsoft.com/office/officeart/2008/layout/AlternatingHexagons"/>
    <dgm:cxn modelId="{A0B0AE46-218C-4EA9-8C81-5D0DD4587C1E}" type="presParOf" srcId="{1034993C-C9B5-4A9F-A924-2F30206A7AAC}" destId="{5C2CAFA5-6113-4081-AC90-3A0E23FB3985}" srcOrd="2" destOrd="0" presId="urn:microsoft.com/office/officeart/2008/layout/AlternatingHexagons"/>
    <dgm:cxn modelId="{3A8FE3C3-FD98-4A6F-BE83-E0A146E45A8A}" type="presParOf" srcId="{1034993C-C9B5-4A9F-A924-2F30206A7AAC}" destId="{C68362A8-FABD-484C-8A72-8D9258EC5128}" srcOrd="3" destOrd="0" presId="urn:microsoft.com/office/officeart/2008/layout/AlternatingHexagons"/>
    <dgm:cxn modelId="{90485569-2151-48A7-AAAF-BBE3D2077F82}" type="presParOf" srcId="{1034993C-C9B5-4A9F-A924-2F30206A7AAC}" destId="{7DCDB3FB-ED67-4C23-8E4C-8F1200A7A46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C61DC7-DDB5-4E5C-9BCA-13131F643C45}">
      <dsp:nvSpPr>
        <dsp:cNvPr id="0" name=""/>
        <dsp:cNvSpPr/>
      </dsp:nvSpPr>
      <dsp:spPr>
        <a:xfrm rot="10800000">
          <a:off x="2063667" y="883"/>
          <a:ext cx="6992874" cy="12092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Community (C)</a:t>
          </a:r>
          <a:r>
            <a:rPr lang="en-US" sz="2000" kern="1200" dirty="0"/>
            <a:t> – Serves at least 15 service connections </a:t>
          </a:r>
          <a:r>
            <a:rPr lang="en-US" sz="2000" b="1" u="sng" kern="1200" dirty="0"/>
            <a:t>or</a:t>
          </a:r>
          <a:r>
            <a:rPr lang="en-US" sz="2000" kern="1200" dirty="0"/>
            <a:t> at least 25 residents year-round.</a:t>
          </a:r>
          <a:endParaRPr lang="en-US" sz="1900" kern="1200" dirty="0"/>
        </a:p>
      </dsp:txBody>
      <dsp:txXfrm rot="10800000">
        <a:off x="2365971" y="883"/>
        <a:ext cx="6690570" cy="1209216"/>
      </dsp:txXfrm>
    </dsp:sp>
    <dsp:sp modelId="{1624E9CD-36FB-45F3-9A38-9B5F152BA863}">
      <dsp:nvSpPr>
        <dsp:cNvPr id="0" name=""/>
        <dsp:cNvSpPr/>
      </dsp:nvSpPr>
      <dsp:spPr>
        <a:xfrm>
          <a:off x="1459058" y="883"/>
          <a:ext cx="1209216" cy="1209216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104" t="-32056" r="-26832" b="-58126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0C448F-ED7D-4CEA-9550-C52C7EDE6760}">
      <dsp:nvSpPr>
        <dsp:cNvPr id="0" name=""/>
        <dsp:cNvSpPr/>
      </dsp:nvSpPr>
      <dsp:spPr>
        <a:xfrm rot="10800000">
          <a:off x="2063667" y="1571060"/>
          <a:ext cx="6992874" cy="12092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Non-Transient Non-Community (NTNC)</a:t>
          </a:r>
          <a:r>
            <a:rPr lang="en-US" sz="1900" kern="1200" dirty="0"/>
            <a:t> </a:t>
          </a:r>
          <a:r>
            <a:rPr lang="en-US" sz="2000" kern="1200" dirty="0"/>
            <a:t>– Serves at least 15 service connections </a:t>
          </a:r>
          <a:r>
            <a:rPr lang="en-US" sz="2000" b="1" u="sng" kern="1200" dirty="0"/>
            <a:t>or</a:t>
          </a:r>
          <a:r>
            <a:rPr lang="en-US" sz="2000" kern="1200" dirty="0"/>
            <a:t> 25 of same people (not residents) for at least 6 months in the year (might not be year-round).</a:t>
          </a:r>
          <a:endParaRPr lang="en-US" sz="1900" kern="1200" dirty="0"/>
        </a:p>
      </dsp:txBody>
      <dsp:txXfrm rot="10800000">
        <a:off x="2365971" y="1571060"/>
        <a:ext cx="6690570" cy="1209216"/>
      </dsp:txXfrm>
    </dsp:sp>
    <dsp:sp modelId="{1B2A4A13-6FDF-4470-B08F-918BCCBC2BD0}">
      <dsp:nvSpPr>
        <dsp:cNvPr id="0" name=""/>
        <dsp:cNvSpPr/>
      </dsp:nvSpPr>
      <dsp:spPr>
        <a:xfrm>
          <a:off x="1459058" y="1571060"/>
          <a:ext cx="1209216" cy="1209216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A7D813-2ADA-4FE0-A0B2-A300D83F1A3C}">
      <dsp:nvSpPr>
        <dsp:cNvPr id="0" name=""/>
        <dsp:cNvSpPr/>
      </dsp:nvSpPr>
      <dsp:spPr>
        <a:xfrm rot="10800000">
          <a:off x="2063667" y="3141237"/>
          <a:ext cx="6992874" cy="12092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Transient Non-Community (TNC) </a:t>
          </a:r>
          <a:r>
            <a:rPr lang="en-US" sz="2000" kern="1200" dirty="0"/>
            <a:t>– Serves at least 15 service connections </a:t>
          </a:r>
          <a:r>
            <a:rPr lang="en-US" sz="2000" b="1" u="sng" kern="1200" dirty="0"/>
            <a:t>or</a:t>
          </a:r>
          <a:r>
            <a:rPr lang="en-US" sz="2000" kern="1200" dirty="0"/>
            <a:t> 25 people (not the same individuals) at least 60 days of the year.  </a:t>
          </a:r>
          <a:endParaRPr lang="en-US" sz="2300" kern="1200" dirty="0"/>
        </a:p>
      </dsp:txBody>
      <dsp:txXfrm rot="10800000">
        <a:off x="2365971" y="3141237"/>
        <a:ext cx="6690570" cy="1209216"/>
      </dsp:txXfrm>
    </dsp:sp>
    <dsp:sp modelId="{77BB8F13-55B0-458C-B207-41B389F3A76A}">
      <dsp:nvSpPr>
        <dsp:cNvPr id="0" name=""/>
        <dsp:cNvSpPr/>
      </dsp:nvSpPr>
      <dsp:spPr>
        <a:xfrm>
          <a:off x="1459058" y="3141237"/>
          <a:ext cx="1209216" cy="1209216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20" t="-29942" r="-43492" b="-14908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E6CEE-06EE-416B-A933-0CE09C4B6EED}">
      <dsp:nvSpPr>
        <dsp:cNvPr id="0" name=""/>
        <dsp:cNvSpPr/>
      </dsp:nvSpPr>
      <dsp:spPr>
        <a:xfrm>
          <a:off x="1056553" y="1573343"/>
          <a:ext cx="2048832" cy="204893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National </a:t>
          </a:r>
          <a:r>
            <a:rPr lang="en-US" sz="2000" b="1" kern="1200" dirty="0"/>
            <a:t>Primary</a:t>
          </a:r>
          <a:r>
            <a:rPr lang="en-US" sz="2000" kern="1200" dirty="0"/>
            <a:t> Drinking Water Regulations</a:t>
          </a:r>
        </a:p>
      </dsp:txBody>
      <dsp:txXfrm>
        <a:off x="1356597" y="1873402"/>
        <a:ext cx="1448744" cy="1448815"/>
      </dsp:txXfrm>
    </dsp:sp>
    <dsp:sp modelId="{84A9FA15-DD13-4798-8082-27A9EE4955A4}">
      <dsp:nvSpPr>
        <dsp:cNvPr id="0" name=""/>
        <dsp:cNvSpPr/>
      </dsp:nvSpPr>
      <dsp:spPr>
        <a:xfrm>
          <a:off x="0" y="434137"/>
          <a:ext cx="4130108" cy="4305387"/>
        </a:xfrm>
        <a:prstGeom prst="blockArc">
          <a:avLst>
            <a:gd name="adj1" fmla="val 17527788"/>
            <a:gd name="adj2" fmla="val 4119114"/>
            <a:gd name="adj3" fmla="val 575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46E468-BE78-4AD1-A350-8B63370EBC30}">
      <dsp:nvSpPr>
        <dsp:cNvPr id="0" name=""/>
        <dsp:cNvSpPr/>
      </dsp:nvSpPr>
      <dsp:spPr>
        <a:xfrm>
          <a:off x="3041111" y="797081"/>
          <a:ext cx="1097567" cy="1097873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2D4582F-291C-405A-92DA-28256E2A1007}">
      <dsp:nvSpPr>
        <dsp:cNvPr id="0" name=""/>
        <dsp:cNvSpPr/>
      </dsp:nvSpPr>
      <dsp:spPr>
        <a:xfrm>
          <a:off x="4221929" y="814733"/>
          <a:ext cx="1469136" cy="1062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kern="1200" dirty="0"/>
            <a:t>Health</a:t>
          </a:r>
        </a:p>
      </dsp:txBody>
      <dsp:txXfrm>
        <a:off x="4221929" y="814733"/>
        <a:ext cx="1469136" cy="1062569"/>
      </dsp:txXfrm>
    </dsp:sp>
    <dsp:sp modelId="{77955032-1511-4BA7-B136-58F87200AE56}">
      <dsp:nvSpPr>
        <dsp:cNvPr id="0" name=""/>
        <dsp:cNvSpPr/>
      </dsp:nvSpPr>
      <dsp:spPr>
        <a:xfrm>
          <a:off x="3465324" y="2046074"/>
          <a:ext cx="1097567" cy="1097873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05BB9EC-D31D-4C32-8D0B-3A1BD03635E1}">
      <dsp:nvSpPr>
        <dsp:cNvPr id="0" name=""/>
        <dsp:cNvSpPr/>
      </dsp:nvSpPr>
      <dsp:spPr>
        <a:xfrm>
          <a:off x="4652264" y="2061574"/>
          <a:ext cx="1469136" cy="1062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kern="1200" dirty="0"/>
            <a:t>Based</a:t>
          </a:r>
        </a:p>
      </dsp:txBody>
      <dsp:txXfrm>
        <a:off x="4652264" y="2061574"/>
        <a:ext cx="1469136" cy="1062569"/>
      </dsp:txXfrm>
    </dsp:sp>
    <dsp:sp modelId="{EF2637A4-F726-4213-B4B5-5E6411D21EF9}">
      <dsp:nvSpPr>
        <dsp:cNvPr id="0" name=""/>
        <dsp:cNvSpPr/>
      </dsp:nvSpPr>
      <dsp:spPr>
        <a:xfrm>
          <a:off x="3041111" y="3312719"/>
          <a:ext cx="1097567" cy="1097873"/>
        </a:xfrm>
        <a:prstGeom prst="ellipse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B61BC69-1161-4F1F-A0B0-3F7AF704F785}">
      <dsp:nvSpPr>
        <dsp:cNvPr id="0" name=""/>
        <dsp:cNvSpPr/>
      </dsp:nvSpPr>
      <dsp:spPr>
        <a:xfrm>
          <a:off x="4221929" y="3335107"/>
          <a:ext cx="1469136" cy="1062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kern="1200" dirty="0"/>
            <a:t>Standards</a:t>
          </a:r>
        </a:p>
      </dsp:txBody>
      <dsp:txXfrm>
        <a:off x="4221929" y="3335107"/>
        <a:ext cx="1469136" cy="10625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E6CEE-06EE-416B-A933-0CE09C4B6EED}">
      <dsp:nvSpPr>
        <dsp:cNvPr id="0" name=""/>
        <dsp:cNvSpPr/>
      </dsp:nvSpPr>
      <dsp:spPr>
        <a:xfrm>
          <a:off x="1056553" y="1573343"/>
          <a:ext cx="2048832" cy="204893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National </a:t>
          </a:r>
          <a:r>
            <a:rPr lang="en-US" sz="2000" b="1" kern="1200" dirty="0"/>
            <a:t>Secondary</a:t>
          </a:r>
          <a:r>
            <a:rPr lang="en-US" sz="2000" kern="1200" dirty="0"/>
            <a:t> Drinking Water Regulations</a:t>
          </a:r>
        </a:p>
      </dsp:txBody>
      <dsp:txXfrm>
        <a:off x="1356597" y="1873402"/>
        <a:ext cx="1448744" cy="1448815"/>
      </dsp:txXfrm>
    </dsp:sp>
    <dsp:sp modelId="{84A9FA15-DD13-4798-8082-27A9EE4955A4}">
      <dsp:nvSpPr>
        <dsp:cNvPr id="0" name=""/>
        <dsp:cNvSpPr/>
      </dsp:nvSpPr>
      <dsp:spPr>
        <a:xfrm>
          <a:off x="0" y="434137"/>
          <a:ext cx="4130108" cy="4305387"/>
        </a:xfrm>
        <a:prstGeom prst="blockArc">
          <a:avLst>
            <a:gd name="adj1" fmla="val 17527788"/>
            <a:gd name="adj2" fmla="val 4119114"/>
            <a:gd name="adj3" fmla="val 575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46E468-BE78-4AD1-A350-8B63370EBC30}">
      <dsp:nvSpPr>
        <dsp:cNvPr id="0" name=""/>
        <dsp:cNvSpPr/>
      </dsp:nvSpPr>
      <dsp:spPr>
        <a:xfrm>
          <a:off x="3041111" y="797081"/>
          <a:ext cx="1097567" cy="1097873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2D4582F-291C-405A-92DA-28256E2A1007}">
      <dsp:nvSpPr>
        <dsp:cNvPr id="0" name=""/>
        <dsp:cNvSpPr/>
      </dsp:nvSpPr>
      <dsp:spPr>
        <a:xfrm>
          <a:off x="4221929" y="814733"/>
          <a:ext cx="1469136" cy="1062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kern="1200" dirty="0"/>
            <a:t>Aesthetic</a:t>
          </a:r>
        </a:p>
      </dsp:txBody>
      <dsp:txXfrm>
        <a:off x="4221929" y="814733"/>
        <a:ext cx="1469136" cy="1062569"/>
      </dsp:txXfrm>
    </dsp:sp>
    <dsp:sp modelId="{77955032-1511-4BA7-B136-58F87200AE56}">
      <dsp:nvSpPr>
        <dsp:cNvPr id="0" name=""/>
        <dsp:cNvSpPr/>
      </dsp:nvSpPr>
      <dsp:spPr>
        <a:xfrm>
          <a:off x="3465324" y="2046074"/>
          <a:ext cx="1097567" cy="1097873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05BB9EC-D31D-4C32-8D0B-3A1BD03635E1}">
      <dsp:nvSpPr>
        <dsp:cNvPr id="0" name=""/>
        <dsp:cNvSpPr/>
      </dsp:nvSpPr>
      <dsp:spPr>
        <a:xfrm>
          <a:off x="4652264" y="2061574"/>
          <a:ext cx="1469136" cy="1062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kern="1200" dirty="0"/>
            <a:t>Based</a:t>
          </a:r>
        </a:p>
      </dsp:txBody>
      <dsp:txXfrm>
        <a:off x="4652264" y="2061574"/>
        <a:ext cx="1469136" cy="1062569"/>
      </dsp:txXfrm>
    </dsp:sp>
    <dsp:sp modelId="{EF2637A4-F726-4213-B4B5-5E6411D21EF9}">
      <dsp:nvSpPr>
        <dsp:cNvPr id="0" name=""/>
        <dsp:cNvSpPr/>
      </dsp:nvSpPr>
      <dsp:spPr>
        <a:xfrm rot="18804021">
          <a:off x="3041111" y="3312719"/>
          <a:ext cx="1097567" cy="1097873"/>
        </a:xfrm>
        <a:prstGeom prst="ellipse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B61BC69-1161-4F1F-A0B0-3F7AF704F785}">
      <dsp:nvSpPr>
        <dsp:cNvPr id="0" name=""/>
        <dsp:cNvSpPr/>
      </dsp:nvSpPr>
      <dsp:spPr>
        <a:xfrm>
          <a:off x="4221929" y="3335107"/>
          <a:ext cx="1469136" cy="1062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kern="1200" dirty="0"/>
            <a:t>Standards</a:t>
          </a:r>
        </a:p>
      </dsp:txBody>
      <dsp:txXfrm>
        <a:off x="4221929" y="3335107"/>
        <a:ext cx="1469136" cy="10625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AF164E-582D-4EE9-A9B5-32707879032E}">
      <dsp:nvSpPr>
        <dsp:cNvPr id="0" name=""/>
        <dsp:cNvSpPr/>
      </dsp:nvSpPr>
      <dsp:spPr>
        <a:xfrm>
          <a:off x="2451" y="0"/>
          <a:ext cx="2569852" cy="43513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System Type </a:t>
          </a:r>
          <a:r>
            <a:rPr lang="en-US" sz="2400" kern="1200" dirty="0"/>
            <a:t>(C, NTNC, TNC)</a:t>
          </a:r>
          <a:endParaRPr lang="en-US" sz="3100" kern="1200" dirty="0"/>
        </a:p>
      </dsp:txBody>
      <dsp:txXfrm>
        <a:off x="2451" y="1740535"/>
        <a:ext cx="2569852" cy="1740535"/>
      </dsp:txXfrm>
    </dsp:sp>
    <dsp:sp modelId="{9FA2309D-8DE4-4763-8308-95154C77A202}">
      <dsp:nvSpPr>
        <dsp:cNvPr id="0" name=""/>
        <dsp:cNvSpPr/>
      </dsp:nvSpPr>
      <dsp:spPr>
        <a:xfrm>
          <a:off x="562880" y="261080"/>
          <a:ext cx="1448995" cy="1448995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38" t="-41503" r="-32038" b="-66747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86989E-5290-4A18-B857-49CB67FA17E5}">
      <dsp:nvSpPr>
        <dsp:cNvPr id="0" name=""/>
        <dsp:cNvSpPr/>
      </dsp:nvSpPr>
      <dsp:spPr>
        <a:xfrm>
          <a:off x="2649399" y="0"/>
          <a:ext cx="2569852" cy="43513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Source Type </a:t>
          </a:r>
          <a:r>
            <a:rPr lang="en-US" sz="2400" kern="1200" dirty="0"/>
            <a:t>(GW, SW, GUDI)</a:t>
          </a:r>
        </a:p>
      </dsp:txBody>
      <dsp:txXfrm>
        <a:off x="2649399" y="1740535"/>
        <a:ext cx="2569852" cy="1740535"/>
      </dsp:txXfrm>
    </dsp:sp>
    <dsp:sp modelId="{3C93FCD5-6F3F-44E2-AF9F-310BF73015F0}">
      <dsp:nvSpPr>
        <dsp:cNvPr id="0" name=""/>
        <dsp:cNvSpPr/>
      </dsp:nvSpPr>
      <dsp:spPr>
        <a:xfrm>
          <a:off x="3209828" y="261080"/>
          <a:ext cx="1448995" cy="1448995"/>
        </a:xfrm>
        <a:prstGeom prst="ellipse">
          <a:avLst/>
        </a:prstGeom>
        <a:blipFill dpi="0" rotWithShape="1">
          <a:blip xmlns:r="http://schemas.openxmlformats.org/officeDocument/2006/relationships" r:embed="rId2"/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2B3522-6932-49ED-909A-F294207C0BEF}">
      <dsp:nvSpPr>
        <dsp:cNvPr id="0" name=""/>
        <dsp:cNvSpPr/>
      </dsp:nvSpPr>
      <dsp:spPr>
        <a:xfrm>
          <a:off x="5296347" y="0"/>
          <a:ext cx="2569852" cy="43513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Treatment Type</a:t>
          </a:r>
        </a:p>
      </dsp:txBody>
      <dsp:txXfrm>
        <a:off x="5296347" y="1740535"/>
        <a:ext cx="2569852" cy="1740535"/>
      </dsp:txXfrm>
    </dsp:sp>
    <dsp:sp modelId="{CE7C5784-5E2F-4878-8115-EDC92CFC73C3}">
      <dsp:nvSpPr>
        <dsp:cNvPr id="0" name=""/>
        <dsp:cNvSpPr/>
      </dsp:nvSpPr>
      <dsp:spPr>
        <a:xfrm>
          <a:off x="5856776" y="261080"/>
          <a:ext cx="1448995" cy="1448995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t="-17000" b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B7F400-5E99-409D-B0A8-F0511D9C30D1}">
      <dsp:nvSpPr>
        <dsp:cNvPr id="0" name=""/>
        <dsp:cNvSpPr/>
      </dsp:nvSpPr>
      <dsp:spPr>
        <a:xfrm>
          <a:off x="7943295" y="0"/>
          <a:ext cx="2569852" cy="43513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Historical Water Quality Results</a:t>
          </a:r>
        </a:p>
      </dsp:txBody>
      <dsp:txXfrm>
        <a:off x="7943295" y="1740535"/>
        <a:ext cx="2569852" cy="1740535"/>
      </dsp:txXfrm>
    </dsp:sp>
    <dsp:sp modelId="{A7CC3A14-17A6-46EF-B563-C12E1FBF8F8B}">
      <dsp:nvSpPr>
        <dsp:cNvPr id="0" name=""/>
        <dsp:cNvSpPr/>
      </dsp:nvSpPr>
      <dsp:spPr>
        <a:xfrm>
          <a:off x="8503724" y="261080"/>
          <a:ext cx="1448995" cy="1448995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FDF525-B667-4DAE-8775-1163E7ABB487}">
      <dsp:nvSpPr>
        <dsp:cNvPr id="0" name=""/>
        <dsp:cNvSpPr/>
      </dsp:nvSpPr>
      <dsp:spPr>
        <a:xfrm>
          <a:off x="420623" y="3481070"/>
          <a:ext cx="9674352" cy="65270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6F5E9E-7D24-4916-95C4-F418747EDC3A}">
      <dsp:nvSpPr>
        <dsp:cNvPr id="0" name=""/>
        <dsp:cNvSpPr/>
      </dsp:nvSpPr>
      <dsp:spPr>
        <a:xfrm rot="5400000">
          <a:off x="2798689" y="120363"/>
          <a:ext cx="1851747" cy="161102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Other Short-Term Effects</a:t>
          </a:r>
        </a:p>
      </dsp:txBody>
      <dsp:txXfrm rot="-5400000">
        <a:off x="3170103" y="288564"/>
        <a:ext cx="1108918" cy="1274619"/>
      </dsp:txXfrm>
    </dsp:sp>
    <dsp:sp modelId="{3801BB87-1516-4A8A-A944-164A64FB6934}">
      <dsp:nvSpPr>
        <dsp:cNvPr id="0" name=""/>
        <dsp:cNvSpPr/>
      </dsp:nvSpPr>
      <dsp:spPr>
        <a:xfrm>
          <a:off x="4599741" y="383239"/>
          <a:ext cx="2066550" cy="1111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599038-6000-4847-88D4-4264048CAC0A}">
      <dsp:nvSpPr>
        <dsp:cNvPr id="0" name=""/>
        <dsp:cNvSpPr/>
      </dsp:nvSpPr>
      <dsp:spPr>
        <a:xfrm rot="5400000">
          <a:off x="1079568" y="133253"/>
          <a:ext cx="1851747" cy="161102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Eye and Nose Irritation</a:t>
          </a:r>
        </a:p>
      </dsp:txBody>
      <dsp:txXfrm rot="-5400000">
        <a:off x="1450982" y="301454"/>
        <a:ext cx="1108918" cy="1274619"/>
      </dsp:txXfrm>
    </dsp:sp>
    <dsp:sp modelId="{58C62557-1F87-48A6-B559-6A9E3D7B126E}">
      <dsp:nvSpPr>
        <dsp:cNvPr id="0" name=""/>
        <dsp:cNvSpPr/>
      </dsp:nvSpPr>
      <dsp:spPr>
        <a:xfrm rot="5400000">
          <a:off x="1946186" y="1705016"/>
          <a:ext cx="1851747" cy="161102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6200" rIns="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Stomach Upset</a:t>
          </a:r>
        </a:p>
      </dsp:txBody>
      <dsp:txXfrm rot="-5400000">
        <a:off x="2317600" y="1873217"/>
        <a:ext cx="1108918" cy="1274619"/>
      </dsp:txXfrm>
    </dsp:sp>
    <dsp:sp modelId="{F89C99B3-DC7A-45B9-BBD2-AA85E0CB40AC}">
      <dsp:nvSpPr>
        <dsp:cNvPr id="0" name=""/>
        <dsp:cNvSpPr/>
      </dsp:nvSpPr>
      <dsp:spPr>
        <a:xfrm>
          <a:off x="0" y="1955002"/>
          <a:ext cx="1999887" cy="1111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C791C-4AEA-433C-948A-FFB26B52F37D}">
      <dsp:nvSpPr>
        <dsp:cNvPr id="0" name=""/>
        <dsp:cNvSpPr/>
      </dsp:nvSpPr>
      <dsp:spPr>
        <a:xfrm rot="5400000">
          <a:off x="3686089" y="1705016"/>
          <a:ext cx="1851747" cy="161102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4057503" y="1873217"/>
        <a:ext cx="1108918" cy="1274619"/>
      </dsp:txXfrm>
    </dsp:sp>
    <dsp:sp modelId="{5F9885BA-94CE-4BC3-85B8-0C09ACDADF99}">
      <dsp:nvSpPr>
        <dsp:cNvPr id="0" name=""/>
        <dsp:cNvSpPr/>
      </dsp:nvSpPr>
      <dsp:spPr>
        <a:xfrm rot="5400000">
          <a:off x="2819471" y="3276780"/>
          <a:ext cx="1851747" cy="1611020"/>
        </a:xfrm>
        <a:prstGeom prst="hexagon">
          <a:avLst>
            <a:gd name="adj" fmla="val 25000"/>
            <a:gd name="vf" fmla="val 115470"/>
          </a:avLst>
        </a:prstGeom>
        <a:solidFill>
          <a:srgbClr val="FFFE86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6200" rIns="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Anemia</a:t>
          </a:r>
        </a:p>
      </dsp:txBody>
      <dsp:txXfrm rot="-5400000">
        <a:off x="3190885" y="3444981"/>
        <a:ext cx="1108918" cy="1274619"/>
      </dsp:txXfrm>
    </dsp:sp>
    <dsp:sp modelId="{7B67B553-DF5A-44E0-8B33-F48F6D7609A0}">
      <dsp:nvSpPr>
        <dsp:cNvPr id="0" name=""/>
        <dsp:cNvSpPr/>
      </dsp:nvSpPr>
      <dsp:spPr>
        <a:xfrm>
          <a:off x="4599741" y="3526766"/>
          <a:ext cx="2066550" cy="1111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5047D-C38A-4ABD-B8EE-22FB67133A82}">
      <dsp:nvSpPr>
        <dsp:cNvPr id="0" name=""/>
        <dsp:cNvSpPr/>
      </dsp:nvSpPr>
      <dsp:spPr>
        <a:xfrm rot="5400000">
          <a:off x="1079568" y="3276780"/>
          <a:ext cx="1851747" cy="161102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-5400000">
        <a:off x="1450982" y="3444981"/>
        <a:ext cx="1108918" cy="127461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6F5E9E-7D24-4916-95C4-F418747EDC3A}">
      <dsp:nvSpPr>
        <dsp:cNvPr id="0" name=""/>
        <dsp:cNvSpPr/>
      </dsp:nvSpPr>
      <dsp:spPr>
        <a:xfrm rot="5400000">
          <a:off x="2843048" y="117155"/>
          <a:ext cx="1766755" cy="1537077"/>
        </a:xfrm>
        <a:prstGeom prst="hexagon">
          <a:avLst>
            <a:gd name="adj" fmla="val 25000"/>
            <a:gd name="vf" fmla="val 115470"/>
          </a:avLst>
        </a:prstGeom>
        <a:solidFill>
          <a:srgbClr val="FFFD85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Central Nervous System Problems</a:t>
          </a:r>
        </a:p>
      </dsp:txBody>
      <dsp:txXfrm rot="-5400000">
        <a:off x="3197415" y="277635"/>
        <a:ext cx="1058021" cy="1216117"/>
      </dsp:txXfrm>
    </dsp:sp>
    <dsp:sp modelId="{3801BB87-1516-4A8A-A944-164A64FB6934}">
      <dsp:nvSpPr>
        <dsp:cNvPr id="0" name=""/>
        <dsp:cNvSpPr/>
      </dsp:nvSpPr>
      <dsp:spPr>
        <a:xfrm>
          <a:off x="4541606" y="355667"/>
          <a:ext cx="1971699" cy="1060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599038-6000-4847-88D4-4264048CAC0A}">
      <dsp:nvSpPr>
        <dsp:cNvPr id="0" name=""/>
        <dsp:cNvSpPr/>
      </dsp:nvSpPr>
      <dsp:spPr>
        <a:xfrm rot="5400000">
          <a:off x="1183004" y="117155"/>
          <a:ext cx="1766755" cy="1537077"/>
        </a:xfrm>
        <a:prstGeom prst="hexagon">
          <a:avLst>
            <a:gd name="adj" fmla="val 25000"/>
            <a:gd name="vf" fmla="val 115470"/>
          </a:avLst>
        </a:prstGeom>
        <a:solidFill>
          <a:srgbClr val="FFFD85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Liver &amp; Kidney Problems</a:t>
          </a:r>
        </a:p>
      </dsp:txBody>
      <dsp:txXfrm rot="-5400000">
        <a:off x="1537371" y="277635"/>
        <a:ext cx="1058021" cy="1216117"/>
      </dsp:txXfrm>
    </dsp:sp>
    <dsp:sp modelId="{5F9885BA-94CE-4BC3-85B8-0C09ACDADF99}">
      <dsp:nvSpPr>
        <dsp:cNvPr id="0" name=""/>
        <dsp:cNvSpPr/>
      </dsp:nvSpPr>
      <dsp:spPr>
        <a:xfrm rot="5400000">
          <a:off x="2009846" y="1616777"/>
          <a:ext cx="1766755" cy="1537077"/>
        </a:xfrm>
        <a:prstGeom prst="hexagon">
          <a:avLst>
            <a:gd name="adj" fmla="val 25000"/>
            <a:gd name="vf" fmla="val 115470"/>
          </a:avLst>
        </a:prstGeom>
        <a:solidFill>
          <a:srgbClr val="FFFD85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6200" rIns="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Anemia</a:t>
          </a:r>
        </a:p>
      </dsp:txBody>
      <dsp:txXfrm rot="-5400000">
        <a:off x="2364213" y="1777257"/>
        <a:ext cx="1058021" cy="1216117"/>
      </dsp:txXfrm>
    </dsp:sp>
    <dsp:sp modelId="{7B67B553-DF5A-44E0-8B33-F48F6D7609A0}">
      <dsp:nvSpPr>
        <dsp:cNvPr id="0" name=""/>
        <dsp:cNvSpPr/>
      </dsp:nvSpPr>
      <dsp:spPr>
        <a:xfrm>
          <a:off x="152986" y="1855289"/>
          <a:ext cx="1908095" cy="1060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5047D-C38A-4ABD-B8EE-22FB67133A82}">
      <dsp:nvSpPr>
        <dsp:cNvPr id="0" name=""/>
        <dsp:cNvSpPr/>
      </dsp:nvSpPr>
      <dsp:spPr>
        <a:xfrm rot="5400000">
          <a:off x="3669889" y="1616777"/>
          <a:ext cx="1766755" cy="1537077"/>
        </a:xfrm>
        <a:prstGeom prst="hexagon">
          <a:avLst>
            <a:gd name="adj" fmla="val 25000"/>
            <a:gd name="vf" fmla="val 115470"/>
          </a:avLst>
        </a:prstGeom>
        <a:solidFill>
          <a:srgbClr val="FFFD85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Reproductive Problems</a:t>
          </a:r>
        </a:p>
      </dsp:txBody>
      <dsp:txXfrm rot="-5400000">
        <a:off x="4024256" y="1777257"/>
        <a:ext cx="1058021" cy="1216117"/>
      </dsp:txXfrm>
    </dsp:sp>
    <dsp:sp modelId="{80EBD439-4699-4EE8-BA4F-AE2348377AB4}">
      <dsp:nvSpPr>
        <dsp:cNvPr id="0" name=""/>
        <dsp:cNvSpPr/>
      </dsp:nvSpPr>
      <dsp:spPr>
        <a:xfrm rot="5400000">
          <a:off x="2843048" y="3116399"/>
          <a:ext cx="1766755" cy="1537077"/>
        </a:xfrm>
        <a:prstGeom prst="hexagon">
          <a:avLst>
            <a:gd name="adj" fmla="val 25000"/>
            <a:gd name="vf" fmla="val 115470"/>
          </a:avLst>
        </a:prstGeom>
        <a:solidFill>
          <a:srgbClr val="FFFD85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6200" rIns="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Cancer</a:t>
          </a:r>
        </a:p>
      </dsp:txBody>
      <dsp:txXfrm rot="-5400000">
        <a:off x="3197415" y="3276879"/>
        <a:ext cx="1058021" cy="1216117"/>
      </dsp:txXfrm>
    </dsp:sp>
    <dsp:sp modelId="{638E40A4-D766-426E-B6DB-5C92A7F0DA71}">
      <dsp:nvSpPr>
        <dsp:cNvPr id="0" name=""/>
        <dsp:cNvSpPr/>
      </dsp:nvSpPr>
      <dsp:spPr>
        <a:xfrm>
          <a:off x="4541606" y="3354911"/>
          <a:ext cx="1971699" cy="1060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CDB3FB-ED67-4C23-8E4C-8F1200A7A465}">
      <dsp:nvSpPr>
        <dsp:cNvPr id="0" name=""/>
        <dsp:cNvSpPr/>
      </dsp:nvSpPr>
      <dsp:spPr>
        <a:xfrm rot="5400000">
          <a:off x="1183004" y="3116399"/>
          <a:ext cx="1766755" cy="153707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537371" y="3276879"/>
        <a:ext cx="1058021" cy="121611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3EB93C-AE1B-4278-8D61-499B7FE68FCF}">
      <dsp:nvSpPr>
        <dsp:cNvPr id="0" name=""/>
        <dsp:cNvSpPr/>
      </dsp:nvSpPr>
      <dsp:spPr>
        <a:xfrm>
          <a:off x="1256133" y="561"/>
          <a:ext cx="2265005" cy="1812004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7000" r="-7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7A19FD-457B-45D3-B976-A00CFB7484AD}">
      <dsp:nvSpPr>
        <dsp:cNvPr id="0" name=""/>
        <dsp:cNvSpPr/>
      </dsp:nvSpPr>
      <dsp:spPr>
        <a:xfrm>
          <a:off x="1459984" y="1631365"/>
          <a:ext cx="2015855" cy="6342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Ultraviolet Light (UV)</a:t>
          </a:r>
        </a:p>
      </dsp:txBody>
      <dsp:txXfrm>
        <a:off x="1459984" y="1631365"/>
        <a:ext cx="2015855" cy="6342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17929A-BC58-4C85-BA1D-987CB519E517}">
      <dsp:nvSpPr>
        <dsp:cNvPr id="0" name=""/>
        <dsp:cNvSpPr/>
      </dsp:nvSpPr>
      <dsp:spPr>
        <a:xfrm>
          <a:off x="0" y="0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The OG Lead &amp; Copper Rule (LCR)</a:t>
          </a:r>
        </a:p>
      </dsp:txBody>
      <dsp:txXfrm>
        <a:off x="2239099" y="0"/>
        <a:ext cx="8276500" cy="1359793"/>
      </dsp:txXfrm>
    </dsp:sp>
    <dsp:sp modelId="{825081F1-A011-47FB-8E19-E7C4FFE7177C}">
      <dsp:nvSpPr>
        <dsp:cNvPr id="0" name=""/>
        <dsp:cNvSpPr/>
      </dsp:nvSpPr>
      <dsp:spPr>
        <a:xfrm>
          <a:off x="135979" y="135979"/>
          <a:ext cx="2103120" cy="10878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27D38F-411B-485F-87A5-FDC8AA8766A8}">
      <dsp:nvSpPr>
        <dsp:cNvPr id="0" name=""/>
        <dsp:cNvSpPr/>
      </dsp:nvSpPr>
      <dsp:spPr>
        <a:xfrm>
          <a:off x="0" y="1495772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The Lead &amp; Copper Rule Revisions (LCRR)</a:t>
          </a:r>
        </a:p>
      </dsp:txBody>
      <dsp:txXfrm>
        <a:off x="2239099" y="1495772"/>
        <a:ext cx="8276500" cy="1359793"/>
      </dsp:txXfrm>
    </dsp:sp>
    <dsp:sp modelId="{F9F3902C-D804-4F9D-9114-1F7F3C37C8EE}">
      <dsp:nvSpPr>
        <dsp:cNvPr id="0" name=""/>
        <dsp:cNvSpPr/>
      </dsp:nvSpPr>
      <dsp:spPr>
        <a:xfrm>
          <a:off x="135979" y="1631751"/>
          <a:ext cx="2103120" cy="10878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06407F-D272-4ABC-AC66-EAEE354D0F2D}">
      <dsp:nvSpPr>
        <dsp:cNvPr id="0" name=""/>
        <dsp:cNvSpPr/>
      </dsp:nvSpPr>
      <dsp:spPr>
        <a:xfrm>
          <a:off x="0" y="2991544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The Lead &amp; Copper Rule Improvements (LCRI)</a:t>
          </a:r>
        </a:p>
      </dsp:txBody>
      <dsp:txXfrm>
        <a:off x="2239099" y="2991544"/>
        <a:ext cx="8276500" cy="1359793"/>
      </dsp:txXfrm>
    </dsp:sp>
    <dsp:sp modelId="{1FF0D49D-6032-47E0-BE53-F284F3B22822}">
      <dsp:nvSpPr>
        <dsp:cNvPr id="0" name=""/>
        <dsp:cNvSpPr/>
      </dsp:nvSpPr>
      <dsp:spPr>
        <a:xfrm>
          <a:off x="135979" y="3127524"/>
          <a:ext cx="2103120" cy="10878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26000" b="-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6F5E9E-7D24-4916-95C4-F418747EDC3A}">
      <dsp:nvSpPr>
        <dsp:cNvPr id="0" name=""/>
        <dsp:cNvSpPr/>
      </dsp:nvSpPr>
      <dsp:spPr>
        <a:xfrm rot="5400000">
          <a:off x="2798689" y="120363"/>
          <a:ext cx="1851747" cy="1611020"/>
        </a:xfrm>
        <a:prstGeom prst="hexagon">
          <a:avLst>
            <a:gd name="adj" fmla="val 25000"/>
            <a:gd name="vf" fmla="val 115470"/>
          </a:avLst>
        </a:prstGeom>
        <a:solidFill>
          <a:srgbClr val="FFFE86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Attention Deficit Disorders</a:t>
          </a:r>
        </a:p>
      </dsp:txBody>
      <dsp:txXfrm rot="-5400000">
        <a:off x="3170103" y="288564"/>
        <a:ext cx="1108918" cy="1274619"/>
      </dsp:txXfrm>
    </dsp:sp>
    <dsp:sp modelId="{3801BB87-1516-4A8A-A944-164A64FB6934}">
      <dsp:nvSpPr>
        <dsp:cNvPr id="0" name=""/>
        <dsp:cNvSpPr/>
      </dsp:nvSpPr>
      <dsp:spPr>
        <a:xfrm>
          <a:off x="4599741" y="383239"/>
          <a:ext cx="2066550" cy="1111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599038-6000-4847-88D4-4264048CAC0A}">
      <dsp:nvSpPr>
        <dsp:cNvPr id="0" name=""/>
        <dsp:cNvSpPr/>
      </dsp:nvSpPr>
      <dsp:spPr>
        <a:xfrm rot="5400000">
          <a:off x="1079568" y="133253"/>
          <a:ext cx="1851747" cy="1611020"/>
        </a:xfrm>
        <a:prstGeom prst="hexagon">
          <a:avLst>
            <a:gd name="adj" fmla="val 25000"/>
            <a:gd name="vf" fmla="val 115470"/>
          </a:avLst>
        </a:prstGeom>
        <a:solidFill>
          <a:srgbClr val="FFFE86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Physical &amp; Developmental Problems</a:t>
          </a:r>
        </a:p>
      </dsp:txBody>
      <dsp:txXfrm rot="-5400000">
        <a:off x="1450982" y="301454"/>
        <a:ext cx="1108918" cy="1274619"/>
      </dsp:txXfrm>
    </dsp:sp>
    <dsp:sp modelId="{58C62557-1F87-48A6-B559-6A9E3D7B126E}">
      <dsp:nvSpPr>
        <dsp:cNvPr id="0" name=""/>
        <dsp:cNvSpPr/>
      </dsp:nvSpPr>
      <dsp:spPr>
        <a:xfrm rot="5400000">
          <a:off x="1946186" y="1705016"/>
          <a:ext cx="1851747" cy="1611020"/>
        </a:xfrm>
        <a:prstGeom prst="hexagon">
          <a:avLst>
            <a:gd name="adj" fmla="val 25000"/>
            <a:gd name="vf" fmla="val 115470"/>
          </a:avLst>
        </a:prstGeom>
        <a:solidFill>
          <a:srgbClr val="FFFE86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6200" rIns="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Central Nervous System Disorders</a:t>
          </a:r>
        </a:p>
      </dsp:txBody>
      <dsp:txXfrm rot="-5400000">
        <a:off x="2317600" y="1873217"/>
        <a:ext cx="1108918" cy="1274619"/>
      </dsp:txXfrm>
    </dsp:sp>
    <dsp:sp modelId="{F89C99B3-DC7A-45B9-BBD2-AA85E0CB40AC}">
      <dsp:nvSpPr>
        <dsp:cNvPr id="0" name=""/>
        <dsp:cNvSpPr/>
      </dsp:nvSpPr>
      <dsp:spPr>
        <a:xfrm>
          <a:off x="0" y="1955002"/>
          <a:ext cx="1999887" cy="1111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C791C-4AEA-433C-948A-FFB26B52F37D}">
      <dsp:nvSpPr>
        <dsp:cNvPr id="0" name=""/>
        <dsp:cNvSpPr/>
      </dsp:nvSpPr>
      <dsp:spPr>
        <a:xfrm rot="5400000">
          <a:off x="3686089" y="1705016"/>
          <a:ext cx="1851747" cy="161102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4057503" y="1873217"/>
        <a:ext cx="1108918" cy="1274619"/>
      </dsp:txXfrm>
    </dsp:sp>
    <dsp:sp modelId="{5F9885BA-94CE-4BC3-85B8-0C09ACDADF99}">
      <dsp:nvSpPr>
        <dsp:cNvPr id="0" name=""/>
        <dsp:cNvSpPr/>
      </dsp:nvSpPr>
      <dsp:spPr>
        <a:xfrm rot="5400000">
          <a:off x="2819471" y="3276780"/>
          <a:ext cx="1851747" cy="1611020"/>
        </a:xfrm>
        <a:prstGeom prst="hexagon">
          <a:avLst>
            <a:gd name="adj" fmla="val 25000"/>
            <a:gd name="vf" fmla="val 115470"/>
          </a:avLst>
        </a:prstGeom>
        <a:solidFill>
          <a:srgbClr val="FFFE86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6200" rIns="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High Blood Pressure</a:t>
          </a:r>
        </a:p>
      </dsp:txBody>
      <dsp:txXfrm rot="-5400000">
        <a:off x="3190885" y="3444981"/>
        <a:ext cx="1108918" cy="1274619"/>
      </dsp:txXfrm>
    </dsp:sp>
    <dsp:sp modelId="{7B67B553-DF5A-44E0-8B33-F48F6D7609A0}">
      <dsp:nvSpPr>
        <dsp:cNvPr id="0" name=""/>
        <dsp:cNvSpPr/>
      </dsp:nvSpPr>
      <dsp:spPr>
        <a:xfrm>
          <a:off x="4599741" y="3526766"/>
          <a:ext cx="2066550" cy="1111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5047D-C38A-4ABD-B8EE-22FB67133A82}">
      <dsp:nvSpPr>
        <dsp:cNvPr id="0" name=""/>
        <dsp:cNvSpPr/>
      </dsp:nvSpPr>
      <dsp:spPr>
        <a:xfrm rot="5400000">
          <a:off x="1079568" y="3276780"/>
          <a:ext cx="1851747" cy="161102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-5400000">
        <a:off x="1450982" y="3444981"/>
        <a:ext cx="1108918" cy="127461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6F5E9E-7D24-4916-95C4-F418747EDC3A}">
      <dsp:nvSpPr>
        <dsp:cNvPr id="0" name=""/>
        <dsp:cNvSpPr/>
      </dsp:nvSpPr>
      <dsp:spPr>
        <a:xfrm rot="5400000">
          <a:off x="2819471" y="793923"/>
          <a:ext cx="1851747" cy="1611020"/>
        </a:xfrm>
        <a:prstGeom prst="hexagon">
          <a:avLst>
            <a:gd name="adj" fmla="val 25000"/>
            <a:gd name="vf" fmla="val 115470"/>
          </a:avLst>
        </a:prstGeom>
        <a:solidFill>
          <a:srgbClr val="FFFE86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Wilkinson’s Disease Issues if above AL</a:t>
          </a:r>
        </a:p>
      </dsp:txBody>
      <dsp:txXfrm rot="-5400000">
        <a:off x="3190885" y="962124"/>
        <a:ext cx="1108918" cy="1274619"/>
      </dsp:txXfrm>
    </dsp:sp>
    <dsp:sp modelId="{3801BB87-1516-4A8A-A944-164A64FB6934}">
      <dsp:nvSpPr>
        <dsp:cNvPr id="0" name=""/>
        <dsp:cNvSpPr/>
      </dsp:nvSpPr>
      <dsp:spPr>
        <a:xfrm>
          <a:off x="4599741" y="1043909"/>
          <a:ext cx="2066550" cy="1111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599038-6000-4847-88D4-4264048CAC0A}">
      <dsp:nvSpPr>
        <dsp:cNvPr id="0" name=""/>
        <dsp:cNvSpPr/>
      </dsp:nvSpPr>
      <dsp:spPr>
        <a:xfrm rot="5400000">
          <a:off x="1079568" y="793923"/>
          <a:ext cx="1851747" cy="1611020"/>
        </a:xfrm>
        <a:prstGeom prst="hexagon">
          <a:avLst>
            <a:gd name="adj" fmla="val 25000"/>
            <a:gd name="vf" fmla="val 115470"/>
          </a:avLst>
        </a:prstGeom>
        <a:solidFill>
          <a:srgbClr val="FFFE86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Liver or Kidney Damage</a:t>
          </a:r>
        </a:p>
      </dsp:txBody>
      <dsp:txXfrm rot="-5400000">
        <a:off x="1450982" y="962124"/>
        <a:ext cx="1108918" cy="1274619"/>
      </dsp:txXfrm>
    </dsp:sp>
    <dsp:sp modelId="{80EBD439-4699-4EE8-BA4F-AE2348377AB4}">
      <dsp:nvSpPr>
        <dsp:cNvPr id="0" name=""/>
        <dsp:cNvSpPr/>
      </dsp:nvSpPr>
      <dsp:spPr>
        <a:xfrm rot="5400000">
          <a:off x="1946186" y="2365687"/>
          <a:ext cx="1851747" cy="161102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6200" rIns="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GI Distress</a:t>
          </a:r>
        </a:p>
      </dsp:txBody>
      <dsp:txXfrm rot="-5400000">
        <a:off x="2317600" y="2533888"/>
        <a:ext cx="1108918" cy="1274619"/>
      </dsp:txXfrm>
    </dsp:sp>
    <dsp:sp modelId="{638E40A4-D766-426E-B6DB-5C92A7F0DA71}">
      <dsp:nvSpPr>
        <dsp:cNvPr id="0" name=""/>
        <dsp:cNvSpPr/>
      </dsp:nvSpPr>
      <dsp:spPr>
        <a:xfrm>
          <a:off x="0" y="2615673"/>
          <a:ext cx="1999887" cy="1111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CDB3FB-ED67-4C23-8E4C-8F1200A7A465}">
      <dsp:nvSpPr>
        <dsp:cNvPr id="0" name=""/>
        <dsp:cNvSpPr/>
      </dsp:nvSpPr>
      <dsp:spPr>
        <a:xfrm rot="5400000">
          <a:off x="3686089" y="2365687"/>
          <a:ext cx="1851747" cy="161102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4057503" y="2533888"/>
        <a:ext cx="1108918" cy="1274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C18A2CC-6171-4802-B7FC-16F64986A723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2A126DFA-F1EC-4BF3-B8A8-7E1F2E75F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97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567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6549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>
              <a:latin typeface="Raleway" panose="020B0503030101060003" pitchFamily="34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182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521B0-2245-D885-B5DD-18F032254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B44B02-FD31-40F4-7C19-053858CB1B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5596A6-2681-FD2C-1FDA-0621523395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042AEB-6B17-A19C-B923-C4ECE634DF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066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929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9286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22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625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03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437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342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2807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529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06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110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582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2456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05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097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15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776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3734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861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475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208A9-7298-E97B-A31F-90010A870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2A21F6-0DDE-7DDC-2DC3-6E0A39F409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5B5187-D877-F9FD-3F4A-68B889DCC6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A1BCE-E3C7-CA27-BDD5-22252FE0EE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819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145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4774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833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4501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573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359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3322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715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678F3-FE0C-267C-E69A-8FF144F7D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B9769F-86AA-1F9E-D44A-BE2E13CD93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7B6099-BCE3-8632-A4E2-03D952F82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BA2D2E-47B5-19A2-8E6D-7797B20A0E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EF9167-EBCC-44C8-8665-FDE0E4BF1593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32717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F9167-EBCC-44C8-8665-FDE0E4BF159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3261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58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265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F9167-EBCC-44C8-8665-FDE0E4BF159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018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25751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78167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3406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0361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06628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50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460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31FF0-76BC-565F-B481-0BD1B37E8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344ED6E8-2175-97AE-B223-7CED75A27B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49B36D9-C738-45B7-8DC8-880BEA152F09}" type="slidenum">
              <a:rPr lang="en-US" altLang="en-US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A3D2CFA0-F2E0-AD55-8187-C57E1AC5B6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9FC82A93-B712-2978-3545-8BA93D204E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15047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6652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F9167-EBCC-44C8-8665-FDE0E4BF159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51387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9788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2574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161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50092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05249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5EB6B-CE3E-169E-D37C-06AB3CE4E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094D98-36D7-965C-BEEE-76DF2C5F63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8D8991-5733-A586-9261-EAF307D9F2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ECC60-C122-4722-F543-1B1B0DEEE0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06951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CB282-1C32-5EE5-A602-A2D998CE7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BC520D-B262-B0B0-42B7-7B5940DE78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EA8017-B7CA-2E1A-665E-5752662C8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596DB2-9762-5759-B5B8-D12345804F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9484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72F39-CFA2-9CDB-C2A3-88BFCE98C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19D855-CBA3-B855-4637-BF09AD2B71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AB9E02-48C2-4E46-0669-3FB96D31C2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44A69D-EBE7-BAB9-5B30-7951C0222B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15799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A6CB8-E074-E64B-9DDF-3B595DAEC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5CF7A8-651C-A588-4BA6-BA1F68F68B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F95366-6931-16D1-3008-3C398DEE7C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BACE9-B766-FA58-0475-C03428E294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553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3221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8544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166D1287-B99B-4639-8B44-67FE3E186D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A7BE1A4D-D049-4647-975B-A1E99DEC1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CE4CE23C-DA2D-4DF4-AEF1-9BB15AAA10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D10136-E268-4FDC-ABC9-B441A1A833E0}" type="slidenum">
              <a:rPr lang="en-US" altLang="en-US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37495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569ED-C4C4-D698-BBF6-D2EDFB05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C05ABB-BEF0-A9E2-DC00-D53DAB3C55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E73B6E-3B48-AFD4-608B-C61E20F4F1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06849B-823C-EF62-016A-14F031B69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0949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28458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534BF-B0E5-AD73-E6FB-97C24F2D7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379717-0E6F-1EF9-F1E0-D54055406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6EBB99-5C23-AA7B-F349-FD9687DCF2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11189-9390-52A9-B7CA-82B4DFC47A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72427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3975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519B4-39CD-35F6-F9CE-C6830B9FB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9E35C3-EA21-9020-73D1-5D47FD9294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B4FE5F-8864-77FE-7F35-C726FCC198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18762D-715A-14F8-45FF-1B6A6F6F83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26DFA-F1EC-4BF3-B8A8-7E1F2E75FE73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70463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9C22B3FD-51D8-48C4-A17A-4C51EB30A7C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66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35425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96873-F8EB-4280-80A5-8AF584ADF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50AC1D-1AE6-4DDE-92D7-13841E3DA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FBCE9-5BC9-45F0-8747-F9D529AD0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5EDF-5908-423D-84BB-B801AA7A0718}" type="datetime1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283D0-A739-47B7-9DBF-A95FC892A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00892-DCAD-462B-BF14-D03FB2180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60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10200-BBA7-404E-9B0E-788D6DAA3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1F3DE-D6D7-4BA8-B783-0A2FB4471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791B8-C38F-41BE-B0C1-E6BEBF7C3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1298D-B57F-4934-BFA3-32D7C97134DE}" type="datetime1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AA86C-B50D-473F-A360-1B865F477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9C5BF-775F-44A0-B69D-39C1F6CE9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316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CAE76-5789-44F4-9977-316CBF189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BB1F2B-F67C-4399-945C-76FE9A521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75BEA-CB1B-4BCD-BB2B-6A4497CEC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04B83-3E53-4AB9-9A47-9B64934DE027}" type="datetime1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AEC5D-DB3D-4009-8451-70C29EFE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72BDD-9DA9-452D-A531-F179994C7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4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04DDB-DE3E-4670-B596-1B5BEEDA7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16FF5-3BC0-4E53-9679-8E2EA94183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0A87D-F3BE-49C8-9DF0-1B7994B6F0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FD1F0D-D98E-41E5-A8E9-68DA615CB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0756E-F47C-40BE-AE83-B502AEF2EE59}" type="datetime1">
              <a:rPr lang="en-US" smtClean="0"/>
              <a:t>8/20/2025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7E9400-9225-4F5D-B645-A071EF0A4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E2B502-6B44-4F7E-A519-24052B5B1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233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DCEA6-B174-4C31-976C-7A6D7FBE5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EE78E-1589-4137-B4AD-2D5BA0CAE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CE9A5C-A7E6-480E-B031-A1ED24C0C9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B1CFCE-367B-4454-B88C-19424CC0B2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39DE89-F498-462E-96A4-56BBEF42C0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D58A49-574A-4082-93B8-83DCD4F68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7D3D-024B-4A3C-9182-EB8E8DC1BB66}" type="datetime1">
              <a:rPr lang="en-US" smtClean="0"/>
              <a:t>8/20/2025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F6CE1-0341-47A8-93EC-ACBFD5043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C919B9-65A1-4029-A936-9E9022B37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43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4906F-6F52-4CC8-BCA6-26FE66F91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F673EA-4BED-438C-9DAC-84CAFAB6A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300CC-7E94-44A8-BC5D-6C7EF8BEDCDB}" type="datetime1">
              <a:rPr lang="en-US" smtClean="0"/>
              <a:t>8/20/2025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DE7763-6E99-4DC4-B642-483DC6C5C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20BD65-F9FB-4CE0-8805-2301881DC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032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BB7593-754F-4631-8364-E08FFE845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2D22C-A663-44FA-A982-4D06B6207F77}" type="datetime1">
              <a:rPr lang="en-US" smtClean="0"/>
              <a:t>8/20/2025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05E159-BE74-4D99-81A0-4873D56EF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4D2F3-BB4C-40FC-8D93-CB8D3E52B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962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D365C-8664-4044-9C03-BB560D6AE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AFC68-ADDA-465F-B3AC-11E7BD3AF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74F47-06CD-484E-A9C0-DD2381E902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49AED2-83FE-4B15-A174-94254CBCA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38B8-5675-4483-9A84-55D9AF658CD1}" type="datetime1">
              <a:rPr lang="en-US" smtClean="0"/>
              <a:t>8/20/2025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B75EF3-D312-40D4-B512-F32512ED9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2F427-526C-4280-BE51-F67819D43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9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2B700-79EA-4346-AA0E-5DD7AEA6A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223246-C63F-41E1-8542-9CE4F25EB4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BAC9C-FA44-4065-9BFA-0EBDA7E33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6E3BAA-E644-43A8-8D8E-56289BE9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2BED4-75C5-42E6-A658-F631491DA6AE}" type="datetime1">
              <a:rPr lang="en-US" smtClean="0"/>
              <a:t>8/20/2025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A3C67B-8D2F-4C9D-B8CC-BE111D2EB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760A1-8797-48C1-A553-AAC337EE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03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40A6D-BB90-41D1-90AD-E9DA9EDE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8AE453-56D2-4F42-B4FF-006D35089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E3C47-9DA2-4E95-8C79-166B89D9C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B0779-98C6-4056-8760-B0CA4B84ED0D}" type="datetime1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1B87D-5AD4-47DA-806F-75A544A92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5AB97-87EF-4C90-97C5-4562B1FB1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78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274571-0150-402C-B49D-7642768785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188EF4-617A-489F-882E-A263AD0BC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407D8-2AA5-4A2B-8494-0A09FFF59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F487-DF61-4098-B73F-87ACC4F4748C}" type="datetime1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F660D-0095-4482-824D-E471F9DD7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5E965-DFDD-41A9-8CDE-E92C85129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05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E49A6-D359-42E3-B136-C7598171C9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venir LT Std 35 Light" panose="020B0402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1D4564-8A65-4A22-92F2-E0AC24EF40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venir LT Std 35 Light" panose="020B04020202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AF538-582F-4D57-B33F-7F33F8CA2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BC1D-24B6-4B8A-A32A-2553ABE815B8}" type="datetime1">
              <a:rPr lang="en-US" smtClean="0"/>
              <a:t>8/20/2025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ABA44-E54D-438D-8A9C-1FDC27A36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DBC5E-E760-4B64-822B-EF5222D47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7C4E-1DBA-47BA-8A18-6F15A3AB0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423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7C390-AD46-4103-8322-2A61E5307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venir LT Std 35 Light" panose="020B0402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32741-DB3F-4C92-9935-47FF7E7FC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venir LT Std 35 Light" panose="020B0402020203020204" pitchFamily="34" charset="0"/>
              </a:defRPr>
            </a:lvl1pPr>
            <a:lvl2pPr>
              <a:defRPr>
                <a:latin typeface="Avenir LT Std 35 Light" panose="020B0402020203020204" pitchFamily="34" charset="0"/>
              </a:defRPr>
            </a:lvl2pPr>
            <a:lvl3pPr>
              <a:defRPr>
                <a:latin typeface="Avenir LT Std 35 Light" panose="020B0402020203020204" pitchFamily="34" charset="0"/>
              </a:defRPr>
            </a:lvl3pPr>
            <a:lvl4pPr>
              <a:defRPr>
                <a:latin typeface="Avenir LT Std 35 Light" panose="020B0402020203020204" pitchFamily="34" charset="0"/>
              </a:defRPr>
            </a:lvl4pPr>
            <a:lvl5pPr>
              <a:defRPr>
                <a:latin typeface="Avenir LT Std 35 Light" panose="020B0402020203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C6F06-1004-4B05-B7E2-A7DF06E91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E8CA-5E54-4557-AB46-7701C7A44B11}" type="datetime1">
              <a:rPr lang="en-US" smtClean="0"/>
              <a:t>8/20/2025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BB843-E98B-4A2C-BA6B-C07CB9DAE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E2610-A8EA-4C43-B190-9EBA3E8E8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7C4E-1DBA-47BA-8A18-6F15A3AB0C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53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E3271-28B8-457B-B39B-5F9256EFE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venir LT Std 35 Light" panose="020B0402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FCC7F-FFE2-46D2-9B5F-4F77383E5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Avenir LT Std 35 Light" panose="020B04020202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4F27F-9DA2-4C08-B184-0862FC8F0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CD66F-58F3-4956-A25B-8275A4F1AAAD}" type="datetime1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AB629-5F17-481B-880A-88CCC001F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6CD4A-64F8-4026-BCEC-D5B7862F7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7C4E-1DBA-47BA-8A18-6F15A3AB0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72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B9379-E251-44FB-B1C5-A88E3A106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venir LT Std 35 Light" panose="020B0402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F6FA5-2C63-4D77-8F5B-6ECC04A803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venir LT Std 35 Light" panose="020B0402020203020204" pitchFamily="34" charset="0"/>
              </a:defRPr>
            </a:lvl1pPr>
            <a:lvl2pPr>
              <a:defRPr>
                <a:latin typeface="Avenir LT Std 35 Light" panose="020B0402020203020204" pitchFamily="34" charset="0"/>
              </a:defRPr>
            </a:lvl2pPr>
            <a:lvl3pPr>
              <a:defRPr>
                <a:latin typeface="Avenir LT Std 35 Light" panose="020B0402020203020204" pitchFamily="34" charset="0"/>
              </a:defRPr>
            </a:lvl3pPr>
            <a:lvl4pPr>
              <a:defRPr>
                <a:latin typeface="Avenir LT Std 35 Light" panose="020B0402020203020204" pitchFamily="34" charset="0"/>
              </a:defRPr>
            </a:lvl4pPr>
            <a:lvl5pPr>
              <a:defRPr>
                <a:latin typeface="Avenir LT Std 35 Light" panose="020B0402020203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D9B3DD-0A50-4A1B-A677-0A8E2BDB8F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venir LT Std 35 Light" panose="020B0402020203020204" pitchFamily="34" charset="0"/>
              </a:defRPr>
            </a:lvl1pPr>
            <a:lvl2pPr>
              <a:defRPr>
                <a:latin typeface="Avenir LT Std 35 Light" panose="020B0402020203020204" pitchFamily="34" charset="0"/>
              </a:defRPr>
            </a:lvl2pPr>
            <a:lvl3pPr>
              <a:defRPr>
                <a:latin typeface="Avenir LT Std 35 Light" panose="020B0402020203020204" pitchFamily="34" charset="0"/>
              </a:defRPr>
            </a:lvl3pPr>
            <a:lvl4pPr>
              <a:defRPr>
                <a:latin typeface="Avenir LT Std 35 Light" panose="020B0402020203020204" pitchFamily="34" charset="0"/>
              </a:defRPr>
            </a:lvl4pPr>
            <a:lvl5pPr>
              <a:defRPr>
                <a:latin typeface="Avenir LT Std 35 Light" panose="020B0402020203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FE3EE-AAB0-4094-9FF4-BA74E79AF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80583-C46D-4F88-8770-47A4E3872CA4}" type="datetime1">
              <a:rPr lang="en-US" smtClean="0"/>
              <a:t>8/20/2025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B6A3DA-6275-4691-84BE-190E4D842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504874-9000-455B-9E36-FB08C1A65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7C4E-1DBA-47BA-8A18-6F15A3AB0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88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2FB12-6ADB-4DD3-9410-3F0F149CF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venir LT Std 35 Light" panose="020B0402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D2BA55-6A15-4E2D-ACCD-80CB81FA0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venir LT Std 35 Light" panose="020B04020202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6438-B1C1-4BBD-BA0D-E8A62C2F4A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venir LT Std 35 Light" panose="020B0402020203020204" pitchFamily="34" charset="0"/>
              </a:defRPr>
            </a:lvl1pPr>
            <a:lvl2pPr>
              <a:defRPr>
                <a:latin typeface="Avenir LT Std 35 Light" panose="020B0402020203020204" pitchFamily="34" charset="0"/>
              </a:defRPr>
            </a:lvl2pPr>
            <a:lvl3pPr>
              <a:defRPr>
                <a:latin typeface="Avenir LT Std 35 Light" panose="020B0402020203020204" pitchFamily="34" charset="0"/>
              </a:defRPr>
            </a:lvl3pPr>
            <a:lvl4pPr>
              <a:defRPr>
                <a:latin typeface="Avenir LT Std 35 Light" panose="020B0402020203020204" pitchFamily="34" charset="0"/>
              </a:defRPr>
            </a:lvl4pPr>
            <a:lvl5pPr>
              <a:defRPr>
                <a:latin typeface="Avenir LT Std 35 Light" panose="020B0402020203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BE966D-80C9-4E2C-BEA4-353B396ED6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venir LT Std 35 Light" panose="020B04020202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DB2C71-7800-4F85-87DA-49D80ECAB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Avenir LT Std 35 Light" panose="020B0402020203020204" pitchFamily="34" charset="0"/>
              </a:defRPr>
            </a:lvl1pPr>
            <a:lvl2pPr>
              <a:defRPr>
                <a:latin typeface="Avenir LT Std 35 Light" panose="020B0402020203020204" pitchFamily="34" charset="0"/>
              </a:defRPr>
            </a:lvl2pPr>
            <a:lvl3pPr>
              <a:defRPr>
                <a:latin typeface="Avenir LT Std 35 Light" panose="020B0402020203020204" pitchFamily="34" charset="0"/>
              </a:defRPr>
            </a:lvl3pPr>
            <a:lvl4pPr>
              <a:defRPr>
                <a:latin typeface="Avenir LT Std 35 Light" panose="020B0402020203020204" pitchFamily="34" charset="0"/>
              </a:defRPr>
            </a:lvl4pPr>
            <a:lvl5pPr>
              <a:defRPr>
                <a:latin typeface="Avenir LT Std 35 Light" panose="020B0402020203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C445D6-44BC-423F-BC9E-8E3673BD8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9FB4-B95E-4A74-BE98-B65FB56FE9F1}" type="datetime1">
              <a:rPr lang="en-US" smtClean="0"/>
              <a:t>8/20/2025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55427D-F130-42D9-A6F5-CEB3997E3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E9E3D7-1915-4F07-8488-D4DAF2AF4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7C4E-1DBA-47BA-8A18-6F15A3AB0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5140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72CA3-C2B8-4F9B-A24D-05CC91D20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venir LT Std 35 Light" panose="020B04020202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615E7C-7E9D-43F9-8171-397B84A42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2F21-B275-4E3D-90DA-1D16B3AECEB0}" type="datetime1">
              <a:rPr lang="en-US" smtClean="0"/>
              <a:t>8/20/2025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59AA49-2021-497A-82C0-28E6FF74F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FC910D-11B5-4456-9631-996B4AFB4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7C4E-1DBA-47BA-8A18-6F15A3AB0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274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Date Placeholder 1">
            <a:extLst>
              <a:ext uri="{FF2B5EF4-FFF2-40B4-BE49-F238E27FC236}">
                <a16:creationId xmlns:a16="http://schemas.microsoft.com/office/drawing/2014/main" id="{A9CFFF68-E7D5-4DE8-A7E2-270C74247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B2BAF-E7FD-475A-9745-1F9F8E20B5A1}" type="datetime1">
              <a:rPr lang="en-US" smtClean="0"/>
              <a:t>8/20/2025</a:t>
            </a:fld>
            <a:endParaRPr lang="en-US"/>
          </a:p>
        </p:txBody>
      </p:sp>
      <p:sp useBgFill="1">
        <p:nvSpPr>
          <p:cNvPr id="3" name="Footer Placeholder 2">
            <a:extLst>
              <a:ext uri="{FF2B5EF4-FFF2-40B4-BE49-F238E27FC236}">
                <a16:creationId xmlns:a16="http://schemas.microsoft.com/office/drawing/2014/main" id="{9E681EDB-E404-469A-9891-64C55A0DE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 useBgFill="1">
        <p:nvSpPr>
          <p:cNvPr id="4" name="Slide Number Placeholder 3">
            <a:extLst>
              <a:ext uri="{FF2B5EF4-FFF2-40B4-BE49-F238E27FC236}">
                <a16:creationId xmlns:a16="http://schemas.microsoft.com/office/drawing/2014/main" id="{39089DEA-899D-41BB-8D5A-DC34F9046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7C4E-1DBA-47BA-8A18-6F15A3AB0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718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07175-389B-46D8-83BB-544F7C1F8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venir LT Std 35 Light" panose="020B04020202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C9ED2-7A47-4088-A24D-36AFF5534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venir LT Std 35 Light" panose="020B0402020203020204" pitchFamily="34" charset="0"/>
              </a:defRPr>
            </a:lvl1pPr>
            <a:lvl2pPr>
              <a:defRPr sz="2800">
                <a:latin typeface="Avenir LT Std 35 Light" panose="020B0402020203020204" pitchFamily="34" charset="0"/>
              </a:defRPr>
            </a:lvl2pPr>
            <a:lvl3pPr>
              <a:defRPr sz="2400">
                <a:latin typeface="Avenir LT Std 35 Light" panose="020B0402020203020204" pitchFamily="34" charset="0"/>
              </a:defRPr>
            </a:lvl3pPr>
            <a:lvl4pPr>
              <a:defRPr sz="2000">
                <a:latin typeface="Avenir LT Std 35 Light" panose="020B0402020203020204" pitchFamily="34" charset="0"/>
              </a:defRPr>
            </a:lvl4pPr>
            <a:lvl5pPr>
              <a:defRPr sz="2000">
                <a:latin typeface="Avenir LT Std 35 Light" panose="020B0402020203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25EEC-0E7B-4CFB-9791-7F7677333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venir LT Std 35 Light" panose="020B04020202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1F5C8C-79DE-48E1-B6C6-292967BBC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79B65-865D-44E2-A630-CA297C873256}" type="datetime1">
              <a:rPr lang="en-US" smtClean="0"/>
              <a:t>8/20/2025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5F677-F522-4C85-A382-93D767898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D81C6-09FF-483A-B874-F7BA170CC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7C4E-1DBA-47BA-8A18-6F15A3AB0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5048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59932-0F8E-46E7-97EC-CE0D6B59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venir LT Std 35 Light" panose="020B04020202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63A62A-11F4-4B36-9F0B-3DCEAE7DFD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Avenir LT Std 35 Light" panose="020B0402020203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25ABF9-192C-49D9-A1CA-14AD5E1C4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venir LT Std 35 Light" panose="020B04020202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686FF7-9B38-410B-852E-329FCA2AC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E2F44-1FF3-4E26-B454-01EB016B12BE}" type="datetime1">
              <a:rPr lang="en-US" smtClean="0"/>
              <a:t>8/20/2025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9172B6-3442-44A4-B268-7FABB74EF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131886-B99F-4B34-8D1D-51FEC9B94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7C4E-1DBA-47BA-8A18-6F15A3AB0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2336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E2B6A-DBEC-4692-A8B2-1BC16C0D3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venir LT Std 35 Light" panose="020B04020202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05F4C0-B89C-47B1-BAF5-7089FBA12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venir LT Std 35 Light" panose="020B0402020203020204" pitchFamily="34" charset="0"/>
              </a:defRPr>
            </a:lvl1pPr>
            <a:lvl2pPr>
              <a:defRPr>
                <a:latin typeface="Avenir LT Std 35 Light" panose="020B0402020203020204" pitchFamily="34" charset="0"/>
              </a:defRPr>
            </a:lvl2pPr>
            <a:lvl3pPr>
              <a:defRPr>
                <a:latin typeface="Avenir LT Std 35 Light" panose="020B0402020203020204" pitchFamily="34" charset="0"/>
              </a:defRPr>
            </a:lvl3pPr>
            <a:lvl4pPr>
              <a:defRPr>
                <a:latin typeface="Avenir LT Std 35 Light" panose="020B0402020203020204" pitchFamily="34" charset="0"/>
              </a:defRPr>
            </a:lvl4pPr>
            <a:lvl5pPr>
              <a:defRPr>
                <a:latin typeface="Avenir LT Std 35 Light" panose="020B0402020203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A774C-A7AA-42E7-8E1A-9A1E0EF37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6280-EF44-44E7-8776-6EBE479A753D}" type="datetime1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ADA74-7496-4E94-AAC4-22F153C1E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012C7-3E19-4F92-829F-B5358F6D4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7C4E-1DBA-47BA-8A18-6F15A3AB0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0125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62DD08-5E1C-46B5-A541-3A9DDBEDBE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Avenir LT Std 35 Light" panose="020B04020202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86AF8-4942-459A-B37F-BAC0C868CD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Avenir LT Std 35 Light" panose="020B0402020203020204" pitchFamily="34" charset="0"/>
              </a:defRPr>
            </a:lvl1pPr>
            <a:lvl2pPr>
              <a:defRPr>
                <a:latin typeface="Avenir LT Std 35 Light" panose="020B0402020203020204" pitchFamily="34" charset="0"/>
              </a:defRPr>
            </a:lvl2pPr>
            <a:lvl3pPr>
              <a:defRPr>
                <a:latin typeface="Avenir LT Std 35 Light" panose="020B0402020203020204" pitchFamily="34" charset="0"/>
              </a:defRPr>
            </a:lvl3pPr>
            <a:lvl4pPr>
              <a:defRPr>
                <a:latin typeface="Avenir LT Std 35 Light" panose="020B0402020203020204" pitchFamily="34" charset="0"/>
              </a:defRPr>
            </a:lvl4pPr>
            <a:lvl5pPr>
              <a:defRPr>
                <a:latin typeface="Avenir LT Std 35 Light" panose="020B0402020203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A20EE-1CB8-45D6-95B2-841110450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AD626-8B54-4610-8C5D-51E546291993}" type="datetime1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7B4F2-3D5F-41A4-861A-C2E26E465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A82D3-1FF7-4970-8CBD-A9E5E9B15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7C4E-1DBA-47BA-8A18-6F15A3AB0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024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967406-4955-4A37-AE87-3666CC0E1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B78E39-FE58-45A5-82F2-E354998F7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781CC-0FF2-443C-A386-B6DE59529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05861-C259-4F74-83A2-A9934029ED12}" type="datetime1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073D3-FD55-4398-8E63-435314443B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049E1-478C-40F3-91CD-BB61F8CB2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586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065FB1-496D-4682-A55F-17AA5D930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BAF6A-A519-424B-95D0-52096C61D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4B47F-ED2B-4BDB-AB5F-36D56010B2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venir LT Std 35 Light" panose="020B0402020203020204" pitchFamily="34" charset="0"/>
              </a:defRPr>
            </a:lvl1pPr>
          </a:lstStyle>
          <a:p>
            <a:fld id="{9A4C8BBB-5FAF-43FF-BB92-F3DA4DA84D57}" type="datetime1">
              <a:rPr lang="en-US" smtClean="0"/>
              <a:t>8/20/2025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0F74C-E025-40A6-ACDE-17B05B39E1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venir LT Std 35 Light" panose="020B0402020203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069A9-DFAC-44AF-BF84-462F42AC46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venir LT Std 35 Light" panose="020B0402020203020204" pitchFamily="34" charset="0"/>
              </a:defRPr>
            </a:lvl1pPr>
          </a:lstStyle>
          <a:p>
            <a:fld id="{0A357C4E-1DBA-47BA-8A18-6F15A3AB0C3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707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venir LT Std 35 Light" panose="020B04020202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venir LT Std 35 Light" panose="020B04020202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venir LT Std 35 Light" panose="020B04020202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venir LT Std 35 Light" panose="020B04020202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venir LT Std 35 Light" panose="020B04020202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venir LT Std 35 Light" panose="020B04020202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wefc.unm.edu/home/op-cert-training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jpg"/><Relationship Id="rId3" Type="http://schemas.openxmlformats.org/officeDocument/2006/relationships/image" Target="../media/image14.png"/><Relationship Id="rId7" Type="http://schemas.openxmlformats.org/officeDocument/2006/relationships/image" Target="../media/image24.svg"/><Relationship Id="rId12" Type="http://schemas.openxmlformats.org/officeDocument/2006/relationships/image" Target="../media/image29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jpg"/><Relationship Id="rId5" Type="http://schemas.openxmlformats.org/officeDocument/2006/relationships/image" Target="../media/image22.svg"/><Relationship Id="rId10" Type="http://schemas.openxmlformats.org/officeDocument/2006/relationships/image" Target="../media/image27.jpg"/><Relationship Id="rId4" Type="http://schemas.openxmlformats.org/officeDocument/2006/relationships/image" Target="../media/image21.png"/><Relationship Id="rId9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6.jp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2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image" Target="../media/image78.emf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image" Target="../media/image79.jpeg"/><Relationship Id="rId7" Type="http://schemas.openxmlformats.org/officeDocument/2006/relationships/image" Target="../media/image83.png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11" Type="http://schemas.openxmlformats.org/officeDocument/2006/relationships/diagramColors" Target="../diagrams/colors7.xml"/><Relationship Id="rId5" Type="http://schemas.openxmlformats.org/officeDocument/2006/relationships/image" Target="../media/image81.png"/><Relationship Id="rId10" Type="http://schemas.openxmlformats.org/officeDocument/2006/relationships/diagramQuickStyle" Target="../diagrams/quickStyle7.xml"/><Relationship Id="rId4" Type="http://schemas.openxmlformats.org/officeDocument/2006/relationships/image" Target="../media/image80.png"/><Relationship Id="rId9" Type="http://schemas.openxmlformats.org/officeDocument/2006/relationships/diagramLayout" Target="../diagrams/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image" Target="../media/image95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50.xml"/><Relationship Id="rId16" Type="http://schemas.openxmlformats.org/officeDocument/2006/relationships/image" Target="../media/image98.sv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5" Type="http://schemas.openxmlformats.org/officeDocument/2006/relationships/image" Target="../media/image97.png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openxmlformats.org/officeDocument/2006/relationships/image" Target="../media/image96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3" Type="http://schemas.openxmlformats.org/officeDocument/2006/relationships/image" Target="../media/image100.emf"/><Relationship Id="rId7" Type="http://schemas.openxmlformats.org/officeDocument/2006/relationships/image" Target="../media/image10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jpg"/><Relationship Id="rId4" Type="http://schemas.openxmlformats.org/officeDocument/2006/relationships/image" Target="../media/image109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fr.gov/current/title-40/chapter-I/subchapter-D/part-141" TargetMode="Externa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outhwestefc.unm.edu/" TargetMode="External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arrow&#10;&#10;Description automatically generated">
            <a:extLst>
              <a:ext uri="{FF2B5EF4-FFF2-40B4-BE49-F238E27FC236}">
                <a16:creationId xmlns:a16="http://schemas.microsoft.com/office/drawing/2014/main" id="{5D4A19FB-4BA1-B4F4-33C4-D485AD76C6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94" b="10576"/>
          <a:stretch/>
        </p:blipFill>
        <p:spPr>
          <a:xfrm>
            <a:off x="0" y="4480756"/>
            <a:ext cx="12192000" cy="238988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4DC6CDD-FA6F-4BF0-A404-E63E780BC843}"/>
              </a:ext>
            </a:extLst>
          </p:cNvPr>
          <p:cNvSpPr txBox="1">
            <a:spLocks/>
          </p:cNvSpPr>
          <p:nvPr/>
        </p:nvSpPr>
        <p:spPr>
          <a:xfrm>
            <a:off x="438512" y="4101396"/>
            <a:ext cx="7772400" cy="8839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 pitchFamily="2" charset="0"/>
                <a:ea typeface="Helvetica" charset="0"/>
                <a:cs typeface="Helvetica" charset="0"/>
              </a:rPr>
              <a:t>8/</a:t>
            </a:r>
            <a:r>
              <a:rPr lang="en-US" sz="2200" dirty="0">
                <a:solidFill>
                  <a:prstClr val="white">
                    <a:lumMod val="50000"/>
                  </a:prstClr>
                </a:solidFill>
                <a:latin typeface="Raleway" pitchFamily="2" charset="0"/>
                <a:ea typeface="Helvetica" charset="0"/>
                <a:cs typeface="Helvetica" charset="0"/>
              </a:rPr>
              <a:t>20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 pitchFamily="2" charset="0"/>
                <a:ea typeface="Helvetica" charset="0"/>
                <a:cs typeface="Helvetica" charset="0"/>
              </a:rPr>
              <a:t>/25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Helvetica" charset="0"/>
                <a:ea typeface="Helvetica" charset="0"/>
                <a:cs typeface="Helvetica" charset="0"/>
              </a:rPr>
              <a:t>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EE649CA-BA44-4A8E-A530-BF530741562C}"/>
              </a:ext>
            </a:extLst>
          </p:cNvPr>
          <p:cNvSpPr txBox="1">
            <a:spLocks/>
          </p:cNvSpPr>
          <p:nvPr/>
        </p:nvSpPr>
        <p:spPr>
          <a:xfrm>
            <a:off x="438512" y="2808601"/>
            <a:ext cx="11246463" cy="1676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Tx/>
              <a:buNone/>
              <a:tabLst/>
              <a:defRPr/>
            </a:pPr>
            <a:r>
              <a:rPr lang="en-US" sz="3800" b="1" dirty="0">
                <a:solidFill>
                  <a:srgbClr val="004190"/>
                </a:solidFill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US Territories Water Operator Training Series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Tx/>
              <a:buNone/>
              <a:tabLst/>
              <a:defRPr/>
            </a:pPr>
            <a:endParaRPr lang="en-US" sz="3200" b="1" dirty="0">
              <a:solidFill>
                <a:srgbClr val="004190"/>
              </a:solidFill>
              <a:latin typeface="Raleway" pitchFamily="2" charset="0"/>
              <a:ea typeface="Helvetica Neue"/>
              <a:cs typeface="Helvetica" panose="020B0604020202020204" pitchFamily="34" charset="0"/>
              <a:sym typeface="Helvetica Neue"/>
            </a:endParaRPr>
          </a:p>
          <a:p>
            <a:pPr algn="l">
              <a:spcBef>
                <a:spcPts val="0"/>
              </a:spcBef>
              <a:buClr>
                <a:srgbClr val="000090"/>
              </a:buClr>
              <a:buSzPts val="2400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4190"/>
                </a:solidFill>
                <a:effectLst/>
                <a:uLnTx/>
                <a:uFillTx/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Session </a:t>
            </a:r>
            <a:r>
              <a:rPr lang="en-US" sz="3200" b="1" dirty="0">
                <a:solidFill>
                  <a:srgbClr val="004190"/>
                </a:solidFill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4190"/>
                </a:solidFill>
                <a:effectLst/>
                <a:uLnTx/>
                <a:uFillTx/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: </a:t>
            </a:r>
            <a:r>
              <a:rPr lang="en-US" sz="3200" dirty="0">
                <a:solidFill>
                  <a:srgbClr val="004190"/>
                </a:solidFill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Drinking Water Regulations</a:t>
            </a:r>
            <a:endParaRPr lang="en-US" sz="3200" dirty="0">
              <a:solidFill>
                <a:srgbClr val="000000"/>
              </a:solidFill>
              <a:latin typeface="Raleway" pitchFamily="2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0B7086A7-1D07-4811-9E99-351A7AFF4291}"/>
              </a:ext>
            </a:extLst>
          </p:cNvPr>
          <p:cNvSpPr txBox="1">
            <a:spLocks/>
          </p:cNvSpPr>
          <p:nvPr/>
        </p:nvSpPr>
        <p:spPr>
          <a:xfrm>
            <a:off x="206485" y="6385449"/>
            <a:ext cx="3424518" cy="550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/>
                <a:ea typeface="+mn-ea"/>
                <a:cs typeface="Helvetica Neue"/>
              </a:rPr>
              <a:t>www.efcnetwork.org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BD148C-649B-468F-A3F8-F90CE69D22E6}"/>
              </a:ext>
            </a:extLst>
          </p:cNvPr>
          <p:cNvSpPr txBox="1"/>
          <p:nvPr/>
        </p:nvSpPr>
        <p:spPr>
          <a:xfrm>
            <a:off x="5131143" y="6532084"/>
            <a:ext cx="8030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This program is made possible under a cooperative agreement with US EPA. </a:t>
            </a:r>
          </a:p>
        </p:txBody>
      </p:sp>
      <p:pic>
        <p:nvPicPr>
          <p:cNvPr id="10" name="Picture 9" descr="Logo&#10;&#10;Description automatically generated with low confidence">
            <a:extLst>
              <a:ext uri="{FF2B5EF4-FFF2-40B4-BE49-F238E27FC236}">
                <a16:creationId xmlns:a16="http://schemas.microsoft.com/office/drawing/2014/main" id="{C34C64B7-202E-AC5A-2B9F-F92D0523EF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489343" y="-5592213"/>
            <a:ext cx="1205694" cy="12390120"/>
          </a:xfrm>
          <a:prstGeom prst="rect">
            <a:avLst/>
          </a:prstGeom>
        </p:spPr>
      </p:pic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DFC78400-F3A3-5849-948D-BB60AB1AA2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12" y="1400204"/>
            <a:ext cx="1618076" cy="1164209"/>
          </a:xfrm>
          <a:prstGeom prst="rect">
            <a:avLst/>
          </a:prstGeom>
        </p:spPr>
      </p:pic>
      <p:pic>
        <p:nvPicPr>
          <p:cNvPr id="21" name="Picture 20" descr="Logo, company name&#10;&#10;Description automatically generated">
            <a:extLst>
              <a:ext uri="{FF2B5EF4-FFF2-40B4-BE49-F238E27FC236}">
                <a16:creationId xmlns:a16="http://schemas.microsoft.com/office/drawing/2014/main" id="{BA7075C6-0EFD-7E3D-4BF4-4DCED1D6594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8" r="9091" b="23104"/>
          <a:stretch/>
        </p:blipFill>
        <p:spPr>
          <a:xfrm>
            <a:off x="2261885" y="1440056"/>
            <a:ext cx="1369118" cy="1134183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B0CDFDCA-C054-8CF3-832E-B8A1A16359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626" y="1646770"/>
            <a:ext cx="1883803" cy="7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41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4748D-A933-3CD4-E7C6-C84EF9538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916" y="2339470"/>
            <a:ext cx="5204177" cy="16002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Michelle Olson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Water Utility Trainer and Specialist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chemeClr val="accent1"/>
                </a:solidFill>
              </a:rPr>
              <a:t>meolson@unm.edu</a:t>
            </a:r>
          </a:p>
        </p:txBody>
      </p:sp>
      <p:pic>
        <p:nvPicPr>
          <p:cNvPr id="10" name="Picture 9" descr="A green leaf with a white light bulb in the middle&#10;&#10;Description automatically generated">
            <a:extLst>
              <a:ext uri="{FF2B5EF4-FFF2-40B4-BE49-F238E27FC236}">
                <a16:creationId xmlns:a16="http://schemas.microsoft.com/office/drawing/2014/main" id="{CC66707A-8AAC-AD95-CB6C-1829064F1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858" y="4518530"/>
            <a:ext cx="3040295" cy="120282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0CBAE-2D3F-082D-33A9-B79957FA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524DFA-EE09-6E25-22E6-5E63CC40A7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95" t="25971" r="6178" b="21044"/>
          <a:stretch>
            <a:fillRect/>
          </a:stretch>
        </p:blipFill>
        <p:spPr>
          <a:xfrm>
            <a:off x="6644038" y="1524621"/>
            <a:ext cx="3933123" cy="322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096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lamp&#10;&#10;Description automatically generated">
            <a:extLst>
              <a:ext uri="{FF2B5EF4-FFF2-40B4-BE49-F238E27FC236}">
                <a16:creationId xmlns:a16="http://schemas.microsoft.com/office/drawing/2014/main" id="{1ED5ED91-214F-5742-B884-FD1F763D1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156" y="396122"/>
            <a:ext cx="7175687" cy="283889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B375820-8B28-8044-BDB6-28A8F87B7916}"/>
              </a:ext>
            </a:extLst>
          </p:cNvPr>
          <p:cNvGrpSpPr>
            <a:grpSpLocks noChangeAspect="1"/>
          </p:cNvGrpSpPr>
          <p:nvPr/>
        </p:nvGrpSpPr>
        <p:grpSpPr>
          <a:xfrm>
            <a:off x="1139055" y="3235012"/>
            <a:ext cx="9587318" cy="2315564"/>
            <a:chOff x="4695616" y="4071691"/>
            <a:chExt cx="7496384" cy="1810554"/>
          </a:xfrm>
        </p:grpSpPr>
        <p:pic>
          <p:nvPicPr>
            <p:cNvPr id="24" name="Picture 8" descr="http://engineering.unm.edu/common/images/new-soe-logo.png">
              <a:extLst>
                <a:ext uri="{FF2B5EF4-FFF2-40B4-BE49-F238E27FC236}">
                  <a16:creationId xmlns:a16="http://schemas.microsoft.com/office/drawing/2014/main" id="{9A6C659D-EF13-054F-A7E7-D5F215391B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616" y="4071691"/>
              <a:ext cx="6030312" cy="1663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Image result for unm lobo logo">
              <a:extLst>
                <a:ext uri="{FF2B5EF4-FFF2-40B4-BE49-F238E27FC236}">
                  <a16:creationId xmlns:a16="http://schemas.microsoft.com/office/drawing/2014/main" id="{470D082B-47DA-B44D-BC02-B093172B31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25928" y="4076305"/>
              <a:ext cx="1466072" cy="180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A4A4C62-AAE9-FDDF-4173-165A756F0CA0}"/>
              </a:ext>
            </a:extLst>
          </p:cNvPr>
          <p:cNvSpPr txBox="1"/>
          <p:nvPr/>
        </p:nvSpPr>
        <p:spPr>
          <a:xfrm>
            <a:off x="0" y="575073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24191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This training series is funded by the US EPA</a:t>
            </a:r>
          </a:p>
        </p:txBody>
      </p:sp>
    </p:spTree>
    <p:extLst>
      <p:ext uri="{BB962C8B-B14F-4D97-AF65-F5344CB8AC3E}">
        <p14:creationId xmlns:p14="http://schemas.microsoft.com/office/powerpoint/2010/main" val="3719235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0B48C-CF73-BA0F-0626-1C86BB029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&#10;&#10;Description automatically generated with low confidence">
            <a:extLst>
              <a:ext uri="{FF2B5EF4-FFF2-40B4-BE49-F238E27FC236}">
                <a16:creationId xmlns:a16="http://schemas.microsoft.com/office/drawing/2014/main" id="{967683A6-631D-E1E0-9853-F4A0609901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267959" y="-5267958"/>
            <a:ext cx="1656082" cy="12192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4E62053-41B5-C58F-5CBE-41B795F78C23}"/>
              </a:ext>
            </a:extLst>
          </p:cNvPr>
          <p:cNvSpPr txBox="1">
            <a:spLocks/>
          </p:cNvSpPr>
          <p:nvPr/>
        </p:nvSpPr>
        <p:spPr>
          <a:xfrm>
            <a:off x="788581" y="83565"/>
            <a:ext cx="10515600" cy="698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</a:rPr>
              <a:t>Attendee Meeting Controls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046CC68-9534-62E3-A550-FE90B13039EB}"/>
              </a:ext>
            </a:extLst>
          </p:cNvPr>
          <p:cNvSpPr txBox="1">
            <a:spLocks/>
          </p:cNvSpPr>
          <p:nvPr/>
        </p:nvSpPr>
        <p:spPr>
          <a:xfrm>
            <a:off x="838199" y="3370130"/>
            <a:ext cx="10515600" cy="3487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5150" indent="-514350">
              <a:buFont typeface="+mj-lt"/>
              <a:buAutoNum type="arabicPeriod"/>
            </a:pPr>
            <a:r>
              <a:rPr lang="en-US" sz="2000" b="1" dirty="0"/>
              <a:t>Mute/unmute</a:t>
            </a:r>
          </a:p>
          <a:p>
            <a:pPr marL="1022350" lvl="1" indent="-514350"/>
            <a:r>
              <a:rPr lang="en-US" sz="1800" dirty="0"/>
              <a:t>Click the microphone icon to unmute yourself to speak (if you are not speaking, don’t unmute)</a:t>
            </a:r>
          </a:p>
          <a:p>
            <a:pPr marL="565150" indent="-514350">
              <a:buFont typeface="+mj-lt"/>
              <a:buAutoNum type="arabicPeriod"/>
            </a:pPr>
            <a:r>
              <a:rPr lang="en-US" sz="2000" b="1" dirty="0"/>
              <a:t>Chat</a:t>
            </a:r>
          </a:p>
          <a:p>
            <a:pPr marL="1022350" lvl="1" indent="-514350"/>
            <a:r>
              <a:rPr lang="en-US" sz="1800" dirty="0"/>
              <a:t>Click the chat icon and then use the dropdown next to send text instant messages to:</a:t>
            </a:r>
          </a:p>
          <a:p>
            <a:pPr marL="1479550" lvl="2" indent="-514350"/>
            <a:r>
              <a:rPr lang="en-US" sz="1400" dirty="0"/>
              <a:t>Everyone publicly: messages will be visible to all participants</a:t>
            </a:r>
          </a:p>
          <a:p>
            <a:pPr marL="1479550" lvl="2" indent="-514350"/>
            <a:r>
              <a:rPr lang="en-US" sz="1400" dirty="0"/>
              <a:t>Host only: messages will be sent only to the meeting host – Don’t send a chat to only me; I won’t have time to see it while presenting.</a:t>
            </a:r>
          </a:p>
          <a:p>
            <a:pPr marL="1479550" lvl="2" indent="-514350"/>
            <a:r>
              <a:rPr lang="en-US" sz="1400" dirty="0"/>
              <a:t>Any attendee directly: message will be sent to the selected meeting participant only</a:t>
            </a:r>
            <a:endParaRPr lang="en-US" sz="2000" b="1" dirty="0"/>
          </a:p>
          <a:p>
            <a:pPr marL="565150" indent="-514350">
              <a:buFont typeface="+mj-lt"/>
              <a:buAutoNum type="arabicPeriod"/>
            </a:pPr>
            <a:r>
              <a:rPr lang="en-US" sz="2000" b="1" dirty="0"/>
              <a:t>Leave meeting</a:t>
            </a:r>
          </a:p>
          <a:p>
            <a:pPr marL="1022350" lvl="1" indent="-514350"/>
            <a:r>
              <a:rPr lang="en-US" sz="1800" dirty="0"/>
              <a:t>Click on the leave icon to exit the ZOOM Meeting  </a:t>
            </a:r>
          </a:p>
        </p:txBody>
      </p:sp>
      <p:pic>
        <p:nvPicPr>
          <p:cNvPr id="5" name="Picture 4" descr="A green leaf with a black background&#10;&#10;AI-generated content may be incorrect.">
            <a:extLst>
              <a:ext uri="{FF2B5EF4-FFF2-40B4-BE49-F238E27FC236}">
                <a16:creationId xmlns:a16="http://schemas.microsoft.com/office/drawing/2014/main" id="{3BA5A252-103E-2751-808A-D257F22AE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4043" y="83565"/>
            <a:ext cx="1329628" cy="5260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D71EAB-ADA8-ADC0-660D-C689043D24F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76" t="33317" r="784" b="6868"/>
          <a:stretch/>
        </p:blipFill>
        <p:spPr>
          <a:xfrm>
            <a:off x="885252" y="1834810"/>
            <a:ext cx="10151660" cy="44675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C4050EA-D527-DE9A-5AED-6D52116E7721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1283084" y="2281565"/>
            <a:ext cx="324362" cy="556011"/>
          </a:xfrm>
          <a:prstGeom prst="straightConnector1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5571BFD-4C75-74A6-1050-C50C0D2918DE}"/>
              </a:ext>
            </a:extLst>
          </p:cNvPr>
          <p:cNvSpPr txBox="1"/>
          <p:nvPr/>
        </p:nvSpPr>
        <p:spPr>
          <a:xfrm>
            <a:off x="885252" y="2837576"/>
            <a:ext cx="1444388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666666"/>
                </a:solidFill>
                <a:latin typeface="Helvetica Neue"/>
                <a:sym typeface="Helvetica Neue"/>
              </a:rPr>
              <a:t>1. Mute/unmute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EB6106-F163-9CC2-D7D1-80B02A516A9E}"/>
              </a:ext>
            </a:extLst>
          </p:cNvPr>
          <p:cNvSpPr txBox="1"/>
          <p:nvPr/>
        </p:nvSpPr>
        <p:spPr>
          <a:xfrm>
            <a:off x="4601993" y="2664065"/>
            <a:ext cx="875730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666666"/>
                </a:solidFill>
                <a:latin typeface="Helvetica Neue"/>
                <a:sym typeface="Helvetica Neue"/>
              </a:rPr>
              <a:t>2. Chat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E2B8356-F61E-AE0A-1FED-477F1758530D}"/>
              </a:ext>
            </a:extLst>
          </p:cNvPr>
          <p:cNvCxnSpPr>
            <a:cxnSpLocks/>
          </p:cNvCxnSpPr>
          <p:nvPr/>
        </p:nvCxnSpPr>
        <p:spPr>
          <a:xfrm>
            <a:off x="5196865" y="2281565"/>
            <a:ext cx="0" cy="382500"/>
          </a:xfrm>
          <a:prstGeom prst="straightConnector1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8E6229B-CF16-7588-EE9D-2ED99A5E4AE5}"/>
              </a:ext>
            </a:extLst>
          </p:cNvPr>
          <p:cNvSpPr txBox="1"/>
          <p:nvPr/>
        </p:nvSpPr>
        <p:spPr>
          <a:xfrm>
            <a:off x="9502943" y="2749910"/>
            <a:ext cx="1533969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666666"/>
                </a:solidFill>
                <a:latin typeface="Helvetica Neue"/>
                <a:sym typeface="Helvetica Neue"/>
              </a:rPr>
              <a:t>3. Leave meeting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4DD281-B5ED-B6D1-9B8A-E09218C2604D}"/>
              </a:ext>
            </a:extLst>
          </p:cNvPr>
          <p:cNvCxnSpPr>
            <a:cxnSpLocks/>
            <a:endCxn id="30" idx="0"/>
          </p:cNvCxnSpPr>
          <p:nvPr/>
        </p:nvCxnSpPr>
        <p:spPr>
          <a:xfrm flipH="1">
            <a:off x="10269928" y="2262928"/>
            <a:ext cx="184712" cy="486982"/>
          </a:xfrm>
          <a:prstGeom prst="straightConnector1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2917193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EBA79B-58B4-4BBA-6F31-0877406C8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1"/>
            <a:ext cx="11257280" cy="843280"/>
          </a:xfrm>
        </p:spPr>
        <p:txBody>
          <a:bodyPr/>
          <a:lstStyle/>
          <a:p>
            <a:r>
              <a:rPr lang="en-US" dirty="0"/>
              <a:t>Schedule for 2025: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DBCEABE-7E78-6F8C-5CED-22F574BFD4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58799"/>
              </p:ext>
            </p:extLst>
          </p:nvPr>
        </p:nvGraphicFramePr>
        <p:xfrm>
          <a:off x="467360" y="751840"/>
          <a:ext cx="11257280" cy="55606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47904">
                  <a:extLst>
                    <a:ext uri="{9D8B030D-6E8A-4147-A177-3AD203B41FA5}">
                      <a16:colId xmlns:a16="http://schemas.microsoft.com/office/drawing/2014/main" val="267428786"/>
                    </a:ext>
                  </a:extLst>
                </a:gridCol>
                <a:gridCol w="9409376">
                  <a:extLst>
                    <a:ext uri="{9D8B030D-6E8A-4147-A177-3AD203B41FA5}">
                      <a16:colId xmlns:a16="http://schemas.microsoft.com/office/drawing/2014/main" val="1526478808"/>
                    </a:ext>
                  </a:extLst>
                </a:gridCol>
              </a:tblGrid>
              <a:tr h="4352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Date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Topic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452248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6/25/25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Program Overview, Test Format, Study &amp; Test Tips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357491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7/9/25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Drinking Water System Overview - (Source, Treatment, &amp; Distribution)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62338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7/23/25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Basic Operator Math (+,  -, /, x, Exponents and basic algebra)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889985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8/6/25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Applied Operator Math (Areas, Volume, Pressure)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428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8/20/25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Drinking Water Regulations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775095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9/3/25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Source Water Characteristics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978195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9/17/25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Surface Water Intake Components, Well Components, and O&amp;M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529446"/>
                  </a:ext>
                </a:extLst>
              </a:tr>
              <a:tr h="3861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10/1/25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Disinfection 1: Chloramines, UV, Chlorine Dioxide, Chlorine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922846"/>
                  </a:ext>
                </a:extLst>
              </a:tr>
              <a:tr h="4961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10/15/25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Disinfection 2: Chlorine Disinfection Application for Sodium Hypochlorite and Gas Chlorine (including storage and safety)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426656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10/29/25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Disinfection 3: Distribution System Application, Residual Measurement, Evaluation &amp; Adjustment, 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775158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11/12/25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Disinfection 4: Chlorine Disinfection Math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810750"/>
                  </a:ext>
                </a:extLst>
              </a:tr>
              <a:tr h="4961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12/3/25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Surface Water Treatment 1: Coagulation, Flocculation, Sedimentation (including chemistry, process controls, operations)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419566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12/17/25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Surface Water Treatment 2: Filtration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25151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6A2D1AC-4046-C23C-8916-9800EB22FFA7}"/>
              </a:ext>
            </a:extLst>
          </p:cNvPr>
          <p:cNvSpPr txBox="1"/>
          <p:nvPr/>
        </p:nvSpPr>
        <p:spPr>
          <a:xfrm>
            <a:off x="0" y="6409174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Links to recordings and material are available on our website at </a:t>
            </a:r>
            <a:r>
              <a:rPr lang="en-US" sz="2000" dirty="0">
                <a:hlinkClick r:id="rId3"/>
              </a:rPr>
              <a:t>https://swefc.unm.edu/home/op-cert-trainings/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73826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9194A62B-B0CA-479E-8ACC-869847A757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2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B0A8EF-ABB8-4799-A712-943000FC7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091" y="3732550"/>
            <a:ext cx="10515600" cy="1271271"/>
          </a:xfrm>
        </p:spPr>
        <p:txBody>
          <a:bodyPr/>
          <a:lstStyle/>
          <a:p>
            <a:r>
              <a:rPr lang="en-US" dirty="0"/>
              <a:t>Safe Drinking Water Act (SDWA)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9B8281-548D-4C00-A8C6-A60394799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978182"/>
            <a:ext cx="10515600" cy="750094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August 20, 2025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5EA224-ED64-439A-9659-A092E2CFB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2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lluminated San Francisco City Hall">
            <a:extLst>
              <a:ext uri="{FF2B5EF4-FFF2-40B4-BE49-F238E27FC236}">
                <a16:creationId xmlns:a16="http://schemas.microsoft.com/office/drawing/2014/main" id="{336310F7-BF3A-4122-A645-6690E7E367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4" b="9493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DA0D19-8C49-4C08-985A-1DB7F31FD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+mj-lt"/>
              </a:rPr>
              <a:t>What is the Safe Drinking Water Act (SDWA)?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61D2BC74-188A-48C7-948C-975352377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56" y="4018683"/>
            <a:ext cx="1942871" cy="19428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9A7D14-A70B-4F64-9E54-09C234E03791}"/>
              </a:ext>
            </a:extLst>
          </p:cNvPr>
          <p:cNvSpPr txBox="1"/>
          <p:nvPr/>
        </p:nvSpPr>
        <p:spPr>
          <a:xfrm>
            <a:off x="7981315" y="3499625"/>
            <a:ext cx="449942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SzPct val="80000"/>
              <a:buFont typeface="Wingdings" panose="05000000000000000000" pitchFamily="2" charset="2"/>
              <a:buChar char="Ø"/>
            </a:pPr>
            <a:r>
              <a:rPr lang="en-US" sz="4000" dirty="0"/>
              <a:t>Territories</a:t>
            </a:r>
          </a:p>
          <a:p>
            <a:pPr marL="857250" indent="-857250">
              <a:buSzPct val="80000"/>
              <a:buFont typeface="Wingdings" panose="05000000000000000000" pitchFamily="2" charset="2"/>
              <a:buChar char="Ø"/>
            </a:pPr>
            <a:r>
              <a:rPr lang="en-US" sz="4000" dirty="0"/>
              <a:t>States</a:t>
            </a:r>
          </a:p>
          <a:p>
            <a:pPr marL="857250" indent="-857250">
              <a:buSzPct val="80000"/>
              <a:buFont typeface="Wingdings" panose="05000000000000000000" pitchFamily="2" charset="2"/>
              <a:buChar char="Ø"/>
            </a:pPr>
            <a:r>
              <a:rPr lang="en-US" sz="4000" dirty="0"/>
              <a:t>Tribes</a:t>
            </a:r>
          </a:p>
          <a:p>
            <a:pPr marL="857250" indent="-857250">
              <a:buSzPct val="80000"/>
              <a:buFont typeface="Wingdings" panose="05000000000000000000" pitchFamily="2" charset="2"/>
              <a:buChar char="Ø"/>
            </a:pPr>
            <a:r>
              <a:rPr lang="en-US" sz="4000" dirty="0"/>
              <a:t>Suppliers</a:t>
            </a:r>
          </a:p>
          <a:p>
            <a:pPr marL="857250" indent="-857250">
              <a:buSzPct val="80000"/>
              <a:buFont typeface="Wingdings" panose="05000000000000000000" pitchFamily="2" charset="2"/>
              <a:buChar char="Ø"/>
            </a:pPr>
            <a:r>
              <a:rPr lang="en-US" sz="4000" dirty="0"/>
              <a:t>Localities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39C29FF-20AF-447D-B9FE-AAE7FAA3AD63}"/>
              </a:ext>
            </a:extLst>
          </p:cNvPr>
          <p:cNvSpPr/>
          <p:nvPr/>
        </p:nvSpPr>
        <p:spPr>
          <a:xfrm>
            <a:off x="3048000" y="4261669"/>
            <a:ext cx="4644572" cy="1456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Standards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4B1967-8B20-4377-A820-9647F3E3F0DF}"/>
              </a:ext>
            </a:extLst>
          </p:cNvPr>
          <p:cNvSpPr/>
          <p:nvPr/>
        </p:nvSpPr>
        <p:spPr>
          <a:xfrm>
            <a:off x="295193" y="1812219"/>
            <a:ext cx="22813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Quality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6E3F9C-D5DF-4585-BACD-084EA0400ABF}"/>
              </a:ext>
            </a:extLst>
          </p:cNvPr>
          <p:cNvSpPr/>
          <p:nvPr/>
        </p:nvSpPr>
        <p:spPr>
          <a:xfrm>
            <a:off x="3172149" y="1690688"/>
            <a:ext cx="411638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Treatment</a:t>
            </a:r>
          </a:p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Requirements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993545-F337-4C5C-97A8-AEA5D6A463F5}"/>
              </a:ext>
            </a:extLst>
          </p:cNvPr>
          <p:cNvSpPr/>
          <p:nvPr/>
        </p:nvSpPr>
        <p:spPr>
          <a:xfrm>
            <a:off x="7884094" y="1665175"/>
            <a:ext cx="411638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Monitoring</a:t>
            </a:r>
          </a:p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Requirements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061FC0-43B0-4422-815C-903122C85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7C4E-1DBA-47BA-8A18-6F15A3AB0C3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74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olphins surfing on the waves">
            <a:extLst>
              <a:ext uri="{FF2B5EF4-FFF2-40B4-BE49-F238E27FC236}">
                <a16:creationId xmlns:a16="http://schemas.microsoft.com/office/drawing/2014/main" id="{FDBA96B1-9071-416D-B0E8-B61E33DD5A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9DCEE1-0047-46DB-9D22-6ECA4889A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Purpose of SDWA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92AD0-6AD3-4DE2-AFFB-4AC7DAC17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800" y="2395310"/>
            <a:ext cx="10515600" cy="4351338"/>
          </a:xfrm>
        </p:spPr>
        <p:txBody>
          <a:bodyPr>
            <a:normAutofit/>
          </a:bodyPr>
          <a:lstStyle/>
          <a:p>
            <a:pPr>
              <a:buSzPct val="80000"/>
            </a:pPr>
            <a:r>
              <a:rPr lang="en-US" sz="3600" dirty="0"/>
              <a:t>Ensures the safe delivery of drinking water to consumers by a Public Water System (PWS).</a:t>
            </a:r>
          </a:p>
          <a:p>
            <a:pPr>
              <a:buSzPct val="80000"/>
            </a:pPr>
            <a:endParaRPr lang="en-US" sz="3600" dirty="0"/>
          </a:p>
          <a:p>
            <a:pPr>
              <a:buSzPct val="80000"/>
            </a:pPr>
            <a:r>
              <a:rPr lang="en-US" sz="3600" dirty="0"/>
              <a:t>Protects the public from naturally occurring and human-made contaminants that may be found in drinking water.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1C986-3BE7-4942-9A48-F8CD3D026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352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4">
            <a:extLst>
              <a:ext uri="{FF2B5EF4-FFF2-40B4-BE49-F238E27FC236}">
                <a16:creationId xmlns:a16="http://schemas.microsoft.com/office/drawing/2014/main" id="{AA607BAA-8068-4094-B6EE-D9953ABE04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54165" y="457992"/>
            <a:ext cx="9113838" cy="5895972"/>
          </a:xfrm>
          <a:prstGeom prst="line">
            <a:avLst/>
          </a:prstGeom>
          <a:solidFill>
            <a:schemeClr val="accent1"/>
          </a:solidFill>
          <a:ln w="635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schemeClr val="bg2"/>
              </a:solidFill>
            </a:endParaRPr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E8C73A14-6491-4774-A92F-54D3772C3934}"/>
              </a:ext>
            </a:extLst>
          </p:cNvPr>
          <p:cNvGrpSpPr>
            <a:grpSpLocks/>
          </p:cNvGrpSpPr>
          <p:nvPr/>
        </p:nvGrpSpPr>
        <p:grpSpPr bwMode="auto">
          <a:xfrm>
            <a:off x="1349377" y="6253952"/>
            <a:ext cx="2352675" cy="515937"/>
            <a:chOff x="240" y="4080"/>
            <a:chExt cx="1482" cy="325"/>
          </a:xfrm>
          <a:solidFill>
            <a:schemeClr val="accent1"/>
          </a:solidFill>
        </p:grpSpPr>
        <p:sp>
          <p:nvSpPr>
            <p:cNvPr id="33" name="Text Box 9">
              <a:extLst>
                <a:ext uri="{FF2B5EF4-FFF2-40B4-BE49-F238E27FC236}">
                  <a16:creationId xmlns:a16="http://schemas.microsoft.com/office/drawing/2014/main" id="{0F6E9A57-7994-46A5-8E7B-B4D7E25DD5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" y="4111"/>
              <a:ext cx="1296" cy="294"/>
            </a:xfrm>
            <a:prstGeom prst="rect">
              <a:avLst/>
            </a:prstGeom>
            <a:grpFill/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>
                  <a:solidFill>
                    <a:schemeClr val="bg2"/>
                  </a:solidFill>
                  <a:latin typeface="Times New Roman" panose="02020603050405020304" pitchFamily="18" charset="0"/>
                </a:rPr>
                <a:t>SDWA – 1974 </a:t>
              </a:r>
            </a:p>
          </p:txBody>
        </p:sp>
        <p:sp>
          <p:nvSpPr>
            <p:cNvPr id="34" name="Oval 10">
              <a:extLst>
                <a:ext uri="{FF2B5EF4-FFF2-40B4-BE49-F238E27FC236}">
                  <a16:creationId xmlns:a16="http://schemas.microsoft.com/office/drawing/2014/main" id="{295CCF88-5FED-4DE3-8878-6FD011A3C9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4080"/>
              <a:ext cx="192" cy="192"/>
            </a:xfrm>
            <a:prstGeom prst="ellipse">
              <a:avLst/>
            </a:prstGeom>
            <a:grp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bg2"/>
                </a:solidFill>
                <a:latin typeface="Cooper Black" panose="0208090404030B020404" pitchFamily="18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EED5FA1-9162-4F1A-836C-D0251888CD0F}"/>
              </a:ext>
            </a:extLst>
          </p:cNvPr>
          <p:cNvGrpSpPr/>
          <p:nvPr/>
        </p:nvGrpSpPr>
        <p:grpSpPr>
          <a:xfrm>
            <a:off x="2198690" y="5671340"/>
            <a:ext cx="2335212" cy="527049"/>
            <a:chOff x="2198690" y="5671340"/>
            <a:chExt cx="2335212" cy="527049"/>
          </a:xfrm>
        </p:grpSpPr>
        <p:sp>
          <p:nvSpPr>
            <p:cNvPr id="4" name="Text Box 6">
              <a:extLst>
                <a:ext uri="{FF2B5EF4-FFF2-40B4-BE49-F238E27FC236}">
                  <a16:creationId xmlns:a16="http://schemas.microsoft.com/office/drawing/2014/main" id="{7BF4306B-3A85-4C0E-AABF-2BC3436C7E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6502" y="5736427"/>
              <a:ext cx="2057400" cy="461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2"/>
                  </a:solidFill>
                  <a:latin typeface="Times New Roman" panose="02020603050405020304" pitchFamily="18" charset="0"/>
                </a:rPr>
                <a:t>THMs  – 1979 </a:t>
              </a:r>
            </a:p>
          </p:txBody>
        </p:sp>
        <p:sp>
          <p:nvSpPr>
            <p:cNvPr id="31" name="Oval 12">
              <a:extLst>
                <a:ext uri="{FF2B5EF4-FFF2-40B4-BE49-F238E27FC236}">
                  <a16:creationId xmlns:a16="http://schemas.microsoft.com/office/drawing/2014/main" id="{8517A4DF-8BE3-4B7A-AC7B-E13E1A1A0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8690" y="5671340"/>
              <a:ext cx="326347" cy="3048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bg2"/>
                </a:solidFill>
                <a:latin typeface="Cooper Black" panose="0208090404030B020404" pitchFamily="18" charset="0"/>
              </a:endParaRPr>
            </a:p>
          </p:txBody>
        </p:sp>
      </p:grpSp>
      <p:grpSp>
        <p:nvGrpSpPr>
          <p:cNvPr id="7" name="Group 14">
            <a:extLst>
              <a:ext uri="{FF2B5EF4-FFF2-40B4-BE49-F238E27FC236}">
                <a16:creationId xmlns:a16="http://schemas.microsoft.com/office/drawing/2014/main" id="{D8DC3520-7852-44C3-9434-1D96A418B9D3}"/>
              </a:ext>
            </a:extLst>
          </p:cNvPr>
          <p:cNvGrpSpPr>
            <a:grpSpLocks/>
          </p:cNvGrpSpPr>
          <p:nvPr/>
        </p:nvGrpSpPr>
        <p:grpSpPr bwMode="auto">
          <a:xfrm>
            <a:off x="5238752" y="3698078"/>
            <a:ext cx="4543425" cy="571500"/>
            <a:chOff x="2402" y="2422"/>
            <a:chExt cx="2862" cy="360"/>
          </a:xfrm>
          <a:solidFill>
            <a:schemeClr val="accent1"/>
          </a:solidFill>
        </p:grpSpPr>
        <p:sp>
          <p:nvSpPr>
            <p:cNvPr id="30" name="Text Box 16">
              <a:extLst>
                <a:ext uri="{FF2B5EF4-FFF2-40B4-BE49-F238E27FC236}">
                  <a16:creationId xmlns:a16="http://schemas.microsoft.com/office/drawing/2014/main" id="{6C58A1E8-36A7-4851-99BF-0236CD634F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6" y="2488"/>
              <a:ext cx="2688" cy="294"/>
            </a:xfrm>
            <a:prstGeom prst="rect">
              <a:avLst/>
            </a:prstGeom>
            <a:grpFill/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2"/>
                  </a:solidFill>
                  <a:latin typeface="Times New Roman" panose="02020603050405020304" pitchFamily="18" charset="0"/>
                </a:rPr>
                <a:t>IESWTR and S1DBPR – 1998    </a:t>
              </a:r>
            </a:p>
          </p:txBody>
        </p:sp>
        <p:sp>
          <p:nvSpPr>
            <p:cNvPr id="29" name="Oval 15">
              <a:extLst>
                <a:ext uri="{FF2B5EF4-FFF2-40B4-BE49-F238E27FC236}">
                  <a16:creationId xmlns:a16="http://schemas.microsoft.com/office/drawing/2014/main" id="{6FFDAACA-A973-4F32-89D0-2DD79FFFF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2" y="2422"/>
              <a:ext cx="192" cy="192"/>
            </a:xfrm>
            <a:prstGeom prst="ellipse">
              <a:avLst/>
            </a:prstGeom>
            <a:grp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bg2"/>
                </a:solidFill>
                <a:latin typeface="Cooper Black" panose="0208090404030B020404" pitchFamily="18" charset="0"/>
              </a:endParaRPr>
            </a:p>
          </p:txBody>
        </p:sp>
      </p:grpSp>
      <p:grpSp>
        <p:nvGrpSpPr>
          <p:cNvPr id="9" name="Group 20">
            <a:extLst>
              <a:ext uri="{FF2B5EF4-FFF2-40B4-BE49-F238E27FC236}">
                <a16:creationId xmlns:a16="http://schemas.microsoft.com/office/drawing/2014/main" id="{63844B7E-5708-4C87-A584-1600799B1A41}"/>
              </a:ext>
            </a:extLst>
          </p:cNvPr>
          <p:cNvGrpSpPr>
            <a:grpSpLocks/>
          </p:cNvGrpSpPr>
          <p:nvPr/>
        </p:nvGrpSpPr>
        <p:grpSpPr bwMode="auto">
          <a:xfrm>
            <a:off x="2673352" y="2212179"/>
            <a:ext cx="4797425" cy="533400"/>
            <a:chOff x="978" y="1438"/>
            <a:chExt cx="3022" cy="336"/>
          </a:xfrm>
          <a:solidFill>
            <a:schemeClr val="accent1"/>
          </a:solidFill>
        </p:grpSpPr>
        <p:sp>
          <p:nvSpPr>
            <p:cNvPr id="26" name="Text Box 22">
              <a:extLst>
                <a:ext uri="{FF2B5EF4-FFF2-40B4-BE49-F238E27FC236}">
                  <a16:creationId xmlns:a16="http://schemas.microsoft.com/office/drawing/2014/main" id="{56A3A684-1753-4D57-B2B5-EFA370DF94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8" y="1438"/>
              <a:ext cx="2870" cy="294"/>
            </a:xfrm>
            <a:prstGeom prst="rect">
              <a:avLst/>
            </a:prstGeom>
            <a:grpFill/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2"/>
                  </a:solidFill>
                  <a:latin typeface="Times New Roman" panose="02020603050405020304" pitchFamily="18" charset="0"/>
                </a:rPr>
                <a:t>2003 – S2DBPR &amp; LT2ESWTR</a:t>
              </a:r>
            </a:p>
          </p:txBody>
        </p:sp>
        <p:sp>
          <p:nvSpPr>
            <p:cNvPr id="25" name="Oval 21">
              <a:extLst>
                <a:ext uri="{FF2B5EF4-FFF2-40B4-BE49-F238E27FC236}">
                  <a16:creationId xmlns:a16="http://schemas.microsoft.com/office/drawing/2014/main" id="{CCECCF1E-BF8B-4797-ABC9-10DF45350E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8" y="1582"/>
              <a:ext cx="192" cy="192"/>
            </a:xfrm>
            <a:prstGeom prst="ellipse">
              <a:avLst/>
            </a:prstGeom>
            <a:grp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bg2"/>
                </a:solidFill>
                <a:latin typeface="Cooper Black" panose="0208090404030B020404" pitchFamily="18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A8CEF2C-59E4-49B7-B4F6-E058689D0B25}"/>
              </a:ext>
            </a:extLst>
          </p:cNvPr>
          <p:cNvGrpSpPr/>
          <p:nvPr/>
        </p:nvGrpSpPr>
        <p:grpSpPr>
          <a:xfrm>
            <a:off x="3785967" y="2996207"/>
            <a:ext cx="2310033" cy="679094"/>
            <a:chOff x="3785967" y="2996207"/>
            <a:chExt cx="2310033" cy="679094"/>
          </a:xfrm>
        </p:grpSpPr>
        <p:sp>
          <p:nvSpPr>
            <p:cNvPr id="28" name="Text Box 19">
              <a:extLst>
                <a:ext uri="{FF2B5EF4-FFF2-40B4-BE49-F238E27FC236}">
                  <a16:creationId xmlns:a16="http://schemas.microsoft.com/office/drawing/2014/main" id="{CD84931A-6C7A-4863-B664-C5D579D83D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5967" y="2996207"/>
              <a:ext cx="2057400" cy="466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2"/>
                  </a:solidFill>
                  <a:latin typeface="Times New Roman" panose="02020603050405020304" pitchFamily="18" charset="0"/>
                </a:rPr>
                <a:t>FBRR – 2001  </a:t>
              </a:r>
            </a:p>
          </p:txBody>
        </p:sp>
        <p:sp>
          <p:nvSpPr>
            <p:cNvPr id="23" name="Oval 24">
              <a:extLst>
                <a:ext uri="{FF2B5EF4-FFF2-40B4-BE49-F238E27FC236}">
                  <a16:creationId xmlns:a16="http://schemas.microsoft.com/office/drawing/2014/main" id="{4CC2200A-849B-4301-8A4A-FE4041C107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1200" y="3370501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bg2"/>
                </a:solidFill>
                <a:latin typeface="Cooper Black" panose="0208090404030B020404" pitchFamily="18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E3BB9ED-E3E4-46F4-BAD3-8480D1FC1BE3}"/>
              </a:ext>
            </a:extLst>
          </p:cNvPr>
          <p:cNvGrpSpPr/>
          <p:nvPr/>
        </p:nvGrpSpPr>
        <p:grpSpPr>
          <a:xfrm>
            <a:off x="6456142" y="2969610"/>
            <a:ext cx="3195861" cy="515940"/>
            <a:chOff x="9298751" y="3460724"/>
            <a:chExt cx="3195861" cy="515940"/>
          </a:xfrm>
        </p:grpSpPr>
        <p:sp>
          <p:nvSpPr>
            <p:cNvPr id="24" name="Text Box 25">
              <a:extLst>
                <a:ext uri="{FF2B5EF4-FFF2-40B4-BE49-F238E27FC236}">
                  <a16:creationId xmlns:a16="http://schemas.microsoft.com/office/drawing/2014/main" id="{CB2EF908-4EF2-42FE-A228-8E3517D867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9012" y="3509939"/>
              <a:ext cx="2895600" cy="466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2"/>
                  </a:solidFill>
                  <a:latin typeface="Times New Roman" panose="02020603050405020304" pitchFamily="18" charset="0"/>
                </a:rPr>
                <a:t>LT1ESWTR – 2002 </a:t>
              </a:r>
            </a:p>
          </p:txBody>
        </p:sp>
        <p:sp>
          <p:nvSpPr>
            <p:cNvPr id="27" name="Oval 18">
              <a:extLst>
                <a:ext uri="{FF2B5EF4-FFF2-40B4-BE49-F238E27FC236}">
                  <a16:creationId xmlns:a16="http://schemas.microsoft.com/office/drawing/2014/main" id="{7D81DFEC-B0C1-4CE2-8E03-36CAE4540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8751" y="3460724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bg2"/>
                </a:solidFill>
                <a:latin typeface="Cooper Black" panose="0208090404030B020404" pitchFamily="18" charset="0"/>
              </a:endParaRPr>
            </a:p>
          </p:txBody>
        </p:sp>
      </p:grpSp>
      <p:grpSp>
        <p:nvGrpSpPr>
          <p:cNvPr id="11" name="Group 26">
            <a:extLst>
              <a:ext uri="{FF2B5EF4-FFF2-40B4-BE49-F238E27FC236}">
                <a16:creationId xmlns:a16="http://schemas.microsoft.com/office/drawing/2014/main" id="{E8200D5C-83CD-418F-8A09-758A1AA061F9}"/>
              </a:ext>
            </a:extLst>
          </p:cNvPr>
          <p:cNvGrpSpPr>
            <a:grpSpLocks/>
          </p:cNvGrpSpPr>
          <p:nvPr/>
        </p:nvGrpSpPr>
        <p:grpSpPr bwMode="auto">
          <a:xfrm>
            <a:off x="7913691" y="1988341"/>
            <a:ext cx="2420938" cy="561975"/>
            <a:chOff x="4231" y="1297"/>
            <a:chExt cx="1525" cy="354"/>
          </a:xfrm>
          <a:solidFill>
            <a:schemeClr val="accent1"/>
          </a:solidFill>
        </p:grpSpPr>
        <p:sp>
          <p:nvSpPr>
            <p:cNvPr id="22" name="Text Box 28">
              <a:extLst>
                <a:ext uri="{FF2B5EF4-FFF2-40B4-BE49-F238E27FC236}">
                  <a16:creationId xmlns:a16="http://schemas.microsoft.com/office/drawing/2014/main" id="{CDA44352-A763-4E5B-8318-BBE63E264D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4" y="1360"/>
              <a:ext cx="1342" cy="291"/>
            </a:xfrm>
            <a:prstGeom prst="rect">
              <a:avLst/>
            </a:prstGeom>
            <a:grpFill/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2"/>
                  </a:solidFill>
                  <a:latin typeface="Times New Roman" panose="02020603050405020304" pitchFamily="18" charset="0"/>
                </a:rPr>
                <a:t>2009 – GWR</a:t>
              </a:r>
            </a:p>
          </p:txBody>
        </p:sp>
        <p:sp>
          <p:nvSpPr>
            <p:cNvPr id="21" name="Oval 27">
              <a:extLst>
                <a:ext uri="{FF2B5EF4-FFF2-40B4-BE49-F238E27FC236}">
                  <a16:creationId xmlns:a16="http://schemas.microsoft.com/office/drawing/2014/main" id="{D1DFFBB9-9BE2-4B94-8E4F-40A3631E5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1" y="1297"/>
              <a:ext cx="192" cy="192"/>
            </a:xfrm>
            <a:prstGeom prst="ellipse">
              <a:avLst/>
            </a:prstGeom>
            <a:grp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bg2"/>
                </a:solidFill>
                <a:latin typeface="Cooper Black" panose="0208090404030B020404" pitchFamily="18" charset="0"/>
              </a:endParaRPr>
            </a:p>
          </p:txBody>
        </p:sp>
      </p:grpSp>
      <p:grpSp>
        <p:nvGrpSpPr>
          <p:cNvPr id="12" name="Group 29">
            <a:extLst>
              <a:ext uri="{FF2B5EF4-FFF2-40B4-BE49-F238E27FC236}">
                <a16:creationId xmlns:a16="http://schemas.microsoft.com/office/drawing/2014/main" id="{FE5F0B7E-3B33-458E-B9CF-B3CFF9731ADA}"/>
              </a:ext>
            </a:extLst>
          </p:cNvPr>
          <p:cNvGrpSpPr>
            <a:grpSpLocks/>
          </p:cNvGrpSpPr>
          <p:nvPr/>
        </p:nvGrpSpPr>
        <p:grpSpPr bwMode="auto">
          <a:xfrm>
            <a:off x="941390" y="3836190"/>
            <a:ext cx="4068763" cy="523875"/>
            <a:chOff x="31" y="2317"/>
            <a:chExt cx="2563" cy="330"/>
          </a:xfrm>
          <a:solidFill>
            <a:schemeClr val="accent1"/>
          </a:solidFill>
        </p:grpSpPr>
        <p:sp>
          <p:nvSpPr>
            <p:cNvPr id="19" name="Text Box 30">
              <a:extLst>
                <a:ext uri="{FF2B5EF4-FFF2-40B4-BE49-F238E27FC236}">
                  <a16:creationId xmlns:a16="http://schemas.microsoft.com/office/drawing/2014/main" id="{2255D2F5-114B-46F7-8876-AE4AEBF6ED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" y="2317"/>
              <a:ext cx="2400" cy="294"/>
            </a:xfrm>
            <a:prstGeom prst="rect">
              <a:avLst/>
            </a:prstGeom>
            <a:grpFill/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2"/>
                  </a:solidFill>
                  <a:latin typeface="Times New Roman" panose="02020603050405020304" pitchFamily="18" charset="0"/>
                </a:rPr>
                <a:t>SDWA Amendments – 1996</a:t>
              </a:r>
            </a:p>
          </p:txBody>
        </p:sp>
        <p:sp>
          <p:nvSpPr>
            <p:cNvPr id="20" name="Oval 31">
              <a:extLst>
                <a:ext uri="{FF2B5EF4-FFF2-40B4-BE49-F238E27FC236}">
                  <a16:creationId xmlns:a16="http://schemas.microsoft.com/office/drawing/2014/main" id="{78A24865-0A1C-41DF-AB00-51325CB5A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2" y="2455"/>
              <a:ext cx="192" cy="192"/>
            </a:xfrm>
            <a:prstGeom prst="ellipse">
              <a:avLst/>
            </a:prstGeom>
            <a:grp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bg2"/>
                </a:solidFill>
                <a:latin typeface="Cooper Black" panose="0208090404030B020404" pitchFamily="18" charset="0"/>
              </a:endParaRPr>
            </a:p>
          </p:txBody>
        </p:sp>
      </p:grpSp>
      <p:grpSp>
        <p:nvGrpSpPr>
          <p:cNvPr id="13" name="Group 32">
            <a:extLst>
              <a:ext uri="{FF2B5EF4-FFF2-40B4-BE49-F238E27FC236}">
                <a16:creationId xmlns:a16="http://schemas.microsoft.com/office/drawing/2014/main" id="{53AA8CB5-E4E8-4AA9-BB47-882A4A606036}"/>
              </a:ext>
            </a:extLst>
          </p:cNvPr>
          <p:cNvGrpSpPr>
            <a:grpSpLocks/>
          </p:cNvGrpSpPr>
          <p:nvPr/>
        </p:nvGrpSpPr>
        <p:grpSpPr bwMode="auto">
          <a:xfrm>
            <a:off x="4221165" y="4377528"/>
            <a:ext cx="4179888" cy="552450"/>
            <a:chOff x="1857" y="2850"/>
            <a:chExt cx="2633" cy="348"/>
          </a:xfrm>
          <a:solidFill>
            <a:schemeClr val="accent1"/>
          </a:solidFill>
        </p:grpSpPr>
        <p:sp>
          <p:nvSpPr>
            <p:cNvPr id="17" name="Text Box 33">
              <a:extLst>
                <a:ext uri="{FF2B5EF4-FFF2-40B4-BE49-F238E27FC236}">
                  <a16:creationId xmlns:a16="http://schemas.microsoft.com/office/drawing/2014/main" id="{3F0C368F-844B-4B2D-A7C3-E00A14422F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2" y="2904"/>
              <a:ext cx="2448" cy="294"/>
            </a:xfrm>
            <a:prstGeom prst="rect">
              <a:avLst/>
            </a:prstGeom>
            <a:grpFill/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2"/>
                  </a:solidFill>
                  <a:latin typeface="Times New Roman" panose="02020603050405020304" pitchFamily="18" charset="0"/>
                </a:rPr>
                <a:t>WI Crypto Outbreak – 1993 </a:t>
              </a:r>
            </a:p>
          </p:txBody>
        </p:sp>
        <p:sp>
          <p:nvSpPr>
            <p:cNvPr id="18" name="Oval 34">
              <a:extLst>
                <a:ext uri="{FF2B5EF4-FFF2-40B4-BE49-F238E27FC236}">
                  <a16:creationId xmlns:a16="http://schemas.microsoft.com/office/drawing/2014/main" id="{8882F4E0-BDEF-48C0-9F91-2F2A20C37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7" y="2850"/>
              <a:ext cx="192" cy="192"/>
            </a:xfrm>
            <a:prstGeom prst="ellipse">
              <a:avLst/>
            </a:prstGeom>
            <a:grp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bg2"/>
                </a:solidFill>
                <a:latin typeface="Cooper Black" panose="0208090404030B020404" pitchFamily="18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0605731-948F-4A42-863E-F5FF80BA4C0A}"/>
              </a:ext>
            </a:extLst>
          </p:cNvPr>
          <p:cNvGrpSpPr/>
          <p:nvPr/>
        </p:nvGrpSpPr>
        <p:grpSpPr>
          <a:xfrm>
            <a:off x="3065465" y="5125240"/>
            <a:ext cx="4254500" cy="514350"/>
            <a:chOff x="3065465" y="5125240"/>
            <a:chExt cx="4254500" cy="514350"/>
          </a:xfrm>
        </p:grpSpPr>
        <p:sp>
          <p:nvSpPr>
            <p:cNvPr id="32" name="Text Box 13">
              <a:extLst>
                <a:ext uri="{FF2B5EF4-FFF2-40B4-BE49-F238E27FC236}">
                  <a16:creationId xmlns:a16="http://schemas.microsoft.com/office/drawing/2014/main" id="{F6DF96E3-6B3D-4CF5-BCA9-69D0B1590A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0509" y="5172865"/>
              <a:ext cx="3999456" cy="466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2"/>
                  </a:solidFill>
                  <a:latin typeface="Times New Roman" panose="02020603050405020304" pitchFamily="18" charset="0"/>
                </a:rPr>
                <a:t>SDWA Amendments – 1986</a:t>
              </a:r>
            </a:p>
          </p:txBody>
        </p:sp>
        <p:sp>
          <p:nvSpPr>
            <p:cNvPr id="15" name="Oval 36">
              <a:extLst>
                <a:ext uri="{FF2B5EF4-FFF2-40B4-BE49-F238E27FC236}">
                  <a16:creationId xmlns:a16="http://schemas.microsoft.com/office/drawing/2014/main" id="{08DCDE87-B926-42AF-B0A8-CC58974B8C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5465" y="512524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bg2"/>
                </a:solidFill>
                <a:latin typeface="Cooper Black" panose="0208090404030B020404" pitchFamily="18" charset="0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B7ED56E-D549-46D4-BECB-6BC9F1656454}"/>
              </a:ext>
            </a:extLst>
          </p:cNvPr>
          <p:cNvGrpSpPr/>
          <p:nvPr/>
        </p:nvGrpSpPr>
        <p:grpSpPr>
          <a:xfrm>
            <a:off x="6456142" y="1238588"/>
            <a:ext cx="2535460" cy="548143"/>
            <a:chOff x="6456142" y="1238588"/>
            <a:chExt cx="2535460" cy="548143"/>
          </a:xfrm>
        </p:grpSpPr>
        <p:sp>
          <p:nvSpPr>
            <p:cNvPr id="35" name="Text Box 28">
              <a:extLst>
                <a:ext uri="{FF2B5EF4-FFF2-40B4-BE49-F238E27FC236}">
                  <a16:creationId xmlns:a16="http://schemas.microsoft.com/office/drawing/2014/main" id="{ACDBA4DE-3E07-4686-BCDA-2308FAD933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56142" y="1238588"/>
              <a:ext cx="2230660" cy="461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2"/>
                  </a:solidFill>
                  <a:latin typeface="Times New Roman" panose="02020603050405020304" pitchFamily="18" charset="0"/>
                </a:rPr>
                <a:t>2016 – RTCR</a:t>
              </a:r>
            </a:p>
          </p:txBody>
        </p:sp>
        <p:sp>
          <p:nvSpPr>
            <p:cNvPr id="36" name="Oval 27">
              <a:extLst>
                <a:ext uri="{FF2B5EF4-FFF2-40B4-BE49-F238E27FC236}">
                  <a16:creationId xmlns:a16="http://schemas.microsoft.com/office/drawing/2014/main" id="{A9FADDE3-1D2C-4BA8-8006-D6076182D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6802" y="1481931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bg2"/>
                </a:solidFill>
                <a:latin typeface="Cooper Black" panose="0208090404030B020404" pitchFamily="18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954C665-9A94-4CE6-94F7-5C5C701144F3}"/>
              </a:ext>
            </a:extLst>
          </p:cNvPr>
          <p:cNvGrpSpPr/>
          <p:nvPr/>
        </p:nvGrpSpPr>
        <p:grpSpPr>
          <a:xfrm>
            <a:off x="6624083" y="675478"/>
            <a:ext cx="3245407" cy="530228"/>
            <a:chOff x="6021391" y="675478"/>
            <a:chExt cx="3848100" cy="530228"/>
          </a:xfrm>
        </p:grpSpPr>
        <p:sp>
          <p:nvSpPr>
            <p:cNvPr id="70" name="Oval 27">
              <a:extLst>
                <a:ext uri="{FF2B5EF4-FFF2-40B4-BE49-F238E27FC236}">
                  <a16:creationId xmlns:a16="http://schemas.microsoft.com/office/drawing/2014/main" id="{BD1052B1-B39C-44AB-971E-D0D72120EB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4691" y="900906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bg2"/>
                </a:solidFill>
                <a:latin typeface="Cooper Black" panose="0208090404030B020404" pitchFamily="18" charset="0"/>
              </a:endParaRPr>
            </a:p>
          </p:txBody>
        </p:sp>
        <p:sp>
          <p:nvSpPr>
            <p:cNvPr id="71" name="Text Box 28">
              <a:extLst>
                <a:ext uri="{FF2B5EF4-FFF2-40B4-BE49-F238E27FC236}">
                  <a16:creationId xmlns:a16="http://schemas.microsoft.com/office/drawing/2014/main" id="{A4174784-6593-4213-A69F-45E03DF62B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21391" y="675478"/>
              <a:ext cx="3543300" cy="461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2"/>
                  </a:solidFill>
                  <a:latin typeface="Times New Roman" panose="02020603050405020304" pitchFamily="18" charset="0"/>
                </a:rPr>
                <a:t>2024 – Revised LCR</a:t>
              </a:r>
            </a:p>
          </p:txBody>
        </p:sp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61855FFC-8B76-47DE-AD77-E06B50A3235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History of SDWA</a:t>
            </a:r>
            <a:endParaRPr lang="en-US" dirty="0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E9BF321-BE8B-4A94-800A-CE9183D81D6F}"/>
              </a:ext>
            </a:extLst>
          </p:cNvPr>
          <p:cNvGrpSpPr/>
          <p:nvPr/>
        </p:nvGrpSpPr>
        <p:grpSpPr>
          <a:xfrm>
            <a:off x="476252" y="4514053"/>
            <a:ext cx="3462115" cy="555733"/>
            <a:chOff x="476252" y="4514053"/>
            <a:chExt cx="3462115" cy="555733"/>
          </a:xfrm>
        </p:grpSpPr>
        <p:sp>
          <p:nvSpPr>
            <p:cNvPr id="16" name="Text Box 37">
              <a:extLst>
                <a:ext uri="{FF2B5EF4-FFF2-40B4-BE49-F238E27FC236}">
                  <a16:creationId xmlns:a16="http://schemas.microsoft.com/office/drawing/2014/main" id="{368F7A8C-227B-43D5-85BB-359226C948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252" y="4514053"/>
              <a:ext cx="3157538" cy="4667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2"/>
                  </a:solidFill>
                  <a:latin typeface="Times New Roman" panose="02020603050405020304" pitchFamily="18" charset="0"/>
                </a:rPr>
                <a:t>TCR &amp; SWTR – 1989 </a:t>
              </a:r>
            </a:p>
          </p:txBody>
        </p:sp>
        <p:sp>
          <p:nvSpPr>
            <p:cNvPr id="43" name="Oval 34">
              <a:extLst>
                <a:ext uri="{FF2B5EF4-FFF2-40B4-BE49-F238E27FC236}">
                  <a16:creationId xmlns:a16="http://schemas.microsoft.com/office/drawing/2014/main" id="{CD21CC80-CDF5-4431-A39B-4D7F11579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3567" y="4764986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bg2"/>
                </a:solidFill>
                <a:latin typeface="Cooper Black" panose="0208090404030B020404" pitchFamily="18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A9FEA38-66EF-44E8-AB5C-0200D3D1D480}"/>
              </a:ext>
            </a:extLst>
          </p:cNvPr>
          <p:cNvGrpSpPr/>
          <p:nvPr/>
        </p:nvGrpSpPr>
        <p:grpSpPr>
          <a:xfrm>
            <a:off x="10128256" y="545534"/>
            <a:ext cx="1255712" cy="560485"/>
            <a:chOff x="10128256" y="545534"/>
            <a:chExt cx="1617660" cy="560485"/>
          </a:xfrm>
        </p:grpSpPr>
        <p:sp>
          <p:nvSpPr>
            <p:cNvPr id="80" name="Text Box 9">
              <a:extLst>
                <a:ext uri="{FF2B5EF4-FFF2-40B4-BE49-F238E27FC236}">
                  <a16:creationId xmlns:a16="http://schemas.microsoft.com/office/drawing/2014/main" id="{DDF560F4-9062-49B4-B106-101AF2A27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21492" y="644354"/>
              <a:ext cx="1324424" cy="46166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2"/>
                  </a:solidFill>
                  <a:latin typeface="Times New Roman" panose="02020603050405020304" pitchFamily="18" charset="0"/>
                </a:rPr>
                <a:t>PFAs</a:t>
              </a:r>
            </a:p>
          </p:txBody>
        </p:sp>
        <p:sp>
          <p:nvSpPr>
            <p:cNvPr id="79" name="Oval 27">
              <a:extLst>
                <a:ext uri="{FF2B5EF4-FFF2-40B4-BE49-F238E27FC236}">
                  <a16:creationId xmlns:a16="http://schemas.microsoft.com/office/drawing/2014/main" id="{EDF77F51-3A87-489A-AC98-17D8D4074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8256" y="545534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bg2"/>
                </a:solidFill>
                <a:latin typeface="Cooper Black" panose="0208090404030B020404" pitchFamily="18" charset="0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283567-BED2-4D66-8EC7-B2BD7BF29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70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52233-2251-4119-85E6-96A21B97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SDWA</a:t>
            </a:r>
          </a:p>
        </p:txBody>
      </p:sp>
      <p:pic>
        <p:nvPicPr>
          <p:cNvPr id="4" name="Picture 2" descr="http://thumbs.dreamstime.com/x/question-signs-16514619.jpg">
            <a:extLst>
              <a:ext uri="{FF2B5EF4-FFF2-40B4-BE49-F238E27FC236}">
                <a16:creationId xmlns:a16="http://schemas.microsoft.com/office/drawing/2014/main" id="{83461678-E9DF-4835-B3DB-1F02C78F08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b="6967"/>
          <a:stretch/>
        </p:blipFill>
        <p:spPr bwMode="auto">
          <a:xfrm>
            <a:off x="8650515" y="937144"/>
            <a:ext cx="3497943" cy="5156361"/>
          </a:xfrm>
          <a:prstGeom prst="rect">
            <a:avLst/>
          </a:prstGeom>
          <a:noFill/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EA239F8-1C90-4671-919B-BC6E64EAF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687" y="1758156"/>
            <a:ext cx="8080828" cy="4351338"/>
          </a:xfrm>
        </p:spPr>
        <p:txBody>
          <a:bodyPr>
            <a:normAutofit/>
          </a:bodyPr>
          <a:lstStyle/>
          <a:p>
            <a:r>
              <a:rPr lang="en-US" sz="3600" dirty="0"/>
              <a:t>Defines Public Water Systems. </a:t>
            </a:r>
          </a:p>
          <a:p>
            <a:r>
              <a:rPr lang="en-US" sz="3600" dirty="0"/>
              <a:t>Establishes Regulatory Programs.</a:t>
            </a:r>
          </a:p>
          <a:p>
            <a:r>
              <a:rPr lang="en-US" sz="3600" dirty="0"/>
              <a:t>Establishes National Primary &amp; Secondary Drinking Water Regulations.</a:t>
            </a:r>
          </a:p>
          <a:p>
            <a:r>
              <a:rPr lang="en-US" sz="3600" dirty="0"/>
              <a:t>Requires Communication with Consumers.</a:t>
            </a:r>
          </a:p>
          <a:p>
            <a:r>
              <a:rPr lang="en-US" sz="3600" dirty="0"/>
              <a:t>Outlines Prevention Approaches.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278A02-1181-40FF-AA2F-1AA86D82E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3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EEC7F32D-932C-46F9-8B17-58DED8B3D5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324"/>
            <a:ext cx="12192000" cy="65436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3A2979-6936-4131-8779-2365E9302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Public Water System (PWS)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CC2C1-7BB8-4806-9C01-9EC1ABAC1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1325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3600" dirty="0"/>
              <a:t>Serves </a:t>
            </a:r>
            <a:r>
              <a:rPr lang="en-US" dirty="0"/>
              <a:t>≥</a:t>
            </a:r>
            <a:r>
              <a:rPr lang="en-US" sz="3600" dirty="0"/>
              <a:t> 25 people for at least 60 days out of the year.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3600" dirty="0"/>
              <a:t>OR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3600" dirty="0"/>
              <a:t>Provides water to at least 15 service connections.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9047D2-12AE-4A0A-B002-521E93B38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5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39241-87B4-4E90-9AA5-3AD5714E4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PWS Types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A67E27E-36A2-4017-8206-CD4DA4CA7E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644690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8BB4AF-B5AB-490B-923A-5B640ACBE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686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624E9CD-36FB-45F3-9A38-9B5F152BA8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624E9CD-36FB-45F3-9A38-9B5F152BA8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AC61DC7-DDB5-4E5C-9BCA-13131F643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2AC61DC7-DDB5-4E5C-9BCA-13131F643C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B2A4A13-6FDF-4470-B08F-918BCCBC2B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1B2A4A13-6FDF-4470-B08F-918BCCBC2B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60C448F-ED7D-4CEA-9550-C52C7EDE67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F60C448F-ED7D-4CEA-9550-C52C7EDE67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7BB8F13-55B0-458C-B207-41B389F3A7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77BB8F13-55B0-458C-B207-41B389F3A7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A7D813-2ADA-4FE0-A0B2-A300D83F1A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68A7D813-2ADA-4FE0-A0B2-A300D83F1A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55C7E-9B44-40A1-A1A3-4818F0E83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SDWA Regulatory Programs</a:t>
            </a: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BAA095E4-996D-4BA9-838E-1D54E7DB9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84" y="1511612"/>
            <a:ext cx="2184400" cy="2184400"/>
          </a:xfrm>
          <a:prstGeom prst="rect">
            <a:avLst/>
          </a:prstGeom>
        </p:spPr>
      </p:pic>
      <p:pic>
        <p:nvPicPr>
          <p:cNvPr id="11" name="Graphic 10" descr="Picnic table">
            <a:extLst>
              <a:ext uri="{FF2B5EF4-FFF2-40B4-BE49-F238E27FC236}">
                <a16:creationId xmlns:a16="http://schemas.microsoft.com/office/drawing/2014/main" id="{31EC23C6-17D1-4B76-B8FB-56EA857125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0403" y="5341923"/>
            <a:ext cx="914400" cy="914400"/>
          </a:xfrm>
          <a:prstGeom prst="rect">
            <a:avLst/>
          </a:prstGeom>
        </p:spPr>
      </p:pic>
      <p:pic>
        <p:nvPicPr>
          <p:cNvPr id="13" name="Graphic 12" descr="Airplane">
            <a:extLst>
              <a:ext uri="{FF2B5EF4-FFF2-40B4-BE49-F238E27FC236}">
                <a16:creationId xmlns:a16="http://schemas.microsoft.com/office/drawing/2014/main" id="{FF798371-2140-46E2-A734-32610CA163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2031470" y="5578475"/>
            <a:ext cx="914400" cy="914400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082A3EA7-F513-4DDB-8885-2202D995475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2B2B2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403" y="3827222"/>
            <a:ext cx="914400" cy="914400"/>
          </a:xfrm>
          <a:prstGeom prst="rect">
            <a:avLst/>
          </a:prstGeom>
        </p:spPr>
      </p:pic>
      <p:pic>
        <p:nvPicPr>
          <p:cNvPr id="19" name="Picture 18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37270FAC-BA71-4720-9398-AF889CFBAEE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715" y="1815324"/>
            <a:ext cx="5833074" cy="3761377"/>
          </a:xfrm>
          <a:prstGeom prst="rect">
            <a:avLst/>
          </a:prstGeom>
        </p:spPr>
      </p:pic>
      <p:pic>
        <p:nvPicPr>
          <p:cNvPr id="21" name="Picture 20" descr="A close up of a clock&#10;&#10;Description automatically generated">
            <a:extLst>
              <a:ext uri="{FF2B5EF4-FFF2-40B4-BE49-F238E27FC236}">
                <a16:creationId xmlns:a16="http://schemas.microsoft.com/office/drawing/2014/main" id="{81C4C21D-0B72-45BA-A89E-5A5927618480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194" y="1511612"/>
            <a:ext cx="657349" cy="657349"/>
          </a:xfrm>
          <a:prstGeom prst="rect">
            <a:avLst/>
          </a:prstGeom>
        </p:spPr>
      </p:pic>
      <p:sp>
        <p:nvSpPr>
          <p:cNvPr id="22" name="Arrow: Right 21">
            <a:extLst>
              <a:ext uri="{FF2B5EF4-FFF2-40B4-BE49-F238E27FC236}">
                <a16:creationId xmlns:a16="http://schemas.microsoft.com/office/drawing/2014/main" id="{7C6930FB-36B5-4157-B474-130F5F4020EE}"/>
              </a:ext>
            </a:extLst>
          </p:cNvPr>
          <p:cNvSpPr/>
          <p:nvPr/>
        </p:nvSpPr>
        <p:spPr>
          <a:xfrm>
            <a:off x="3101249" y="1719751"/>
            <a:ext cx="2184400" cy="11324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Primacy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D666A1C2-AB48-4F07-AD74-3F0166A12E71}"/>
              </a:ext>
            </a:extLst>
          </p:cNvPr>
          <p:cNvSpPr/>
          <p:nvPr/>
        </p:nvSpPr>
        <p:spPr>
          <a:xfrm rot="3859283">
            <a:off x="1447128" y="3931921"/>
            <a:ext cx="1848992" cy="11324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Direct Implementation</a:t>
            </a:r>
          </a:p>
        </p:txBody>
      </p:sp>
      <p:pic>
        <p:nvPicPr>
          <p:cNvPr id="26" name="Picture 25" descr="A picture containing building, outdoor, house, giraffe&#10;&#10;Description automatically generated">
            <a:extLst>
              <a:ext uri="{FF2B5EF4-FFF2-40B4-BE49-F238E27FC236}">
                <a16:creationId xmlns:a16="http://schemas.microsoft.com/office/drawing/2014/main" id="{D3050FB9-883D-43BF-AD83-52553AB3E078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975" y="4768878"/>
            <a:ext cx="1508947" cy="832903"/>
          </a:xfrm>
          <a:prstGeom prst="rect">
            <a:avLst/>
          </a:prstGeom>
        </p:spPr>
      </p:pic>
      <p:pic>
        <p:nvPicPr>
          <p:cNvPr id="28" name="Picture 27" descr="A close up of a computer&#10;&#10;Description automatically generated">
            <a:extLst>
              <a:ext uri="{FF2B5EF4-FFF2-40B4-BE49-F238E27FC236}">
                <a16:creationId xmlns:a16="http://schemas.microsoft.com/office/drawing/2014/main" id="{B4CDDB98-B88E-4069-84DC-84632D095919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33" y="4145748"/>
            <a:ext cx="1236733" cy="834795"/>
          </a:xfrm>
          <a:prstGeom prst="rect">
            <a:avLst/>
          </a:prstGeom>
        </p:spPr>
      </p:pic>
      <p:pic>
        <p:nvPicPr>
          <p:cNvPr id="1024" name="Picture 1023" descr="A close up of an animal&#10;&#10;Description automatically generated">
            <a:extLst>
              <a:ext uri="{FF2B5EF4-FFF2-40B4-BE49-F238E27FC236}">
                <a16:creationId xmlns:a16="http://schemas.microsoft.com/office/drawing/2014/main" id="{E646AC8C-82FE-4943-88D6-D26E00181F22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142" y="5802708"/>
            <a:ext cx="1508947" cy="78632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62B854-F604-4C2D-ACC4-A97345A4C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57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D31B9-901E-4086-8C20-28410C783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Drinking Water Regulations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33C9177-3356-459D-9B78-FFE3A8BE79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2288487"/>
              </p:ext>
            </p:extLst>
          </p:nvPr>
        </p:nvGraphicFramePr>
        <p:xfrm>
          <a:off x="241300" y="1319212"/>
          <a:ext cx="6121400" cy="5173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Content Placeholder 5">
            <a:extLst>
              <a:ext uri="{FF2B5EF4-FFF2-40B4-BE49-F238E27FC236}">
                <a16:creationId xmlns:a16="http://schemas.microsoft.com/office/drawing/2014/main" id="{3CEAC34F-1544-41F5-83CA-F9B2C7AD81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1870501"/>
              </p:ext>
            </p:extLst>
          </p:nvPr>
        </p:nvGraphicFramePr>
        <p:xfrm>
          <a:off x="6197600" y="1319212"/>
          <a:ext cx="6121400" cy="5173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1490D8-EF69-41A1-B409-E01EBD2A7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2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5166076-8F30-4DD6-9795-8E2C17EDCC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26"/>
          <a:stretch/>
        </p:blipFill>
        <p:spPr>
          <a:xfrm>
            <a:off x="2104735" y="0"/>
            <a:ext cx="980019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5F7A12-A136-4163-8515-4DA113DC7CF5}"/>
              </a:ext>
            </a:extLst>
          </p:cNvPr>
          <p:cNvSpPr txBox="1"/>
          <p:nvPr/>
        </p:nvSpPr>
        <p:spPr>
          <a:xfrm rot="16200000">
            <a:off x="-1574018" y="2705725"/>
            <a:ext cx="573246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Maximum Contaminant </a:t>
            </a:r>
          </a:p>
          <a:p>
            <a:r>
              <a:rPr lang="en-US" sz="4400" dirty="0"/>
              <a:t>Level (MCL)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280464-3F03-4A1E-BD43-80BE17BD6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40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2C9BA-1F9E-4867-8B11-1F37BDC31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35" y="1622366"/>
            <a:ext cx="6010565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Treatment Techniques:</a:t>
            </a:r>
          </a:p>
          <a:p>
            <a:r>
              <a:rPr lang="en-US" sz="3200" dirty="0"/>
              <a:t>May only be set if it is not “economically or technologically feasible to ascertain the level of the contaminant.”</a:t>
            </a:r>
          </a:p>
          <a:p>
            <a:r>
              <a:rPr lang="en-US" sz="3200" dirty="0"/>
              <a:t>An enforceable procedure or level of technological performance that public water systems must follow to ensure control of a contaminant.</a:t>
            </a:r>
          </a:p>
        </p:txBody>
      </p:sp>
      <p:pic>
        <p:nvPicPr>
          <p:cNvPr id="8" name="Picture 7" descr="A picture containing water, table, sitting, food&#10;&#10;Description automatically generated">
            <a:extLst>
              <a:ext uri="{FF2B5EF4-FFF2-40B4-BE49-F238E27FC236}">
                <a16:creationId xmlns:a16="http://schemas.microsoft.com/office/drawing/2014/main" id="{F5ECB879-BC81-4A34-8262-72019B70B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00" y="1711325"/>
            <a:ext cx="2959100" cy="2219325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067B420C-C0BF-43DA-A2C9-A99A92865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665" y="1711325"/>
            <a:ext cx="2959100" cy="2219325"/>
          </a:xfrm>
          <a:prstGeom prst="rect">
            <a:avLst/>
          </a:prstGeom>
        </p:spPr>
      </p:pic>
      <p:pic>
        <p:nvPicPr>
          <p:cNvPr id="12" name="Picture 11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4408BDE-B9E9-4EEA-8006-0C02751B4FB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259"/>
          <a:stretch/>
        </p:blipFill>
        <p:spPr>
          <a:xfrm>
            <a:off x="6045199" y="4144168"/>
            <a:ext cx="6010565" cy="1613636"/>
          </a:xfrm>
          <a:prstGeom prst="rect">
            <a:avLst/>
          </a:prstGeom>
        </p:spPr>
      </p:pic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FD014AA6-7EB2-44DB-B389-452B3D9961E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4" b="86682"/>
          <a:stretch/>
        </p:blipFill>
        <p:spPr>
          <a:xfrm>
            <a:off x="273172" y="56360"/>
            <a:ext cx="9800193" cy="1270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4DF1B3-F096-4352-8F2C-027A6C144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43376-8958-406D-AB15-826A6BA48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407" y="1485901"/>
            <a:ext cx="10343850" cy="53720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Ground Water Rule (GWR)</a:t>
            </a:r>
          </a:p>
          <a:p>
            <a:r>
              <a:rPr lang="en-US" dirty="0"/>
              <a:t>Filter Backwash Recycling Rule</a:t>
            </a:r>
          </a:p>
          <a:p>
            <a:r>
              <a:rPr lang="en-US" dirty="0"/>
              <a:t>Long Term 1 (LT1) and Long Term 2 (LT2) Enhanced Surface Water Treatment Rule</a:t>
            </a:r>
          </a:p>
          <a:p>
            <a:r>
              <a:rPr lang="en-US" dirty="0"/>
              <a:t>Chemical Contaminant Rule</a:t>
            </a:r>
          </a:p>
          <a:p>
            <a:r>
              <a:rPr lang="en-US" dirty="0"/>
              <a:t>Radionuclides Rule</a:t>
            </a:r>
          </a:p>
          <a:p>
            <a:r>
              <a:rPr lang="en-US" dirty="0"/>
              <a:t>Arsenic Rule</a:t>
            </a:r>
          </a:p>
          <a:p>
            <a:r>
              <a:rPr lang="en-US" dirty="0"/>
              <a:t>PFAS</a:t>
            </a:r>
          </a:p>
          <a:p>
            <a:r>
              <a:rPr lang="en-US" dirty="0"/>
              <a:t>Revised Total Coliform Rule (RTCR)</a:t>
            </a:r>
          </a:p>
          <a:p>
            <a:r>
              <a:rPr lang="en-US" dirty="0"/>
              <a:t>Stage 1 &amp; 2 Disinfectants and Disinfection By-Products Rule (D/DBPR)</a:t>
            </a:r>
          </a:p>
          <a:p>
            <a:r>
              <a:rPr lang="en-US" dirty="0"/>
              <a:t>Lead &amp; Copper Rule, Revisions, Improvements (LCR, LCRR, LCRI)</a:t>
            </a: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F56F1451-2F2B-4789-86A7-D01653A2AC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4" b="86682"/>
          <a:stretch/>
        </p:blipFill>
        <p:spPr>
          <a:xfrm>
            <a:off x="273172" y="56360"/>
            <a:ext cx="9800193" cy="12700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5D7419D-7A72-4747-B2FF-6A18A9331245}"/>
              </a:ext>
            </a:extLst>
          </p:cNvPr>
          <p:cNvSpPr txBox="1">
            <a:spLocks/>
          </p:cNvSpPr>
          <p:nvPr/>
        </p:nvSpPr>
        <p:spPr>
          <a:xfrm rot="1195259">
            <a:off x="8370601" y="3464593"/>
            <a:ext cx="3223199" cy="1971204"/>
          </a:xfrm>
          <a:prstGeom prst="rect">
            <a:avLst/>
          </a:prstGeom>
          <a:ln w="25400" cap="rnd">
            <a:solidFill>
              <a:srgbClr val="C0000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765800"/>
                      <a:gd name="connsiteY0" fmla="*/ 0 h 714375"/>
                      <a:gd name="connsiteX1" fmla="*/ 755960 w 5765800"/>
                      <a:gd name="connsiteY1" fmla="*/ 0 h 714375"/>
                      <a:gd name="connsiteX2" fmla="*/ 1454263 w 5765800"/>
                      <a:gd name="connsiteY2" fmla="*/ 0 h 714375"/>
                      <a:gd name="connsiteX3" fmla="*/ 2094907 w 5765800"/>
                      <a:gd name="connsiteY3" fmla="*/ 0 h 714375"/>
                      <a:gd name="connsiteX4" fmla="*/ 2735552 w 5765800"/>
                      <a:gd name="connsiteY4" fmla="*/ 0 h 714375"/>
                      <a:gd name="connsiteX5" fmla="*/ 3491512 w 5765800"/>
                      <a:gd name="connsiteY5" fmla="*/ 0 h 714375"/>
                      <a:gd name="connsiteX6" fmla="*/ 4189815 w 5765800"/>
                      <a:gd name="connsiteY6" fmla="*/ 0 h 714375"/>
                      <a:gd name="connsiteX7" fmla="*/ 4657485 w 5765800"/>
                      <a:gd name="connsiteY7" fmla="*/ 0 h 714375"/>
                      <a:gd name="connsiteX8" fmla="*/ 5765800 w 5765800"/>
                      <a:gd name="connsiteY8" fmla="*/ 0 h 714375"/>
                      <a:gd name="connsiteX9" fmla="*/ 5765800 w 5765800"/>
                      <a:gd name="connsiteY9" fmla="*/ 371475 h 714375"/>
                      <a:gd name="connsiteX10" fmla="*/ 5765800 w 5765800"/>
                      <a:gd name="connsiteY10" fmla="*/ 714375 h 714375"/>
                      <a:gd name="connsiteX11" fmla="*/ 5240472 w 5765800"/>
                      <a:gd name="connsiteY11" fmla="*/ 714375 h 714375"/>
                      <a:gd name="connsiteX12" fmla="*/ 4484511 w 5765800"/>
                      <a:gd name="connsiteY12" fmla="*/ 714375 h 714375"/>
                      <a:gd name="connsiteX13" fmla="*/ 3901525 w 5765800"/>
                      <a:gd name="connsiteY13" fmla="*/ 714375 h 714375"/>
                      <a:gd name="connsiteX14" fmla="*/ 3145564 w 5765800"/>
                      <a:gd name="connsiteY14" fmla="*/ 714375 h 714375"/>
                      <a:gd name="connsiteX15" fmla="*/ 2620236 w 5765800"/>
                      <a:gd name="connsiteY15" fmla="*/ 714375 h 714375"/>
                      <a:gd name="connsiteX16" fmla="*/ 2152565 w 5765800"/>
                      <a:gd name="connsiteY16" fmla="*/ 714375 h 714375"/>
                      <a:gd name="connsiteX17" fmla="*/ 1684895 w 5765800"/>
                      <a:gd name="connsiteY17" fmla="*/ 714375 h 714375"/>
                      <a:gd name="connsiteX18" fmla="*/ 986592 w 5765800"/>
                      <a:gd name="connsiteY18" fmla="*/ 714375 h 714375"/>
                      <a:gd name="connsiteX19" fmla="*/ 0 w 5765800"/>
                      <a:gd name="connsiteY19" fmla="*/ 714375 h 714375"/>
                      <a:gd name="connsiteX20" fmla="*/ 0 w 5765800"/>
                      <a:gd name="connsiteY20" fmla="*/ 357188 h 714375"/>
                      <a:gd name="connsiteX21" fmla="*/ 0 w 5765800"/>
                      <a:gd name="connsiteY21" fmla="*/ 0 h 714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5765800" h="714375" fill="none" extrusionOk="0">
                        <a:moveTo>
                          <a:pt x="0" y="0"/>
                        </a:moveTo>
                        <a:cubicBezTo>
                          <a:pt x="200443" y="14963"/>
                          <a:pt x="488925" y="-27873"/>
                          <a:pt x="755960" y="0"/>
                        </a:cubicBezTo>
                        <a:cubicBezTo>
                          <a:pt x="1022995" y="27873"/>
                          <a:pt x="1160346" y="34556"/>
                          <a:pt x="1454263" y="0"/>
                        </a:cubicBezTo>
                        <a:cubicBezTo>
                          <a:pt x="1748180" y="-34556"/>
                          <a:pt x="1950802" y="-19605"/>
                          <a:pt x="2094907" y="0"/>
                        </a:cubicBezTo>
                        <a:cubicBezTo>
                          <a:pt x="2239012" y="19605"/>
                          <a:pt x="2579860" y="-26810"/>
                          <a:pt x="2735552" y="0"/>
                        </a:cubicBezTo>
                        <a:cubicBezTo>
                          <a:pt x="2891245" y="26810"/>
                          <a:pt x="3327689" y="27343"/>
                          <a:pt x="3491512" y="0"/>
                        </a:cubicBezTo>
                        <a:cubicBezTo>
                          <a:pt x="3655335" y="-27343"/>
                          <a:pt x="3863305" y="19764"/>
                          <a:pt x="4189815" y="0"/>
                        </a:cubicBezTo>
                        <a:cubicBezTo>
                          <a:pt x="4516325" y="-19764"/>
                          <a:pt x="4547559" y="-9172"/>
                          <a:pt x="4657485" y="0"/>
                        </a:cubicBezTo>
                        <a:cubicBezTo>
                          <a:pt x="4767411" y="9172"/>
                          <a:pt x="5412690" y="50087"/>
                          <a:pt x="5765800" y="0"/>
                        </a:cubicBezTo>
                        <a:cubicBezTo>
                          <a:pt x="5782164" y="149576"/>
                          <a:pt x="5783701" y="224456"/>
                          <a:pt x="5765800" y="371475"/>
                        </a:cubicBezTo>
                        <a:cubicBezTo>
                          <a:pt x="5747899" y="518495"/>
                          <a:pt x="5750016" y="571156"/>
                          <a:pt x="5765800" y="714375"/>
                        </a:cubicBezTo>
                        <a:cubicBezTo>
                          <a:pt x="5571092" y="710288"/>
                          <a:pt x="5477686" y="716593"/>
                          <a:pt x="5240472" y="714375"/>
                        </a:cubicBezTo>
                        <a:cubicBezTo>
                          <a:pt x="5003258" y="712157"/>
                          <a:pt x="4691172" y="685825"/>
                          <a:pt x="4484511" y="714375"/>
                        </a:cubicBezTo>
                        <a:cubicBezTo>
                          <a:pt x="4277850" y="742925"/>
                          <a:pt x="4141368" y="711058"/>
                          <a:pt x="3901525" y="714375"/>
                        </a:cubicBezTo>
                        <a:cubicBezTo>
                          <a:pt x="3661682" y="717692"/>
                          <a:pt x="3415926" y="740996"/>
                          <a:pt x="3145564" y="714375"/>
                        </a:cubicBezTo>
                        <a:cubicBezTo>
                          <a:pt x="2875202" y="687754"/>
                          <a:pt x="2769889" y="728406"/>
                          <a:pt x="2620236" y="714375"/>
                        </a:cubicBezTo>
                        <a:cubicBezTo>
                          <a:pt x="2470583" y="700344"/>
                          <a:pt x="2306551" y="727961"/>
                          <a:pt x="2152565" y="714375"/>
                        </a:cubicBezTo>
                        <a:cubicBezTo>
                          <a:pt x="1998579" y="700789"/>
                          <a:pt x="1884282" y="724087"/>
                          <a:pt x="1684895" y="714375"/>
                        </a:cubicBezTo>
                        <a:cubicBezTo>
                          <a:pt x="1485508" y="704664"/>
                          <a:pt x="1319658" y="683702"/>
                          <a:pt x="986592" y="714375"/>
                        </a:cubicBezTo>
                        <a:cubicBezTo>
                          <a:pt x="653526" y="745048"/>
                          <a:pt x="353141" y="731720"/>
                          <a:pt x="0" y="714375"/>
                        </a:cubicBezTo>
                        <a:cubicBezTo>
                          <a:pt x="-5630" y="602688"/>
                          <a:pt x="-14848" y="434832"/>
                          <a:pt x="0" y="357188"/>
                        </a:cubicBezTo>
                        <a:cubicBezTo>
                          <a:pt x="14848" y="279544"/>
                          <a:pt x="-11350" y="137271"/>
                          <a:pt x="0" y="0"/>
                        </a:cubicBezTo>
                        <a:close/>
                      </a:path>
                      <a:path w="5765800" h="714375" stroke="0" extrusionOk="0">
                        <a:moveTo>
                          <a:pt x="0" y="0"/>
                        </a:moveTo>
                        <a:cubicBezTo>
                          <a:pt x="151471" y="-20549"/>
                          <a:pt x="317415" y="-25099"/>
                          <a:pt x="582986" y="0"/>
                        </a:cubicBezTo>
                        <a:cubicBezTo>
                          <a:pt x="848557" y="25099"/>
                          <a:pt x="823692" y="-19161"/>
                          <a:pt x="1050657" y="0"/>
                        </a:cubicBezTo>
                        <a:cubicBezTo>
                          <a:pt x="1277622" y="19161"/>
                          <a:pt x="1545076" y="-18141"/>
                          <a:pt x="1806617" y="0"/>
                        </a:cubicBezTo>
                        <a:cubicBezTo>
                          <a:pt x="2068158" y="18141"/>
                          <a:pt x="2225715" y="-7998"/>
                          <a:pt x="2389604" y="0"/>
                        </a:cubicBezTo>
                        <a:cubicBezTo>
                          <a:pt x="2553493" y="7998"/>
                          <a:pt x="2836202" y="-8214"/>
                          <a:pt x="2972590" y="0"/>
                        </a:cubicBezTo>
                        <a:cubicBezTo>
                          <a:pt x="3108978" y="8214"/>
                          <a:pt x="3520457" y="-17176"/>
                          <a:pt x="3728551" y="0"/>
                        </a:cubicBezTo>
                        <a:cubicBezTo>
                          <a:pt x="3936645" y="17176"/>
                          <a:pt x="4001226" y="-3630"/>
                          <a:pt x="4253879" y="0"/>
                        </a:cubicBezTo>
                        <a:cubicBezTo>
                          <a:pt x="4506532" y="3630"/>
                          <a:pt x="4821546" y="-28444"/>
                          <a:pt x="5009840" y="0"/>
                        </a:cubicBezTo>
                        <a:cubicBezTo>
                          <a:pt x="5198134" y="28444"/>
                          <a:pt x="5557165" y="-35621"/>
                          <a:pt x="5765800" y="0"/>
                        </a:cubicBezTo>
                        <a:cubicBezTo>
                          <a:pt x="5756634" y="113837"/>
                          <a:pt x="5776170" y="275360"/>
                          <a:pt x="5765800" y="357188"/>
                        </a:cubicBezTo>
                        <a:cubicBezTo>
                          <a:pt x="5755430" y="439016"/>
                          <a:pt x="5753838" y="617460"/>
                          <a:pt x="5765800" y="714375"/>
                        </a:cubicBezTo>
                        <a:cubicBezTo>
                          <a:pt x="5611149" y="739143"/>
                          <a:pt x="5290638" y="738733"/>
                          <a:pt x="5067498" y="714375"/>
                        </a:cubicBezTo>
                        <a:cubicBezTo>
                          <a:pt x="4844358" y="690017"/>
                          <a:pt x="4651354" y="686753"/>
                          <a:pt x="4311537" y="714375"/>
                        </a:cubicBezTo>
                        <a:cubicBezTo>
                          <a:pt x="3971720" y="741997"/>
                          <a:pt x="3722010" y="713776"/>
                          <a:pt x="3555577" y="714375"/>
                        </a:cubicBezTo>
                        <a:cubicBezTo>
                          <a:pt x="3389144" y="714974"/>
                          <a:pt x="3252708" y="692439"/>
                          <a:pt x="3030248" y="714375"/>
                        </a:cubicBezTo>
                        <a:cubicBezTo>
                          <a:pt x="2807788" y="736311"/>
                          <a:pt x="2637359" y="743060"/>
                          <a:pt x="2389604" y="714375"/>
                        </a:cubicBezTo>
                        <a:cubicBezTo>
                          <a:pt x="2141849" y="685690"/>
                          <a:pt x="1961478" y="693493"/>
                          <a:pt x="1633643" y="714375"/>
                        </a:cubicBezTo>
                        <a:cubicBezTo>
                          <a:pt x="1305808" y="735257"/>
                          <a:pt x="1219046" y="688213"/>
                          <a:pt x="992999" y="714375"/>
                        </a:cubicBezTo>
                        <a:cubicBezTo>
                          <a:pt x="766952" y="740537"/>
                          <a:pt x="268929" y="746271"/>
                          <a:pt x="0" y="714375"/>
                        </a:cubicBezTo>
                        <a:cubicBezTo>
                          <a:pt x="-2102" y="591696"/>
                          <a:pt x="-14759" y="520076"/>
                          <a:pt x="0" y="371475"/>
                        </a:cubicBezTo>
                        <a:cubicBezTo>
                          <a:pt x="14759" y="222874"/>
                          <a:pt x="8001" y="1378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5400" dirty="0">
                <a:solidFill>
                  <a:srgbClr val="C00000"/>
                </a:solidFill>
                <a:latin typeface="Impact" panose="020B0806030902050204" pitchFamily="34" charset="0"/>
              </a:rPr>
              <a:t>Know the Rules!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9D1017-A587-47BA-9D2F-DE7CCEEF2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7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25B4D-0D8D-42CD-9898-22EA5AA5F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585638" y="2766218"/>
            <a:ext cx="6679409" cy="1325563"/>
          </a:xfrm>
        </p:spPr>
        <p:txBody>
          <a:bodyPr/>
          <a:lstStyle/>
          <a:p>
            <a:r>
              <a:rPr lang="en-US" dirty="0"/>
              <a:t>National Secondary Drinking Water Regulations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B737B1B-5362-4445-929C-4E15AA9D9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2" b="32037"/>
          <a:stretch/>
        </p:blipFill>
        <p:spPr>
          <a:xfrm>
            <a:off x="3238500" y="0"/>
            <a:ext cx="8778088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2F858-2959-4548-91AA-E296CAE9053C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9272767">
            <a:off x="4700580" y="2629902"/>
            <a:ext cx="4919161" cy="1153099"/>
          </a:xfrm>
          <a:ln w="25400" cap="rnd">
            <a:solidFill>
              <a:srgbClr val="C0000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765800"/>
                      <a:gd name="connsiteY0" fmla="*/ 0 h 714375"/>
                      <a:gd name="connsiteX1" fmla="*/ 755960 w 5765800"/>
                      <a:gd name="connsiteY1" fmla="*/ 0 h 714375"/>
                      <a:gd name="connsiteX2" fmla="*/ 1454263 w 5765800"/>
                      <a:gd name="connsiteY2" fmla="*/ 0 h 714375"/>
                      <a:gd name="connsiteX3" fmla="*/ 2094907 w 5765800"/>
                      <a:gd name="connsiteY3" fmla="*/ 0 h 714375"/>
                      <a:gd name="connsiteX4" fmla="*/ 2735552 w 5765800"/>
                      <a:gd name="connsiteY4" fmla="*/ 0 h 714375"/>
                      <a:gd name="connsiteX5" fmla="*/ 3491512 w 5765800"/>
                      <a:gd name="connsiteY5" fmla="*/ 0 h 714375"/>
                      <a:gd name="connsiteX6" fmla="*/ 4189815 w 5765800"/>
                      <a:gd name="connsiteY6" fmla="*/ 0 h 714375"/>
                      <a:gd name="connsiteX7" fmla="*/ 4657485 w 5765800"/>
                      <a:gd name="connsiteY7" fmla="*/ 0 h 714375"/>
                      <a:gd name="connsiteX8" fmla="*/ 5765800 w 5765800"/>
                      <a:gd name="connsiteY8" fmla="*/ 0 h 714375"/>
                      <a:gd name="connsiteX9" fmla="*/ 5765800 w 5765800"/>
                      <a:gd name="connsiteY9" fmla="*/ 371475 h 714375"/>
                      <a:gd name="connsiteX10" fmla="*/ 5765800 w 5765800"/>
                      <a:gd name="connsiteY10" fmla="*/ 714375 h 714375"/>
                      <a:gd name="connsiteX11" fmla="*/ 5240472 w 5765800"/>
                      <a:gd name="connsiteY11" fmla="*/ 714375 h 714375"/>
                      <a:gd name="connsiteX12" fmla="*/ 4484511 w 5765800"/>
                      <a:gd name="connsiteY12" fmla="*/ 714375 h 714375"/>
                      <a:gd name="connsiteX13" fmla="*/ 3901525 w 5765800"/>
                      <a:gd name="connsiteY13" fmla="*/ 714375 h 714375"/>
                      <a:gd name="connsiteX14" fmla="*/ 3145564 w 5765800"/>
                      <a:gd name="connsiteY14" fmla="*/ 714375 h 714375"/>
                      <a:gd name="connsiteX15" fmla="*/ 2620236 w 5765800"/>
                      <a:gd name="connsiteY15" fmla="*/ 714375 h 714375"/>
                      <a:gd name="connsiteX16" fmla="*/ 2152565 w 5765800"/>
                      <a:gd name="connsiteY16" fmla="*/ 714375 h 714375"/>
                      <a:gd name="connsiteX17" fmla="*/ 1684895 w 5765800"/>
                      <a:gd name="connsiteY17" fmla="*/ 714375 h 714375"/>
                      <a:gd name="connsiteX18" fmla="*/ 986592 w 5765800"/>
                      <a:gd name="connsiteY18" fmla="*/ 714375 h 714375"/>
                      <a:gd name="connsiteX19" fmla="*/ 0 w 5765800"/>
                      <a:gd name="connsiteY19" fmla="*/ 714375 h 714375"/>
                      <a:gd name="connsiteX20" fmla="*/ 0 w 5765800"/>
                      <a:gd name="connsiteY20" fmla="*/ 357188 h 714375"/>
                      <a:gd name="connsiteX21" fmla="*/ 0 w 5765800"/>
                      <a:gd name="connsiteY21" fmla="*/ 0 h 714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5765800" h="714375" fill="none" extrusionOk="0">
                        <a:moveTo>
                          <a:pt x="0" y="0"/>
                        </a:moveTo>
                        <a:cubicBezTo>
                          <a:pt x="200443" y="14963"/>
                          <a:pt x="488925" y="-27873"/>
                          <a:pt x="755960" y="0"/>
                        </a:cubicBezTo>
                        <a:cubicBezTo>
                          <a:pt x="1022995" y="27873"/>
                          <a:pt x="1160346" y="34556"/>
                          <a:pt x="1454263" y="0"/>
                        </a:cubicBezTo>
                        <a:cubicBezTo>
                          <a:pt x="1748180" y="-34556"/>
                          <a:pt x="1950802" y="-19605"/>
                          <a:pt x="2094907" y="0"/>
                        </a:cubicBezTo>
                        <a:cubicBezTo>
                          <a:pt x="2239012" y="19605"/>
                          <a:pt x="2579860" y="-26810"/>
                          <a:pt x="2735552" y="0"/>
                        </a:cubicBezTo>
                        <a:cubicBezTo>
                          <a:pt x="2891245" y="26810"/>
                          <a:pt x="3327689" y="27343"/>
                          <a:pt x="3491512" y="0"/>
                        </a:cubicBezTo>
                        <a:cubicBezTo>
                          <a:pt x="3655335" y="-27343"/>
                          <a:pt x="3863305" y="19764"/>
                          <a:pt x="4189815" y="0"/>
                        </a:cubicBezTo>
                        <a:cubicBezTo>
                          <a:pt x="4516325" y="-19764"/>
                          <a:pt x="4547559" y="-9172"/>
                          <a:pt x="4657485" y="0"/>
                        </a:cubicBezTo>
                        <a:cubicBezTo>
                          <a:pt x="4767411" y="9172"/>
                          <a:pt x="5412690" y="50087"/>
                          <a:pt x="5765800" y="0"/>
                        </a:cubicBezTo>
                        <a:cubicBezTo>
                          <a:pt x="5782164" y="149576"/>
                          <a:pt x="5783701" y="224456"/>
                          <a:pt x="5765800" y="371475"/>
                        </a:cubicBezTo>
                        <a:cubicBezTo>
                          <a:pt x="5747899" y="518495"/>
                          <a:pt x="5750016" y="571156"/>
                          <a:pt x="5765800" y="714375"/>
                        </a:cubicBezTo>
                        <a:cubicBezTo>
                          <a:pt x="5571092" y="710288"/>
                          <a:pt x="5477686" y="716593"/>
                          <a:pt x="5240472" y="714375"/>
                        </a:cubicBezTo>
                        <a:cubicBezTo>
                          <a:pt x="5003258" y="712157"/>
                          <a:pt x="4691172" y="685825"/>
                          <a:pt x="4484511" y="714375"/>
                        </a:cubicBezTo>
                        <a:cubicBezTo>
                          <a:pt x="4277850" y="742925"/>
                          <a:pt x="4141368" y="711058"/>
                          <a:pt x="3901525" y="714375"/>
                        </a:cubicBezTo>
                        <a:cubicBezTo>
                          <a:pt x="3661682" y="717692"/>
                          <a:pt x="3415926" y="740996"/>
                          <a:pt x="3145564" y="714375"/>
                        </a:cubicBezTo>
                        <a:cubicBezTo>
                          <a:pt x="2875202" y="687754"/>
                          <a:pt x="2769889" y="728406"/>
                          <a:pt x="2620236" y="714375"/>
                        </a:cubicBezTo>
                        <a:cubicBezTo>
                          <a:pt x="2470583" y="700344"/>
                          <a:pt x="2306551" y="727961"/>
                          <a:pt x="2152565" y="714375"/>
                        </a:cubicBezTo>
                        <a:cubicBezTo>
                          <a:pt x="1998579" y="700789"/>
                          <a:pt x="1884282" y="724087"/>
                          <a:pt x="1684895" y="714375"/>
                        </a:cubicBezTo>
                        <a:cubicBezTo>
                          <a:pt x="1485508" y="704664"/>
                          <a:pt x="1319658" y="683702"/>
                          <a:pt x="986592" y="714375"/>
                        </a:cubicBezTo>
                        <a:cubicBezTo>
                          <a:pt x="653526" y="745048"/>
                          <a:pt x="353141" y="731720"/>
                          <a:pt x="0" y="714375"/>
                        </a:cubicBezTo>
                        <a:cubicBezTo>
                          <a:pt x="-5630" y="602688"/>
                          <a:pt x="-14848" y="434832"/>
                          <a:pt x="0" y="357188"/>
                        </a:cubicBezTo>
                        <a:cubicBezTo>
                          <a:pt x="14848" y="279544"/>
                          <a:pt x="-11350" y="137271"/>
                          <a:pt x="0" y="0"/>
                        </a:cubicBezTo>
                        <a:close/>
                      </a:path>
                      <a:path w="5765800" h="714375" stroke="0" extrusionOk="0">
                        <a:moveTo>
                          <a:pt x="0" y="0"/>
                        </a:moveTo>
                        <a:cubicBezTo>
                          <a:pt x="151471" y="-20549"/>
                          <a:pt x="317415" y="-25099"/>
                          <a:pt x="582986" y="0"/>
                        </a:cubicBezTo>
                        <a:cubicBezTo>
                          <a:pt x="848557" y="25099"/>
                          <a:pt x="823692" y="-19161"/>
                          <a:pt x="1050657" y="0"/>
                        </a:cubicBezTo>
                        <a:cubicBezTo>
                          <a:pt x="1277622" y="19161"/>
                          <a:pt x="1545076" y="-18141"/>
                          <a:pt x="1806617" y="0"/>
                        </a:cubicBezTo>
                        <a:cubicBezTo>
                          <a:pt x="2068158" y="18141"/>
                          <a:pt x="2225715" y="-7998"/>
                          <a:pt x="2389604" y="0"/>
                        </a:cubicBezTo>
                        <a:cubicBezTo>
                          <a:pt x="2553493" y="7998"/>
                          <a:pt x="2836202" y="-8214"/>
                          <a:pt x="2972590" y="0"/>
                        </a:cubicBezTo>
                        <a:cubicBezTo>
                          <a:pt x="3108978" y="8214"/>
                          <a:pt x="3520457" y="-17176"/>
                          <a:pt x="3728551" y="0"/>
                        </a:cubicBezTo>
                        <a:cubicBezTo>
                          <a:pt x="3936645" y="17176"/>
                          <a:pt x="4001226" y="-3630"/>
                          <a:pt x="4253879" y="0"/>
                        </a:cubicBezTo>
                        <a:cubicBezTo>
                          <a:pt x="4506532" y="3630"/>
                          <a:pt x="4821546" y="-28444"/>
                          <a:pt x="5009840" y="0"/>
                        </a:cubicBezTo>
                        <a:cubicBezTo>
                          <a:pt x="5198134" y="28444"/>
                          <a:pt x="5557165" y="-35621"/>
                          <a:pt x="5765800" y="0"/>
                        </a:cubicBezTo>
                        <a:cubicBezTo>
                          <a:pt x="5756634" y="113837"/>
                          <a:pt x="5776170" y="275360"/>
                          <a:pt x="5765800" y="357188"/>
                        </a:cubicBezTo>
                        <a:cubicBezTo>
                          <a:pt x="5755430" y="439016"/>
                          <a:pt x="5753838" y="617460"/>
                          <a:pt x="5765800" y="714375"/>
                        </a:cubicBezTo>
                        <a:cubicBezTo>
                          <a:pt x="5611149" y="739143"/>
                          <a:pt x="5290638" y="738733"/>
                          <a:pt x="5067498" y="714375"/>
                        </a:cubicBezTo>
                        <a:cubicBezTo>
                          <a:pt x="4844358" y="690017"/>
                          <a:pt x="4651354" y="686753"/>
                          <a:pt x="4311537" y="714375"/>
                        </a:cubicBezTo>
                        <a:cubicBezTo>
                          <a:pt x="3971720" y="741997"/>
                          <a:pt x="3722010" y="713776"/>
                          <a:pt x="3555577" y="714375"/>
                        </a:cubicBezTo>
                        <a:cubicBezTo>
                          <a:pt x="3389144" y="714974"/>
                          <a:pt x="3252708" y="692439"/>
                          <a:pt x="3030248" y="714375"/>
                        </a:cubicBezTo>
                        <a:cubicBezTo>
                          <a:pt x="2807788" y="736311"/>
                          <a:pt x="2637359" y="743060"/>
                          <a:pt x="2389604" y="714375"/>
                        </a:cubicBezTo>
                        <a:cubicBezTo>
                          <a:pt x="2141849" y="685690"/>
                          <a:pt x="1961478" y="693493"/>
                          <a:pt x="1633643" y="714375"/>
                        </a:cubicBezTo>
                        <a:cubicBezTo>
                          <a:pt x="1305808" y="735257"/>
                          <a:pt x="1219046" y="688213"/>
                          <a:pt x="992999" y="714375"/>
                        </a:cubicBezTo>
                        <a:cubicBezTo>
                          <a:pt x="766952" y="740537"/>
                          <a:pt x="268929" y="746271"/>
                          <a:pt x="0" y="714375"/>
                        </a:cubicBezTo>
                        <a:cubicBezTo>
                          <a:pt x="-2102" y="591696"/>
                          <a:pt x="-14759" y="520076"/>
                          <a:pt x="0" y="371475"/>
                        </a:cubicBezTo>
                        <a:cubicBezTo>
                          <a:pt x="14759" y="222874"/>
                          <a:pt x="8001" y="1378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n-US" sz="3900" dirty="0">
                <a:solidFill>
                  <a:srgbClr val="C00000"/>
                </a:solidFill>
                <a:latin typeface="Impact" panose="020B0806030902050204" pitchFamily="34" charset="0"/>
              </a:rPr>
              <a:t>Not enforceable by EPA</a:t>
            </a:r>
            <a:endParaRPr lang="en-US" sz="36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A95356-0E60-4766-BF12-BC50D732D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99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90B72-FE05-4235-947C-0D34D18F3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 Contaminant Monitoring Schedules Are Based On: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BB6BEE5-999D-4D2A-A337-87739BD114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646192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5AF0D1-A2CB-441F-99D3-918235BD6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1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FDF525-B667-4DAE-8775-1163E7ABB4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94FDF525-B667-4DAE-8775-1163E7ABB4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FA2309D-8DE4-4763-8308-95154C77A2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9FA2309D-8DE4-4763-8308-95154C77A2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4AF164E-582D-4EE9-A9B5-327078790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>
                                            <p:graphicEl>
                                              <a:dgm id="{74AF164E-582D-4EE9-A9B5-3270787903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93FCD5-6F3F-44E2-AF9F-310BF73015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3C93FCD5-6F3F-44E2-AF9F-310BF73015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686989E-5290-4A18-B857-49CB67FA17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dgm id="{5686989E-5290-4A18-B857-49CB67FA17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E7C5784-5E2F-4878-8115-EDC92CFC73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CE7C5784-5E2F-4878-8115-EDC92CFC73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22B3522-6932-49ED-909A-F294207C0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F22B3522-6932-49ED-909A-F294207C0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CC3A14-17A6-46EF-B563-C12E1FBF8F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A7CC3A14-17A6-46EF-B563-C12E1FBF8F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B7F400-5E99-409D-B0A8-F0511D9C30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64B7F400-5E99-409D-B0A8-F0511D9C30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1E24BF6-0F51-3F47-3597-0DC8929803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099" b="-3"/>
          <a:stretch>
            <a:fillRect/>
          </a:stretch>
        </p:blipFill>
        <p:spPr>
          <a:xfrm>
            <a:off x="6178506" y="171715"/>
            <a:ext cx="5813197" cy="61290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A27432-6F1F-53F6-005F-A31F02AB86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82" t="30930" r="-1484" b="36757"/>
          <a:stretch>
            <a:fillRect/>
          </a:stretch>
        </p:blipFill>
        <p:spPr>
          <a:xfrm>
            <a:off x="217897" y="171714"/>
            <a:ext cx="5803986" cy="24119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97B71F5-8BD2-DDAA-8F4E-89089786E7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3" b="2595"/>
          <a:stretch>
            <a:fillRect/>
          </a:stretch>
        </p:blipFill>
        <p:spPr>
          <a:xfrm>
            <a:off x="193347" y="2792058"/>
            <a:ext cx="5786386" cy="35087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5916DB-8734-5648-4022-4C01B6C78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309D926-3FA1-4EB5-8FD8-9294BA526CF8}" type="slidenum">
              <a:rPr lang="en-US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763AA2-A15D-1A68-F848-ABF3EFE9CE65}"/>
              </a:ext>
            </a:extLst>
          </p:cNvPr>
          <p:cNvSpPr/>
          <p:nvPr/>
        </p:nvSpPr>
        <p:spPr>
          <a:xfrm>
            <a:off x="499730" y="518518"/>
            <a:ext cx="1095154" cy="1980129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FB2BF53-C8BF-39ED-1A80-182FC929F503}"/>
              </a:ext>
            </a:extLst>
          </p:cNvPr>
          <p:cNvSpPr/>
          <p:nvPr/>
        </p:nvSpPr>
        <p:spPr>
          <a:xfrm>
            <a:off x="217897" y="3506973"/>
            <a:ext cx="2004308" cy="2681175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6AB03A-F82F-72EB-1763-21B32EC8C8F3}"/>
              </a:ext>
            </a:extLst>
          </p:cNvPr>
          <p:cNvSpPr/>
          <p:nvPr/>
        </p:nvSpPr>
        <p:spPr>
          <a:xfrm>
            <a:off x="9687961" y="2659912"/>
            <a:ext cx="2061015" cy="364089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EE27C72-22B1-18FA-4657-7FC1DF81B3C8}"/>
              </a:ext>
            </a:extLst>
          </p:cNvPr>
          <p:cNvSpPr/>
          <p:nvPr/>
        </p:nvSpPr>
        <p:spPr>
          <a:xfrm>
            <a:off x="1509889" y="518517"/>
            <a:ext cx="1095154" cy="1980129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B049DA-94B6-4EB8-9225-7C4ADBE86136}"/>
              </a:ext>
            </a:extLst>
          </p:cNvPr>
          <p:cNvSpPr/>
          <p:nvPr/>
        </p:nvSpPr>
        <p:spPr>
          <a:xfrm>
            <a:off x="193346" y="3205843"/>
            <a:ext cx="3007053" cy="40763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E5851D6-A942-50D5-A44A-34CC1789F080}"/>
              </a:ext>
            </a:extLst>
          </p:cNvPr>
          <p:cNvSpPr/>
          <p:nvPr/>
        </p:nvSpPr>
        <p:spPr>
          <a:xfrm>
            <a:off x="6196107" y="2623710"/>
            <a:ext cx="821382" cy="364089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D5E6B74-6DB2-E7C9-2F2B-D94B404931CB}"/>
              </a:ext>
            </a:extLst>
          </p:cNvPr>
          <p:cNvSpPr/>
          <p:nvPr/>
        </p:nvSpPr>
        <p:spPr>
          <a:xfrm>
            <a:off x="3260806" y="518517"/>
            <a:ext cx="524386" cy="198013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4DC0A08-1999-8857-782B-86129635F9B7}"/>
              </a:ext>
            </a:extLst>
          </p:cNvPr>
          <p:cNvSpPr/>
          <p:nvPr/>
        </p:nvSpPr>
        <p:spPr>
          <a:xfrm>
            <a:off x="3975425" y="2792058"/>
            <a:ext cx="734798" cy="347254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B84DC8A-42F3-E301-FA78-24B29944F5CD}"/>
              </a:ext>
            </a:extLst>
          </p:cNvPr>
          <p:cNvSpPr/>
          <p:nvPr/>
        </p:nvSpPr>
        <p:spPr>
          <a:xfrm>
            <a:off x="8999568" y="2583710"/>
            <a:ext cx="762244" cy="371709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00BC351-2249-4050-45DE-6AE9D8AC2813}"/>
              </a:ext>
            </a:extLst>
          </p:cNvPr>
          <p:cNvSpPr/>
          <p:nvPr/>
        </p:nvSpPr>
        <p:spPr>
          <a:xfrm>
            <a:off x="3739372" y="518517"/>
            <a:ext cx="524386" cy="198013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DF4690E-DBC9-04BE-3A27-F7B34FC78F43}"/>
              </a:ext>
            </a:extLst>
          </p:cNvPr>
          <p:cNvSpPr/>
          <p:nvPr/>
        </p:nvSpPr>
        <p:spPr>
          <a:xfrm>
            <a:off x="2719141" y="2828259"/>
            <a:ext cx="734798" cy="347254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25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32" grpId="0" animBg="1"/>
      <p:bldP spid="32" grpId="1" animBg="1"/>
      <p:bldP spid="36" grpId="0" animBg="1"/>
      <p:bldP spid="36" grpId="1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>
            <a:extLst>
              <a:ext uri="{FF2B5EF4-FFF2-40B4-BE49-F238E27FC236}">
                <a16:creationId xmlns:a16="http://schemas.microsoft.com/office/drawing/2014/main" id="{85C7B175-0B79-4330-BBA3-4AB0D1772C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47"/>
          <a:stretch/>
        </p:blipFill>
        <p:spPr bwMode="auto">
          <a:xfrm>
            <a:off x="2840550" y="0"/>
            <a:ext cx="8195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579AE2-49EA-4A2C-B173-EBC096EB8A5B}"/>
              </a:ext>
            </a:extLst>
          </p:cNvPr>
          <p:cNvSpPr txBox="1"/>
          <p:nvPr/>
        </p:nvSpPr>
        <p:spPr>
          <a:xfrm rot="16200000">
            <a:off x="-1515101" y="2116472"/>
            <a:ext cx="55708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SDWA Compliance Sampling Locations</a:t>
            </a: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8DCEA713-FC8A-4C48-9A35-B027F07C4CE1}"/>
              </a:ext>
            </a:extLst>
          </p:cNvPr>
          <p:cNvSpPr/>
          <p:nvPr/>
        </p:nvSpPr>
        <p:spPr>
          <a:xfrm>
            <a:off x="2187293" y="1184202"/>
            <a:ext cx="1780673" cy="1655545"/>
          </a:xfrm>
          <a:prstGeom prst="star5">
            <a:avLst/>
          </a:prstGeom>
          <a:solidFill>
            <a:srgbClr val="39CF36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A3666DD2-366E-4A47-8EE0-72DFCDFD9487}"/>
              </a:ext>
            </a:extLst>
          </p:cNvPr>
          <p:cNvSpPr/>
          <p:nvPr/>
        </p:nvSpPr>
        <p:spPr>
          <a:xfrm>
            <a:off x="4169485" y="1184202"/>
            <a:ext cx="1780673" cy="1655545"/>
          </a:xfrm>
          <a:prstGeom prst="star5">
            <a:avLst/>
          </a:prstGeom>
          <a:solidFill>
            <a:srgbClr val="D801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74EF84B3-9B7A-4B9C-918E-3119A6162B6B}"/>
              </a:ext>
            </a:extLst>
          </p:cNvPr>
          <p:cNvSpPr/>
          <p:nvPr/>
        </p:nvSpPr>
        <p:spPr>
          <a:xfrm>
            <a:off x="9864269" y="1700496"/>
            <a:ext cx="1780673" cy="1655545"/>
          </a:xfrm>
          <a:prstGeom prst="star5">
            <a:avLst/>
          </a:prstGeom>
          <a:solidFill>
            <a:srgbClr val="D801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497160C9-9604-4BDF-B0FC-1FF7BE83C038}"/>
              </a:ext>
            </a:extLst>
          </p:cNvPr>
          <p:cNvSpPr>
            <a:spLocks noChangeAspect="1"/>
          </p:cNvSpPr>
          <p:nvPr/>
        </p:nvSpPr>
        <p:spPr>
          <a:xfrm>
            <a:off x="2696319" y="2694733"/>
            <a:ext cx="3151936" cy="2930449"/>
          </a:xfrm>
          <a:prstGeom prst="star5">
            <a:avLst/>
          </a:prstGeom>
          <a:solidFill>
            <a:srgbClr val="4A45FA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AE531F3E-5EED-4720-A7D5-A65C4A3028D5}"/>
              </a:ext>
            </a:extLst>
          </p:cNvPr>
          <p:cNvSpPr>
            <a:spLocks noChangeAspect="1"/>
          </p:cNvSpPr>
          <p:nvPr/>
        </p:nvSpPr>
        <p:spPr>
          <a:xfrm>
            <a:off x="5848255" y="2994484"/>
            <a:ext cx="3151936" cy="2930449"/>
          </a:xfrm>
          <a:prstGeom prst="star5">
            <a:avLst/>
          </a:prstGeom>
          <a:solidFill>
            <a:srgbClr val="4C474D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BE32AD-DA79-48EF-8035-B7A37E492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7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6" grpId="0" animBg="1"/>
      <p:bldP spid="6" grpId="1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itle 1">
            <a:extLst>
              <a:ext uri="{FF2B5EF4-FFF2-40B4-BE49-F238E27FC236}">
                <a16:creationId xmlns:a16="http://schemas.microsoft.com/office/drawing/2014/main" id="{BEF5DC42-1F27-4FB2-9D5D-6E9FFBBBBD00}"/>
              </a:ext>
            </a:extLst>
          </p:cNvPr>
          <p:cNvSpPr txBox="1">
            <a:spLocks/>
          </p:cNvSpPr>
          <p:nvPr/>
        </p:nvSpPr>
        <p:spPr bwMode="auto">
          <a:xfrm>
            <a:off x="-218796" y="167070"/>
            <a:ext cx="12192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A) Source Water Monitoring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775D6C-D341-8463-F185-405CF9D99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4661E8-A62F-97F3-9B98-FEF9B50F37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254"/>
          <a:stretch>
            <a:fillRect/>
          </a:stretch>
        </p:blipFill>
        <p:spPr>
          <a:xfrm>
            <a:off x="3476846" y="1081470"/>
            <a:ext cx="4800716" cy="5776530"/>
          </a:xfrm>
          <a:prstGeom prst="rect">
            <a:avLst/>
          </a:prstGeom>
        </p:spPr>
      </p:pic>
      <p:sp>
        <p:nvSpPr>
          <p:cNvPr id="7" name="Star: 5 Points 6">
            <a:extLst>
              <a:ext uri="{FF2B5EF4-FFF2-40B4-BE49-F238E27FC236}">
                <a16:creationId xmlns:a16="http://schemas.microsoft.com/office/drawing/2014/main" id="{77AE402B-F797-67EB-7CC7-82AABA261B09}"/>
              </a:ext>
            </a:extLst>
          </p:cNvPr>
          <p:cNvSpPr/>
          <p:nvPr/>
        </p:nvSpPr>
        <p:spPr>
          <a:xfrm>
            <a:off x="1924494" y="2659987"/>
            <a:ext cx="4208524" cy="4061488"/>
          </a:xfrm>
          <a:prstGeom prst="star5">
            <a:avLst/>
          </a:prstGeom>
          <a:solidFill>
            <a:srgbClr val="39CF36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9CED5-58C3-CB77-8865-FBD215EC4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8F3EE-1817-CAF7-EACC-03AEC09ED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286279"/>
            <a:ext cx="11492023" cy="5070071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– To target ground water systems that have E.coli contamination in their wells.</a:t>
            </a: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Requires sanitary surveys be conducted:</a:t>
            </a:r>
          </a:p>
          <a:p>
            <a:pPr lvl="1"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Once every 3-years for Community water systems.</a:t>
            </a:r>
          </a:p>
          <a:p>
            <a:pPr lvl="1"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Once every 5-years for Non-Community water systems.</a:t>
            </a:r>
          </a:p>
          <a:p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Requires individual wells to be sampled </a:t>
            </a:r>
          </a:p>
          <a:p>
            <a:pPr marL="0" indent="0">
              <a:buNone/>
            </a:pP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 after a total coliform present sample or </a:t>
            </a:r>
          </a:p>
          <a:p>
            <a:pPr marL="0" indent="0">
              <a:buNone/>
            </a:pP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 fecal positive (E. coli) present sample.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7" name="Title 1">
            <a:extLst>
              <a:ext uri="{FF2B5EF4-FFF2-40B4-BE49-F238E27FC236}">
                <a16:creationId xmlns:a16="http://schemas.microsoft.com/office/drawing/2014/main" id="{E426E2D9-6225-8795-34A7-FDF4AB131F23}"/>
              </a:ext>
            </a:extLst>
          </p:cNvPr>
          <p:cNvSpPr txBox="1">
            <a:spLocks/>
          </p:cNvSpPr>
          <p:nvPr/>
        </p:nvSpPr>
        <p:spPr bwMode="auto">
          <a:xfrm>
            <a:off x="-241041" y="371879"/>
            <a:ext cx="12192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  <a:defRPr/>
            </a:pPr>
            <a:r>
              <a:rPr lang="en-US" sz="4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Ground Water Rule</a:t>
            </a:r>
            <a:endParaRPr lang="en-US" sz="32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ED3E17-917E-749D-6FA1-301AF5DC7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23</a:t>
            </a:fld>
            <a:endParaRPr lang="en-US"/>
          </a:p>
        </p:txBody>
      </p:sp>
      <p:pic>
        <p:nvPicPr>
          <p:cNvPr id="37893" name="Picture 5" descr="Image result for tcr  positive sample bottles">
            <a:extLst>
              <a:ext uri="{FF2B5EF4-FFF2-40B4-BE49-F238E27FC236}">
                <a16:creationId xmlns:a16="http://schemas.microsoft.com/office/drawing/2014/main" id="{3CCAEF3A-68EA-4C16-9767-8DE64BEA6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4411276"/>
            <a:ext cx="3179134" cy="232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39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ontent Placeholder 2">
            <a:extLst>
              <a:ext uri="{FF2B5EF4-FFF2-40B4-BE49-F238E27FC236}">
                <a16:creationId xmlns:a16="http://schemas.microsoft.com/office/drawing/2014/main" id="{9176F42A-3790-4555-84A1-7C6AE0DD4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8" y="1371600"/>
            <a:ext cx="11721129" cy="5486400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  <a:defRPr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– To protect public health by reducing waterborne diseases caused by microbial pathogens in public water systems that use surface water or groundwater under direct influence of surface water (GUDI).</a:t>
            </a:r>
          </a:p>
          <a:p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Filtration of water</a:t>
            </a:r>
          </a:p>
          <a:p>
            <a:pPr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Requires sanitary surveys be conducted:</a:t>
            </a:r>
          </a:p>
          <a:p>
            <a:pPr lvl="1"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Once every 3-years for unfiltered systems (rare).</a:t>
            </a:r>
          </a:p>
          <a:p>
            <a:pPr lvl="1"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Once every 5-years for filtered systems.</a:t>
            </a:r>
          </a:p>
          <a:p>
            <a:pPr lvl="1"/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1" name="Title 1">
            <a:extLst>
              <a:ext uri="{FF2B5EF4-FFF2-40B4-BE49-F238E27FC236}">
                <a16:creationId xmlns:a16="http://schemas.microsoft.com/office/drawing/2014/main" id="{56F4BE5D-E41E-4E35-8085-D6B383D4A51D}"/>
              </a:ext>
            </a:extLst>
          </p:cNvPr>
          <p:cNvSpPr txBox="1">
            <a:spLocks/>
          </p:cNvSpPr>
          <p:nvPr/>
        </p:nvSpPr>
        <p:spPr bwMode="auto">
          <a:xfrm>
            <a:off x="0" y="317241"/>
            <a:ext cx="12192000" cy="1628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4400" dirty="0">
                <a:latin typeface="+mj-lt"/>
                <a:cs typeface="Arial" panose="020B0604020202020204" pitchFamily="34" charset="0"/>
              </a:rPr>
              <a:t>Surface Water Treatment Rule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C769E7-5444-8567-C812-B96D77100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5976D-C59D-C642-2817-77303A20E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itle 1">
            <a:extLst>
              <a:ext uri="{FF2B5EF4-FFF2-40B4-BE49-F238E27FC236}">
                <a16:creationId xmlns:a16="http://schemas.microsoft.com/office/drawing/2014/main" id="{5EF153BF-9005-150F-79D5-A13FD86FEADC}"/>
              </a:ext>
            </a:extLst>
          </p:cNvPr>
          <p:cNvSpPr txBox="1">
            <a:spLocks/>
          </p:cNvSpPr>
          <p:nvPr/>
        </p:nvSpPr>
        <p:spPr bwMode="auto">
          <a:xfrm>
            <a:off x="0" y="317241"/>
            <a:ext cx="12192000" cy="1543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4400" dirty="0">
                <a:latin typeface="+mj-lt"/>
                <a:cs typeface="Arial" panose="020B0604020202020204" pitchFamily="34" charset="0"/>
              </a:rPr>
              <a:t>Surface Water Treatment Rule cont.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796AF2-CD2A-1767-B475-55870908C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25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4EDCD4-E689-69CE-93DE-C3F894D45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3075"/>
            <a:ext cx="10515600" cy="4433888"/>
          </a:xfrm>
        </p:spPr>
        <p:txBody>
          <a:bodyPr>
            <a:noAutofit/>
          </a:bodyPr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Disinfection Requirements:</a:t>
            </a:r>
          </a:p>
          <a:p>
            <a:pPr lvl="1"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For the removal of protozoans and viruses.</a:t>
            </a:r>
          </a:p>
          <a:p>
            <a:pPr lvl="1"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Chlorine, chloramine, ozone, UV.</a:t>
            </a:r>
          </a:p>
          <a:p>
            <a:pPr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Requires </a:t>
            </a:r>
            <a:r>
              <a:rPr lang="en-US" altLang="en-US" i="1" dirty="0">
                <a:latin typeface="Arial" panose="020B0604020202020204" pitchFamily="34" charset="0"/>
                <a:cs typeface="Arial" panose="020B0604020202020204" pitchFamily="34" charset="0"/>
              </a:rPr>
              <a:t>Cryptosporidium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Monitoring (every 3-6 years)</a:t>
            </a:r>
          </a:p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Sets Turbidity Standards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Filtered systems:</a:t>
            </a:r>
          </a:p>
          <a:p>
            <a:pPr lvl="2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Turbidity must be ≤0.3 NTU in ≥95% of monthly samples.</a:t>
            </a:r>
          </a:p>
          <a:p>
            <a:pPr lvl="2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Maximum turbidity = 1 NTU at any time.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Unfiltered systems (rare, must meet strict criteria):</a:t>
            </a:r>
          </a:p>
          <a:p>
            <a:pPr lvl="2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Continuous turbidity monitoring required.</a:t>
            </a:r>
          </a:p>
        </p:txBody>
      </p:sp>
    </p:spTree>
    <p:extLst>
      <p:ext uri="{BB962C8B-B14F-4D97-AF65-F5344CB8AC3E}">
        <p14:creationId xmlns:p14="http://schemas.microsoft.com/office/powerpoint/2010/main" val="421097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087BD-D515-C534-9D5A-F89B5352D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74A6FF95-AE21-E408-DF00-26ABF22CA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0"/>
            <a:ext cx="7315200" cy="904875"/>
          </a:xfrm>
        </p:spPr>
        <p:txBody>
          <a:bodyPr/>
          <a:lstStyle/>
          <a:p>
            <a:pPr eaLnBrk="1" hangingPunct="1"/>
            <a:r>
              <a:rPr lang="en-US" altLang="en-US" b="1" dirty="0">
                <a:cs typeface="Arial" panose="020B0604020202020204" pitchFamily="34" charset="0"/>
              </a:rPr>
              <a:t>B) Entry Point Monitoring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282B08-4DFA-0A5C-6D8E-3AADC6D76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26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3668FF-6E00-AA26-79CE-901D3B9AF8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31" t="7287" b="1991"/>
          <a:stretch>
            <a:fillRect/>
          </a:stretch>
        </p:blipFill>
        <p:spPr>
          <a:xfrm>
            <a:off x="1226351" y="881690"/>
            <a:ext cx="9739298" cy="5642685"/>
          </a:xfrm>
          <a:prstGeom prst="rect">
            <a:avLst/>
          </a:prstGeom>
        </p:spPr>
      </p:pic>
      <p:sp>
        <p:nvSpPr>
          <p:cNvPr id="8" name="Star: 5 Points 7">
            <a:extLst>
              <a:ext uri="{FF2B5EF4-FFF2-40B4-BE49-F238E27FC236}">
                <a16:creationId xmlns:a16="http://schemas.microsoft.com/office/drawing/2014/main" id="{E3A244A0-9834-FDF7-DF4A-7DE1D386F459}"/>
              </a:ext>
            </a:extLst>
          </p:cNvPr>
          <p:cNvSpPr/>
          <p:nvPr/>
        </p:nvSpPr>
        <p:spPr>
          <a:xfrm>
            <a:off x="1040943" y="1599505"/>
            <a:ext cx="4170583" cy="3877516"/>
          </a:xfrm>
          <a:prstGeom prst="star5">
            <a:avLst/>
          </a:prstGeom>
          <a:solidFill>
            <a:srgbClr val="D801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B7183F78-ADA1-E76B-9D61-7F322F6AE203}"/>
              </a:ext>
            </a:extLst>
          </p:cNvPr>
          <p:cNvSpPr/>
          <p:nvPr/>
        </p:nvSpPr>
        <p:spPr>
          <a:xfrm>
            <a:off x="7896908" y="1786565"/>
            <a:ext cx="4170583" cy="3877516"/>
          </a:xfrm>
          <a:prstGeom prst="star5">
            <a:avLst/>
          </a:prstGeom>
          <a:solidFill>
            <a:srgbClr val="D801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0097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F989FE83-3243-43A1-8E3B-DC1C1E5FA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0"/>
            <a:ext cx="7315200" cy="904875"/>
          </a:xfrm>
        </p:spPr>
        <p:txBody>
          <a:bodyPr/>
          <a:lstStyle/>
          <a:p>
            <a:pPr eaLnBrk="1" hangingPunct="1"/>
            <a:r>
              <a:rPr lang="en-US" altLang="en-US" dirty="0">
                <a:cs typeface="Arial" panose="020B0604020202020204" pitchFamily="34" charset="0"/>
              </a:rPr>
              <a:t>B) Entry Point Monitoring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ACC52080-9457-463C-979E-D8F0BDE46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19200"/>
            <a:ext cx="10744200" cy="4495800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en-US" altLang="en-US" sz="4400" dirty="0">
                <a:latin typeface="+mj-lt"/>
                <a:cs typeface="Arial" panose="020B0604020202020204" pitchFamily="34" charset="0"/>
              </a:rPr>
              <a:t>Chemical and Radionuclides Rules</a:t>
            </a:r>
          </a:p>
          <a:p>
            <a:pPr marL="0" indent="0" algn="ctr" eaLnBrk="1" hangingPunct="1">
              <a:buFont typeface="Arial" panose="020B0604020202020204" pitchFamily="34" charset="0"/>
              <a:buNone/>
            </a:pPr>
            <a:endParaRPr lang="en-US" altLang="en-US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– To protect public health by monitoring for source water  contaminants that may cause disease.</a:t>
            </a:r>
          </a:p>
          <a:p>
            <a:pPr marL="0" indent="0">
              <a:buNone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Representative of water served to all customers.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D104C6-0B03-483A-AC76-2206DFCDBEF2}"/>
              </a:ext>
            </a:extLst>
          </p:cNvPr>
          <p:cNvSpPr/>
          <p:nvPr/>
        </p:nvSpPr>
        <p:spPr>
          <a:xfrm>
            <a:off x="1981200" y="5191780"/>
            <a:ext cx="800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sz="28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**Water is monitored before public consumption**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891BD6-E289-9FFE-7323-27025459C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A22B3112-55D5-44A3-B7C0-37BA00DC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5036"/>
            <a:ext cx="12192000" cy="84681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dirty="0">
                <a:cs typeface="Arial" panose="020B0604020202020204" pitchFamily="34" charset="0"/>
              </a:rPr>
              <a:t>Chemical and Radionuclides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38ABF953-31EE-4DFC-A136-C599282B8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016" y="1100364"/>
            <a:ext cx="9240070" cy="5562600"/>
          </a:xfrm>
        </p:spPr>
        <p:txBody>
          <a:bodyPr/>
          <a:lstStyle/>
          <a:p>
            <a:pPr marL="566738" indent="-457200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alt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Nitrates &amp; Nitrites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09638"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septics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, animals waste, fertilizer</a:t>
            </a:r>
          </a:p>
          <a:p>
            <a:pPr marL="566738" indent="-457200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alt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Inorganic Contaminants (IOCs)</a:t>
            </a:r>
          </a:p>
          <a:p>
            <a:pPr marL="909638" lvl="1" indent="-342900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Heavy metals, sodium, fluoride, cyanide, asbestos</a:t>
            </a:r>
          </a:p>
          <a:p>
            <a:pPr marL="566738" indent="-457200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alt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Volatile Organics Contaminants (VOCs)</a:t>
            </a:r>
          </a:p>
          <a:p>
            <a:pPr marL="909638" lvl="1" indent="-342900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Gasoline, brake fluid, oil, hydraulic fluid</a:t>
            </a:r>
          </a:p>
          <a:p>
            <a:pPr marL="566738" indent="-457200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alt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Synthetic Organic Compounds (SOCs)</a:t>
            </a:r>
          </a:p>
          <a:p>
            <a:pPr marL="909638" lvl="1" indent="-342900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Herbicides, pesticides, PCBs</a:t>
            </a:r>
          </a:p>
          <a:p>
            <a:pPr marL="566738" indent="-457200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alt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Radionuclides (Gross Alpha &amp; Beta, Rad 226/228, Uranium)</a:t>
            </a:r>
          </a:p>
          <a:p>
            <a:pPr marL="909638" lvl="1" indent="-342900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Mining, naturally occurring, human-made sources</a:t>
            </a:r>
          </a:p>
          <a:p>
            <a:pPr marL="566738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alt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PFAS (</a:t>
            </a:r>
            <a:r>
              <a:rPr lang="en-US" u="sng" dirty="0"/>
              <a:t>HFPO-DA, PFBS, </a:t>
            </a:r>
            <a:r>
              <a:rPr lang="en-US" u="sng" dirty="0" err="1"/>
              <a:t>PFHxS</a:t>
            </a:r>
            <a:r>
              <a:rPr lang="en-US" u="sng" dirty="0"/>
              <a:t>, PFNA, PFOA, PFOS</a:t>
            </a:r>
            <a:r>
              <a:rPr lang="en-US" alt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909638"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Human-made sources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EFFCC7-AC82-EA6C-70D2-FE7887AC4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28</a:t>
            </a:fld>
            <a:endParaRPr lang="en-US"/>
          </a:p>
        </p:txBody>
      </p:sp>
      <p:sp>
        <p:nvSpPr>
          <p:cNvPr id="5" name="Star: 12 Points 4">
            <a:extLst>
              <a:ext uri="{FF2B5EF4-FFF2-40B4-BE49-F238E27FC236}">
                <a16:creationId xmlns:a16="http://schemas.microsoft.com/office/drawing/2014/main" id="{5ABD3823-017F-E35B-0247-9817A0FD110E}"/>
              </a:ext>
            </a:extLst>
          </p:cNvPr>
          <p:cNvSpPr/>
          <p:nvPr/>
        </p:nvSpPr>
        <p:spPr>
          <a:xfrm>
            <a:off x="61342" y="218893"/>
            <a:ext cx="1645920" cy="1645920"/>
          </a:xfrm>
          <a:prstGeom prst="star12">
            <a:avLst/>
          </a:prstGeom>
          <a:solidFill>
            <a:srgbClr val="C00000">
              <a:alpha val="50000"/>
            </a:srgbClr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Acute Health Effects</a:t>
            </a:r>
          </a:p>
        </p:txBody>
      </p:sp>
      <p:sp>
        <p:nvSpPr>
          <p:cNvPr id="6" name="Star: 12 Points 5">
            <a:extLst>
              <a:ext uri="{FF2B5EF4-FFF2-40B4-BE49-F238E27FC236}">
                <a16:creationId xmlns:a16="http://schemas.microsoft.com/office/drawing/2014/main" id="{B460DA82-69F4-FC03-CEF0-F7CF3DD0B585}"/>
              </a:ext>
            </a:extLst>
          </p:cNvPr>
          <p:cNvSpPr/>
          <p:nvPr/>
        </p:nvSpPr>
        <p:spPr>
          <a:xfrm>
            <a:off x="14990" y="1923324"/>
            <a:ext cx="1737360" cy="1737360"/>
          </a:xfrm>
          <a:prstGeom prst="star12">
            <a:avLst/>
          </a:prstGeom>
          <a:solidFill>
            <a:schemeClr val="accent2">
              <a:alpha val="50000"/>
            </a:schemeClr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Chronic Health Effects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uiExpand="1" build="p"/>
      <p:bldP spid="5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3A63937F-BE3B-4633-B729-618C9A0FA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525"/>
            <a:ext cx="10363200" cy="1209675"/>
          </a:xfrm>
        </p:spPr>
        <p:txBody>
          <a:bodyPr/>
          <a:lstStyle/>
          <a:p>
            <a:pPr algn="ctr" eaLnBrk="1" hangingPunct="1"/>
            <a:r>
              <a:rPr lang="en-US" altLang="en-US" dirty="0">
                <a:cs typeface="Arial" panose="020B0604020202020204" pitchFamily="34" charset="0"/>
              </a:rPr>
              <a:t>C) Distribution System Monitoring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78A54D-B225-A7DF-5BAD-2D3EA6B27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29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339DF3-0F8D-32D0-D82F-8D392D400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709" y="944368"/>
            <a:ext cx="9563929" cy="5913632"/>
          </a:xfrm>
          <a:prstGeom prst="rect">
            <a:avLst/>
          </a:prstGeom>
        </p:spPr>
      </p:pic>
      <p:sp>
        <p:nvSpPr>
          <p:cNvPr id="7" name="Star: 5 Points 6">
            <a:extLst>
              <a:ext uri="{FF2B5EF4-FFF2-40B4-BE49-F238E27FC236}">
                <a16:creationId xmlns:a16="http://schemas.microsoft.com/office/drawing/2014/main" id="{869F7F35-A11C-F600-808D-27B68780C336}"/>
              </a:ext>
            </a:extLst>
          </p:cNvPr>
          <p:cNvSpPr>
            <a:spLocks noChangeAspect="1"/>
          </p:cNvSpPr>
          <p:nvPr/>
        </p:nvSpPr>
        <p:spPr>
          <a:xfrm>
            <a:off x="1616148" y="1368055"/>
            <a:ext cx="3258799" cy="3029804"/>
          </a:xfrm>
          <a:prstGeom prst="star5">
            <a:avLst/>
          </a:prstGeom>
          <a:solidFill>
            <a:srgbClr val="4A45FA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0D1330F8-0BE2-68E9-D7C2-3709A0D39882}"/>
              </a:ext>
            </a:extLst>
          </p:cNvPr>
          <p:cNvSpPr>
            <a:spLocks noChangeAspect="1"/>
          </p:cNvSpPr>
          <p:nvPr/>
        </p:nvSpPr>
        <p:spPr>
          <a:xfrm>
            <a:off x="6835960" y="1368055"/>
            <a:ext cx="3146240" cy="2925154"/>
          </a:xfrm>
          <a:prstGeom prst="star5">
            <a:avLst/>
          </a:prstGeom>
          <a:solidFill>
            <a:srgbClr val="4A45FA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2E987-FA6A-1F18-129D-37134F332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C81931C4-6632-0FEC-F4BF-591313E30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525"/>
            <a:ext cx="10363200" cy="1209675"/>
          </a:xfrm>
        </p:spPr>
        <p:txBody>
          <a:bodyPr/>
          <a:lstStyle/>
          <a:p>
            <a:pPr algn="ctr" eaLnBrk="1" hangingPunct="1"/>
            <a:r>
              <a:rPr lang="en-US" altLang="en-US" dirty="0">
                <a:cs typeface="Arial" panose="020B0604020202020204" pitchFamily="34" charset="0"/>
              </a:rPr>
              <a:t>C) Distribution System Monitoring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1E3D65FB-FF7E-30E1-54C3-15011DDAF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24001"/>
            <a:ext cx="10820400" cy="335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Purpose – </a:t>
            </a: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To qualify water quality in the distribution system.</a:t>
            </a:r>
          </a:p>
          <a:p>
            <a:pPr marL="0" indent="0" algn="ctr" eaLnBrk="1" hangingPunct="1">
              <a:buFont typeface="Arial" panose="020B0604020202020204" pitchFamily="34" charset="0"/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Revised Total Coliform Rule (RTCR)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Disinfectants/Disinfection Byproducts Rules (D/DBPR)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Lead &amp; Copper Rule (LCR, LCRR, LCRI)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38592D-E51C-0B09-0ECF-F8C7AAD5F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612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Image result for tap water sampling">
            <a:extLst>
              <a:ext uri="{FF2B5EF4-FFF2-40B4-BE49-F238E27FC236}">
                <a16:creationId xmlns:a16="http://schemas.microsoft.com/office/drawing/2014/main" id="{77C5AB57-73C0-D403-0BC1-669F1DF7F4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 t="15294" b="1"/>
          <a:stretch/>
        </p:blipFill>
        <p:spPr bwMode="auto">
          <a:xfrm>
            <a:off x="0" y="0"/>
            <a:ext cx="12191998" cy="732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E02D9A-E167-A85C-80BD-A365A21BC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Revised Total Coliform Rule (RTCR)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698154-FB0D-C614-9124-2E2B9D4FC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31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81567F-10EB-C457-12DC-680E3E775555}"/>
              </a:ext>
            </a:extLst>
          </p:cNvPr>
          <p:cNvSpPr txBox="1"/>
          <p:nvPr/>
        </p:nvSpPr>
        <p:spPr>
          <a:xfrm rot="21206911">
            <a:off x="8261139" y="719897"/>
            <a:ext cx="3442120" cy="1077218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Systems Have to Sample?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E3D6EC3-B662-245E-4B39-549504615317}"/>
              </a:ext>
            </a:extLst>
          </p:cNvPr>
          <p:cNvSpPr/>
          <p:nvPr/>
        </p:nvSpPr>
        <p:spPr>
          <a:xfrm>
            <a:off x="5252646" y="4592812"/>
            <a:ext cx="2030804" cy="2030804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038" t="-41503" r="-32038" b="-66747"/>
            </a:stretch>
          </a:blipFill>
          <a:effectLst>
            <a:outerShdw dir="5400000" algn="ctr" rotWithShape="0">
              <a:srgbClr val="000000"/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>
              <a:effectLst>
                <a:innerShdw blurRad="114300">
                  <a:prstClr val="black"/>
                </a:innerShdw>
              </a:effectLst>
            </a:endParaRPr>
          </a:p>
          <a:p>
            <a:pPr algn="ctr"/>
            <a:endParaRPr lang="en-US" b="1" dirty="0">
              <a:effectLst>
                <a:innerShdw blurRad="114300">
                  <a:prstClr val="black"/>
                </a:innerShdw>
              </a:effectLst>
            </a:endParaRPr>
          </a:p>
          <a:p>
            <a:pPr algn="ctr"/>
            <a:r>
              <a:rPr lang="en-US" b="1" dirty="0">
                <a:solidFill>
                  <a:prstClr val="white">
                    <a:hueOff val="0"/>
                    <a:satOff val="0"/>
                    <a:lumOff val="0"/>
                    <a:alphaOff val="0"/>
                  </a:prstClr>
                </a:solidFill>
              </a:rPr>
              <a:t>Community</a:t>
            </a:r>
          </a:p>
          <a:p>
            <a:pPr algn="ctr"/>
            <a:endParaRPr lang="en-US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B485CF9-59EA-326F-A301-D118AC7D6C55}"/>
              </a:ext>
            </a:extLst>
          </p:cNvPr>
          <p:cNvGrpSpPr/>
          <p:nvPr/>
        </p:nvGrpSpPr>
        <p:grpSpPr>
          <a:xfrm>
            <a:off x="7529951" y="4588199"/>
            <a:ext cx="2029968" cy="2035417"/>
            <a:chOff x="7529951" y="4588199"/>
            <a:chExt cx="2029968" cy="203541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222586D-F636-5E6F-7D05-225045743A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6" t="10744" r="9268" b="3621"/>
            <a:stretch>
              <a:fillRect/>
            </a:stretch>
          </p:blipFill>
          <p:spPr>
            <a:xfrm>
              <a:off x="7529951" y="4588199"/>
              <a:ext cx="2029968" cy="2035417"/>
            </a:xfrm>
            <a:prstGeom prst="flowChartConnector">
              <a:avLst/>
            </a:prstGeom>
            <a:effectLst>
              <a:outerShdw dir="5400000" algn="ctr" rotWithShape="0">
                <a:schemeClr val="tx1"/>
              </a:outerShdw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513EF38-F2D5-7D7E-0E58-7A11FFFD5AC6}"/>
                </a:ext>
              </a:extLst>
            </p:cNvPr>
            <p:cNvSpPr txBox="1"/>
            <p:nvPr/>
          </p:nvSpPr>
          <p:spPr>
            <a:xfrm>
              <a:off x="7595343" y="5680357"/>
              <a:ext cx="194287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Non-Transient Non-Community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8AAF44F-6F82-A332-C47F-463E386BC6D4}"/>
              </a:ext>
            </a:extLst>
          </p:cNvPr>
          <p:cNvGrpSpPr/>
          <p:nvPr/>
        </p:nvGrpSpPr>
        <p:grpSpPr>
          <a:xfrm>
            <a:off x="9661469" y="4588199"/>
            <a:ext cx="2318775" cy="2035417"/>
            <a:chOff x="9661469" y="4588199"/>
            <a:chExt cx="2318775" cy="2035417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0ADB793-10F9-1174-05D4-5D9C16E1D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73" t="23638" r="24323" b="5013"/>
            <a:stretch>
              <a:fillRect/>
            </a:stretch>
          </p:blipFill>
          <p:spPr>
            <a:xfrm>
              <a:off x="9806420" y="4588199"/>
              <a:ext cx="2029968" cy="2035417"/>
            </a:xfrm>
            <a:prstGeom prst="flowChartConnector">
              <a:avLst/>
            </a:prstGeom>
            <a:effectLst>
              <a:outerShdw dir="5400000" algn="ctr" rotWithShape="0">
                <a:schemeClr val="tx1"/>
              </a:outerShdw>
            </a:effec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C357F9-82B8-39E8-A00C-B1E5569D1CF0}"/>
                </a:ext>
              </a:extLst>
            </p:cNvPr>
            <p:cNvSpPr txBox="1"/>
            <p:nvPr/>
          </p:nvSpPr>
          <p:spPr>
            <a:xfrm>
              <a:off x="9661469" y="5655437"/>
              <a:ext cx="23187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Transient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Non-Community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49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>
            <a:extLst>
              <a:ext uri="{FF2B5EF4-FFF2-40B4-BE49-F238E27FC236}">
                <a16:creationId xmlns:a16="http://schemas.microsoft.com/office/drawing/2014/main" id="{4E2504FA-CC5C-4215-B7CF-6F00B3249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407" y="1550437"/>
            <a:ext cx="7467158" cy="5483772"/>
          </a:xfrm>
        </p:spPr>
        <p:txBody>
          <a:bodyPr>
            <a:normAutofit/>
          </a:bodyPr>
          <a:lstStyle/>
          <a:p>
            <a:pPr eaLnBrk="1" hangingPunct="1">
              <a:spcAft>
                <a:spcPts val="2000"/>
              </a:spcAft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Found in air, soil, and the intestinal tracts of warm-blooded animals.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Total coliform include all coliform bacteria:</a:t>
            </a:r>
          </a:p>
          <a:p>
            <a:pPr marL="457200" lvl="1" indent="0" eaLnBrk="1" hangingPunct="1">
              <a:spcBef>
                <a:spcPts val="1200"/>
              </a:spcBef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 Fecal Coliform (subset of total coliform)</a:t>
            </a:r>
          </a:p>
          <a:p>
            <a:pPr lvl="1">
              <a:spcBef>
                <a:spcPts val="1000"/>
              </a:spcBef>
              <a:spcAft>
                <a:spcPts val="2000"/>
              </a:spcAft>
              <a:buFontTx/>
              <a:buChar char="-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E.coli (subset of fecal coliform) </a:t>
            </a:r>
          </a:p>
          <a:p>
            <a:pPr>
              <a:spcAft>
                <a:spcPts val="2000"/>
              </a:spcAft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A group of mostly </a:t>
            </a:r>
            <a:r>
              <a:rPr lang="en-US" altLang="en-US" u="sng" dirty="0">
                <a:latin typeface="Arial" panose="020B0604020202020204" pitchFamily="34" charset="0"/>
                <a:cs typeface="Arial" panose="020B0604020202020204" pitchFamily="34" charset="0"/>
              </a:rPr>
              <a:t>non-pathogenic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bacteria.</a:t>
            </a:r>
          </a:p>
        </p:txBody>
      </p:sp>
      <p:pic>
        <p:nvPicPr>
          <p:cNvPr id="41988" name="Picture 6" descr="coliform3">
            <a:extLst>
              <a:ext uri="{FF2B5EF4-FFF2-40B4-BE49-F238E27FC236}">
                <a16:creationId xmlns:a16="http://schemas.microsoft.com/office/drawing/2014/main" id="{B563781B-1513-4C12-8055-1121FEF55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565" y="1550437"/>
            <a:ext cx="3962028" cy="345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626746-14B5-9239-547D-9C9145B51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32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54A8C13-C69E-775E-AAC0-80A574033EF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What are total coliforms?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42761-3B51-E562-E8F2-A84E7290C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25E012-EBC7-B974-C265-59F4A563E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550FB9-6715-A2B0-62F0-742F1A12E3D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9000"/>
          </a:blip>
          <a:stretch>
            <a:fillRect/>
          </a:stretch>
        </p:blipFill>
        <p:spPr>
          <a:xfrm>
            <a:off x="7832800" y="747125"/>
            <a:ext cx="3676783" cy="350656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BC52B27-EFAB-0300-5554-BF928CC0B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92" y="1694783"/>
            <a:ext cx="9208183" cy="175675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presence of coliforms indicate that the water may be contaminated with </a:t>
            </a:r>
            <a:r>
              <a:rPr lang="en-US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pathogens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(organisms that can cause disease).</a:t>
            </a:r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662570DB-1876-DC58-EF00-0E9FF1101FCB}"/>
              </a:ext>
            </a:extLst>
          </p:cNvPr>
          <p:cNvGrpSpPr>
            <a:grpSpLocks/>
          </p:cNvGrpSpPr>
          <p:nvPr/>
        </p:nvGrpSpPr>
        <p:grpSpPr bwMode="auto">
          <a:xfrm>
            <a:off x="9160927" y="296088"/>
            <a:ext cx="2819625" cy="3132912"/>
            <a:chOff x="4848" y="1128"/>
            <a:chExt cx="744" cy="840"/>
          </a:xfrm>
        </p:grpSpPr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639DAE29-B7E4-8F45-5E46-E515A82FAC7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627535">
              <a:off x="5040" y="1008"/>
              <a:ext cx="432" cy="672"/>
            </a:xfrm>
            <a:prstGeom prst="triangle">
              <a:avLst>
                <a:gd name="adj" fmla="val 37926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7">
              <a:extLst>
                <a:ext uri="{FF2B5EF4-FFF2-40B4-BE49-F238E27FC236}">
                  <a16:creationId xmlns:a16="http://schemas.microsoft.com/office/drawing/2014/main" id="{95DE2C89-1AFE-D9CE-4345-F7F2CC05A4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48" y="1152"/>
              <a:ext cx="96" cy="8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C7E19195-0D8E-AB7A-6C0C-65225F7D34F9}"/>
              </a:ext>
            </a:extLst>
          </p:cNvPr>
          <p:cNvSpPr txBox="1">
            <a:spLocks/>
          </p:cNvSpPr>
          <p:nvPr/>
        </p:nvSpPr>
        <p:spPr>
          <a:xfrm>
            <a:off x="164192" y="3272124"/>
            <a:ext cx="7686507" cy="991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Types of </a:t>
            </a:r>
            <a:r>
              <a:rPr lang="en-US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Pathogens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431434-6C5F-2D3D-1574-1CAB5BD98F9A}"/>
              </a:ext>
            </a:extLst>
          </p:cNvPr>
          <p:cNvSpPr txBox="1"/>
          <p:nvPr/>
        </p:nvSpPr>
        <p:spPr>
          <a:xfrm>
            <a:off x="580304" y="4136791"/>
            <a:ext cx="78949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Protozoans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(Giardia and Cryptosporidium)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EE4EC66-9477-0CC0-4044-40BDA4159DE3}"/>
              </a:ext>
            </a:extLst>
          </p:cNvPr>
          <p:cNvSpPr txBox="1"/>
          <p:nvPr/>
        </p:nvSpPr>
        <p:spPr>
          <a:xfrm>
            <a:off x="619351" y="5599931"/>
            <a:ext cx="78949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Viruses (Hepatitis A, Rotavirus, Norovirus)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694C79-77F6-625C-4E6D-BDC5F6CA4766}"/>
              </a:ext>
            </a:extLst>
          </p:cNvPr>
          <p:cNvSpPr txBox="1"/>
          <p:nvPr/>
        </p:nvSpPr>
        <p:spPr>
          <a:xfrm>
            <a:off x="580304" y="4645824"/>
            <a:ext cx="78949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Bacteria (Gastroenteritis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Bacillary Dysentery, Typhoid Fever, Cholera, and Tuberculosis)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BB3D078-64A9-AAEF-25E2-C74EE20F16E2}"/>
              </a:ext>
            </a:extLst>
          </p:cNvPr>
          <p:cNvGrpSpPr/>
          <p:nvPr/>
        </p:nvGrpSpPr>
        <p:grpSpPr>
          <a:xfrm>
            <a:off x="9327988" y="2386586"/>
            <a:ext cx="3111396" cy="2044864"/>
            <a:chOff x="9327988" y="2305726"/>
            <a:chExt cx="3111396" cy="204486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FF1B3DF-D5BA-E75D-E2D7-34A4F229B4F0}"/>
                </a:ext>
              </a:extLst>
            </p:cNvPr>
            <p:cNvSpPr/>
            <p:nvPr/>
          </p:nvSpPr>
          <p:spPr>
            <a:xfrm>
              <a:off x="9327988" y="2305726"/>
              <a:ext cx="2767082" cy="2044864"/>
            </a:xfrm>
            <a:prstGeom prst="rect">
              <a:avLst/>
            </a:prstGeom>
            <a:blipFill rotWithShape="1">
              <a:blip r:embed="rId4"/>
              <a:srcRect/>
              <a:stretch>
                <a:fillRect t="-4000" b="-4000"/>
              </a:stretch>
            </a:blip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D1973EA-F578-FC3F-2D30-9A6FCFA8F50C}"/>
                </a:ext>
              </a:extLst>
            </p:cNvPr>
            <p:cNvSpPr txBox="1"/>
            <p:nvPr/>
          </p:nvSpPr>
          <p:spPr>
            <a:xfrm rot="1942840">
              <a:off x="10520448" y="2515337"/>
              <a:ext cx="1918936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Cryptosporidium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198B380-BFB0-30EB-A339-39575CEF07B9}"/>
              </a:ext>
            </a:extLst>
          </p:cNvPr>
          <p:cNvGrpSpPr/>
          <p:nvPr/>
        </p:nvGrpSpPr>
        <p:grpSpPr>
          <a:xfrm>
            <a:off x="8206990" y="3839628"/>
            <a:ext cx="2504539" cy="1708540"/>
            <a:chOff x="8206990" y="3758768"/>
            <a:chExt cx="2504539" cy="170854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80CC45B-ED2A-D394-D50F-28BB94897E8B}"/>
                </a:ext>
              </a:extLst>
            </p:cNvPr>
            <p:cNvSpPr/>
            <p:nvPr/>
          </p:nvSpPr>
          <p:spPr>
            <a:xfrm>
              <a:off x="8399555" y="3758768"/>
              <a:ext cx="2311974" cy="1708540"/>
            </a:xfrm>
            <a:prstGeom prst="rect">
              <a:avLst/>
            </a:prstGeom>
            <a:blipFill rotWithShape="1">
              <a:blip r:embed="rId5"/>
              <a:srcRect/>
              <a:stretch>
                <a:fillRect t="-7000" b="-7000"/>
              </a:stretch>
            </a:blip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788C337-7A40-8C80-B2F3-AE9552788980}"/>
                </a:ext>
              </a:extLst>
            </p:cNvPr>
            <p:cNvSpPr txBox="1"/>
            <p:nvPr/>
          </p:nvSpPr>
          <p:spPr>
            <a:xfrm rot="19677658">
              <a:off x="8206990" y="3952402"/>
              <a:ext cx="1523687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Typhoid Fever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D8727C3-F488-DC90-9280-EC0B9400CF66}"/>
              </a:ext>
            </a:extLst>
          </p:cNvPr>
          <p:cNvGrpSpPr/>
          <p:nvPr/>
        </p:nvGrpSpPr>
        <p:grpSpPr>
          <a:xfrm>
            <a:off x="9758828" y="5042407"/>
            <a:ext cx="2437815" cy="1702595"/>
            <a:chOff x="9758828" y="4961547"/>
            <a:chExt cx="2437815" cy="170259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4EE54B2-BC80-A8A5-20EA-069B7C31E030}"/>
                </a:ext>
              </a:extLst>
            </p:cNvPr>
            <p:cNvSpPr/>
            <p:nvPr/>
          </p:nvSpPr>
          <p:spPr>
            <a:xfrm>
              <a:off x="9758828" y="4961547"/>
              <a:ext cx="2303930" cy="1702595"/>
            </a:xfrm>
            <a:prstGeom prst="rect">
              <a:avLst/>
            </a:prstGeom>
            <a:blipFill rotWithShape="1">
              <a:blip r:embed="rId6"/>
              <a:srcRect/>
              <a:stretch>
                <a:fillRect l="-14000" r="-14000"/>
              </a:stretch>
            </a:blip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0E49B7-8BA3-A3BE-B498-20054765FDD3}"/>
                </a:ext>
              </a:extLst>
            </p:cNvPr>
            <p:cNvSpPr txBox="1"/>
            <p:nvPr/>
          </p:nvSpPr>
          <p:spPr>
            <a:xfrm rot="1681026">
              <a:off x="11076143" y="5085546"/>
              <a:ext cx="1120500" cy="33855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C00000"/>
                  </a:solidFill>
                </a:rPr>
                <a:t>Hepatitis A</a:t>
              </a:r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EE9BA26D-9D45-DBB1-C0F4-BC2D8EC6F89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84897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 do total coliforms act as an indicator?</a:t>
            </a:r>
          </a:p>
        </p:txBody>
      </p:sp>
      <p:sp>
        <p:nvSpPr>
          <p:cNvPr id="24" name="Star: 12 Points 23">
            <a:extLst>
              <a:ext uri="{FF2B5EF4-FFF2-40B4-BE49-F238E27FC236}">
                <a16:creationId xmlns:a16="http://schemas.microsoft.com/office/drawing/2014/main" id="{1FEBEA4C-CCF9-645E-0282-0CEC506E90EE}"/>
              </a:ext>
            </a:extLst>
          </p:cNvPr>
          <p:cNvSpPr/>
          <p:nvPr/>
        </p:nvSpPr>
        <p:spPr>
          <a:xfrm>
            <a:off x="9253540" y="2800267"/>
            <a:ext cx="2743200" cy="2743200"/>
          </a:xfrm>
          <a:prstGeom prst="star12">
            <a:avLst/>
          </a:prstGeom>
          <a:solidFill>
            <a:srgbClr val="C00000">
              <a:alpha val="70000"/>
            </a:srgbClr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Acute Health Effects</a:t>
            </a:r>
          </a:p>
        </p:txBody>
      </p:sp>
    </p:spTree>
    <p:extLst>
      <p:ext uri="{BB962C8B-B14F-4D97-AF65-F5344CB8AC3E}">
        <p14:creationId xmlns:p14="http://schemas.microsoft.com/office/powerpoint/2010/main" val="128140311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6" grpId="0"/>
      <p:bldP spid="17" grpId="0"/>
      <p:bldP spid="2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65CB-0640-22F3-2546-FE2016C2F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0E5D5-4146-C7DF-622A-46DE45038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766218"/>
            <a:ext cx="4610100" cy="1325563"/>
          </a:xfrm>
        </p:spPr>
        <p:txBody>
          <a:bodyPr>
            <a:normAutofit fontScale="90000"/>
          </a:bodyPr>
          <a:lstStyle/>
          <a:p>
            <a:r>
              <a:rPr lang="en-US"/>
              <a:t>How can Pathogens enter our Drinking Water Systems?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5619C2F-6F85-B5E0-9C3C-9AE6D32CC1AA}"/>
              </a:ext>
            </a:extLst>
          </p:cNvPr>
          <p:cNvGrpSpPr/>
          <p:nvPr/>
        </p:nvGrpSpPr>
        <p:grpSpPr>
          <a:xfrm>
            <a:off x="5266161" y="368041"/>
            <a:ext cx="5852437" cy="6380415"/>
            <a:chOff x="5266161" y="368041"/>
            <a:chExt cx="5852437" cy="638041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3F22CDC-5EC9-AE15-D4F4-7624C753A4BA}"/>
                </a:ext>
              </a:extLst>
            </p:cNvPr>
            <p:cNvGrpSpPr/>
            <p:nvPr/>
          </p:nvGrpSpPr>
          <p:grpSpPr>
            <a:xfrm>
              <a:off x="5266161" y="368041"/>
              <a:ext cx="5852437" cy="6380415"/>
              <a:chOff x="5289311" y="368041"/>
              <a:chExt cx="5852437" cy="6380415"/>
            </a:xfrm>
          </p:grpSpPr>
          <p:sp>
            <p:nvSpPr>
              <p:cNvPr id="5" name="Rectangle: Top Corners Rounded 4">
                <a:extLst>
                  <a:ext uri="{FF2B5EF4-FFF2-40B4-BE49-F238E27FC236}">
                    <a16:creationId xmlns:a16="http://schemas.microsoft.com/office/drawing/2014/main" id="{E3F5CCD4-0D98-7B8A-AC91-6E8A707E8758}"/>
                  </a:ext>
                </a:extLst>
              </p:cNvPr>
              <p:cNvSpPr/>
              <p:nvPr/>
            </p:nvSpPr>
            <p:spPr>
              <a:xfrm>
                <a:off x="5289311" y="379618"/>
                <a:ext cx="2584967" cy="1929623"/>
              </a:xfrm>
              <a:prstGeom prst="round2SameRect">
                <a:avLst>
                  <a:gd name="adj1" fmla="val 8000"/>
                  <a:gd name="adj2" fmla="val 0"/>
                </a:avLst>
              </a:prstGeom>
              <a:blipFill rotWithShape="0">
                <a:blip r:embed="rId3"/>
                <a:srcRect/>
                <a:stretch>
                  <a:fillRect/>
                </a:stretch>
              </a:blipFill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486F11C6-9FF9-66F1-6E48-2CBAE1F6751D}"/>
                  </a:ext>
                </a:extLst>
              </p:cNvPr>
              <p:cNvSpPr/>
              <p:nvPr/>
            </p:nvSpPr>
            <p:spPr>
              <a:xfrm>
                <a:off x="5321080" y="2297664"/>
                <a:ext cx="2584967" cy="829738"/>
              </a:xfrm>
              <a:custGeom>
                <a:avLst/>
                <a:gdLst>
                  <a:gd name="connsiteX0" fmla="*/ 0 w 2584967"/>
                  <a:gd name="connsiteY0" fmla="*/ 0 h 829738"/>
                  <a:gd name="connsiteX1" fmla="*/ 2584967 w 2584967"/>
                  <a:gd name="connsiteY1" fmla="*/ 0 h 829738"/>
                  <a:gd name="connsiteX2" fmla="*/ 2584967 w 2584967"/>
                  <a:gd name="connsiteY2" fmla="*/ 829738 h 829738"/>
                  <a:gd name="connsiteX3" fmla="*/ 0 w 2584967"/>
                  <a:gd name="connsiteY3" fmla="*/ 829738 h 829738"/>
                  <a:gd name="connsiteX4" fmla="*/ 0 w 2584967"/>
                  <a:gd name="connsiteY4" fmla="*/ 0 h 829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4967" h="829738">
                    <a:moveTo>
                      <a:pt x="0" y="0"/>
                    </a:moveTo>
                    <a:lnTo>
                      <a:pt x="2584967" y="0"/>
                    </a:lnTo>
                    <a:lnTo>
                      <a:pt x="2584967" y="829738"/>
                    </a:lnTo>
                    <a:lnTo>
                      <a:pt x="0" y="829738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83820" tIns="0" rIns="792508" bIns="0" numCol="1" spcCol="1270" anchor="ctr" anchorCtr="0">
                <a:noAutofit/>
              </a:bodyPr>
              <a:lstStyle/>
              <a:p>
                <a:pPr marL="0" marR="0" lvl="0" indent="0" algn="l" defTabSz="9779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Source Contamination</a:t>
                </a: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840DB05D-4DA1-CBDC-136A-7B620311CC36}"/>
                  </a:ext>
                </a:extLst>
              </p:cNvPr>
              <p:cNvSpPr/>
              <p:nvPr/>
            </p:nvSpPr>
            <p:spPr>
              <a:xfrm>
                <a:off x="7214604" y="2429461"/>
                <a:ext cx="904738" cy="904738"/>
              </a:xfrm>
              <a:prstGeom prst="ellipse">
                <a:avLst/>
              </a:prstGeom>
              <a:blipFill rotWithShape="1"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 l="-2000" r="-2000"/>
                </a:stretch>
              </a:blipFill>
            </p:spPr>
            <p:style>
              <a:ln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Rectangle: Top Corners Rounded 7">
                <a:extLst>
                  <a:ext uri="{FF2B5EF4-FFF2-40B4-BE49-F238E27FC236}">
                    <a16:creationId xmlns:a16="http://schemas.microsoft.com/office/drawing/2014/main" id="{1FCC001A-20BE-D6F3-5941-8FD70AA20767}"/>
                  </a:ext>
                </a:extLst>
              </p:cNvPr>
              <p:cNvSpPr/>
              <p:nvPr/>
            </p:nvSpPr>
            <p:spPr>
              <a:xfrm>
                <a:off x="8343486" y="368041"/>
                <a:ext cx="2584967" cy="1929623"/>
              </a:xfrm>
              <a:prstGeom prst="round2SameRect">
                <a:avLst>
                  <a:gd name="adj1" fmla="val 8000"/>
                  <a:gd name="adj2" fmla="val 0"/>
                </a:avLst>
              </a:prstGeom>
              <a:blipFill rotWithShape="0">
                <a:blip r:embed="rId5"/>
                <a:srcRect/>
                <a:stretch>
                  <a:fillRect/>
                </a:stretch>
              </a:blipFill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3828697E-7580-EAE6-0A79-C18C8AC40374}"/>
                  </a:ext>
                </a:extLst>
              </p:cNvPr>
              <p:cNvSpPr/>
              <p:nvPr/>
            </p:nvSpPr>
            <p:spPr>
              <a:xfrm>
                <a:off x="8343486" y="2297664"/>
                <a:ext cx="2584967" cy="829738"/>
              </a:xfrm>
              <a:custGeom>
                <a:avLst/>
                <a:gdLst>
                  <a:gd name="connsiteX0" fmla="*/ 0 w 2584967"/>
                  <a:gd name="connsiteY0" fmla="*/ 0 h 829738"/>
                  <a:gd name="connsiteX1" fmla="*/ 2584967 w 2584967"/>
                  <a:gd name="connsiteY1" fmla="*/ 0 h 829738"/>
                  <a:gd name="connsiteX2" fmla="*/ 2584967 w 2584967"/>
                  <a:gd name="connsiteY2" fmla="*/ 829738 h 829738"/>
                  <a:gd name="connsiteX3" fmla="*/ 0 w 2584967"/>
                  <a:gd name="connsiteY3" fmla="*/ 829738 h 829738"/>
                  <a:gd name="connsiteX4" fmla="*/ 0 w 2584967"/>
                  <a:gd name="connsiteY4" fmla="*/ 0 h 829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4967" h="829738">
                    <a:moveTo>
                      <a:pt x="0" y="0"/>
                    </a:moveTo>
                    <a:lnTo>
                      <a:pt x="2584967" y="0"/>
                    </a:lnTo>
                    <a:lnTo>
                      <a:pt x="2584967" y="829738"/>
                    </a:lnTo>
                    <a:lnTo>
                      <a:pt x="0" y="829738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83820" tIns="0" rIns="792508" bIns="0" numCol="1" spcCol="1270" anchor="ctr" anchorCtr="0">
                <a:noAutofit/>
              </a:bodyPr>
              <a:lstStyle/>
              <a:p>
                <a:pPr marL="0" marR="0" lvl="0" indent="0" algn="l" defTabSz="9779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Treatment Contamination</a:t>
                </a: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C93CE400-966A-822C-6B08-D2732ADBE1BE}"/>
                  </a:ext>
                </a:extLst>
              </p:cNvPr>
              <p:cNvSpPr/>
              <p:nvPr/>
            </p:nvSpPr>
            <p:spPr>
              <a:xfrm>
                <a:off x="10237010" y="2429461"/>
                <a:ext cx="904738" cy="904738"/>
              </a:xfrm>
              <a:prstGeom prst="ellipse">
                <a:avLst/>
              </a:prstGeom>
              <a:blipFill rotWithShape="1"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 l="-2000" r="-2000"/>
                </a:stretch>
              </a:blipFill>
            </p:spPr>
            <p:style>
              <a:ln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Rectangle: Top Corners Rounded 11">
                <a:extLst>
                  <a:ext uri="{FF2B5EF4-FFF2-40B4-BE49-F238E27FC236}">
                    <a16:creationId xmlns:a16="http://schemas.microsoft.com/office/drawing/2014/main" id="{5DE60ACC-86F1-9772-DAB4-EC320BC94894}"/>
                  </a:ext>
                </a:extLst>
              </p:cNvPr>
              <p:cNvSpPr/>
              <p:nvPr/>
            </p:nvSpPr>
            <p:spPr>
              <a:xfrm>
                <a:off x="5332557" y="3836462"/>
                <a:ext cx="2584967" cy="1929623"/>
              </a:xfrm>
              <a:prstGeom prst="round2SameRect">
                <a:avLst>
                  <a:gd name="adj1" fmla="val 8000"/>
                  <a:gd name="adj2" fmla="val 0"/>
                </a:avLst>
              </a:prstGeom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506D050-C7D7-9039-1555-2F533DF4467A}"/>
                  </a:ext>
                </a:extLst>
              </p:cNvPr>
              <p:cNvSpPr/>
              <p:nvPr/>
            </p:nvSpPr>
            <p:spPr>
              <a:xfrm>
                <a:off x="5321080" y="5711921"/>
                <a:ext cx="2584967" cy="829738"/>
              </a:xfrm>
              <a:custGeom>
                <a:avLst/>
                <a:gdLst>
                  <a:gd name="connsiteX0" fmla="*/ 0 w 2584967"/>
                  <a:gd name="connsiteY0" fmla="*/ 0 h 829738"/>
                  <a:gd name="connsiteX1" fmla="*/ 2584967 w 2584967"/>
                  <a:gd name="connsiteY1" fmla="*/ 0 h 829738"/>
                  <a:gd name="connsiteX2" fmla="*/ 2584967 w 2584967"/>
                  <a:gd name="connsiteY2" fmla="*/ 829738 h 829738"/>
                  <a:gd name="connsiteX3" fmla="*/ 0 w 2584967"/>
                  <a:gd name="connsiteY3" fmla="*/ 829738 h 829738"/>
                  <a:gd name="connsiteX4" fmla="*/ 0 w 2584967"/>
                  <a:gd name="connsiteY4" fmla="*/ 0 h 829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4967" h="829738">
                    <a:moveTo>
                      <a:pt x="0" y="0"/>
                    </a:moveTo>
                    <a:lnTo>
                      <a:pt x="2584967" y="0"/>
                    </a:lnTo>
                    <a:lnTo>
                      <a:pt x="2584967" y="829738"/>
                    </a:lnTo>
                    <a:lnTo>
                      <a:pt x="0" y="829738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83820" tIns="0" rIns="792508" bIns="0" numCol="1" spcCol="1270" anchor="ctr" anchorCtr="0">
                <a:noAutofit/>
              </a:bodyPr>
              <a:lstStyle/>
              <a:p>
                <a:pPr marL="0" marR="0" lvl="0" indent="0" algn="l" defTabSz="9779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Distribution Contamination</a:t>
                </a: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DD0DCB84-B54A-1902-FF19-599BD5E1127B}"/>
                  </a:ext>
                </a:extLst>
              </p:cNvPr>
              <p:cNvSpPr/>
              <p:nvPr/>
            </p:nvSpPr>
            <p:spPr>
              <a:xfrm>
                <a:off x="7214604" y="5843718"/>
                <a:ext cx="904738" cy="904738"/>
              </a:xfrm>
              <a:prstGeom prst="ellipse">
                <a:avLst/>
              </a:prstGeom>
              <a:blipFill rotWithShape="1"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 l="-2000" r="-2000"/>
                </a:stretch>
              </a:blipFill>
            </p:spPr>
            <p:style>
              <a:ln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Rectangle: Top Corners Rounded 14">
                <a:extLst>
                  <a:ext uri="{FF2B5EF4-FFF2-40B4-BE49-F238E27FC236}">
                    <a16:creationId xmlns:a16="http://schemas.microsoft.com/office/drawing/2014/main" id="{F13DFCF5-5C9E-59AC-7716-33C353235BC3}"/>
                  </a:ext>
                </a:extLst>
              </p:cNvPr>
              <p:cNvSpPr/>
              <p:nvPr/>
            </p:nvSpPr>
            <p:spPr>
              <a:xfrm>
                <a:off x="8343486" y="3782298"/>
                <a:ext cx="2584967" cy="1929623"/>
              </a:xfrm>
              <a:prstGeom prst="round2SameRect">
                <a:avLst>
                  <a:gd name="adj1" fmla="val 8000"/>
                  <a:gd name="adj2" fmla="val 0"/>
                </a:avLst>
              </a:prstGeom>
              <a:blipFill rotWithShape="0">
                <a:blip r:embed="rId6"/>
                <a:srcRect/>
                <a:stretch>
                  <a:fillRect/>
                </a:stretch>
              </a:blipFill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E9C221A-ED35-FBAD-B928-2CF7DF2CBD55}"/>
                  </a:ext>
                </a:extLst>
              </p:cNvPr>
              <p:cNvSpPr/>
              <p:nvPr/>
            </p:nvSpPr>
            <p:spPr>
              <a:xfrm>
                <a:off x="8343486" y="5711921"/>
                <a:ext cx="2584967" cy="829738"/>
              </a:xfrm>
              <a:custGeom>
                <a:avLst/>
                <a:gdLst>
                  <a:gd name="connsiteX0" fmla="*/ 0 w 2584967"/>
                  <a:gd name="connsiteY0" fmla="*/ 0 h 829738"/>
                  <a:gd name="connsiteX1" fmla="*/ 2584967 w 2584967"/>
                  <a:gd name="connsiteY1" fmla="*/ 0 h 829738"/>
                  <a:gd name="connsiteX2" fmla="*/ 2584967 w 2584967"/>
                  <a:gd name="connsiteY2" fmla="*/ 829738 h 829738"/>
                  <a:gd name="connsiteX3" fmla="*/ 0 w 2584967"/>
                  <a:gd name="connsiteY3" fmla="*/ 829738 h 829738"/>
                  <a:gd name="connsiteX4" fmla="*/ 0 w 2584967"/>
                  <a:gd name="connsiteY4" fmla="*/ 0 h 829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4967" h="829738">
                    <a:moveTo>
                      <a:pt x="0" y="0"/>
                    </a:moveTo>
                    <a:lnTo>
                      <a:pt x="2584967" y="0"/>
                    </a:lnTo>
                    <a:lnTo>
                      <a:pt x="2584967" y="829738"/>
                    </a:lnTo>
                    <a:lnTo>
                      <a:pt x="0" y="829738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83820" tIns="0" rIns="792508" bIns="0" numCol="1" spcCol="1270" anchor="ctr" anchorCtr="0">
                <a:noAutofit/>
              </a:bodyPr>
              <a:lstStyle/>
              <a:p>
                <a:pPr marL="0" marR="0" lvl="0" indent="0" algn="l" defTabSz="9779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Storage Contamination</a:t>
                </a: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18DE1E66-8EB9-D161-0D2C-EF47DFA8B222}"/>
                  </a:ext>
                </a:extLst>
              </p:cNvPr>
              <p:cNvSpPr/>
              <p:nvPr/>
            </p:nvSpPr>
            <p:spPr>
              <a:xfrm>
                <a:off x="10237010" y="5843718"/>
                <a:ext cx="904738" cy="904738"/>
              </a:xfrm>
              <a:prstGeom prst="ellipse">
                <a:avLst/>
              </a:prstGeom>
              <a:blipFill rotWithShape="1"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 l="-2000" r="-2000"/>
                </a:stretch>
              </a:blipFill>
            </p:spPr>
            <p:style>
              <a:ln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4" name="Picture 2" descr="9 Ways to Detect a Water Leak (Proven and Tested!)">
              <a:extLst>
                <a:ext uri="{FF2B5EF4-FFF2-40B4-BE49-F238E27FC236}">
                  <a16:creationId xmlns:a16="http://schemas.microsoft.com/office/drawing/2014/main" id="{76EA413D-A5DB-1C55-A50A-FEC7AC894A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2613" y="3866322"/>
              <a:ext cx="2560078" cy="18869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DB311A02-C366-FE3B-6B9A-A446E3AA6910}"/>
              </a:ext>
            </a:extLst>
          </p:cNvPr>
          <p:cNvSpPr txBox="1">
            <a:spLocks/>
          </p:cNvSpPr>
          <p:nvPr/>
        </p:nvSpPr>
        <p:spPr>
          <a:xfrm>
            <a:off x="323850" y="1750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Contamination</a:t>
            </a:r>
          </a:p>
        </p:txBody>
      </p:sp>
    </p:spTree>
    <p:extLst>
      <p:ext uri="{BB962C8B-B14F-4D97-AF65-F5344CB8AC3E}">
        <p14:creationId xmlns:p14="http://schemas.microsoft.com/office/powerpoint/2010/main" val="12412933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F4F6B-7534-847E-D829-A650F1470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RTCR Monitoring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EF4AD-681C-EFDB-E898-C96659118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408356" cy="4351338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1500"/>
              </a:spcAft>
            </a:pPr>
            <a:r>
              <a:rPr lang="en-US" sz="3200"/>
              <a:t>Number of routine samples based on size of population served.</a:t>
            </a:r>
          </a:p>
          <a:p>
            <a:pPr>
              <a:spcAft>
                <a:spcPts val="1500"/>
              </a:spcAft>
            </a:pPr>
            <a:r>
              <a:rPr lang="en-US" sz="3200"/>
              <a:t>Routine samples collected monthly in distribution at representative sites, no exemptions.</a:t>
            </a:r>
          </a:p>
          <a:p>
            <a:pPr>
              <a:spcAft>
                <a:spcPts val="1500"/>
              </a:spcAft>
            </a:pPr>
            <a:r>
              <a:rPr lang="en-US" sz="3200"/>
              <a:t>Sampling is done by the water system.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651922-7099-8CBE-A747-8E96E1D7B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35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EF2BCA-6817-C5A9-AAAC-8F386F720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8175" y="2329316"/>
            <a:ext cx="6564849" cy="396776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073EA75-DC4A-930E-8B19-E6D3E288E3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43207" y="365125"/>
            <a:ext cx="3368084" cy="176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1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50F00-9513-41F0-BA56-A304DED7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07" y="0"/>
            <a:ext cx="6659879" cy="1325563"/>
          </a:xfrm>
        </p:spPr>
        <p:txBody>
          <a:bodyPr/>
          <a:lstStyle/>
          <a:p>
            <a:r>
              <a:rPr lang="en-US"/>
              <a:t>What do the Results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B79B5-02A9-475B-BA87-BAA0931FA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4936" y="1036133"/>
            <a:ext cx="5239743" cy="23928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/>
              <a:t>Total Coliform</a:t>
            </a:r>
          </a:p>
          <a:p>
            <a:r>
              <a:rPr lang="en-US"/>
              <a:t>Present or Absent (TC+ or TC -)</a:t>
            </a:r>
          </a:p>
          <a:p>
            <a:pPr marL="0" indent="0">
              <a:buNone/>
            </a:pPr>
            <a:r>
              <a:rPr lang="en-US" u="sng">
                <a:solidFill>
                  <a:srgbClr val="FF0000"/>
                </a:solidFill>
              </a:rPr>
              <a:t>E. coli</a:t>
            </a:r>
          </a:p>
          <a:p>
            <a:r>
              <a:rPr lang="en-US"/>
              <a:t>Present or Absent (EC+ or EC-)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D08ABD-E74B-4C32-8482-03598063E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" y="4750420"/>
            <a:ext cx="10972800" cy="2107580"/>
          </a:xfrm>
          <a:prstGeom prst="rect">
            <a:avLst/>
          </a:prstGeom>
        </p:spPr>
      </p:pic>
      <p:pic>
        <p:nvPicPr>
          <p:cNvPr id="7" name="Picture 6" descr="A close up of a bottle&#10;&#10;Description automatically generated">
            <a:extLst>
              <a:ext uri="{FF2B5EF4-FFF2-40B4-BE49-F238E27FC236}">
                <a16:creationId xmlns:a16="http://schemas.microsoft.com/office/drawing/2014/main" id="{7EEB1B2C-CE9F-48D5-8C83-4AA7452F45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5" r="20078" b="11872"/>
          <a:stretch/>
        </p:blipFill>
        <p:spPr>
          <a:xfrm>
            <a:off x="8125592" y="129153"/>
            <a:ext cx="3228208" cy="2284019"/>
          </a:xfrm>
          <a:prstGeom prst="rect">
            <a:avLst/>
          </a:prstGeom>
        </p:spPr>
      </p:pic>
      <p:pic>
        <p:nvPicPr>
          <p:cNvPr id="9" name="Picture 8" descr="A picture containing indoor, sitting, room, laying&#10;&#10;Description automatically generated">
            <a:extLst>
              <a:ext uri="{FF2B5EF4-FFF2-40B4-BE49-F238E27FC236}">
                <a16:creationId xmlns:a16="http://schemas.microsoft.com/office/drawing/2014/main" id="{2FDB74F5-8B64-4DCF-972B-B36A37FE66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2" t="11360" r="24563" b="8027"/>
          <a:stretch/>
        </p:blipFill>
        <p:spPr>
          <a:xfrm>
            <a:off x="8943396" y="2465491"/>
            <a:ext cx="2150522" cy="192701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6B013F6-49F4-4A7C-9761-15C058F80264}"/>
              </a:ext>
            </a:extLst>
          </p:cNvPr>
          <p:cNvSpPr/>
          <p:nvPr/>
        </p:nvSpPr>
        <p:spPr>
          <a:xfrm>
            <a:off x="4270159" y="5330979"/>
            <a:ext cx="1438183" cy="945534"/>
          </a:xfrm>
          <a:prstGeom prst="ellipse">
            <a:avLst/>
          </a:prstGeom>
          <a:noFill/>
          <a:ln>
            <a:solidFill>
              <a:srgbClr val="D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80037011-C357-40F3-BD06-58718C573FBD}"/>
              </a:ext>
            </a:extLst>
          </p:cNvPr>
          <p:cNvSpPr/>
          <p:nvPr/>
        </p:nvSpPr>
        <p:spPr>
          <a:xfrm rot="20060364">
            <a:off x="554254" y="1160734"/>
            <a:ext cx="567890" cy="539014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81122B-0832-4E8F-AC89-FE90DBE64DFA}"/>
              </a:ext>
            </a:extLst>
          </p:cNvPr>
          <p:cNvCxnSpPr/>
          <p:nvPr/>
        </p:nvCxnSpPr>
        <p:spPr>
          <a:xfrm>
            <a:off x="713606" y="1174986"/>
            <a:ext cx="0" cy="111474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0C34653E-504A-4F71-9640-659C41C4946C}"/>
              </a:ext>
            </a:extLst>
          </p:cNvPr>
          <p:cNvSpPr/>
          <p:nvPr/>
        </p:nvSpPr>
        <p:spPr>
          <a:xfrm rot="20060364">
            <a:off x="554253" y="2741287"/>
            <a:ext cx="567890" cy="539014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07EDFA-207F-4567-B91B-A11D46220029}"/>
              </a:ext>
            </a:extLst>
          </p:cNvPr>
          <p:cNvCxnSpPr/>
          <p:nvPr/>
        </p:nvCxnSpPr>
        <p:spPr>
          <a:xfrm>
            <a:off x="698500" y="2751925"/>
            <a:ext cx="0" cy="111474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689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5C69D-1EAB-DE7F-FA2E-C60E3F2B3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if the Routine sample results </a:t>
            </a:r>
            <a:br>
              <a:rPr lang="en-US" dirty="0"/>
            </a:br>
            <a:r>
              <a:rPr lang="en-US" dirty="0"/>
              <a:t>are TC and/or EC “Present”?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83A37-0245-910C-E2B2-C921A90AE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7455852" cy="4351338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3000"/>
              </a:spcAft>
              <a:buNone/>
            </a:pPr>
            <a:r>
              <a:rPr lang="en-US" sz="3600" dirty="0"/>
              <a:t>PWS must collect 3 repeat samples for each positive routine sample within 24 hours of being notified.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Original</a:t>
            </a:r>
            <a:r>
              <a:rPr lang="en-US" sz="3200" dirty="0"/>
              <a:t> location.</a:t>
            </a:r>
          </a:p>
          <a:p>
            <a:r>
              <a:rPr lang="en-US" sz="3200" b="1" dirty="0">
                <a:solidFill>
                  <a:srgbClr val="094AB2"/>
                </a:solidFill>
              </a:rPr>
              <a:t>Upstream</a:t>
            </a:r>
            <a:r>
              <a:rPr lang="en-US" sz="3200" dirty="0"/>
              <a:t> location within 5 service connections.</a:t>
            </a:r>
          </a:p>
          <a:p>
            <a:r>
              <a:rPr lang="en-US" sz="3200" b="1" dirty="0">
                <a:solidFill>
                  <a:srgbClr val="00B050"/>
                </a:solidFill>
              </a:rPr>
              <a:t>Downstream</a:t>
            </a:r>
            <a:r>
              <a:rPr lang="en-US" sz="3200" dirty="0"/>
              <a:t> location within 5 service connection</a:t>
            </a:r>
          </a:p>
          <a:p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2FAB6-31D6-9CC3-3D79-A9442EE0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37</a:t>
            </a:fld>
            <a:endParaRPr lang="en-US"/>
          </a:p>
        </p:txBody>
      </p:sp>
      <p:pic>
        <p:nvPicPr>
          <p:cNvPr id="5" name="Picture 4" descr="A close up of a bottle&#10;&#10;Description automatically generated">
            <a:extLst>
              <a:ext uri="{FF2B5EF4-FFF2-40B4-BE49-F238E27FC236}">
                <a16:creationId xmlns:a16="http://schemas.microsoft.com/office/drawing/2014/main" id="{D709DFEE-F80E-3A2A-7B7C-8E8081BD26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5" r="20078" b="11872"/>
          <a:stretch/>
        </p:blipFill>
        <p:spPr>
          <a:xfrm>
            <a:off x="8838047" y="233672"/>
            <a:ext cx="3228208" cy="2284019"/>
          </a:xfrm>
          <a:prstGeom prst="rect">
            <a:avLst/>
          </a:prstGeom>
        </p:spPr>
      </p:pic>
      <p:pic>
        <p:nvPicPr>
          <p:cNvPr id="6" name="Picture 5" descr="A picture containing indoor, sitting, room, laying&#10;&#10;Description automatically generated">
            <a:extLst>
              <a:ext uri="{FF2B5EF4-FFF2-40B4-BE49-F238E27FC236}">
                <a16:creationId xmlns:a16="http://schemas.microsoft.com/office/drawing/2014/main" id="{430AA8EB-3924-0366-DC24-E963EDD731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2" t="11360" r="24563" b="8027"/>
          <a:stretch/>
        </p:blipFill>
        <p:spPr>
          <a:xfrm>
            <a:off x="9469846" y="2271394"/>
            <a:ext cx="2150522" cy="192701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E2462AB-19AF-103F-82CF-D9DDD55E9110}"/>
              </a:ext>
            </a:extLst>
          </p:cNvPr>
          <p:cNvGrpSpPr>
            <a:grpSpLocks/>
          </p:cNvGrpSpPr>
          <p:nvPr/>
        </p:nvGrpSpPr>
        <p:grpSpPr bwMode="auto">
          <a:xfrm>
            <a:off x="9244507" y="1110954"/>
            <a:ext cx="2867769" cy="3229356"/>
            <a:chOff x="4368" y="2064"/>
            <a:chExt cx="744" cy="840"/>
          </a:xfrm>
        </p:grpSpPr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186400D0-3E01-63E3-9212-9660758C67C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627535">
              <a:off x="4560" y="1944"/>
              <a:ext cx="432" cy="672"/>
            </a:xfrm>
            <a:prstGeom prst="triangle">
              <a:avLst>
                <a:gd name="adj" fmla="val 37926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" name="Line 7">
              <a:extLst>
                <a:ext uri="{FF2B5EF4-FFF2-40B4-BE49-F238E27FC236}">
                  <a16:creationId xmlns:a16="http://schemas.microsoft.com/office/drawing/2014/main" id="{86EB2AD1-92B2-54C3-F431-934720BCBD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8" y="2088"/>
              <a:ext cx="96" cy="8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0" name="Picture 9" descr="Human cartoon hand showing three fingers or the number 3. | CanStock">
            <a:extLst>
              <a:ext uri="{FF2B5EF4-FFF2-40B4-BE49-F238E27FC236}">
                <a16:creationId xmlns:a16="http://schemas.microsoft.com/office/drawing/2014/main" id="{F9D259F5-1CC2-E4C2-C768-2DE7528FA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5505" y="4331650"/>
            <a:ext cx="1308295" cy="215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59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humbtack on a calendar date">
            <a:extLst>
              <a:ext uri="{FF2B5EF4-FFF2-40B4-BE49-F238E27FC236}">
                <a16:creationId xmlns:a16="http://schemas.microsoft.com/office/drawing/2014/main" id="{1452EF2D-6F21-47B7-BA5C-EE5DDCFA86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3" b="122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55AFE-B200-479B-95E2-887C1A662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287" y="1132578"/>
            <a:ext cx="10515600" cy="35591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/>
              <a:t>Following Month:</a:t>
            </a:r>
          </a:p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en-US" sz="4400" dirty="0"/>
              <a:t>Collect the regular number of routine samples</a:t>
            </a:r>
          </a:p>
          <a:p>
            <a:pPr algn="ctr"/>
            <a:endParaRPr lang="en-US" sz="6000" b="1" dirty="0">
              <a:solidFill>
                <a:srgbClr val="D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5101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87543-0A7F-9ED3-C448-CB6915D2E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RTCR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834F3-74D7-C9FE-E5DE-789FC11A5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1097"/>
            <a:ext cx="9721645" cy="53203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3600" b="1" dirty="0">
                <a:cs typeface="Arial" panose="020B0604020202020204" pitchFamily="34" charset="0"/>
              </a:rPr>
              <a:t>Level 1 Assessment</a:t>
            </a:r>
            <a:r>
              <a:rPr lang="en-US" sz="3600" dirty="0">
                <a:cs typeface="Arial" panose="020B0604020202020204" pitchFamily="34" charset="0"/>
              </a:rPr>
              <a:t>: Evaluation of source water, treatment, distribution, and other operational practices that is completed by the system.</a:t>
            </a:r>
          </a:p>
          <a:p>
            <a:pPr>
              <a:spcBef>
                <a:spcPts val="0"/>
              </a:spcBef>
            </a:pPr>
            <a:endParaRPr lang="en-US" sz="3600" dirty="0"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3600" b="1" dirty="0">
                <a:cs typeface="Arial" panose="020B0604020202020204" pitchFamily="34" charset="0"/>
              </a:rPr>
              <a:t>Level 2 Assessment: </a:t>
            </a:r>
            <a:r>
              <a:rPr lang="en-US" sz="3600" dirty="0">
                <a:cs typeface="Arial" panose="020B0604020202020204" pitchFamily="34" charset="0"/>
              </a:rPr>
              <a:t>Detailed evaluation conducted by EPA or an approved third party. Additional sampling, inspections, etc. . . could be required.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6FE0D-EFDC-E2FA-B756-40F9AA2D7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39</a:t>
            </a:fld>
            <a:endParaRPr lang="en-US"/>
          </a:p>
        </p:txBody>
      </p:sp>
      <p:sp>
        <p:nvSpPr>
          <p:cNvPr id="5" name="Star: 12 Points 4">
            <a:extLst>
              <a:ext uri="{FF2B5EF4-FFF2-40B4-BE49-F238E27FC236}">
                <a16:creationId xmlns:a16="http://schemas.microsoft.com/office/drawing/2014/main" id="{4C7E7B09-F68F-523B-2292-AF7FBEF72656}"/>
              </a:ext>
            </a:extLst>
          </p:cNvPr>
          <p:cNvSpPr/>
          <p:nvPr/>
        </p:nvSpPr>
        <p:spPr>
          <a:xfrm>
            <a:off x="9933991" y="233265"/>
            <a:ext cx="2177142" cy="1978090"/>
          </a:xfrm>
          <a:prstGeom prst="star12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Find &amp; Fix</a:t>
            </a:r>
          </a:p>
        </p:txBody>
      </p:sp>
    </p:spTree>
    <p:extLst>
      <p:ext uri="{BB962C8B-B14F-4D97-AF65-F5344CB8AC3E}">
        <p14:creationId xmlns:p14="http://schemas.microsoft.com/office/powerpoint/2010/main" val="41293433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Image result for tap water sampling">
            <a:extLst>
              <a:ext uri="{FF2B5EF4-FFF2-40B4-BE49-F238E27FC236}">
                <a16:creationId xmlns:a16="http://schemas.microsoft.com/office/drawing/2014/main" id="{19D752AF-B554-0B5B-5D28-A27CDB46A2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 t="15294" b="1"/>
          <a:stretch/>
        </p:blipFill>
        <p:spPr bwMode="auto">
          <a:xfrm>
            <a:off x="0" y="0"/>
            <a:ext cx="12191998" cy="732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ACEBF4-097B-114A-16D7-3BD67EA34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Disinfectants/Disinfection Byproducts Rule (D/DBPR)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CD0B8-332F-7249-B1A6-991B5A363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40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13B450-778A-1D50-50A5-36A64D6E3F22}"/>
              </a:ext>
            </a:extLst>
          </p:cNvPr>
          <p:cNvSpPr txBox="1"/>
          <p:nvPr/>
        </p:nvSpPr>
        <p:spPr>
          <a:xfrm rot="21206911">
            <a:off x="8261139" y="719897"/>
            <a:ext cx="3442120" cy="1077218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Systems Have to Sample?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129A51-D5D1-6152-565E-38E705C5A378}"/>
              </a:ext>
            </a:extLst>
          </p:cNvPr>
          <p:cNvSpPr txBox="1"/>
          <p:nvPr/>
        </p:nvSpPr>
        <p:spPr>
          <a:xfrm>
            <a:off x="1073727" y="1011382"/>
            <a:ext cx="52559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 *PWSs adding a disinfectant to the drinking water during any part of the treatment process.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9840F52-4508-8880-64E0-246ABB048128}"/>
              </a:ext>
            </a:extLst>
          </p:cNvPr>
          <p:cNvSpPr/>
          <p:nvPr/>
        </p:nvSpPr>
        <p:spPr>
          <a:xfrm>
            <a:off x="6346192" y="4567698"/>
            <a:ext cx="2030804" cy="2030804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038" t="-41503" r="-32038" b="-66747"/>
            </a:stretch>
          </a:blipFill>
          <a:effectLst>
            <a:outerShdw dir="5400000" algn="ctr" rotWithShape="0">
              <a:srgbClr val="000000"/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>
              <a:effectLst>
                <a:innerShdw blurRad="114300">
                  <a:prstClr val="black"/>
                </a:innerShdw>
              </a:effectLst>
            </a:endParaRPr>
          </a:p>
          <a:p>
            <a:pPr algn="ctr"/>
            <a:endParaRPr lang="en-US" b="1" dirty="0">
              <a:effectLst>
                <a:innerShdw blurRad="114300">
                  <a:prstClr val="black"/>
                </a:innerShdw>
              </a:effectLst>
            </a:endParaRPr>
          </a:p>
          <a:p>
            <a:pPr algn="ctr"/>
            <a:r>
              <a:rPr lang="en-US" b="1" dirty="0">
                <a:solidFill>
                  <a:prstClr val="white">
                    <a:hueOff val="0"/>
                    <a:satOff val="0"/>
                    <a:lumOff val="0"/>
                    <a:alphaOff val="0"/>
                  </a:prstClr>
                </a:solidFill>
              </a:rPr>
              <a:t>Community</a:t>
            </a:r>
          </a:p>
          <a:p>
            <a:pPr algn="ctr"/>
            <a:endParaRPr lang="en-US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831AA07-B35E-9C28-CCE7-3F697A0DAACB}"/>
              </a:ext>
            </a:extLst>
          </p:cNvPr>
          <p:cNvGrpSpPr/>
          <p:nvPr/>
        </p:nvGrpSpPr>
        <p:grpSpPr>
          <a:xfrm>
            <a:off x="8727947" y="4572931"/>
            <a:ext cx="2029968" cy="2035417"/>
            <a:chOff x="7529951" y="4588199"/>
            <a:chExt cx="2029968" cy="203541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546E215-D7E9-D9D9-B3AE-4FC05EC80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6" t="10744" r="9268" b="3621"/>
            <a:stretch>
              <a:fillRect/>
            </a:stretch>
          </p:blipFill>
          <p:spPr>
            <a:xfrm>
              <a:off x="7529951" y="4588199"/>
              <a:ext cx="2029968" cy="2035417"/>
            </a:xfrm>
            <a:prstGeom prst="flowChartConnector">
              <a:avLst/>
            </a:prstGeom>
            <a:effectLst>
              <a:outerShdw dir="5400000" algn="ctr" rotWithShape="0">
                <a:schemeClr val="tx1"/>
              </a:outerShdw>
            </a:effec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49EF003-D6E1-4E66-84F6-8767E3A30087}"/>
                </a:ext>
              </a:extLst>
            </p:cNvPr>
            <p:cNvSpPr txBox="1"/>
            <p:nvPr/>
          </p:nvSpPr>
          <p:spPr>
            <a:xfrm>
              <a:off x="7595343" y="5680357"/>
              <a:ext cx="194287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Non-Transient Non-Community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694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68CC5-A0BB-E2A4-DAB1-B8CC365A3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Public Heath &amp; Disinfection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33989-E8CB-5CE9-87EC-3ADBB3ED1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439229" cy="4981575"/>
          </a:xfrm>
        </p:spPr>
        <p:txBody>
          <a:bodyPr>
            <a:normAutofit lnSpcReduction="10000"/>
          </a:bodyPr>
          <a:lstStyle/>
          <a:p>
            <a:pPr>
              <a:spcAft>
                <a:spcPts val="1500"/>
              </a:spcAft>
            </a:pPr>
            <a:r>
              <a:rPr lang="en-US" sz="3200"/>
              <a:t>Disinfectants inactivate pathogenic microorganisms.</a:t>
            </a:r>
          </a:p>
          <a:p>
            <a:pPr>
              <a:spcAft>
                <a:spcPts val="1500"/>
              </a:spcAft>
            </a:pPr>
            <a:r>
              <a:rPr lang="en-US" sz="3200"/>
              <a:t>Disinfectants react with substances naturally in water to form harmful Disinfection Byproducts (DBPs).</a:t>
            </a:r>
          </a:p>
          <a:p>
            <a:r>
              <a:rPr lang="en-US" sz="3200"/>
              <a:t>Both Disinfectants and DBPs produce negative health effects when present in excessive levels.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EAFEC-4BDA-0CEF-6121-409B2FE35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41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4D8BA5-314C-BA4D-2130-4F9A2D02F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300" y="1825624"/>
            <a:ext cx="5867400" cy="427831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149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90763-26F7-6874-2365-1404C1B5E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4">
            <a:extLst>
              <a:ext uri="{FF2B5EF4-FFF2-40B4-BE49-F238E27FC236}">
                <a16:creationId xmlns:a16="http://schemas.microsoft.com/office/drawing/2014/main" id="{2E4A2FCF-04D2-1EDB-9A83-96D96EFCBA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0786953"/>
              </p:ext>
            </p:extLst>
          </p:nvPr>
        </p:nvGraphicFramePr>
        <p:xfrm>
          <a:off x="103390" y="1585718"/>
          <a:ext cx="6666292" cy="5021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E7F366A-FFE5-66CC-62A9-2F3CFFB28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779818" cy="1325563"/>
          </a:xfrm>
        </p:spPr>
        <p:txBody>
          <a:bodyPr/>
          <a:lstStyle/>
          <a:p>
            <a:r>
              <a:rPr lang="en-US" dirty="0"/>
              <a:t>Disinfectant Health Effects</a:t>
            </a:r>
          </a:p>
        </p:txBody>
      </p:sp>
      <p:sp>
        <p:nvSpPr>
          <p:cNvPr id="7" name="Star: 12 Points 6">
            <a:extLst>
              <a:ext uri="{FF2B5EF4-FFF2-40B4-BE49-F238E27FC236}">
                <a16:creationId xmlns:a16="http://schemas.microsoft.com/office/drawing/2014/main" id="{357EBCF9-FB3F-1D6A-A841-972F19333D7A}"/>
              </a:ext>
            </a:extLst>
          </p:cNvPr>
          <p:cNvSpPr/>
          <p:nvPr/>
        </p:nvSpPr>
        <p:spPr>
          <a:xfrm>
            <a:off x="4491592" y="4858284"/>
            <a:ext cx="1737360" cy="1737360"/>
          </a:xfrm>
          <a:prstGeom prst="star12">
            <a:avLst/>
          </a:prstGeom>
          <a:solidFill>
            <a:schemeClr val="accent2">
              <a:alpha val="50000"/>
            </a:schemeClr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Chronic Health Effect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7F50D0-B3DD-C2FA-5AB8-F55CE92E2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AFC1A-BE37-432E-ACC0-B270331CA3E7}" type="slidenum">
              <a:rPr lang="en-US" smtClean="0"/>
              <a:t>42</a:t>
            </a:fld>
            <a:endParaRPr lang="en-US"/>
          </a:p>
        </p:txBody>
      </p:sp>
      <p:sp>
        <p:nvSpPr>
          <p:cNvPr id="4" name="Star: 12 Points 3">
            <a:extLst>
              <a:ext uri="{FF2B5EF4-FFF2-40B4-BE49-F238E27FC236}">
                <a16:creationId xmlns:a16="http://schemas.microsoft.com/office/drawing/2014/main" id="{600FBEA5-2912-BD2C-A9A1-B29BD8FB00F4}"/>
              </a:ext>
            </a:extLst>
          </p:cNvPr>
          <p:cNvSpPr/>
          <p:nvPr/>
        </p:nvSpPr>
        <p:spPr>
          <a:xfrm>
            <a:off x="330628" y="2831292"/>
            <a:ext cx="1645920" cy="1645920"/>
          </a:xfrm>
          <a:prstGeom prst="star12">
            <a:avLst/>
          </a:prstGeom>
          <a:solidFill>
            <a:srgbClr val="C00000">
              <a:alpha val="50000"/>
            </a:srgbClr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Acute Health Effects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688B3C2-2674-41A4-E058-D0C9514A297B}"/>
              </a:ext>
            </a:extLst>
          </p:cNvPr>
          <p:cNvSpPr txBox="1">
            <a:spLocks/>
          </p:cNvSpPr>
          <p:nvPr/>
        </p:nvSpPr>
        <p:spPr>
          <a:xfrm>
            <a:off x="6382414" y="292604"/>
            <a:ext cx="5569527" cy="1470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Disinfection Byproducts Health Effects</a:t>
            </a:r>
          </a:p>
        </p:txBody>
      </p:sp>
      <p:graphicFrame>
        <p:nvGraphicFramePr>
          <p:cNvPr id="10" name="Content Placeholder 4">
            <a:extLst>
              <a:ext uri="{FF2B5EF4-FFF2-40B4-BE49-F238E27FC236}">
                <a16:creationId xmlns:a16="http://schemas.microsoft.com/office/drawing/2014/main" id="{1D792A14-BF4F-9A60-ACF1-75E4C27DD9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2761231"/>
              </p:ext>
            </p:extLst>
          </p:nvPr>
        </p:nvGraphicFramePr>
        <p:xfrm>
          <a:off x="6453963" y="1674463"/>
          <a:ext cx="6666292" cy="4770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Star: 12 Points 10">
            <a:extLst>
              <a:ext uri="{FF2B5EF4-FFF2-40B4-BE49-F238E27FC236}">
                <a16:creationId xmlns:a16="http://schemas.microsoft.com/office/drawing/2014/main" id="{A9A8BEFD-B281-FD16-0672-4ABB2D64A145}"/>
              </a:ext>
            </a:extLst>
          </p:cNvPr>
          <p:cNvSpPr/>
          <p:nvPr/>
        </p:nvSpPr>
        <p:spPr>
          <a:xfrm>
            <a:off x="7058246" y="3191098"/>
            <a:ext cx="1737360" cy="1737360"/>
          </a:xfrm>
          <a:prstGeom prst="star12">
            <a:avLst/>
          </a:prstGeom>
          <a:solidFill>
            <a:schemeClr val="accent2">
              <a:alpha val="50000"/>
            </a:schemeClr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Chronic Health Effects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569B8D6-C527-79C9-73DF-7D83BF809277}"/>
              </a:ext>
            </a:extLst>
          </p:cNvPr>
          <p:cNvGrpSpPr/>
          <p:nvPr/>
        </p:nvGrpSpPr>
        <p:grpSpPr>
          <a:xfrm>
            <a:off x="2418867" y="62967"/>
            <a:ext cx="6781439" cy="6732066"/>
            <a:chOff x="6490854" y="1198419"/>
            <a:chExt cx="4572000" cy="4052888"/>
          </a:xfrm>
        </p:grpSpPr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7A50AD0C-14E9-CAC0-3830-FB40B3FB56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0854" y="1198419"/>
              <a:ext cx="4572000" cy="4052888"/>
            </a:xfrm>
            <a:prstGeom prst="rect">
              <a:avLst/>
            </a:prstGeom>
            <a:solidFill>
              <a:srgbClr val="FFFFFF">
                <a:alpha val="72000"/>
              </a:srgbClr>
            </a:solidFill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427986-087F-A8C9-F306-6219C2550FE9}"/>
                </a:ext>
              </a:extLst>
            </p:cNvPr>
            <p:cNvSpPr txBox="1"/>
            <p:nvPr/>
          </p:nvSpPr>
          <p:spPr>
            <a:xfrm>
              <a:off x="6670964" y="3892827"/>
              <a:ext cx="120534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/>
                <a:t>Microbials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83B8EBF-F371-DE30-111B-B63F102BDE29}"/>
                </a:ext>
              </a:extLst>
            </p:cNvPr>
            <p:cNvSpPr txBox="1"/>
            <p:nvPr/>
          </p:nvSpPr>
          <p:spPr>
            <a:xfrm>
              <a:off x="9656620" y="3892827"/>
              <a:ext cx="132310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Byproducts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837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5" grpId="0"/>
      <p:bldGraphic spid="10" grpId="0">
        <p:bldAsOne/>
      </p:bldGraphic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CDA68-40B4-8299-E525-3EB03D056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Types of Disinfectants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2E3B40-90A5-A69A-3B6F-6A01845BD0E1}"/>
              </a:ext>
            </a:extLst>
          </p:cNvPr>
          <p:cNvSpPr/>
          <p:nvPr/>
        </p:nvSpPr>
        <p:spPr>
          <a:xfrm>
            <a:off x="826985" y="1934000"/>
            <a:ext cx="2070920" cy="1656736"/>
          </a:xfrm>
          <a:prstGeom prst="rect">
            <a:avLst/>
          </a:prstGeom>
          <a:blipFill rotWithShape="1">
            <a:blip r:embed="rId3"/>
            <a:srcRect/>
            <a:stretch>
              <a:fillRect l="-3000" r="-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59970DC-4F61-E63C-0A25-ED2BAF52FF02}"/>
              </a:ext>
            </a:extLst>
          </p:cNvPr>
          <p:cNvSpPr/>
          <p:nvPr/>
        </p:nvSpPr>
        <p:spPr>
          <a:xfrm>
            <a:off x="1013368" y="3425063"/>
            <a:ext cx="1843119" cy="579857"/>
          </a:xfrm>
          <a:custGeom>
            <a:avLst/>
            <a:gdLst>
              <a:gd name="connsiteX0" fmla="*/ 0 w 1843119"/>
              <a:gd name="connsiteY0" fmla="*/ 0 h 579857"/>
              <a:gd name="connsiteX1" fmla="*/ 1075153 w 1843119"/>
              <a:gd name="connsiteY1" fmla="*/ 0 h 579857"/>
              <a:gd name="connsiteX2" fmla="*/ 1294791 w 1843119"/>
              <a:gd name="connsiteY2" fmla="*/ -62045 h 579857"/>
              <a:gd name="connsiteX3" fmla="*/ 1535933 w 1843119"/>
              <a:gd name="connsiteY3" fmla="*/ 0 h 579857"/>
              <a:gd name="connsiteX4" fmla="*/ 1843119 w 1843119"/>
              <a:gd name="connsiteY4" fmla="*/ 0 h 579857"/>
              <a:gd name="connsiteX5" fmla="*/ 1843119 w 1843119"/>
              <a:gd name="connsiteY5" fmla="*/ 96643 h 579857"/>
              <a:gd name="connsiteX6" fmla="*/ 1843119 w 1843119"/>
              <a:gd name="connsiteY6" fmla="*/ 96643 h 579857"/>
              <a:gd name="connsiteX7" fmla="*/ 1843119 w 1843119"/>
              <a:gd name="connsiteY7" fmla="*/ 241607 h 579857"/>
              <a:gd name="connsiteX8" fmla="*/ 1843119 w 1843119"/>
              <a:gd name="connsiteY8" fmla="*/ 579857 h 579857"/>
              <a:gd name="connsiteX9" fmla="*/ 1535933 w 1843119"/>
              <a:gd name="connsiteY9" fmla="*/ 579857 h 579857"/>
              <a:gd name="connsiteX10" fmla="*/ 1075153 w 1843119"/>
              <a:gd name="connsiteY10" fmla="*/ 579857 h 579857"/>
              <a:gd name="connsiteX11" fmla="*/ 1075153 w 1843119"/>
              <a:gd name="connsiteY11" fmla="*/ 579857 h 579857"/>
              <a:gd name="connsiteX12" fmla="*/ 0 w 1843119"/>
              <a:gd name="connsiteY12" fmla="*/ 579857 h 579857"/>
              <a:gd name="connsiteX13" fmla="*/ 0 w 1843119"/>
              <a:gd name="connsiteY13" fmla="*/ 241607 h 579857"/>
              <a:gd name="connsiteX14" fmla="*/ 0 w 1843119"/>
              <a:gd name="connsiteY14" fmla="*/ 96643 h 579857"/>
              <a:gd name="connsiteX15" fmla="*/ 0 w 1843119"/>
              <a:gd name="connsiteY15" fmla="*/ 96643 h 579857"/>
              <a:gd name="connsiteX16" fmla="*/ 0 w 1843119"/>
              <a:gd name="connsiteY16" fmla="*/ 0 h 57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43119" h="579857">
                <a:moveTo>
                  <a:pt x="0" y="0"/>
                </a:moveTo>
                <a:lnTo>
                  <a:pt x="1075153" y="0"/>
                </a:lnTo>
                <a:lnTo>
                  <a:pt x="1294791" y="-62045"/>
                </a:lnTo>
                <a:lnTo>
                  <a:pt x="1535933" y="0"/>
                </a:lnTo>
                <a:lnTo>
                  <a:pt x="1843119" y="0"/>
                </a:lnTo>
                <a:lnTo>
                  <a:pt x="1843119" y="96643"/>
                </a:lnTo>
                <a:lnTo>
                  <a:pt x="1843119" y="96643"/>
                </a:lnTo>
                <a:lnTo>
                  <a:pt x="1843119" y="241607"/>
                </a:lnTo>
                <a:lnTo>
                  <a:pt x="1843119" y="579857"/>
                </a:lnTo>
                <a:lnTo>
                  <a:pt x="1535933" y="579857"/>
                </a:lnTo>
                <a:lnTo>
                  <a:pt x="1075153" y="579857"/>
                </a:lnTo>
                <a:lnTo>
                  <a:pt x="1075153" y="579857"/>
                </a:lnTo>
                <a:lnTo>
                  <a:pt x="0" y="579857"/>
                </a:lnTo>
                <a:lnTo>
                  <a:pt x="0" y="241607"/>
                </a:lnTo>
                <a:lnTo>
                  <a:pt x="0" y="96643"/>
                </a:lnTo>
                <a:lnTo>
                  <a:pt x="0" y="966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390" tIns="72390" rIns="72390" bIns="72390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 dirty="0"/>
              <a:t>Chlorine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ABD1F9-A661-6E0F-843D-52329B668835}"/>
              </a:ext>
            </a:extLst>
          </p:cNvPr>
          <p:cNvSpPr/>
          <p:nvPr/>
        </p:nvSpPr>
        <p:spPr>
          <a:xfrm>
            <a:off x="3104998" y="1934000"/>
            <a:ext cx="2070920" cy="1656736"/>
          </a:xfrm>
          <a:prstGeom prst="rect">
            <a:avLst/>
          </a:prstGeom>
          <a:blipFill rotWithShape="1">
            <a:blip r:embed="rId4"/>
            <a:srcRect/>
            <a:stretch>
              <a:fillRect t="-6000" b="-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-3179766"/>
              <a:satOff val="8519"/>
              <a:lumOff val="3094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AD735C9-8979-18F4-B8CA-E8F27671812D}"/>
              </a:ext>
            </a:extLst>
          </p:cNvPr>
          <p:cNvSpPr/>
          <p:nvPr/>
        </p:nvSpPr>
        <p:spPr>
          <a:xfrm>
            <a:off x="3291381" y="3425063"/>
            <a:ext cx="1843119" cy="579857"/>
          </a:xfrm>
          <a:custGeom>
            <a:avLst/>
            <a:gdLst>
              <a:gd name="connsiteX0" fmla="*/ 0 w 1843119"/>
              <a:gd name="connsiteY0" fmla="*/ 0 h 579857"/>
              <a:gd name="connsiteX1" fmla="*/ 1075153 w 1843119"/>
              <a:gd name="connsiteY1" fmla="*/ 0 h 579857"/>
              <a:gd name="connsiteX2" fmla="*/ 1294791 w 1843119"/>
              <a:gd name="connsiteY2" fmla="*/ -62045 h 579857"/>
              <a:gd name="connsiteX3" fmla="*/ 1535933 w 1843119"/>
              <a:gd name="connsiteY3" fmla="*/ 0 h 579857"/>
              <a:gd name="connsiteX4" fmla="*/ 1843119 w 1843119"/>
              <a:gd name="connsiteY4" fmla="*/ 0 h 579857"/>
              <a:gd name="connsiteX5" fmla="*/ 1843119 w 1843119"/>
              <a:gd name="connsiteY5" fmla="*/ 96643 h 579857"/>
              <a:gd name="connsiteX6" fmla="*/ 1843119 w 1843119"/>
              <a:gd name="connsiteY6" fmla="*/ 96643 h 579857"/>
              <a:gd name="connsiteX7" fmla="*/ 1843119 w 1843119"/>
              <a:gd name="connsiteY7" fmla="*/ 241607 h 579857"/>
              <a:gd name="connsiteX8" fmla="*/ 1843119 w 1843119"/>
              <a:gd name="connsiteY8" fmla="*/ 579857 h 579857"/>
              <a:gd name="connsiteX9" fmla="*/ 1535933 w 1843119"/>
              <a:gd name="connsiteY9" fmla="*/ 579857 h 579857"/>
              <a:gd name="connsiteX10" fmla="*/ 1075153 w 1843119"/>
              <a:gd name="connsiteY10" fmla="*/ 579857 h 579857"/>
              <a:gd name="connsiteX11" fmla="*/ 1075153 w 1843119"/>
              <a:gd name="connsiteY11" fmla="*/ 579857 h 579857"/>
              <a:gd name="connsiteX12" fmla="*/ 0 w 1843119"/>
              <a:gd name="connsiteY12" fmla="*/ 579857 h 579857"/>
              <a:gd name="connsiteX13" fmla="*/ 0 w 1843119"/>
              <a:gd name="connsiteY13" fmla="*/ 241607 h 579857"/>
              <a:gd name="connsiteX14" fmla="*/ 0 w 1843119"/>
              <a:gd name="connsiteY14" fmla="*/ 96643 h 579857"/>
              <a:gd name="connsiteX15" fmla="*/ 0 w 1843119"/>
              <a:gd name="connsiteY15" fmla="*/ 96643 h 579857"/>
              <a:gd name="connsiteX16" fmla="*/ 0 w 1843119"/>
              <a:gd name="connsiteY16" fmla="*/ 0 h 57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43119" h="579857">
                <a:moveTo>
                  <a:pt x="0" y="0"/>
                </a:moveTo>
                <a:lnTo>
                  <a:pt x="1075153" y="0"/>
                </a:lnTo>
                <a:lnTo>
                  <a:pt x="1294791" y="-62045"/>
                </a:lnTo>
                <a:lnTo>
                  <a:pt x="1535933" y="0"/>
                </a:lnTo>
                <a:lnTo>
                  <a:pt x="1843119" y="0"/>
                </a:lnTo>
                <a:lnTo>
                  <a:pt x="1843119" y="96643"/>
                </a:lnTo>
                <a:lnTo>
                  <a:pt x="1843119" y="96643"/>
                </a:lnTo>
                <a:lnTo>
                  <a:pt x="1843119" y="241607"/>
                </a:lnTo>
                <a:lnTo>
                  <a:pt x="1843119" y="579857"/>
                </a:lnTo>
                <a:lnTo>
                  <a:pt x="1535933" y="579857"/>
                </a:lnTo>
                <a:lnTo>
                  <a:pt x="1075153" y="579857"/>
                </a:lnTo>
                <a:lnTo>
                  <a:pt x="1075153" y="579857"/>
                </a:lnTo>
                <a:lnTo>
                  <a:pt x="0" y="579857"/>
                </a:lnTo>
                <a:lnTo>
                  <a:pt x="0" y="241607"/>
                </a:lnTo>
                <a:lnTo>
                  <a:pt x="0" y="96643"/>
                </a:lnTo>
                <a:lnTo>
                  <a:pt x="0" y="966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390" tIns="72390" rIns="72390" bIns="72390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/>
              <a:t>Chlorine Dioxide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CD4189-F53F-F9A2-C806-9F887758DC5F}"/>
              </a:ext>
            </a:extLst>
          </p:cNvPr>
          <p:cNvSpPr/>
          <p:nvPr/>
        </p:nvSpPr>
        <p:spPr>
          <a:xfrm>
            <a:off x="5457646" y="1932798"/>
            <a:ext cx="2070920" cy="1656736"/>
          </a:xfrm>
          <a:prstGeom prst="rect">
            <a:avLst/>
          </a:prstGeom>
          <a:blipFill rotWithShape="1">
            <a:blip r:embed="rId5"/>
            <a:srcRect/>
            <a:stretch>
              <a:fillRect l="-9000" r="-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-6359532"/>
              <a:satOff val="17037"/>
              <a:lumOff val="6188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E170254-EB5E-EE2C-CE87-A410B47C5CB5}"/>
              </a:ext>
            </a:extLst>
          </p:cNvPr>
          <p:cNvSpPr/>
          <p:nvPr/>
        </p:nvSpPr>
        <p:spPr>
          <a:xfrm>
            <a:off x="5569393" y="3425063"/>
            <a:ext cx="1843119" cy="579857"/>
          </a:xfrm>
          <a:custGeom>
            <a:avLst/>
            <a:gdLst>
              <a:gd name="connsiteX0" fmla="*/ 0 w 1843119"/>
              <a:gd name="connsiteY0" fmla="*/ 0 h 579857"/>
              <a:gd name="connsiteX1" fmla="*/ 1075153 w 1843119"/>
              <a:gd name="connsiteY1" fmla="*/ 0 h 579857"/>
              <a:gd name="connsiteX2" fmla="*/ 1294791 w 1843119"/>
              <a:gd name="connsiteY2" fmla="*/ -62045 h 579857"/>
              <a:gd name="connsiteX3" fmla="*/ 1535933 w 1843119"/>
              <a:gd name="connsiteY3" fmla="*/ 0 h 579857"/>
              <a:gd name="connsiteX4" fmla="*/ 1843119 w 1843119"/>
              <a:gd name="connsiteY4" fmla="*/ 0 h 579857"/>
              <a:gd name="connsiteX5" fmla="*/ 1843119 w 1843119"/>
              <a:gd name="connsiteY5" fmla="*/ 96643 h 579857"/>
              <a:gd name="connsiteX6" fmla="*/ 1843119 w 1843119"/>
              <a:gd name="connsiteY6" fmla="*/ 96643 h 579857"/>
              <a:gd name="connsiteX7" fmla="*/ 1843119 w 1843119"/>
              <a:gd name="connsiteY7" fmla="*/ 241607 h 579857"/>
              <a:gd name="connsiteX8" fmla="*/ 1843119 w 1843119"/>
              <a:gd name="connsiteY8" fmla="*/ 579857 h 579857"/>
              <a:gd name="connsiteX9" fmla="*/ 1535933 w 1843119"/>
              <a:gd name="connsiteY9" fmla="*/ 579857 h 579857"/>
              <a:gd name="connsiteX10" fmla="*/ 1075153 w 1843119"/>
              <a:gd name="connsiteY10" fmla="*/ 579857 h 579857"/>
              <a:gd name="connsiteX11" fmla="*/ 1075153 w 1843119"/>
              <a:gd name="connsiteY11" fmla="*/ 579857 h 579857"/>
              <a:gd name="connsiteX12" fmla="*/ 0 w 1843119"/>
              <a:gd name="connsiteY12" fmla="*/ 579857 h 579857"/>
              <a:gd name="connsiteX13" fmla="*/ 0 w 1843119"/>
              <a:gd name="connsiteY13" fmla="*/ 241607 h 579857"/>
              <a:gd name="connsiteX14" fmla="*/ 0 w 1843119"/>
              <a:gd name="connsiteY14" fmla="*/ 96643 h 579857"/>
              <a:gd name="connsiteX15" fmla="*/ 0 w 1843119"/>
              <a:gd name="connsiteY15" fmla="*/ 96643 h 579857"/>
              <a:gd name="connsiteX16" fmla="*/ 0 w 1843119"/>
              <a:gd name="connsiteY16" fmla="*/ 0 h 57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43119" h="579857">
                <a:moveTo>
                  <a:pt x="0" y="0"/>
                </a:moveTo>
                <a:lnTo>
                  <a:pt x="1075153" y="0"/>
                </a:lnTo>
                <a:lnTo>
                  <a:pt x="1294791" y="-62045"/>
                </a:lnTo>
                <a:lnTo>
                  <a:pt x="1535933" y="0"/>
                </a:lnTo>
                <a:lnTo>
                  <a:pt x="1843119" y="0"/>
                </a:lnTo>
                <a:lnTo>
                  <a:pt x="1843119" y="96643"/>
                </a:lnTo>
                <a:lnTo>
                  <a:pt x="1843119" y="96643"/>
                </a:lnTo>
                <a:lnTo>
                  <a:pt x="1843119" y="241607"/>
                </a:lnTo>
                <a:lnTo>
                  <a:pt x="1843119" y="579857"/>
                </a:lnTo>
                <a:lnTo>
                  <a:pt x="1535933" y="579857"/>
                </a:lnTo>
                <a:lnTo>
                  <a:pt x="1075153" y="579857"/>
                </a:lnTo>
                <a:lnTo>
                  <a:pt x="1075153" y="579857"/>
                </a:lnTo>
                <a:lnTo>
                  <a:pt x="0" y="579857"/>
                </a:lnTo>
                <a:lnTo>
                  <a:pt x="0" y="241607"/>
                </a:lnTo>
                <a:lnTo>
                  <a:pt x="0" y="96643"/>
                </a:lnTo>
                <a:lnTo>
                  <a:pt x="0" y="966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390" tIns="72390" rIns="72390" bIns="72390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/>
              <a:t>Chloramines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2CDAC2-D77B-A4F3-9CEC-102A48EBD2A2}"/>
              </a:ext>
            </a:extLst>
          </p:cNvPr>
          <p:cNvSpPr/>
          <p:nvPr/>
        </p:nvSpPr>
        <p:spPr>
          <a:xfrm>
            <a:off x="1965991" y="4212013"/>
            <a:ext cx="2070920" cy="1656736"/>
          </a:xfrm>
          <a:prstGeom prst="rect">
            <a:avLst/>
          </a:prstGeom>
          <a:blipFill rotWithShape="1">
            <a:blip r:embed="rId6"/>
            <a:srcRect/>
            <a:stretch>
              <a:fillRect l="-3000" r="-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-9539299"/>
              <a:satOff val="25556"/>
              <a:lumOff val="928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4C97020-DCB0-002E-45C7-D9E1B04840EA}"/>
              </a:ext>
            </a:extLst>
          </p:cNvPr>
          <p:cNvSpPr/>
          <p:nvPr/>
        </p:nvSpPr>
        <p:spPr>
          <a:xfrm>
            <a:off x="2152374" y="5703075"/>
            <a:ext cx="1843119" cy="579857"/>
          </a:xfrm>
          <a:custGeom>
            <a:avLst/>
            <a:gdLst>
              <a:gd name="connsiteX0" fmla="*/ 0 w 1843119"/>
              <a:gd name="connsiteY0" fmla="*/ 0 h 579857"/>
              <a:gd name="connsiteX1" fmla="*/ 1075153 w 1843119"/>
              <a:gd name="connsiteY1" fmla="*/ 0 h 579857"/>
              <a:gd name="connsiteX2" fmla="*/ 1294791 w 1843119"/>
              <a:gd name="connsiteY2" fmla="*/ -62045 h 579857"/>
              <a:gd name="connsiteX3" fmla="*/ 1535933 w 1843119"/>
              <a:gd name="connsiteY3" fmla="*/ 0 h 579857"/>
              <a:gd name="connsiteX4" fmla="*/ 1843119 w 1843119"/>
              <a:gd name="connsiteY4" fmla="*/ 0 h 579857"/>
              <a:gd name="connsiteX5" fmla="*/ 1843119 w 1843119"/>
              <a:gd name="connsiteY5" fmla="*/ 96643 h 579857"/>
              <a:gd name="connsiteX6" fmla="*/ 1843119 w 1843119"/>
              <a:gd name="connsiteY6" fmla="*/ 96643 h 579857"/>
              <a:gd name="connsiteX7" fmla="*/ 1843119 w 1843119"/>
              <a:gd name="connsiteY7" fmla="*/ 241607 h 579857"/>
              <a:gd name="connsiteX8" fmla="*/ 1843119 w 1843119"/>
              <a:gd name="connsiteY8" fmla="*/ 579857 h 579857"/>
              <a:gd name="connsiteX9" fmla="*/ 1535933 w 1843119"/>
              <a:gd name="connsiteY9" fmla="*/ 579857 h 579857"/>
              <a:gd name="connsiteX10" fmla="*/ 1075153 w 1843119"/>
              <a:gd name="connsiteY10" fmla="*/ 579857 h 579857"/>
              <a:gd name="connsiteX11" fmla="*/ 1075153 w 1843119"/>
              <a:gd name="connsiteY11" fmla="*/ 579857 h 579857"/>
              <a:gd name="connsiteX12" fmla="*/ 0 w 1843119"/>
              <a:gd name="connsiteY12" fmla="*/ 579857 h 579857"/>
              <a:gd name="connsiteX13" fmla="*/ 0 w 1843119"/>
              <a:gd name="connsiteY13" fmla="*/ 241607 h 579857"/>
              <a:gd name="connsiteX14" fmla="*/ 0 w 1843119"/>
              <a:gd name="connsiteY14" fmla="*/ 96643 h 579857"/>
              <a:gd name="connsiteX15" fmla="*/ 0 w 1843119"/>
              <a:gd name="connsiteY15" fmla="*/ 96643 h 579857"/>
              <a:gd name="connsiteX16" fmla="*/ 0 w 1843119"/>
              <a:gd name="connsiteY16" fmla="*/ 0 h 57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43119" h="579857">
                <a:moveTo>
                  <a:pt x="0" y="0"/>
                </a:moveTo>
                <a:lnTo>
                  <a:pt x="1075153" y="0"/>
                </a:lnTo>
                <a:lnTo>
                  <a:pt x="1294791" y="-62045"/>
                </a:lnTo>
                <a:lnTo>
                  <a:pt x="1535933" y="0"/>
                </a:lnTo>
                <a:lnTo>
                  <a:pt x="1843119" y="0"/>
                </a:lnTo>
                <a:lnTo>
                  <a:pt x="1843119" y="96643"/>
                </a:lnTo>
                <a:lnTo>
                  <a:pt x="1843119" y="96643"/>
                </a:lnTo>
                <a:lnTo>
                  <a:pt x="1843119" y="241607"/>
                </a:lnTo>
                <a:lnTo>
                  <a:pt x="1843119" y="579857"/>
                </a:lnTo>
                <a:lnTo>
                  <a:pt x="1535933" y="579857"/>
                </a:lnTo>
                <a:lnTo>
                  <a:pt x="1075153" y="579857"/>
                </a:lnTo>
                <a:lnTo>
                  <a:pt x="1075153" y="579857"/>
                </a:lnTo>
                <a:lnTo>
                  <a:pt x="0" y="579857"/>
                </a:lnTo>
                <a:lnTo>
                  <a:pt x="0" y="241607"/>
                </a:lnTo>
                <a:lnTo>
                  <a:pt x="0" y="96643"/>
                </a:lnTo>
                <a:lnTo>
                  <a:pt x="0" y="966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390" tIns="72390" rIns="72390" bIns="72390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/>
              <a:t>Bromine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F282A8-A7F4-286D-81F9-BC178461C8A9}"/>
              </a:ext>
            </a:extLst>
          </p:cNvPr>
          <p:cNvSpPr/>
          <p:nvPr/>
        </p:nvSpPr>
        <p:spPr>
          <a:xfrm>
            <a:off x="4244004" y="4212013"/>
            <a:ext cx="2070920" cy="1656736"/>
          </a:xfrm>
          <a:prstGeom prst="rect">
            <a:avLst/>
          </a:prstGeom>
          <a:blipFill rotWithShape="1">
            <a:blip r:embed="rId7"/>
            <a:srcRect/>
            <a:stretch>
              <a:fillRect t="-1000" b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-12719064"/>
              <a:satOff val="34075"/>
              <a:lumOff val="12376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3153148-7F4E-D67C-5800-BE2EF015F225}"/>
              </a:ext>
            </a:extLst>
          </p:cNvPr>
          <p:cNvSpPr/>
          <p:nvPr/>
        </p:nvSpPr>
        <p:spPr>
          <a:xfrm>
            <a:off x="4430387" y="5703075"/>
            <a:ext cx="1843119" cy="579857"/>
          </a:xfrm>
          <a:custGeom>
            <a:avLst/>
            <a:gdLst>
              <a:gd name="connsiteX0" fmla="*/ 0 w 1843119"/>
              <a:gd name="connsiteY0" fmla="*/ 0 h 579857"/>
              <a:gd name="connsiteX1" fmla="*/ 1075153 w 1843119"/>
              <a:gd name="connsiteY1" fmla="*/ 0 h 579857"/>
              <a:gd name="connsiteX2" fmla="*/ 1294791 w 1843119"/>
              <a:gd name="connsiteY2" fmla="*/ -62045 h 579857"/>
              <a:gd name="connsiteX3" fmla="*/ 1535933 w 1843119"/>
              <a:gd name="connsiteY3" fmla="*/ 0 h 579857"/>
              <a:gd name="connsiteX4" fmla="*/ 1843119 w 1843119"/>
              <a:gd name="connsiteY4" fmla="*/ 0 h 579857"/>
              <a:gd name="connsiteX5" fmla="*/ 1843119 w 1843119"/>
              <a:gd name="connsiteY5" fmla="*/ 96643 h 579857"/>
              <a:gd name="connsiteX6" fmla="*/ 1843119 w 1843119"/>
              <a:gd name="connsiteY6" fmla="*/ 96643 h 579857"/>
              <a:gd name="connsiteX7" fmla="*/ 1843119 w 1843119"/>
              <a:gd name="connsiteY7" fmla="*/ 241607 h 579857"/>
              <a:gd name="connsiteX8" fmla="*/ 1843119 w 1843119"/>
              <a:gd name="connsiteY8" fmla="*/ 579857 h 579857"/>
              <a:gd name="connsiteX9" fmla="*/ 1535933 w 1843119"/>
              <a:gd name="connsiteY9" fmla="*/ 579857 h 579857"/>
              <a:gd name="connsiteX10" fmla="*/ 1075153 w 1843119"/>
              <a:gd name="connsiteY10" fmla="*/ 579857 h 579857"/>
              <a:gd name="connsiteX11" fmla="*/ 1075153 w 1843119"/>
              <a:gd name="connsiteY11" fmla="*/ 579857 h 579857"/>
              <a:gd name="connsiteX12" fmla="*/ 0 w 1843119"/>
              <a:gd name="connsiteY12" fmla="*/ 579857 h 579857"/>
              <a:gd name="connsiteX13" fmla="*/ 0 w 1843119"/>
              <a:gd name="connsiteY13" fmla="*/ 241607 h 579857"/>
              <a:gd name="connsiteX14" fmla="*/ 0 w 1843119"/>
              <a:gd name="connsiteY14" fmla="*/ 96643 h 579857"/>
              <a:gd name="connsiteX15" fmla="*/ 0 w 1843119"/>
              <a:gd name="connsiteY15" fmla="*/ 96643 h 579857"/>
              <a:gd name="connsiteX16" fmla="*/ 0 w 1843119"/>
              <a:gd name="connsiteY16" fmla="*/ 0 h 57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43119" h="579857">
                <a:moveTo>
                  <a:pt x="0" y="0"/>
                </a:moveTo>
                <a:lnTo>
                  <a:pt x="1075153" y="0"/>
                </a:lnTo>
                <a:lnTo>
                  <a:pt x="1294791" y="-62045"/>
                </a:lnTo>
                <a:lnTo>
                  <a:pt x="1535933" y="0"/>
                </a:lnTo>
                <a:lnTo>
                  <a:pt x="1843119" y="0"/>
                </a:lnTo>
                <a:lnTo>
                  <a:pt x="1843119" y="96643"/>
                </a:lnTo>
                <a:lnTo>
                  <a:pt x="1843119" y="96643"/>
                </a:lnTo>
                <a:lnTo>
                  <a:pt x="1843119" y="241607"/>
                </a:lnTo>
                <a:lnTo>
                  <a:pt x="1843119" y="579857"/>
                </a:lnTo>
                <a:lnTo>
                  <a:pt x="1535933" y="579857"/>
                </a:lnTo>
                <a:lnTo>
                  <a:pt x="1075153" y="579857"/>
                </a:lnTo>
                <a:lnTo>
                  <a:pt x="1075153" y="579857"/>
                </a:lnTo>
                <a:lnTo>
                  <a:pt x="0" y="579857"/>
                </a:lnTo>
                <a:lnTo>
                  <a:pt x="0" y="241607"/>
                </a:lnTo>
                <a:lnTo>
                  <a:pt x="0" y="96643"/>
                </a:lnTo>
                <a:lnTo>
                  <a:pt x="0" y="966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390" tIns="72390" rIns="72390" bIns="72390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/>
              <a:t>Ozone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CA84C9C-E231-0A19-8D6D-0B4A7E8DD8BA}"/>
              </a:ext>
            </a:extLst>
          </p:cNvPr>
          <p:cNvGraphicFramePr/>
          <p:nvPr/>
        </p:nvGraphicFramePr>
        <p:xfrm>
          <a:off x="7055499" y="3115939"/>
          <a:ext cx="4777273" cy="2266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032165F-E66B-4A61-AFF7-8F772DB928D2}"/>
              </a:ext>
            </a:extLst>
          </p:cNvPr>
          <p:cNvSpPr/>
          <p:nvPr/>
        </p:nvSpPr>
        <p:spPr>
          <a:xfrm rot="20856039">
            <a:off x="1878653" y="3366976"/>
            <a:ext cx="545268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R CHRISTY" panose="02000000000000000000" pitchFamily="2" charset="0"/>
              </a:rPr>
              <a:t>Chemical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3CF991-D728-EE58-D1B9-9F71D1E5EBDC}"/>
              </a:ext>
            </a:extLst>
          </p:cNvPr>
          <p:cNvSpPr/>
          <p:nvPr/>
        </p:nvSpPr>
        <p:spPr>
          <a:xfrm rot="954909">
            <a:off x="7460530" y="2786116"/>
            <a:ext cx="431569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 CHRISTY" panose="02000000000000000000" pitchFamily="2" charset="0"/>
              </a:rPr>
              <a:t>Physical</a:t>
            </a:r>
          </a:p>
        </p:txBody>
      </p:sp>
      <p:sp>
        <p:nvSpPr>
          <p:cNvPr id="9" name="Double Wave 8">
            <a:extLst>
              <a:ext uri="{FF2B5EF4-FFF2-40B4-BE49-F238E27FC236}">
                <a16:creationId xmlns:a16="http://schemas.microsoft.com/office/drawing/2014/main" id="{DD2A4561-471D-F75F-FA42-B56E15B068EE}"/>
              </a:ext>
            </a:extLst>
          </p:cNvPr>
          <p:cNvSpPr/>
          <p:nvPr/>
        </p:nvSpPr>
        <p:spPr>
          <a:xfrm rot="20073171">
            <a:off x="88900" y="1690688"/>
            <a:ext cx="2063750" cy="665162"/>
          </a:xfrm>
          <a:prstGeom prst="doubleWav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Most Widely Used</a:t>
            </a:r>
          </a:p>
        </p:txBody>
      </p:sp>
    </p:spTree>
    <p:extLst>
      <p:ext uri="{BB962C8B-B14F-4D97-AF65-F5344CB8AC3E}">
        <p14:creationId xmlns:p14="http://schemas.microsoft.com/office/powerpoint/2010/main" val="8718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Graphic spid="5" grpId="0">
        <p:bldAsOne/>
      </p:bldGraphic>
      <p:bldP spid="6" grpId="0"/>
      <p:bldP spid="7" grpId="0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4FDBB-13DF-734D-FCBE-E65C2AE22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C0DE73A-E331-A93D-C3D5-A072666B425A}"/>
              </a:ext>
            </a:extLst>
          </p:cNvPr>
          <p:cNvSpPr txBox="1"/>
          <p:nvPr/>
        </p:nvSpPr>
        <p:spPr>
          <a:xfrm>
            <a:off x="135694" y="820057"/>
            <a:ext cx="11920611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Disinfection Byproducts Formation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00FC958-3A68-E8C1-9950-FADE06E75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44</a:t>
            </a:fld>
            <a:endParaRPr lang="en-US"/>
          </a:p>
        </p:txBody>
      </p:sp>
      <p:sp>
        <p:nvSpPr>
          <p:cNvPr id="18" name="Text Box 3">
            <a:extLst>
              <a:ext uri="{FF2B5EF4-FFF2-40B4-BE49-F238E27FC236}">
                <a16:creationId xmlns:a16="http://schemas.microsoft.com/office/drawing/2014/main" id="{09FDF8D5-70A4-84B9-4E2E-060BDD517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799" y="2529819"/>
            <a:ext cx="2925465" cy="42258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Precursor in Water</a:t>
            </a: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B57E574D-B904-B671-0697-6A799F4AB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77" y="3683666"/>
            <a:ext cx="2456510" cy="59127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Natural Organic Matter</a:t>
            </a:r>
          </a:p>
        </p:txBody>
      </p:sp>
      <p:sp>
        <p:nvSpPr>
          <p:cNvPr id="14" name="Text Box 6">
            <a:extLst>
              <a:ext uri="{FF2B5EF4-FFF2-40B4-BE49-F238E27FC236}">
                <a16:creationId xmlns:a16="http://schemas.microsoft.com/office/drawing/2014/main" id="{5D072435-7DF1-ACA2-7024-2AB4ACCDF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6409" y="3389767"/>
            <a:ext cx="642175" cy="108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" name="Text Box 8">
            <a:extLst>
              <a:ext uri="{FF2B5EF4-FFF2-40B4-BE49-F238E27FC236}">
                <a16:creationId xmlns:a16="http://schemas.microsoft.com/office/drawing/2014/main" id="{6FE700CC-402F-FEF7-AC3A-7E0E65C54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7778" y="2332436"/>
            <a:ext cx="2776814" cy="42258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Disinfectant</a:t>
            </a:r>
          </a:p>
        </p:txBody>
      </p:sp>
      <p:sp>
        <p:nvSpPr>
          <p:cNvPr id="17" name="Text Box 9">
            <a:extLst>
              <a:ext uri="{FF2B5EF4-FFF2-40B4-BE49-F238E27FC236}">
                <a16:creationId xmlns:a16="http://schemas.microsoft.com/office/drawing/2014/main" id="{92CB875B-875B-0511-3F3B-E36639084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4807" y="3191518"/>
            <a:ext cx="2564242" cy="1431223"/>
          </a:xfrm>
          <a:prstGeom prst="rect">
            <a:avLst/>
          </a:prstGeom>
          <a:solidFill>
            <a:schemeClr val="accent3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Chlorine</a:t>
            </a:r>
          </a:p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Chloramines</a:t>
            </a:r>
          </a:p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Ozone</a:t>
            </a:r>
          </a:p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Chlorine Dioxide</a:t>
            </a:r>
          </a:p>
        </p:txBody>
      </p:sp>
      <p:sp>
        <p:nvSpPr>
          <p:cNvPr id="6" name="Text Box 12">
            <a:extLst>
              <a:ext uri="{FF2B5EF4-FFF2-40B4-BE49-F238E27FC236}">
                <a16:creationId xmlns:a16="http://schemas.microsoft.com/office/drawing/2014/main" id="{D85AD48E-C5B3-E8F9-4F2F-581DBA1FB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5269" y="3438461"/>
            <a:ext cx="642175" cy="108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8" name="Text Box 14">
            <a:extLst>
              <a:ext uri="{FF2B5EF4-FFF2-40B4-BE49-F238E27FC236}">
                <a16:creationId xmlns:a16="http://schemas.microsoft.com/office/drawing/2014/main" id="{6DE7AA00-AC76-9EF5-E8A4-F464C7345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7990" y="3214126"/>
            <a:ext cx="3924404" cy="1431223"/>
          </a:xfrm>
          <a:prstGeom prst="rect">
            <a:avLst/>
          </a:prstGeom>
          <a:solidFill>
            <a:srgbClr val="FF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TTHMs &amp; HAA5s</a:t>
            </a:r>
          </a:p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TTHMs &amp; HAA5s</a:t>
            </a:r>
          </a:p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Bromate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Chlorite</a:t>
            </a: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FEC4218C-72DD-2615-3B94-0A0B58A01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7990" y="2322002"/>
            <a:ext cx="3924404" cy="42258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DBPs</a:t>
            </a: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A704F26C-B35E-2A21-9406-C4B8AF8F12AA}"/>
              </a:ext>
            </a:extLst>
          </p:cNvPr>
          <p:cNvSpPr/>
          <p:nvPr/>
        </p:nvSpPr>
        <p:spPr>
          <a:xfrm>
            <a:off x="1396304" y="2952404"/>
            <a:ext cx="556709" cy="7216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C06CF1CF-E6B5-2D5F-3AAF-0F887C459347}"/>
              </a:ext>
            </a:extLst>
          </p:cNvPr>
          <p:cNvSpPr/>
          <p:nvPr/>
        </p:nvSpPr>
        <p:spPr>
          <a:xfrm>
            <a:off x="4956866" y="2761977"/>
            <a:ext cx="556709" cy="4225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ECEC3DC9-D7CC-39A3-FE2A-E929E35DF857}"/>
              </a:ext>
            </a:extLst>
          </p:cNvPr>
          <p:cNvSpPr/>
          <p:nvPr/>
        </p:nvSpPr>
        <p:spPr>
          <a:xfrm>
            <a:off x="9471837" y="2769804"/>
            <a:ext cx="556709" cy="4330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D84A73-9BCB-D551-C47F-28B76B084BF4}"/>
              </a:ext>
            </a:extLst>
          </p:cNvPr>
          <p:cNvSpPr txBox="1"/>
          <p:nvPr/>
        </p:nvSpPr>
        <p:spPr>
          <a:xfrm>
            <a:off x="1825417" y="5287816"/>
            <a:ext cx="7996154" cy="52031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Higher DBPs formation during the warmer months!</a:t>
            </a:r>
          </a:p>
        </p:txBody>
      </p:sp>
    </p:spTree>
    <p:extLst>
      <p:ext uri="{BB962C8B-B14F-4D97-AF65-F5344CB8AC3E}">
        <p14:creationId xmlns:p14="http://schemas.microsoft.com/office/powerpoint/2010/main" val="42726393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4" grpId="0"/>
      <p:bldP spid="16" grpId="0" animBg="1"/>
      <p:bldP spid="17" grpId="0" animBg="1"/>
      <p:bldP spid="6" grpId="0"/>
      <p:bldP spid="8" grpId="0" animBg="1"/>
      <p:bldP spid="12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B320B-CC75-BDAD-1A32-65399F468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AEA90FE1-5E3B-DBCC-CA32-7FA9028DF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6062" y="2577864"/>
            <a:ext cx="99049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 typeface="Webdings" panose="05030102010509060703" pitchFamily="18" charset="2"/>
              <a:buNone/>
              <a:tabLst/>
              <a:defRPr/>
            </a:pPr>
            <a:r>
              <a:rPr kumimoji="0" lang="en-US" altLang="en-US" sz="32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Maximum</a:t>
            </a:r>
            <a:r>
              <a:rPr kumimoji="0" lang="en-US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Residual Disinfectant Level (MRDL)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020315AC-1D76-378C-B5CB-8A091E3AA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75" y="3193750"/>
            <a:ext cx="8041110" cy="1637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black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Chlorine MRDL =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4.0 mg/L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black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black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Calculated based on a running annual average (RAA) of RTCR 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monthly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samples.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F89387-50A0-8277-F0BF-539CAF49BC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95000"/>
          </a:blip>
          <a:srcRect l="23849" t="33864" r="57212" b="13381"/>
          <a:stretch/>
        </p:blipFill>
        <p:spPr>
          <a:xfrm>
            <a:off x="9285774" y="1019476"/>
            <a:ext cx="2906226" cy="4553621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93FCEBDB-97A6-D56F-0F7A-F27144DDFCBF}"/>
              </a:ext>
            </a:extLst>
          </p:cNvPr>
          <p:cNvSpPr txBox="1">
            <a:spLocks noChangeArrowheads="1"/>
          </p:cNvSpPr>
          <p:nvPr/>
        </p:nvSpPr>
        <p:spPr>
          <a:xfrm>
            <a:off x="178855" y="288918"/>
            <a:ext cx="8400730" cy="66620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100000"/>
              </a:spcBef>
              <a:spcAft>
                <a:spcPts val="0"/>
              </a:spcAft>
              <a:buClr>
                <a:srgbClr val="ED7D31"/>
              </a:buClr>
              <a:buSzPct val="80000"/>
              <a:buFontTx/>
              <a:buNone/>
              <a:tabLst/>
              <a:defRPr/>
            </a:pPr>
            <a:r>
              <a:rPr kumimoji="0" lang="en-US" altLang="en-US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1.) Residual Disinfectant Level</a:t>
            </a:r>
          </a:p>
          <a:p>
            <a:pPr marL="457200" marR="0" lvl="1" indent="0" algn="r" defTabSz="914400" rtl="0" eaLnBrk="1" fontAlgn="auto" latinLnBrk="0" hangingPunct="1">
              <a:lnSpc>
                <a:spcPct val="100000"/>
              </a:lnSpc>
              <a:spcBef>
                <a:spcPct val="100000"/>
              </a:spcBef>
              <a:spcAft>
                <a:spcPts val="0"/>
              </a:spcAft>
              <a:buClr>
                <a:srgbClr val="ED7D31"/>
              </a:buClr>
              <a:buSzPct val="80000"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FF270A-D8B0-908A-6596-9ADEFA60AC72}"/>
              </a:ext>
            </a:extLst>
          </p:cNvPr>
          <p:cNvSpPr txBox="1"/>
          <p:nvPr/>
        </p:nvSpPr>
        <p:spPr>
          <a:xfrm>
            <a:off x="358665" y="1035286"/>
            <a:ext cx="90901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amount of disinfectant left in the system after it has reacted with precursors in the water (free chlorine residual).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32CA6029-49EE-C5C7-4ED4-BBC2092B1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6062" y="4876206"/>
            <a:ext cx="122125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 typeface="Webdings" panose="05030102010509060703" pitchFamily="18" charset="2"/>
              <a:buNone/>
              <a:tabLst/>
              <a:defRPr/>
            </a:pPr>
            <a:r>
              <a:rPr kumimoji="0" lang="en-US" altLang="en-US" sz="32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Minimum</a:t>
            </a:r>
            <a:r>
              <a:rPr kumimoji="0" lang="en-US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Residual Disinfectant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27FDDB-FBC2-E3E9-6C70-242176E06C4C}"/>
              </a:ext>
            </a:extLst>
          </p:cNvPr>
          <p:cNvSpPr txBox="1"/>
          <p:nvPr/>
        </p:nvSpPr>
        <p:spPr>
          <a:xfrm>
            <a:off x="181022" y="5589456"/>
            <a:ext cx="10885083" cy="1003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0150" lvl="2" indent="-285750"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  <a:buSzPct val="101000"/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EPA recommends a minimum residual in distribution of 0.2 mg/L (required for surface water systems)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D66DCE3-1915-6F77-7705-0D6B8A229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675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F8B9B90-81C6-048E-AD15-562E172EE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gochemless.com/wp-content/uploads/2012/12/THMs_trans.png">
            <a:extLst>
              <a:ext uri="{FF2B5EF4-FFF2-40B4-BE49-F238E27FC236}">
                <a16:creationId xmlns:a16="http://schemas.microsoft.com/office/drawing/2014/main" id="{082BF60E-1131-A54F-772F-1ADB44670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018" r="6036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F1E439-5AFF-7073-F865-E0623F96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46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195D2BB-BF9A-192B-787E-551AC7F5FEC2}"/>
              </a:ext>
            </a:extLst>
          </p:cNvPr>
          <p:cNvSpPr txBox="1">
            <a:spLocks noChangeArrowheads="1"/>
          </p:cNvSpPr>
          <p:nvPr/>
        </p:nvSpPr>
        <p:spPr>
          <a:xfrm>
            <a:off x="331893" y="373438"/>
            <a:ext cx="6834294" cy="1894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ED7D31"/>
              </a:buClr>
              <a:buSzPct val="80000"/>
              <a:tabLst/>
              <a:defRPr/>
            </a:pPr>
            <a:r>
              <a:rPr kumimoji="0" lang="en-US" altLang="en-US" sz="440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DBPs Maximum Contaminant Levels (MCLs)</a:t>
            </a:r>
          </a:p>
          <a:p>
            <a:pPr marL="457200" marR="0" lvl="1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ED7D31"/>
              </a:buClr>
              <a:buSzPct val="80000"/>
              <a:tabLst/>
              <a:defRPr/>
            </a:pPr>
            <a:endParaRPr kumimoji="0" lang="en-US" altLang="en-US" sz="37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ED7D31"/>
              </a:buClr>
              <a:buSzPct val="80000"/>
              <a:tabLst/>
              <a:defRPr/>
            </a:pPr>
            <a:endParaRPr kumimoji="0" lang="en-US" altLang="en-US" sz="37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000CA289-4D1E-5BC1-CABB-A9A897E21631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D309D926-3FA1-4EB5-8FD8-9294BA526CF8}" type="slidenum">
              <a:rPr lang="en-US" smtClean="0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46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52A01F9-C75C-08C5-1CCC-C37430D0A3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9333" y="1473200"/>
            <a:ext cx="6543039" cy="5248275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Trihalomethanes (THMs)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4 containments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MCL = 0.080 mg/L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SzTx/>
            </a:pP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Haloacetic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Acids (HAA5)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5 contaminants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MCL= 0.060 mg/L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SzTx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Chlorite (only if PWS uses chlorine dioxide)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MCL = 1.0 mg/L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SzTx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Bromate (only if PWS uses ozone)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MCL = 0.010 mg/L</a:t>
            </a:r>
          </a:p>
        </p:txBody>
      </p:sp>
    </p:spTree>
    <p:extLst>
      <p:ext uri="{BB962C8B-B14F-4D97-AF65-F5344CB8AC3E}">
        <p14:creationId xmlns:p14="http://schemas.microsoft.com/office/powerpoint/2010/main" val="2226075275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424CA-3561-1A34-F9BB-7714D6447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Image result for tap water sampling">
            <a:extLst>
              <a:ext uri="{FF2B5EF4-FFF2-40B4-BE49-F238E27FC236}">
                <a16:creationId xmlns:a16="http://schemas.microsoft.com/office/drawing/2014/main" id="{C1AA6F6A-B07E-9B64-FDBF-A1EC324192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 t="15294" b="1"/>
          <a:stretch/>
        </p:blipFill>
        <p:spPr bwMode="auto">
          <a:xfrm>
            <a:off x="0" y="0"/>
            <a:ext cx="12191998" cy="732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13C0FE-3454-727C-E549-A89220070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Lead &amp; Copper Rule (LCR, LCRR, LCRI)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80B661-1423-6AEB-BDC9-60C88ED8A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09D926-3FA1-4EB5-8FD8-9294BA526C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ABAA5C-954A-9A77-5CA3-32BF243DBF87}"/>
              </a:ext>
            </a:extLst>
          </p:cNvPr>
          <p:cNvSpPr txBox="1"/>
          <p:nvPr/>
        </p:nvSpPr>
        <p:spPr>
          <a:xfrm rot="21206911">
            <a:off x="8261139" y="719897"/>
            <a:ext cx="3442120" cy="1077218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Systems Have to Sample?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32BB478-B101-4C08-B50B-2C23EFD3BF44}"/>
              </a:ext>
            </a:extLst>
          </p:cNvPr>
          <p:cNvSpPr/>
          <p:nvPr/>
        </p:nvSpPr>
        <p:spPr>
          <a:xfrm>
            <a:off x="6346192" y="4567698"/>
            <a:ext cx="2030804" cy="2030804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038" t="-41503" r="-32038" b="-66747"/>
            </a:stretch>
          </a:blipFill>
          <a:effectLst>
            <a:outerShdw dir="5400000" algn="ctr" rotWithShape="0">
              <a:srgbClr val="000000"/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>
              <a:effectLst>
                <a:innerShdw blurRad="114300">
                  <a:prstClr val="black"/>
                </a:innerShdw>
              </a:effectLst>
            </a:endParaRPr>
          </a:p>
          <a:p>
            <a:pPr algn="ctr"/>
            <a:endParaRPr lang="en-US" b="1" dirty="0">
              <a:effectLst>
                <a:innerShdw blurRad="114300">
                  <a:prstClr val="black"/>
                </a:innerShdw>
              </a:effectLst>
            </a:endParaRPr>
          </a:p>
          <a:p>
            <a:pPr algn="ctr"/>
            <a:r>
              <a:rPr lang="en-US" b="1" dirty="0">
                <a:solidFill>
                  <a:prstClr val="white">
                    <a:hueOff val="0"/>
                    <a:satOff val="0"/>
                    <a:lumOff val="0"/>
                    <a:alphaOff val="0"/>
                  </a:prstClr>
                </a:solidFill>
              </a:rPr>
              <a:t>Community</a:t>
            </a:r>
          </a:p>
          <a:p>
            <a:pPr algn="ctr"/>
            <a:endParaRPr lang="en-US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A0D517F-1590-6759-C781-E526E1803D9D}"/>
              </a:ext>
            </a:extLst>
          </p:cNvPr>
          <p:cNvGrpSpPr/>
          <p:nvPr/>
        </p:nvGrpSpPr>
        <p:grpSpPr>
          <a:xfrm>
            <a:off x="8727947" y="4572931"/>
            <a:ext cx="2029968" cy="2035417"/>
            <a:chOff x="7529951" y="4588199"/>
            <a:chExt cx="2029968" cy="203541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7BCCC4F-E89B-00DA-3FEB-E705F9E90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6" t="10744" r="9268" b="3621"/>
            <a:stretch>
              <a:fillRect/>
            </a:stretch>
          </p:blipFill>
          <p:spPr>
            <a:xfrm>
              <a:off x="7529951" y="4588199"/>
              <a:ext cx="2029968" cy="2035417"/>
            </a:xfrm>
            <a:prstGeom prst="flowChartConnector">
              <a:avLst/>
            </a:prstGeom>
            <a:effectLst>
              <a:outerShdw dir="5400000" algn="ctr" rotWithShape="0">
                <a:schemeClr val="tx1"/>
              </a:outerShdw>
            </a:effec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B49BEA-2465-B0B6-B060-53FB6AB8E573}"/>
                </a:ext>
              </a:extLst>
            </p:cNvPr>
            <p:cNvSpPr txBox="1"/>
            <p:nvPr/>
          </p:nvSpPr>
          <p:spPr>
            <a:xfrm>
              <a:off x="7595343" y="5680357"/>
              <a:ext cx="194287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Non-Transient Non-Community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955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B0C82-010F-2BA1-9577-A76097124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Lead &amp; Copper rules?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26AD0F-7EEA-FBE8-B869-8DC91875B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48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AFB1D5A-7C03-ED59-AFA0-F3D9E8515A5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84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25081F1-A011-47FB-8E19-E7C4FFE717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E17929A-BC58-4C85-BA1D-987CB519E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9F3902C-D804-4F9D-9114-1F7F3C37C8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A27D38F-411B-485F-87A5-FDC8AA8766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F0D49D-6032-47E0-BE53-F284F3B228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A06407F-D272-4ABC-AC66-EAEE354D0F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65D25-D275-D5CC-EA59-DC1FA2E4E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Sources of Lead &amp; Copper in Drinking Water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C1E62B0-5281-F222-0A0C-F3D26A740AB4}"/>
              </a:ext>
            </a:extLst>
          </p:cNvPr>
          <p:cNvGrpSpPr/>
          <p:nvPr/>
        </p:nvGrpSpPr>
        <p:grpSpPr>
          <a:xfrm>
            <a:off x="9026143" y="3317166"/>
            <a:ext cx="2776167" cy="3309971"/>
            <a:chOff x="9026143" y="3317166"/>
            <a:chExt cx="2776167" cy="3309971"/>
          </a:xfrm>
        </p:grpSpPr>
        <p:pic>
          <p:nvPicPr>
            <p:cNvPr id="4" name="Picture 6" descr="Image result for galvanized pipes">
              <a:extLst>
                <a:ext uri="{FF2B5EF4-FFF2-40B4-BE49-F238E27FC236}">
                  <a16:creationId xmlns:a16="http://schemas.microsoft.com/office/drawing/2014/main" id="{A4D4EE62-A4D9-B2BB-6BD4-F0E22FFDA2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272328" y="3317166"/>
              <a:ext cx="2292832" cy="2143125"/>
            </a:xfrm>
            <a:prstGeom prst="rect">
              <a:avLst/>
            </a:prstGeom>
            <a:noFill/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31E3CBA-7EA4-DB5D-87CB-EED042F305A3}"/>
                </a:ext>
              </a:extLst>
            </p:cNvPr>
            <p:cNvSpPr txBox="1"/>
            <p:nvPr/>
          </p:nvSpPr>
          <p:spPr>
            <a:xfrm>
              <a:off x="9026143" y="5426808"/>
              <a:ext cx="277616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Galvanized Pipes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(in downstream locations of LSLs)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D612B2-A7AA-AAD9-99D8-1D7B3DC8D59C}"/>
              </a:ext>
            </a:extLst>
          </p:cNvPr>
          <p:cNvGrpSpPr/>
          <p:nvPr/>
        </p:nvGrpSpPr>
        <p:grpSpPr>
          <a:xfrm>
            <a:off x="5653714" y="3820096"/>
            <a:ext cx="2524948" cy="2949719"/>
            <a:chOff x="5261582" y="3820096"/>
            <a:chExt cx="2524948" cy="2949719"/>
          </a:xfrm>
        </p:grpSpPr>
        <p:pic>
          <p:nvPicPr>
            <p:cNvPr id="10" name="Picture 2" descr="Lead and Copper Sampling Program | Southlake, TX - Official Website">
              <a:extLst>
                <a:ext uri="{FF2B5EF4-FFF2-40B4-BE49-F238E27FC236}">
                  <a16:creationId xmlns:a16="http://schemas.microsoft.com/office/drawing/2014/main" id="{F0DD7E95-6D66-CC49-D62D-101E0635EE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2494" y="3820096"/>
              <a:ext cx="21431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EE15176-D45F-A184-BC75-96A73CF50615}"/>
                </a:ext>
              </a:extLst>
            </p:cNvPr>
            <p:cNvSpPr txBox="1"/>
            <p:nvPr/>
          </p:nvSpPr>
          <p:spPr>
            <a:xfrm>
              <a:off x="5261582" y="5938818"/>
              <a:ext cx="25249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Lead Solder at Pipe Joints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7AFCF24-E618-4F15-46B0-6389118D2BAB}"/>
              </a:ext>
            </a:extLst>
          </p:cNvPr>
          <p:cNvGrpSpPr/>
          <p:nvPr/>
        </p:nvGrpSpPr>
        <p:grpSpPr>
          <a:xfrm>
            <a:off x="574072" y="1731016"/>
            <a:ext cx="4570845" cy="4761859"/>
            <a:chOff x="574072" y="1731016"/>
            <a:chExt cx="4570845" cy="4761859"/>
          </a:xfrm>
        </p:grpSpPr>
        <p:pic>
          <p:nvPicPr>
            <p:cNvPr id="5" name="Picture 2" descr="Image result for lead water pipes">
              <a:extLst>
                <a:ext uri="{FF2B5EF4-FFF2-40B4-BE49-F238E27FC236}">
                  <a16:creationId xmlns:a16="http://schemas.microsoft.com/office/drawing/2014/main" id="{E5AAB5F8-6F7A-797A-1252-1EB52ACADB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072" y="1731016"/>
              <a:ext cx="4570845" cy="2089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0A97CC2-5278-C1C0-F322-2A984488C11F}"/>
                </a:ext>
              </a:extLst>
            </p:cNvPr>
            <p:cNvSpPr txBox="1"/>
            <p:nvPr/>
          </p:nvSpPr>
          <p:spPr>
            <a:xfrm>
              <a:off x="1238283" y="3820096"/>
              <a:ext cx="30284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Lead and Copper Pipes</a:t>
              </a:r>
            </a:p>
          </p:txBody>
        </p:sp>
        <p:pic>
          <p:nvPicPr>
            <p:cNvPr id="12" name="Picture 2" descr="Pittsburgh to Replace Thousands of Lead Drinking Water Pipes - EcoWatch">
              <a:extLst>
                <a:ext uri="{FF2B5EF4-FFF2-40B4-BE49-F238E27FC236}">
                  <a16:creationId xmlns:a16="http://schemas.microsoft.com/office/drawing/2014/main" id="{82061B70-7255-A16A-9652-C92F7DB137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585" y="4427708"/>
              <a:ext cx="3687798" cy="20651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64E914D-F593-15F5-836E-ACA6DEC1C179}"/>
              </a:ext>
            </a:extLst>
          </p:cNvPr>
          <p:cNvGrpSpPr/>
          <p:nvPr/>
        </p:nvGrpSpPr>
        <p:grpSpPr>
          <a:xfrm>
            <a:off x="8129172" y="1451603"/>
            <a:ext cx="3256167" cy="2607579"/>
            <a:chOff x="7595619" y="1453348"/>
            <a:chExt cx="3256167" cy="260757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715DFB8-32DC-3556-0D55-8ED0DDF6114E}"/>
                </a:ext>
              </a:extLst>
            </p:cNvPr>
            <p:cNvSpPr txBox="1"/>
            <p:nvPr/>
          </p:nvSpPr>
          <p:spPr>
            <a:xfrm>
              <a:off x="9261225" y="1909003"/>
              <a:ext cx="159056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Brass Fittings</a:t>
              </a:r>
            </a:p>
          </p:txBody>
        </p:sp>
        <p:pic>
          <p:nvPicPr>
            <p:cNvPr id="1026" name="Picture 2" descr="Kingston Brass Vintage 1/2-Inch FIP x 3/8-Inch OD Comp Quarter-Turn Angle Stop Valve with Flange">
              <a:extLst>
                <a:ext uri="{FF2B5EF4-FFF2-40B4-BE49-F238E27FC236}">
                  <a16:creationId xmlns:a16="http://schemas.microsoft.com/office/drawing/2014/main" id="{9BE0795E-4F08-A32C-909A-61B761CCED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5619" y="1453348"/>
              <a:ext cx="2607579" cy="26075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3401B3B-844B-71A9-6A18-B99966DFD1B4}"/>
              </a:ext>
            </a:extLst>
          </p:cNvPr>
          <p:cNvSpPr txBox="1"/>
          <p:nvPr/>
        </p:nvSpPr>
        <p:spPr>
          <a:xfrm>
            <a:off x="5342403" y="1522509"/>
            <a:ext cx="2936240" cy="206210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rgbClr val="C00000"/>
                </a:solidFill>
              </a:rPr>
              <a:t>The corrosion of household plumbing and fixtures</a:t>
            </a:r>
          </a:p>
        </p:txBody>
      </p:sp>
    </p:spTree>
    <p:extLst>
      <p:ext uri="{BB962C8B-B14F-4D97-AF65-F5344CB8AC3E}">
        <p14:creationId xmlns:p14="http://schemas.microsoft.com/office/powerpoint/2010/main" val="305620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85F11-DA05-B65E-647B-8FCF7C2B0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4">
            <a:extLst>
              <a:ext uri="{FF2B5EF4-FFF2-40B4-BE49-F238E27FC236}">
                <a16:creationId xmlns:a16="http://schemas.microsoft.com/office/drawing/2014/main" id="{5C2597A2-A2D4-ECAD-DA7D-1A20134393BC}"/>
              </a:ext>
            </a:extLst>
          </p:cNvPr>
          <p:cNvGraphicFramePr>
            <a:graphicFrameLocks/>
          </p:cNvGraphicFramePr>
          <p:nvPr/>
        </p:nvGraphicFramePr>
        <p:xfrm>
          <a:off x="103390" y="1585718"/>
          <a:ext cx="6666292" cy="5021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2A459F6-5236-FA3B-2CB1-F0FFC4D85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779818" cy="1325563"/>
          </a:xfrm>
        </p:spPr>
        <p:txBody>
          <a:bodyPr/>
          <a:lstStyle/>
          <a:p>
            <a:r>
              <a:rPr lang="en-US" dirty="0"/>
              <a:t>Lead Health Effects</a:t>
            </a:r>
          </a:p>
        </p:txBody>
      </p:sp>
      <p:sp>
        <p:nvSpPr>
          <p:cNvPr id="7" name="Star: 12 Points 6">
            <a:extLst>
              <a:ext uri="{FF2B5EF4-FFF2-40B4-BE49-F238E27FC236}">
                <a16:creationId xmlns:a16="http://schemas.microsoft.com/office/drawing/2014/main" id="{C52488AF-0D6B-8B63-DF54-9BCE734A37ED}"/>
              </a:ext>
            </a:extLst>
          </p:cNvPr>
          <p:cNvSpPr/>
          <p:nvPr/>
        </p:nvSpPr>
        <p:spPr>
          <a:xfrm>
            <a:off x="597168" y="3223988"/>
            <a:ext cx="1737360" cy="1737360"/>
          </a:xfrm>
          <a:prstGeom prst="star12">
            <a:avLst/>
          </a:prstGeom>
          <a:solidFill>
            <a:schemeClr val="accent2">
              <a:alpha val="50000"/>
            </a:schemeClr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Chronic Health Effects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E2A222-431E-ECAA-748E-D1A9139E3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AFC1A-BE37-432E-ACC0-B270331CA3E7}" type="slidenum">
              <a:rPr lang="en-US" smtClean="0"/>
              <a:t>50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BEDB304-CF90-B869-2DBF-D859C7125803}"/>
              </a:ext>
            </a:extLst>
          </p:cNvPr>
          <p:cNvSpPr txBox="1">
            <a:spLocks/>
          </p:cNvSpPr>
          <p:nvPr/>
        </p:nvSpPr>
        <p:spPr>
          <a:xfrm>
            <a:off x="6382414" y="292604"/>
            <a:ext cx="5569527" cy="1470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Copper Health Effects</a:t>
            </a:r>
          </a:p>
        </p:txBody>
      </p:sp>
      <p:graphicFrame>
        <p:nvGraphicFramePr>
          <p:cNvPr id="10" name="Content Placeholder 4">
            <a:extLst>
              <a:ext uri="{FF2B5EF4-FFF2-40B4-BE49-F238E27FC236}">
                <a16:creationId xmlns:a16="http://schemas.microsoft.com/office/drawing/2014/main" id="{2D12CABA-0AFE-84F6-B6EF-093A1FFEC6CA}"/>
              </a:ext>
            </a:extLst>
          </p:cNvPr>
          <p:cNvGraphicFramePr>
            <a:graphicFrameLocks/>
          </p:cNvGraphicFramePr>
          <p:nvPr/>
        </p:nvGraphicFramePr>
        <p:xfrm>
          <a:off x="5963045" y="1674462"/>
          <a:ext cx="6666292" cy="4770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Star: 12 Points 10">
            <a:extLst>
              <a:ext uri="{FF2B5EF4-FFF2-40B4-BE49-F238E27FC236}">
                <a16:creationId xmlns:a16="http://schemas.microsoft.com/office/drawing/2014/main" id="{A74A37EE-95DD-947B-E312-30C05D075043}"/>
              </a:ext>
            </a:extLst>
          </p:cNvPr>
          <p:cNvSpPr/>
          <p:nvPr/>
        </p:nvSpPr>
        <p:spPr>
          <a:xfrm>
            <a:off x="7962149" y="1270628"/>
            <a:ext cx="1737360" cy="1737360"/>
          </a:xfrm>
          <a:prstGeom prst="star12">
            <a:avLst/>
          </a:prstGeom>
          <a:solidFill>
            <a:schemeClr val="accent2">
              <a:alpha val="50000"/>
            </a:schemeClr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Chronic Health Effect</a:t>
            </a:r>
          </a:p>
        </p:txBody>
      </p:sp>
      <p:sp>
        <p:nvSpPr>
          <p:cNvPr id="8" name="Star: 12 Points 7">
            <a:extLst>
              <a:ext uri="{FF2B5EF4-FFF2-40B4-BE49-F238E27FC236}">
                <a16:creationId xmlns:a16="http://schemas.microsoft.com/office/drawing/2014/main" id="{11AF4DDD-20AD-3C72-A069-9AA9A742CC34}"/>
              </a:ext>
            </a:extLst>
          </p:cNvPr>
          <p:cNvSpPr/>
          <p:nvPr/>
        </p:nvSpPr>
        <p:spPr>
          <a:xfrm>
            <a:off x="6941309" y="4880013"/>
            <a:ext cx="1645920" cy="1645920"/>
          </a:xfrm>
          <a:prstGeom prst="star12">
            <a:avLst/>
          </a:prstGeom>
          <a:solidFill>
            <a:srgbClr val="C00000">
              <a:alpha val="50000"/>
            </a:srgbClr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Acute Health Effects</a:t>
            </a:r>
          </a:p>
        </p:txBody>
      </p:sp>
      <p:pic>
        <p:nvPicPr>
          <p:cNvPr id="13" name="Graphic 12" descr="Child with balloon with solid fill">
            <a:extLst>
              <a:ext uri="{FF2B5EF4-FFF2-40B4-BE49-F238E27FC236}">
                <a16:creationId xmlns:a16="http://schemas.microsoft.com/office/drawing/2014/main" id="{B414E1C4-05AC-2E6A-6FAC-2AB13AB6CD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27950" y="2175811"/>
            <a:ext cx="1243811" cy="1243811"/>
          </a:xfrm>
          <a:prstGeom prst="rect">
            <a:avLst/>
          </a:prstGeom>
        </p:spPr>
      </p:pic>
      <p:pic>
        <p:nvPicPr>
          <p:cNvPr id="15" name="Graphic 14" descr="Man with solid fill">
            <a:extLst>
              <a:ext uri="{FF2B5EF4-FFF2-40B4-BE49-F238E27FC236}">
                <a16:creationId xmlns:a16="http://schemas.microsoft.com/office/drawing/2014/main" id="{BC73B47F-D69A-3509-EE20-20B96C6582C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944721" y="505556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9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Graphic spid="10" grpId="0">
        <p:bldAsOne/>
      </p:bldGraphic>
      <p:bldP spid="11" grpId="0" animBg="1"/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177A6B0-FEEB-3B35-E673-5B4F9695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069" y="1238644"/>
            <a:ext cx="11634715" cy="2860794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Number of samples based on: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Population size;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Standard (6M) or Reduce (1/YR or 1/3YR) monitoring schedules.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Those on reduce schedules must collected June-September.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C499E37-E304-FCE6-A2EE-23511FD45521}"/>
              </a:ext>
            </a:extLst>
          </p:cNvPr>
          <p:cNvSpPr txBox="1">
            <a:spLocks noChangeArrowheads="1"/>
          </p:cNvSpPr>
          <p:nvPr/>
        </p:nvSpPr>
        <p:spPr>
          <a:xfrm>
            <a:off x="116006" y="136525"/>
            <a:ext cx="12075994" cy="919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100000"/>
              </a:spcBef>
              <a:spcAft>
                <a:spcPts val="0"/>
              </a:spcAft>
              <a:buClr>
                <a:srgbClr val="60DE72"/>
              </a:buClr>
              <a:buSzPct val="80000"/>
              <a:buFontTx/>
              <a:buNone/>
              <a:tabLst/>
              <a:defRPr/>
            </a:pPr>
            <a:r>
              <a:rPr kumimoji="0" lang="en-US" altLang="en-US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Sampling for Lead &amp; Copper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FBE3898-FFD7-7B26-73F2-0398B3DDFC9C}"/>
              </a:ext>
            </a:extLst>
          </p:cNvPr>
          <p:cNvGrpSpPr/>
          <p:nvPr/>
        </p:nvGrpSpPr>
        <p:grpSpPr>
          <a:xfrm>
            <a:off x="2584844" y="3337441"/>
            <a:ext cx="8437908" cy="2622034"/>
            <a:chOff x="1200033" y="2008367"/>
            <a:chExt cx="10608146" cy="369358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EFB8531-D2DF-882E-A332-507C64CD85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1292" t="60704" r="29665" b="18670"/>
            <a:stretch/>
          </p:blipFill>
          <p:spPr>
            <a:xfrm>
              <a:off x="2039257" y="2799096"/>
              <a:ext cx="9768922" cy="2902857"/>
            </a:xfrm>
            <a:prstGeom prst="rect">
              <a:avLst/>
            </a:prstGeom>
          </p:spPr>
        </p:pic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EA9F41B-A176-523B-BDE3-6EA69D7B3C29}"/>
                </a:ext>
              </a:extLst>
            </p:cNvPr>
            <p:cNvCxnSpPr>
              <a:cxnSpLocks/>
            </p:cNvCxnSpPr>
            <p:nvPr/>
          </p:nvCxnSpPr>
          <p:spPr>
            <a:xfrm>
              <a:off x="1200033" y="4120803"/>
              <a:ext cx="2598057" cy="0"/>
            </a:xfrm>
            <a:prstGeom prst="straightConnector1">
              <a:avLst/>
            </a:prstGeom>
            <a:ln w="603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154AD89-64F2-E641-1A92-EF448D1F60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086" t="10801" r="29665" b="82648"/>
            <a:stretch/>
          </p:blipFill>
          <p:spPr>
            <a:xfrm>
              <a:off x="2039257" y="2008367"/>
              <a:ext cx="9768922" cy="872715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1712663-8D47-A77C-51E8-2D82908E3328}"/>
              </a:ext>
            </a:extLst>
          </p:cNvPr>
          <p:cNvSpPr txBox="1"/>
          <p:nvPr/>
        </p:nvSpPr>
        <p:spPr>
          <a:xfrm>
            <a:off x="1003175" y="4257190"/>
            <a:ext cx="14612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 of samples required (LCR &amp; WQP)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49BCC72-1E17-5EFC-1565-754127C0D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AB97DC5C-C6AF-DF4F-9C26-9CAB99D589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2741"/>
            <a:ext cx="12191999" cy="981099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dirty="0">
                <a:cs typeface="Arial" panose="020B0604020202020204" pitchFamily="34" charset="0"/>
              </a:rPr>
              <a:t>Where do we collect Lead &amp; Copper samples?</a:t>
            </a:r>
          </a:p>
        </p:txBody>
      </p:sp>
      <p:sp>
        <p:nvSpPr>
          <p:cNvPr id="742403" name="Text Box 3">
            <a:extLst>
              <a:ext uri="{FF2B5EF4-FFF2-40B4-BE49-F238E27FC236}">
                <a16:creationId xmlns:a16="http://schemas.microsoft.com/office/drawing/2014/main" id="{F238D336-1404-46C5-6BE5-29AA380648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27815" y="1406452"/>
            <a:ext cx="4496196" cy="2124303"/>
          </a:xfrm>
        </p:spPr>
        <p:txBody>
          <a:bodyPr rtlCol="0">
            <a:normAutofit fontScale="55000" lnSpcReduction="20000"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None/>
              <a:defRPr/>
            </a:pPr>
            <a:endParaRPr lang="en-US" altLang="en-US" sz="5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  <a:buClr>
                <a:schemeClr val="bg1"/>
              </a:buClr>
              <a:buNone/>
              <a:defRPr/>
            </a:pPr>
            <a:r>
              <a:rPr lang="en-US" altLang="en-US" sz="5800" b="1" dirty="0">
                <a:latin typeface="Arial" panose="020B0604020202020204" pitchFamily="34" charset="0"/>
                <a:cs typeface="Arial" panose="020B0604020202020204" pitchFamily="34" charset="0"/>
              </a:rPr>
              <a:t>At Consumers Taps: kitchen sinks breakroom sinks bathroom sinks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FD18E4-E75F-3E49-AC18-76456A4D4556}"/>
              </a:ext>
            </a:extLst>
          </p:cNvPr>
          <p:cNvSpPr/>
          <p:nvPr/>
        </p:nvSpPr>
        <p:spPr>
          <a:xfrm>
            <a:off x="577018" y="6030377"/>
            <a:ext cx="101598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Clr>
                <a:schemeClr val="bg1"/>
              </a:buClr>
              <a:buFont typeface="Wingdings" panose="05000000000000000000" pitchFamily="2" charset="2"/>
              <a:buNone/>
              <a:defRPr/>
            </a:pP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Samples are collected after at least a </a:t>
            </a:r>
            <a:r>
              <a:rPr lang="en-US" alt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6-hour </a:t>
            </a: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hold time.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E540F7-3E69-4C6D-1A99-D287D226A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52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6A4F69-777B-8E47-49E8-B19B56568734}"/>
              </a:ext>
            </a:extLst>
          </p:cNvPr>
          <p:cNvSpPr txBox="1"/>
          <p:nvPr/>
        </p:nvSpPr>
        <p:spPr>
          <a:xfrm>
            <a:off x="2663081" y="4550611"/>
            <a:ext cx="67928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when sample locations are inactive.</a:t>
            </a: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457200"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at a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bandoned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homes.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BAB3E33-87C4-ACD3-E0B4-B424CE82C826}"/>
              </a:ext>
            </a:extLst>
          </p:cNvPr>
          <p:cNvGrpSpPr/>
          <p:nvPr/>
        </p:nvGrpSpPr>
        <p:grpSpPr>
          <a:xfrm>
            <a:off x="1438093" y="4259008"/>
            <a:ext cx="1635714" cy="1682267"/>
            <a:chOff x="8426259" y="3301357"/>
            <a:chExt cx="2579370" cy="265278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05644E9-005C-D957-CE4D-9EC03F4E8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10600" y="3483887"/>
              <a:ext cx="2210689" cy="2269144"/>
            </a:xfrm>
            <a:prstGeom prst="rect">
              <a:avLst/>
            </a:prstGeom>
          </p:spPr>
        </p:pic>
        <p:sp>
          <p:nvSpPr>
            <p:cNvPr id="8" name="&quot;Not Allowed&quot; Symbol 7">
              <a:extLst>
                <a:ext uri="{FF2B5EF4-FFF2-40B4-BE49-F238E27FC236}">
                  <a16:creationId xmlns:a16="http://schemas.microsoft.com/office/drawing/2014/main" id="{2FE3DFC5-831F-1852-F111-6AA858B11D5B}"/>
                </a:ext>
              </a:extLst>
            </p:cNvPr>
            <p:cNvSpPr/>
            <p:nvPr/>
          </p:nvSpPr>
          <p:spPr>
            <a:xfrm>
              <a:off x="8426259" y="3301357"/>
              <a:ext cx="2579370" cy="2652780"/>
            </a:xfrm>
            <a:prstGeom prst="noSmoking">
              <a:avLst>
                <a:gd name="adj" fmla="val 3845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 Box 3">
            <a:extLst>
              <a:ext uri="{FF2B5EF4-FFF2-40B4-BE49-F238E27FC236}">
                <a16:creationId xmlns:a16="http://schemas.microsoft.com/office/drawing/2014/main" id="{ACEB54EF-847C-A042-314E-0BD3350DA421}"/>
              </a:ext>
            </a:extLst>
          </p:cNvPr>
          <p:cNvSpPr txBox="1">
            <a:spLocks noChangeArrowheads="1"/>
          </p:cNvSpPr>
          <p:nvPr/>
        </p:nvSpPr>
        <p:spPr>
          <a:xfrm>
            <a:off x="1958877" y="3641008"/>
            <a:ext cx="8201222" cy="9339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  <a:buClr>
                <a:schemeClr val="bg1"/>
              </a:buClr>
              <a:buFont typeface="Wingdings" panose="05000000000000000000" pitchFamily="2" charset="2"/>
              <a:buNone/>
              <a:defRPr/>
            </a:pPr>
            <a:endParaRPr lang="en-US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  <a:buClr>
                <a:schemeClr val="bg1"/>
              </a:buClr>
              <a:buFont typeface="Wingdings" panose="05000000000000000000" pitchFamily="2" charset="2"/>
              <a:buNone/>
              <a:defRPr/>
            </a:pPr>
            <a:r>
              <a:rPr lang="en-US" altLang="en-US" sz="3600" u="sng" dirty="0">
                <a:solidFill>
                  <a:srgbClr val="FF0000"/>
                </a:solidFill>
                <a:cs typeface="Arial" panose="020B0604020202020204" pitchFamily="34" charset="0"/>
              </a:rPr>
              <a:t>NOT</a:t>
            </a:r>
            <a:r>
              <a:rPr lang="en-US" altLang="en-US" sz="36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en-US" sz="3600" dirty="0">
                <a:cs typeface="Arial" panose="020B0604020202020204" pitchFamily="34" charset="0"/>
              </a:rPr>
              <a:t>at an entry point (EP).</a:t>
            </a:r>
          </a:p>
          <a:p>
            <a:pPr algn="ctr">
              <a:spcBef>
                <a:spcPct val="50000"/>
              </a:spcBef>
              <a:buClr>
                <a:schemeClr val="bg1"/>
              </a:buClr>
              <a:buFont typeface="Arial" panose="020B0604020202020204" pitchFamily="34" charset="0"/>
              <a:buNone/>
              <a:defRPr/>
            </a:pPr>
            <a:endParaRPr lang="en-US" alt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D5EC7F2-9D30-19FD-0F35-2C5CF17C58D7}"/>
              </a:ext>
            </a:extLst>
          </p:cNvPr>
          <p:cNvGrpSpPr/>
          <p:nvPr/>
        </p:nvGrpSpPr>
        <p:grpSpPr>
          <a:xfrm>
            <a:off x="9049258" y="4232203"/>
            <a:ext cx="1705095" cy="1753623"/>
            <a:chOff x="998128" y="4334062"/>
            <a:chExt cx="1578773" cy="1623706"/>
          </a:xfrm>
        </p:grpSpPr>
        <p:pic>
          <p:nvPicPr>
            <p:cNvPr id="13" name="Picture 2" descr="white and black 3-storey house">
              <a:extLst>
                <a:ext uri="{FF2B5EF4-FFF2-40B4-BE49-F238E27FC236}">
                  <a16:creationId xmlns:a16="http://schemas.microsoft.com/office/drawing/2014/main" id="{76E0AAEC-1C4F-CA4C-4AD4-6880D5292B3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024"/>
            <a:stretch/>
          </p:blipFill>
          <p:spPr bwMode="auto">
            <a:xfrm>
              <a:off x="1109270" y="4468800"/>
              <a:ext cx="1356488" cy="14199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&quot;Not Allowed&quot; Symbol 13">
              <a:extLst>
                <a:ext uri="{FF2B5EF4-FFF2-40B4-BE49-F238E27FC236}">
                  <a16:creationId xmlns:a16="http://schemas.microsoft.com/office/drawing/2014/main" id="{CAEE2B64-B775-C6E6-4E71-5EE7CE81DDBF}"/>
                </a:ext>
              </a:extLst>
            </p:cNvPr>
            <p:cNvSpPr/>
            <p:nvPr/>
          </p:nvSpPr>
          <p:spPr>
            <a:xfrm>
              <a:off x="998128" y="4334062"/>
              <a:ext cx="1578773" cy="1623706"/>
            </a:xfrm>
            <a:prstGeom prst="noSmoking">
              <a:avLst>
                <a:gd name="adj" fmla="val 4293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2" descr="Custom Break Room 623 5813436 by Custom Design Wood Products |  CustomMade.com">
            <a:extLst>
              <a:ext uri="{FF2B5EF4-FFF2-40B4-BE49-F238E27FC236}">
                <a16:creationId xmlns:a16="http://schemas.microsoft.com/office/drawing/2014/main" id="{5BAAE334-06CA-F016-FEA3-9DF525BC5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516" y="1097279"/>
            <a:ext cx="2492984" cy="186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Image result for bathrooms sinks">
            <a:extLst>
              <a:ext uri="{FF2B5EF4-FFF2-40B4-BE49-F238E27FC236}">
                <a16:creationId xmlns:a16="http://schemas.microsoft.com/office/drawing/2014/main" id="{24110F54-23E8-C7BB-F030-E045E380E5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7" t="12405" r="12737" b="25402"/>
          <a:stretch/>
        </p:blipFill>
        <p:spPr bwMode="auto">
          <a:xfrm>
            <a:off x="9537853" y="2461087"/>
            <a:ext cx="2356155" cy="136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http://howmanytrees.org/wp-content/uploads/2016/01/Tap-water-1200.jpg">
            <a:extLst>
              <a:ext uri="{FF2B5EF4-FFF2-40B4-BE49-F238E27FC236}">
                <a16:creationId xmlns:a16="http://schemas.microsoft.com/office/drawing/2014/main" id="{9B55D548-88CF-DE72-1CDE-B7A6975EF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5260" y="1095488"/>
            <a:ext cx="3040049" cy="1893357"/>
          </a:xfrm>
          <a:prstGeom prst="rect">
            <a:avLst/>
          </a:prstGeom>
          <a:noFill/>
        </p:spPr>
      </p:pic>
      <p:pic>
        <p:nvPicPr>
          <p:cNvPr id="20" name="Picture 2" descr="Signature Hardware 928040-36">
            <a:extLst>
              <a:ext uri="{FF2B5EF4-FFF2-40B4-BE49-F238E27FC236}">
                <a16:creationId xmlns:a16="http://schemas.microsoft.com/office/drawing/2014/main" id="{F006A8D6-1004-6210-2311-9DF780F53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51" y="2083844"/>
            <a:ext cx="1951999" cy="195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31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2403" grpId="0" build="p"/>
      <p:bldP spid="2" grpId="0"/>
      <p:bldP spid="5" grpId="0"/>
      <p:bldP spid="1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5D11D-AB09-9152-4EEC-B8DA8FF7C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>
            <a:extLst>
              <a:ext uri="{FF2B5EF4-FFF2-40B4-BE49-F238E27FC236}">
                <a16:creationId xmlns:a16="http://schemas.microsoft.com/office/drawing/2014/main" id="{0C1EB758-0E2D-0744-8FD4-9AAA8FF13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597" y="1730073"/>
            <a:ext cx="10546163" cy="4050340"/>
          </a:xfrm>
          <a:prstGeom prst="rect">
            <a:avLst/>
          </a:prstGeom>
          <a:noFill/>
          <a:ln w="444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60DE72"/>
              </a:buClr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Action Levels (AL) - based on </a:t>
            </a:r>
            <a:r>
              <a:rPr kumimoji="0" lang="en-US" altLang="en-US" sz="3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r>
              <a:rPr kumimoji="0" lang="en-US" altLang="en-US" sz="3600" b="1" i="0" u="sng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kumimoji="0" lang="en-US" altLang="en-US" sz="3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percentiles</a:t>
            </a:r>
            <a:endParaRPr kumimoji="0" lang="en-US" altLang="en-US" sz="3600" b="1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36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Lead - </a:t>
            </a:r>
            <a:r>
              <a:rPr kumimoji="0" lang="en-US" altLang="en-US" sz="3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0.015 mg/L</a:t>
            </a:r>
            <a:r>
              <a:rPr kumimoji="0" lang="en-US" altLang="en-US" sz="36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(ppm)</a:t>
            </a:r>
          </a:p>
          <a:p>
            <a:pPr marL="914400" marR="0" lvl="1" indent="-457200" algn="l" defTabSz="4572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36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Copper - </a:t>
            </a:r>
            <a:r>
              <a:rPr kumimoji="0" lang="en-US" altLang="en-US" sz="3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1.3 mg/L </a:t>
            </a:r>
            <a:r>
              <a:rPr kumimoji="0" lang="en-US" altLang="en-US" sz="36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(ppm) </a:t>
            </a:r>
          </a:p>
          <a:p>
            <a:pPr marR="0" lvl="1" algn="l" defTabSz="4572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ct val="80000"/>
              <a:tabLst/>
              <a:defRPr/>
            </a:pPr>
            <a:endParaRPr kumimoji="0" lang="en-US" altLang="en-US" sz="36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1" defTabSz="457200" rtl="0" eaLnBrk="1" fontAlgn="auto" latinLnBrk="0" hangingPunct="1">
              <a:lnSpc>
                <a:spcPct val="90000"/>
              </a:lnSpc>
              <a:buClr>
                <a:srgbClr val="2626CC"/>
              </a:buClr>
              <a:buSzPct val="80000"/>
              <a:tabLst/>
              <a:defRPr/>
            </a:pPr>
            <a:r>
              <a:rPr kumimoji="0" lang="en-US" altLang="en-US" sz="3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*If 90% of sample results are at </a:t>
            </a:r>
          </a:p>
          <a:p>
            <a:pPr marR="0" lvl="1" defTabSz="457200" rtl="0" eaLnBrk="1" fontAlgn="auto" latinLnBrk="0" hangingPunct="1">
              <a:lnSpc>
                <a:spcPct val="90000"/>
              </a:lnSpc>
              <a:buClr>
                <a:srgbClr val="2626CC"/>
              </a:buClr>
              <a:buSzPct val="80000"/>
              <a:tabLst/>
              <a:defRPr/>
            </a:pPr>
            <a:r>
              <a:rPr kumimoji="0" lang="en-US" altLang="en-US" sz="3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or below the AL value, no exceedance.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447611B-8666-5B4D-69F0-823D85EE8B16}"/>
              </a:ext>
            </a:extLst>
          </p:cNvPr>
          <p:cNvSpPr txBox="1">
            <a:spLocks noChangeArrowheads="1"/>
          </p:cNvSpPr>
          <p:nvPr/>
        </p:nvSpPr>
        <p:spPr>
          <a:xfrm>
            <a:off x="346841" y="331411"/>
            <a:ext cx="11325674" cy="8262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100000"/>
              </a:spcBef>
              <a:spcAft>
                <a:spcPts val="0"/>
              </a:spcAft>
              <a:buClr>
                <a:srgbClr val="60DE72"/>
              </a:buClr>
              <a:buSzPct val="80000"/>
              <a:buFontTx/>
              <a:buNone/>
              <a:tabLst/>
              <a:defRPr/>
            </a:pPr>
            <a:r>
              <a:rPr kumimoji="0" lang="en-US" altLang="en-US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Understanding </a:t>
            </a:r>
            <a:r>
              <a:rPr lang="en-US" altLang="en-US" sz="44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Lead &amp; Copper Sample</a:t>
            </a:r>
            <a:r>
              <a:rPr kumimoji="0" lang="en-US" altLang="en-US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Results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E42BE7-8D9C-B256-B7F2-D0F10C455F8E}"/>
              </a:ext>
            </a:extLst>
          </p:cNvPr>
          <p:cNvSpPr txBox="1"/>
          <p:nvPr/>
        </p:nvSpPr>
        <p:spPr>
          <a:xfrm>
            <a:off x="7884009" y="2637806"/>
            <a:ext cx="3691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GOAL =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Zero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 for Lead</a:t>
            </a:r>
          </a:p>
        </p:txBody>
      </p:sp>
      <p:pic>
        <p:nvPicPr>
          <p:cNvPr id="4" name="Picture 2" descr="Pie Chart 90 10 Percent High Resolution Stock Photography and Images - Alamy">
            <a:extLst>
              <a:ext uri="{FF2B5EF4-FFF2-40B4-BE49-F238E27FC236}">
                <a16:creationId xmlns:a16="http://schemas.microsoft.com/office/drawing/2014/main" id="{70BC2FB6-A20D-9DDA-30D3-81EB8E2800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9" t="6970" r="11681" b="18053"/>
          <a:stretch/>
        </p:blipFill>
        <p:spPr bwMode="auto">
          <a:xfrm>
            <a:off x="8549901" y="3708833"/>
            <a:ext cx="3441043" cy="297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5232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25819-82A2-AA91-AC08-7BED1F327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F9C0FB65-774A-BD6D-52C1-CEDF81F427F0}"/>
              </a:ext>
            </a:extLst>
          </p:cNvPr>
          <p:cNvSpPr txBox="1">
            <a:spLocks noChangeArrowheads="1"/>
          </p:cNvSpPr>
          <p:nvPr/>
        </p:nvSpPr>
        <p:spPr>
          <a:xfrm>
            <a:off x="346841" y="331411"/>
            <a:ext cx="11325674" cy="8262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100000"/>
              </a:spcBef>
              <a:spcAft>
                <a:spcPts val="0"/>
              </a:spcAft>
              <a:buClr>
                <a:srgbClr val="60DE72"/>
              </a:buClr>
              <a:buSzPct val="80000"/>
              <a:buFontTx/>
              <a:buNone/>
              <a:tabLst/>
              <a:defRPr/>
            </a:pPr>
            <a:r>
              <a:rPr kumimoji="0" lang="en-US" altLang="en-US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Understanding </a:t>
            </a:r>
            <a:r>
              <a:rPr lang="en-US" altLang="en-US" sz="44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Lead &amp; Copper Sample</a:t>
            </a:r>
            <a:r>
              <a:rPr kumimoji="0" lang="en-US" altLang="en-US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Results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1FFC07C-8424-7994-9C8E-0E0790026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8781"/>
              </p:ext>
            </p:extLst>
          </p:nvPr>
        </p:nvGraphicFramePr>
        <p:xfrm>
          <a:off x="3899266" y="1547629"/>
          <a:ext cx="3960840" cy="4978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0158">
                  <a:extLst>
                    <a:ext uri="{9D8B030D-6E8A-4147-A177-3AD203B41FA5}">
                      <a16:colId xmlns:a16="http://schemas.microsoft.com/office/drawing/2014/main" val="61026881"/>
                    </a:ext>
                  </a:extLst>
                </a:gridCol>
                <a:gridCol w="2370682">
                  <a:extLst>
                    <a:ext uri="{9D8B030D-6E8A-4147-A177-3AD203B41FA5}">
                      <a16:colId xmlns:a16="http://schemas.microsoft.com/office/drawing/2014/main" val="317127188"/>
                    </a:ext>
                  </a:extLst>
                </a:gridCol>
              </a:tblGrid>
              <a:tr h="4978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Site 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46800045"/>
                  </a:ext>
                </a:extLst>
              </a:tr>
              <a:tr h="4978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Site 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0.003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28164390"/>
                  </a:ext>
                </a:extLst>
              </a:tr>
              <a:tr h="4978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Site C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0.002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10837314"/>
                  </a:ext>
                </a:extLst>
              </a:tr>
              <a:tr h="4978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Site D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non-detect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24742743"/>
                  </a:ext>
                </a:extLst>
              </a:tr>
              <a:tr h="4978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Site 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0.006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49462772"/>
                  </a:ext>
                </a:extLst>
              </a:tr>
              <a:tr h="4978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Site F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70263472"/>
                  </a:ext>
                </a:extLst>
              </a:tr>
              <a:tr h="4978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Site G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51261046"/>
                  </a:ext>
                </a:extLst>
              </a:tr>
              <a:tr h="4978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Site H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0.002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50386752"/>
                  </a:ext>
                </a:extLst>
              </a:tr>
              <a:tr h="4978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Site 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0.022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81135156"/>
                  </a:ext>
                </a:extLst>
              </a:tr>
              <a:tr h="4978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Site J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82669416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292B37B4-4341-9143-9243-948DE0AF5890}"/>
              </a:ext>
            </a:extLst>
          </p:cNvPr>
          <p:cNvSpPr txBox="1">
            <a:spLocks noChangeArrowheads="1"/>
          </p:cNvSpPr>
          <p:nvPr/>
        </p:nvSpPr>
        <p:spPr>
          <a:xfrm>
            <a:off x="4159249" y="1062699"/>
            <a:ext cx="3700857" cy="359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Original Lead Results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E9DFC86-B6D4-1746-B235-43799C4EDBCE}"/>
              </a:ext>
            </a:extLst>
          </p:cNvPr>
          <p:cNvSpPr/>
          <p:nvPr/>
        </p:nvSpPr>
        <p:spPr>
          <a:xfrm>
            <a:off x="5395082" y="5555339"/>
            <a:ext cx="2465024" cy="56064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9FA587-0B59-5C3F-BF0A-CA7065BA59B9}"/>
              </a:ext>
            </a:extLst>
          </p:cNvPr>
          <p:cNvSpPr txBox="1"/>
          <p:nvPr/>
        </p:nvSpPr>
        <p:spPr>
          <a:xfrm>
            <a:off x="8103575" y="5555339"/>
            <a:ext cx="41801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Lead = </a:t>
            </a:r>
            <a:r>
              <a:rPr kumimoji="0" lang="en-US" altLang="en-US" sz="32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0.015 mg/L</a:t>
            </a:r>
            <a:r>
              <a:rPr kumimoji="0" lang="en-US" altLang="en-US" sz="3200" b="0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1618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1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26830-8062-71C7-0D9F-40BCA7220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48B90241-45C7-7878-1E90-3DF78818F128}"/>
              </a:ext>
            </a:extLst>
          </p:cNvPr>
          <p:cNvSpPr txBox="1">
            <a:spLocks noChangeArrowheads="1"/>
          </p:cNvSpPr>
          <p:nvPr/>
        </p:nvSpPr>
        <p:spPr>
          <a:xfrm>
            <a:off x="346841" y="331411"/>
            <a:ext cx="11325674" cy="8262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100000"/>
              </a:spcBef>
              <a:spcAft>
                <a:spcPts val="0"/>
              </a:spcAft>
              <a:buClr>
                <a:srgbClr val="60DE72"/>
              </a:buClr>
              <a:buSzPct val="80000"/>
              <a:buFontTx/>
              <a:buNone/>
              <a:tabLst/>
              <a:defRPr/>
            </a:pPr>
            <a:r>
              <a:rPr kumimoji="0" lang="en-US" altLang="en-US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Understanding </a:t>
            </a:r>
            <a:r>
              <a:rPr lang="en-US" altLang="en-US" sz="44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Lead &amp; Copper Sample</a:t>
            </a:r>
            <a:r>
              <a:rPr kumimoji="0" lang="en-US" altLang="en-US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Results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2AEC5BB9-D076-8A68-FAA0-D921003320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97711" y="1157679"/>
            <a:ext cx="8649325" cy="9881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3200" dirty="0">
                <a:solidFill>
                  <a:srgbClr val="094AB2"/>
                </a:solidFill>
                <a:latin typeface="Arial" panose="020B0604020202020204" pitchFamily="34" charset="0"/>
                <a:cs typeface="Arial" pitchFamily="34" charset="0"/>
              </a:rPr>
              <a:t>1. Order the results from highest to lowest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1D1BE8F-21C9-140F-4D87-BE6B6654D5AE}"/>
              </a:ext>
            </a:extLst>
          </p:cNvPr>
          <p:cNvGrpSpPr/>
          <p:nvPr/>
        </p:nvGrpSpPr>
        <p:grpSpPr>
          <a:xfrm>
            <a:off x="8409248" y="2183868"/>
            <a:ext cx="3314699" cy="4519815"/>
            <a:chOff x="-334459" y="4777052"/>
            <a:chExt cx="3314699" cy="4519815"/>
          </a:xfrm>
        </p:grpSpPr>
        <p:pic>
          <p:nvPicPr>
            <p:cNvPr id="12" name="Picture 2" descr="http://www.clker.com/cliparts/7/b/c/d/1194985600143528727arrow-up-blue_benji_park_01.svg.hi.png">
              <a:extLst>
                <a:ext uri="{FF2B5EF4-FFF2-40B4-BE49-F238E27FC236}">
                  <a16:creationId xmlns:a16="http://schemas.microsoft.com/office/drawing/2014/main" id="{1288DBA3-E9E1-EC8A-3CC8-F37C111ABF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5499" y="5516953"/>
              <a:ext cx="1121412" cy="3068714"/>
            </a:xfrm>
            <a:prstGeom prst="rect">
              <a:avLst/>
            </a:prstGeom>
            <a:noFill/>
          </p:spPr>
        </p:pic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C10F0BE6-0410-9F70-92D8-2F17E7E6B007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-290642" y="8585667"/>
              <a:ext cx="3219450" cy="71120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Lowest Value</a:t>
              </a:r>
            </a:p>
          </p:txBody>
        </p:sp>
        <p:sp>
          <p:nvSpPr>
            <p:cNvPr id="14" name="Rectangle 2">
              <a:extLst>
                <a:ext uri="{FF2B5EF4-FFF2-40B4-BE49-F238E27FC236}">
                  <a16:creationId xmlns:a16="http://schemas.microsoft.com/office/drawing/2014/main" id="{3FE1675B-19D0-8246-97B8-E4B694F2AAEF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-334459" y="4777052"/>
              <a:ext cx="3314699" cy="71120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Highest Value</a:t>
              </a: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C1302E5-CD20-B318-46EE-5ED7D0A704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277189"/>
              </p:ext>
            </p:extLst>
          </p:nvPr>
        </p:nvGraphicFramePr>
        <p:xfrm>
          <a:off x="1965452" y="2239554"/>
          <a:ext cx="2129866" cy="42870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9866">
                  <a:extLst>
                    <a:ext uri="{9D8B030D-6E8A-4147-A177-3AD203B41FA5}">
                      <a16:colId xmlns:a16="http://schemas.microsoft.com/office/drawing/2014/main" val="317127188"/>
                    </a:ext>
                  </a:extLst>
                </a:gridCol>
              </a:tblGrid>
              <a:tr h="4287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46800045"/>
                  </a:ext>
                </a:extLst>
              </a:tr>
              <a:tr h="4287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0.003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28164390"/>
                  </a:ext>
                </a:extLst>
              </a:tr>
              <a:tr h="4287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0.002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10837314"/>
                  </a:ext>
                </a:extLst>
              </a:tr>
              <a:tr h="4287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non-detect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24742743"/>
                  </a:ext>
                </a:extLst>
              </a:tr>
              <a:tr h="4287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0.006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49462772"/>
                  </a:ext>
                </a:extLst>
              </a:tr>
              <a:tr h="4287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70263472"/>
                  </a:ext>
                </a:extLst>
              </a:tr>
              <a:tr h="4287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51261046"/>
                  </a:ext>
                </a:extLst>
              </a:tr>
              <a:tr h="4287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0.002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50386752"/>
                  </a:ext>
                </a:extLst>
              </a:tr>
              <a:tr h="4287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0.022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81135156"/>
                  </a:ext>
                </a:extLst>
              </a:tr>
              <a:tr h="4287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8266941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A2885B6-7792-A7AC-9135-9E9A47158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182568"/>
              </p:ext>
            </p:extLst>
          </p:nvPr>
        </p:nvGraphicFramePr>
        <p:xfrm>
          <a:off x="6074070" y="2261204"/>
          <a:ext cx="1823161" cy="4265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3161">
                  <a:extLst>
                    <a:ext uri="{9D8B030D-6E8A-4147-A177-3AD203B41FA5}">
                      <a16:colId xmlns:a16="http://schemas.microsoft.com/office/drawing/2014/main" val="3765802361"/>
                    </a:ext>
                  </a:extLst>
                </a:gridCol>
              </a:tblGrid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0.022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47355604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0.006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38209945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0.003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48136378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0.002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91867822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0.002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79228082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83208593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88574817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87849923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34237719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non-detect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61752759"/>
                  </a:ext>
                </a:extLst>
              </a:tr>
            </a:tbl>
          </a:graphicData>
        </a:graphic>
      </p:graphicFrame>
      <p:pic>
        <p:nvPicPr>
          <p:cNvPr id="5" name="Picture 2" descr="http://www.clker.com/cliparts/7/b/c/d/1194985600143528727arrow-up-blue_benji_park_01.svg.hi.png">
            <a:extLst>
              <a:ext uri="{FF2B5EF4-FFF2-40B4-BE49-F238E27FC236}">
                <a16:creationId xmlns:a16="http://schemas.microsoft.com/office/drawing/2014/main" id="{8E5DFE4F-08AC-FFDC-A4DA-6CE1BA95F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98205" y="3511256"/>
            <a:ext cx="608648" cy="1823161"/>
          </a:xfrm>
          <a:prstGeom prst="rect">
            <a:avLst/>
          </a:prstGeom>
          <a:noFill/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006CA8D8-4A31-8D5B-D7E2-8515EA8D35AC}"/>
              </a:ext>
            </a:extLst>
          </p:cNvPr>
          <p:cNvSpPr txBox="1">
            <a:spLocks noChangeArrowheads="1"/>
          </p:cNvSpPr>
          <p:nvPr/>
        </p:nvSpPr>
        <p:spPr>
          <a:xfrm>
            <a:off x="1644964" y="1872575"/>
            <a:ext cx="2871250" cy="377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Original Lead Results</a:t>
            </a: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79C98AEB-BDFA-9805-8CD5-E551EC10EBB4}"/>
              </a:ext>
            </a:extLst>
          </p:cNvPr>
          <p:cNvSpPr txBox="1">
            <a:spLocks noChangeArrowheads="1"/>
          </p:cNvSpPr>
          <p:nvPr/>
        </p:nvSpPr>
        <p:spPr>
          <a:xfrm>
            <a:off x="5387293" y="1883633"/>
            <a:ext cx="3388725" cy="377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Reordered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Results</a:t>
            </a:r>
          </a:p>
        </p:txBody>
      </p:sp>
    </p:spTree>
    <p:extLst>
      <p:ext uri="{BB962C8B-B14F-4D97-AF65-F5344CB8AC3E}">
        <p14:creationId xmlns:p14="http://schemas.microsoft.com/office/powerpoint/2010/main" val="3800861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98EA2-8365-8B54-E3B0-FB538EFE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8642A35A-DC7E-5B31-9D48-950763EA99E4}"/>
              </a:ext>
            </a:extLst>
          </p:cNvPr>
          <p:cNvSpPr txBox="1">
            <a:spLocks noChangeArrowheads="1"/>
          </p:cNvSpPr>
          <p:nvPr/>
        </p:nvSpPr>
        <p:spPr>
          <a:xfrm>
            <a:off x="346841" y="331411"/>
            <a:ext cx="11325674" cy="8262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100000"/>
              </a:spcBef>
              <a:spcAft>
                <a:spcPts val="0"/>
              </a:spcAft>
              <a:buClr>
                <a:srgbClr val="60DE72"/>
              </a:buClr>
              <a:buSzPct val="80000"/>
              <a:buFontTx/>
              <a:buNone/>
              <a:tabLst/>
              <a:defRPr/>
            </a:pPr>
            <a:r>
              <a:rPr kumimoji="0" lang="en-US" altLang="en-US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Understanding </a:t>
            </a:r>
            <a:r>
              <a:rPr lang="en-US" altLang="en-US" sz="44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Lead &amp; Copper Sample</a:t>
            </a:r>
            <a:r>
              <a:rPr kumimoji="0" lang="en-US" altLang="en-US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Results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E394CC0-4AA6-2301-E7EF-673670C0F9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65073" y="1123533"/>
            <a:ext cx="9089210" cy="1087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3200" dirty="0">
                <a:solidFill>
                  <a:srgbClr val="094AB2"/>
                </a:solidFill>
                <a:latin typeface="Arial" panose="020B0604020202020204" pitchFamily="34" charset="0"/>
                <a:cs typeface="Arial" pitchFamily="34" charset="0"/>
              </a:rPr>
              <a:t>2. Number the results with 1 being the lowest value, 2 being the next higher value on up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EA2DFB-BDE1-4C09-AD4B-F23E0760A31A}"/>
              </a:ext>
            </a:extLst>
          </p:cNvPr>
          <p:cNvGrpSpPr/>
          <p:nvPr/>
        </p:nvGrpSpPr>
        <p:grpSpPr>
          <a:xfrm>
            <a:off x="6490513" y="2338185"/>
            <a:ext cx="3314699" cy="4519815"/>
            <a:chOff x="-334459" y="4777052"/>
            <a:chExt cx="3314699" cy="4519815"/>
          </a:xfrm>
        </p:grpSpPr>
        <p:pic>
          <p:nvPicPr>
            <p:cNvPr id="12" name="Picture 2" descr="http://www.clker.com/cliparts/7/b/c/d/1194985600143528727arrow-up-blue_benji_park_01.svg.hi.png">
              <a:extLst>
                <a:ext uri="{FF2B5EF4-FFF2-40B4-BE49-F238E27FC236}">
                  <a16:creationId xmlns:a16="http://schemas.microsoft.com/office/drawing/2014/main" id="{0F1454D9-4325-234A-11BB-BF16E88DF7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5499" y="5516953"/>
              <a:ext cx="1121412" cy="3068714"/>
            </a:xfrm>
            <a:prstGeom prst="rect">
              <a:avLst/>
            </a:prstGeom>
            <a:noFill/>
          </p:spPr>
        </p:pic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0BD5948C-1136-4B1A-D8D2-4C3DCADAF801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-290642" y="8585667"/>
              <a:ext cx="3219450" cy="71120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Lowest Value</a:t>
              </a:r>
            </a:p>
          </p:txBody>
        </p:sp>
        <p:sp>
          <p:nvSpPr>
            <p:cNvPr id="14" name="Rectangle 2">
              <a:extLst>
                <a:ext uri="{FF2B5EF4-FFF2-40B4-BE49-F238E27FC236}">
                  <a16:creationId xmlns:a16="http://schemas.microsoft.com/office/drawing/2014/main" id="{EF0633B0-6207-9A64-48B8-614DF6EF1AA2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-334459" y="4777052"/>
              <a:ext cx="3314699" cy="71120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Highest Value</a:t>
              </a:r>
            </a:p>
          </p:txBody>
        </p:sp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5DE1FD4-8AB3-A6C6-D243-A9CAAA181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334846"/>
              </p:ext>
            </p:extLst>
          </p:nvPr>
        </p:nvGraphicFramePr>
        <p:xfrm>
          <a:off x="3753176" y="2415522"/>
          <a:ext cx="2737337" cy="4265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4176">
                  <a:extLst>
                    <a:ext uri="{9D8B030D-6E8A-4147-A177-3AD203B41FA5}">
                      <a16:colId xmlns:a16="http://schemas.microsoft.com/office/drawing/2014/main" val="1352314437"/>
                    </a:ext>
                  </a:extLst>
                </a:gridCol>
                <a:gridCol w="1823161">
                  <a:extLst>
                    <a:ext uri="{9D8B030D-6E8A-4147-A177-3AD203B41FA5}">
                      <a16:colId xmlns:a16="http://schemas.microsoft.com/office/drawing/2014/main" val="3765802361"/>
                    </a:ext>
                  </a:extLst>
                </a:gridCol>
              </a:tblGrid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0.022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47355604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0.006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38209945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0.003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48136378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0.002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91867822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0.002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79228082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83208593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88574817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87849923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34237719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non-detect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61752759"/>
                  </a:ext>
                </a:extLst>
              </a:tr>
            </a:tbl>
          </a:graphicData>
        </a:graphic>
      </p:graphicFrame>
      <p:sp>
        <p:nvSpPr>
          <p:cNvPr id="19" name="Rectangle 2">
            <a:extLst>
              <a:ext uri="{FF2B5EF4-FFF2-40B4-BE49-F238E27FC236}">
                <a16:creationId xmlns:a16="http://schemas.microsoft.com/office/drawing/2014/main" id="{8BEC707F-D4C0-7EA7-0C0E-A783B7BC7F2D}"/>
              </a:ext>
            </a:extLst>
          </p:cNvPr>
          <p:cNvSpPr txBox="1">
            <a:spLocks noChangeArrowheads="1"/>
          </p:cNvSpPr>
          <p:nvPr/>
        </p:nvSpPr>
        <p:spPr>
          <a:xfrm>
            <a:off x="3468558" y="2037950"/>
            <a:ext cx="3388725" cy="377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Reordered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Results</a:t>
            </a:r>
          </a:p>
        </p:txBody>
      </p:sp>
    </p:spTree>
    <p:extLst>
      <p:ext uri="{BB962C8B-B14F-4D97-AF65-F5344CB8AC3E}">
        <p14:creationId xmlns:p14="http://schemas.microsoft.com/office/powerpoint/2010/main" val="909645863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BAE9D-7686-72F8-3A03-E2EE95FC1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C9286207-47AC-BB5A-6C30-DA069E2E24B6}"/>
              </a:ext>
            </a:extLst>
          </p:cNvPr>
          <p:cNvSpPr txBox="1">
            <a:spLocks noChangeArrowheads="1"/>
          </p:cNvSpPr>
          <p:nvPr/>
        </p:nvSpPr>
        <p:spPr>
          <a:xfrm>
            <a:off x="346841" y="331411"/>
            <a:ext cx="11325674" cy="8262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100000"/>
              </a:spcBef>
              <a:spcAft>
                <a:spcPts val="0"/>
              </a:spcAft>
              <a:buClr>
                <a:srgbClr val="60DE72"/>
              </a:buClr>
              <a:buSzPct val="80000"/>
              <a:buFontTx/>
              <a:buNone/>
              <a:tabLst/>
              <a:defRPr/>
            </a:pPr>
            <a:r>
              <a:rPr kumimoji="0" lang="en-US" altLang="en-US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Understanding </a:t>
            </a:r>
            <a:r>
              <a:rPr lang="en-US" altLang="en-US" sz="44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Lead &amp; Copper Sample</a:t>
            </a:r>
            <a:r>
              <a:rPr kumimoji="0" lang="en-US" altLang="en-US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Results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89415BD-D849-8745-E55F-3BF0632D60D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78310"/>
            <a:ext cx="12192000" cy="6662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altLang="en-US" sz="3200" dirty="0">
                <a:solidFill>
                  <a:srgbClr val="094A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Find the 90</a:t>
            </a:r>
            <a:r>
              <a:rPr lang="en-US" altLang="en-US" sz="3200" baseline="30000" dirty="0">
                <a:solidFill>
                  <a:srgbClr val="094A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en-US" sz="3200" dirty="0">
                <a:solidFill>
                  <a:srgbClr val="094A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percentile value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7B9490-20A9-7190-5F9C-F04F060AF883}"/>
              </a:ext>
            </a:extLst>
          </p:cNvPr>
          <p:cNvGrpSpPr/>
          <p:nvPr/>
        </p:nvGrpSpPr>
        <p:grpSpPr>
          <a:xfrm>
            <a:off x="9371664" y="2002326"/>
            <a:ext cx="3379605" cy="4564153"/>
            <a:chOff x="242062" y="4420710"/>
            <a:chExt cx="3379605" cy="4564153"/>
          </a:xfrm>
        </p:grpSpPr>
        <p:pic>
          <p:nvPicPr>
            <p:cNvPr id="12" name="Picture 2" descr="http://www.clker.com/cliparts/7/b/c/d/1194985600143528727arrow-up-blue_benji_park_01.svg.hi.png">
              <a:extLst>
                <a:ext uri="{FF2B5EF4-FFF2-40B4-BE49-F238E27FC236}">
                  <a16:creationId xmlns:a16="http://schemas.microsoft.com/office/drawing/2014/main" id="{3871394A-DDDE-F468-AB8C-91107A66FA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91726" y="5007546"/>
              <a:ext cx="1096744" cy="3218715"/>
            </a:xfrm>
            <a:prstGeom prst="rect">
              <a:avLst/>
            </a:prstGeom>
            <a:noFill/>
          </p:spPr>
        </p:pic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B6318685-93BA-FC1C-E9B6-CA2BCF7B67E5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242062" y="8273663"/>
              <a:ext cx="3219450" cy="71120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Lowest Value</a:t>
              </a:r>
            </a:p>
          </p:txBody>
        </p:sp>
        <p:sp>
          <p:nvSpPr>
            <p:cNvPr id="14" name="Rectangle 2">
              <a:extLst>
                <a:ext uri="{FF2B5EF4-FFF2-40B4-BE49-F238E27FC236}">
                  <a16:creationId xmlns:a16="http://schemas.microsoft.com/office/drawing/2014/main" id="{851F8315-83AC-23D0-A0E6-4AE1808EBBE3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306968" y="4420710"/>
              <a:ext cx="3314699" cy="71120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Highest Value</a:t>
              </a:r>
            </a:p>
          </p:txBody>
        </p:sp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1B3E1660-52CE-4E9D-FC1B-1BCE6EEFAE83}"/>
              </a:ext>
            </a:extLst>
          </p:cNvPr>
          <p:cNvSpPr txBox="1">
            <a:spLocks noChangeArrowheads="1"/>
          </p:cNvSpPr>
          <p:nvPr/>
        </p:nvSpPr>
        <p:spPr>
          <a:xfrm>
            <a:off x="6444388" y="1685311"/>
            <a:ext cx="3388725" cy="377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Reordered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Lead Results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55C0633-5308-77C5-01D9-F95F7A39B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96" y="4694051"/>
            <a:ext cx="5704439" cy="13975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0DE72"/>
              </a:buClr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10 samples = 9</a:t>
            </a:r>
            <a:r>
              <a:rPr kumimoji="0" lang="en-US" alt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highest sample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0DE72"/>
              </a:buClr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20 samples = 18</a:t>
            </a:r>
            <a:r>
              <a:rPr kumimoji="0" lang="en-US" alt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highest sample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0DE72"/>
              </a:buClr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5 samples = avg 4</a:t>
            </a:r>
            <a:r>
              <a:rPr kumimoji="0" lang="en-US" alt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&amp; 5</a:t>
            </a:r>
            <a:r>
              <a:rPr kumimoji="0" lang="en-US" alt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samples 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0DE72"/>
              </a:buClr>
              <a:buSzPct val="80000"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7197C3-04BA-ABC2-D500-AD7004F1C531}"/>
              </a:ext>
            </a:extLst>
          </p:cNvPr>
          <p:cNvSpPr txBox="1"/>
          <p:nvPr/>
        </p:nvSpPr>
        <p:spPr>
          <a:xfrm>
            <a:off x="160408" y="2966757"/>
            <a:ext cx="61874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 of samples x 0.9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(Example: 10 samples x 0.9 = 9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sample)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CF3ACBF1-44FB-3145-91E9-87653FD41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077065"/>
              </p:ext>
            </p:extLst>
          </p:nvPr>
        </p:nvGraphicFramePr>
        <p:xfrm>
          <a:off x="6563652" y="2085589"/>
          <a:ext cx="2737337" cy="4265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4176">
                  <a:extLst>
                    <a:ext uri="{9D8B030D-6E8A-4147-A177-3AD203B41FA5}">
                      <a16:colId xmlns:a16="http://schemas.microsoft.com/office/drawing/2014/main" val="1352314437"/>
                    </a:ext>
                  </a:extLst>
                </a:gridCol>
                <a:gridCol w="1823161">
                  <a:extLst>
                    <a:ext uri="{9D8B030D-6E8A-4147-A177-3AD203B41FA5}">
                      <a16:colId xmlns:a16="http://schemas.microsoft.com/office/drawing/2014/main" val="3765802361"/>
                    </a:ext>
                  </a:extLst>
                </a:gridCol>
              </a:tblGrid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0.022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47355604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0.006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38209945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0.003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48136378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0.002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91867822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0.002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79228082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83208593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88574817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87849923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34237719"/>
                  </a:ext>
                </a:extLst>
              </a:tr>
              <a:tr h="4265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0.001 mg/L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61752759"/>
                  </a:ext>
                </a:extLst>
              </a:tr>
            </a:tbl>
          </a:graphicData>
        </a:graphic>
      </p:graphicFrame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8C824A0-2D88-F5B5-C621-5E5A1BB4CCCE}"/>
              </a:ext>
            </a:extLst>
          </p:cNvPr>
          <p:cNvSpPr/>
          <p:nvPr/>
        </p:nvSpPr>
        <p:spPr>
          <a:xfrm>
            <a:off x="6444388" y="2491413"/>
            <a:ext cx="2977192" cy="47992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92E89A-2565-4B85-733A-1EF680DABCB8}"/>
              </a:ext>
            </a:extLst>
          </p:cNvPr>
          <p:cNvSpPr txBox="1"/>
          <p:nvPr/>
        </p:nvSpPr>
        <p:spPr>
          <a:xfrm>
            <a:off x="1298234" y="2062882"/>
            <a:ext cx="41801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3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Lead = </a:t>
            </a:r>
            <a:r>
              <a:rPr kumimoji="0" lang="en-US" altLang="en-US" sz="32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0.015 mg/L</a:t>
            </a:r>
            <a:r>
              <a:rPr kumimoji="0" lang="en-US" altLang="en-US" sz="3200" b="0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9607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/>
      <p:bldP spid="18" grpId="0" animBg="1"/>
      <p:bldP spid="2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36997-EFFE-67FD-D236-C54748288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if an Action Level is Exceeded?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A1B6C-ECAD-8043-3B14-1AC2F3B3C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8691880" cy="4819015"/>
          </a:xfrm>
        </p:spPr>
        <p:txBody>
          <a:bodyPr>
            <a:normAutofit/>
          </a:bodyPr>
          <a:lstStyle/>
          <a:p>
            <a:r>
              <a:rPr lang="en-US" sz="3600"/>
              <a:t>Source water monitoring for Lead &amp; Copper</a:t>
            </a:r>
          </a:p>
          <a:p>
            <a:r>
              <a:rPr lang="en-US" sz="3600"/>
              <a:t>Water quality parameter (WQP) monitoring at EP &amp; DS (compliance monitoring)</a:t>
            </a:r>
          </a:p>
          <a:p>
            <a:r>
              <a:rPr lang="en-US" sz="3600"/>
              <a:t>Public education</a:t>
            </a:r>
          </a:p>
          <a:p>
            <a:r>
              <a:rPr lang="en-US" sz="3600"/>
              <a:t>Determine optimal corrosion control treatment</a:t>
            </a:r>
          </a:p>
          <a:p>
            <a:r>
              <a:rPr lang="en-US" sz="3600"/>
              <a:t>Lead service line replacement</a:t>
            </a:r>
          </a:p>
          <a:p>
            <a:r>
              <a:rPr lang="en-US" sz="3600"/>
              <a:t>Under-sink fixture replacement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A8CC63-CD09-8B9D-2973-AE057A76EA01}"/>
              </a:ext>
            </a:extLst>
          </p:cNvPr>
          <p:cNvSpPr/>
          <p:nvPr/>
        </p:nvSpPr>
        <p:spPr>
          <a:xfrm>
            <a:off x="9190244" y="3068935"/>
            <a:ext cx="242085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ALE</a:t>
            </a:r>
          </a:p>
        </p:txBody>
      </p:sp>
    </p:spTree>
    <p:extLst>
      <p:ext uri="{BB962C8B-B14F-4D97-AF65-F5344CB8AC3E}">
        <p14:creationId xmlns:p14="http://schemas.microsoft.com/office/powerpoint/2010/main" val="259205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2B650-60E3-4918-A51D-51950818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SDWA Requires Consumer Communication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4751C2F-AD8D-4985-AF63-030037E2195E}"/>
              </a:ext>
            </a:extLst>
          </p:cNvPr>
          <p:cNvGrpSpPr/>
          <p:nvPr/>
        </p:nvGrpSpPr>
        <p:grpSpPr>
          <a:xfrm>
            <a:off x="6684873" y="1536412"/>
            <a:ext cx="3132137" cy="5048161"/>
            <a:chOff x="4328990" y="1444714"/>
            <a:chExt cx="3132137" cy="504816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1C561BC-2F2B-4DB3-9677-6BE89D7AA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28990" y="2763301"/>
              <a:ext cx="3132137" cy="3729574"/>
            </a:xfrm>
            <a:prstGeom prst="rect">
              <a:avLst/>
            </a:prstGeom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7B19A03-8950-4D34-A125-1EB1758E8006}"/>
                </a:ext>
              </a:extLst>
            </p:cNvPr>
            <p:cNvSpPr txBox="1"/>
            <p:nvPr/>
          </p:nvSpPr>
          <p:spPr>
            <a:xfrm>
              <a:off x="4858337" y="1444714"/>
              <a:ext cx="207344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Public Notification Rule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6B5181-9E02-4435-BD28-A0FE512B2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59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735E1E2-143F-79CD-14F8-80ACCE214CF8}"/>
              </a:ext>
            </a:extLst>
          </p:cNvPr>
          <p:cNvGrpSpPr/>
          <p:nvPr/>
        </p:nvGrpSpPr>
        <p:grpSpPr>
          <a:xfrm>
            <a:off x="2536879" y="1573542"/>
            <a:ext cx="2941583" cy="4805805"/>
            <a:chOff x="538486" y="1444714"/>
            <a:chExt cx="2941583" cy="480580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D38FE0E-5F4A-40AB-BCB8-9E50012DE50F}"/>
                </a:ext>
              </a:extLst>
            </p:cNvPr>
            <p:cNvGrpSpPr/>
            <p:nvPr/>
          </p:nvGrpSpPr>
          <p:grpSpPr>
            <a:xfrm>
              <a:off x="538486" y="1444714"/>
              <a:ext cx="2875193" cy="4805805"/>
              <a:chOff x="604876" y="1409035"/>
              <a:chExt cx="2875193" cy="4805805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DE9ADD16-E0D0-4DA2-BB3F-09D55129AF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427" t="24323" r="16846" b="35974"/>
              <a:stretch>
                <a:fillRect/>
              </a:stretch>
            </p:blipFill>
            <p:spPr>
              <a:xfrm>
                <a:off x="604876" y="4731705"/>
                <a:ext cx="2743199" cy="1483135"/>
              </a:xfrm>
              <a:prstGeom prst="rect">
                <a:avLst/>
              </a:prstGeom>
            </p:spPr>
          </p:pic>
          <p:sp>
            <p:nvSpPr>
              <p:cNvPr id="5" name="Arrow: Left 4">
                <a:extLst>
                  <a:ext uri="{FF2B5EF4-FFF2-40B4-BE49-F238E27FC236}">
                    <a16:creationId xmlns:a16="http://schemas.microsoft.com/office/drawing/2014/main" id="{521DCF61-715F-424D-9F2F-360616E6ECBF}"/>
                  </a:ext>
                </a:extLst>
              </p:cNvPr>
              <p:cNvSpPr/>
              <p:nvPr/>
            </p:nvSpPr>
            <p:spPr>
              <a:xfrm rot="5400000" flipH="1">
                <a:off x="1219460" y="3332164"/>
                <a:ext cx="1688840" cy="680259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Communicate</a:t>
                </a:r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2499A77A-3AF6-4D77-80D0-7D5FBD5685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29594" y="1409035"/>
                <a:ext cx="2750475" cy="1166902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A808F8B-51D1-5983-B984-43A40A8FE9C3}"/>
                </a:ext>
              </a:extLst>
            </p:cNvPr>
            <p:cNvSpPr txBox="1"/>
            <p:nvPr/>
          </p:nvSpPr>
          <p:spPr>
            <a:xfrm>
              <a:off x="729594" y="2096702"/>
              <a:ext cx="27504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Water Utility Authority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58263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F407D29-D9CF-3093-979F-F1B494F51740}"/>
              </a:ext>
            </a:extLst>
          </p:cNvPr>
          <p:cNvSpPr/>
          <p:nvPr/>
        </p:nvSpPr>
        <p:spPr>
          <a:xfrm>
            <a:off x="8137111" y="1244613"/>
            <a:ext cx="3935073" cy="5240458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AFC5B2-82EA-8875-5D0C-CA173AA25CEA}"/>
              </a:ext>
            </a:extLst>
          </p:cNvPr>
          <p:cNvSpPr/>
          <p:nvPr/>
        </p:nvSpPr>
        <p:spPr>
          <a:xfrm>
            <a:off x="4128463" y="1244613"/>
            <a:ext cx="3935073" cy="5240458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DADAD9-B0F1-8EA9-1ADE-BBD1945491FC}"/>
              </a:ext>
            </a:extLst>
          </p:cNvPr>
          <p:cNvSpPr/>
          <p:nvPr/>
        </p:nvSpPr>
        <p:spPr>
          <a:xfrm>
            <a:off x="119816" y="1237791"/>
            <a:ext cx="3935073" cy="5240458"/>
          </a:xfrm>
          <a:prstGeom prst="rect">
            <a:avLst/>
          </a:prstGeom>
          <a:solidFill>
            <a:srgbClr val="FF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4B5E52CE-0366-431C-AA5F-56CE3EE0CB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5492" y="1582857"/>
            <a:ext cx="3796335" cy="4895391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Arial" panose="020B0604020202020204" pitchFamily="34" charset="0"/>
              <a:buNone/>
              <a:defRPr/>
            </a:pPr>
            <a:r>
              <a:rPr lang="en-US" alt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Tier 1:</a:t>
            </a: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Most Severe</a:t>
            </a:r>
          </a:p>
          <a:p>
            <a:pPr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Immediate health risk.</a:t>
            </a:r>
          </a:p>
          <a:p>
            <a:pPr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Public Notice must be issued within 24 hours.</a:t>
            </a:r>
            <a:endParaRPr lang="en-US" altLang="en-US" sz="21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Examples:</a:t>
            </a:r>
          </a:p>
          <a:p>
            <a:pPr lvl="1"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Boil Water Advisory (</a:t>
            </a:r>
            <a:r>
              <a:rPr lang="en-US" altLang="en-US" sz="2500" dirty="0" err="1">
                <a:latin typeface="Arial" panose="020B0604020202020204" pitchFamily="34" charset="0"/>
                <a:cs typeface="Arial" panose="020B0604020202020204" pitchFamily="34" charset="0"/>
              </a:rPr>
              <a:t>Ecoli</a:t>
            </a: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+).</a:t>
            </a:r>
          </a:p>
          <a:p>
            <a:pPr lvl="1"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Nitrate exceedance (MCL=10mg/L).</a:t>
            </a:r>
          </a:p>
          <a:p>
            <a:pPr lvl="1"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Lead exceedance (AL=15ug/L).</a:t>
            </a:r>
          </a:p>
          <a:p>
            <a:pPr lvl="1"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TT violation.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93AC45-F764-FD2E-E80E-0BB872D7B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60</a:t>
            </a:fld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28A143-A919-0237-CDA6-EB0BF3BF7630}"/>
              </a:ext>
            </a:extLst>
          </p:cNvPr>
          <p:cNvSpPr txBox="1">
            <a:spLocks noChangeArrowheads="1"/>
          </p:cNvSpPr>
          <p:nvPr/>
        </p:nvSpPr>
        <p:spPr>
          <a:xfrm>
            <a:off x="4041322" y="1602394"/>
            <a:ext cx="4067505" cy="45248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US" alt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Tier 2:</a:t>
            </a: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Moderate Severity </a:t>
            </a:r>
          </a:p>
          <a:p>
            <a:pPr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Potential health risk.</a:t>
            </a:r>
          </a:p>
          <a:p>
            <a:pPr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Public Notice must be issued within 30 days. </a:t>
            </a:r>
            <a:endParaRPr lang="en-US" altLang="en-US" sz="25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Examples:</a:t>
            </a:r>
          </a:p>
          <a:p>
            <a:pPr lvl="1"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Other MCLs not immediately affecting public health.</a:t>
            </a:r>
          </a:p>
          <a:p>
            <a:pPr lvl="1"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Improperly treated water (TT failure).</a:t>
            </a:r>
          </a:p>
          <a:p>
            <a:pPr lvl="1"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Failure to address deficiencies.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10A9BE-6570-3E62-46E4-734353EE0449}"/>
              </a:ext>
            </a:extLst>
          </p:cNvPr>
          <p:cNvSpPr txBox="1">
            <a:spLocks noChangeArrowheads="1"/>
          </p:cNvSpPr>
          <p:nvPr/>
        </p:nvSpPr>
        <p:spPr>
          <a:xfrm>
            <a:off x="8195968" y="1582857"/>
            <a:ext cx="3876216" cy="4846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US" alt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Tier 3:</a:t>
            </a: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</a:p>
          <a:p>
            <a:pPr marL="0" indent="0">
              <a:buNone/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No immediate health risk.</a:t>
            </a:r>
          </a:p>
          <a:p>
            <a:pPr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Public Notice must be issued within 1 year.</a:t>
            </a:r>
          </a:p>
          <a:p>
            <a:pPr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Examples:</a:t>
            </a:r>
          </a:p>
          <a:p>
            <a:pPr lvl="1"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Administrative issues.</a:t>
            </a:r>
          </a:p>
          <a:p>
            <a:pPr lvl="1">
              <a:defRPr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Monitoring and reporting violations.</a:t>
            </a:r>
          </a:p>
          <a:p>
            <a:pPr lvl="1">
              <a:defRPr/>
            </a:pPr>
            <a:endParaRPr lang="en-US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defRPr/>
            </a:pPr>
            <a:endParaRPr lang="en-US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88F98D6-A364-474D-DB8E-343971C99F58}"/>
              </a:ext>
            </a:extLst>
          </p:cNvPr>
          <p:cNvCxnSpPr/>
          <p:nvPr/>
        </p:nvCxnSpPr>
        <p:spPr>
          <a:xfrm>
            <a:off x="209540" y="1997476"/>
            <a:ext cx="379633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CEC0A9-77D1-B412-B559-7A90C6B2A464}"/>
              </a:ext>
            </a:extLst>
          </p:cNvPr>
          <p:cNvCxnSpPr/>
          <p:nvPr/>
        </p:nvCxnSpPr>
        <p:spPr>
          <a:xfrm>
            <a:off x="4197832" y="1997476"/>
            <a:ext cx="379633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6F1C613-D8C2-F0B5-7EA6-99A9F691519D}"/>
              </a:ext>
            </a:extLst>
          </p:cNvPr>
          <p:cNvCxnSpPr/>
          <p:nvPr/>
        </p:nvCxnSpPr>
        <p:spPr>
          <a:xfrm>
            <a:off x="8148326" y="2008241"/>
            <a:ext cx="379633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528B701-ACF8-A578-ADFD-5C0E0DFC6E39}"/>
              </a:ext>
            </a:extLst>
          </p:cNvPr>
          <p:cNvGrpSpPr>
            <a:grpSpLocks/>
          </p:cNvGrpSpPr>
          <p:nvPr/>
        </p:nvGrpSpPr>
        <p:grpSpPr bwMode="auto">
          <a:xfrm>
            <a:off x="39935" y="838940"/>
            <a:ext cx="1414377" cy="1592711"/>
            <a:chOff x="4368" y="2064"/>
            <a:chExt cx="744" cy="840"/>
          </a:xfrm>
        </p:grpSpPr>
        <p:sp>
          <p:nvSpPr>
            <p:cNvPr id="13" name="AutoShape 6">
              <a:extLst>
                <a:ext uri="{FF2B5EF4-FFF2-40B4-BE49-F238E27FC236}">
                  <a16:creationId xmlns:a16="http://schemas.microsoft.com/office/drawing/2014/main" id="{0F371E7B-5325-E983-66C0-79E4880B195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627535">
              <a:off x="4560" y="1944"/>
              <a:ext cx="432" cy="672"/>
            </a:xfrm>
            <a:prstGeom prst="triangle">
              <a:avLst>
                <a:gd name="adj" fmla="val 37926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4" name="Line 7">
              <a:extLst>
                <a:ext uri="{FF2B5EF4-FFF2-40B4-BE49-F238E27FC236}">
                  <a16:creationId xmlns:a16="http://schemas.microsoft.com/office/drawing/2014/main" id="{F0DD63CF-74C1-2C71-BDFB-D1BC3A4821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8" y="2088"/>
              <a:ext cx="96" cy="8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67B6CC7-CA60-B0E0-834E-B43800C5FC79}"/>
              </a:ext>
            </a:extLst>
          </p:cNvPr>
          <p:cNvGrpSpPr>
            <a:grpSpLocks/>
          </p:cNvGrpSpPr>
          <p:nvPr/>
        </p:nvGrpSpPr>
        <p:grpSpPr bwMode="auto">
          <a:xfrm>
            <a:off x="3927955" y="838940"/>
            <a:ext cx="1414377" cy="1592711"/>
            <a:chOff x="4368" y="2064"/>
            <a:chExt cx="744" cy="840"/>
          </a:xfrm>
        </p:grpSpPr>
        <p:sp>
          <p:nvSpPr>
            <p:cNvPr id="16" name="AutoShape 6">
              <a:extLst>
                <a:ext uri="{FF2B5EF4-FFF2-40B4-BE49-F238E27FC236}">
                  <a16:creationId xmlns:a16="http://schemas.microsoft.com/office/drawing/2014/main" id="{9C231BDA-4C62-51FB-3B44-B05E7B8CAC2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627535">
              <a:off x="4560" y="1944"/>
              <a:ext cx="432" cy="672"/>
            </a:xfrm>
            <a:prstGeom prst="triangle">
              <a:avLst>
                <a:gd name="adj" fmla="val 37926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7" name="Line 7">
              <a:extLst>
                <a:ext uri="{FF2B5EF4-FFF2-40B4-BE49-F238E27FC236}">
                  <a16:creationId xmlns:a16="http://schemas.microsoft.com/office/drawing/2014/main" id="{F7380B50-5F00-9495-36E1-BEFC959283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8" y="2088"/>
              <a:ext cx="96" cy="8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2FB4745-05A9-4D77-6431-50165A48DE9C}"/>
              </a:ext>
            </a:extLst>
          </p:cNvPr>
          <p:cNvGrpSpPr>
            <a:grpSpLocks/>
          </p:cNvGrpSpPr>
          <p:nvPr/>
        </p:nvGrpSpPr>
        <p:grpSpPr bwMode="auto">
          <a:xfrm>
            <a:off x="8020803" y="810065"/>
            <a:ext cx="1414377" cy="1592711"/>
            <a:chOff x="4368" y="2064"/>
            <a:chExt cx="744" cy="840"/>
          </a:xfrm>
          <a:solidFill>
            <a:srgbClr val="E5DB1B"/>
          </a:solidFill>
        </p:grpSpPr>
        <p:sp>
          <p:nvSpPr>
            <p:cNvPr id="19" name="AutoShape 6">
              <a:extLst>
                <a:ext uri="{FF2B5EF4-FFF2-40B4-BE49-F238E27FC236}">
                  <a16:creationId xmlns:a16="http://schemas.microsoft.com/office/drawing/2014/main" id="{C6824F2D-ED72-B1F9-E82A-3C87EB1E016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627535">
              <a:off x="4560" y="1944"/>
              <a:ext cx="432" cy="672"/>
            </a:xfrm>
            <a:prstGeom prst="triangle">
              <a:avLst>
                <a:gd name="adj" fmla="val 37926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" name="Line 7">
              <a:extLst>
                <a:ext uri="{FF2B5EF4-FFF2-40B4-BE49-F238E27FC236}">
                  <a16:creationId xmlns:a16="http://schemas.microsoft.com/office/drawing/2014/main" id="{08755AA2-7FE3-C272-D1C6-B412AA2BD5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8" y="2088"/>
              <a:ext cx="96" cy="816"/>
            </a:xfrm>
            <a:prstGeom prst="line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3FB61DC0-4DEB-14C2-EB06-D2C71D6599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5561" y="-19847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Public Notification (PN) Rule Types</a:t>
            </a:r>
          </a:p>
        </p:txBody>
      </p:sp>
    </p:spTree>
    <p:extLst>
      <p:ext uri="{BB962C8B-B14F-4D97-AF65-F5344CB8AC3E}">
        <p14:creationId xmlns:p14="http://schemas.microsoft.com/office/powerpoint/2010/main" val="25210363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3" grpId="0"/>
      <p:bldP spid="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2AAF1-D331-AF08-045F-690887048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1D73F-B36B-9D9D-B581-FEA62408E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102" y="136525"/>
            <a:ext cx="10515600" cy="1325563"/>
          </a:xfrm>
        </p:spPr>
        <p:txBody>
          <a:bodyPr/>
          <a:lstStyle/>
          <a:p>
            <a:r>
              <a:rPr lang="en-US" dirty="0"/>
              <a:t>SDWA Requires Consumer Communication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ADB6B43-EACB-FC42-C4A0-DC13CA1F7AD0}"/>
              </a:ext>
            </a:extLst>
          </p:cNvPr>
          <p:cNvGrpSpPr/>
          <p:nvPr/>
        </p:nvGrpSpPr>
        <p:grpSpPr>
          <a:xfrm>
            <a:off x="4175950" y="1396881"/>
            <a:ext cx="3840100" cy="5095994"/>
            <a:chOff x="7938258" y="1396881"/>
            <a:chExt cx="3840100" cy="509599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6C64143-BEDF-3BE3-9C68-63C6005D8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8258" y="1396881"/>
              <a:ext cx="3321496" cy="509599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07321B-B8DA-B5DD-517C-6B1DCB6FC701}"/>
                </a:ext>
              </a:extLst>
            </p:cNvPr>
            <p:cNvSpPr txBox="1"/>
            <p:nvPr/>
          </p:nvSpPr>
          <p:spPr>
            <a:xfrm rot="16200000">
              <a:off x="9270125" y="3860949"/>
              <a:ext cx="45548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Consumer Confidence Report Rule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E48508-07EE-FC76-1441-D8D89F87C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7842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EAEAF-01DA-4009-B8B5-64AB13B84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930" y="1539537"/>
            <a:ext cx="7381089" cy="54951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3600" dirty="0"/>
              <a:t>Records include: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3200" dirty="0"/>
              <a:t>Test results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3200" dirty="0"/>
              <a:t>Mandates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3200" dirty="0"/>
              <a:t>Other records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600" dirty="0"/>
              <a:t>Records must be kept at or near the utility office (in close proximity).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17BD9C-ECC8-47C1-B67D-7682F1B6F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154" y="1539537"/>
            <a:ext cx="3674780" cy="2286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B857F2-6782-8702-5DA5-011A2490D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62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62E7245-44D7-A336-44ED-AB89CE7FA340}"/>
              </a:ext>
            </a:extLst>
          </p:cNvPr>
          <p:cNvSpPr txBox="1">
            <a:spLocks/>
          </p:cNvSpPr>
          <p:nvPr/>
        </p:nvSpPr>
        <p:spPr>
          <a:xfrm>
            <a:off x="1378469" y="487544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Record Keeping Rule</a:t>
            </a:r>
          </a:p>
        </p:txBody>
      </p:sp>
    </p:spTree>
    <p:extLst>
      <p:ext uri="{BB962C8B-B14F-4D97-AF65-F5344CB8AC3E}">
        <p14:creationId xmlns:p14="http://schemas.microsoft.com/office/powerpoint/2010/main" val="42998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133D2-D7E9-C465-1B72-A7D77645D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8AAFD-A803-677B-8357-573D68DF3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076" y="1660886"/>
            <a:ext cx="7030692" cy="220803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3600" dirty="0"/>
              <a:t>Different rules under SDWA require different record retention times.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392FE6-7093-1534-E531-39E52E08C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914" y="1661796"/>
            <a:ext cx="3674780" cy="2286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F1B3A0-DCEB-B797-9370-C15C1D3E8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63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B0954A-D99A-1F2A-7581-96DA37ED378E}"/>
              </a:ext>
            </a:extLst>
          </p:cNvPr>
          <p:cNvSpPr txBox="1">
            <a:spLocks/>
          </p:cNvSpPr>
          <p:nvPr/>
        </p:nvSpPr>
        <p:spPr>
          <a:xfrm>
            <a:off x="1378469" y="487544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Record Keeping Rule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D40FB6-E55C-1083-6AAE-8DEA32044885}"/>
              </a:ext>
            </a:extLst>
          </p:cNvPr>
          <p:cNvSpPr/>
          <p:nvPr/>
        </p:nvSpPr>
        <p:spPr>
          <a:xfrm>
            <a:off x="695167" y="3569115"/>
            <a:ext cx="5941102" cy="255454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dirty="0"/>
              <a:t>Public Notices and CCRs:	3 yrs</a:t>
            </a:r>
          </a:p>
          <a:p>
            <a:r>
              <a:rPr lang="en-US" sz="3200" dirty="0"/>
              <a:t>Bacteriological &amp; Turbidity:	5 yrs</a:t>
            </a:r>
          </a:p>
          <a:p>
            <a:pPr marL="0" indent="0">
              <a:buNone/>
            </a:pPr>
            <a:r>
              <a:rPr lang="en-US" sz="3200" dirty="0"/>
              <a:t>Sanitary Survey Reports:	10 yrs</a:t>
            </a:r>
          </a:p>
          <a:p>
            <a:r>
              <a:rPr lang="en-US" sz="3200" dirty="0"/>
              <a:t>ChemRad &amp; DBP analyses: 	10 yrs</a:t>
            </a:r>
          </a:p>
          <a:p>
            <a:pPr marL="0" indent="0">
              <a:buNone/>
            </a:pPr>
            <a:r>
              <a:rPr lang="en-US" sz="3200" dirty="0"/>
              <a:t>Lead and Copper:		12 yrs</a:t>
            </a:r>
          </a:p>
        </p:txBody>
      </p:sp>
    </p:spTree>
    <p:extLst>
      <p:ext uri="{BB962C8B-B14F-4D97-AF65-F5344CB8AC3E}">
        <p14:creationId xmlns:p14="http://schemas.microsoft.com/office/powerpoint/2010/main" val="12397357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2D9B83C1-7E10-43B0-BDCE-ECE4C8D1B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589" y="1690688"/>
            <a:ext cx="11606679" cy="4444641"/>
          </a:xfrm>
        </p:spPr>
        <p:txBody>
          <a:bodyPr>
            <a:normAutofit/>
          </a:bodyPr>
          <a:lstStyle/>
          <a:p>
            <a:r>
              <a:rPr lang="en-US" dirty="0"/>
              <a:t>Establishes federal standards for safe levels of contaminants in public drinking water systems.</a:t>
            </a:r>
          </a:p>
          <a:p>
            <a:r>
              <a:rPr lang="en-US" dirty="0"/>
              <a:t>Includes measures to safeguard groundwater and surface water from contamination.</a:t>
            </a:r>
          </a:p>
          <a:p>
            <a:r>
              <a:rPr lang="en-US" dirty="0"/>
              <a:t>Requires water systems to monitor, test, and report water quality to authorities and the public.</a:t>
            </a:r>
          </a:p>
          <a:p>
            <a:r>
              <a:rPr lang="en-US" dirty="0"/>
              <a:t>The National Primary Drinking Water Regulations: </a:t>
            </a:r>
            <a:r>
              <a:rPr lang="en-US" dirty="0">
                <a:hlinkClick r:id="rId3"/>
              </a:rPr>
              <a:t>https://www.ecfr.gov/current/title-40/chapter-I/subchapter-D/part-141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FC3E56-9C55-274E-80CD-7BCB41E82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64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29F1B2-B2DA-9956-6A2A-6BA2D78CB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SDWA Summary</a:t>
            </a:r>
          </a:p>
        </p:txBody>
      </p:sp>
    </p:spTree>
    <p:extLst>
      <p:ext uri="{BB962C8B-B14F-4D97-AF65-F5344CB8AC3E}">
        <p14:creationId xmlns:p14="http://schemas.microsoft.com/office/powerpoint/2010/main" val="28710972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51B0E-9B3C-F669-B5A2-3A16D057D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5FD7AA-FEC9-5675-88E6-D53094C1B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65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40E0AAC-AC3B-34CF-B92A-963403200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881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7506408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F7C17-2944-41F3-B558-47D42DD94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4" y="914400"/>
            <a:ext cx="4273216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latin typeface="Calibri Light" panose="020F0302020204030204" pitchFamily="34" charset="0"/>
                <a:cs typeface="Calibri Light" panose="020F0302020204030204" pitchFamily="34" charset="0"/>
              </a:rPr>
              <a:t>CONTACT 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4FB801-0325-462C-A900-17CC584AE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357C4E-1DBA-47BA-8A18-6F15A3AB0C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LT Std 35 Light" panose="020B0402020203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LT Std 35 Light" panose="020B0402020203020204" pitchFamily="34" charset="0"/>
              <a:ea typeface="+mn-ea"/>
              <a:cs typeface="+mn-cs"/>
            </a:endParaRPr>
          </a:p>
        </p:txBody>
      </p:sp>
      <p:pic>
        <p:nvPicPr>
          <p:cNvPr id="7" name="Picture 2" descr="Image result for contact">
            <a:extLst>
              <a:ext uri="{FF2B5EF4-FFF2-40B4-BE49-F238E27FC236}">
                <a16:creationId xmlns:a16="http://schemas.microsoft.com/office/drawing/2014/main" id="{FE98A833-76FE-4CF8-A8ED-9FAE8843B7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96" b="15848"/>
          <a:stretch/>
        </p:blipFill>
        <p:spPr bwMode="auto">
          <a:xfrm>
            <a:off x="336883" y="521764"/>
            <a:ext cx="4332307" cy="183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4AE7887-73A5-4EAF-9377-7EACB9095840}"/>
              </a:ext>
            </a:extLst>
          </p:cNvPr>
          <p:cNvSpPr txBox="1"/>
          <p:nvPr/>
        </p:nvSpPr>
        <p:spPr>
          <a:xfrm>
            <a:off x="5877169" y="4368800"/>
            <a:ext cx="5684449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/>
              <a:t>Physical Address</a:t>
            </a:r>
          </a:p>
          <a:p>
            <a:endParaRPr lang="en-US" sz="300" u="sng"/>
          </a:p>
          <a:p>
            <a:r>
              <a:rPr lang="en-US" sz="2400"/>
              <a:t>SWEFC/Civil Engineering Dept.</a:t>
            </a:r>
          </a:p>
          <a:p>
            <a:r>
              <a:rPr lang="en-US" sz="2400"/>
              <a:t>MSC01 1070</a:t>
            </a:r>
          </a:p>
          <a:p>
            <a:r>
              <a:rPr lang="en-US" sz="2400"/>
              <a:t>1 University of New Mexico</a:t>
            </a:r>
          </a:p>
          <a:p>
            <a:r>
              <a:rPr lang="en-US" sz="2400"/>
              <a:t>Albuquerque, New Mexico 87131-0001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21491BB-EF71-44D8-9BD1-49D75F6BD6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292" y="226531"/>
            <a:ext cx="2856524" cy="11301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BAE933-D678-4ECE-8541-DF164964BE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434" y="4669594"/>
            <a:ext cx="1294403" cy="85523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BD590D3B-541C-47CB-A163-DB7EF4BE4ADB}"/>
              </a:ext>
            </a:extLst>
          </p:cNvPr>
          <p:cNvSpPr txBox="1">
            <a:spLocks/>
          </p:cNvSpPr>
          <p:nvPr/>
        </p:nvSpPr>
        <p:spPr>
          <a:xfrm>
            <a:off x="4729810" y="1695653"/>
            <a:ext cx="7345942" cy="6195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Avenir LT Std 35 Light" panose="020B0402020203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Calibri Light" panose="020F0302020204030204" pitchFamily="34" charset="0"/>
                <a:cs typeface="Calibri Light" panose="020F0302020204030204" pitchFamily="34" charset="0"/>
                <a:hlinkClick r:id="rId6"/>
              </a:rPr>
              <a:t>http://swefc.unm.edu/</a:t>
            </a:r>
            <a:endParaRPr lang="en-US" sz="6000">
              <a:solidFill>
                <a:schemeClr val="accent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FF23D9-201E-6F31-A99C-8EAC31A19BAA}"/>
              </a:ext>
            </a:extLst>
          </p:cNvPr>
          <p:cNvSpPr txBox="1"/>
          <p:nvPr/>
        </p:nvSpPr>
        <p:spPr>
          <a:xfrm>
            <a:off x="5877169" y="2895734"/>
            <a:ext cx="315883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/>
              <a:t>Michelle Olson</a:t>
            </a:r>
          </a:p>
          <a:p>
            <a:r>
              <a:rPr lang="en-US" altLang="en-US" sz="2400" cap="none" dirty="0"/>
              <a:t>meolson@unm.edu</a:t>
            </a:r>
          </a:p>
        </p:txBody>
      </p:sp>
    </p:spTree>
    <p:extLst>
      <p:ext uri="{BB962C8B-B14F-4D97-AF65-F5344CB8AC3E}">
        <p14:creationId xmlns:p14="http://schemas.microsoft.com/office/powerpoint/2010/main" val="2837717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 EFC Windows PowerPoint Template - White Background.potx" id="{BC192D31-876E-4BF8-B336-624B733DA98F}" vid="{EB40567D-9308-422C-B94C-1B7EDEDA383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fcacb4-ef8c-4171-b2bd-68e64a4a5b38">
      <Terms xmlns="http://schemas.microsoft.com/office/infopath/2007/PartnerControls"/>
    </lcf76f155ced4ddcb4097134ff3c332f>
    <TaxCatchAll xmlns="adfd91b3-bd4d-4885-9b34-1e53a11780c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1530E3F6B7AA41B74DDEE79226B885" ma:contentTypeVersion="19" ma:contentTypeDescription="Create a new document." ma:contentTypeScope="" ma:versionID="d7b304dc3ac3320a32f12cb982988638">
  <xsd:schema xmlns:xsd="http://www.w3.org/2001/XMLSchema" xmlns:xs="http://www.w3.org/2001/XMLSchema" xmlns:p="http://schemas.microsoft.com/office/2006/metadata/properties" xmlns:ns2="bcfcacb4-ef8c-4171-b2bd-68e64a4a5b38" xmlns:ns3="adfd91b3-bd4d-4885-9b34-1e53a11780c3" targetNamespace="http://schemas.microsoft.com/office/2006/metadata/properties" ma:root="true" ma:fieldsID="af15f68de9fb5e13bf583caa6f1aca26" ns2:_="" ns3:_="">
    <xsd:import namespace="bcfcacb4-ef8c-4171-b2bd-68e64a4a5b38"/>
    <xsd:import namespace="adfd91b3-bd4d-4885-9b34-1e53a11780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fcacb4-ef8c-4171-b2bd-68e64a4a5b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911b813-a230-4b01-befd-2f84efefd6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fd91b3-bd4d-4885-9b34-1e53a11780c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d5565d-c95a-477d-8f04-9b80b2ec6ed2}" ma:internalName="TaxCatchAll" ma:showField="CatchAllData" ma:web="adfd91b3-bd4d-4885-9b34-1e53a11780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2B27B3-AF72-40E6-8E56-F503415DA1F1}">
  <ds:schemaRefs>
    <ds:schemaRef ds:uri="http://purl.org/dc/terms/"/>
    <ds:schemaRef ds:uri="9bb7f4e0-e293-4a0e-a310-0d3f17ed3c2b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46A9DBE5-0593-4659-874B-300DEC1A411F}"/>
</file>

<file path=customXml/itemProps3.xml><?xml version="1.0" encoding="utf-8"?>
<ds:datastoreItem xmlns:ds="http://schemas.openxmlformats.org/officeDocument/2006/customXml" ds:itemID="{AFBF70A0-B9BA-4004-8600-B2F28D6350B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5aa9830-e0f9-482b-897e-1a3b3c855e5c}" enabled="0" method="" siteId="{25aa9830-e0f9-482b-897e-1a3b3c855e5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8882</TotalTime>
  <Words>3014</Words>
  <Application>Microsoft Office PowerPoint</Application>
  <PresentationFormat>Widescreen</PresentationFormat>
  <Paragraphs>663</Paragraphs>
  <Slides>66</Slides>
  <Notes>66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82" baseType="lpstr">
      <vt:lpstr>Aptos Narrow</vt:lpstr>
      <vt:lpstr>AR CHRISTY</vt:lpstr>
      <vt:lpstr>Arial</vt:lpstr>
      <vt:lpstr>Avenir LT Std 35 Light</vt:lpstr>
      <vt:lpstr>Calibri</vt:lpstr>
      <vt:lpstr>Calibri Light</vt:lpstr>
      <vt:lpstr>Cooper Black</vt:lpstr>
      <vt:lpstr>Helvetica</vt:lpstr>
      <vt:lpstr>Helvetica Neue</vt:lpstr>
      <vt:lpstr>Impact</vt:lpstr>
      <vt:lpstr>Raleway</vt:lpstr>
      <vt:lpstr>Times New Roman</vt:lpstr>
      <vt:lpstr>Webdings</vt:lpstr>
      <vt:lpstr>Wingdings</vt:lpstr>
      <vt:lpstr>Office Theme</vt:lpstr>
      <vt:lpstr>1_Office Theme</vt:lpstr>
      <vt:lpstr>PowerPoint Presentation</vt:lpstr>
      <vt:lpstr>Michelle Olson  Water Utility Trainer and Specialist  meolson@unm.edu</vt:lpstr>
      <vt:lpstr>PowerPoint Presentation</vt:lpstr>
      <vt:lpstr>PowerPoint Presentation</vt:lpstr>
      <vt:lpstr>Schedule for 2025:</vt:lpstr>
      <vt:lpstr>Safe Drinking Water Act (SDWA)</vt:lpstr>
      <vt:lpstr>What is the Safe Drinking Water Act (SDWA)?</vt:lpstr>
      <vt:lpstr>Purpose of SDWA</vt:lpstr>
      <vt:lpstr>PowerPoint Presentation</vt:lpstr>
      <vt:lpstr>SDWA</vt:lpstr>
      <vt:lpstr>Public Water System (PWS) Definition</vt:lpstr>
      <vt:lpstr>PWS Types</vt:lpstr>
      <vt:lpstr>SDWA Regulatory Programs</vt:lpstr>
      <vt:lpstr>Drinking Water Regulations</vt:lpstr>
      <vt:lpstr>PowerPoint Presentation</vt:lpstr>
      <vt:lpstr>PowerPoint Presentation</vt:lpstr>
      <vt:lpstr>PowerPoint Presentation</vt:lpstr>
      <vt:lpstr>National Secondary Drinking Water Regulations</vt:lpstr>
      <vt:lpstr>Individual Contaminant Monitoring Schedules Are Based On: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B) Entry Point Monitoring</vt:lpstr>
      <vt:lpstr>B) Entry Point Monitoring</vt:lpstr>
      <vt:lpstr>Chemical and Radionuclides</vt:lpstr>
      <vt:lpstr>C) Distribution System Monitoring</vt:lpstr>
      <vt:lpstr>C) Distribution System Monitoring</vt:lpstr>
      <vt:lpstr>The Revised Total Coliform Rule (RTCR)</vt:lpstr>
      <vt:lpstr>PowerPoint Presentation</vt:lpstr>
      <vt:lpstr>The presence of coliforms indicate that the water may be contaminated with pathogens (organisms that can cause disease).</vt:lpstr>
      <vt:lpstr>How can Pathogens enter our Drinking Water Systems?</vt:lpstr>
      <vt:lpstr>RTCR Monitoring</vt:lpstr>
      <vt:lpstr>What do the Results Mean?</vt:lpstr>
      <vt:lpstr>What if the Routine sample results  are TC and/or EC “Present”?</vt:lpstr>
      <vt:lpstr>PowerPoint Presentation</vt:lpstr>
      <vt:lpstr>RTCR Assessments</vt:lpstr>
      <vt:lpstr>Disinfectants/Disinfection Byproducts Rule (D/DBPR)</vt:lpstr>
      <vt:lpstr>Public Heath &amp; Disinfection</vt:lpstr>
      <vt:lpstr>Disinfectant Health Effects</vt:lpstr>
      <vt:lpstr>Types of Disinfectants</vt:lpstr>
      <vt:lpstr>PowerPoint Presentation</vt:lpstr>
      <vt:lpstr>PowerPoint Presentation</vt:lpstr>
      <vt:lpstr>PowerPoint Presentation</vt:lpstr>
      <vt:lpstr>The Lead &amp; Copper Rule (LCR, LCRR, LCRI)</vt:lpstr>
      <vt:lpstr>What are the Lead &amp; Copper rules?</vt:lpstr>
      <vt:lpstr>Sources of Lead &amp; Copper in Drinking Water</vt:lpstr>
      <vt:lpstr>Lead Health Effects</vt:lpstr>
      <vt:lpstr>PowerPoint Presentation</vt:lpstr>
      <vt:lpstr>Where do we collect Lead &amp; Copper samples?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if an Action Level is Exceeded?</vt:lpstr>
      <vt:lpstr>SDWA Requires Consumer Communication</vt:lpstr>
      <vt:lpstr>Public Notification (PN) Rule Types</vt:lpstr>
      <vt:lpstr>SDWA Requires Consumer Communication</vt:lpstr>
      <vt:lpstr>PowerPoint Presentation</vt:lpstr>
      <vt:lpstr>PowerPoint Presentation</vt:lpstr>
      <vt:lpstr>SDWA Summary</vt:lpstr>
      <vt:lpstr>Questions?</vt:lpstr>
      <vt:lpstr>CONTACT 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Meet SDWA Requirements at Your Tribal Water System</dc:title>
  <dc:creator>Matt Ziegler</dc:creator>
  <cp:lastModifiedBy>Michelle Olson</cp:lastModifiedBy>
  <cp:revision>210</cp:revision>
  <dcterms:created xsi:type="dcterms:W3CDTF">2020-04-29T15:23:57Z</dcterms:created>
  <dcterms:modified xsi:type="dcterms:W3CDTF">2025-08-20T17:06:51Z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0x010100381530E3F6B7AA41B74DDEE79226B885</vt:lpwstr>
  </property>
  <property fmtid="{D5CDD505-2E9C-101B-9397-08002B2CF9AE}" pid="3" name="MediaServiceImageTags">
    <vt:lpwstr/>
  </property>
</Properties>
</file>