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7"/>
    <p:sldMasterId id="2147483684" r:id="rId18"/>
    <p:sldMasterId id="2147483705" r:id="rId19"/>
    <p:sldMasterId id="2147483728" r:id="rId20"/>
  </p:sldMasterIdLst>
  <p:notesMasterIdLst>
    <p:notesMasterId r:id="rId55"/>
  </p:notesMasterIdLst>
  <p:sldIdLst>
    <p:sldId id="3768" r:id="rId21"/>
    <p:sldId id="4290" r:id="rId22"/>
    <p:sldId id="3808" r:id="rId23"/>
    <p:sldId id="4366" r:id="rId24"/>
    <p:sldId id="3942" r:id="rId25"/>
    <p:sldId id="4367" r:id="rId26"/>
    <p:sldId id="3966" r:id="rId27"/>
    <p:sldId id="3950" r:id="rId28"/>
    <p:sldId id="1066" r:id="rId29"/>
    <p:sldId id="1073" r:id="rId30"/>
    <p:sldId id="1067" r:id="rId31"/>
    <p:sldId id="1068" r:id="rId32"/>
    <p:sldId id="1074" r:id="rId33"/>
    <p:sldId id="1071" r:id="rId34"/>
    <p:sldId id="1075" r:id="rId35"/>
    <p:sldId id="1076" r:id="rId36"/>
    <p:sldId id="949" r:id="rId37"/>
    <p:sldId id="957" r:id="rId38"/>
    <p:sldId id="958" r:id="rId39"/>
    <p:sldId id="959" r:id="rId40"/>
    <p:sldId id="950" r:id="rId41"/>
    <p:sldId id="961" r:id="rId42"/>
    <p:sldId id="962" r:id="rId43"/>
    <p:sldId id="1087" r:id="rId44"/>
    <p:sldId id="1088" r:id="rId45"/>
    <p:sldId id="1050" r:id="rId46"/>
    <p:sldId id="1052" r:id="rId47"/>
    <p:sldId id="1053" r:id="rId48"/>
    <p:sldId id="1054" r:id="rId49"/>
    <p:sldId id="1055" r:id="rId50"/>
    <p:sldId id="1056" r:id="rId51"/>
    <p:sldId id="1058" r:id="rId52"/>
    <p:sldId id="3919" r:id="rId53"/>
    <p:sldId id="4368"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2" autoAdjust="0"/>
    <p:restoredTop sz="85624" autoAdjust="0"/>
  </p:normalViewPr>
  <p:slideViewPr>
    <p:cSldViewPr snapToGrid="0">
      <p:cViewPr varScale="1">
        <p:scale>
          <a:sx n="73" d="100"/>
          <a:sy n="73" d="100"/>
        </p:scale>
        <p:origin x="845"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slideMaster" Target="slideMasters/slideMaster2.xml"/><Relationship Id="rId26" Type="http://schemas.openxmlformats.org/officeDocument/2006/relationships/slide" Target="slides/slide6.xml"/><Relationship Id="rId39" Type="http://schemas.openxmlformats.org/officeDocument/2006/relationships/slide" Target="slides/slide19.xml"/><Relationship Id="rId21" Type="http://schemas.openxmlformats.org/officeDocument/2006/relationships/slide" Target="slides/slide1.xml"/><Relationship Id="rId34" Type="http://schemas.openxmlformats.org/officeDocument/2006/relationships/slide" Target="slides/slide14.xml"/><Relationship Id="rId42" Type="http://schemas.openxmlformats.org/officeDocument/2006/relationships/slide" Target="slides/slide22.xml"/><Relationship Id="rId47" Type="http://schemas.openxmlformats.org/officeDocument/2006/relationships/slide" Target="slides/slide27.xml"/><Relationship Id="rId50" Type="http://schemas.openxmlformats.org/officeDocument/2006/relationships/slide" Target="slides/slide30.xml"/><Relationship Id="rId55" Type="http://schemas.openxmlformats.org/officeDocument/2006/relationships/notesMaster" Target="notesMasters/notesMaster1.xml"/><Relationship Id="rId63" Type="http://schemas.openxmlformats.org/officeDocument/2006/relationships/customXml" Target="../customXml/item19.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customXml" Target="../customXml/item16.xml"/><Relationship Id="rId29" Type="http://schemas.openxmlformats.org/officeDocument/2006/relationships/slide" Target="slides/slide9.xml"/><Relationship Id="rId11" Type="http://schemas.openxmlformats.org/officeDocument/2006/relationships/customXml" Target="../customXml/item11.xml"/><Relationship Id="rId24" Type="http://schemas.openxmlformats.org/officeDocument/2006/relationships/slide" Target="slides/slide4.xml"/><Relationship Id="rId32" Type="http://schemas.openxmlformats.org/officeDocument/2006/relationships/slide" Target="slides/slide12.xml"/><Relationship Id="rId37" Type="http://schemas.openxmlformats.org/officeDocument/2006/relationships/slide" Target="slides/slide17.xml"/><Relationship Id="rId40" Type="http://schemas.openxmlformats.org/officeDocument/2006/relationships/slide" Target="slides/slide20.xml"/><Relationship Id="rId45" Type="http://schemas.openxmlformats.org/officeDocument/2006/relationships/slide" Target="slides/slide25.xml"/><Relationship Id="rId53" Type="http://schemas.openxmlformats.org/officeDocument/2006/relationships/slide" Target="slides/slide33.xml"/><Relationship Id="rId58" Type="http://schemas.openxmlformats.org/officeDocument/2006/relationships/theme" Target="theme/theme1.xml"/><Relationship Id="rId5" Type="http://schemas.openxmlformats.org/officeDocument/2006/relationships/customXml" Target="../customXml/item5.xml"/><Relationship Id="rId61" Type="http://schemas.openxmlformats.org/officeDocument/2006/relationships/customXml" Target="../customXml/item17.xml"/><Relationship Id="rId19" Type="http://schemas.openxmlformats.org/officeDocument/2006/relationships/slideMaster" Target="slideMasters/slideMaster3.xml"/><Relationship Id="rId14" Type="http://schemas.openxmlformats.org/officeDocument/2006/relationships/customXml" Target="../customXml/item14.xml"/><Relationship Id="rId22" Type="http://schemas.openxmlformats.org/officeDocument/2006/relationships/slide" Target="slides/slide2.xml"/><Relationship Id="rId27" Type="http://schemas.openxmlformats.org/officeDocument/2006/relationships/slide" Target="slides/slide7.xml"/><Relationship Id="rId30" Type="http://schemas.openxmlformats.org/officeDocument/2006/relationships/slide" Target="slides/slide10.xml"/><Relationship Id="rId35" Type="http://schemas.openxmlformats.org/officeDocument/2006/relationships/slide" Target="slides/slide15.xml"/><Relationship Id="rId43" Type="http://schemas.openxmlformats.org/officeDocument/2006/relationships/slide" Target="slides/slide23.xml"/><Relationship Id="rId48" Type="http://schemas.openxmlformats.org/officeDocument/2006/relationships/slide" Target="slides/slide28.xml"/><Relationship Id="rId56" Type="http://schemas.openxmlformats.org/officeDocument/2006/relationships/presProps" Target="presProps.xml"/><Relationship Id="rId8" Type="http://schemas.openxmlformats.org/officeDocument/2006/relationships/customXml" Target="../customXml/item8.xml"/><Relationship Id="rId51" Type="http://schemas.openxmlformats.org/officeDocument/2006/relationships/slide" Target="slides/slide31.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slideMaster" Target="slideMasters/slideMaster1.xml"/><Relationship Id="rId25" Type="http://schemas.openxmlformats.org/officeDocument/2006/relationships/slide" Target="slides/slide5.xml"/><Relationship Id="rId33" Type="http://schemas.openxmlformats.org/officeDocument/2006/relationships/slide" Target="slides/slide13.xml"/><Relationship Id="rId38" Type="http://schemas.openxmlformats.org/officeDocument/2006/relationships/slide" Target="slides/slide18.xml"/><Relationship Id="rId46" Type="http://schemas.openxmlformats.org/officeDocument/2006/relationships/slide" Target="slides/slide26.xml"/><Relationship Id="rId59" Type="http://schemas.openxmlformats.org/officeDocument/2006/relationships/tableStyles" Target="tableStyles.xml"/><Relationship Id="rId20" Type="http://schemas.openxmlformats.org/officeDocument/2006/relationships/slideMaster" Target="slideMasters/slideMaster4.xml"/><Relationship Id="rId41" Type="http://schemas.openxmlformats.org/officeDocument/2006/relationships/slide" Target="slides/slide21.xml"/><Relationship Id="rId54" Type="http://schemas.openxmlformats.org/officeDocument/2006/relationships/slide" Target="slides/slide34.xml"/><Relationship Id="rId62" Type="http://schemas.openxmlformats.org/officeDocument/2006/relationships/customXml" Target="../customXml/item18.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slide" Target="slides/slide3.xml"/><Relationship Id="rId28" Type="http://schemas.openxmlformats.org/officeDocument/2006/relationships/slide" Target="slides/slide8.xml"/><Relationship Id="rId36" Type="http://schemas.openxmlformats.org/officeDocument/2006/relationships/slide" Target="slides/slide16.xml"/><Relationship Id="rId49" Type="http://schemas.openxmlformats.org/officeDocument/2006/relationships/slide" Target="slides/slide29.xml"/><Relationship Id="rId57" Type="http://schemas.openxmlformats.org/officeDocument/2006/relationships/viewProps" Target="viewProps.xml"/><Relationship Id="rId10" Type="http://schemas.openxmlformats.org/officeDocument/2006/relationships/customXml" Target="../customXml/item10.xml"/><Relationship Id="rId31" Type="http://schemas.openxmlformats.org/officeDocument/2006/relationships/slide" Target="slides/slide11.xml"/><Relationship Id="rId44" Type="http://schemas.openxmlformats.org/officeDocument/2006/relationships/slide" Target="slides/slide24.xml"/><Relationship Id="rId52" Type="http://schemas.openxmlformats.org/officeDocument/2006/relationships/slide" Target="slides/slide32.xml"/><Relationship Id="rId60"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customXml" Target="../customXml/item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nnon Sloane Pepper" userId="c429d1e6-65b1-4fd9-a144-7a0d25e6eb2e" providerId="ADAL" clId="{00F0E9A2-DFA8-4E24-88C0-EBA29997DF48}"/>
    <pc:docChg chg="modSld">
      <pc:chgData name="Shannon Sloane Pepper" userId="c429d1e6-65b1-4fd9-a144-7a0d25e6eb2e" providerId="ADAL" clId="{00F0E9A2-DFA8-4E24-88C0-EBA29997DF48}" dt="2025-08-06T21:57:30.590" v="94"/>
      <pc:docMkLst>
        <pc:docMk/>
      </pc:docMkLst>
      <pc:sldChg chg="modTransition">
        <pc:chgData name="Shannon Sloane Pepper" userId="c429d1e6-65b1-4fd9-a144-7a0d25e6eb2e" providerId="ADAL" clId="{00F0E9A2-DFA8-4E24-88C0-EBA29997DF48}" dt="2025-08-06T21:57:30.588" v="77"/>
        <pc:sldMkLst>
          <pc:docMk/>
          <pc:sldMk cId="723768271" sldId="949"/>
        </pc:sldMkLst>
      </pc:sldChg>
      <pc:sldChg chg="modTransition">
        <pc:chgData name="Shannon Sloane Pepper" userId="c429d1e6-65b1-4fd9-a144-7a0d25e6eb2e" providerId="ADAL" clId="{00F0E9A2-DFA8-4E24-88C0-EBA29997DF48}" dt="2025-08-06T21:57:30.589" v="81"/>
        <pc:sldMkLst>
          <pc:docMk/>
          <pc:sldMk cId="1035481606" sldId="950"/>
        </pc:sldMkLst>
      </pc:sldChg>
      <pc:sldChg chg="modTransition">
        <pc:chgData name="Shannon Sloane Pepper" userId="c429d1e6-65b1-4fd9-a144-7a0d25e6eb2e" providerId="ADAL" clId="{00F0E9A2-DFA8-4E24-88C0-EBA29997DF48}" dt="2025-08-06T21:57:30.588" v="78"/>
        <pc:sldMkLst>
          <pc:docMk/>
          <pc:sldMk cId="3099441633" sldId="957"/>
        </pc:sldMkLst>
      </pc:sldChg>
      <pc:sldChg chg="modTransition">
        <pc:chgData name="Shannon Sloane Pepper" userId="c429d1e6-65b1-4fd9-a144-7a0d25e6eb2e" providerId="ADAL" clId="{00F0E9A2-DFA8-4E24-88C0-EBA29997DF48}" dt="2025-08-06T21:57:30.589" v="79"/>
        <pc:sldMkLst>
          <pc:docMk/>
          <pc:sldMk cId="342013324" sldId="958"/>
        </pc:sldMkLst>
      </pc:sldChg>
      <pc:sldChg chg="modTransition">
        <pc:chgData name="Shannon Sloane Pepper" userId="c429d1e6-65b1-4fd9-a144-7a0d25e6eb2e" providerId="ADAL" clId="{00F0E9A2-DFA8-4E24-88C0-EBA29997DF48}" dt="2025-08-06T21:57:30.589" v="80"/>
        <pc:sldMkLst>
          <pc:docMk/>
          <pc:sldMk cId="1365136039" sldId="959"/>
        </pc:sldMkLst>
      </pc:sldChg>
      <pc:sldChg chg="modTransition">
        <pc:chgData name="Shannon Sloane Pepper" userId="c429d1e6-65b1-4fd9-a144-7a0d25e6eb2e" providerId="ADAL" clId="{00F0E9A2-DFA8-4E24-88C0-EBA29997DF48}" dt="2025-08-06T21:57:30.589" v="82"/>
        <pc:sldMkLst>
          <pc:docMk/>
          <pc:sldMk cId="1427184553" sldId="961"/>
        </pc:sldMkLst>
      </pc:sldChg>
      <pc:sldChg chg="modTransition">
        <pc:chgData name="Shannon Sloane Pepper" userId="c429d1e6-65b1-4fd9-a144-7a0d25e6eb2e" providerId="ADAL" clId="{00F0E9A2-DFA8-4E24-88C0-EBA29997DF48}" dt="2025-08-06T21:57:30.589" v="83"/>
        <pc:sldMkLst>
          <pc:docMk/>
          <pc:sldMk cId="643264304" sldId="962"/>
        </pc:sldMkLst>
      </pc:sldChg>
      <pc:sldChg chg="modTransition">
        <pc:chgData name="Shannon Sloane Pepper" userId="c429d1e6-65b1-4fd9-a144-7a0d25e6eb2e" providerId="ADAL" clId="{00F0E9A2-DFA8-4E24-88C0-EBA29997DF48}" dt="2025-08-06T21:57:30.589" v="86"/>
        <pc:sldMkLst>
          <pc:docMk/>
          <pc:sldMk cId="2464666355" sldId="1050"/>
        </pc:sldMkLst>
      </pc:sldChg>
      <pc:sldChg chg="modTransition">
        <pc:chgData name="Shannon Sloane Pepper" userId="c429d1e6-65b1-4fd9-a144-7a0d25e6eb2e" providerId="ADAL" clId="{00F0E9A2-DFA8-4E24-88C0-EBA29997DF48}" dt="2025-08-06T21:57:30.589" v="87"/>
        <pc:sldMkLst>
          <pc:docMk/>
          <pc:sldMk cId="3081345647" sldId="1052"/>
        </pc:sldMkLst>
      </pc:sldChg>
      <pc:sldChg chg="modTransition">
        <pc:chgData name="Shannon Sloane Pepper" userId="c429d1e6-65b1-4fd9-a144-7a0d25e6eb2e" providerId="ADAL" clId="{00F0E9A2-DFA8-4E24-88C0-EBA29997DF48}" dt="2025-08-06T21:57:30.589" v="88"/>
        <pc:sldMkLst>
          <pc:docMk/>
          <pc:sldMk cId="2602209165" sldId="1053"/>
        </pc:sldMkLst>
      </pc:sldChg>
      <pc:sldChg chg="modTransition">
        <pc:chgData name="Shannon Sloane Pepper" userId="c429d1e6-65b1-4fd9-a144-7a0d25e6eb2e" providerId="ADAL" clId="{00F0E9A2-DFA8-4E24-88C0-EBA29997DF48}" dt="2025-08-06T21:57:30.589" v="89"/>
        <pc:sldMkLst>
          <pc:docMk/>
          <pc:sldMk cId="1670938619" sldId="1054"/>
        </pc:sldMkLst>
      </pc:sldChg>
      <pc:sldChg chg="modTransition">
        <pc:chgData name="Shannon Sloane Pepper" userId="c429d1e6-65b1-4fd9-a144-7a0d25e6eb2e" providerId="ADAL" clId="{00F0E9A2-DFA8-4E24-88C0-EBA29997DF48}" dt="2025-08-06T21:57:30.590" v="90"/>
        <pc:sldMkLst>
          <pc:docMk/>
          <pc:sldMk cId="910075855" sldId="1055"/>
        </pc:sldMkLst>
      </pc:sldChg>
      <pc:sldChg chg="modTransition">
        <pc:chgData name="Shannon Sloane Pepper" userId="c429d1e6-65b1-4fd9-a144-7a0d25e6eb2e" providerId="ADAL" clId="{00F0E9A2-DFA8-4E24-88C0-EBA29997DF48}" dt="2025-08-06T21:57:30.590" v="91"/>
        <pc:sldMkLst>
          <pc:docMk/>
          <pc:sldMk cId="1965316215" sldId="1056"/>
        </pc:sldMkLst>
      </pc:sldChg>
      <pc:sldChg chg="modTransition">
        <pc:chgData name="Shannon Sloane Pepper" userId="c429d1e6-65b1-4fd9-a144-7a0d25e6eb2e" providerId="ADAL" clId="{00F0E9A2-DFA8-4E24-88C0-EBA29997DF48}" dt="2025-08-06T21:57:30.590" v="92"/>
        <pc:sldMkLst>
          <pc:docMk/>
          <pc:sldMk cId="2907108486" sldId="1058"/>
        </pc:sldMkLst>
      </pc:sldChg>
      <pc:sldChg chg="modTransition">
        <pc:chgData name="Shannon Sloane Pepper" userId="c429d1e6-65b1-4fd9-a144-7a0d25e6eb2e" providerId="ADAL" clId="{00F0E9A2-DFA8-4E24-88C0-EBA29997DF48}" dt="2025-08-06T21:57:30.588" v="69"/>
        <pc:sldMkLst>
          <pc:docMk/>
          <pc:sldMk cId="3043161692" sldId="1066"/>
        </pc:sldMkLst>
      </pc:sldChg>
      <pc:sldChg chg="modTransition">
        <pc:chgData name="Shannon Sloane Pepper" userId="c429d1e6-65b1-4fd9-a144-7a0d25e6eb2e" providerId="ADAL" clId="{00F0E9A2-DFA8-4E24-88C0-EBA29997DF48}" dt="2025-08-06T21:57:30.588" v="71"/>
        <pc:sldMkLst>
          <pc:docMk/>
          <pc:sldMk cId="2291795977" sldId="1067"/>
        </pc:sldMkLst>
      </pc:sldChg>
      <pc:sldChg chg="modTransition">
        <pc:chgData name="Shannon Sloane Pepper" userId="c429d1e6-65b1-4fd9-a144-7a0d25e6eb2e" providerId="ADAL" clId="{00F0E9A2-DFA8-4E24-88C0-EBA29997DF48}" dt="2025-08-06T21:57:30.588" v="72"/>
        <pc:sldMkLst>
          <pc:docMk/>
          <pc:sldMk cId="2047069979" sldId="1068"/>
        </pc:sldMkLst>
      </pc:sldChg>
      <pc:sldChg chg="modTransition">
        <pc:chgData name="Shannon Sloane Pepper" userId="c429d1e6-65b1-4fd9-a144-7a0d25e6eb2e" providerId="ADAL" clId="{00F0E9A2-DFA8-4E24-88C0-EBA29997DF48}" dt="2025-08-06T21:57:30.588" v="74"/>
        <pc:sldMkLst>
          <pc:docMk/>
          <pc:sldMk cId="4216992255" sldId="1071"/>
        </pc:sldMkLst>
      </pc:sldChg>
      <pc:sldChg chg="modTransition">
        <pc:chgData name="Shannon Sloane Pepper" userId="c429d1e6-65b1-4fd9-a144-7a0d25e6eb2e" providerId="ADAL" clId="{00F0E9A2-DFA8-4E24-88C0-EBA29997DF48}" dt="2025-08-06T21:57:30.588" v="70"/>
        <pc:sldMkLst>
          <pc:docMk/>
          <pc:sldMk cId="3151603843" sldId="1073"/>
        </pc:sldMkLst>
      </pc:sldChg>
      <pc:sldChg chg="modSp modTransition">
        <pc:chgData name="Shannon Sloane Pepper" userId="c429d1e6-65b1-4fd9-a144-7a0d25e6eb2e" providerId="ADAL" clId="{00F0E9A2-DFA8-4E24-88C0-EBA29997DF48}" dt="2025-08-06T21:57:30.588" v="73"/>
        <pc:sldMkLst>
          <pc:docMk/>
          <pc:sldMk cId="2757739641" sldId="1074"/>
        </pc:sldMkLst>
        <pc:spChg chg="mod">
          <ac:chgData name="Shannon Sloane Pepper" userId="c429d1e6-65b1-4fd9-a144-7a0d25e6eb2e" providerId="ADAL" clId="{00F0E9A2-DFA8-4E24-88C0-EBA29997DF48}" dt="2025-08-06T21:43:34.051" v="26" actId="20577"/>
          <ac:spMkLst>
            <pc:docMk/>
            <pc:sldMk cId="2757739641" sldId="1074"/>
            <ac:spMk id="4" creationId="{05F154EA-EE3A-4A8F-96D1-26CFDCBCCDB7}"/>
          </ac:spMkLst>
        </pc:spChg>
      </pc:sldChg>
      <pc:sldChg chg="modTransition">
        <pc:chgData name="Shannon Sloane Pepper" userId="c429d1e6-65b1-4fd9-a144-7a0d25e6eb2e" providerId="ADAL" clId="{00F0E9A2-DFA8-4E24-88C0-EBA29997DF48}" dt="2025-08-06T21:57:30.588" v="75"/>
        <pc:sldMkLst>
          <pc:docMk/>
          <pc:sldMk cId="3164888304" sldId="1075"/>
        </pc:sldMkLst>
      </pc:sldChg>
      <pc:sldChg chg="modTransition">
        <pc:chgData name="Shannon Sloane Pepper" userId="c429d1e6-65b1-4fd9-a144-7a0d25e6eb2e" providerId="ADAL" clId="{00F0E9A2-DFA8-4E24-88C0-EBA29997DF48}" dt="2025-08-06T21:57:30.588" v="76"/>
        <pc:sldMkLst>
          <pc:docMk/>
          <pc:sldMk cId="250359133" sldId="1076"/>
        </pc:sldMkLst>
      </pc:sldChg>
      <pc:sldChg chg="modTransition">
        <pc:chgData name="Shannon Sloane Pepper" userId="c429d1e6-65b1-4fd9-a144-7a0d25e6eb2e" providerId="ADAL" clId="{00F0E9A2-DFA8-4E24-88C0-EBA29997DF48}" dt="2025-08-06T21:57:30.589" v="84"/>
        <pc:sldMkLst>
          <pc:docMk/>
          <pc:sldMk cId="576796529" sldId="1087"/>
        </pc:sldMkLst>
      </pc:sldChg>
      <pc:sldChg chg="modSp modTransition">
        <pc:chgData name="Shannon Sloane Pepper" userId="c429d1e6-65b1-4fd9-a144-7a0d25e6eb2e" providerId="ADAL" clId="{00F0E9A2-DFA8-4E24-88C0-EBA29997DF48}" dt="2025-08-06T21:57:30.589" v="85"/>
        <pc:sldMkLst>
          <pc:docMk/>
          <pc:sldMk cId="3643620826" sldId="1088"/>
        </pc:sldMkLst>
        <pc:spChg chg="mod">
          <ac:chgData name="Shannon Sloane Pepper" userId="c429d1e6-65b1-4fd9-a144-7a0d25e6eb2e" providerId="ADAL" clId="{00F0E9A2-DFA8-4E24-88C0-EBA29997DF48}" dt="2025-08-06T21:41:02.966" v="1" actId="20577"/>
          <ac:spMkLst>
            <pc:docMk/>
            <pc:sldMk cId="3643620826" sldId="1088"/>
            <ac:spMk id="42" creationId="{F0199435-7F8E-48AA-B64A-5309FBE285F8}"/>
          </ac:spMkLst>
        </pc:spChg>
      </pc:sldChg>
      <pc:sldChg chg="modTransition">
        <pc:chgData name="Shannon Sloane Pepper" userId="c429d1e6-65b1-4fd9-a144-7a0d25e6eb2e" providerId="ADAL" clId="{00F0E9A2-DFA8-4E24-88C0-EBA29997DF48}" dt="2025-08-06T21:57:30.499" v="61"/>
        <pc:sldMkLst>
          <pc:docMk/>
          <pc:sldMk cId="2176841488" sldId="3768"/>
        </pc:sldMkLst>
      </pc:sldChg>
      <pc:sldChg chg="modTransition">
        <pc:chgData name="Shannon Sloane Pepper" userId="c429d1e6-65b1-4fd9-a144-7a0d25e6eb2e" providerId="ADAL" clId="{00F0E9A2-DFA8-4E24-88C0-EBA29997DF48}" dt="2025-08-06T21:57:30.587" v="63"/>
        <pc:sldMkLst>
          <pc:docMk/>
          <pc:sldMk cId="3719235757" sldId="3808"/>
        </pc:sldMkLst>
      </pc:sldChg>
      <pc:sldChg chg="modTransition">
        <pc:chgData name="Shannon Sloane Pepper" userId="c429d1e6-65b1-4fd9-a144-7a0d25e6eb2e" providerId="ADAL" clId="{00F0E9A2-DFA8-4E24-88C0-EBA29997DF48}" dt="2025-08-06T21:57:30.590" v="93"/>
        <pc:sldMkLst>
          <pc:docMk/>
          <pc:sldMk cId="1085594851" sldId="3919"/>
        </pc:sldMkLst>
      </pc:sldChg>
      <pc:sldChg chg="modTransition">
        <pc:chgData name="Shannon Sloane Pepper" userId="c429d1e6-65b1-4fd9-a144-7a0d25e6eb2e" providerId="ADAL" clId="{00F0E9A2-DFA8-4E24-88C0-EBA29997DF48}" dt="2025-08-06T21:57:30.587" v="65"/>
        <pc:sldMkLst>
          <pc:docMk/>
          <pc:sldMk cId="1588467330" sldId="3942"/>
        </pc:sldMkLst>
      </pc:sldChg>
      <pc:sldChg chg="modTransition">
        <pc:chgData name="Shannon Sloane Pepper" userId="c429d1e6-65b1-4fd9-a144-7a0d25e6eb2e" providerId="ADAL" clId="{00F0E9A2-DFA8-4E24-88C0-EBA29997DF48}" dt="2025-08-06T21:57:30.587" v="68"/>
        <pc:sldMkLst>
          <pc:docMk/>
          <pc:sldMk cId="1113795813" sldId="3950"/>
        </pc:sldMkLst>
      </pc:sldChg>
      <pc:sldChg chg="modTransition">
        <pc:chgData name="Shannon Sloane Pepper" userId="c429d1e6-65b1-4fd9-a144-7a0d25e6eb2e" providerId="ADAL" clId="{00F0E9A2-DFA8-4E24-88C0-EBA29997DF48}" dt="2025-08-06T21:57:30.587" v="67"/>
        <pc:sldMkLst>
          <pc:docMk/>
          <pc:sldMk cId="1358850393" sldId="3966"/>
        </pc:sldMkLst>
      </pc:sldChg>
      <pc:sldChg chg="modTransition">
        <pc:chgData name="Shannon Sloane Pepper" userId="c429d1e6-65b1-4fd9-a144-7a0d25e6eb2e" providerId="ADAL" clId="{00F0E9A2-DFA8-4E24-88C0-EBA29997DF48}" dt="2025-08-06T21:57:30.586" v="62"/>
        <pc:sldMkLst>
          <pc:docMk/>
          <pc:sldMk cId="3975096862" sldId="4290"/>
        </pc:sldMkLst>
      </pc:sldChg>
      <pc:sldChg chg="modTransition">
        <pc:chgData name="Shannon Sloane Pepper" userId="c429d1e6-65b1-4fd9-a144-7a0d25e6eb2e" providerId="ADAL" clId="{00F0E9A2-DFA8-4E24-88C0-EBA29997DF48}" dt="2025-08-06T21:57:30.587" v="64"/>
        <pc:sldMkLst>
          <pc:docMk/>
          <pc:sldMk cId="3770576133" sldId="4366"/>
        </pc:sldMkLst>
      </pc:sldChg>
      <pc:sldChg chg="modTransition">
        <pc:chgData name="Shannon Sloane Pepper" userId="c429d1e6-65b1-4fd9-a144-7a0d25e6eb2e" providerId="ADAL" clId="{00F0E9A2-DFA8-4E24-88C0-EBA29997DF48}" dt="2025-08-06T21:57:30.587" v="66"/>
        <pc:sldMkLst>
          <pc:docMk/>
          <pc:sldMk cId="1673826065" sldId="4367"/>
        </pc:sldMkLst>
      </pc:sldChg>
      <pc:sldChg chg="modTransition">
        <pc:chgData name="Shannon Sloane Pepper" userId="c429d1e6-65b1-4fd9-a144-7a0d25e6eb2e" providerId="ADAL" clId="{00F0E9A2-DFA8-4E24-88C0-EBA29997DF48}" dt="2025-08-06T21:57:30.590" v="94"/>
        <pc:sldMkLst>
          <pc:docMk/>
          <pc:sldMk cId="1769524340" sldId="4368"/>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2DB3E8-4697-4386-BBC4-0B3511CDC59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3A4C8AC-BFB6-477D-8EE7-9A07E18CE48D}">
      <dgm:prSet phldrT="[Text]"/>
      <dgm:spPr/>
      <dgm:t>
        <a:bodyPr/>
        <a:lstStyle/>
        <a:p>
          <a:r>
            <a:rPr lang="en-US" dirty="0"/>
            <a:t>Wastewater Pond Liner</a:t>
          </a:r>
        </a:p>
      </dgm:t>
    </dgm:pt>
    <dgm:pt modelId="{2A03ECA9-579E-4E72-B1BF-EBADD74D3E15}" type="parTrans" cxnId="{3715B738-45D1-473A-B12C-69FCFE65CCD0}">
      <dgm:prSet/>
      <dgm:spPr/>
      <dgm:t>
        <a:bodyPr/>
        <a:lstStyle/>
        <a:p>
          <a:endParaRPr lang="en-US"/>
        </a:p>
      </dgm:t>
    </dgm:pt>
    <dgm:pt modelId="{3639A839-5B23-4B48-ACA2-5F23A54D70BB}" type="sibTrans" cxnId="{3715B738-45D1-473A-B12C-69FCFE65CCD0}">
      <dgm:prSet/>
      <dgm:spPr/>
      <dgm:t>
        <a:bodyPr/>
        <a:lstStyle/>
        <a:p>
          <a:endParaRPr lang="en-US"/>
        </a:p>
      </dgm:t>
    </dgm:pt>
    <dgm:pt modelId="{8A86F920-85FF-48C6-BC9F-728E39658E1F}">
      <dgm:prSet phldrT="[Text]"/>
      <dgm:spPr/>
      <dgm:t>
        <a:bodyPr/>
        <a:lstStyle/>
        <a:p>
          <a:r>
            <a:rPr lang="en-US" dirty="0"/>
            <a:t>Weed Fabric</a:t>
          </a:r>
        </a:p>
      </dgm:t>
    </dgm:pt>
    <dgm:pt modelId="{64859532-4432-4677-B79F-915A9E993CE7}" type="parTrans" cxnId="{C6474F2F-5DB9-4F48-80A2-9DF68B46FEB6}">
      <dgm:prSet/>
      <dgm:spPr/>
      <dgm:t>
        <a:bodyPr/>
        <a:lstStyle/>
        <a:p>
          <a:endParaRPr lang="en-US"/>
        </a:p>
      </dgm:t>
    </dgm:pt>
    <dgm:pt modelId="{74C88A8A-8990-41E0-94DB-747C5456D905}" type="sibTrans" cxnId="{C6474F2F-5DB9-4F48-80A2-9DF68B46FEB6}">
      <dgm:prSet/>
      <dgm:spPr/>
      <dgm:t>
        <a:bodyPr/>
        <a:lstStyle/>
        <a:p>
          <a:endParaRPr lang="en-US"/>
        </a:p>
      </dgm:t>
    </dgm:pt>
    <dgm:pt modelId="{B133DE5B-38C8-4B21-93E9-1688A4B68E0E}">
      <dgm:prSet phldrT="[Text]"/>
      <dgm:spPr/>
      <dgm:t>
        <a:bodyPr/>
        <a:lstStyle/>
        <a:p>
          <a:r>
            <a:rPr lang="en-US" dirty="0"/>
            <a:t>Paint</a:t>
          </a:r>
        </a:p>
      </dgm:t>
    </dgm:pt>
    <dgm:pt modelId="{8CE207E5-ABA9-481C-8489-2231E1694796}" type="parTrans" cxnId="{C7F4EA43-196D-4C89-9DD2-E7D26DB54A8C}">
      <dgm:prSet/>
      <dgm:spPr/>
      <dgm:t>
        <a:bodyPr/>
        <a:lstStyle/>
        <a:p>
          <a:endParaRPr lang="en-US"/>
        </a:p>
      </dgm:t>
    </dgm:pt>
    <dgm:pt modelId="{6C4095DA-F921-41CB-AAFF-D2D74207ED6C}" type="sibTrans" cxnId="{C7F4EA43-196D-4C89-9DD2-E7D26DB54A8C}">
      <dgm:prSet/>
      <dgm:spPr/>
      <dgm:t>
        <a:bodyPr/>
        <a:lstStyle/>
        <a:p>
          <a:endParaRPr lang="en-US"/>
        </a:p>
      </dgm:t>
    </dgm:pt>
    <dgm:pt modelId="{3B20D191-6BFE-411D-8703-5F5A1583C9B0}">
      <dgm:prSet phldrT="[Text]"/>
      <dgm:spPr/>
      <dgm:t>
        <a:bodyPr/>
        <a:lstStyle/>
        <a:p>
          <a:r>
            <a:rPr lang="en-US" dirty="0"/>
            <a:t>Building Material</a:t>
          </a:r>
        </a:p>
      </dgm:t>
    </dgm:pt>
    <dgm:pt modelId="{FEE20972-4F8F-43C0-B33D-546785F98654}" type="parTrans" cxnId="{DC4436A1-1864-4251-848C-4B56D21DC963}">
      <dgm:prSet/>
      <dgm:spPr/>
      <dgm:t>
        <a:bodyPr/>
        <a:lstStyle/>
        <a:p>
          <a:endParaRPr lang="en-US"/>
        </a:p>
      </dgm:t>
    </dgm:pt>
    <dgm:pt modelId="{8E93EC09-9E01-44FF-B76A-B34D68C9AC42}" type="sibTrans" cxnId="{DC4436A1-1864-4251-848C-4B56D21DC963}">
      <dgm:prSet/>
      <dgm:spPr/>
      <dgm:t>
        <a:bodyPr/>
        <a:lstStyle/>
        <a:p>
          <a:endParaRPr lang="en-US"/>
        </a:p>
      </dgm:t>
    </dgm:pt>
    <dgm:pt modelId="{8FA45B4A-81E0-44E6-BC3F-75401735C157}" type="pres">
      <dgm:prSet presAssocID="{BC2DB3E8-4697-4386-BBC4-0B3511CDC591}" presName="linear" presStyleCnt="0">
        <dgm:presLayoutVars>
          <dgm:animLvl val="lvl"/>
          <dgm:resizeHandles val="exact"/>
        </dgm:presLayoutVars>
      </dgm:prSet>
      <dgm:spPr/>
    </dgm:pt>
    <dgm:pt modelId="{5C0837C7-662C-4AEB-8C03-04F6D7F0ED32}" type="pres">
      <dgm:prSet presAssocID="{53A4C8AC-BFB6-477D-8EE7-9A07E18CE48D}" presName="parentText" presStyleLbl="node1" presStyleIdx="0" presStyleCnt="4">
        <dgm:presLayoutVars>
          <dgm:chMax val="0"/>
          <dgm:bulletEnabled val="1"/>
        </dgm:presLayoutVars>
      </dgm:prSet>
      <dgm:spPr/>
    </dgm:pt>
    <dgm:pt modelId="{91F901AE-E96E-4908-B258-E8B33551F7C1}" type="pres">
      <dgm:prSet presAssocID="{3639A839-5B23-4B48-ACA2-5F23A54D70BB}" presName="spacer" presStyleCnt="0"/>
      <dgm:spPr/>
    </dgm:pt>
    <dgm:pt modelId="{7DE8486C-54CC-4084-B7BF-82328AEE77F0}" type="pres">
      <dgm:prSet presAssocID="{8A86F920-85FF-48C6-BC9F-728E39658E1F}" presName="parentText" presStyleLbl="node1" presStyleIdx="1" presStyleCnt="4">
        <dgm:presLayoutVars>
          <dgm:chMax val="0"/>
          <dgm:bulletEnabled val="1"/>
        </dgm:presLayoutVars>
      </dgm:prSet>
      <dgm:spPr/>
    </dgm:pt>
    <dgm:pt modelId="{41FA3843-4A4E-44A9-9D74-4EAA35D75917}" type="pres">
      <dgm:prSet presAssocID="{74C88A8A-8990-41E0-94DB-747C5456D905}" presName="spacer" presStyleCnt="0"/>
      <dgm:spPr/>
    </dgm:pt>
    <dgm:pt modelId="{9A4F9579-284F-461D-BB03-503A195FBBB0}" type="pres">
      <dgm:prSet presAssocID="{B133DE5B-38C8-4B21-93E9-1688A4B68E0E}" presName="parentText" presStyleLbl="node1" presStyleIdx="2" presStyleCnt="4">
        <dgm:presLayoutVars>
          <dgm:chMax val="0"/>
          <dgm:bulletEnabled val="1"/>
        </dgm:presLayoutVars>
      </dgm:prSet>
      <dgm:spPr/>
    </dgm:pt>
    <dgm:pt modelId="{C0FC4BAB-0454-427D-98E1-A04BCB6B4FBF}" type="pres">
      <dgm:prSet presAssocID="{6C4095DA-F921-41CB-AAFF-D2D74207ED6C}" presName="spacer" presStyleCnt="0"/>
      <dgm:spPr/>
    </dgm:pt>
    <dgm:pt modelId="{552F3F64-C47A-4DE4-A3BE-CDCD83BBC3E4}" type="pres">
      <dgm:prSet presAssocID="{3B20D191-6BFE-411D-8703-5F5A1583C9B0}" presName="parentText" presStyleLbl="node1" presStyleIdx="3" presStyleCnt="4">
        <dgm:presLayoutVars>
          <dgm:chMax val="0"/>
          <dgm:bulletEnabled val="1"/>
        </dgm:presLayoutVars>
      </dgm:prSet>
      <dgm:spPr/>
    </dgm:pt>
  </dgm:ptLst>
  <dgm:cxnLst>
    <dgm:cxn modelId="{C6474F2F-5DB9-4F48-80A2-9DF68B46FEB6}" srcId="{BC2DB3E8-4697-4386-BBC4-0B3511CDC591}" destId="{8A86F920-85FF-48C6-BC9F-728E39658E1F}" srcOrd="1" destOrd="0" parTransId="{64859532-4432-4677-B79F-915A9E993CE7}" sibTransId="{74C88A8A-8990-41E0-94DB-747C5456D905}"/>
    <dgm:cxn modelId="{424BBB32-0B86-4590-9006-80225CA25CA4}" type="presOf" srcId="{B133DE5B-38C8-4B21-93E9-1688A4B68E0E}" destId="{9A4F9579-284F-461D-BB03-503A195FBBB0}" srcOrd="0" destOrd="0" presId="urn:microsoft.com/office/officeart/2005/8/layout/vList2"/>
    <dgm:cxn modelId="{3715B738-45D1-473A-B12C-69FCFE65CCD0}" srcId="{BC2DB3E8-4697-4386-BBC4-0B3511CDC591}" destId="{53A4C8AC-BFB6-477D-8EE7-9A07E18CE48D}" srcOrd="0" destOrd="0" parTransId="{2A03ECA9-579E-4E72-B1BF-EBADD74D3E15}" sibTransId="{3639A839-5B23-4B48-ACA2-5F23A54D70BB}"/>
    <dgm:cxn modelId="{8C37575F-CEE2-471C-ABE7-F10EB77254A2}" type="presOf" srcId="{8A86F920-85FF-48C6-BC9F-728E39658E1F}" destId="{7DE8486C-54CC-4084-B7BF-82328AEE77F0}" srcOrd="0" destOrd="0" presId="urn:microsoft.com/office/officeart/2005/8/layout/vList2"/>
    <dgm:cxn modelId="{C7F4EA43-196D-4C89-9DD2-E7D26DB54A8C}" srcId="{BC2DB3E8-4697-4386-BBC4-0B3511CDC591}" destId="{B133DE5B-38C8-4B21-93E9-1688A4B68E0E}" srcOrd="2" destOrd="0" parTransId="{8CE207E5-ABA9-481C-8489-2231E1694796}" sibTransId="{6C4095DA-F921-41CB-AAFF-D2D74207ED6C}"/>
    <dgm:cxn modelId="{5E027B92-9093-49EE-9298-2F3D70259632}" type="presOf" srcId="{3B20D191-6BFE-411D-8703-5F5A1583C9B0}" destId="{552F3F64-C47A-4DE4-A3BE-CDCD83BBC3E4}" srcOrd="0" destOrd="0" presId="urn:microsoft.com/office/officeart/2005/8/layout/vList2"/>
    <dgm:cxn modelId="{AFFE999C-5759-4218-ACF1-BCD197C70934}" type="presOf" srcId="{53A4C8AC-BFB6-477D-8EE7-9A07E18CE48D}" destId="{5C0837C7-662C-4AEB-8C03-04F6D7F0ED32}" srcOrd="0" destOrd="0" presId="urn:microsoft.com/office/officeart/2005/8/layout/vList2"/>
    <dgm:cxn modelId="{DC4436A1-1864-4251-848C-4B56D21DC963}" srcId="{BC2DB3E8-4697-4386-BBC4-0B3511CDC591}" destId="{3B20D191-6BFE-411D-8703-5F5A1583C9B0}" srcOrd="3" destOrd="0" parTransId="{FEE20972-4F8F-43C0-B33D-546785F98654}" sibTransId="{8E93EC09-9E01-44FF-B76A-B34D68C9AC42}"/>
    <dgm:cxn modelId="{6993ACD9-B445-4F8B-AF87-D735332562F4}" type="presOf" srcId="{BC2DB3E8-4697-4386-BBC4-0B3511CDC591}" destId="{8FA45B4A-81E0-44E6-BC3F-75401735C157}" srcOrd="0" destOrd="0" presId="urn:microsoft.com/office/officeart/2005/8/layout/vList2"/>
    <dgm:cxn modelId="{C13C2BA4-783D-43D1-A16D-5870710878C6}" type="presParOf" srcId="{8FA45B4A-81E0-44E6-BC3F-75401735C157}" destId="{5C0837C7-662C-4AEB-8C03-04F6D7F0ED32}" srcOrd="0" destOrd="0" presId="urn:microsoft.com/office/officeart/2005/8/layout/vList2"/>
    <dgm:cxn modelId="{DD527E62-BB0B-44F7-A164-C697AAD3FCB7}" type="presParOf" srcId="{8FA45B4A-81E0-44E6-BC3F-75401735C157}" destId="{91F901AE-E96E-4908-B258-E8B33551F7C1}" srcOrd="1" destOrd="0" presId="urn:microsoft.com/office/officeart/2005/8/layout/vList2"/>
    <dgm:cxn modelId="{1C335D12-4A0F-4833-AEE0-3094F24A1CD8}" type="presParOf" srcId="{8FA45B4A-81E0-44E6-BC3F-75401735C157}" destId="{7DE8486C-54CC-4084-B7BF-82328AEE77F0}" srcOrd="2" destOrd="0" presId="urn:microsoft.com/office/officeart/2005/8/layout/vList2"/>
    <dgm:cxn modelId="{320759C3-56C9-422C-B5FD-344A81A53789}" type="presParOf" srcId="{8FA45B4A-81E0-44E6-BC3F-75401735C157}" destId="{41FA3843-4A4E-44A9-9D74-4EAA35D75917}" srcOrd="3" destOrd="0" presId="urn:microsoft.com/office/officeart/2005/8/layout/vList2"/>
    <dgm:cxn modelId="{849662DF-9E62-4B85-A40C-BEB44D1BFC90}" type="presParOf" srcId="{8FA45B4A-81E0-44E6-BC3F-75401735C157}" destId="{9A4F9579-284F-461D-BB03-503A195FBBB0}" srcOrd="4" destOrd="0" presId="urn:microsoft.com/office/officeart/2005/8/layout/vList2"/>
    <dgm:cxn modelId="{94DA50CA-897A-4BE4-B931-928D01D38DE8}" type="presParOf" srcId="{8FA45B4A-81E0-44E6-BC3F-75401735C157}" destId="{C0FC4BAB-0454-427D-98E1-A04BCB6B4FBF}" srcOrd="5" destOrd="0" presId="urn:microsoft.com/office/officeart/2005/8/layout/vList2"/>
    <dgm:cxn modelId="{7F720403-A421-4F8C-9083-C9485039C1A4}" type="presParOf" srcId="{8FA45B4A-81E0-44E6-BC3F-75401735C157}" destId="{552F3F64-C47A-4DE4-A3BE-CDCD83BBC3E4}"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0837C7-662C-4AEB-8C03-04F6D7F0ED32}">
      <dsp:nvSpPr>
        <dsp:cNvPr id="0" name=""/>
        <dsp:cNvSpPr/>
      </dsp:nvSpPr>
      <dsp:spPr>
        <a:xfrm>
          <a:off x="0" y="32070"/>
          <a:ext cx="8920480" cy="10553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kern="1200" dirty="0"/>
            <a:t>Wastewater Pond Liner</a:t>
          </a:r>
        </a:p>
      </dsp:txBody>
      <dsp:txXfrm>
        <a:off x="51517" y="83587"/>
        <a:ext cx="8817446" cy="952306"/>
      </dsp:txXfrm>
    </dsp:sp>
    <dsp:sp modelId="{7DE8486C-54CC-4084-B7BF-82328AEE77F0}">
      <dsp:nvSpPr>
        <dsp:cNvPr id="0" name=""/>
        <dsp:cNvSpPr/>
      </dsp:nvSpPr>
      <dsp:spPr>
        <a:xfrm>
          <a:off x="0" y="1214130"/>
          <a:ext cx="8920480" cy="10553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kern="1200" dirty="0"/>
            <a:t>Weed Fabric</a:t>
          </a:r>
        </a:p>
      </dsp:txBody>
      <dsp:txXfrm>
        <a:off x="51517" y="1265647"/>
        <a:ext cx="8817446" cy="952306"/>
      </dsp:txXfrm>
    </dsp:sp>
    <dsp:sp modelId="{9A4F9579-284F-461D-BB03-503A195FBBB0}">
      <dsp:nvSpPr>
        <dsp:cNvPr id="0" name=""/>
        <dsp:cNvSpPr/>
      </dsp:nvSpPr>
      <dsp:spPr>
        <a:xfrm>
          <a:off x="0" y="2396191"/>
          <a:ext cx="8920480" cy="10553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kern="1200" dirty="0"/>
            <a:t>Paint</a:t>
          </a:r>
        </a:p>
      </dsp:txBody>
      <dsp:txXfrm>
        <a:off x="51517" y="2447708"/>
        <a:ext cx="8817446" cy="952306"/>
      </dsp:txXfrm>
    </dsp:sp>
    <dsp:sp modelId="{552F3F64-C47A-4DE4-A3BE-CDCD83BBC3E4}">
      <dsp:nvSpPr>
        <dsp:cNvPr id="0" name=""/>
        <dsp:cNvSpPr/>
      </dsp:nvSpPr>
      <dsp:spPr>
        <a:xfrm>
          <a:off x="0" y="3578251"/>
          <a:ext cx="8920480" cy="10553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kern="1200" dirty="0"/>
            <a:t>Building Material</a:t>
          </a:r>
        </a:p>
      </dsp:txBody>
      <dsp:txXfrm>
        <a:off x="51517" y="3629768"/>
        <a:ext cx="8817446" cy="95230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37B237-ACD1-44D9-AC3C-0F7E2336795F}" type="datetimeFigureOut">
              <a:rPr lang="en-US" smtClean="0"/>
              <a:t>8/5/2025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87EA8C-21DA-4590-A06C-F689CC5AAE56}" type="slidenum">
              <a:rPr lang="en-US" smtClean="0"/>
              <a:t>‹#›</a:t>
            </a:fld>
            <a:endParaRPr lang="en-US"/>
          </a:p>
        </p:txBody>
      </p:sp>
    </p:spTree>
    <p:extLst>
      <p:ext uri="{BB962C8B-B14F-4D97-AF65-F5344CB8AC3E}">
        <p14:creationId xmlns:p14="http://schemas.microsoft.com/office/powerpoint/2010/main" val="2380881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all of our participants from CNMI and Guam (we’ll be having a couple of attendees from American Samoa as well in the later sessions.</a:t>
            </a:r>
          </a:p>
        </p:txBody>
      </p:sp>
      <p:sp>
        <p:nvSpPr>
          <p:cNvPr id="4" name="Slide Number Placeholder 3"/>
          <p:cNvSpPr>
            <a:spLocks noGrp="1"/>
          </p:cNvSpPr>
          <p:nvPr>
            <p:ph type="sldNum" sz="quarter" idx="5"/>
          </p:nvPr>
        </p:nvSpPr>
        <p:spPr/>
        <p:txBody>
          <a:bodyPr/>
          <a:lstStyle/>
          <a:p>
            <a:fld id="{9D962E49-2EF1-4D08-9461-BAE0BAA9ECEB}" type="slidenum">
              <a:rPr lang="en-US" smtClean="0"/>
              <a:t>1</a:t>
            </a:fld>
            <a:endParaRPr lang="en-US"/>
          </a:p>
        </p:txBody>
      </p:sp>
    </p:spTree>
    <p:extLst>
      <p:ext uri="{BB962C8B-B14F-4D97-AF65-F5344CB8AC3E}">
        <p14:creationId xmlns:p14="http://schemas.microsoft.com/office/powerpoint/2010/main" val="2492567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6549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Raleway" panose="020B0503030101060003" pitchFamily="34" charset="77"/>
              </a:rPr>
              <a:t>Heather introduction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3182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2998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series is designed to supplement and reinforce the ABC Need to Know Criteria for the Wastewater Operator level 1 and 2 exams though there will be some higher level topics covered, and we won’t always follow the exact order listed in the NTKs</a:t>
            </a:r>
          </a:p>
          <a:p>
            <a:endParaRPr lang="en-US" dirty="0"/>
          </a:p>
          <a:p>
            <a:endParaRPr lang="en-US" dirty="0"/>
          </a:p>
          <a:p>
            <a:endParaRPr lang="en-US" dirty="0"/>
          </a:p>
          <a:p>
            <a:endParaRPr lang="en-US" dirty="0"/>
          </a:p>
          <a:p>
            <a:endParaRPr lang="en-US" dirty="0"/>
          </a:p>
          <a:p>
            <a:r>
              <a:rPr lang="en-US" dirty="0"/>
              <a:t>https://</a:t>
            </a:r>
            <a:r>
              <a:rPr lang="en-US" dirty="0" err="1"/>
              <a:t>www.gowpi.org</a:t>
            </a:r>
            <a:r>
              <a:rPr lang="en-US" dirty="0"/>
              <a:t>/services/</a:t>
            </a:r>
            <a:r>
              <a:rPr lang="en-US" dirty="0" err="1"/>
              <a:t>abc</a:t>
            </a:r>
            <a:r>
              <a:rPr lang="en-US" dirty="0"/>
              <a:t>-testing/standardized-exams/standardized-wastewater-treatment-operator-exams/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9291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26 sessions total</a:t>
            </a:r>
          </a:p>
          <a:p>
            <a:endParaRPr lang="en-US" dirty="0"/>
          </a:p>
          <a:p>
            <a:r>
              <a:rPr lang="en-US" dirty="0"/>
              <a:t>1 hour each</a:t>
            </a:r>
          </a:p>
          <a:p>
            <a:endParaRPr lang="en-US" dirty="0"/>
          </a:p>
          <a:p>
            <a:r>
              <a:rPr lang="en-US" dirty="0"/>
              <a:t>This is the schedule for the remainder of this year,</a:t>
            </a:r>
          </a:p>
          <a:p>
            <a:endParaRPr lang="en-US" dirty="0"/>
          </a:p>
          <a:p>
            <a:r>
              <a:rPr lang="en-US" dirty="0"/>
              <a:t>The trainers will vary depending on the topic</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99296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BAD22-41CB-1071-54D4-C86FBC4AD5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2D77B2-3581-1843-4849-C26FC4B1AE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7F5487-A23C-022E-78B3-E08586EB85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FC52FB-119D-BEE1-243A-87F3AB3D8B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7234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3042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64314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24824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sure to include your units in the equations. They will determine what your final units will be.</a:t>
            </a:r>
          </a:p>
          <a:p>
            <a:r>
              <a:rPr lang="en-US" dirty="0"/>
              <a:t>What will be the units for this?</a:t>
            </a:r>
          </a:p>
          <a:p>
            <a:r>
              <a:rPr lang="en-US" dirty="0"/>
              <a:t>4500 cubic feet is the correct answer, but we usually measure tanks in gallons. How many gallons would the capacity of this tank be?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9714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sure to include your units in the equations. They will determine what your final units will be.</a:t>
            </a:r>
          </a:p>
          <a:p>
            <a:r>
              <a:rPr lang="en-US" dirty="0"/>
              <a:t>What will be the units for this?</a:t>
            </a:r>
          </a:p>
          <a:p>
            <a:r>
              <a:rPr lang="en-US" dirty="0"/>
              <a:t>4500 cubic feet is the correct answer, but we usually measure tanks in gallons. How many gallons would the capacity of this tank be?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43220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three are on the ABC formula sheet. Fourth formula not on sheet, but volume of a cylinder can also be measured as area of circle multiplied by height (third dimension), which is seen in the difference between the top two formulas and the third and fourth formula.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93932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74953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1691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3AD856A-9612-4C60-B216-5D59D93D607A}" type="datetime1">
              <a:rPr lang="en-US" smtClean="0"/>
              <a:t>8/5/2025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741785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8DBF8B-CE5C-4F21-A058-0D2B5896B409}" type="datetime1">
              <a:rPr lang="en-US" smtClean="0"/>
              <a:t>8/5/2025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4274505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DAC78-8F1D-4D12-96EE-93CF78FC2644}" type="datetime1">
              <a:rPr lang="en-US" smtClean="0"/>
              <a:t>8/5/2025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1304024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BD173A-E6CE-4881-80B6-48A3BD56FBF0}" type="datetime1">
              <a:rPr lang="en-US" smtClean="0"/>
              <a:t>8/5/2025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56518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8DC8DC-F28D-4B4F-B777-5866F35766BD}" type="datetime1">
              <a:rPr lang="en-US" smtClean="0"/>
              <a:t>8/5/2025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1204306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EFB244B-64A8-4222-BF1C-76AC69A0CA8B}" type="datetime1">
              <a:rPr lang="en-US" smtClean="0"/>
              <a:t>8/5/2025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2087595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A06B8E-2692-4A52-8A80-16F0D6252DDE}" type="datetime1">
              <a:rPr lang="en-US" smtClean="0"/>
              <a:t>8/5/2025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2073680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19E8CA-479C-4673-BEF5-AF07275D4AA8}" type="datetime1">
              <a:rPr lang="en-US" smtClean="0"/>
              <a:t>8/5/2025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460763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970F24-D6C5-48E2-940B-FE43D3410045}" type="datetime1">
              <a:rPr lang="en-US" smtClean="0"/>
              <a:t>8/5/2025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170002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1B031F-AEF6-46D5-8463-D204F93F0BE2}" type="datetime1">
              <a:rPr lang="en-US" smtClean="0"/>
              <a:t>8/5/2025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2492057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B439770-E43A-490F-970E-41989E5E405E}" type="datetime1">
              <a:rPr lang="en-US" smtClean="0"/>
              <a:t>8/5/2025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528113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A landscape with a city and mountains&#10;&#10;Description automatically generated">
            <a:extLst>
              <a:ext uri="{FF2B5EF4-FFF2-40B4-BE49-F238E27FC236}">
                <a16:creationId xmlns:a16="http://schemas.microsoft.com/office/drawing/2014/main" id="{7BC8BD13-74F4-E1C2-E4B9-8AE23D017954}"/>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6" name="Title 1">
            <a:extLst>
              <a:ext uri="{FF2B5EF4-FFF2-40B4-BE49-F238E27FC236}">
                <a16:creationId xmlns:a16="http://schemas.microsoft.com/office/drawing/2014/main" id="{8156C4DA-EA5A-1CD9-417C-934A92721B36}"/>
              </a:ext>
            </a:extLst>
          </p:cNvPr>
          <p:cNvSpPr>
            <a:spLocks noGrp="1"/>
          </p:cNvSpPr>
          <p:nvPr>
            <p:ph type="ctrTitle"/>
          </p:nvPr>
        </p:nvSpPr>
        <p:spPr>
          <a:xfrm>
            <a:off x="526942" y="2309556"/>
            <a:ext cx="10296041" cy="995766"/>
          </a:xfrm>
        </p:spPr>
        <p:txBody>
          <a:bodyPr anchor="b">
            <a:normAutofit/>
          </a:bodyPr>
          <a:lstStyle>
            <a:lvl1pPr algn="l">
              <a:defRPr sz="4000" b="1"/>
            </a:lvl1pPr>
          </a:lstStyle>
          <a:p>
            <a:r>
              <a:rPr lang="en-US"/>
              <a:t>Click to edit Master title style</a:t>
            </a:r>
          </a:p>
        </p:txBody>
      </p:sp>
      <p:sp>
        <p:nvSpPr>
          <p:cNvPr id="7" name="Subtitle 2">
            <a:extLst>
              <a:ext uri="{FF2B5EF4-FFF2-40B4-BE49-F238E27FC236}">
                <a16:creationId xmlns:a16="http://schemas.microsoft.com/office/drawing/2014/main" id="{74A68B17-2D78-1BF7-A44F-9CC2DB7ED0D2}"/>
              </a:ext>
            </a:extLst>
          </p:cNvPr>
          <p:cNvSpPr>
            <a:spLocks noGrp="1"/>
          </p:cNvSpPr>
          <p:nvPr>
            <p:ph type="subTitle" idx="1"/>
          </p:nvPr>
        </p:nvSpPr>
        <p:spPr>
          <a:xfrm>
            <a:off x="526942" y="3495471"/>
            <a:ext cx="9144000" cy="756195"/>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descr="A blue and green logo&#10;&#10;Description automatically generated">
            <a:extLst>
              <a:ext uri="{FF2B5EF4-FFF2-40B4-BE49-F238E27FC236}">
                <a16:creationId xmlns:a16="http://schemas.microsoft.com/office/drawing/2014/main" id="{34EDDE14-F8C3-18BF-505A-5C1EE04BBFB1}"/>
              </a:ext>
            </a:extLst>
          </p:cNvPr>
          <p:cNvPicPr>
            <a:picLocks noChangeAspect="1"/>
          </p:cNvPicPr>
          <p:nvPr userDrawn="1"/>
        </p:nvPicPr>
        <p:blipFill>
          <a:blip r:embed="rId3"/>
          <a:stretch>
            <a:fillRect/>
          </a:stretch>
        </p:blipFill>
        <p:spPr>
          <a:xfrm>
            <a:off x="563248" y="382977"/>
            <a:ext cx="1985562" cy="1428616"/>
          </a:xfrm>
          <a:prstGeom prst="rect">
            <a:avLst/>
          </a:prstGeom>
        </p:spPr>
      </p:pic>
      <p:sp>
        <p:nvSpPr>
          <p:cNvPr id="9" name="Title 1">
            <a:extLst>
              <a:ext uri="{FF2B5EF4-FFF2-40B4-BE49-F238E27FC236}">
                <a16:creationId xmlns:a16="http://schemas.microsoft.com/office/drawing/2014/main" id="{3CF3B444-62AB-7217-EBA8-3F28F2FA6FD7}"/>
              </a:ext>
            </a:extLst>
          </p:cNvPr>
          <p:cNvSpPr txBox="1">
            <a:spLocks/>
          </p:cNvSpPr>
          <p:nvPr userDrawn="1"/>
        </p:nvSpPr>
        <p:spPr>
          <a:xfrm>
            <a:off x="4619794" y="6408710"/>
            <a:ext cx="7588468"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i="1">
                <a:solidFill>
                  <a:schemeClr val="bg1"/>
                </a:solidFill>
                <a:latin typeface="Arial" panose="020B0604020202020204" pitchFamily="34" charset="0"/>
                <a:cs typeface="Arial" panose="020B0604020202020204" pitchFamily="34" charset="0"/>
              </a:rPr>
              <a:t>This program is made possible under a cooperative agreement with US EPA</a:t>
            </a:r>
            <a:r>
              <a:rPr lang="en-US" sz="1600" i="1">
                <a:solidFill>
                  <a:schemeClr val="bg1"/>
                </a:solidFill>
                <a:latin typeface="Montserrat" pitchFamily="2" charset="77"/>
              </a:rPr>
              <a:t>.</a:t>
            </a:r>
          </a:p>
        </p:txBody>
      </p:sp>
      <p:sp>
        <p:nvSpPr>
          <p:cNvPr id="10" name="Title 1">
            <a:extLst>
              <a:ext uri="{FF2B5EF4-FFF2-40B4-BE49-F238E27FC236}">
                <a16:creationId xmlns:a16="http://schemas.microsoft.com/office/drawing/2014/main" id="{9065023F-E1F9-32DC-DC1B-034B93C178C5}"/>
              </a:ext>
            </a:extLst>
          </p:cNvPr>
          <p:cNvSpPr txBox="1">
            <a:spLocks/>
          </p:cNvSpPr>
          <p:nvPr userDrawn="1"/>
        </p:nvSpPr>
        <p:spPr>
          <a:xfrm>
            <a:off x="200691" y="6408710"/>
            <a:ext cx="2710676"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b="1">
                <a:solidFill>
                  <a:schemeClr val="bg1"/>
                </a:solidFill>
                <a:latin typeface="Arial" panose="020B0604020202020204" pitchFamily="34" charset="0"/>
                <a:cs typeface="Arial" panose="020B0604020202020204" pitchFamily="34" charset="0"/>
              </a:rPr>
              <a:t>www.efcnetwork.org</a:t>
            </a:r>
          </a:p>
        </p:txBody>
      </p:sp>
    </p:spTree>
    <p:extLst>
      <p:ext uri="{BB962C8B-B14F-4D97-AF65-F5344CB8AC3E}">
        <p14:creationId xmlns:p14="http://schemas.microsoft.com/office/powerpoint/2010/main" val="26373282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mp; Content">
    <p:spTree>
      <p:nvGrpSpPr>
        <p:cNvPr id="1" name=""/>
        <p:cNvGrpSpPr/>
        <p:nvPr/>
      </p:nvGrpSpPr>
      <p:grpSpPr>
        <a:xfrm>
          <a:off x="0" y="0"/>
          <a:ext cx="0" cy="0"/>
          <a:chOff x="0" y="0"/>
          <a:chExt cx="0" cy="0"/>
        </a:xfrm>
      </p:grpSpPr>
      <p:pic>
        <p:nvPicPr>
          <p:cNvPr id="7" name="Picture 6" descr="Logo&#10;&#10;Description automatically generated with low confidence">
            <a:extLst>
              <a:ext uri="{FF2B5EF4-FFF2-40B4-BE49-F238E27FC236}">
                <a16:creationId xmlns:a16="http://schemas.microsoft.com/office/drawing/2014/main" id="{359F4509-D51B-F277-4724-89DFB5351A1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1" y="-5117941"/>
            <a:ext cx="1956117" cy="12192002"/>
          </a:xfrm>
          <a:prstGeom prst="rect">
            <a:avLst/>
          </a:prstGeom>
        </p:spPr>
      </p:pic>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178443" y="0"/>
            <a:ext cx="10515600" cy="1325563"/>
          </a:xfrm>
        </p:spPr>
        <p:txBody>
          <a:bodyPr/>
          <a:lstStyle>
            <a:lvl1pPr>
              <a:defRPr>
                <a:solidFill>
                  <a:schemeClr val="bg1"/>
                </a:solidFill>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956119"/>
            <a:ext cx="10515600" cy="4351338"/>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blue and green logo&#10;&#10;Description automatically generated">
            <a:extLst>
              <a:ext uri="{FF2B5EF4-FFF2-40B4-BE49-F238E27FC236}">
                <a16:creationId xmlns:a16="http://schemas.microsoft.com/office/drawing/2014/main" id="{F7580EEA-2D7C-14C0-C245-BAA0EDB8AF94}"/>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3656898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mp;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388305" y="0"/>
            <a:ext cx="10515600" cy="1325563"/>
          </a:xfrm>
        </p:spPr>
        <p:txBody>
          <a:bodyPr/>
          <a:lstStyle>
            <a:lvl1pPr>
              <a:defRPr>
                <a:solidFill>
                  <a:srgbClr val="004190"/>
                </a:solidFill>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633928"/>
            <a:ext cx="10515600" cy="4673529"/>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blue and green logo&#10;&#10;Description automatically generated">
            <a:extLst>
              <a:ext uri="{FF2B5EF4-FFF2-40B4-BE49-F238E27FC236}">
                <a16:creationId xmlns:a16="http://schemas.microsoft.com/office/drawing/2014/main" id="{856016C0-4187-D330-32D4-D75243497E2B}"/>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4574921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1B366-76AE-C6BD-98EB-3BBDEB93F90D}"/>
              </a:ext>
            </a:extLst>
          </p:cNvPr>
          <p:cNvSpPr>
            <a:spLocks noGrp="1"/>
          </p:cNvSpPr>
          <p:nvPr>
            <p:ph type="title"/>
          </p:nvPr>
        </p:nvSpPr>
        <p:spPr>
          <a:xfrm>
            <a:off x="838200" y="1203751"/>
            <a:ext cx="10515600" cy="2852737"/>
          </a:xfrm>
        </p:spPr>
        <p:txBody>
          <a:bodyPr anchor="b"/>
          <a:lstStyle>
            <a:lvl1pPr>
              <a:defRPr sz="6000" b="1" baseline="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316897BF-C571-E788-B2C2-395E77D9400D}"/>
              </a:ext>
            </a:extLst>
          </p:cNvPr>
          <p:cNvSpPr>
            <a:spLocks noGrp="1"/>
          </p:cNvSpPr>
          <p:nvPr>
            <p:ph type="body" idx="1"/>
          </p:nvPr>
        </p:nvSpPr>
        <p:spPr>
          <a:xfrm>
            <a:off x="838200" y="4227880"/>
            <a:ext cx="10515600" cy="1500187"/>
          </a:xfrm>
        </p:spPr>
        <p:txBody>
          <a:bodyPr/>
          <a:lstStyle>
            <a:lvl1pPr marL="0" indent="0">
              <a:buNone/>
              <a:defRPr sz="240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white logo with a person in the middle&#10;&#10;Description automatically generated">
            <a:extLst>
              <a:ext uri="{FF2B5EF4-FFF2-40B4-BE49-F238E27FC236}">
                <a16:creationId xmlns:a16="http://schemas.microsoft.com/office/drawing/2014/main" id="{7B64DE3D-CA00-7EC7-B097-F1031B9BF259}"/>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3565790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Header 2">
    <p:bg>
      <p:bgPr>
        <a:solidFill>
          <a:schemeClr val="bg1"/>
        </a:soli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16FEC3A8-005A-8518-34C9-4C89FA14F4C9}"/>
              </a:ext>
            </a:extLst>
          </p:cNvPr>
          <p:cNvSpPr>
            <a:spLocks noGrp="1"/>
          </p:cNvSpPr>
          <p:nvPr>
            <p:ph type="body" idx="1"/>
          </p:nvPr>
        </p:nvSpPr>
        <p:spPr>
          <a:xfrm>
            <a:off x="838200" y="411608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 name="Title 1">
            <a:extLst>
              <a:ext uri="{FF2B5EF4-FFF2-40B4-BE49-F238E27FC236}">
                <a16:creationId xmlns:a16="http://schemas.microsoft.com/office/drawing/2014/main" id="{28A17A0D-3743-96FC-1067-BB75452DD20B}"/>
              </a:ext>
            </a:extLst>
          </p:cNvPr>
          <p:cNvSpPr>
            <a:spLocks noGrp="1"/>
          </p:cNvSpPr>
          <p:nvPr>
            <p:ph type="ctrTitle"/>
          </p:nvPr>
        </p:nvSpPr>
        <p:spPr>
          <a:xfrm>
            <a:off x="838200" y="1558701"/>
            <a:ext cx="10515599" cy="2387600"/>
          </a:xfrm>
        </p:spPr>
        <p:txBody>
          <a:bodyPr anchor="b"/>
          <a:lstStyle>
            <a:lvl1pPr algn="l">
              <a:defRPr sz="6000" b="1"/>
            </a:lvl1pPr>
          </a:lstStyle>
          <a:p>
            <a:r>
              <a:rPr lang="en-US"/>
              <a:t>Click to edit Master title style</a:t>
            </a:r>
          </a:p>
        </p:txBody>
      </p:sp>
      <p:pic>
        <p:nvPicPr>
          <p:cNvPr id="2" name="Picture 1" descr="A blue and green logo&#10;&#10;Description automatically generated">
            <a:extLst>
              <a:ext uri="{FF2B5EF4-FFF2-40B4-BE49-F238E27FC236}">
                <a16:creationId xmlns:a16="http://schemas.microsoft.com/office/drawing/2014/main" id="{8B1D341D-1171-4F07-2176-69700DC19ED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5351597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341244" y="0"/>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1325563"/>
            <a:ext cx="5343939" cy="485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1325563"/>
            <a:ext cx="5257800" cy="485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blue and green logo&#10;&#10;Description automatically generated">
            <a:extLst>
              <a:ext uri="{FF2B5EF4-FFF2-40B4-BE49-F238E27FC236}">
                <a16:creationId xmlns:a16="http://schemas.microsoft.com/office/drawing/2014/main" id="{20FC17E6-18FE-D9D8-95C4-8C8678F0A0C3}"/>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4596733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2">
    <p:spTree>
      <p:nvGrpSpPr>
        <p:cNvPr id="1" name=""/>
        <p:cNvGrpSpPr/>
        <p:nvPr/>
      </p:nvGrpSpPr>
      <p:grpSpPr>
        <a:xfrm>
          <a:off x="0" y="0"/>
          <a:ext cx="0" cy="0"/>
          <a:chOff x="0" y="0"/>
          <a:chExt cx="0" cy="0"/>
        </a:xfrm>
      </p:grpSpPr>
      <p:pic>
        <p:nvPicPr>
          <p:cNvPr id="5" name="Picture 4" descr="Logo&#10;&#10;Description automatically generated with low confidence">
            <a:extLst>
              <a:ext uri="{FF2B5EF4-FFF2-40B4-BE49-F238E27FC236}">
                <a16:creationId xmlns:a16="http://schemas.microsoft.com/office/drawing/2014/main" id="{B4253E7F-FADE-16C6-0522-55CEAB39971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116777" y="-194872"/>
            <a:ext cx="10515600" cy="1325563"/>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2008682"/>
            <a:ext cx="5343939" cy="4168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2008682"/>
            <a:ext cx="5257800" cy="4168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blue and green logo&#10;&#10;Description automatically generated">
            <a:extLst>
              <a:ext uri="{FF2B5EF4-FFF2-40B4-BE49-F238E27FC236}">
                <a16:creationId xmlns:a16="http://schemas.microsoft.com/office/drawing/2014/main" id="{D69A026B-1BCA-38ED-8AF3-E538D6F20C65}"/>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6303708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Logo&#10;&#10;Description automatically generated with low confidence">
            <a:extLst>
              <a:ext uri="{FF2B5EF4-FFF2-40B4-BE49-F238E27FC236}">
                <a16:creationId xmlns:a16="http://schemas.microsoft.com/office/drawing/2014/main" id="{FBD78533-BBED-4E01-FA9C-6BAE0EF6C36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FE027A27-E506-C788-85F4-68886D2A8AA7}"/>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8" name="Picture 7" descr="A blue and green logo&#10;&#10;Description automatically generated">
            <a:extLst>
              <a:ext uri="{FF2B5EF4-FFF2-40B4-BE49-F238E27FC236}">
                <a16:creationId xmlns:a16="http://schemas.microsoft.com/office/drawing/2014/main" id="{23742817-F3DA-F1E0-CCE6-0E2496300CBD}"/>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42551477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mparison 2">
    <p:bg>
      <p:bgPr>
        <a:solidFill>
          <a:srgbClr val="004190"/>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938213" y="1356127"/>
            <a:ext cx="5157787"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912811" y="2311801"/>
            <a:ext cx="5157787"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248399" y="1356127"/>
            <a:ext cx="5183188"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248399" y="2295926"/>
            <a:ext cx="5183188"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A643A92B-146F-696C-561D-880AC0D096D5}"/>
              </a:ext>
            </a:extLst>
          </p:cNvPr>
          <p:cNvSpPr>
            <a:spLocks noGrp="1"/>
          </p:cNvSpPr>
          <p:nvPr>
            <p:ph type="title"/>
          </p:nvPr>
        </p:nvSpPr>
        <p:spPr>
          <a:xfrm>
            <a:off x="251689" y="-101198"/>
            <a:ext cx="10515600" cy="1325563"/>
          </a:xfrm>
        </p:spPr>
        <p:txBody>
          <a:bodyPr/>
          <a:lstStyle>
            <a:lvl1pPr>
              <a:defRPr baseline="0">
                <a:solidFill>
                  <a:schemeClr val="bg1"/>
                </a:solidFill>
              </a:defRPr>
            </a:lvl1pPr>
          </a:lstStyle>
          <a:p>
            <a:r>
              <a:rPr lang="en-US"/>
              <a:t>Click to edit Master title style</a:t>
            </a:r>
          </a:p>
        </p:txBody>
      </p:sp>
      <p:pic>
        <p:nvPicPr>
          <p:cNvPr id="2" name="Picture 1" descr="A white logo with a person in the middle&#10;&#10;Description automatically generated">
            <a:extLst>
              <a:ext uri="{FF2B5EF4-FFF2-40B4-BE49-F238E27FC236}">
                <a16:creationId xmlns:a16="http://schemas.microsoft.com/office/drawing/2014/main" id="{65CC1688-598B-C576-9D52-CADD3A50A28E}"/>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7608401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descr="Logo&#10;&#10;Description automatically generated with low confidence">
            <a:extLst>
              <a:ext uri="{FF2B5EF4-FFF2-40B4-BE49-F238E27FC236}">
                <a16:creationId xmlns:a16="http://schemas.microsoft.com/office/drawing/2014/main" id="{AA11B16A-0B80-0E60-A999-38D35C9A13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7942"/>
            <a:ext cx="1956117" cy="12192002"/>
          </a:xfrm>
          <a:prstGeom prst="rect">
            <a:avLst/>
          </a:prstGeom>
        </p:spPr>
      </p:pic>
      <p:sp>
        <p:nvSpPr>
          <p:cNvPr id="4" name="Title 1">
            <a:extLst>
              <a:ext uri="{FF2B5EF4-FFF2-40B4-BE49-F238E27FC236}">
                <a16:creationId xmlns:a16="http://schemas.microsoft.com/office/drawing/2014/main" id="{947B9550-4E56-A0ED-667D-F21A428F45CB}"/>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2" name="Picture 1" descr="A blue and green logo&#10;&#10;Description automatically generated">
            <a:extLst>
              <a:ext uri="{FF2B5EF4-FFF2-40B4-BE49-F238E27FC236}">
                <a16:creationId xmlns:a16="http://schemas.microsoft.com/office/drawing/2014/main" id="{4FF29EA4-55B2-3C5C-4EFF-A3E7CFC12B2B}"/>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41209732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D6F4E-B3D8-BEB0-A313-1451E704158C}"/>
              </a:ext>
            </a:extLst>
          </p:cNvPr>
          <p:cNvSpPr>
            <a:spLocks noGrp="1"/>
          </p:cNvSpPr>
          <p:nvPr>
            <p:ph type="title"/>
          </p:nvPr>
        </p:nvSpPr>
        <p:spPr>
          <a:xfrm>
            <a:off x="313266" y="283622"/>
            <a:ext cx="10515600" cy="1325563"/>
          </a:xfrm>
        </p:spPr>
        <p:txBody>
          <a:bodyPr/>
          <a:lstStyle/>
          <a:p>
            <a:r>
              <a:rPr lang="en-US"/>
              <a:t>Click to edit Master title style</a:t>
            </a:r>
          </a:p>
        </p:txBody>
      </p:sp>
      <p:pic>
        <p:nvPicPr>
          <p:cNvPr id="4" name="Picture 3" descr="A blue and green logo&#10;&#10;Description automatically generated">
            <a:extLst>
              <a:ext uri="{FF2B5EF4-FFF2-40B4-BE49-F238E27FC236}">
                <a16:creationId xmlns:a16="http://schemas.microsoft.com/office/drawing/2014/main" id="{13510A3A-1CC2-97B4-8828-76EFB48F1F1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0002958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85908-0594-5449-58E8-07050DD31734}"/>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4" name="Picture 3" descr="A white logo with a person in the middle&#10;&#10;Description automatically generated">
            <a:extLst>
              <a:ext uri="{FF2B5EF4-FFF2-40B4-BE49-F238E27FC236}">
                <a16:creationId xmlns:a16="http://schemas.microsoft.com/office/drawing/2014/main" id="{638E1F0E-57C9-BCE3-14A8-5AD1D7304546}"/>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2256355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91CC-AB56-F9BA-CBB8-80134559A0B0}"/>
              </a:ext>
            </a:extLst>
          </p:cNvPr>
          <p:cNvSpPr>
            <a:spLocks noGrp="1"/>
          </p:cNvSpPr>
          <p:nvPr>
            <p:ph type="title"/>
          </p:nvPr>
        </p:nvSpPr>
        <p:spPr>
          <a:xfrm>
            <a:off x="836612" y="257175"/>
            <a:ext cx="3932237" cy="1600200"/>
          </a:xfrm>
        </p:spPr>
        <p:txBody>
          <a:bodyPr anchor="b"/>
          <a:lstStyle>
            <a:lvl1pPr>
              <a:defRPr sz="3200" b="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8AEB1D9A-2D18-3AD0-81CE-284D2DFE2689}"/>
              </a:ext>
            </a:extLst>
          </p:cNvPr>
          <p:cNvSpPr>
            <a:spLocks noGrp="1"/>
          </p:cNvSpPr>
          <p:nvPr>
            <p:ph type="pic" idx="1"/>
          </p:nvPr>
        </p:nvSpPr>
        <p:spPr>
          <a:xfrm>
            <a:off x="5183188" y="987425"/>
            <a:ext cx="6172200" cy="4873625"/>
          </a:xfr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A746005-9878-908D-447A-7DAD1907569B}"/>
              </a:ext>
            </a:extLst>
          </p:cNvPr>
          <p:cNvSpPr>
            <a:spLocks noGrp="1"/>
          </p:cNvSpPr>
          <p:nvPr>
            <p:ph type="body" sz="half" idx="2"/>
          </p:nvPr>
        </p:nvSpPr>
        <p:spPr>
          <a:xfrm>
            <a:off x="839788" y="2057400"/>
            <a:ext cx="3932237" cy="3811588"/>
          </a:xfrm>
        </p:spPr>
        <p:txBody>
          <a:bodyPr/>
          <a:lstStyle>
            <a:lvl1pPr marL="0" indent="0">
              <a:buNone/>
              <a:defRPr sz="1600">
                <a:solidFill>
                  <a:srgbClr val="66666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6" name="Picture 5" descr="A blue and green logo&#10;&#10;Description automatically generated">
            <a:extLst>
              <a:ext uri="{FF2B5EF4-FFF2-40B4-BE49-F238E27FC236}">
                <a16:creationId xmlns:a16="http://schemas.microsoft.com/office/drawing/2014/main" id="{39B8AEAA-A755-31F1-8AC0-D236BC88E3EC}"/>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6219029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66005-1015-E2B7-C316-65B10D0CA819}"/>
              </a:ext>
            </a:extLst>
          </p:cNvPr>
          <p:cNvSpPr>
            <a:spLocks noGrp="1"/>
          </p:cNvSpPr>
          <p:nvPr>
            <p:ph type="title"/>
          </p:nvPr>
        </p:nvSpPr>
        <p:spPr>
          <a:xfrm>
            <a:off x="808600" y="187325"/>
            <a:ext cx="3932237" cy="1600200"/>
          </a:xfrm>
        </p:spPr>
        <p:txBody>
          <a:bodyPr anchor="b"/>
          <a:lstStyle>
            <a:lvl1pPr>
              <a:defRPr sz="3200" b="1" baseline="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A53B261-BC1D-7038-F5A6-968C1F5851C8}"/>
              </a:ext>
            </a:extLst>
          </p:cNvPr>
          <p:cNvSpPr>
            <a:spLocks noGrp="1"/>
          </p:cNvSpPr>
          <p:nvPr>
            <p:ph idx="1"/>
          </p:nvPr>
        </p:nvSpPr>
        <p:spPr>
          <a:xfrm>
            <a:off x="5183188" y="987425"/>
            <a:ext cx="6172200" cy="4873625"/>
          </a:xfrm>
        </p:spPr>
        <p:txBody>
          <a:bodyPr/>
          <a:lstStyle>
            <a:lvl1pPr>
              <a:defRPr sz="3200" baseline="0">
                <a:solidFill>
                  <a:schemeClr val="bg1"/>
                </a:solidFill>
              </a:defRPr>
            </a:lvl1pPr>
            <a:lvl2pPr>
              <a:defRPr sz="2800" baseline="0">
                <a:solidFill>
                  <a:schemeClr val="bg1"/>
                </a:solidFill>
              </a:defRPr>
            </a:lvl2pPr>
            <a:lvl3pPr>
              <a:defRPr sz="2400" baseline="0">
                <a:solidFill>
                  <a:schemeClr val="bg1"/>
                </a:solidFill>
              </a:defRPr>
            </a:lvl3pPr>
            <a:lvl4pPr>
              <a:defRPr sz="2000" baseline="0">
                <a:solidFill>
                  <a:schemeClr val="bg1"/>
                </a:solidFill>
              </a:defRPr>
            </a:lvl4pPr>
            <a:lvl5pPr>
              <a:defRPr sz="2000" baseline="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76ACE6-BA9D-D4A8-4C8A-E853BFBEFF2A}"/>
              </a:ext>
            </a:extLst>
          </p:cNvPr>
          <p:cNvSpPr>
            <a:spLocks noGrp="1"/>
          </p:cNvSpPr>
          <p:nvPr>
            <p:ph type="body" sz="half" idx="2"/>
          </p:nvPr>
        </p:nvSpPr>
        <p:spPr>
          <a:xfrm>
            <a:off x="839788" y="2057400"/>
            <a:ext cx="3932237" cy="3811588"/>
          </a:xfrm>
        </p:spPr>
        <p:txBody>
          <a:bodyPr/>
          <a:lstStyle>
            <a:lvl1pPr marL="0" indent="0">
              <a:buNone/>
              <a:defRPr sz="16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5" name="Picture 4" descr="A white logo with a person in the middle&#10;&#10;Description automatically generated">
            <a:extLst>
              <a:ext uri="{FF2B5EF4-FFF2-40B4-BE49-F238E27FC236}">
                <a16:creationId xmlns:a16="http://schemas.microsoft.com/office/drawing/2014/main" id="{2EF7CC0B-C595-738A-02F7-571D1C3E0E4A}"/>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0849689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mp; Horizont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0" y="209230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cartoon of a village&#10;&#10;Description automatically generated">
            <a:extLst>
              <a:ext uri="{FF2B5EF4-FFF2-40B4-BE49-F238E27FC236}">
                <a16:creationId xmlns:a16="http://schemas.microsoft.com/office/drawing/2014/main" id="{3B10FDAF-186B-0977-96B9-26C2483AA48F}"/>
              </a:ext>
            </a:extLst>
          </p:cNvPr>
          <p:cNvPicPr>
            <a:picLocks noChangeAspect="1"/>
          </p:cNvPicPr>
          <p:nvPr userDrawn="1"/>
        </p:nvPicPr>
        <p:blipFill rotWithShape="1">
          <a:blip r:embed="rId2">
            <a:alphaModFix amt="70000"/>
          </a:blip>
          <a:srcRect b="15364"/>
          <a:stretch/>
        </p:blipFill>
        <p:spPr>
          <a:xfrm>
            <a:off x="2790" y="3586845"/>
            <a:ext cx="12243881" cy="3271155"/>
          </a:xfrm>
          <a:prstGeom prst="rect">
            <a:avLst/>
          </a:prstGeom>
        </p:spPr>
      </p:pic>
      <p:pic>
        <p:nvPicPr>
          <p:cNvPr id="3" name="Picture 2" descr="A white logo with a person in the middle&#10;&#10;Description automatically generated">
            <a:extLst>
              <a:ext uri="{FF2B5EF4-FFF2-40B4-BE49-F238E27FC236}">
                <a16:creationId xmlns:a16="http://schemas.microsoft.com/office/drawing/2014/main" id="{3A54A942-668D-3417-6F52-99FE399413EF}"/>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1640635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mp; Horizontal Tex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pic>
        <p:nvPicPr>
          <p:cNvPr id="8" name="Picture 7" descr="A landscape with a city and mountains&#10;&#10;Description automatically generated">
            <a:extLst>
              <a:ext uri="{FF2B5EF4-FFF2-40B4-BE49-F238E27FC236}">
                <a16:creationId xmlns:a16="http://schemas.microsoft.com/office/drawing/2014/main" id="{D3E16F66-4DF7-268C-C766-49A081DD7863}"/>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1" y="2223909"/>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3" name="Picture 2" descr="A white logo with a person in the middle&#10;&#10;Description automatically generated">
            <a:extLst>
              <a:ext uri="{FF2B5EF4-FFF2-40B4-BE49-F238E27FC236}">
                <a16:creationId xmlns:a16="http://schemas.microsoft.com/office/drawing/2014/main" id="{9901E49A-A3EE-F6EE-B5FE-F7808D1D96BC}"/>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40642527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descr="A blue and green logo&#10;&#10;Description automatically generated">
            <a:extLst>
              <a:ext uri="{FF2B5EF4-FFF2-40B4-BE49-F238E27FC236}">
                <a16:creationId xmlns:a16="http://schemas.microsoft.com/office/drawing/2014/main" id="{E112BECF-D8C0-4660-FE10-6EFC7A8B565D}"/>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4738606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Only">
  <p:cSld name="1_Title Only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1F328A-8CBA-4025-8A6E-B75C2F6B4B66}" type="datetimeFigureOut">
              <a:rPr lang="en-US" smtClean="0"/>
              <a:t>8/5/2025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9347284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p:txBody>
          <a:bodyPr>
            <a:noAutofit/>
          </a:bodyPr>
          <a:lstStyle>
            <a:lvl1pPr algn="l">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368800"/>
          </a:xfrm>
        </p:spPr>
        <p:txBody>
          <a:bodyPr>
            <a:normAutofit/>
          </a:bodyPr>
          <a:lstStyle>
            <a:lvl1pPr>
              <a:defRPr sz="32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18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903017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cSld name="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11F328A-8CBA-4025-8A6E-B75C2F6B4B66}" type="datetimeFigureOut">
              <a:rPr kumimoji="0" lang="en-US" sz="1200" b="0" i="0" u="none" strike="noStrike" kern="1200" cap="none" spc="0" normalizeH="0" baseline="0" noProof="0" smtClean="0">
                <a:ln>
                  <a:noFill/>
                </a:ln>
                <a:solidFill>
                  <a:srgbClr val="024191">
                    <a:tint val="75000"/>
                  </a:srgb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8/5/2025</a:t>
            </a:fld>
            <a:endParaRPr kumimoji="0" lang="en-US" sz="1200" b="0" i="0" u="none" strike="noStrike" kern="1200" cap="none" spc="0" normalizeH="0" baseline="0" noProof="0">
              <a:ln>
                <a:noFill/>
              </a:ln>
              <a:solidFill>
                <a:srgbClr val="024191">
                  <a:tint val="75000"/>
                </a:srgb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24191"/>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717AE3-71FC-4E8D-A155-A359DEAA5D71}" type="slidenum">
              <a:rPr kumimoji="0" lang="en-US" sz="1200" b="0" i="0" u="none" strike="noStrike" kern="1200" cap="none" spc="0" normalizeH="0" baseline="0" noProof="0" smtClean="0">
                <a:ln>
                  <a:noFill/>
                </a:ln>
                <a:solidFill>
                  <a:srgbClr val="024191">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024191">
                  <a:tint val="75000"/>
                </a:srgbClr>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5B43A07-9002-7E48-A3E5-AC5475BCE2FD}"/>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aleway" panose="020B0503030101060003" pitchFamily="34" charset="77"/>
              <a:ea typeface="+mn-ea"/>
              <a:cs typeface="+mn-cs"/>
            </a:endParaRPr>
          </a:p>
        </p:txBody>
      </p:sp>
    </p:spTree>
    <p:extLst>
      <p:ext uri="{BB962C8B-B14F-4D97-AF65-F5344CB8AC3E}">
        <p14:creationId xmlns:p14="http://schemas.microsoft.com/office/powerpoint/2010/main" val="651944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with Logos 1">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7172" y="2261458"/>
            <a:ext cx="11288268" cy="1225296"/>
          </a:xfrm>
        </p:spPr>
        <p:txBody>
          <a:bodyPr tIns="0" anchor="b">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963247" y="4528325"/>
            <a:ext cx="3493008" cy="878908"/>
          </a:xfrm>
        </p:spPr>
        <p:txBody>
          <a:bodyPr lIns="0" tIns="0" rIns="0" bIns="0" anchor="t" anchorCtr="0">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D9853EC3-4623-66BE-4CE6-91C1EA38367B}"/>
              </a:ext>
            </a:extLst>
          </p:cNvPr>
          <p:cNvSpPr/>
          <p:nvPr userDrawn="1"/>
        </p:nvSpPr>
        <p:spPr>
          <a:xfrm>
            <a:off x="-156144" y="3526404"/>
            <a:ext cx="5385816" cy="340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0" name="Rectangle 9">
            <a:extLst>
              <a:ext uri="{FF2B5EF4-FFF2-40B4-BE49-F238E27FC236}">
                <a16:creationId xmlns:a16="http://schemas.microsoft.com/office/drawing/2014/main" id="{B9DF6CD8-67A8-EC42-243A-C05766A7D43C}"/>
              </a:ext>
            </a:extLst>
          </p:cNvPr>
          <p:cNvSpPr/>
          <p:nvPr userDrawn="1"/>
        </p:nvSpPr>
        <p:spPr>
          <a:xfrm>
            <a:off x="-156144" y="3968679"/>
            <a:ext cx="5385816" cy="3407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1" name="Rectangle 10">
            <a:extLst>
              <a:ext uri="{FF2B5EF4-FFF2-40B4-BE49-F238E27FC236}">
                <a16:creationId xmlns:a16="http://schemas.microsoft.com/office/drawing/2014/main" id="{9F240DFB-FE14-B4EE-80DD-78EF973141E3}"/>
              </a:ext>
            </a:extLst>
          </p:cNvPr>
          <p:cNvSpPr/>
          <p:nvPr userDrawn="1"/>
        </p:nvSpPr>
        <p:spPr>
          <a:xfrm>
            <a:off x="-156144" y="3865410"/>
            <a:ext cx="5385816" cy="1117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pic>
        <p:nvPicPr>
          <p:cNvPr id="5" name="Picture 4" descr="Several logos of different types of companies&#10;&#10;Description automatically generated with medium confidence">
            <a:extLst>
              <a:ext uri="{FF2B5EF4-FFF2-40B4-BE49-F238E27FC236}">
                <a16:creationId xmlns:a16="http://schemas.microsoft.com/office/drawing/2014/main" id="{3D9FE5ED-0C62-1AD3-4FCD-6A03E07234AB}"/>
              </a:ext>
            </a:extLst>
          </p:cNvPr>
          <p:cNvPicPr>
            <a:picLocks noChangeAspect="1"/>
          </p:cNvPicPr>
          <p:nvPr userDrawn="1"/>
        </p:nvPicPr>
        <p:blipFill>
          <a:blip r:embed="rId2"/>
          <a:stretch>
            <a:fillRect/>
          </a:stretch>
        </p:blipFill>
        <p:spPr>
          <a:xfrm>
            <a:off x="6887689" y="3782610"/>
            <a:ext cx="4197589" cy="2743200"/>
          </a:xfrm>
          <a:prstGeom prst="rect">
            <a:avLst/>
          </a:prstGeom>
        </p:spPr>
      </p:pic>
    </p:spTree>
    <p:extLst>
      <p:ext uri="{BB962C8B-B14F-4D97-AF65-F5344CB8AC3E}">
        <p14:creationId xmlns:p14="http://schemas.microsoft.com/office/powerpoint/2010/main" val="16583589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2F2C6-B050-3F8F-4CA7-31E9130CA3B0}"/>
              </a:ext>
            </a:extLst>
          </p:cNvPr>
          <p:cNvSpPr>
            <a:spLocks noGrp="1"/>
          </p:cNvSpPr>
          <p:nvPr>
            <p:ph type="title"/>
          </p:nvPr>
        </p:nvSpPr>
        <p:spPr>
          <a:xfrm>
            <a:off x="718131" y="3375606"/>
            <a:ext cx="10671048" cy="768096"/>
          </a:xfrm>
        </p:spPr>
        <p:txBody>
          <a:bodyPr/>
          <a:lstStyle/>
          <a:p>
            <a:r>
              <a:rPr lang="en-US"/>
              <a:t>Click to edit Master title style</a:t>
            </a:r>
          </a:p>
        </p:txBody>
      </p:sp>
      <p:sp>
        <p:nvSpPr>
          <p:cNvPr id="5" name="Text Placeholder 2">
            <a:extLst>
              <a:ext uri="{FF2B5EF4-FFF2-40B4-BE49-F238E27FC236}">
                <a16:creationId xmlns:a16="http://schemas.microsoft.com/office/drawing/2014/main" id="{5C4D173A-E436-CC97-7B08-83B8EFC48FD2}"/>
              </a:ext>
            </a:extLst>
          </p:cNvPr>
          <p:cNvSpPr>
            <a:spLocks noGrp="1"/>
          </p:cNvSpPr>
          <p:nvPr>
            <p:ph type="body" idx="1" hasCustomPrompt="1"/>
          </p:nvPr>
        </p:nvSpPr>
        <p:spPr>
          <a:xfrm>
            <a:off x="2853255" y="4490828"/>
            <a:ext cx="6400800" cy="512064"/>
          </a:xfrm>
        </p:spPr>
        <p:txBody>
          <a:bodyPr lIns="0" tIns="0" rIns="0" bIns="0">
            <a:noAutofit/>
          </a:bodyPr>
          <a:lstStyle>
            <a:lvl1pPr marL="0" indent="0" algn="ctr">
              <a:spcBef>
                <a:spcPts val="0"/>
              </a:spcBef>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Section Subtitle</a:t>
            </a:r>
          </a:p>
        </p:txBody>
      </p:sp>
      <p:cxnSp>
        <p:nvCxnSpPr>
          <p:cNvPr id="7" name="Straight Connector 6">
            <a:extLst>
              <a:ext uri="{FF2B5EF4-FFF2-40B4-BE49-F238E27FC236}">
                <a16:creationId xmlns:a16="http://schemas.microsoft.com/office/drawing/2014/main" id="{CCE6FA77-868E-CDDD-7346-BD9DA8E4FA58}"/>
              </a:ext>
            </a:extLst>
          </p:cNvPr>
          <p:cNvCxnSpPr/>
          <p:nvPr userDrawn="1"/>
        </p:nvCxnSpPr>
        <p:spPr>
          <a:xfrm>
            <a:off x="991961" y="4343727"/>
            <a:ext cx="10091057" cy="0"/>
          </a:xfrm>
          <a:prstGeom prst="line">
            <a:avLst/>
          </a:prstGeom>
          <a:ln>
            <a:solidFill>
              <a:srgbClr val="53535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95204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no logos">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7172" y="2261458"/>
            <a:ext cx="11288268" cy="1225296"/>
          </a:xfrm>
        </p:spPr>
        <p:txBody>
          <a:bodyPr tIns="0" anchor="b">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677672" y="4538942"/>
            <a:ext cx="3493008" cy="878908"/>
          </a:xfrm>
        </p:spPr>
        <p:txBody>
          <a:bodyPr lIns="0" tIns="0" rIns="0" bIns="0" anchor="t" anchorCtr="0">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D9853EC3-4623-66BE-4CE6-91C1EA38367B}"/>
              </a:ext>
            </a:extLst>
          </p:cNvPr>
          <p:cNvSpPr/>
          <p:nvPr userDrawn="1"/>
        </p:nvSpPr>
        <p:spPr>
          <a:xfrm>
            <a:off x="0" y="3526404"/>
            <a:ext cx="5229672" cy="340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0" name="Rectangle 9">
            <a:extLst>
              <a:ext uri="{FF2B5EF4-FFF2-40B4-BE49-F238E27FC236}">
                <a16:creationId xmlns:a16="http://schemas.microsoft.com/office/drawing/2014/main" id="{B9DF6CD8-67A8-EC42-243A-C05766A7D43C}"/>
              </a:ext>
            </a:extLst>
          </p:cNvPr>
          <p:cNvSpPr/>
          <p:nvPr userDrawn="1"/>
        </p:nvSpPr>
        <p:spPr>
          <a:xfrm>
            <a:off x="0" y="3968679"/>
            <a:ext cx="5229672" cy="34070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1" name="Rectangle 10">
            <a:extLst>
              <a:ext uri="{FF2B5EF4-FFF2-40B4-BE49-F238E27FC236}">
                <a16:creationId xmlns:a16="http://schemas.microsoft.com/office/drawing/2014/main" id="{9F240DFB-FE14-B4EE-80DD-78EF973141E3}"/>
              </a:ext>
            </a:extLst>
          </p:cNvPr>
          <p:cNvSpPr/>
          <p:nvPr userDrawn="1"/>
        </p:nvSpPr>
        <p:spPr>
          <a:xfrm>
            <a:off x="0" y="3865410"/>
            <a:ext cx="5229672" cy="1117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Tree>
    <p:extLst>
      <p:ext uri="{BB962C8B-B14F-4D97-AF65-F5344CB8AC3E}">
        <p14:creationId xmlns:p14="http://schemas.microsoft.com/office/powerpoint/2010/main" val="24674102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4CBDE4B-3382-2640-FFAA-9B4366332AC9}"/>
              </a:ext>
            </a:extLst>
          </p:cNvPr>
          <p:cNvSpPr/>
          <p:nvPr userDrawn="1"/>
        </p:nvSpPr>
        <p:spPr>
          <a:xfrm>
            <a:off x="0" y="1913570"/>
            <a:ext cx="12192000" cy="317924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2" name="Title 1"/>
          <p:cNvSpPr>
            <a:spLocks noGrp="1"/>
          </p:cNvSpPr>
          <p:nvPr>
            <p:ph type="title" hasCustomPrompt="1"/>
          </p:nvPr>
        </p:nvSpPr>
        <p:spPr>
          <a:xfrm>
            <a:off x="357759" y="3342714"/>
            <a:ext cx="11691366" cy="751999"/>
          </a:xfrm>
        </p:spPr>
        <p:txBody>
          <a:bodyPr anchor="b" anchorCtr="0">
            <a:noAutofit/>
          </a:bodyPr>
          <a:lstStyle>
            <a:lvl1pPr algn="l">
              <a:lnSpc>
                <a:spcPct val="100000"/>
              </a:lnSpc>
              <a:defRPr sz="4400">
                <a:solidFill>
                  <a:schemeClr val="bg1"/>
                </a:solidFill>
              </a:defRPr>
            </a:lvl1pPr>
          </a:lstStyle>
          <a:p>
            <a:r>
              <a:rPr lang="en-US"/>
              <a:t>Section title</a:t>
            </a:r>
          </a:p>
        </p:txBody>
      </p:sp>
      <p:sp>
        <p:nvSpPr>
          <p:cNvPr id="3" name="Text Placeholder 2"/>
          <p:cNvSpPr>
            <a:spLocks noGrp="1"/>
          </p:cNvSpPr>
          <p:nvPr>
            <p:ph type="body" idx="1" hasCustomPrompt="1"/>
          </p:nvPr>
        </p:nvSpPr>
        <p:spPr>
          <a:xfrm>
            <a:off x="491109" y="4234796"/>
            <a:ext cx="6400800" cy="512064"/>
          </a:xfrm>
        </p:spPr>
        <p:txBody>
          <a:bodyPr lIns="0" tIns="0" rIns="0" bIns="0">
            <a:noAutofit/>
          </a:bodyPr>
          <a:lstStyle>
            <a:lvl1pPr marL="0" indent="0" algn="l">
              <a:spcBef>
                <a:spcPts val="0"/>
              </a:spcBef>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Section Subtitle</a:t>
            </a:r>
          </a:p>
        </p:txBody>
      </p:sp>
      <p:sp>
        <p:nvSpPr>
          <p:cNvPr id="12" name="Rectangle 11">
            <a:extLst>
              <a:ext uri="{FF2B5EF4-FFF2-40B4-BE49-F238E27FC236}">
                <a16:creationId xmlns:a16="http://schemas.microsoft.com/office/drawing/2014/main" id="{3186199C-BAB1-1D17-3D77-FE1943D2FF6C}"/>
              </a:ext>
            </a:extLst>
          </p:cNvPr>
          <p:cNvSpPr/>
          <p:nvPr userDrawn="1"/>
        </p:nvSpPr>
        <p:spPr>
          <a:xfrm>
            <a:off x="0" y="5424998"/>
            <a:ext cx="5385816" cy="340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3" name="Rectangle 12">
            <a:extLst>
              <a:ext uri="{FF2B5EF4-FFF2-40B4-BE49-F238E27FC236}">
                <a16:creationId xmlns:a16="http://schemas.microsoft.com/office/drawing/2014/main" id="{5D57DEAD-3056-1401-6D6D-78080FD0E10E}"/>
              </a:ext>
            </a:extLst>
          </p:cNvPr>
          <p:cNvSpPr/>
          <p:nvPr userDrawn="1"/>
        </p:nvSpPr>
        <p:spPr>
          <a:xfrm>
            <a:off x="0" y="5867273"/>
            <a:ext cx="5385816" cy="3407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4" name="Rectangle 13">
            <a:extLst>
              <a:ext uri="{FF2B5EF4-FFF2-40B4-BE49-F238E27FC236}">
                <a16:creationId xmlns:a16="http://schemas.microsoft.com/office/drawing/2014/main" id="{2C2C5445-F9FA-890D-CFF3-B0E1CB563259}"/>
              </a:ext>
            </a:extLst>
          </p:cNvPr>
          <p:cNvSpPr/>
          <p:nvPr userDrawn="1"/>
        </p:nvSpPr>
        <p:spPr>
          <a:xfrm>
            <a:off x="0" y="5764004"/>
            <a:ext cx="5385816" cy="1117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5" name="Rectangle 14">
            <a:extLst>
              <a:ext uri="{FF2B5EF4-FFF2-40B4-BE49-F238E27FC236}">
                <a16:creationId xmlns:a16="http://schemas.microsoft.com/office/drawing/2014/main" id="{B4EDFE32-5681-34EE-F367-89DB38D95B21}"/>
              </a:ext>
            </a:extLst>
          </p:cNvPr>
          <p:cNvSpPr/>
          <p:nvPr userDrawn="1"/>
        </p:nvSpPr>
        <p:spPr>
          <a:xfrm>
            <a:off x="6806184" y="791586"/>
            <a:ext cx="5385816" cy="340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6" name="Rectangle 15">
            <a:extLst>
              <a:ext uri="{FF2B5EF4-FFF2-40B4-BE49-F238E27FC236}">
                <a16:creationId xmlns:a16="http://schemas.microsoft.com/office/drawing/2014/main" id="{F511EC05-C673-6D2E-7A19-44FC13D6E6E7}"/>
              </a:ext>
            </a:extLst>
          </p:cNvPr>
          <p:cNvSpPr/>
          <p:nvPr userDrawn="1"/>
        </p:nvSpPr>
        <p:spPr>
          <a:xfrm>
            <a:off x="6806184" y="1233861"/>
            <a:ext cx="5385816" cy="3407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7" name="Rectangle 16">
            <a:extLst>
              <a:ext uri="{FF2B5EF4-FFF2-40B4-BE49-F238E27FC236}">
                <a16:creationId xmlns:a16="http://schemas.microsoft.com/office/drawing/2014/main" id="{E3D469EA-A9BF-C5B9-849B-94B3A37F740D}"/>
              </a:ext>
            </a:extLst>
          </p:cNvPr>
          <p:cNvSpPr/>
          <p:nvPr userDrawn="1"/>
        </p:nvSpPr>
        <p:spPr>
          <a:xfrm>
            <a:off x="6806184" y="1130592"/>
            <a:ext cx="5385816" cy="1117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Tree>
    <p:extLst>
      <p:ext uri="{BB962C8B-B14F-4D97-AF65-F5344CB8AC3E}">
        <p14:creationId xmlns:p14="http://schemas.microsoft.com/office/powerpoint/2010/main" val="188986187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rmAutofit/>
          </a:bodyPr>
          <a:lstStyle>
            <a:lvl1pPr marL="0" indent="0">
              <a:lnSpc>
                <a:spcPct val="150000"/>
              </a:lnSpc>
              <a:spcBef>
                <a:spcPts val="0"/>
              </a:spcBef>
              <a:buNone/>
              <a:defRPr sz="2400">
                <a:solidFill>
                  <a:schemeClr val="tx2"/>
                </a:solidFill>
              </a:defRPr>
            </a:lvl1pPr>
            <a:lvl2pPr marL="347472">
              <a:lnSpc>
                <a:spcPct val="150000"/>
              </a:lnSpc>
              <a:spcBef>
                <a:spcPts val="0"/>
              </a:spcBef>
              <a:defRPr sz="2000">
                <a:solidFill>
                  <a:schemeClr val="tx2"/>
                </a:solidFill>
              </a:defRPr>
            </a:lvl2pPr>
            <a:lvl3pPr marL="685800">
              <a:lnSpc>
                <a:spcPct val="150000"/>
              </a:lnSpc>
              <a:spcBef>
                <a:spcPts val="0"/>
              </a:spcBef>
              <a:defRPr sz="1800">
                <a:solidFill>
                  <a:schemeClr val="tx2"/>
                </a:solidFill>
              </a:defRPr>
            </a:lvl3pPr>
          </a:lstStyle>
          <a:p>
            <a:pPr lvl="0"/>
            <a:r>
              <a:rPr lang="en-US"/>
              <a:t>Click to edit Master text styles</a:t>
            </a:r>
          </a:p>
          <a:p>
            <a:pPr lvl="1"/>
            <a:r>
              <a:rPr lang="en-US"/>
              <a:t>Second level</a:t>
            </a:r>
          </a:p>
          <a:p>
            <a:pPr lvl="2"/>
            <a:r>
              <a:rPr lang="en-US"/>
              <a:t>Third level</a:t>
            </a:r>
          </a:p>
        </p:txBody>
      </p:sp>
      <p:sp>
        <p:nvSpPr>
          <p:cNvPr id="18" name="Rectangle 17">
            <a:extLst>
              <a:ext uri="{FF2B5EF4-FFF2-40B4-BE49-F238E27FC236}">
                <a16:creationId xmlns:a16="http://schemas.microsoft.com/office/drawing/2014/main" id="{6A6CF25E-A7D7-2ABD-BB4F-0CB0626CF1C7}"/>
              </a:ext>
            </a:extLst>
          </p:cNvPr>
          <p:cNvSpPr/>
          <p:nvPr userDrawn="1"/>
        </p:nvSpPr>
        <p:spPr>
          <a:xfrm>
            <a:off x="7193280" y="-71120"/>
            <a:ext cx="4998720" cy="69291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Tree>
    <p:extLst>
      <p:ext uri="{BB962C8B-B14F-4D97-AF65-F5344CB8AC3E}">
        <p14:creationId xmlns:p14="http://schemas.microsoft.com/office/powerpoint/2010/main" val="15365966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 name="Title 1"/>
          <p:cNvSpPr>
            <a:spLocks noGrp="1"/>
          </p:cNvSpPr>
          <p:nvPr userDrawn="1">
            <p:ph type="title"/>
          </p:nvPr>
        </p:nvSpPr>
        <p:spPr>
          <a:xfrm>
            <a:off x="4387088" y="2276856"/>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userDrawn="1">
            <p:ph idx="1"/>
          </p:nvPr>
        </p:nvSpPr>
        <p:spPr>
          <a:xfrm>
            <a:off x="4387088" y="3222752"/>
            <a:ext cx="6766560" cy="2700528"/>
          </a:xfrm>
        </p:spPr>
        <p:txBody>
          <a:bodyPr>
            <a:normAutofit/>
          </a:bodyPr>
          <a:lstStyle>
            <a:lvl1pPr marL="0" indent="0">
              <a:buNone/>
              <a:defRPr sz="1500">
                <a:solidFill>
                  <a:schemeClr val="tx2"/>
                </a:solidFill>
              </a:defRPr>
            </a:lvl1pPr>
            <a:lvl2pPr>
              <a:defRPr sz="1500">
                <a:solidFill>
                  <a:schemeClr val="tx2"/>
                </a:solidFill>
              </a:defRPr>
            </a:lvl2pPr>
            <a:lvl3pPr>
              <a:defRPr sz="1500">
                <a:solidFill>
                  <a:schemeClr val="tx2"/>
                </a:solidFill>
              </a:defRPr>
            </a:lvl3pPr>
            <a:lvl4pPr>
              <a:defRPr sz="1500">
                <a:solidFill>
                  <a:schemeClr val="tx2"/>
                </a:solidFill>
              </a:defRPr>
            </a:lvl4pPr>
            <a:lvl5pPr>
              <a:defRPr sz="15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54A85D42-6430-D83D-2AF2-D40187306607}"/>
              </a:ext>
            </a:extLst>
          </p:cNvPr>
          <p:cNvSpPr/>
          <p:nvPr userDrawn="1"/>
        </p:nvSpPr>
        <p:spPr>
          <a:xfrm>
            <a:off x="0" y="-71120"/>
            <a:ext cx="4168648" cy="69291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Tree>
    <p:extLst>
      <p:ext uri="{BB962C8B-B14F-4D97-AF65-F5344CB8AC3E}">
        <p14:creationId xmlns:p14="http://schemas.microsoft.com/office/powerpoint/2010/main" val="10825262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mparison (no logos)">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a:p>
        </p:txBody>
      </p:sp>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a:p>
        </p:txBody>
      </p:sp>
      <p:sp>
        <p:nvSpPr>
          <p:cNvPr id="3" name="Text Placeholder 2"/>
          <p:cNvSpPr>
            <a:spLocks noGrp="1"/>
          </p:cNvSpPr>
          <p:nvPr>
            <p:ph type="body" idx="1"/>
          </p:nvPr>
        </p:nvSpPr>
        <p:spPr>
          <a:xfrm>
            <a:off x="3977640" y="2330704"/>
            <a:ext cx="7917724" cy="411480"/>
          </a:xfrm>
        </p:spPr>
        <p:txBody>
          <a:bodyPr anchor="b" anchorCtr="0">
            <a:noAutofit/>
          </a:bodyPr>
          <a:lstStyle>
            <a:lvl1pPr marL="0" indent="0">
              <a:spcBef>
                <a:spcPts val="0"/>
              </a:spcBef>
              <a:buNone/>
              <a:defRPr sz="1800" b="1" cap="all"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017772" y="2877312"/>
            <a:ext cx="7877592" cy="3747008"/>
          </a:xfrm>
        </p:spPr>
        <p:txBody>
          <a:bodyPr lIns="45720" rIns="45720" bIns="45720">
            <a:normAutofit/>
          </a:bodyPr>
          <a:lstStyle>
            <a:lvl1pPr>
              <a:defRPr sz="1500">
                <a:solidFill>
                  <a:schemeClr val="tx2"/>
                </a:solidFill>
              </a:defRPr>
            </a:lvl1pPr>
            <a:lvl2pPr>
              <a:defRPr sz="1300">
                <a:solidFill>
                  <a:schemeClr val="tx2"/>
                </a:solidFill>
              </a:defRPr>
            </a:lvl2pPr>
            <a:lvl3pPr>
              <a:defRPr sz="1200">
                <a:solidFill>
                  <a:schemeClr val="tx2"/>
                </a:solidFill>
              </a:defRPr>
            </a:lvl3pPr>
            <a:lvl4pPr>
              <a:defRPr sz="1200">
                <a:solidFill>
                  <a:schemeClr val="tx2"/>
                </a:solidFill>
              </a:defRPr>
            </a:lvl4pPr>
            <a:lvl5pPr>
              <a:defRPr sz="12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08975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p:txBody>
          <a:bodyPr>
            <a:noAutofit/>
          </a:bodyPr>
          <a:lstStyle>
            <a:lvl1pPr algn="l">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368800"/>
          </a:xfrm>
        </p:spPr>
        <p:txBody>
          <a:bodyPr>
            <a:normAutofit/>
          </a:bodyPr>
          <a:lstStyle>
            <a:lvl1pPr>
              <a:defRPr sz="1800">
                <a:solidFill>
                  <a:schemeClr val="tx2"/>
                </a:solidFill>
              </a:defRPr>
            </a:lvl1pPr>
            <a:lvl2pPr>
              <a:defRPr sz="1600">
                <a:solidFill>
                  <a:schemeClr val="tx2"/>
                </a:solidFill>
              </a:defRPr>
            </a:lvl2pPr>
            <a:lvl3pPr>
              <a:defRPr sz="1400">
                <a:solidFill>
                  <a:schemeClr val="tx2"/>
                </a:solidFill>
              </a:defRPr>
            </a:lvl3pPr>
            <a:lvl4pPr>
              <a:defRPr sz="1200">
                <a:solidFill>
                  <a:schemeClr val="tx2"/>
                </a:solidFill>
              </a:defRPr>
            </a:lvl4pPr>
            <a:lvl5pPr>
              <a:defRPr sz="12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956405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chor="t" anchorCtr="0">
            <a:normAutofit/>
          </a:bodyPr>
          <a:lstStyle>
            <a:lvl1pPr algn="l">
              <a:lnSpc>
                <a:spcPct val="100000"/>
              </a:lnSpc>
              <a:defRPr sz="3300" b="1">
                <a:latin typeface="Arial" panose="020B0604020202020204" pitchFamily="34" charset="0"/>
                <a:cs typeface="Arial" panose="020B0604020202020204" pitchFamily="34" charset="0"/>
              </a:defRPr>
            </a:lvl1pPr>
          </a:lstStyle>
          <a:p>
            <a:r>
              <a:rPr lang="en-US"/>
              <a:t>Click to edit Master title style</a:t>
            </a:r>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10000" b="1"/>
            </a:lvl1pPr>
          </a:lstStyle>
          <a:p>
            <a:pPr lvl="0"/>
            <a:r>
              <a:rPr lang="en-US"/>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0" y="4308475"/>
            <a:ext cx="3932238" cy="588963"/>
          </a:xfrm>
        </p:spPr>
        <p:txBody>
          <a:bodyPr lIns="0" tIns="0" rIns="0" bIns="0">
            <a:normAutofit/>
          </a:bodyPr>
          <a:lstStyle>
            <a:lvl1pPr marL="0" indent="0">
              <a:buNone/>
              <a:defRPr sz="2400">
                <a:solidFill>
                  <a:schemeClr val="tx2"/>
                </a:solidFill>
              </a:defRPr>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10000" b="1"/>
            </a:lvl1pPr>
          </a:lstStyle>
          <a:p>
            <a:pPr lvl="0"/>
            <a:r>
              <a:rPr lang="en-US"/>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a:p>
        </p:txBody>
      </p:sp>
      <p:sp>
        <p:nvSpPr>
          <p:cNvPr id="53" name="Freeform: Shape 52">
            <a:extLst>
              <a:ext uri="{FF2B5EF4-FFF2-40B4-BE49-F238E27FC236}">
                <a16:creationId xmlns:a16="http://schemas.microsoft.com/office/drawing/2014/main" id="{70F595E1-C910-3710-90E9-AF5FFCE05861}"/>
              </a:ext>
            </a:extLst>
          </p:cNvPr>
          <p:cNvSpPr/>
          <p:nvPr userDrawn="1"/>
        </p:nvSpPr>
        <p:spPr>
          <a:xfrm>
            <a:off x="-9415"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8"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a:p>
        </p:txBody>
      </p:sp>
      <p:sp>
        <p:nvSpPr>
          <p:cNvPr id="29" name="Freeform 70">
            <a:extLst>
              <a:ext uri="{FF2B5EF4-FFF2-40B4-BE49-F238E27FC236}">
                <a16:creationId xmlns:a16="http://schemas.microsoft.com/office/drawing/2014/main" id="{AA39EF58-54F1-4AC9-1D83-2E7DEEAAEA6A}"/>
              </a:ext>
            </a:extLst>
          </p:cNvPr>
          <p:cNvSpPr>
            <a:spLocks/>
          </p:cNvSpPr>
          <p:nvPr userDrawn="1"/>
        </p:nvSpPr>
        <p:spPr bwMode="auto">
          <a:xfrm flipH="1">
            <a:off x="2535251"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31" name="Freeform 70">
            <a:extLst>
              <a:ext uri="{FF2B5EF4-FFF2-40B4-BE49-F238E27FC236}">
                <a16:creationId xmlns:a16="http://schemas.microsoft.com/office/drawing/2014/main" id="{0C320934-59CC-4123-C7C1-FEEE89F3045F}"/>
              </a:ext>
            </a:extLst>
          </p:cNvPr>
          <p:cNvSpPr>
            <a:spLocks/>
          </p:cNvSpPr>
          <p:nvPr userDrawn="1"/>
        </p:nvSpPr>
        <p:spPr bwMode="auto">
          <a:xfrm flipH="1">
            <a:off x="-10617"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a:p>
        </p:txBody>
      </p:sp>
    </p:spTree>
    <p:extLst>
      <p:ext uri="{BB962C8B-B14F-4D97-AF65-F5344CB8AC3E}">
        <p14:creationId xmlns:p14="http://schemas.microsoft.com/office/powerpoint/2010/main" val="25524581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738880"/>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359152"/>
          </a:xfrm>
          <a:noFill/>
        </p:spPr>
        <p:txBody>
          <a:bodyPr lIns="91440" rIns="91440" anchor="t">
            <a:normAutofit/>
          </a:bodyPr>
          <a:lstStyle>
            <a:lvl1pPr marL="347472" indent="-347472" algn="l">
              <a:spcBef>
                <a:spcPts val="360"/>
              </a:spcBef>
              <a:buFont typeface="Arial" panose="020B0604020202020204" pitchFamily="34" charset="0"/>
              <a:buChar char="•"/>
              <a:defRPr sz="1500">
                <a:solidFill>
                  <a:schemeClr val="tx2"/>
                </a:solidFill>
              </a:defRPr>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738880"/>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359152"/>
          </a:xfrm>
          <a:noFill/>
        </p:spPr>
        <p:txBody>
          <a:bodyPr lIns="91440" rIns="91440" anchor="t">
            <a:normAutofit/>
          </a:bodyPr>
          <a:lstStyle>
            <a:lvl1pPr marL="347472" indent="-347472" algn="l">
              <a:spcBef>
                <a:spcPts val="360"/>
              </a:spcBef>
              <a:buFont typeface="Arial" panose="020B0604020202020204" pitchFamily="34" charset="0"/>
              <a:buChar char="•"/>
              <a:defRPr sz="1500">
                <a:solidFill>
                  <a:schemeClr val="tx2"/>
                </a:solidFill>
              </a:defRPr>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738880"/>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359152"/>
          </a:xfrm>
          <a:noFill/>
        </p:spPr>
        <p:txBody>
          <a:bodyPr lIns="91440" rIns="91440" anchor="t">
            <a:normAutofit/>
          </a:bodyPr>
          <a:lstStyle>
            <a:lvl1pPr marL="347472" indent="-347472" algn="l">
              <a:spcBef>
                <a:spcPts val="360"/>
              </a:spcBef>
              <a:buFont typeface="Arial" panose="020B0604020202020204" pitchFamily="34" charset="0"/>
              <a:buChar char="•"/>
              <a:defRPr sz="150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26002033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7538626" y="13142"/>
            <a:ext cx="4653374"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4"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b" anchorCtr="0">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rm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64098049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1_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4" y="-25041"/>
            <a:ext cx="3432191" cy="3432191"/>
          </a:xfrm>
          <a:prstGeom prst="rect">
            <a:avLst/>
          </a:prstGeom>
        </p:spPr>
      </p:pic>
      <p:sp>
        <p:nvSpPr>
          <p:cNvPr id="2" name="Title 1"/>
          <p:cNvSpPr>
            <a:spLocks noGrp="1"/>
          </p:cNvSpPr>
          <p:nvPr>
            <p:ph type="ctrTitle" hasCustomPrompt="1"/>
          </p:nvPr>
        </p:nvSpPr>
        <p:spPr>
          <a:xfrm>
            <a:off x="1527048" y="1975104"/>
            <a:ext cx="4169664" cy="667512"/>
          </a:xfrm>
        </p:spPr>
        <p:txBody>
          <a:bodyPr tIns="0" anchor="b" anchorCtr="0">
            <a:noAutofit/>
          </a:bodyPr>
          <a:lstStyle>
            <a:lvl1pPr algn="l">
              <a:defRPr sz="4400"/>
            </a:lvl1pPr>
          </a:lstStyle>
          <a:p>
            <a:r>
              <a:rPr lang="en-US"/>
              <a:t>Thank you!</a:t>
            </a:r>
          </a:p>
        </p:txBody>
      </p:sp>
      <p:sp>
        <p:nvSpPr>
          <p:cNvPr id="3" name="Subtitle 2"/>
          <p:cNvSpPr>
            <a:spLocks noGrp="1"/>
          </p:cNvSpPr>
          <p:nvPr>
            <p:ph type="subTitle" idx="1" hasCustomPrompt="1"/>
          </p:nvPr>
        </p:nvSpPr>
        <p:spPr>
          <a:xfrm>
            <a:off x="1545336" y="2846832"/>
            <a:ext cx="4169664" cy="1166368"/>
          </a:xfrm>
        </p:spPr>
        <p:txBody>
          <a:bodyPr lIns="91440" tIns="0" rIns="91440" bIns="0">
            <a:normAutofit/>
          </a:bodyPr>
          <a:lstStyle>
            <a:lvl1pPr marL="0" indent="0" algn="l">
              <a:spcBef>
                <a:spcPts val="576"/>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Enter contact information here</a:t>
            </a: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7538626" y="13142"/>
            <a:ext cx="4653374"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rgbClr val="0F6FC6"/>
          </a:solidFill>
          <a:ln w="4777" cap="flat">
            <a:noFill/>
            <a:prstDash val="solid"/>
            <a:miter/>
          </a:ln>
        </p:spPr>
        <p:txBody>
          <a:bodyPr rtlCol="0" anchor="ctr"/>
          <a:lstStyle/>
          <a:p>
            <a:endParaRPr lang="en-US"/>
          </a:p>
        </p:txBody>
      </p:sp>
      <p:pic>
        <p:nvPicPr>
          <p:cNvPr id="4" name="Picture 3" descr="Several logos of different types of companies&#10;&#10;Description automatically generated with medium confidence">
            <a:extLst>
              <a:ext uri="{FF2B5EF4-FFF2-40B4-BE49-F238E27FC236}">
                <a16:creationId xmlns:a16="http://schemas.microsoft.com/office/drawing/2014/main" id="{9DC9D82A-DEF4-34D5-121B-ADFE44270EA2}"/>
              </a:ext>
            </a:extLst>
          </p:cNvPr>
          <p:cNvPicPr>
            <a:picLocks noChangeAspect="1"/>
          </p:cNvPicPr>
          <p:nvPr userDrawn="1"/>
        </p:nvPicPr>
        <p:blipFill>
          <a:blip r:embed="rId4"/>
          <a:stretch>
            <a:fillRect/>
          </a:stretch>
        </p:blipFill>
        <p:spPr>
          <a:xfrm>
            <a:off x="1163783" y="4101659"/>
            <a:ext cx="4197589" cy="2743200"/>
          </a:xfrm>
          <a:prstGeom prst="rect">
            <a:avLst/>
          </a:prstGeom>
        </p:spPr>
      </p:pic>
    </p:spTree>
    <p:extLst>
      <p:ext uri="{BB962C8B-B14F-4D97-AF65-F5344CB8AC3E}">
        <p14:creationId xmlns:p14="http://schemas.microsoft.com/office/powerpoint/2010/main" val="5845200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p:txBody>
          <a:bodyPr/>
          <a:lstStyle>
            <a:lvl1pPr>
              <a:defRPr>
                <a:solidFill>
                  <a:schemeClr val="accent6"/>
                </a:solidFill>
              </a:defRPr>
            </a:lvl1pPr>
          </a:lstStyle>
          <a:p>
            <a:r>
              <a:rPr lang="en-US"/>
              <a:t>Click to edit Master title style</a:t>
            </a:r>
          </a:p>
        </p:txBody>
      </p:sp>
    </p:spTree>
    <p:extLst>
      <p:ext uri="{BB962C8B-B14F-4D97-AF65-F5344CB8AC3E}">
        <p14:creationId xmlns:p14="http://schemas.microsoft.com/office/powerpoint/2010/main" val="227932566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with Design">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Tree>
    <p:extLst>
      <p:ext uri="{BB962C8B-B14F-4D97-AF65-F5344CB8AC3E}">
        <p14:creationId xmlns:p14="http://schemas.microsoft.com/office/powerpoint/2010/main" val="37648997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8312507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65051195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38F5F-12AE-343E-A7C4-C027C9DC56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3B6D8C-35E5-D292-6922-B9027F66C9C6}"/>
              </a:ext>
            </a:extLst>
          </p:cNvPr>
          <p:cNvSpPr>
            <a:spLocks noGrp="1"/>
          </p:cNvSpPr>
          <p:nvPr>
            <p:ph sz="half" idx="1"/>
          </p:nvPr>
        </p:nvSpPr>
        <p:spPr>
          <a:xfrm>
            <a:off x="838200" y="1825625"/>
            <a:ext cx="5181600" cy="4351338"/>
          </a:xfrm>
        </p:spPr>
        <p:txBody>
          <a:bodyPr/>
          <a:lstStyle>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082F35C-4F03-105F-4924-51473E2EBC40}"/>
              </a:ext>
            </a:extLst>
          </p:cNvPr>
          <p:cNvSpPr>
            <a:spLocks noGrp="1"/>
          </p:cNvSpPr>
          <p:nvPr>
            <p:ph sz="half" idx="2"/>
          </p:nvPr>
        </p:nvSpPr>
        <p:spPr>
          <a:xfrm>
            <a:off x="6172200" y="1825625"/>
            <a:ext cx="5181600" cy="4351338"/>
          </a:xfrm>
        </p:spPr>
        <p:txBody>
          <a:bodyPr/>
          <a:lstStyle>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BB8A544-2673-90A8-F58F-C3764B765427}"/>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639242BB-CCCF-5F1C-A5DE-37A05CEE61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7FA2AE-B21B-514C-6F6A-10235E5B1DD1}"/>
              </a:ext>
            </a:extLst>
          </p:cNvPr>
          <p:cNvSpPr>
            <a:spLocks noGrp="1"/>
          </p:cNvSpPr>
          <p:nvPr>
            <p:ph type="sldNum" sz="quarter" idx="12"/>
          </p:nvPr>
        </p:nvSpPr>
        <p:spPr/>
        <p:txBody>
          <a:bodyPr/>
          <a:lstStyle/>
          <a:p>
            <a:fld id="{52439305-E3C9-4B3C-B3AE-D7A42EA92ABB}" type="slidenum">
              <a:rPr lang="en-US" smtClean="0"/>
              <a:t>‹#›</a:t>
            </a:fld>
            <a:endParaRPr lang="en-US"/>
          </a:p>
        </p:txBody>
      </p:sp>
    </p:spTree>
    <p:extLst>
      <p:ext uri="{BB962C8B-B14F-4D97-AF65-F5344CB8AC3E}">
        <p14:creationId xmlns:p14="http://schemas.microsoft.com/office/powerpoint/2010/main" val="29344400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Quote or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6C41B6-0CA5-F942-B270-37C23D0B1A11}" type="datetime1">
              <a:rPr lang="en-US" smtClean="0"/>
              <a:t>8/5/2025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7" name="Text Placeholder 6">
            <a:extLst>
              <a:ext uri="{FF2B5EF4-FFF2-40B4-BE49-F238E27FC236}">
                <a16:creationId xmlns:a16="http://schemas.microsoft.com/office/drawing/2014/main" id="{6B8DB1B5-0F2F-E64A-83A1-4F7FB40270C0}"/>
              </a:ext>
            </a:extLst>
          </p:cNvPr>
          <p:cNvSpPr>
            <a:spLocks noGrp="1"/>
          </p:cNvSpPr>
          <p:nvPr>
            <p:ph type="body" sz="quarter" idx="13"/>
          </p:nvPr>
        </p:nvSpPr>
        <p:spPr>
          <a:xfrm>
            <a:off x="2138362" y="1434306"/>
            <a:ext cx="7915275" cy="3989387"/>
          </a:xfrm>
        </p:spPr>
        <p:txBody>
          <a:bodyPr anchor="ctr">
            <a:normAutofit/>
          </a:bodyPr>
          <a:lstStyle>
            <a:lvl1pPr marL="0" indent="0" algn="ctr">
              <a:buNone/>
              <a:defRPr sz="6000"/>
            </a:lvl1pPr>
          </a:lstStyle>
          <a:p>
            <a:pPr lvl="0"/>
            <a:r>
              <a:rPr lang="en-US"/>
              <a:t>Click to edit Master text styles</a:t>
            </a:r>
          </a:p>
        </p:txBody>
      </p:sp>
    </p:spTree>
    <p:extLst>
      <p:ext uri="{BB962C8B-B14F-4D97-AF65-F5344CB8AC3E}">
        <p14:creationId xmlns:p14="http://schemas.microsoft.com/office/powerpoint/2010/main" val="26626976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Title &amp; Horizontal Tex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pic>
        <p:nvPicPr>
          <p:cNvPr id="8" name="Picture 7" descr="A landscape with a city and mountains&#10;&#10;Description automatically generated">
            <a:extLst>
              <a:ext uri="{FF2B5EF4-FFF2-40B4-BE49-F238E27FC236}">
                <a16:creationId xmlns:a16="http://schemas.microsoft.com/office/drawing/2014/main" id="{D3E16F66-4DF7-268C-C766-49A081DD7863}"/>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1" y="2223909"/>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3" name="Picture 2" descr="A white logo with a person in the middle&#10;&#10;Description automatically generated">
            <a:extLst>
              <a:ext uri="{FF2B5EF4-FFF2-40B4-BE49-F238E27FC236}">
                <a16:creationId xmlns:a16="http://schemas.microsoft.com/office/drawing/2014/main" id="{9901E49A-A3EE-F6EE-B5FE-F7808D1D96BC}"/>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382678150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Logo&#10;&#10;Description automatically generated with low confidence">
            <a:extLst>
              <a:ext uri="{FF2B5EF4-FFF2-40B4-BE49-F238E27FC236}">
                <a16:creationId xmlns:a16="http://schemas.microsoft.com/office/drawing/2014/main" id="{FBD78533-BBED-4E01-FA9C-6BAE0EF6C36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FE027A27-E506-C788-85F4-68886D2A8AA7}"/>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8" name="Picture 7" descr="A blue and green logo&#10;&#10;Description automatically generated">
            <a:extLst>
              <a:ext uri="{FF2B5EF4-FFF2-40B4-BE49-F238E27FC236}">
                <a16:creationId xmlns:a16="http://schemas.microsoft.com/office/drawing/2014/main" id="{23742817-F3DA-F1E0-CCE6-0E2496300CBD}"/>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8623918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mp; Horizont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0" y="209230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cartoon of a village&#10;&#10;Description automatically generated">
            <a:extLst>
              <a:ext uri="{FF2B5EF4-FFF2-40B4-BE49-F238E27FC236}">
                <a16:creationId xmlns:a16="http://schemas.microsoft.com/office/drawing/2014/main" id="{3B10FDAF-186B-0977-96B9-26C2483AA48F}"/>
              </a:ext>
            </a:extLst>
          </p:cNvPr>
          <p:cNvPicPr>
            <a:picLocks noChangeAspect="1"/>
          </p:cNvPicPr>
          <p:nvPr userDrawn="1"/>
        </p:nvPicPr>
        <p:blipFill rotWithShape="1">
          <a:blip r:embed="rId2">
            <a:alphaModFix amt="70000"/>
          </a:blip>
          <a:srcRect b="15364"/>
          <a:stretch/>
        </p:blipFill>
        <p:spPr>
          <a:xfrm>
            <a:off x="2790" y="3586845"/>
            <a:ext cx="12243881" cy="3271155"/>
          </a:xfrm>
          <a:prstGeom prst="rect">
            <a:avLst/>
          </a:prstGeom>
        </p:spPr>
      </p:pic>
      <p:pic>
        <p:nvPicPr>
          <p:cNvPr id="3" name="Picture 2" descr="A white logo with a person in the middle&#10;&#10;Description automatically generated">
            <a:extLst>
              <a:ext uri="{FF2B5EF4-FFF2-40B4-BE49-F238E27FC236}">
                <a16:creationId xmlns:a16="http://schemas.microsoft.com/office/drawing/2014/main" id="{3A54A942-668D-3417-6F52-99FE399413EF}"/>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60212538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872575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64502483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8672129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8/5/2025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62075932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8/5/2025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1951401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8/5/2025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486052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61517209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93378254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4083996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7204797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4442441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C99E4-10C4-FE4F-A037-3BE585B69196}" type="datetime1">
              <a:rPr lang="en-US" smtClean="0"/>
              <a:t>8/5/2025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826577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theme" Target="../theme/theme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3" Type="http://schemas.openxmlformats.org/officeDocument/2006/relationships/slideLayout" Target="../slideLayouts/slideLayout34.xml"/><Relationship Id="rId21" Type="http://schemas.openxmlformats.org/officeDocument/2006/relationships/slideLayout" Target="../slideLayouts/slideLayout52.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theme" Target="../theme/theme4.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211A98-E4E6-4C2E-A71D-46AECD41C063}" type="datetime1">
              <a:rPr lang="en-US" smtClean="0"/>
              <a:t>8/5/2025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3A5401-7708-4FBE-A445-4284A5A2269A}" type="slidenum">
              <a:rPr lang="en-US" smtClean="0"/>
              <a:t>‹#›</a:t>
            </a:fld>
            <a:endParaRPr lang="en-US"/>
          </a:p>
        </p:txBody>
      </p:sp>
    </p:spTree>
    <p:extLst>
      <p:ext uri="{BB962C8B-B14F-4D97-AF65-F5344CB8AC3E}">
        <p14:creationId xmlns:p14="http://schemas.microsoft.com/office/powerpoint/2010/main" val="5844931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C9C544-1570-7CFE-A128-B80A4B405B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2A9B4A-D42C-333E-25C3-83E96ABA4F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33E10F-D316-8FA3-96B4-C22FBBF469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BC1C18-307B-4F68-A007-B5B542270E8D}" type="datetimeFigureOut">
              <a:rPr lang="en-US" smtClean="0"/>
              <a:t>8/5/2025</a:t>
            </a:fld>
            <a:endParaRPr lang="en-US"/>
          </a:p>
        </p:txBody>
      </p:sp>
      <p:sp>
        <p:nvSpPr>
          <p:cNvPr id="6" name="Slide Number Placeholder 5">
            <a:extLst>
              <a:ext uri="{FF2B5EF4-FFF2-40B4-BE49-F238E27FC236}">
                <a16:creationId xmlns:a16="http://schemas.microsoft.com/office/drawing/2014/main" id="{91F6FCB8-3B9B-A8A2-9364-1B91ADB0BF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27588332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27" r:id="rId20"/>
  </p:sldLayoutIdLst>
  <p:hf sldNum="0" hdr="0" ftr="0" dt="0"/>
  <p:txStyles>
    <p:titleStyle>
      <a:lvl1pPr algn="l" defTabSz="914400" rtl="0" eaLnBrk="1" latinLnBrk="0" hangingPunct="1">
        <a:lnSpc>
          <a:spcPct val="90000"/>
        </a:lnSpc>
        <a:spcBef>
          <a:spcPct val="0"/>
        </a:spcBef>
        <a:buNone/>
        <a:defRPr sz="4400" kern="1200" baseline="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666666"/>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666666"/>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666666"/>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b">
            <a:noAutofit/>
          </a:bodyPr>
          <a:lstStyle/>
          <a:p>
            <a:r>
              <a:rPr lang="en-US"/>
              <a:t>Click to edit master title style</a:t>
            </a:r>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1200">
                <a:solidFill>
                  <a:schemeClr val="accent6"/>
                </a:solidFill>
                <a:latin typeface="Arial" panose="020B0604020202020204" pitchFamily="34" charset="0"/>
                <a:cs typeface="Arial" panose="020B0604020202020204" pitchFamily="34" charset="0"/>
              </a:defRPr>
            </a:lvl1pPr>
          </a:lstStyle>
          <a:p>
            <a:r>
              <a:rPr lang="en-US"/>
              <a:t>Presentation title</a:t>
            </a:r>
          </a:p>
        </p:txBody>
      </p:sp>
      <p:sp>
        <p:nvSpPr>
          <p:cNvPr id="6" name="Slide Number Placeholder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sz="1200">
                <a:solidFill>
                  <a:schemeClr val="accent6"/>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2934307979"/>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 id="2147483726" r:id="rId21"/>
  </p:sldLayoutIdLst>
  <p:hf hdr="0" dt="0"/>
  <p:txStyles>
    <p:titleStyle>
      <a:lvl1pPr algn="ctr" defTabSz="914400" rtl="0" eaLnBrk="1" latinLnBrk="0" hangingPunct="1">
        <a:lnSpc>
          <a:spcPts val="4875"/>
        </a:lnSpc>
        <a:spcBef>
          <a:spcPct val="0"/>
        </a:spcBef>
        <a:buNone/>
        <a:defRPr sz="4400" b="1" kern="1200" cap="none" baseline="0">
          <a:solidFill>
            <a:schemeClr val="accent6"/>
          </a:solidFill>
          <a:latin typeface="+mj-lt"/>
          <a:ea typeface="+mj-ea"/>
          <a:cs typeface="+mj-cs"/>
        </a:defRPr>
      </a:lvl1pPr>
    </p:titleStyle>
    <p:body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tx2"/>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tx2"/>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tx2"/>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tx2"/>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8/5/2025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907758218"/>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9.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xml"/><Relationship Id="rId1" Type="http://schemas.openxmlformats.org/officeDocument/2006/relationships/slideLayout" Target="../slideLayouts/slideLayout46.xml"/><Relationship Id="rId4" Type="http://schemas.openxmlformats.org/officeDocument/2006/relationships/image" Target="../media/image15.jpe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9.xml"/><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Layout" Target="../slideLayouts/slideLayout2.xml"/><Relationship Id="rId6" Type="http://schemas.openxmlformats.org/officeDocument/2006/relationships/image" Target="../media/image27.emf"/><Relationship Id="rId5" Type="http://schemas.openxmlformats.org/officeDocument/2006/relationships/image" Target="../media/image26.emf"/><Relationship Id="rId4" Type="http://schemas.openxmlformats.org/officeDocument/2006/relationships/image" Target="../media/image25.sv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32.emf"/><Relationship Id="rId5" Type="http://schemas.openxmlformats.org/officeDocument/2006/relationships/image" Target="../media/image31.emf"/><Relationship Id="rId4" Type="http://schemas.openxmlformats.org/officeDocument/2006/relationships/image" Target="../media/image30.jpeg"/></Relationships>
</file>

<file path=ppt/slides/_rels/slide12.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35.emf"/><Relationship Id="rId4" Type="http://schemas.openxmlformats.org/officeDocument/2006/relationships/image" Target="../media/image34.emf"/></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35.emf"/><Relationship Id="rId4" Type="http://schemas.openxmlformats.org/officeDocument/2006/relationships/image" Target="../media/image34.emf"/></Relationships>
</file>

<file path=ppt/slides/_rels/slide1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8.sv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8.sv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0.svg"/></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NUL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3.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slides/_rels/slide2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emf"/><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0.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4.xml"/></Relationships>
</file>

<file path=ppt/slides/_rels/slide3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picture containing arrow&#10;&#10;Description automatically generated">
            <a:extLst>
              <a:ext uri="{FF2B5EF4-FFF2-40B4-BE49-F238E27FC236}">
                <a16:creationId xmlns:a16="http://schemas.microsoft.com/office/drawing/2014/main" id="{5D4A19FB-4BA1-B4F4-33C4-D485AD76C61D}"/>
              </a:ext>
            </a:extLst>
          </p:cNvPr>
          <p:cNvPicPr>
            <a:picLocks noChangeAspect="1"/>
          </p:cNvPicPr>
          <p:nvPr/>
        </p:nvPicPr>
        <p:blipFill rotWithShape="1">
          <a:blip r:embed="rId3">
            <a:alphaModFix amt="72000"/>
            <a:extLst>
              <a:ext uri="{28A0092B-C50C-407E-A947-70E740481C1C}">
                <a14:useLocalDpi xmlns:a14="http://schemas.microsoft.com/office/drawing/2010/main" val="0"/>
              </a:ext>
            </a:extLst>
          </a:blip>
          <a:srcRect t="43494" b="10576"/>
          <a:stretch/>
        </p:blipFill>
        <p:spPr>
          <a:xfrm>
            <a:off x="0" y="4480756"/>
            <a:ext cx="12192000" cy="2389882"/>
          </a:xfrm>
          <a:prstGeom prst="rect">
            <a:avLst/>
          </a:prstGeom>
        </p:spPr>
      </p:pic>
      <p:sp>
        <p:nvSpPr>
          <p:cNvPr id="7" name="Title 1">
            <a:extLst>
              <a:ext uri="{FF2B5EF4-FFF2-40B4-BE49-F238E27FC236}">
                <a16:creationId xmlns:a16="http://schemas.microsoft.com/office/drawing/2014/main" id="{D4DC6CDD-FA6F-4BF0-A404-E63E780BC843}"/>
              </a:ext>
            </a:extLst>
          </p:cNvPr>
          <p:cNvSpPr txBox="1">
            <a:spLocks/>
          </p:cNvSpPr>
          <p:nvPr/>
        </p:nvSpPr>
        <p:spPr>
          <a:xfrm>
            <a:off x="438512" y="4101396"/>
            <a:ext cx="7772400" cy="8839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dirty="0">
                <a:ln>
                  <a:noFill/>
                </a:ln>
                <a:solidFill>
                  <a:prstClr val="white">
                    <a:lumMod val="50000"/>
                  </a:prstClr>
                </a:solidFill>
                <a:effectLst/>
                <a:uLnTx/>
                <a:uFillTx/>
                <a:latin typeface="Raleway" pitchFamily="2" charset="0"/>
                <a:ea typeface="Helvetica" charset="0"/>
                <a:cs typeface="Helvetica" charset="0"/>
              </a:rPr>
              <a:t>8/</a:t>
            </a:r>
            <a:r>
              <a:rPr lang="en-US" sz="2200" dirty="0">
                <a:solidFill>
                  <a:prstClr val="white">
                    <a:lumMod val="50000"/>
                  </a:prstClr>
                </a:solidFill>
                <a:latin typeface="Raleway" pitchFamily="2" charset="0"/>
                <a:ea typeface="Helvetica" charset="0"/>
                <a:cs typeface="Helvetica" charset="0"/>
              </a:rPr>
              <a:t>6</a:t>
            </a:r>
            <a:r>
              <a:rPr kumimoji="0" lang="en-US" sz="2200" b="0" i="0" u="none" strike="noStrike" kern="1200" cap="none" spc="0" normalizeH="0" baseline="0" noProof="0" dirty="0">
                <a:ln>
                  <a:noFill/>
                </a:ln>
                <a:solidFill>
                  <a:prstClr val="white">
                    <a:lumMod val="50000"/>
                  </a:prstClr>
                </a:solidFill>
                <a:effectLst/>
                <a:uLnTx/>
                <a:uFillTx/>
                <a:latin typeface="Raleway" pitchFamily="2" charset="0"/>
                <a:ea typeface="Helvetica" charset="0"/>
                <a:cs typeface="Helvetica" charset="0"/>
              </a:rPr>
              <a:t>/25</a:t>
            </a:r>
            <a:r>
              <a:rPr kumimoji="0" lang="en-US" sz="2200" b="0" i="0" u="none" strike="noStrike" kern="1200" cap="none" spc="0" normalizeH="0" baseline="0" noProof="0" dirty="0">
                <a:ln>
                  <a:noFill/>
                </a:ln>
                <a:solidFill>
                  <a:prstClr val="white">
                    <a:lumMod val="50000"/>
                  </a:prstClr>
                </a:solidFill>
                <a:effectLst/>
                <a:uLnTx/>
                <a:uFillTx/>
                <a:latin typeface="Helvetica" charset="0"/>
                <a:ea typeface="Helvetica" charset="0"/>
                <a:cs typeface="Helvetica" charset="0"/>
              </a:rPr>
              <a:t> </a:t>
            </a:r>
          </a:p>
        </p:txBody>
      </p:sp>
      <p:sp>
        <p:nvSpPr>
          <p:cNvPr id="8" name="Title 1">
            <a:extLst>
              <a:ext uri="{FF2B5EF4-FFF2-40B4-BE49-F238E27FC236}">
                <a16:creationId xmlns:a16="http://schemas.microsoft.com/office/drawing/2014/main" id="{FEE649CA-BA44-4A8E-A530-BF530741562C}"/>
              </a:ext>
            </a:extLst>
          </p:cNvPr>
          <p:cNvSpPr txBox="1">
            <a:spLocks/>
          </p:cNvSpPr>
          <p:nvPr/>
        </p:nvSpPr>
        <p:spPr>
          <a:xfrm>
            <a:off x="438512" y="2808601"/>
            <a:ext cx="11246463" cy="167639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r>
              <a:rPr lang="en-US" sz="3800" b="1" dirty="0">
                <a:solidFill>
                  <a:srgbClr val="004190"/>
                </a:solidFill>
                <a:latin typeface="Raleway" pitchFamily="2" charset="0"/>
                <a:ea typeface="Helvetica Neue"/>
                <a:cs typeface="Helvetica" panose="020B0604020202020204" pitchFamily="34" charset="0"/>
                <a:sym typeface="Helvetica Neue"/>
              </a:rPr>
              <a:t>US Territories Water Operator Training Series</a:t>
            </a:r>
          </a:p>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endParaRPr lang="en-US" sz="3200" b="1" dirty="0">
              <a:solidFill>
                <a:srgbClr val="004190"/>
              </a:solidFill>
              <a:latin typeface="Raleway" pitchFamily="2" charset="0"/>
              <a:ea typeface="Helvetica Neue"/>
              <a:cs typeface="Helvetica" panose="020B0604020202020204" pitchFamily="34" charset="0"/>
              <a:sym typeface="Helvetica Neue"/>
            </a:endParaRPr>
          </a:p>
          <a:p>
            <a:pPr algn="l">
              <a:spcBef>
                <a:spcPts val="0"/>
              </a:spcBef>
              <a:buClr>
                <a:srgbClr val="000090"/>
              </a:buClr>
              <a:buSzPts val="2400"/>
              <a:defRPr/>
            </a:pPr>
            <a:r>
              <a:rPr kumimoji="0" lang="en-US" sz="3200" b="1" i="0" u="none" strike="noStrike" kern="1200" cap="none" spc="0" normalizeH="0" baseline="0" noProof="0" dirty="0">
                <a:ln>
                  <a:noFill/>
                </a:ln>
                <a:solidFill>
                  <a:srgbClr val="004190"/>
                </a:solidFill>
                <a:effectLst/>
                <a:uLnTx/>
                <a:uFillTx/>
                <a:latin typeface="Raleway" pitchFamily="2" charset="0"/>
                <a:ea typeface="Helvetica Neue"/>
                <a:cs typeface="Helvetica" panose="020B0604020202020204" pitchFamily="34" charset="0"/>
                <a:sym typeface="Helvetica Neue"/>
              </a:rPr>
              <a:t>Session </a:t>
            </a:r>
            <a:r>
              <a:rPr lang="en-US" sz="3200" b="1" dirty="0">
                <a:solidFill>
                  <a:srgbClr val="004190"/>
                </a:solidFill>
                <a:latin typeface="Raleway" pitchFamily="2" charset="0"/>
                <a:ea typeface="Helvetica Neue"/>
                <a:cs typeface="Helvetica" panose="020B0604020202020204" pitchFamily="34" charset="0"/>
                <a:sym typeface="Helvetica Neue"/>
              </a:rPr>
              <a:t>4</a:t>
            </a:r>
            <a:r>
              <a:rPr kumimoji="0" lang="en-US" sz="3200" b="1" i="0" u="none" strike="noStrike" kern="1200" cap="none" spc="0" normalizeH="0" baseline="0" noProof="0" dirty="0">
                <a:ln>
                  <a:noFill/>
                </a:ln>
                <a:solidFill>
                  <a:srgbClr val="004190"/>
                </a:solidFill>
                <a:effectLst/>
                <a:uLnTx/>
                <a:uFillTx/>
                <a:latin typeface="Raleway" pitchFamily="2" charset="0"/>
                <a:ea typeface="Helvetica Neue"/>
                <a:cs typeface="Helvetica" panose="020B0604020202020204" pitchFamily="34" charset="0"/>
                <a:sym typeface="Helvetica Neue"/>
              </a:rPr>
              <a:t>: </a:t>
            </a:r>
            <a:r>
              <a:rPr kumimoji="0" lang="en-US" sz="3200" i="0" u="none" strike="noStrike" kern="1200" cap="none" spc="0" normalizeH="0" baseline="0" noProof="0" dirty="0">
                <a:ln>
                  <a:noFill/>
                </a:ln>
                <a:solidFill>
                  <a:srgbClr val="004190"/>
                </a:solidFill>
                <a:effectLst/>
                <a:uLnTx/>
                <a:uFillTx/>
                <a:latin typeface="Raleway" pitchFamily="2" charset="0"/>
                <a:ea typeface="Helvetica Neue"/>
                <a:cs typeface="Helvetica" panose="020B0604020202020204" pitchFamily="34" charset="0"/>
                <a:sym typeface="Helvetica Neue"/>
              </a:rPr>
              <a:t>Applied </a:t>
            </a:r>
            <a:r>
              <a:rPr lang="en-US" sz="3200" dirty="0">
                <a:latin typeface="Raleway" pitchFamily="2" charset="0"/>
              </a:rPr>
              <a:t>Water Math: Area, Volume, Pressure</a:t>
            </a:r>
            <a:endParaRPr lang="en-US" sz="3200" dirty="0">
              <a:solidFill>
                <a:srgbClr val="000000"/>
              </a:solidFill>
              <a:latin typeface="Raleway" pitchFamily="2" charset="0"/>
            </a:endParaRPr>
          </a:p>
        </p:txBody>
      </p:sp>
      <p:sp>
        <p:nvSpPr>
          <p:cNvPr id="13" name="Subtitle 2">
            <a:extLst>
              <a:ext uri="{FF2B5EF4-FFF2-40B4-BE49-F238E27FC236}">
                <a16:creationId xmlns:a16="http://schemas.microsoft.com/office/drawing/2014/main" id="{0B7086A7-1D07-4811-9E99-351A7AFF4291}"/>
              </a:ext>
            </a:extLst>
          </p:cNvPr>
          <p:cNvSpPr txBox="1">
            <a:spLocks/>
          </p:cNvSpPr>
          <p:nvPr/>
        </p:nvSpPr>
        <p:spPr>
          <a:xfrm>
            <a:off x="206485" y="6385449"/>
            <a:ext cx="3424518" cy="550339"/>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prstClr val="white"/>
                </a:solidFill>
                <a:effectLst/>
                <a:uLnTx/>
                <a:uFillTx/>
                <a:latin typeface="Helvetica Neue"/>
                <a:ea typeface="+mn-ea"/>
                <a:cs typeface="Helvetica Neue"/>
              </a:rPr>
              <a:t>www.efcnetwork.org</a:t>
            </a:r>
          </a:p>
        </p:txBody>
      </p:sp>
      <p:sp>
        <p:nvSpPr>
          <p:cNvPr id="14" name="TextBox 13">
            <a:extLst>
              <a:ext uri="{FF2B5EF4-FFF2-40B4-BE49-F238E27FC236}">
                <a16:creationId xmlns:a16="http://schemas.microsoft.com/office/drawing/2014/main" id="{89BD148C-649B-468F-A3F8-F90CE69D22E6}"/>
              </a:ext>
            </a:extLst>
          </p:cNvPr>
          <p:cNvSpPr txBox="1"/>
          <p:nvPr/>
        </p:nvSpPr>
        <p:spPr>
          <a:xfrm>
            <a:off x="5131143" y="6532084"/>
            <a:ext cx="803096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white"/>
                </a:solidFill>
                <a:effectLst/>
                <a:uLnTx/>
                <a:uFillTx/>
                <a:latin typeface="Arial"/>
                <a:ea typeface="+mn-ea"/>
                <a:cs typeface="Arial"/>
              </a:rPr>
              <a:t>This program is made possible under a cooperative agreement with US EPA. </a:t>
            </a:r>
          </a:p>
        </p:txBody>
      </p:sp>
      <p:pic>
        <p:nvPicPr>
          <p:cNvPr id="10" name="Picture 9" descr="Logo&#10;&#10;Description automatically generated with low confidence">
            <a:extLst>
              <a:ext uri="{FF2B5EF4-FFF2-40B4-BE49-F238E27FC236}">
                <a16:creationId xmlns:a16="http://schemas.microsoft.com/office/drawing/2014/main" id="{C34C64B7-202E-AC5A-2B9F-F92D0523EFF9}"/>
              </a:ext>
            </a:extLst>
          </p:cNvPr>
          <p:cNvPicPr>
            <a:picLocks noChangeAspect="1"/>
          </p:cNvPicPr>
          <p:nvPr/>
        </p:nvPicPr>
        <p:blipFill rotWithShape="1">
          <a:blip r:embed="rId4">
            <a:extLst>
              <a:ext uri="{28A0092B-C50C-407E-A947-70E740481C1C}">
                <a14:useLocalDpi xmlns:a14="http://schemas.microsoft.com/office/drawing/2010/main" val="0"/>
              </a:ext>
            </a:extLst>
          </a:blip>
          <a:srcRect l="43287" r="-1"/>
          <a:stretch/>
        </p:blipFill>
        <p:spPr>
          <a:xfrm rot="5400000">
            <a:off x="5489343" y="-5592213"/>
            <a:ext cx="1205694" cy="12390120"/>
          </a:xfrm>
          <a:prstGeom prst="rect">
            <a:avLst/>
          </a:prstGeom>
        </p:spPr>
      </p:pic>
      <p:pic>
        <p:nvPicPr>
          <p:cNvPr id="19" name="Picture 18" descr="Logo&#10;&#10;Description automatically generated">
            <a:extLst>
              <a:ext uri="{FF2B5EF4-FFF2-40B4-BE49-F238E27FC236}">
                <a16:creationId xmlns:a16="http://schemas.microsoft.com/office/drawing/2014/main" id="{DFC78400-F3A3-5849-948D-BB60AB1AA2D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8512" y="1400204"/>
            <a:ext cx="1618076" cy="1164209"/>
          </a:xfrm>
          <a:prstGeom prst="rect">
            <a:avLst/>
          </a:prstGeom>
        </p:spPr>
      </p:pic>
      <p:pic>
        <p:nvPicPr>
          <p:cNvPr id="21" name="Picture 20" descr="Logo, company name&#10;&#10;Description automatically generated">
            <a:extLst>
              <a:ext uri="{FF2B5EF4-FFF2-40B4-BE49-F238E27FC236}">
                <a16:creationId xmlns:a16="http://schemas.microsoft.com/office/drawing/2014/main" id="{BA7075C6-0EFD-7E3D-4BF4-4DCED1D6594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9158" r="9091" b="23104"/>
          <a:stretch/>
        </p:blipFill>
        <p:spPr>
          <a:xfrm>
            <a:off x="2261885" y="1440056"/>
            <a:ext cx="1369118" cy="1134183"/>
          </a:xfrm>
          <a:prstGeom prst="rect">
            <a:avLst/>
          </a:prstGeom>
        </p:spPr>
      </p:pic>
      <p:pic>
        <p:nvPicPr>
          <p:cNvPr id="23" name="Picture 22" descr="A picture containing text&#10;&#10;Description automatically generated">
            <a:extLst>
              <a:ext uri="{FF2B5EF4-FFF2-40B4-BE49-F238E27FC236}">
                <a16:creationId xmlns:a16="http://schemas.microsoft.com/office/drawing/2014/main" id="{B0CDFDCA-C054-8CF3-832E-B8A1A163590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146626" y="1646770"/>
            <a:ext cx="1883803" cy="745059"/>
          </a:xfrm>
          <a:prstGeom prst="rect">
            <a:avLst/>
          </a:prstGeom>
        </p:spPr>
      </p:pic>
    </p:spTree>
    <p:extLst>
      <p:ext uri="{BB962C8B-B14F-4D97-AF65-F5344CB8AC3E}">
        <p14:creationId xmlns:p14="http://schemas.microsoft.com/office/powerpoint/2010/main" val="2176841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4748D-A933-3CD4-E7C6-C84EF9538B88}"/>
              </a:ext>
            </a:extLst>
          </p:cNvPr>
          <p:cNvSpPr>
            <a:spLocks noGrp="1"/>
          </p:cNvSpPr>
          <p:nvPr>
            <p:ph type="title"/>
          </p:nvPr>
        </p:nvSpPr>
        <p:spPr>
          <a:xfrm>
            <a:off x="495916" y="2339470"/>
            <a:ext cx="5204177" cy="1600200"/>
          </a:xfrm>
        </p:spPr>
        <p:txBody>
          <a:bodyPr/>
          <a:lstStyle/>
          <a:p>
            <a:pPr>
              <a:lnSpc>
                <a:spcPct val="100000"/>
              </a:lnSpc>
            </a:pPr>
            <a:r>
              <a:rPr lang="en-US" dirty="0"/>
              <a:t>Shannon Sloane Pepper</a:t>
            </a:r>
            <a:br>
              <a:rPr lang="en-US" dirty="0"/>
            </a:br>
            <a:br>
              <a:rPr lang="en-US" dirty="0"/>
            </a:br>
            <a:r>
              <a:rPr lang="en-US" dirty="0"/>
              <a:t>Water Utility Trainer and Specialist</a:t>
            </a:r>
            <a:br>
              <a:rPr lang="en-US" dirty="0"/>
            </a:br>
            <a:br>
              <a:rPr lang="en-US" dirty="0"/>
            </a:br>
            <a:r>
              <a:rPr lang="en-US" dirty="0">
                <a:solidFill>
                  <a:schemeClr val="accent1"/>
                </a:solidFill>
              </a:rPr>
              <a:t>spepper@unm.edu</a:t>
            </a:r>
          </a:p>
        </p:txBody>
      </p:sp>
      <p:pic>
        <p:nvPicPr>
          <p:cNvPr id="10" name="Picture 9" descr="A green leaf with a white light bulb in the middle&#10;&#10;Description automatically generated">
            <a:extLst>
              <a:ext uri="{FF2B5EF4-FFF2-40B4-BE49-F238E27FC236}">
                <a16:creationId xmlns:a16="http://schemas.microsoft.com/office/drawing/2014/main" id="{CC66707A-8AAC-AD95-CB6C-1829064F1FBF}"/>
              </a:ext>
            </a:extLst>
          </p:cNvPr>
          <p:cNvPicPr>
            <a:picLocks noChangeAspect="1"/>
          </p:cNvPicPr>
          <p:nvPr/>
        </p:nvPicPr>
        <p:blipFill>
          <a:blip r:embed="rId3"/>
          <a:stretch>
            <a:fillRect/>
          </a:stretch>
        </p:blipFill>
        <p:spPr>
          <a:xfrm>
            <a:off x="1577858" y="4518530"/>
            <a:ext cx="3040295" cy="1202820"/>
          </a:xfrm>
          <a:prstGeom prst="rect">
            <a:avLst/>
          </a:prstGeom>
        </p:spPr>
      </p:pic>
      <p:sp>
        <p:nvSpPr>
          <p:cNvPr id="4" name="Slide Number Placeholder 3">
            <a:extLst>
              <a:ext uri="{FF2B5EF4-FFF2-40B4-BE49-F238E27FC236}">
                <a16:creationId xmlns:a16="http://schemas.microsoft.com/office/drawing/2014/main" id="{DCA0CBAE-2D3F-082D-33A9-B79957FA7DCB}"/>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srgbClr val="17406D"/>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17406D"/>
              </a:solidFill>
              <a:effectLst/>
              <a:uLnTx/>
              <a:uFillTx/>
              <a:latin typeface="Arial" panose="020B0604020202020204" pitchFamily="34" charset="0"/>
              <a:ea typeface="+mn-ea"/>
              <a:cs typeface="Arial" panose="020B0604020202020204" pitchFamily="34" charset="0"/>
            </a:endParaRPr>
          </a:p>
        </p:txBody>
      </p:sp>
      <p:pic>
        <p:nvPicPr>
          <p:cNvPr id="6" name="Content Placeholder 5">
            <a:extLst>
              <a:ext uri="{FF2B5EF4-FFF2-40B4-BE49-F238E27FC236}">
                <a16:creationId xmlns:a16="http://schemas.microsoft.com/office/drawing/2014/main" id="{80183502-65F1-435D-A8B9-77748F91329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270"/>
          <a:stretch/>
        </p:blipFill>
        <p:spPr>
          <a:xfrm>
            <a:off x="6175023" y="1100747"/>
            <a:ext cx="4518142" cy="4250105"/>
          </a:xfrm>
          <a:prstGeom prst="rect">
            <a:avLst/>
          </a:prstGeom>
        </p:spPr>
      </p:pic>
    </p:spTree>
    <p:extLst>
      <p:ext uri="{BB962C8B-B14F-4D97-AF65-F5344CB8AC3E}">
        <p14:creationId xmlns:p14="http://schemas.microsoft.com/office/powerpoint/2010/main" val="3975096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A picture containing lamp&#10;&#10;Description automatically generated">
            <a:extLst>
              <a:ext uri="{FF2B5EF4-FFF2-40B4-BE49-F238E27FC236}">
                <a16:creationId xmlns:a16="http://schemas.microsoft.com/office/drawing/2014/main" id="{1ED5ED91-214F-5742-B884-FD1F763D18F1}"/>
              </a:ext>
            </a:extLst>
          </p:cNvPr>
          <p:cNvPicPr>
            <a:picLocks noChangeAspect="1"/>
          </p:cNvPicPr>
          <p:nvPr/>
        </p:nvPicPr>
        <p:blipFill>
          <a:blip r:embed="rId3"/>
          <a:stretch>
            <a:fillRect/>
          </a:stretch>
        </p:blipFill>
        <p:spPr>
          <a:xfrm>
            <a:off x="2508156" y="396122"/>
            <a:ext cx="7175687" cy="2838890"/>
          </a:xfrm>
          <a:prstGeom prst="rect">
            <a:avLst/>
          </a:prstGeom>
        </p:spPr>
      </p:pic>
      <p:grpSp>
        <p:nvGrpSpPr>
          <p:cNvPr id="23" name="Group 22">
            <a:extLst>
              <a:ext uri="{FF2B5EF4-FFF2-40B4-BE49-F238E27FC236}">
                <a16:creationId xmlns:a16="http://schemas.microsoft.com/office/drawing/2014/main" id="{3B375820-8B28-8044-BDB6-28A8F87B7916}"/>
              </a:ext>
            </a:extLst>
          </p:cNvPr>
          <p:cNvGrpSpPr>
            <a:grpSpLocks noChangeAspect="1"/>
          </p:cNvGrpSpPr>
          <p:nvPr/>
        </p:nvGrpSpPr>
        <p:grpSpPr>
          <a:xfrm>
            <a:off x="1139055" y="3235012"/>
            <a:ext cx="9587318" cy="2315564"/>
            <a:chOff x="4695616" y="4071691"/>
            <a:chExt cx="7496384" cy="1810554"/>
          </a:xfrm>
        </p:grpSpPr>
        <p:pic>
          <p:nvPicPr>
            <p:cNvPr id="24" name="Picture 8" descr="http://engineering.unm.edu/common/images/new-soe-logo.png">
              <a:extLst>
                <a:ext uri="{FF2B5EF4-FFF2-40B4-BE49-F238E27FC236}">
                  <a16:creationId xmlns:a16="http://schemas.microsoft.com/office/drawing/2014/main" id="{9A6C659D-EF13-054F-A7E7-D5F215391B5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95616" y="4071691"/>
              <a:ext cx="6030312" cy="166383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Image result for unm lobo logo">
              <a:extLst>
                <a:ext uri="{FF2B5EF4-FFF2-40B4-BE49-F238E27FC236}">
                  <a16:creationId xmlns:a16="http://schemas.microsoft.com/office/drawing/2014/main" id="{470D082B-47DA-B44D-BC02-B093172B317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25928" y="4076305"/>
              <a:ext cx="1466072" cy="180594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1">
            <a:extLst>
              <a:ext uri="{FF2B5EF4-FFF2-40B4-BE49-F238E27FC236}">
                <a16:creationId xmlns:a16="http://schemas.microsoft.com/office/drawing/2014/main" id="{EA4A4C62-AAE9-FDDF-4173-165A756F0CA0}"/>
              </a:ext>
            </a:extLst>
          </p:cNvPr>
          <p:cNvSpPr txBox="1"/>
          <p:nvPr/>
        </p:nvSpPr>
        <p:spPr>
          <a:xfrm>
            <a:off x="1542573" y="5815547"/>
            <a:ext cx="9106852"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24191"/>
                </a:solidFill>
                <a:effectLst/>
                <a:uLnTx/>
                <a:uFillTx/>
                <a:latin typeface="Raleway" pitchFamily="2" charset="77"/>
                <a:ea typeface="+mn-ea"/>
                <a:cs typeface="+mn-cs"/>
              </a:rPr>
              <a:t>This training series is funded by the US EPA</a:t>
            </a:r>
          </a:p>
        </p:txBody>
      </p:sp>
    </p:spTree>
    <p:extLst>
      <p:ext uri="{BB962C8B-B14F-4D97-AF65-F5344CB8AC3E}">
        <p14:creationId xmlns:p14="http://schemas.microsoft.com/office/powerpoint/2010/main" val="3719235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9F7414-B598-E7A6-D9F8-5DC2953BE502}"/>
              </a:ext>
            </a:extLst>
          </p:cNvPr>
          <p:cNvPicPr>
            <a:picLocks noChangeAspect="1"/>
          </p:cNvPicPr>
          <p:nvPr/>
        </p:nvPicPr>
        <p:blipFill>
          <a:blip r:embed="rId3"/>
          <a:stretch>
            <a:fillRect/>
          </a:stretch>
        </p:blipFill>
        <p:spPr>
          <a:xfrm>
            <a:off x="0" y="0"/>
            <a:ext cx="12274826" cy="8018296"/>
          </a:xfrm>
          <a:prstGeom prst="rect">
            <a:avLst/>
          </a:prstGeom>
        </p:spPr>
      </p:pic>
    </p:spTree>
    <p:extLst>
      <p:ext uri="{BB962C8B-B14F-4D97-AF65-F5344CB8AC3E}">
        <p14:creationId xmlns:p14="http://schemas.microsoft.com/office/powerpoint/2010/main" val="3770576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BA68DD-732C-88B6-F0A0-2B05DBC61B71}"/>
              </a:ext>
            </a:extLst>
          </p:cNvPr>
          <p:cNvPicPr>
            <a:picLocks noChangeAspect="1"/>
          </p:cNvPicPr>
          <p:nvPr/>
        </p:nvPicPr>
        <p:blipFill>
          <a:blip r:embed="rId3"/>
          <a:stretch>
            <a:fillRect/>
          </a:stretch>
        </p:blipFill>
        <p:spPr>
          <a:xfrm>
            <a:off x="0" y="1690688"/>
            <a:ext cx="12192000" cy="6579023"/>
          </a:xfrm>
          <a:prstGeom prst="rect">
            <a:avLst/>
          </a:prstGeom>
        </p:spPr>
      </p:pic>
      <p:sp>
        <p:nvSpPr>
          <p:cNvPr id="2" name="Title 1">
            <a:extLst>
              <a:ext uri="{FF2B5EF4-FFF2-40B4-BE49-F238E27FC236}">
                <a16:creationId xmlns:a16="http://schemas.microsoft.com/office/drawing/2014/main" id="{B1AA32D4-9F5A-6FBA-8CDC-54C833152AEE}"/>
              </a:ext>
            </a:extLst>
          </p:cNvPr>
          <p:cNvSpPr>
            <a:spLocks noGrp="1"/>
          </p:cNvSpPr>
          <p:nvPr>
            <p:ph type="title"/>
          </p:nvPr>
        </p:nvSpPr>
        <p:spPr/>
        <p:txBody>
          <a:bodyPr>
            <a:normAutofit/>
          </a:bodyPr>
          <a:lstStyle/>
          <a:p>
            <a:r>
              <a:rPr lang="en-US" dirty="0"/>
              <a:t>WPI/ABC Operator Certification</a:t>
            </a:r>
          </a:p>
        </p:txBody>
      </p:sp>
    </p:spTree>
    <p:extLst>
      <p:ext uri="{BB962C8B-B14F-4D97-AF65-F5344CB8AC3E}">
        <p14:creationId xmlns:p14="http://schemas.microsoft.com/office/powerpoint/2010/main" val="1588467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EBA79B-58B4-4BBA-6F31-0877406C8AE5}"/>
              </a:ext>
            </a:extLst>
          </p:cNvPr>
          <p:cNvSpPr>
            <a:spLocks noGrp="1"/>
          </p:cNvSpPr>
          <p:nvPr>
            <p:ph type="title"/>
          </p:nvPr>
        </p:nvSpPr>
        <p:spPr>
          <a:xfrm>
            <a:off x="763694" y="0"/>
            <a:ext cx="10515600" cy="1325563"/>
          </a:xfrm>
        </p:spPr>
        <p:txBody>
          <a:bodyPr/>
          <a:lstStyle/>
          <a:p>
            <a:r>
              <a:rPr lang="en-US" dirty="0"/>
              <a:t>Schedule for 2025:</a:t>
            </a:r>
          </a:p>
        </p:txBody>
      </p:sp>
      <p:graphicFrame>
        <p:nvGraphicFramePr>
          <p:cNvPr id="7" name="Table 6">
            <a:extLst>
              <a:ext uri="{FF2B5EF4-FFF2-40B4-BE49-F238E27FC236}">
                <a16:creationId xmlns:a16="http://schemas.microsoft.com/office/drawing/2014/main" id="{1DBCEABE-7E78-6F8C-5CED-22F574BFD474}"/>
              </a:ext>
            </a:extLst>
          </p:cNvPr>
          <p:cNvGraphicFramePr>
            <a:graphicFrameLocks noGrp="1"/>
          </p:cNvGraphicFramePr>
          <p:nvPr>
            <p:extLst>
              <p:ext uri="{D42A27DB-BD31-4B8C-83A1-F6EECF244321}">
                <p14:modId xmlns:p14="http://schemas.microsoft.com/office/powerpoint/2010/main" val="3800886359"/>
              </p:ext>
            </p:extLst>
          </p:nvPr>
        </p:nvGraphicFramePr>
        <p:xfrm>
          <a:off x="467360" y="1110827"/>
          <a:ext cx="11257280" cy="5569824"/>
        </p:xfrm>
        <a:graphic>
          <a:graphicData uri="http://schemas.openxmlformats.org/drawingml/2006/table">
            <a:tbl>
              <a:tblPr>
                <a:tableStyleId>{5C22544A-7EE6-4342-B048-85BDC9FD1C3A}</a:tableStyleId>
              </a:tblPr>
              <a:tblGrid>
                <a:gridCol w="1847904">
                  <a:extLst>
                    <a:ext uri="{9D8B030D-6E8A-4147-A177-3AD203B41FA5}">
                      <a16:colId xmlns:a16="http://schemas.microsoft.com/office/drawing/2014/main" val="267428786"/>
                    </a:ext>
                  </a:extLst>
                </a:gridCol>
                <a:gridCol w="9409376">
                  <a:extLst>
                    <a:ext uri="{9D8B030D-6E8A-4147-A177-3AD203B41FA5}">
                      <a16:colId xmlns:a16="http://schemas.microsoft.com/office/drawing/2014/main" val="1526478808"/>
                    </a:ext>
                  </a:extLst>
                </a:gridCol>
              </a:tblGrid>
              <a:tr h="386817">
                <a:tc>
                  <a:txBody>
                    <a:bodyPr/>
                    <a:lstStyle/>
                    <a:p>
                      <a:pPr algn="ctr" fontAlgn="b"/>
                      <a:r>
                        <a:rPr lang="en-US" sz="2800" b="1" i="0" u="none" strike="noStrike" dirty="0">
                          <a:solidFill>
                            <a:srgbClr val="000000"/>
                          </a:solidFill>
                          <a:effectLst/>
                          <a:latin typeface="Raleway" pitchFamily="2" charset="77"/>
                        </a:rPr>
                        <a:t>Date</a:t>
                      </a:r>
                    </a:p>
                  </a:txBody>
                  <a:tcPr marL="9525" marR="9525" marT="9525" marB="0" anchor="b">
                    <a:solidFill>
                      <a:schemeClr val="accent6">
                        <a:lumMod val="20000"/>
                        <a:lumOff val="80000"/>
                      </a:schemeClr>
                    </a:solidFill>
                  </a:tcPr>
                </a:tc>
                <a:tc>
                  <a:txBody>
                    <a:bodyPr/>
                    <a:lstStyle/>
                    <a:p>
                      <a:pPr algn="ctr" fontAlgn="b"/>
                      <a:r>
                        <a:rPr lang="en-US" sz="2800" b="1" i="0" u="none" strike="noStrike" dirty="0">
                          <a:solidFill>
                            <a:srgbClr val="000000"/>
                          </a:solidFill>
                          <a:effectLst/>
                          <a:latin typeface="Raleway" pitchFamily="2" charset="77"/>
                        </a:rPr>
                        <a:t>Topic</a:t>
                      </a:r>
                    </a:p>
                  </a:txBody>
                  <a:tcPr marL="9525" marR="9525" marT="9525" marB="0" anchor="b">
                    <a:solidFill>
                      <a:schemeClr val="accent6">
                        <a:lumMod val="20000"/>
                        <a:lumOff val="80000"/>
                      </a:schemeClr>
                    </a:solidFill>
                  </a:tcPr>
                </a:tc>
                <a:extLst>
                  <a:ext uri="{0D108BD9-81ED-4DB2-BD59-A6C34878D82A}">
                    <a16:rowId xmlns:a16="http://schemas.microsoft.com/office/drawing/2014/main" val="1230452248"/>
                  </a:ext>
                </a:extLst>
              </a:tr>
              <a:tr h="375221">
                <a:tc>
                  <a:txBody>
                    <a:bodyPr/>
                    <a:lstStyle/>
                    <a:p>
                      <a:pPr algn="ctr" fontAlgn="b"/>
                      <a:r>
                        <a:rPr lang="en-US" sz="1600" b="0" i="0" u="none" strike="noStrike" dirty="0">
                          <a:solidFill>
                            <a:srgbClr val="000000"/>
                          </a:solidFill>
                          <a:effectLst/>
                          <a:latin typeface="Raleway" pitchFamily="2" charset="77"/>
                        </a:rPr>
                        <a:t>6/25/25</a:t>
                      </a:r>
                    </a:p>
                  </a:txBody>
                  <a:tcPr marL="9525" marR="9525" marT="9525" marB="0" anchor="b">
                    <a:solidFill>
                      <a:schemeClr val="accent6">
                        <a:lumMod val="20000"/>
                        <a:lumOff val="80000"/>
                      </a:schemeClr>
                    </a:solidFill>
                  </a:tcPr>
                </a:tc>
                <a:tc>
                  <a:txBody>
                    <a:bodyPr/>
                    <a:lstStyle/>
                    <a:p>
                      <a:pPr algn="l" fontAlgn="b"/>
                      <a:r>
                        <a:rPr lang="en-US" sz="1600" b="0" i="0" u="none" strike="noStrike" dirty="0">
                          <a:solidFill>
                            <a:srgbClr val="000000"/>
                          </a:solidFill>
                          <a:effectLst/>
                          <a:latin typeface="Raleway" pitchFamily="2" charset="77"/>
                        </a:rPr>
                        <a:t>Program Overview, Test Format, Study &amp; Test Tips</a:t>
                      </a:r>
                    </a:p>
                  </a:txBody>
                  <a:tcPr marL="9525" marR="9525" marT="9525" marB="0" anchor="b">
                    <a:solidFill>
                      <a:schemeClr val="accent6">
                        <a:lumMod val="20000"/>
                        <a:lumOff val="80000"/>
                      </a:schemeClr>
                    </a:solidFill>
                  </a:tcPr>
                </a:tc>
                <a:extLst>
                  <a:ext uri="{0D108BD9-81ED-4DB2-BD59-A6C34878D82A}">
                    <a16:rowId xmlns:a16="http://schemas.microsoft.com/office/drawing/2014/main" val="733357491"/>
                  </a:ext>
                </a:extLst>
              </a:tr>
              <a:tr h="375221">
                <a:tc>
                  <a:txBody>
                    <a:bodyPr/>
                    <a:lstStyle/>
                    <a:p>
                      <a:pPr algn="ctr" fontAlgn="b"/>
                      <a:r>
                        <a:rPr lang="en-US" sz="1600" b="0" i="0" u="none" strike="noStrike" dirty="0">
                          <a:solidFill>
                            <a:srgbClr val="000000"/>
                          </a:solidFill>
                          <a:effectLst/>
                          <a:latin typeface="Raleway" pitchFamily="2" charset="77"/>
                        </a:rPr>
                        <a:t>7/9/25</a:t>
                      </a:r>
                    </a:p>
                  </a:txBody>
                  <a:tcPr marL="9525" marR="9525" marT="9525" marB="0" anchor="b">
                    <a:solidFill>
                      <a:schemeClr val="accent6">
                        <a:lumMod val="20000"/>
                        <a:lumOff val="80000"/>
                      </a:schemeClr>
                    </a:solidFill>
                  </a:tcPr>
                </a:tc>
                <a:tc>
                  <a:txBody>
                    <a:bodyPr/>
                    <a:lstStyle/>
                    <a:p>
                      <a:pPr algn="l" fontAlgn="b"/>
                      <a:r>
                        <a:rPr lang="en-US" sz="1600" b="0" i="0" u="none" strike="noStrike" dirty="0">
                          <a:solidFill>
                            <a:srgbClr val="000000"/>
                          </a:solidFill>
                          <a:effectLst/>
                          <a:latin typeface="Raleway" pitchFamily="2" charset="77"/>
                        </a:rPr>
                        <a:t>Drinking Water System Overview - (Source, Treatment, &amp; Distribution)</a:t>
                      </a:r>
                    </a:p>
                  </a:txBody>
                  <a:tcPr marL="9525" marR="9525" marT="9525" marB="0" anchor="b">
                    <a:solidFill>
                      <a:schemeClr val="accent6">
                        <a:lumMod val="20000"/>
                        <a:lumOff val="80000"/>
                      </a:schemeClr>
                    </a:solidFill>
                  </a:tcPr>
                </a:tc>
                <a:extLst>
                  <a:ext uri="{0D108BD9-81ED-4DB2-BD59-A6C34878D82A}">
                    <a16:rowId xmlns:a16="http://schemas.microsoft.com/office/drawing/2014/main" val="392762338"/>
                  </a:ext>
                </a:extLst>
              </a:tr>
              <a:tr h="375221">
                <a:tc>
                  <a:txBody>
                    <a:bodyPr/>
                    <a:lstStyle/>
                    <a:p>
                      <a:pPr algn="ctr" fontAlgn="b"/>
                      <a:r>
                        <a:rPr lang="en-US" sz="1600" b="0" i="0" u="none" strike="noStrike" dirty="0">
                          <a:solidFill>
                            <a:srgbClr val="000000"/>
                          </a:solidFill>
                          <a:effectLst/>
                          <a:latin typeface="Raleway" pitchFamily="2" charset="77"/>
                        </a:rPr>
                        <a:t>7/23/25</a:t>
                      </a:r>
                    </a:p>
                  </a:txBody>
                  <a:tcPr marL="9525" marR="9525" marT="9525" marB="0" anchor="b">
                    <a:solidFill>
                      <a:schemeClr val="accent6">
                        <a:lumMod val="20000"/>
                        <a:lumOff val="80000"/>
                      </a:schemeClr>
                    </a:solidFill>
                  </a:tcPr>
                </a:tc>
                <a:tc>
                  <a:txBody>
                    <a:bodyPr/>
                    <a:lstStyle/>
                    <a:p>
                      <a:pPr algn="l" fontAlgn="b"/>
                      <a:r>
                        <a:rPr lang="en-US" sz="1600" b="0" i="0" u="none" strike="noStrike" dirty="0">
                          <a:solidFill>
                            <a:srgbClr val="000000"/>
                          </a:solidFill>
                          <a:effectLst/>
                          <a:latin typeface="Raleway" pitchFamily="2" charset="77"/>
                        </a:rPr>
                        <a:t>Basic Operator Math (+,  -, /, x, Exponents and basic algebra)</a:t>
                      </a:r>
                    </a:p>
                  </a:txBody>
                  <a:tcPr marL="9525" marR="9525" marT="9525" marB="0" anchor="b">
                    <a:solidFill>
                      <a:schemeClr val="accent6">
                        <a:lumMod val="20000"/>
                        <a:lumOff val="80000"/>
                      </a:schemeClr>
                    </a:solidFill>
                  </a:tcPr>
                </a:tc>
                <a:extLst>
                  <a:ext uri="{0D108BD9-81ED-4DB2-BD59-A6C34878D82A}">
                    <a16:rowId xmlns:a16="http://schemas.microsoft.com/office/drawing/2014/main" val="1988889985"/>
                  </a:ext>
                </a:extLst>
              </a:tr>
              <a:tr h="375221">
                <a:tc>
                  <a:txBody>
                    <a:bodyPr/>
                    <a:lstStyle/>
                    <a:p>
                      <a:pPr algn="ctr" fontAlgn="b"/>
                      <a:r>
                        <a:rPr lang="en-US" sz="1600" b="0" i="0" u="none" strike="noStrike" dirty="0">
                          <a:solidFill>
                            <a:srgbClr val="000000"/>
                          </a:solidFill>
                          <a:effectLst/>
                          <a:latin typeface="Raleway" pitchFamily="2" charset="77"/>
                        </a:rPr>
                        <a:t>8/6/25</a:t>
                      </a:r>
                    </a:p>
                  </a:txBody>
                  <a:tcPr marL="9525" marR="9525" marT="9525" marB="0" anchor="b">
                    <a:solidFill>
                      <a:schemeClr val="accent6">
                        <a:lumMod val="60000"/>
                        <a:lumOff val="40000"/>
                      </a:schemeClr>
                    </a:solidFill>
                  </a:tcPr>
                </a:tc>
                <a:tc>
                  <a:txBody>
                    <a:bodyPr/>
                    <a:lstStyle/>
                    <a:p>
                      <a:pPr algn="l" fontAlgn="b"/>
                      <a:r>
                        <a:rPr lang="en-US" sz="1600" b="0" i="0" u="none" strike="noStrike" dirty="0">
                          <a:solidFill>
                            <a:srgbClr val="000000"/>
                          </a:solidFill>
                          <a:effectLst/>
                          <a:latin typeface="Raleway" pitchFamily="2" charset="77"/>
                        </a:rPr>
                        <a:t>Applied Operator Math (Areas, Volume, Pressure)</a:t>
                      </a:r>
                    </a:p>
                  </a:txBody>
                  <a:tcPr marL="9525" marR="9525" marT="9525" marB="0" anchor="b">
                    <a:solidFill>
                      <a:schemeClr val="accent6">
                        <a:lumMod val="60000"/>
                        <a:lumOff val="40000"/>
                      </a:schemeClr>
                    </a:solidFill>
                  </a:tcPr>
                </a:tc>
                <a:extLst>
                  <a:ext uri="{0D108BD9-81ED-4DB2-BD59-A6C34878D82A}">
                    <a16:rowId xmlns:a16="http://schemas.microsoft.com/office/drawing/2014/main" val="1439428"/>
                  </a:ext>
                </a:extLst>
              </a:tr>
              <a:tr h="375221">
                <a:tc>
                  <a:txBody>
                    <a:bodyPr/>
                    <a:lstStyle/>
                    <a:p>
                      <a:pPr algn="ctr" fontAlgn="b"/>
                      <a:r>
                        <a:rPr lang="en-US" sz="1600" b="0" i="0" u="none" strike="noStrike">
                          <a:solidFill>
                            <a:srgbClr val="000000"/>
                          </a:solidFill>
                          <a:effectLst/>
                          <a:latin typeface="Raleway" pitchFamily="2" charset="77"/>
                        </a:rPr>
                        <a:t>8/20/25</a:t>
                      </a:r>
                    </a:p>
                  </a:txBody>
                  <a:tcPr marL="9525" marR="9525" marT="9525" marB="0" anchor="b">
                    <a:solidFill>
                      <a:schemeClr val="accent6">
                        <a:lumMod val="20000"/>
                        <a:lumOff val="80000"/>
                      </a:schemeClr>
                    </a:solidFill>
                  </a:tcPr>
                </a:tc>
                <a:tc>
                  <a:txBody>
                    <a:bodyPr/>
                    <a:lstStyle/>
                    <a:p>
                      <a:pPr algn="l" fontAlgn="b"/>
                      <a:r>
                        <a:rPr lang="en-US" sz="1600" b="0" i="0" u="none" strike="noStrike" dirty="0">
                          <a:solidFill>
                            <a:srgbClr val="000000"/>
                          </a:solidFill>
                          <a:effectLst/>
                          <a:latin typeface="Raleway" pitchFamily="2" charset="77"/>
                        </a:rPr>
                        <a:t>Drinking Water Regulations</a:t>
                      </a:r>
                    </a:p>
                  </a:txBody>
                  <a:tcPr marL="9525" marR="9525" marT="9525" marB="0" anchor="b">
                    <a:solidFill>
                      <a:schemeClr val="accent6">
                        <a:lumMod val="20000"/>
                        <a:lumOff val="80000"/>
                      </a:schemeClr>
                    </a:solidFill>
                  </a:tcPr>
                </a:tc>
                <a:extLst>
                  <a:ext uri="{0D108BD9-81ED-4DB2-BD59-A6C34878D82A}">
                    <a16:rowId xmlns:a16="http://schemas.microsoft.com/office/drawing/2014/main" val="1125775095"/>
                  </a:ext>
                </a:extLst>
              </a:tr>
              <a:tr h="375221">
                <a:tc>
                  <a:txBody>
                    <a:bodyPr/>
                    <a:lstStyle/>
                    <a:p>
                      <a:pPr algn="ctr" fontAlgn="b"/>
                      <a:r>
                        <a:rPr lang="en-US" sz="1600" b="0" i="0" u="none" strike="noStrike">
                          <a:solidFill>
                            <a:srgbClr val="000000"/>
                          </a:solidFill>
                          <a:effectLst/>
                          <a:latin typeface="Raleway" pitchFamily="2" charset="77"/>
                        </a:rPr>
                        <a:t>9/3/25</a:t>
                      </a:r>
                    </a:p>
                  </a:txBody>
                  <a:tcPr marL="9525" marR="9525" marT="9525" marB="0" anchor="b">
                    <a:solidFill>
                      <a:schemeClr val="accent6">
                        <a:lumMod val="20000"/>
                        <a:lumOff val="80000"/>
                      </a:schemeClr>
                    </a:solidFill>
                  </a:tcPr>
                </a:tc>
                <a:tc>
                  <a:txBody>
                    <a:bodyPr/>
                    <a:lstStyle/>
                    <a:p>
                      <a:pPr algn="l" fontAlgn="b"/>
                      <a:r>
                        <a:rPr lang="en-US" sz="1600" b="0" i="0" u="none" strike="noStrike" dirty="0">
                          <a:solidFill>
                            <a:srgbClr val="000000"/>
                          </a:solidFill>
                          <a:effectLst/>
                          <a:latin typeface="Raleway" pitchFamily="2" charset="77"/>
                        </a:rPr>
                        <a:t>Source Water Characteristics</a:t>
                      </a:r>
                    </a:p>
                  </a:txBody>
                  <a:tcPr marL="9525" marR="9525" marT="9525" marB="0" anchor="b">
                    <a:solidFill>
                      <a:schemeClr val="accent6">
                        <a:lumMod val="20000"/>
                        <a:lumOff val="80000"/>
                      </a:schemeClr>
                    </a:solidFill>
                  </a:tcPr>
                </a:tc>
                <a:extLst>
                  <a:ext uri="{0D108BD9-81ED-4DB2-BD59-A6C34878D82A}">
                    <a16:rowId xmlns:a16="http://schemas.microsoft.com/office/drawing/2014/main" val="1678978195"/>
                  </a:ext>
                </a:extLst>
              </a:tr>
              <a:tr h="375221">
                <a:tc>
                  <a:txBody>
                    <a:bodyPr/>
                    <a:lstStyle/>
                    <a:p>
                      <a:pPr algn="ctr" fontAlgn="b"/>
                      <a:r>
                        <a:rPr lang="en-US" sz="1600" b="0" i="0" u="none" strike="noStrike">
                          <a:solidFill>
                            <a:srgbClr val="000000"/>
                          </a:solidFill>
                          <a:effectLst/>
                          <a:latin typeface="Raleway" pitchFamily="2" charset="77"/>
                        </a:rPr>
                        <a:t>9/17/25</a:t>
                      </a:r>
                    </a:p>
                  </a:txBody>
                  <a:tcPr marL="9525" marR="9525" marT="9525" marB="0" anchor="b">
                    <a:solidFill>
                      <a:schemeClr val="accent6">
                        <a:lumMod val="20000"/>
                        <a:lumOff val="80000"/>
                      </a:schemeClr>
                    </a:solidFill>
                  </a:tcPr>
                </a:tc>
                <a:tc>
                  <a:txBody>
                    <a:bodyPr/>
                    <a:lstStyle/>
                    <a:p>
                      <a:pPr algn="l" fontAlgn="b"/>
                      <a:r>
                        <a:rPr lang="en-US" sz="1600" b="0" i="0" u="none" strike="noStrike" dirty="0">
                          <a:solidFill>
                            <a:srgbClr val="000000"/>
                          </a:solidFill>
                          <a:effectLst/>
                          <a:latin typeface="Raleway" pitchFamily="2" charset="77"/>
                        </a:rPr>
                        <a:t>Surface Water Intake Components, Well Components, and O&amp;M</a:t>
                      </a:r>
                    </a:p>
                  </a:txBody>
                  <a:tcPr marL="9525" marR="9525" marT="9525" marB="0" anchor="b">
                    <a:solidFill>
                      <a:schemeClr val="accent6">
                        <a:lumMod val="20000"/>
                        <a:lumOff val="80000"/>
                      </a:schemeClr>
                    </a:solidFill>
                  </a:tcPr>
                </a:tc>
                <a:extLst>
                  <a:ext uri="{0D108BD9-81ED-4DB2-BD59-A6C34878D82A}">
                    <a16:rowId xmlns:a16="http://schemas.microsoft.com/office/drawing/2014/main" val="1921529446"/>
                  </a:ext>
                </a:extLst>
              </a:tr>
              <a:tr h="386959">
                <a:tc>
                  <a:txBody>
                    <a:bodyPr/>
                    <a:lstStyle/>
                    <a:p>
                      <a:pPr algn="ctr" fontAlgn="b"/>
                      <a:r>
                        <a:rPr lang="en-US" sz="1600" b="0" i="0" u="none" strike="noStrike">
                          <a:solidFill>
                            <a:srgbClr val="000000"/>
                          </a:solidFill>
                          <a:effectLst/>
                          <a:latin typeface="Raleway" pitchFamily="2" charset="77"/>
                        </a:rPr>
                        <a:t>10/1/25</a:t>
                      </a:r>
                    </a:p>
                  </a:txBody>
                  <a:tcPr marL="9525" marR="9525" marT="9525" marB="0" anchor="b">
                    <a:solidFill>
                      <a:schemeClr val="accent6">
                        <a:lumMod val="20000"/>
                        <a:lumOff val="80000"/>
                      </a:schemeClr>
                    </a:solidFill>
                  </a:tcPr>
                </a:tc>
                <a:tc>
                  <a:txBody>
                    <a:bodyPr/>
                    <a:lstStyle/>
                    <a:p>
                      <a:pPr algn="l" fontAlgn="b"/>
                      <a:r>
                        <a:rPr lang="en-US" sz="1600" b="0" i="0" u="none" strike="noStrike" dirty="0">
                          <a:solidFill>
                            <a:srgbClr val="000000"/>
                          </a:solidFill>
                          <a:effectLst/>
                          <a:latin typeface="Raleway" pitchFamily="2" charset="77"/>
                        </a:rPr>
                        <a:t>Disinfection 1: Chloramines, UV, Chlorine Dioxide, Chlorine</a:t>
                      </a:r>
                    </a:p>
                  </a:txBody>
                  <a:tcPr marL="9525" marR="9525" marT="9525" marB="0" anchor="b">
                    <a:solidFill>
                      <a:schemeClr val="accent6">
                        <a:lumMod val="20000"/>
                        <a:lumOff val="80000"/>
                      </a:schemeClr>
                    </a:solidFill>
                  </a:tcPr>
                </a:tc>
                <a:extLst>
                  <a:ext uri="{0D108BD9-81ED-4DB2-BD59-A6C34878D82A}">
                    <a16:rowId xmlns:a16="http://schemas.microsoft.com/office/drawing/2014/main" val="4115922846"/>
                  </a:ext>
                </a:extLst>
              </a:tr>
              <a:tr h="375221">
                <a:tc>
                  <a:txBody>
                    <a:bodyPr/>
                    <a:lstStyle/>
                    <a:p>
                      <a:pPr algn="ctr" fontAlgn="b"/>
                      <a:r>
                        <a:rPr lang="en-US" sz="1600" b="0" i="0" u="none" strike="noStrike">
                          <a:solidFill>
                            <a:srgbClr val="000000"/>
                          </a:solidFill>
                          <a:effectLst/>
                          <a:latin typeface="Raleway" pitchFamily="2" charset="77"/>
                        </a:rPr>
                        <a:t>10/15/25</a:t>
                      </a:r>
                    </a:p>
                  </a:txBody>
                  <a:tcPr marL="9525" marR="9525" marT="9525" marB="0" anchor="b">
                    <a:solidFill>
                      <a:schemeClr val="accent6">
                        <a:lumMod val="20000"/>
                        <a:lumOff val="80000"/>
                      </a:schemeClr>
                    </a:solidFill>
                  </a:tcPr>
                </a:tc>
                <a:tc>
                  <a:txBody>
                    <a:bodyPr/>
                    <a:lstStyle/>
                    <a:p>
                      <a:pPr algn="l" fontAlgn="b"/>
                      <a:r>
                        <a:rPr lang="en-US" sz="1600" b="0" i="0" u="none" strike="noStrike" dirty="0">
                          <a:solidFill>
                            <a:srgbClr val="000000"/>
                          </a:solidFill>
                          <a:effectLst/>
                          <a:latin typeface="Raleway" pitchFamily="2" charset="77"/>
                        </a:rPr>
                        <a:t>Disinfection 2: Chlorine Disinfection Application for Sodium Hypochlorite and Gas Chlorine (including storage and safety)</a:t>
                      </a:r>
                    </a:p>
                  </a:txBody>
                  <a:tcPr marL="9525" marR="9525" marT="9525" marB="0" anchor="b">
                    <a:solidFill>
                      <a:schemeClr val="accent6">
                        <a:lumMod val="20000"/>
                        <a:lumOff val="80000"/>
                      </a:schemeClr>
                    </a:solidFill>
                  </a:tcPr>
                </a:tc>
                <a:extLst>
                  <a:ext uri="{0D108BD9-81ED-4DB2-BD59-A6C34878D82A}">
                    <a16:rowId xmlns:a16="http://schemas.microsoft.com/office/drawing/2014/main" val="1141426656"/>
                  </a:ext>
                </a:extLst>
              </a:tr>
              <a:tr h="375221">
                <a:tc>
                  <a:txBody>
                    <a:bodyPr/>
                    <a:lstStyle/>
                    <a:p>
                      <a:pPr algn="ctr" fontAlgn="b"/>
                      <a:r>
                        <a:rPr lang="en-US" sz="1600" b="0" i="0" u="none" strike="noStrike">
                          <a:solidFill>
                            <a:srgbClr val="000000"/>
                          </a:solidFill>
                          <a:effectLst/>
                          <a:latin typeface="Raleway" pitchFamily="2" charset="77"/>
                        </a:rPr>
                        <a:t>10/29/25</a:t>
                      </a:r>
                    </a:p>
                  </a:txBody>
                  <a:tcPr marL="9525" marR="9525" marT="9525" marB="0" anchor="b">
                    <a:solidFill>
                      <a:schemeClr val="accent6">
                        <a:lumMod val="20000"/>
                        <a:lumOff val="80000"/>
                      </a:schemeClr>
                    </a:solidFill>
                  </a:tcPr>
                </a:tc>
                <a:tc>
                  <a:txBody>
                    <a:bodyPr/>
                    <a:lstStyle/>
                    <a:p>
                      <a:pPr algn="l" fontAlgn="b"/>
                      <a:r>
                        <a:rPr lang="en-US" sz="1600" b="0" i="0" u="none" strike="noStrike" dirty="0">
                          <a:solidFill>
                            <a:srgbClr val="000000"/>
                          </a:solidFill>
                          <a:effectLst/>
                          <a:latin typeface="Raleway" pitchFamily="2" charset="77"/>
                        </a:rPr>
                        <a:t>Disinfection 3: Distribution System Application, Residual Measurement, Evaluation &amp; Adjustment, </a:t>
                      </a:r>
                    </a:p>
                  </a:txBody>
                  <a:tcPr marL="9525" marR="9525" marT="9525" marB="0" anchor="b">
                    <a:solidFill>
                      <a:schemeClr val="accent6">
                        <a:lumMod val="20000"/>
                        <a:lumOff val="80000"/>
                      </a:schemeClr>
                    </a:solidFill>
                  </a:tcPr>
                </a:tc>
                <a:extLst>
                  <a:ext uri="{0D108BD9-81ED-4DB2-BD59-A6C34878D82A}">
                    <a16:rowId xmlns:a16="http://schemas.microsoft.com/office/drawing/2014/main" val="3306775158"/>
                  </a:ext>
                </a:extLst>
              </a:tr>
              <a:tr h="375221">
                <a:tc>
                  <a:txBody>
                    <a:bodyPr/>
                    <a:lstStyle/>
                    <a:p>
                      <a:pPr algn="ctr" fontAlgn="b"/>
                      <a:r>
                        <a:rPr lang="en-US" sz="1600" b="0" i="0" u="none" strike="noStrike">
                          <a:solidFill>
                            <a:srgbClr val="000000"/>
                          </a:solidFill>
                          <a:effectLst/>
                          <a:latin typeface="Raleway" pitchFamily="2" charset="77"/>
                        </a:rPr>
                        <a:t>11/12/25</a:t>
                      </a:r>
                    </a:p>
                  </a:txBody>
                  <a:tcPr marL="9525" marR="9525" marT="9525" marB="0" anchor="b">
                    <a:solidFill>
                      <a:schemeClr val="accent6">
                        <a:lumMod val="20000"/>
                        <a:lumOff val="80000"/>
                      </a:schemeClr>
                    </a:solidFill>
                  </a:tcPr>
                </a:tc>
                <a:tc>
                  <a:txBody>
                    <a:bodyPr/>
                    <a:lstStyle/>
                    <a:p>
                      <a:pPr algn="l" fontAlgn="b"/>
                      <a:r>
                        <a:rPr lang="en-US" sz="1600" b="0" i="0" u="none" strike="noStrike" dirty="0">
                          <a:solidFill>
                            <a:srgbClr val="000000"/>
                          </a:solidFill>
                          <a:effectLst/>
                          <a:latin typeface="Raleway" pitchFamily="2" charset="77"/>
                        </a:rPr>
                        <a:t>Disinfection 4: Chlorine Disinfection Math</a:t>
                      </a:r>
                    </a:p>
                  </a:txBody>
                  <a:tcPr marL="9525" marR="9525" marT="9525" marB="0" anchor="b">
                    <a:solidFill>
                      <a:schemeClr val="accent6">
                        <a:lumMod val="20000"/>
                        <a:lumOff val="80000"/>
                      </a:schemeClr>
                    </a:solidFill>
                  </a:tcPr>
                </a:tc>
                <a:extLst>
                  <a:ext uri="{0D108BD9-81ED-4DB2-BD59-A6C34878D82A}">
                    <a16:rowId xmlns:a16="http://schemas.microsoft.com/office/drawing/2014/main" val="1418810750"/>
                  </a:ext>
                </a:extLst>
              </a:tr>
              <a:tr h="375221">
                <a:tc>
                  <a:txBody>
                    <a:bodyPr/>
                    <a:lstStyle/>
                    <a:p>
                      <a:pPr algn="ctr" fontAlgn="b"/>
                      <a:r>
                        <a:rPr lang="en-US" sz="1600" b="0" i="0" u="none" strike="noStrike">
                          <a:solidFill>
                            <a:srgbClr val="000000"/>
                          </a:solidFill>
                          <a:effectLst/>
                          <a:latin typeface="Raleway" pitchFamily="2" charset="77"/>
                        </a:rPr>
                        <a:t>12/3/25</a:t>
                      </a:r>
                    </a:p>
                  </a:txBody>
                  <a:tcPr marL="9525" marR="9525" marT="9525" marB="0" anchor="b">
                    <a:solidFill>
                      <a:schemeClr val="accent6">
                        <a:lumMod val="20000"/>
                        <a:lumOff val="80000"/>
                      </a:schemeClr>
                    </a:solidFill>
                  </a:tcPr>
                </a:tc>
                <a:tc>
                  <a:txBody>
                    <a:bodyPr/>
                    <a:lstStyle/>
                    <a:p>
                      <a:pPr algn="l" fontAlgn="b"/>
                      <a:r>
                        <a:rPr lang="en-US" sz="1600" b="0" i="0" u="none" strike="noStrike" dirty="0">
                          <a:solidFill>
                            <a:srgbClr val="000000"/>
                          </a:solidFill>
                          <a:effectLst/>
                          <a:latin typeface="Raleway" pitchFamily="2" charset="77"/>
                        </a:rPr>
                        <a:t>Surface Water Treatment 1: Coagulation, Flocculation, Sedimentation (including chemistry, process controls, operations)</a:t>
                      </a:r>
                    </a:p>
                  </a:txBody>
                  <a:tcPr marL="9525" marR="9525" marT="9525" marB="0" anchor="b">
                    <a:solidFill>
                      <a:schemeClr val="accent6">
                        <a:lumMod val="20000"/>
                        <a:lumOff val="80000"/>
                      </a:schemeClr>
                    </a:solidFill>
                  </a:tcPr>
                </a:tc>
                <a:extLst>
                  <a:ext uri="{0D108BD9-81ED-4DB2-BD59-A6C34878D82A}">
                    <a16:rowId xmlns:a16="http://schemas.microsoft.com/office/drawing/2014/main" val="3025419566"/>
                  </a:ext>
                </a:extLst>
              </a:tr>
              <a:tr h="375221">
                <a:tc>
                  <a:txBody>
                    <a:bodyPr/>
                    <a:lstStyle/>
                    <a:p>
                      <a:pPr algn="ctr" fontAlgn="b"/>
                      <a:r>
                        <a:rPr lang="en-US" sz="1600" b="0" i="0" u="none" strike="noStrike" dirty="0">
                          <a:solidFill>
                            <a:srgbClr val="000000"/>
                          </a:solidFill>
                          <a:effectLst/>
                          <a:latin typeface="Raleway" pitchFamily="2" charset="77"/>
                        </a:rPr>
                        <a:t>12/17/25</a:t>
                      </a:r>
                    </a:p>
                  </a:txBody>
                  <a:tcPr marL="9525" marR="9525" marT="9525" marB="0" anchor="b">
                    <a:solidFill>
                      <a:schemeClr val="accent6">
                        <a:lumMod val="20000"/>
                        <a:lumOff val="80000"/>
                      </a:schemeClr>
                    </a:solidFill>
                  </a:tcPr>
                </a:tc>
                <a:tc>
                  <a:txBody>
                    <a:bodyPr/>
                    <a:lstStyle/>
                    <a:p>
                      <a:pPr algn="l" fontAlgn="b"/>
                      <a:r>
                        <a:rPr lang="en-US" sz="1600" b="0" i="0" u="none" strike="noStrike" dirty="0">
                          <a:solidFill>
                            <a:srgbClr val="000000"/>
                          </a:solidFill>
                          <a:effectLst/>
                          <a:latin typeface="Raleway" pitchFamily="2" charset="77"/>
                        </a:rPr>
                        <a:t>Surface Water Treatment 2: Filtration</a:t>
                      </a:r>
                    </a:p>
                  </a:txBody>
                  <a:tcPr marL="9525" marR="9525" marT="9525" marB="0" anchor="b">
                    <a:solidFill>
                      <a:schemeClr val="accent6">
                        <a:lumMod val="20000"/>
                        <a:lumOff val="80000"/>
                      </a:schemeClr>
                    </a:solidFill>
                  </a:tcPr>
                </a:tc>
                <a:extLst>
                  <a:ext uri="{0D108BD9-81ED-4DB2-BD59-A6C34878D82A}">
                    <a16:rowId xmlns:a16="http://schemas.microsoft.com/office/drawing/2014/main" val="2990251519"/>
                  </a:ext>
                </a:extLst>
              </a:tr>
            </a:tbl>
          </a:graphicData>
        </a:graphic>
      </p:graphicFrame>
    </p:spTree>
    <p:extLst>
      <p:ext uri="{BB962C8B-B14F-4D97-AF65-F5344CB8AC3E}">
        <p14:creationId xmlns:p14="http://schemas.microsoft.com/office/powerpoint/2010/main" val="1673826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A46CF-A36A-6C37-CF08-0FC1C280ADD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CA4D748-34E2-7DC5-0764-E45FFA9F3A4B}"/>
              </a:ext>
            </a:extLst>
          </p:cNvPr>
          <p:cNvSpPr>
            <a:spLocks noGrp="1"/>
          </p:cNvSpPr>
          <p:nvPr>
            <p:ph type="title"/>
          </p:nvPr>
        </p:nvSpPr>
        <p:spPr>
          <a:xfrm>
            <a:off x="838200" y="0"/>
            <a:ext cx="10515600" cy="1325563"/>
          </a:xfrm>
        </p:spPr>
        <p:txBody>
          <a:bodyPr>
            <a:normAutofit/>
          </a:bodyPr>
          <a:lstStyle/>
          <a:p>
            <a:r>
              <a:rPr lang="en-US" sz="4000" dirty="0"/>
              <a:t>https://swefc.unm.edu/home/op-cert-trainings/</a:t>
            </a:r>
          </a:p>
        </p:txBody>
      </p:sp>
      <p:pic>
        <p:nvPicPr>
          <p:cNvPr id="8" name="Picture 7" descr="A screenshot of a website&#10;&#10;AI-generated content may be incorrect.">
            <a:extLst>
              <a:ext uri="{FF2B5EF4-FFF2-40B4-BE49-F238E27FC236}">
                <a16:creationId xmlns:a16="http://schemas.microsoft.com/office/drawing/2014/main" id="{66EE0894-7B1C-B081-41BF-16BB1A173809}"/>
              </a:ext>
            </a:extLst>
          </p:cNvPr>
          <p:cNvPicPr>
            <a:picLocks noChangeAspect="1"/>
          </p:cNvPicPr>
          <p:nvPr/>
        </p:nvPicPr>
        <p:blipFill>
          <a:blip r:embed="rId3"/>
          <a:stretch>
            <a:fillRect/>
          </a:stretch>
        </p:blipFill>
        <p:spPr>
          <a:xfrm>
            <a:off x="2753481" y="1135517"/>
            <a:ext cx="6685038" cy="5722483"/>
          </a:xfrm>
          <a:prstGeom prst="rect">
            <a:avLst/>
          </a:prstGeom>
        </p:spPr>
      </p:pic>
    </p:spTree>
    <p:extLst>
      <p:ext uri="{BB962C8B-B14F-4D97-AF65-F5344CB8AC3E}">
        <p14:creationId xmlns:p14="http://schemas.microsoft.com/office/powerpoint/2010/main" val="1358850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2BCA7-4172-C800-7E98-EFAAA8056D0F}"/>
              </a:ext>
            </a:extLst>
          </p:cNvPr>
          <p:cNvSpPr>
            <a:spLocks noGrp="1"/>
          </p:cNvSpPr>
          <p:nvPr>
            <p:ph type="title"/>
          </p:nvPr>
        </p:nvSpPr>
        <p:spPr>
          <a:xfrm>
            <a:off x="838200" y="365125"/>
            <a:ext cx="5257800" cy="6174823"/>
          </a:xfrm>
        </p:spPr>
        <p:txBody>
          <a:bodyPr>
            <a:normAutofit/>
          </a:bodyPr>
          <a:lstStyle/>
          <a:p>
            <a:r>
              <a:rPr lang="en-US" b="1" dirty="0"/>
              <a:t>Sign in </a:t>
            </a:r>
            <a:r>
              <a:rPr lang="en-US" dirty="0"/>
              <a:t>for </a:t>
            </a:r>
            <a:r>
              <a:rPr lang="en-US" b="1" dirty="0"/>
              <a:t>every session </a:t>
            </a:r>
            <a:r>
              <a:rPr lang="en-US" dirty="0"/>
              <a:t>to ensure you </a:t>
            </a:r>
            <a:r>
              <a:rPr lang="en-US" b="1" dirty="0"/>
              <a:t>get credit </a:t>
            </a:r>
            <a:r>
              <a:rPr lang="en-US" dirty="0"/>
              <a:t>for attending</a:t>
            </a:r>
          </a:p>
        </p:txBody>
      </p:sp>
      <p:pic>
        <p:nvPicPr>
          <p:cNvPr id="3" name="Picture 2">
            <a:extLst>
              <a:ext uri="{FF2B5EF4-FFF2-40B4-BE49-F238E27FC236}">
                <a16:creationId xmlns:a16="http://schemas.microsoft.com/office/drawing/2014/main" id="{CCEE361C-E0FC-EB11-0E66-5A3BA8679A46}"/>
              </a:ext>
            </a:extLst>
          </p:cNvPr>
          <p:cNvPicPr>
            <a:picLocks noChangeAspect="1"/>
          </p:cNvPicPr>
          <p:nvPr/>
        </p:nvPicPr>
        <p:blipFill>
          <a:blip r:embed="rId3"/>
          <a:stretch>
            <a:fillRect/>
          </a:stretch>
        </p:blipFill>
        <p:spPr>
          <a:xfrm>
            <a:off x="6841693" y="0"/>
            <a:ext cx="5350307" cy="6858000"/>
          </a:xfrm>
          <a:prstGeom prst="rect">
            <a:avLst/>
          </a:prstGeom>
        </p:spPr>
      </p:pic>
    </p:spTree>
    <p:extLst>
      <p:ext uri="{BB962C8B-B14F-4D97-AF65-F5344CB8AC3E}">
        <p14:creationId xmlns:p14="http://schemas.microsoft.com/office/powerpoint/2010/main" val="1113795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CD586DA-E534-4879-A310-EDEFB5589DB0}"/>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t="8403" b="16597"/>
          <a:stretch/>
        </p:blipFill>
        <p:spPr>
          <a:xfrm>
            <a:off x="0" y="0"/>
            <a:ext cx="12192000" cy="6858000"/>
          </a:xfrm>
          <a:prstGeom prst="rect">
            <a:avLst/>
          </a:prstGeom>
        </p:spPr>
      </p:pic>
      <p:sp>
        <p:nvSpPr>
          <p:cNvPr id="2" name="Title 1">
            <a:extLst>
              <a:ext uri="{FF2B5EF4-FFF2-40B4-BE49-F238E27FC236}">
                <a16:creationId xmlns:a16="http://schemas.microsoft.com/office/drawing/2014/main" id="{9FC94687-4534-44AD-9312-6CD81BB49725}"/>
              </a:ext>
            </a:extLst>
          </p:cNvPr>
          <p:cNvSpPr>
            <a:spLocks noGrp="1"/>
          </p:cNvSpPr>
          <p:nvPr>
            <p:ph type="title"/>
          </p:nvPr>
        </p:nvSpPr>
        <p:spPr/>
        <p:txBody>
          <a:bodyPr/>
          <a:lstStyle/>
          <a:p>
            <a:r>
              <a:rPr lang="en-US" dirty="0"/>
              <a:t>Surface Area Basics</a:t>
            </a:r>
          </a:p>
        </p:txBody>
      </p:sp>
      <p:sp>
        <p:nvSpPr>
          <p:cNvPr id="3" name="Content Placeholder 2">
            <a:extLst>
              <a:ext uri="{FF2B5EF4-FFF2-40B4-BE49-F238E27FC236}">
                <a16:creationId xmlns:a16="http://schemas.microsoft.com/office/drawing/2014/main" id="{BBF52D6B-46A2-41D0-8E07-D6047667FE2F}"/>
              </a:ext>
            </a:extLst>
          </p:cNvPr>
          <p:cNvSpPr>
            <a:spLocks noGrp="1"/>
          </p:cNvSpPr>
          <p:nvPr>
            <p:ph idx="1"/>
          </p:nvPr>
        </p:nvSpPr>
        <p:spPr>
          <a:xfrm>
            <a:off x="838200" y="1690690"/>
            <a:ext cx="7772400" cy="4351338"/>
          </a:xfrm>
        </p:spPr>
        <p:txBody>
          <a:bodyPr>
            <a:normAutofit/>
          </a:bodyPr>
          <a:lstStyle/>
          <a:p>
            <a:r>
              <a:rPr lang="en-US" dirty="0"/>
              <a:t>A 2-dimensional space</a:t>
            </a:r>
          </a:p>
          <a:p>
            <a:r>
              <a:rPr lang="en-US" dirty="0"/>
              <a:t>Area Units</a:t>
            </a:r>
          </a:p>
          <a:p>
            <a:pPr lvl="1"/>
            <a:r>
              <a:rPr lang="en-US" dirty="0"/>
              <a:t>inches</a:t>
            </a:r>
            <a:r>
              <a:rPr lang="en-US" baseline="30000" dirty="0"/>
              <a:t>2</a:t>
            </a:r>
            <a:endParaRPr lang="en-US" dirty="0"/>
          </a:p>
          <a:p>
            <a:pPr lvl="1"/>
            <a:r>
              <a:rPr lang="en-US" dirty="0"/>
              <a:t>feet</a:t>
            </a:r>
            <a:r>
              <a:rPr lang="en-US" baseline="30000" dirty="0"/>
              <a:t>2</a:t>
            </a:r>
            <a:endParaRPr lang="en-US" dirty="0"/>
          </a:p>
          <a:p>
            <a:pPr lvl="1"/>
            <a:r>
              <a:rPr lang="en-US" dirty="0"/>
              <a:t>miles</a:t>
            </a:r>
            <a:r>
              <a:rPr lang="en-US" baseline="30000" dirty="0"/>
              <a:t>2</a:t>
            </a:r>
            <a:endParaRPr lang="en-US" dirty="0"/>
          </a:p>
          <a:p>
            <a:pPr lvl="1"/>
            <a:r>
              <a:rPr lang="en-US" dirty="0"/>
              <a:t>meters</a:t>
            </a:r>
            <a:r>
              <a:rPr lang="en-US" baseline="30000" dirty="0"/>
              <a:t>2</a:t>
            </a:r>
          </a:p>
          <a:p>
            <a:pPr lvl="1"/>
            <a:r>
              <a:rPr lang="en-US" dirty="0"/>
              <a:t>acre</a:t>
            </a:r>
          </a:p>
        </p:txBody>
      </p:sp>
      <p:sp>
        <p:nvSpPr>
          <p:cNvPr id="4" name="Slide Number Placeholder 3">
            <a:extLst>
              <a:ext uri="{FF2B5EF4-FFF2-40B4-BE49-F238E27FC236}">
                <a16:creationId xmlns:a16="http://schemas.microsoft.com/office/drawing/2014/main" id="{831E0904-FF94-413A-AF08-4B841857366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Graphic 6" descr="Chat bubble with solid fill">
            <a:extLst>
              <a:ext uri="{FF2B5EF4-FFF2-40B4-BE49-F238E27FC236}">
                <a16:creationId xmlns:a16="http://schemas.microsoft.com/office/drawing/2014/main" id="{1CDD3010-AB9B-4D51-A7EE-BF361489137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40369" y="37024"/>
            <a:ext cx="2366809" cy="2366809"/>
          </a:xfrm>
          <a:prstGeom prst="rect">
            <a:avLst/>
          </a:prstGeom>
        </p:spPr>
      </p:pic>
      <p:sp>
        <p:nvSpPr>
          <p:cNvPr id="5" name="TextBox 4">
            <a:extLst>
              <a:ext uri="{FF2B5EF4-FFF2-40B4-BE49-F238E27FC236}">
                <a16:creationId xmlns:a16="http://schemas.microsoft.com/office/drawing/2014/main" id="{3DBFA18C-3EB5-4F89-9513-F5B081E2007B}"/>
              </a:ext>
            </a:extLst>
          </p:cNvPr>
          <p:cNvSpPr txBox="1"/>
          <p:nvPr/>
        </p:nvSpPr>
        <p:spPr>
          <a:xfrm>
            <a:off x="5849621" y="2048358"/>
            <a:ext cx="5039360" cy="1938992"/>
          </a:xfrm>
          <a:prstGeom prst="rect">
            <a:avLst/>
          </a:prstGeom>
          <a:solidFill>
            <a:schemeClr val="accent1">
              <a:lumMod val="40000"/>
              <a:lumOff val="60000"/>
            </a:schemeClr>
          </a:solidFill>
          <a:ln w="1905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Where in water systems are surface areas important?</a:t>
            </a:r>
          </a:p>
        </p:txBody>
      </p:sp>
      <p:sp>
        <p:nvSpPr>
          <p:cNvPr id="9" name="TextBox 8">
            <a:extLst>
              <a:ext uri="{FF2B5EF4-FFF2-40B4-BE49-F238E27FC236}">
                <a16:creationId xmlns:a16="http://schemas.microsoft.com/office/drawing/2014/main" id="{8FE69857-D1E1-4EA2-AE01-287A83E9E0B0}"/>
              </a:ext>
            </a:extLst>
          </p:cNvPr>
          <p:cNvSpPr txBox="1"/>
          <p:nvPr/>
        </p:nvSpPr>
        <p:spPr>
          <a:xfrm>
            <a:off x="838200" y="4883943"/>
            <a:ext cx="4235629" cy="1200329"/>
          </a:xfrm>
          <a:prstGeom prst="rect">
            <a:avLst/>
          </a:prstGeom>
          <a:solidFill>
            <a:schemeClr val="accent2">
              <a:lumMod val="40000"/>
              <a:lumOff val="60000"/>
            </a:schemeClr>
          </a:solidFill>
          <a:ln w="1905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You can use conversion factors to convert between these different units.</a:t>
            </a:r>
          </a:p>
        </p:txBody>
      </p:sp>
      <p:pic>
        <p:nvPicPr>
          <p:cNvPr id="8" name="Picture 7">
            <a:extLst>
              <a:ext uri="{FF2B5EF4-FFF2-40B4-BE49-F238E27FC236}">
                <a16:creationId xmlns:a16="http://schemas.microsoft.com/office/drawing/2014/main" id="{04C6E35F-03C3-4117-9726-5A0E5B83D993}"/>
              </a:ext>
            </a:extLst>
          </p:cNvPr>
          <p:cNvPicPr>
            <a:picLocks noChangeAspect="1"/>
          </p:cNvPicPr>
          <p:nvPr/>
        </p:nvPicPr>
        <p:blipFill>
          <a:blip r:embed="rId5"/>
          <a:stretch>
            <a:fillRect/>
          </a:stretch>
        </p:blipFill>
        <p:spPr>
          <a:xfrm>
            <a:off x="5490144" y="4874983"/>
            <a:ext cx="5398837" cy="660795"/>
          </a:xfrm>
          <a:prstGeom prst="rect">
            <a:avLst/>
          </a:prstGeom>
          <a:ln w="19050">
            <a:solidFill>
              <a:schemeClr val="tx1"/>
            </a:solidFill>
          </a:ln>
        </p:spPr>
      </p:pic>
      <p:pic>
        <p:nvPicPr>
          <p:cNvPr id="11" name="Picture 10">
            <a:extLst>
              <a:ext uri="{FF2B5EF4-FFF2-40B4-BE49-F238E27FC236}">
                <a16:creationId xmlns:a16="http://schemas.microsoft.com/office/drawing/2014/main" id="{0BCBF8F2-C7D4-493C-93EA-D9DF07734815}"/>
              </a:ext>
            </a:extLst>
          </p:cNvPr>
          <p:cNvPicPr>
            <a:picLocks noChangeAspect="1"/>
          </p:cNvPicPr>
          <p:nvPr/>
        </p:nvPicPr>
        <p:blipFill>
          <a:blip r:embed="rId6"/>
          <a:stretch>
            <a:fillRect/>
          </a:stretch>
        </p:blipFill>
        <p:spPr>
          <a:xfrm>
            <a:off x="5490143" y="5727198"/>
            <a:ext cx="5398837" cy="379131"/>
          </a:xfrm>
          <a:prstGeom prst="rect">
            <a:avLst/>
          </a:prstGeom>
          <a:ln w="19050">
            <a:solidFill>
              <a:schemeClr val="tx1"/>
            </a:solidFill>
          </a:ln>
        </p:spPr>
      </p:pic>
    </p:spTree>
    <p:extLst>
      <p:ext uri="{BB962C8B-B14F-4D97-AF65-F5344CB8AC3E}">
        <p14:creationId xmlns:p14="http://schemas.microsoft.com/office/powerpoint/2010/main" val="3043161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5328C-5F96-46BD-91EB-1CBA16675EF8}"/>
              </a:ext>
            </a:extLst>
          </p:cNvPr>
          <p:cNvSpPr>
            <a:spLocks noGrp="1"/>
          </p:cNvSpPr>
          <p:nvPr>
            <p:ph type="title"/>
          </p:nvPr>
        </p:nvSpPr>
        <p:spPr/>
        <p:txBody>
          <a:bodyPr/>
          <a:lstStyle/>
          <a:p>
            <a:r>
              <a:rPr lang="en-US" dirty="0"/>
              <a:t>Surface Area &amp; Water System Operations</a:t>
            </a:r>
          </a:p>
        </p:txBody>
      </p:sp>
      <p:sp>
        <p:nvSpPr>
          <p:cNvPr id="4" name="Slide Number Placeholder 3">
            <a:extLst>
              <a:ext uri="{FF2B5EF4-FFF2-40B4-BE49-F238E27FC236}">
                <a16:creationId xmlns:a16="http://schemas.microsoft.com/office/drawing/2014/main" id="{2B8DE525-1EF8-4FCA-A8C6-84CFCB3FA0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5" name="Diagram 4">
            <a:extLst>
              <a:ext uri="{FF2B5EF4-FFF2-40B4-BE49-F238E27FC236}">
                <a16:creationId xmlns:a16="http://schemas.microsoft.com/office/drawing/2014/main" id="{507B81FF-9DA9-445D-84C1-B377524B240C}"/>
              </a:ext>
            </a:extLst>
          </p:cNvPr>
          <p:cNvGraphicFramePr/>
          <p:nvPr/>
        </p:nvGraphicFramePr>
        <p:xfrm>
          <a:off x="1422400" y="1690690"/>
          <a:ext cx="8920480" cy="46656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16038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6ED04-B158-48A6-8E13-88170F0A082C}"/>
              </a:ext>
            </a:extLst>
          </p:cNvPr>
          <p:cNvSpPr>
            <a:spLocks noGrp="1"/>
          </p:cNvSpPr>
          <p:nvPr>
            <p:ph type="title"/>
          </p:nvPr>
        </p:nvSpPr>
        <p:spPr/>
        <p:txBody>
          <a:bodyPr/>
          <a:lstStyle/>
          <a:p>
            <a:r>
              <a:rPr lang="en-US" dirty="0"/>
              <a:t>Surface Area &amp; Water System Operations</a:t>
            </a:r>
          </a:p>
        </p:txBody>
      </p:sp>
      <p:sp>
        <p:nvSpPr>
          <p:cNvPr id="4" name="Slide Number Placeholder 3">
            <a:extLst>
              <a:ext uri="{FF2B5EF4-FFF2-40B4-BE49-F238E27FC236}">
                <a16:creationId xmlns:a16="http://schemas.microsoft.com/office/drawing/2014/main" id="{0F395749-83FE-4E43-82B9-641C88572BE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6" name="Picture 15" descr="A picture containing outdoor, sky, ground, water&#10;&#10;Description automatically generated">
            <a:extLst>
              <a:ext uri="{FF2B5EF4-FFF2-40B4-BE49-F238E27FC236}">
                <a16:creationId xmlns:a16="http://schemas.microsoft.com/office/drawing/2014/main" id="{71318FFA-FB96-45EB-BA80-8CA7685551C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222" r="17111"/>
          <a:stretch/>
        </p:blipFill>
        <p:spPr>
          <a:xfrm>
            <a:off x="224848" y="1940560"/>
            <a:ext cx="4041648" cy="4114800"/>
          </a:xfrm>
          <a:prstGeom prst="rect">
            <a:avLst/>
          </a:prstGeom>
        </p:spPr>
      </p:pic>
      <p:pic>
        <p:nvPicPr>
          <p:cNvPr id="18" name="Picture 17">
            <a:extLst>
              <a:ext uri="{FF2B5EF4-FFF2-40B4-BE49-F238E27FC236}">
                <a16:creationId xmlns:a16="http://schemas.microsoft.com/office/drawing/2014/main" id="{1839CCC3-FCC3-4E2E-A140-F7DFE4A838B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2501" r="6999"/>
          <a:stretch/>
        </p:blipFill>
        <p:spPr>
          <a:xfrm>
            <a:off x="4545232" y="1940560"/>
            <a:ext cx="3867912" cy="4114800"/>
          </a:xfrm>
          <a:prstGeom prst="rect">
            <a:avLst/>
          </a:prstGeom>
        </p:spPr>
      </p:pic>
      <p:pic>
        <p:nvPicPr>
          <p:cNvPr id="14" name="Picture 13" descr="A picture containing text&#10;&#10;Description automatically generated">
            <a:extLst>
              <a:ext uri="{FF2B5EF4-FFF2-40B4-BE49-F238E27FC236}">
                <a16:creationId xmlns:a16="http://schemas.microsoft.com/office/drawing/2014/main" id="{1D57FD76-7DFF-4883-9F80-7063FDB927C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8000" t="6469" r="24778"/>
          <a:stretch/>
        </p:blipFill>
        <p:spPr>
          <a:xfrm>
            <a:off x="8691880" y="1940560"/>
            <a:ext cx="3356552" cy="4114800"/>
          </a:xfrm>
          <a:prstGeom prst="rect">
            <a:avLst/>
          </a:prstGeom>
        </p:spPr>
      </p:pic>
      <p:pic>
        <p:nvPicPr>
          <p:cNvPr id="20" name="Picture 19">
            <a:extLst>
              <a:ext uri="{FF2B5EF4-FFF2-40B4-BE49-F238E27FC236}">
                <a16:creationId xmlns:a16="http://schemas.microsoft.com/office/drawing/2014/main" id="{52B6B95C-339A-4CE1-89E2-CBFC01F5D928}"/>
              </a:ext>
            </a:extLst>
          </p:cNvPr>
          <p:cNvPicPr>
            <a:picLocks noChangeAspect="1"/>
          </p:cNvPicPr>
          <p:nvPr/>
        </p:nvPicPr>
        <p:blipFill>
          <a:blip r:embed="rId5"/>
          <a:stretch>
            <a:fillRect/>
          </a:stretch>
        </p:blipFill>
        <p:spPr>
          <a:xfrm rot="17292633">
            <a:off x="7947119" y="3798692"/>
            <a:ext cx="5029200" cy="519144"/>
          </a:xfrm>
          <a:prstGeom prst="rect">
            <a:avLst/>
          </a:prstGeom>
          <a:ln w="19050">
            <a:solidFill>
              <a:schemeClr val="tx1"/>
            </a:solidFill>
          </a:ln>
        </p:spPr>
      </p:pic>
      <p:pic>
        <p:nvPicPr>
          <p:cNvPr id="22" name="Picture 21">
            <a:extLst>
              <a:ext uri="{FF2B5EF4-FFF2-40B4-BE49-F238E27FC236}">
                <a16:creationId xmlns:a16="http://schemas.microsoft.com/office/drawing/2014/main" id="{ACCBCDF5-BBBF-407A-A82D-EFDFBF931C8E}"/>
              </a:ext>
            </a:extLst>
          </p:cNvPr>
          <p:cNvPicPr>
            <a:picLocks noChangeAspect="1"/>
          </p:cNvPicPr>
          <p:nvPr/>
        </p:nvPicPr>
        <p:blipFill>
          <a:blip r:embed="rId6"/>
          <a:stretch>
            <a:fillRect/>
          </a:stretch>
        </p:blipFill>
        <p:spPr>
          <a:xfrm rot="17458258">
            <a:off x="3799588" y="3785794"/>
            <a:ext cx="5029200" cy="469498"/>
          </a:xfrm>
          <a:prstGeom prst="rect">
            <a:avLst/>
          </a:prstGeom>
          <a:ln w="19050">
            <a:solidFill>
              <a:schemeClr val="tx1"/>
            </a:solidFill>
          </a:ln>
        </p:spPr>
      </p:pic>
      <p:sp>
        <p:nvSpPr>
          <p:cNvPr id="23" name="TextBox 22">
            <a:extLst>
              <a:ext uri="{FF2B5EF4-FFF2-40B4-BE49-F238E27FC236}">
                <a16:creationId xmlns:a16="http://schemas.microsoft.com/office/drawing/2014/main" id="{6A3B18FA-4B97-443E-B68D-C558E23E7FBF}"/>
              </a:ext>
            </a:extLst>
          </p:cNvPr>
          <p:cNvSpPr txBox="1"/>
          <p:nvPr/>
        </p:nvSpPr>
        <p:spPr>
          <a:xfrm rot="17731592">
            <a:off x="-239401" y="3761297"/>
            <a:ext cx="5029200" cy="338554"/>
          </a:xfrm>
          <a:prstGeom prst="rect">
            <a:avLst/>
          </a:prstGeom>
          <a:solidFill>
            <a:schemeClr val="bg1"/>
          </a:solidFill>
          <a:ln w="19050">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Copper sulfate application for algae control </a:t>
            </a:r>
            <a:r>
              <a:rPr kumimoji="0" lang="en-US" sz="1600" b="0" i="0" u="none" strike="noStrike" kern="1200" cap="none" spc="0" normalizeH="0" baseline="0" noProof="0" dirty="0" err="1">
                <a:ln>
                  <a:noFill/>
                </a:ln>
                <a:solidFill>
                  <a:prstClr val="black"/>
                </a:solidFill>
                <a:effectLst/>
                <a:uLnTx/>
                <a:uFillTx/>
                <a:latin typeface="Calibri" panose="020F0502020204030204"/>
                <a:ea typeface="+mn-ea"/>
                <a:cs typeface="+mn-cs"/>
              </a:rPr>
              <a:t>lbs</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/acre</a:t>
            </a:r>
          </a:p>
        </p:txBody>
      </p:sp>
    </p:spTree>
    <p:extLst>
      <p:ext uri="{BB962C8B-B14F-4D97-AF65-F5344CB8AC3E}">
        <p14:creationId xmlns:p14="http://schemas.microsoft.com/office/powerpoint/2010/main" val="2291795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B28E0-93B8-4DD7-BB76-15BC7FBCA402}"/>
              </a:ext>
            </a:extLst>
          </p:cNvPr>
          <p:cNvSpPr>
            <a:spLocks noGrp="1"/>
          </p:cNvSpPr>
          <p:nvPr>
            <p:ph type="title"/>
          </p:nvPr>
        </p:nvSpPr>
        <p:spPr/>
        <p:txBody>
          <a:bodyPr/>
          <a:lstStyle/>
          <a:p>
            <a:r>
              <a:rPr lang="en-US" dirty="0"/>
              <a:t>Surface Area Equations</a:t>
            </a:r>
          </a:p>
        </p:txBody>
      </p:sp>
      <p:sp>
        <p:nvSpPr>
          <p:cNvPr id="4" name="Slide Number Placeholder 3">
            <a:extLst>
              <a:ext uri="{FF2B5EF4-FFF2-40B4-BE49-F238E27FC236}">
                <a16:creationId xmlns:a16="http://schemas.microsoft.com/office/drawing/2014/main" id="{C024947C-FCE2-41B4-8D4A-CF99018B4F7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7318018D-70F1-43EE-BD86-D3BFBEB39790}"/>
              </a:ext>
            </a:extLst>
          </p:cNvPr>
          <p:cNvPicPr>
            <a:picLocks noChangeAspect="1"/>
          </p:cNvPicPr>
          <p:nvPr/>
        </p:nvPicPr>
        <p:blipFill>
          <a:blip r:embed="rId2"/>
          <a:stretch>
            <a:fillRect/>
          </a:stretch>
        </p:blipFill>
        <p:spPr>
          <a:xfrm>
            <a:off x="449454" y="1690690"/>
            <a:ext cx="11293092" cy="4240489"/>
          </a:xfrm>
          <a:prstGeom prst="rect">
            <a:avLst/>
          </a:prstGeom>
        </p:spPr>
      </p:pic>
      <p:sp>
        <p:nvSpPr>
          <p:cNvPr id="15" name="Rectangle 14">
            <a:extLst>
              <a:ext uri="{FF2B5EF4-FFF2-40B4-BE49-F238E27FC236}">
                <a16:creationId xmlns:a16="http://schemas.microsoft.com/office/drawing/2014/main" id="{66969281-3A47-4FC5-A8A3-6B769F3D36AB}"/>
              </a:ext>
            </a:extLst>
          </p:cNvPr>
          <p:cNvSpPr/>
          <p:nvPr/>
        </p:nvSpPr>
        <p:spPr>
          <a:xfrm>
            <a:off x="449454" y="1668464"/>
            <a:ext cx="3695826" cy="903285"/>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B3BED5E-A4EE-445E-8A3A-C231B738DD89}"/>
              </a:ext>
            </a:extLst>
          </p:cNvPr>
          <p:cNvSpPr/>
          <p:nvPr/>
        </p:nvSpPr>
        <p:spPr>
          <a:xfrm>
            <a:off x="449454" y="4683761"/>
            <a:ext cx="3807586" cy="329408"/>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70699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05F154EA-EE3A-4A8F-96D1-26CFDCBCCDB7}"/>
              </a:ext>
            </a:extLst>
          </p:cNvPr>
          <p:cNvSpPr txBox="1">
            <a:spLocks/>
          </p:cNvSpPr>
          <p:nvPr/>
        </p:nvSpPr>
        <p:spPr>
          <a:xfrm>
            <a:off x="838200" y="1385307"/>
            <a:ext cx="10515600" cy="1603375"/>
          </a:xfrm>
          <a:prstGeom prst="rect">
            <a:avLst/>
          </a:prstGeom>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You need to buy some new liner for your </a:t>
            </a:r>
            <a:r>
              <a:rPr lang="en-US" sz="3600" dirty="0">
                <a:solidFill>
                  <a:prstClr val="black"/>
                </a:solidFill>
                <a:latin typeface="Calibri" panose="020F0502020204030204"/>
              </a:rPr>
              <a:t>R</a:t>
            </a:r>
            <a:r>
              <a:rPr kumimoji="0" lang="en-US" sz="3600" b="0" i="0" u="none" strike="noStrike" kern="1200" cap="none" spc="0" normalizeH="0" baseline="0" noProof="0" dirty="0" err="1">
                <a:ln>
                  <a:noFill/>
                </a:ln>
                <a:solidFill>
                  <a:prstClr val="black"/>
                </a:solidFill>
                <a:effectLst/>
                <a:uLnTx/>
                <a:uFillTx/>
                <a:latin typeface="Calibri" panose="020F0502020204030204"/>
                <a:ea typeface="+mn-ea"/>
                <a:cs typeface="+mn-cs"/>
              </a:rPr>
              <a:t>everse</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 Osmosis reject water pond. The pond is 64’ long and 32’ wide. How many square feet do you need to order?</a:t>
            </a:r>
          </a:p>
        </p:txBody>
      </p:sp>
      <p:sp>
        <p:nvSpPr>
          <p:cNvPr id="20" name="Rectangle 19">
            <a:extLst>
              <a:ext uri="{FF2B5EF4-FFF2-40B4-BE49-F238E27FC236}">
                <a16:creationId xmlns:a16="http://schemas.microsoft.com/office/drawing/2014/main" id="{C5E58A3E-03FC-4BCF-A063-ACA033AA2CD1}"/>
              </a:ext>
            </a:extLst>
          </p:cNvPr>
          <p:cNvSpPr/>
          <p:nvPr/>
        </p:nvSpPr>
        <p:spPr>
          <a:xfrm>
            <a:off x="7863840" y="4135838"/>
            <a:ext cx="3657600" cy="182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9A1979C-C91D-4336-BA8F-B9323F854F7A}"/>
              </a:ext>
            </a:extLst>
          </p:cNvPr>
          <p:cNvSpPr>
            <a:spLocks noGrp="1"/>
          </p:cNvSpPr>
          <p:nvPr>
            <p:ph type="title"/>
          </p:nvPr>
        </p:nvSpPr>
        <p:spPr/>
        <p:txBody>
          <a:bodyPr/>
          <a:lstStyle/>
          <a:p>
            <a:r>
              <a:rPr lang="en-US" dirty="0"/>
              <a:t>Surface Area Example – Square or Rectangle</a:t>
            </a:r>
          </a:p>
        </p:txBody>
      </p:sp>
      <p:sp>
        <p:nvSpPr>
          <p:cNvPr id="3" name="Slide Number Placeholder 2">
            <a:extLst>
              <a:ext uri="{FF2B5EF4-FFF2-40B4-BE49-F238E27FC236}">
                <a16:creationId xmlns:a16="http://schemas.microsoft.com/office/drawing/2014/main" id="{9707C230-7238-488D-9838-A4DF642AEA1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00C5F3E4-9635-4DB8-A523-686ACA47FE96}"/>
              </a:ext>
            </a:extLst>
          </p:cNvPr>
          <p:cNvSpPr/>
          <p:nvPr/>
        </p:nvSpPr>
        <p:spPr>
          <a:xfrm>
            <a:off x="838201" y="3849507"/>
            <a:ext cx="5770944" cy="2871970"/>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Area = (Length)(Width)</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Area = (64 feet)(32 feet)</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Area = </a:t>
            </a: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2,048 ft</a:t>
            </a:r>
            <a:r>
              <a:rPr kumimoji="0" lang="en-US" sz="3200" b="1" i="0"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grpSp>
        <p:nvGrpSpPr>
          <p:cNvPr id="14" name="Group 13">
            <a:extLst>
              <a:ext uri="{FF2B5EF4-FFF2-40B4-BE49-F238E27FC236}">
                <a16:creationId xmlns:a16="http://schemas.microsoft.com/office/drawing/2014/main" id="{A5039DC0-C8EE-43E2-A200-942D2D22D2D5}"/>
              </a:ext>
            </a:extLst>
          </p:cNvPr>
          <p:cNvGrpSpPr/>
          <p:nvPr/>
        </p:nvGrpSpPr>
        <p:grpSpPr>
          <a:xfrm>
            <a:off x="7863840" y="4255663"/>
            <a:ext cx="3657600" cy="461665"/>
            <a:chOff x="7477760" y="4510513"/>
            <a:chExt cx="3657600" cy="461665"/>
          </a:xfrm>
        </p:grpSpPr>
        <p:cxnSp>
          <p:nvCxnSpPr>
            <p:cNvPr id="12" name="Straight Arrow Connector 11">
              <a:extLst>
                <a:ext uri="{FF2B5EF4-FFF2-40B4-BE49-F238E27FC236}">
                  <a16:creationId xmlns:a16="http://schemas.microsoft.com/office/drawing/2014/main" id="{F2173A26-64FC-460D-B085-8047D621DE27}"/>
                </a:ext>
              </a:extLst>
            </p:cNvPr>
            <p:cNvCxnSpPr/>
            <p:nvPr/>
          </p:nvCxnSpPr>
          <p:spPr>
            <a:xfrm>
              <a:off x="7477760" y="4527552"/>
              <a:ext cx="3657600" cy="0"/>
            </a:xfrm>
            <a:prstGeom prst="straightConnector1">
              <a:avLst/>
            </a:prstGeom>
            <a:ln w="5715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CF031336-A8E6-4479-A9B1-E39B9ADFD78E}"/>
                </a:ext>
              </a:extLst>
            </p:cNvPr>
            <p:cNvSpPr txBox="1"/>
            <p:nvPr/>
          </p:nvSpPr>
          <p:spPr>
            <a:xfrm>
              <a:off x="8224520" y="4510513"/>
              <a:ext cx="2070760"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Length (l) = 64’</a:t>
              </a:r>
            </a:p>
          </p:txBody>
        </p:sp>
      </p:grpSp>
      <p:grpSp>
        <p:nvGrpSpPr>
          <p:cNvPr id="17" name="Group 16">
            <a:extLst>
              <a:ext uri="{FF2B5EF4-FFF2-40B4-BE49-F238E27FC236}">
                <a16:creationId xmlns:a16="http://schemas.microsoft.com/office/drawing/2014/main" id="{CF4BC39D-1D2A-4693-A560-354937AEC0A8}"/>
              </a:ext>
            </a:extLst>
          </p:cNvPr>
          <p:cNvGrpSpPr/>
          <p:nvPr/>
        </p:nvGrpSpPr>
        <p:grpSpPr>
          <a:xfrm>
            <a:off x="8204200" y="4135838"/>
            <a:ext cx="2141933" cy="1828800"/>
            <a:chOff x="9306559" y="4527552"/>
            <a:chExt cx="2141933" cy="1828800"/>
          </a:xfrm>
        </p:grpSpPr>
        <p:cxnSp>
          <p:nvCxnSpPr>
            <p:cNvPr id="15" name="Straight Arrow Connector 14">
              <a:extLst>
                <a:ext uri="{FF2B5EF4-FFF2-40B4-BE49-F238E27FC236}">
                  <a16:creationId xmlns:a16="http://schemas.microsoft.com/office/drawing/2014/main" id="{B6036D10-9127-420D-8499-6D51625B7377}"/>
                </a:ext>
              </a:extLst>
            </p:cNvPr>
            <p:cNvCxnSpPr/>
            <p:nvPr/>
          </p:nvCxnSpPr>
          <p:spPr>
            <a:xfrm>
              <a:off x="9306559" y="4527552"/>
              <a:ext cx="0" cy="1828800"/>
            </a:xfrm>
            <a:prstGeom prst="straightConnector1">
              <a:avLst/>
            </a:prstGeom>
            <a:ln w="57150">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F987B53D-9FFB-4753-AB1D-2B5DDEB4ACB3}"/>
                </a:ext>
              </a:extLst>
            </p:cNvPr>
            <p:cNvSpPr txBox="1"/>
            <p:nvPr/>
          </p:nvSpPr>
          <p:spPr>
            <a:xfrm>
              <a:off x="9306559" y="5143268"/>
              <a:ext cx="2141933"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Calibri" panose="020F0502020204030204"/>
                  <a:ea typeface="+mn-ea"/>
                  <a:cs typeface="+mn-cs"/>
                </a:rPr>
                <a:t>Width (w) = 32’</a:t>
              </a:r>
            </a:p>
          </p:txBody>
        </p:sp>
      </p:grpSp>
      <p:pic>
        <p:nvPicPr>
          <p:cNvPr id="11" name="Picture 10">
            <a:extLst>
              <a:ext uri="{FF2B5EF4-FFF2-40B4-BE49-F238E27FC236}">
                <a16:creationId xmlns:a16="http://schemas.microsoft.com/office/drawing/2014/main" id="{8B81A670-3E39-4406-A47C-6EF394E24854}"/>
              </a:ext>
            </a:extLst>
          </p:cNvPr>
          <p:cNvPicPr>
            <a:picLocks noChangeAspect="1"/>
          </p:cNvPicPr>
          <p:nvPr/>
        </p:nvPicPr>
        <p:blipFill>
          <a:blip r:embed="rId2"/>
          <a:stretch>
            <a:fillRect/>
          </a:stretch>
        </p:blipFill>
        <p:spPr>
          <a:xfrm>
            <a:off x="920626" y="3049562"/>
            <a:ext cx="5818903" cy="501630"/>
          </a:xfrm>
          <a:prstGeom prst="rect">
            <a:avLst/>
          </a:prstGeom>
          <a:ln w="19050">
            <a:solidFill>
              <a:schemeClr val="tx1"/>
            </a:solidFill>
          </a:ln>
        </p:spPr>
      </p:pic>
    </p:spTree>
    <p:extLst>
      <p:ext uri="{BB962C8B-B14F-4D97-AF65-F5344CB8AC3E}">
        <p14:creationId xmlns:p14="http://schemas.microsoft.com/office/powerpoint/2010/main" val="2757739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05F154EA-EE3A-4A8F-96D1-26CFDCBCCDB7}"/>
              </a:ext>
            </a:extLst>
          </p:cNvPr>
          <p:cNvSpPr txBox="1">
            <a:spLocks/>
          </p:cNvSpPr>
          <p:nvPr/>
        </p:nvSpPr>
        <p:spPr>
          <a:xfrm>
            <a:off x="838200" y="1385488"/>
            <a:ext cx="10515600" cy="1603375"/>
          </a:xfrm>
          <a:prstGeom prst="rect">
            <a:avLst/>
          </a:prstGeom>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What is the surface area in square feet of a circular sedimentation basin that is 60 feet in diameter?</a:t>
            </a:r>
          </a:p>
        </p:txBody>
      </p:sp>
      <p:sp>
        <p:nvSpPr>
          <p:cNvPr id="2" name="Title 1">
            <a:extLst>
              <a:ext uri="{FF2B5EF4-FFF2-40B4-BE49-F238E27FC236}">
                <a16:creationId xmlns:a16="http://schemas.microsoft.com/office/drawing/2014/main" id="{D9A1979C-C91D-4336-BA8F-B9323F854F7A}"/>
              </a:ext>
            </a:extLst>
          </p:cNvPr>
          <p:cNvSpPr>
            <a:spLocks noGrp="1"/>
          </p:cNvSpPr>
          <p:nvPr>
            <p:ph type="title"/>
          </p:nvPr>
        </p:nvSpPr>
        <p:spPr/>
        <p:txBody>
          <a:bodyPr/>
          <a:lstStyle/>
          <a:p>
            <a:r>
              <a:rPr lang="en-US" dirty="0"/>
              <a:t>Surface Area Example - Circle</a:t>
            </a:r>
          </a:p>
        </p:txBody>
      </p:sp>
      <p:sp>
        <p:nvSpPr>
          <p:cNvPr id="3" name="Slide Number Placeholder 2">
            <a:extLst>
              <a:ext uri="{FF2B5EF4-FFF2-40B4-BE49-F238E27FC236}">
                <a16:creationId xmlns:a16="http://schemas.microsoft.com/office/drawing/2014/main" id="{9707C230-7238-488D-9838-A4DF642AEA1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00C5F3E4-9635-4DB8-A523-686ACA47FE96}"/>
              </a:ext>
            </a:extLst>
          </p:cNvPr>
          <p:cNvSpPr/>
          <p:nvPr/>
        </p:nvSpPr>
        <p:spPr>
          <a:xfrm>
            <a:off x="838201" y="3849507"/>
            <a:ext cx="5770944" cy="2871970"/>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Area = 3.14(Radius</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lvl="0" defTabSz="457200">
              <a:spcBef>
                <a:spcPts val="1200"/>
              </a:spcBef>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Area = (3.14)(30 ft</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2</a:t>
            </a:r>
            <a:r>
              <a:rPr lang="en-US" sz="3200" dirty="0">
                <a:solidFill>
                  <a:prstClr val="black"/>
                </a:solidFill>
              </a:rPr>
              <a:t>)</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 </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Area = (3.14)(900 ft</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Area = </a:t>
            </a: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2,826 ft</a:t>
            </a:r>
            <a:r>
              <a:rPr kumimoji="0" lang="en-US" sz="3200" b="1" i="0"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pic>
        <p:nvPicPr>
          <p:cNvPr id="9" name="Picture 8">
            <a:extLst>
              <a:ext uri="{FF2B5EF4-FFF2-40B4-BE49-F238E27FC236}">
                <a16:creationId xmlns:a16="http://schemas.microsoft.com/office/drawing/2014/main" id="{86282A13-D8CC-4906-8739-5C5822EE60F6}"/>
              </a:ext>
            </a:extLst>
          </p:cNvPr>
          <p:cNvPicPr>
            <a:picLocks noChangeAspect="1"/>
          </p:cNvPicPr>
          <p:nvPr/>
        </p:nvPicPr>
        <p:blipFill>
          <a:blip r:embed="rId2"/>
          <a:stretch>
            <a:fillRect/>
          </a:stretch>
        </p:blipFill>
        <p:spPr>
          <a:xfrm>
            <a:off x="947829" y="2583807"/>
            <a:ext cx="3542891" cy="810112"/>
          </a:xfrm>
          <a:prstGeom prst="rect">
            <a:avLst/>
          </a:prstGeom>
          <a:ln w="19050">
            <a:solidFill>
              <a:schemeClr val="tx1"/>
            </a:solidFill>
          </a:ln>
        </p:spPr>
      </p:pic>
      <p:sp>
        <p:nvSpPr>
          <p:cNvPr id="10" name="Oval 9">
            <a:extLst>
              <a:ext uri="{FF2B5EF4-FFF2-40B4-BE49-F238E27FC236}">
                <a16:creationId xmlns:a16="http://schemas.microsoft.com/office/drawing/2014/main" id="{8D3DC095-4F54-42D1-B3AC-93742ABD7E7C}"/>
              </a:ext>
            </a:extLst>
          </p:cNvPr>
          <p:cNvSpPr/>
          <p:nvPr/>
        </p:nvSpPr>
        <p:spPr>
          <a:xfrm>
            <a:off x="7477760" y="2698752"/>
            <a:ext cx="3657600" cy="3657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A5039DC0-C8EE-43E2-A200-942D2D22D2D5}"/>
              </a:ext>
            </a:extLst>
          </p:cNvPr>
          <p:cNvGrpSpPr/>
          <p:nvPr/>
        </p:nvGrpSpPr>
        <p:grpSpPr>
          <a:xfrm>
            <a:off x="7477760" y="3995166"/>
            <a:ext cx="3657600" cy="532386"/>
            <a:chOff x="7477760" y="3995166"/>
            <a:chExt cx="3657600" cy="532386"/>
          </a:xfrm>
        </p:grpSpPr>
        <p:cxnSp>
          <p:nvCxnSpPr>
            <p:cNvPr id="12" name="Straight Arrow Connector 11">
              <a:extLst>
                <a:ext uri="{FF2B5EF4-FFF2-40B4-BE49-F238E27FC236}">
                  <a16:creationId xmlns:a16="http://schemas.microsoft.com/office/drawing/2014/main" id="{F2173A26-64FC-460D-B085-8047D621DE27}"/>
                </a:ext>
              </a:extLst>
            </p:cNvPr>
            <p:cNvCxnSpPr/>
            <p:nvPr/>
          </p:nvCxnSpPr>
          <p:spPr>
            <a:xfrm>
              <a:off x="7477760" y="4527552"/>
              <a:ext cx="3657600" cy="0"/>
            </a:xfrm>
            <a:prstGeom prst="straightConnector1">
              <a:avLst/>
            </a:prstGeom>
            <a:ln w="5715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CF031336-A8E6-4479-A9B1-E39B9ADFD78E}"/>
                </a:ext>
              </a:extLst>
            </p:cNvPr>
            <p:cNvSpPr txBox="1"/>
            <p:nvPr/>
          </p:nvSpPr>
          <p:spPr>
            <a:xfrm>
              <a:off x="7973741" y="3995166"/>
              <a:ext cx="2479077"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Diameter (d) = 60’</a:t>
              </a:r>
            </a:p>
          </p:txBody>
        </p:sp>
      </p:grpSp>
      <p:grpSp>
        <p:nvGrpSpPr>
          <p:cNvPr id="17" name="Group 16">
            <a:extLst>
              <a:ext uri="{FF2B5EF4-FFF2-40B4-BE49-F238E27FC236}">
                <a16:creationId xmlns:a16="http://schemas.microsoft.com/office/drawing/2014/main" id="{CF4BC39D-1D2A-4693-A560-354937AEC0A8}"/>
              </a:ext>
            </a:extLst>
          </p:cNvPr>
          <p:cNvGrpSpPr/>
          <p:nvPr/>
        </p:nvGrpSpPr>
        <p:grpSpPr>
          <a:xfrm>
            <a:off x="9306559" y="4527552"/>
            <a:ext cx="1478290" cy="1828800"/>
            <a:chOff x="9306559" y="4527552"/>
            <a:chExt cx="1478290" cy="1828800"/>
          </a:xfrm>
        </p:grpSpPr>
        <p:cxnSp>
          <p:nvCxnSpPr>
            <p:cNvPr id="15" name="Straight Arrow Connector 14">
              <a:extLst>
                <a:ext uri="{FF2B5EF4-FFF2-40B4-BE49-F238E27FC236}">
                  <a16:creationId xmlns:a16="http://schemas.microsoft.com/office/drawing/2014/main" id="{B6036D10-9127-420D-8499-6D51625B7377}"/>
                </a:ext>
              </a:extLst>
            </p:cNvPr>
            <p:cNvCxnSpPr/>
            <p:nvPr/>
          </p:nvCxnSpPr>
          <p:spPr>
            <a:xfrm>
              <a:off x="9306559" y="4527552"/>
              <a:ext cx="0" cy="1828800"/>
            </a:xfrm>
            <a:prstGeom prst="straightConnector1">
              <a:avLst/>
            </a:prstGeom>
            <a:ln w="57150">
              <a:solidFill>
                <a:srgbClr val="FFFF00"/>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F987B53D-9FFB-4753-AB1D-2B5DDEB4ACB3}"/>
                </a:ext>
              </a:extLst>
            </p:cNvPr>
            <p:cNvSpPr txBox="1"/>
            <p:nvPr/>
          </p:nvSpPr>
          <p:spPr>
            <a:xfrm>
              <a:off x="9306559" y="5143268"/>
              <a:ext cx="1478290"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Calibri" panose="020F0502020204030204"/>
                  <a:ea typeface="+mn-ea"/>
                  <a:cs typeface="+mn-cs"/>
                </a:rPr>
                <a:t>Radius (r)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Calibri" panose="020F0502020204030204"/>
                  <a:ea typeface="+mn-ea"/>
                  <a:cs typeface="+mn-cs"/>
                </a:rPr>
                <a:t>= 30’</a:t>
              </a:r>
            </a:p>
          </p:txBody>
        </p:sp>
      </p:grpSp>
      <p:sp>
        <p:nvSpPr>
          <p:cNvPr id="18" name="TextBox 17">
            <a:extLst>
              <a:ext uri="{FF2B5EF4-FFF2-40B4-BE49-F238E27FC236}">
                <a16:creationId xmlns:a16="http://schemas.microsoft.com/office/drawing/2014/main" id="{72AC514F-FA88-4D91-BCBA-6B98109988C4}"/>
              </a:ext>
            </a:extLst>
          </p:cNvPr>
          <p:cNvSpPr txBox="1"/>
          <p:nvPr/>
        </p:nvSpPr>
        <p:spPr>
          <a:xfrm rot="20965327">
            <a:off x="7050975" y="3094072"/>
            <a:ext cx="4511167" cy="646331"/>
          </a:xfrm>
          <a:prstGeom prst="rect">
            <a:avLst/>
          </a:prstGeom>
          <a:solidFill>
            <a:schemeClr val="accent2">
              <a:lumMod val="75000"/>
            </a:schemeClr>
          </a:solidFill>
          <a:ln w="19050">
            <a:solidFill>
              <a:schemeClr val="accent4">
                <a:lumMod val="60000"/>
                <a:lumOff val="40000"/>
              </a:scheme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C000">
                    <a:lumMod val="40000"/>
                    <a:lumOff val="60000"/>
                  </a:srgbClr>
                </a:solidFill>
                <a:effectLst/>
                <a:uLnTx/>
                <a:uFillTx/>
                <a:latin typeface="Calibri" panose="020F0502020204030204"/>
                <a:ea typeface="+mn-ea"/>
                <a:cs typeface="+mn-cs"/>
              </a:rPr>
              <a:t>Radius = ½ Diameter</a:t>
            </a:r>
          </a:p>
        </p:txBody>
      </p:sp>
    </p:spTree>
    <p:extLst>
      <p:ext uri="{BB962C8B-B14F-4D97-AF65-F5344CB8AC3E}">
        <p14:creationId xmlns:p14="http://schemas.microsoft.com/office/powerpoint/2010/main" val="4216992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stationary, envelope&#10;&#10;Description automatically generated">
            <a:extLst>
              <a:ext uri="{FF2B5EF4-FFF2-40B4-BE49-F238E27FC236}">
                <a16:creationId xmlns:a16="http://schemas.microsoft.com/office/drawing/2014/main" id="{C37F05F1-2C66-4056-8FAC-9D94F3B8CA5B}"/>
              </a:ext>
            </a:extLst>
          </p:cNvPr>
          <p:cNvPicPr>
            <a:picLocks noChangeAspect="1"/>
          </p:cNvPicPr>
          <p:nvPr/>
        </p:nvPicPr>
        <p:blipFill rotWithShape="1">
          <a:blip r:embed="rId3" cstate="print">
            <a:alphaModFix amt="20000"/>
            <a:extLst>
              <a:ext uri="{28A0092B-C50C-407E-A947-70E740481C1C}">
                <a14:useLocalDpi xmlns:a14="http://schemas.microsoft.com/office/drawing/2010/main" val="0"/>
              </a:ext>
            </a:extLst>
          </a:blip>
          <a:srcRect t="5569" b="19431"/>
          <a:stretch/>
        </p:blipFill>
        <p:spPr>
          <a:xfrm>
            <a:off x="0" y="0"/>
            <a:ext cx="12192000" cy="6858000"/>
          </a:xfrm>
          <a:prstGeom prst="rect">
            <a:avLst/>
          </a:prstGeom>
        </p:spPr>
      </p:pic>
      <p:sp>
        <p:nvSpPr>
          <p:cNvPr id="6" name="Content Placeholder 2">
            <a:extLst>
              <a:ext uri="{FF2B5EF4-FFF2-40B4-BE49-F238E27FC236}">
                <a16:creationId xmlns:a16="http://schemas.microsoft.com/office/drawing/2014/main" id="{47154158-FEAD-40D5-B709-A86FB8CAE537}"/>
              </a:ext>
            </a:extLst>
          </p:cNvPr>
          <p:cNvSpPr txBox="1">
            <a:spLocks/>
          </p:cNvSpPr>
          <p:nvPr/>
        </p:nvSpPr>
        <p:spPr>
          <a:xfrm>
            <a:off x="838200" y="1543913"/>
            <a:ext cx="10515600" cy="1885088"/>
          </a:xfrm>
          <a:prstGeom prst="rect">
            <a:avLst/>
          </a:prstGeom>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How many square feet of weed cloth will you have to order to cover the fenced area around your 25’ diameter tank? The fenced area is 90’ x 90’.</a:t>
            </a:r>
          </a:p>
        </p:txBody>
      </p:sp>
      <p:sp>
        <p:nvSpPr>
          <p:cNvPr id="2" name="Title 1">
            <a:extLst>
              <a:ext uri="{FF2B5EF4-FFF2-40B4-BE49-F238E27FC236}">
                <a16:creationId xmlns:a16="http://schemas.microsoft.com/office/drawing/2014/main" id="{860582EA-D097-4945-AD12-08C69F2507D7}"/>
              </a:ext>
            </a:extLst>
          </p:cNvPr>
          <p:cNvSpPr>
            <a:spLocks noGrp="1"/>
          </p:cNvSpPr>
          <p:nvPr>
            <p:ph type="title"/>
          </p:nvPr>
        </p:nvSpPr>
        <p:spPr/>
        <p:txBody>
          <a:bodyPr/>
          <a:lstStyle/>
          <a:p>
            <a:r>
              <a:rPr lang="en-US" dirty="0"/>
              <a:t>Surface Area Practice</a:t>
            </a:r>
          </a:p>
        </p:txBody>
      </p:sp>
      <p:sp>
        <p:nvSpPr>
          <p:cNvPr id="3" name="Slide Number Placeholder 2">
            <a:extLst>
              <a:ext uri="{FF2B5EF4-FFF2-40B4-BE49-F238E27FC236}">
                <a16:creationId xmlns:a16="http://schemas.microsoft.com/office/drawing/2014/main" id="{22B18822-BF47-41D7-B5D2-48058C7746C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6C38154C-6AD3-4847-84EF-77EC67B7098C}"/>
              </a:ext>
            </a:extLst>
          </p:cNvPr>
          <p:cNvSpPr/>
          <p:nvPr/>
        </p:nvSpPr>
        <p:spPr>
          <a:xfrm>
            <a:off x="1135391" y="3109278"/>
            <a:ext cx="3575067" cy="1885088"/>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marR="0" lvl="0" indent="-514350" algn="l" defTabSz="457200" rtl="0" eaLnBrk="1" fontAlgn="auto" latinLnBrk="0" hangingPunct="1">
              <a:lnSpc>
                <a:spcPct val="100000"/>
              </a:lnSpc>
              <a:spcBef>
                <a:spcPts val="0"/>
              </a:spcBef>
              <a:spcAft>
                <a:spcPts val="0"/>
              </a:spcAft>
              <a:buClrTx/>
              <a:buSzTx/>
              <a:buFont typeface="+mj-lt"/>
              <a:buAutoNum type="alphaLcParenR"/>
              <a:tabLst/>
              <a:defRPr/>
            </a:pPr>
            <a:r>
              <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rPr>
              <a:t>2,250 ft</a:t>
            </a:r>
            <a:r>
              <a:rPr kumimoji="0" lang="fr-FR" sz="2800" b="0" i="0" u="none" strike="noStrike" kern="1200" cap="none" spc="0" normalizeH="0" baseline="30000" noProof="0" dirty="0">
                <a:ln>
                  <a:noFill/>
                </a:ln>
                <a:solidFill>
                  <a:prstClr val="black"/>
                </a:solidFill>
                <a:effectLst/>
                <a:uLnTx/>
                <a:uFillTx/>
                <a:latin typeface="Calibri" panose="020F0502020204030204"/>
                <a:ea typeface="+mn-ea"/>
                <a:cs typeface="+mn-cs"/>
              </a:rPr>
              <a:t>2</a:t>
            </a:r>
          </a:p>
          <a:p>
            <a:pPr marL="514350" marR="0" lvl="0" indent="-514350" algn="l" defTabSz="457200" rtl="0" eaLnBrk="1" fontAlgn="auto" latinLnBrk="0" hangingPunct="1">
              <a:lnSpc>
                <a:spcPct val="100000"/>
              </a:lnSpc>
              <a:spcBef>
                <a:spcPts val="0"/>
              </a:spcBef>
              <a:spcAft>
                <a:spcPts val="0"/>
              </a:spcAft>
              <a:buClrTx/>
              <a:buSzTx/>
              <a:buFont typeface="+mj-lt"/>
              <a:buAutoNum type="alphaLcParenR"/>
              <a:tabLst/>
              <a:defRPr/>
            </a:pPr>
            <a:r>
              <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rPr>
              <a:t>7,610 ft</a:t>
            </a:r>
            <a:r>
              <a:rPr kumimoji="0" lang="fr-FR" sz="2800" b="0" i="0" u="none" strike="noStrike" kern="1200" cap="none" spc="0" normalizeH="0" baseline="30000" noProof="0" dirty="0">
                <a:ln>
                  <a:noFill/>
                </a:ln>
                <a:solidFill>
                  <a:prstClr val="black"/>
                </a:solidFill>
                <a:effectLst/>
                <a:uLnTx/>
                <a:uFillTx/>
                <a:latin typeface="Calibri" panose="020F0502020204030204"/>
                <a:ea typeface="+mn-ea"/>
                <a:cs typeface="+mn-cs"/>
              </a:rPr>
              <a:t>2</a:t>
            </a:r>
          </a:p>
          <a:p>
            <a:pPr marL="514350" marR="0" lvl="0" indent="-514350" algn="l" defTabSz="457200" rtl="0" eaLnBrk="1" fontAlgn="auto" latinLnBrk="0" hangingPunct="1">
              <a:lnSpc>
                <a:spcPct val="100000"/>
              </a:lnSpc>
              <a:spcBef>
                <a:spcPts val="0"/>
              </a:spcBef>
              <a:spcAft>
                <a:spcPts val="0"/>
              </a:spcAft>
              <a:buClrTx/>
              <a:buSzTx/>
              <a:buFont typeface="+mj-lt"/>
              <a:buAutoNum type="alphaLcParenR"/>
              <a:tabLst/>
              <a:defRPr/>
            </a:pPr>
            <a:r>
              <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rPr>
              <a:t>8,100 ft</a:t>
            </a:r>
            <a:r>
              <a:rPr kumimoji="0" lang="fr-FR" sz="2800" b="0" i="0" u="none" strike="noStrike" kern="1200" cap="none" spc="0" normalizeH="0" baseline="30000" noProof="0" dirty="0">
                <a:ln>
                  <a:noFill/>
                </a:ln>
                <a:solidFill>
                  <a:prstClr val="black"/>
                </a:solidFill>
                <a:effectLst/>
                <a:uLnTx/>
                <a:uFillTx/>
                <a:latin typeface="Calibri" panose="020F0502020204030204"/>
                <a:ea typeface="+mn-ea"/>
                <a:cs typeface="+mn-cs"/>
              </a:rPr>
              <a:t>2</a:t>
            </a:r>
          </a:p>
          <a:p>
            <a:pPr marL="514350" marR="0" lvl="0" indent="-514350" algn="l" defTabSz="457200" rtl="0" eaLnBrk="1" fontAlgn="auto" latinLnBrk="0" hangingPunct="1">
              <a:lnSpc>
                <a:spcPct val="100000"/>
              </a:lnSpc>
              <a:spcBef>
                <a:spcPts val="0"/>
              </a:spcBef>
              <a:spcAft>
                <a:spcPts val="0"/>
              </a:spcAft>
              <a:buClrTx/>
              <a:buSzTx/>
              <a:buFont typeface="+mj-lt"/>
              <a:buAutoNum type="alphaLcParenR"/>
              <a:tabLst/>
              <a:defRPr/>
            </a:pPr>
            <a:r>
              <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rPr>
              <a:t>14,220 ft</a:t>
            </a:r>
            <a:r>
              <a:rPr kumimoji="0" lang="fr-FR" sz="2800" b="0" i="0" u="none" strike="noStrike" kern="1200" cap="none" spc="0" normalizeH="0" baseline="30000" noProof="0" dirty="0">
                <a:ln>
                  <a:noFill/>
                </a:ln>
                <a:solidFill>
                  <a:prstClr val="black"/>
                </a:solidFill>
                <a:effectLst/>
                <a:uLnTx/>
                <a:uFillTx/>
                <a:latin typeface="Calibri" panose="020F0502020204030204"/>
                <a:ea typeface="+mn-ea"/>
                <a:cs typeface="+mn-cs"/>
              </a:rPr>
              <a:t>2</a:t>
            </a:r>
          </a:p>
        </p:txBody>
      </p:sp>
      <p:grpSp>
        <p:nvGrpSpPr>
          <p:cNvPr id="25" name="Group 24">
            <a:extLst>
              <a:ext uri="{FF2B5EF4-FFF2-40B4-BE49-F238E27FC236}">
                <a16:creationId xmlns:a16="http://schemas.microsoft.com/office/drawing/2014/main" id="{BA369830-DAD1-411D-A14D-1ADB7F7EAD1A}"/>
              </a:ext>
            </a:extLst>
          </p:cNvPr>
          <p:cNvGrpSpPr/>
          <p:nvPr/>
        </p:nvGrpSpPr>
        <p:grpSpPr>
          <a:xfrm>
            <a:off x="7345616" y="3015278"/>
            <a:ext cx="3665533" cy="3657600"/>
            <a:chOff x="6354767" y="2778987"/>
            <a:chExt cx="3665533" cy="3657600"/>
          </a:xfrm>
        </p:grpSpPr>
        <p:sp>
          <p:nvSpPr>
            <p:cNvPr id="18" name="Rectangle 17">
              <a:extLst>
                <a:ext uri="{FF2B5EF4-FFF2-40B4-BE49-F238E27FC236}">
                  <a16:creationId xmlns:a16="http://schemas.microsoft.com/office/drawing/2014/main" id="{7FA4EFA4-CCD6-455A-B247-D988E7659284}"/>
                </a:ext>
              </a:extLst>
            </p:cNvPr>
            <p:cNvSpPr/>
            <p:nvPr/>
          </p:nvSpPr>
          <p:spPr>
            <a:xfrm>
              <a:off x="6362700" y="2778987"/>
              <a:ext cx="3657600" cy="36576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9" name="Group 18">
              <a:extLst>
                <a:ext uri="{FF2B5EF4-FFF2-40B4-BE49-F238E27FC236}">
                  <a16:creationId xmlns:a16="http://schemas.microsoft.com/office/drawing/2014/main" id="{F3067CA3-095D-462F-9E8F-6BD53EA9F17A}"/>
                </a:ext>
              </a:extLst>
            </p:cNvPr>
            <p:cNvGrpSpPr/>
            <p:nvPr/>
          </p:nvGrpSpPr>
          <p:grpSpPr>
            <a:xfrm>
              <a:off x="6354767" y="3094585"/>
              <a:ext cx="3657600" cy="461665"/>
              <a:chOff x="7477760" y="4510513"/>
              <a:chExt cx="3657600" cy="461665"/>
            </a:xfrm>
          </p:grpSpPr>
          <p:cxnSp>
            <p:nvCxnSpPr>
              <p:cNvPr id="20" name="Straight Arrow Connector 19">
                <a:extLst>
                  <a:ext uri="{FF2B5EF4-FFF2-40B4-BE49-F238E27FC236}">
                    <a16:creationId xmlns:a16="http://schemas.microsoft.com/office/drawing/2014/main" id="{1683EB41-8A99-48D7-915E-915A68D49373}"/>
                  </a:ext>
                </a:extLst>
              </p:cNvPr>
              <p:cNvCxnSpPr/>
              <p:nvPr/>
            </p:nvCxnSpPr>
            <p:spPr>
              <a:xfrm>
                <a:off x="7477760" y="4527552"/>
                <a:ext cx="3657600" cy="0"/>
              </a:xfrm>
              <a:prstGeom prst="straightConnector1">
                <a:avLst/>
              </a:prstGeom>
              <a:ln w="5715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278EC4DB-671E-43CD-AD0A-6122CAC8ACC4}"/>
                  </a:ext>
                </a:extLst>
              </p:cNvPr>
              <p:cNvSpPr txBox="1"/>
              <p:nvPr/>
            </p:nvSpPr>
            <p:spPr>
              <a:xfrm>
                <a:off x="8224520" y="4510513"/>
                <a:ext cx="2070760"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Length (l) = 90’</a:t>
                </a:r>
              </a:p>
            </p:txBody>
          </p:sp>
        </p:grpSp>
        <p:grpSp>
          <p:nvGrpSpPr>
            <p:cNvPr id="22" name="Group 21">
              <a:extLst>
                <a:ext uri="{FF2B5EF4-FFF2-40B4-BE49-F238E27FC236}">
                  <a16:creationId xmlns:a16="http://schemas.microsoft.com/office/drawing/2014/main" id="{774C7A1C-2EC4-47E6-B6D1-D49845C0C450}"/>
                </a:ext>
              </a:extLst>
            </p:cNvPr>
            <p:cNvGrpSpPr/>
            <p:nvPr/>
          </p:nvGrpSpPr>
          <p:grpSpPr>
            <a:xfrm>
              <a:off x="6793706" y="2778987"/>
              <a:ext cx="2180575" cy="3657600"/>
              <a:chOff x="7756366" y="4163713"/>
              <a:chExt cx="2180575" cy="3657600"/>
            </a:xfrm>
          </p:grpSpPr>
          <p:cxnSp>
            <p:nvCxnSpPr>
              <p:cNvPr id="23" name="Straight Arrow Connector 22">
                <a:extLst>
                  <a:ext uri="{FF2B5EF4-FFF2-40B4-BE49-F238E27FC236}">
                    <a16:creationId xmlns:a16="http://schemas.microsoft.com/office/drawing/2014/main" id="{8B0999DA-F5F9-42DA-92BA-E6913497E417}"/>
                  </a:ext>
                </a:extLst>
              </p:cNvPr>
              <p:cNvCxnSpPr/>
              <p:nvPr/>
            </p:nvCxnSpPr>
            <p:spPr>
              <a:xfrm>
                <a:off x="7756366" y="4163713"/>
                <a:ext cx="0" cy="3657600"/>
              </a:xfrm>
              <a:prstGeom prst="straightConnector1">
                <a:avLst/>
              </a:prstGeom>
              <a:ln w="5715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97CE4885-AF26-4462-9598-0A7E018EFE47}"/>
                  </a:ext>
                </a:extLst>
              </p:cNvPr>
              <p:cNvSpPr txBox="1"/>
              <p:nvPr/>
            </p:nvSpPr>
            <p:spPr>
              <a:xfrm>
                <a:off x="7786993" y="7169776"/>
                <a:ext cx="2149948"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Width (w) = 90’</a:t>
                </a:r>
              </a:p>
            </p:txBody>
          </p:sp>
        </p:grpSp>
      </p:grpSp>
      <p:grpSp>
        <p:nvGrpSpPr>
          <p:cNvPr id="26" name="Group 25">
            <a:extLst>
              <a:ext uri="{FF2B5EF4-FFF2-40B4-BE49-F238E27FC236}">
                <a16:creationId xmlns:a16="http://schemas.microsoft.com/office/drawing/2014/main" id="{0487EC8C-566C-4C7A-9E96-F4692DC96B73}"/>
              </a:ext>
            </a:extLst>
          </p:cNvPr>
          <p:cNvGrpSpPr/>
          <p:nvPr/>
        </p:nvGrpSpPr>
        <p:grpSpPr>
          <a:xfrm>
            <a:off x="8417808" y="3944306"/>
            <a:ext cx="1828800" cy="1840903"/>
            <a:chOff x="7302505" y="3846613"/>
            <a:chExt cx="1828800" cy="1840903"/>
          </a:xfrm>
        </p:grpSpPr>
        <p:sp>
          <p:nvSpPr>
            <p:cNvPr id="14" name="Oval 13">
              <a:extLst>
                <a:ext uri="{FF2B5EF4-FFF2-40B4-BE49-F238E27FC236}">
                  <a16:creationId xmlns:a16="http://schemas.microsoft.com/office/drawing/2014/main" id="{7052C0C9-A790-4CB3-9947-55A66D9AF086}"/>
                </a:ext>
              </a:extLst>
            </p:cNvPr>
            <p:cNvSpPr/>
            <p:nvPr/>
          </p:nvSpPr>
          <p:spPr>
            <a:xfrm>
              <a:off x="7302505" y="3846613"/>
              <a:ext cx="1828800" cy="1828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6C307997-6771-4DE2-9929-8FF931EF9BEE}"/>
                </a:ext>
              </a:extLst>
            </p:cNvPr>
            <p:cNvGrpSpPr/>
            <p:nvPr/>
          </p:nvGrpSpPr>
          <p:grpSpPr>
            <a:xfrm>
              <a:off x="7581111" y="3992471"/>
              <a:ext cx="1478290" cy="1695045"/>
              <a:chOff x="8670765" y="3746907"/>
              <a:chExt cx="1478290" cy="1695045"/>
            </a:xfrm>
          </p:grpSpPr>
          <p:cxnSp>
            <p:nvCxnSpPr>
              <p:cNvPr id="16" name="Straight Arrow Connector 15">
                <a:extLst>
                  <a:ext uri="{FF2B5EF4-FFF2-40B4-BE49-F238E27FC236}">
                    <a16:creationId xmlns:a16="http://schemas.microsoft.com/office/drawing/2014/main" id="{CFA94398-4777-4059-BBEE-17B63C1B7A81}"/>
                  </a:ext>
                </a:extLst>
              </p:cNvPr>
              <p:cNvCxnSpPr/>
              <p:nvPr/>
            </p:nvCxnSpPr>
            <p:spPr>
              <a:xfrm>
                <a:off x="9306559" y="4527552"/>
                <a:ext cx="0" cy="914400"/>
              </a:xfrm>
              <a:prstGeom prst="straightConnector1">
                <a:avLst/>
              </a:prstGeom>
              <a:ln w="57150">
                <a:solidFill>
                  <a:srgbClr val="FFFF00"/>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D61F2E7-4DEE-495C-B93D-804343477998}"/>
                  </a:ext>
                </a:extLst>
              </p:cNvPr>
              <p:cNvSpPr txBox="1"/>
              <p:nvPr/>
            </p:nvSpPr>
            <p:spPr>
              <a:xfrm>
                <a:off x="8670765" y="3746907"/>
                <a:ext cx="1478290"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Calibri" panose="020F0502020204030204"/>
                    <a:ea typeface="+mn-ea"/>
                    <a:cs typeface="+mn-cs"/>
                  </a:rPr>
                  <a:t>Radius (r)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Calibri" panose="020F0502020204030204"/>
                    <a:ea typeface="+mn-ea"/>
                    <a:cs typeface="+mn-cs"/>
                  </a:rPr>
                  <a:t>= 12.5’</a:t>
                </a:r>
              </a:p>
            </p:txBody>
          </p:sp>
        </p:grpSp>
      </p:grpSp>
      <p:pic>
        <p:nvPicPr>
          <p:cNvPr id="29" name="Picture 28">
            <a:extLst>
              <a:ext uri="{FF2B5EF4-FFF2-40B4-BE49-F238E27FC236}">
                <a16:creationId xmlns:a16="http://schemas.microsoft.com/office/drawing/2014/main" id="{583A6AB1-5E99-40C7-8635-B51F3DBE0AD9}"/>
              </a:ext>
            </a:extLst>
          </p:cNvPr>
          <p:cNvPicPr>
            <a:picLocks noChangeAspect="1"/>
          </p:cNvPicPr>
          <p:nvPr/>
        </p:nvPicPr>
        <p:blipFill>
          <a:blip r:embed="rId4"/>
          <a:stretch>
            <a:fillRect/>
          </a:stretch>
        </p:blipFill>
        <p:spPr>
          <a:xfrm>
            <a:off x="1405100" y="5211919"/>
            <a:ext cx="4159255" cy="358557"/>
          </a:xfrm>
          <a:prstGeom prst="rect">
            <a:avLst/>
          </a:prstGeom>
          <a:ln w="19050">
            <a:solidFill>
              <a:schemeClr val="tx1"/>
            </a:solidFill>
          </a:ln>
        </p:spPr>
      </p:pic>
      <p:pic>
        <p:nvPicPr>
          <p:cNvPr id="30" name="Picture 29">
            <a:extLst>
              <a:ext uri="{FF2B5EF4-FFF2-40B4-BE49-F238E27FC236}">
                <a16:creationId xmlns:a16="http://schemas.microsoft.com/office/drawing/2014/main" id="{EA43A340-F8C8-406B-9441-9FA57DD1F2F2}"/>
              </a:ext>
            </a:extLst>
          </p:cNvPr>
          <p:cNvPicPr>
            <a:picLocks noChangeAspect="1"/>
          </p:cNvPicPr>
          <p:nvPr/>
        </p:nvPicPr>
        <p:blipFill>
          <a:blip r:embed="rId5"/>
          <a:stretch>
            <a:fillRect/>
          </a:stretch>
        </p:blipFill>
        <p:spPr>
          <a:xfrm>
            <a:off x="1707810" y="5803408"/>
            <a:ext cx="3542891" cy="810112"/>
          </a:xfrm>
          <a:prstGeom prst="rect">
            <a:avLst/>
          </a:prstGeom>
          <a:ln w="19050">
            <a:solidFill>
              <a:schemeClr val="tx1"/>
            </a:solidFill>
          </a:ln>
        </p:spPr>
      </p:pic>
      <p:grpSp>
        <p:nvGrpSpPr>
          <p:cNvPr id="31" name="Group 30">
            <a:extLst>
              <a:ext uri="{FF2B5EF4-FFF2-40B4-BE49-F238E27FC236}">
                <a16:creationId xmlns:a16="http://schemas.microsoft.com/office/drawing/2014/main" id="{C067EA2D-E5DA-41F7-B38E-9D8C18AEDFAF}"/>
              </a:ext>
            </a:extLst>
          </p:cNvPr>
          <p:cNvGrpSpPr/>
          <p:nvPr/>
        </p:nvGrpSpPr>
        <p:grpSpPr>
          <a:xfrm>
            <a:off x="304605" y="256383"/>
            <a:ext cx="533594" cy="771525"/>
            <a:chOff x="8191117" y="524946"/>
            <a:chExt cx="533594" cy="771525"/>
          </a:xfrm>
        </p:grpSpPr>
        <p:sp>
          <p:nvSpPr>
            <p:cNvPr id="32" name="Graphic 4" descr="Raised hand with solid fill">
              <a:extLst>
                <a:ext uri="{FF2B5EF4-FFF2-40B4-BE49-F238E27FC236}">
                  <a16:creationId xmlns:a16="http://schemas.microsoft.com/office/drawing/2014/main" id="{5F49BB6C-2A46-401B-B6E4-6F4960B3F692}"/>
                </a:ext>
              </a:extLst>
            </p:cNvPr>
            <p:cNvSpPr/>
            <p:nvPr/>
          </p:nvSpPr>
          <p:spPr>
            <a:xfrm>
              <a:off x="8191117" y="524946"/>
              <a:ext cx="533594" cy="771525"/>
            </a:xfrm>
            <a:custGeom>
              <a:avLst/>
              <a:gdLst>
                <a:gd name="connsiteX0" fmla="*/ 42863 w 533594"/>
                <a:gd name="connsiteY0" fmla="*/ 152400 h 771525"/>
                <a:gd name="connsiteX1" fmla="*/ 85725 w 533594"/>
                <a:gd name="connsiteY1" fmla="*/ 195263 h 771525"/>
                <a:gd name="connsiteX2" fmla="*/ 85725 w 533594"/>
                <a:gd name="connsiteY2" fmla="*/ 381000 h 771525"/>
                <a:gd name="connsiteX3" fmla="*/ 95250 w 533594"/>
                <a:gd name="connsiteY3" fmla="*/ 390525 h 771525"/>
                <a:gd name="connsiteX4" fmla="*/ 104775 w 533594"/>
                <a:gd name="connsiteY4" fmla="*/ 381000 h 771525"/>
                <a:gd name="connsiteX5" fmla="*/ 104775 w 533594"/>
                <a:gd name="connsiteY5" fmla="*/ 100013 h 771525"/>
                <a:gd name="connsiteX6" fmla="*/ 147638 w 533594"/>
                <a:gd name="connsiteY6" fmla="*/ 57150 h 771525"/>
                <a:gd name="connsiteX7" fmla="*/ 190500 w 533594"/>
                <a:gd name="connsiteY7" fmla="*/ 100013 h 771525"/>
                <a:gd name="connsiteX8" fmla="*/ 190500 w 533594"/>
                <a:gd name="connsiteY8" fmla="*/ 381000 h 771525"/>
                <a:gd name="connsiteX9" fmla="*/ 200025 w 533594"/>
                <a:gd name="connsiteY9" fmla="*/ 390525 h 771525"/>
                <a:gd name="connsiteX10" fmla="*/ 209550 w 533594"/>
                <a:gd name="connsiteY10" fmla="*/ 381000 h 771525"/>
                <a:gd name="connsiteX11" fmla="*/ 209550 w 533594"/>
                <a:gd name="connsiteY11" fmla="*/ 41910 h 771525"/>
                <a:gd name="connsiteX12" fmla="*/ 209550 w 533594"/>
                <a:gd name="connsiteY12" fmla="*/ 41910 h 771525"/>
                <a:gd name="connsiteX13" fmla="*/ 252413 w 533594"/>
                <a:gd name="connsiteY13" fmla="*/ 0 h 771525"/>
                <a:gd name="connsiteX14" fmla="*/ 295275 w 533594"/>
                <a:gd name="connsiteY14" fmla="*/ 41910 h 771525"/>
                <a:gd name="connsiteX15" fmla="*/ 295275 w 533594"/>
                <a:gd name="connsiteY15" fmla="*/ 41910 h 771525"/>
                <a:gd name="connsiteX16" fmla="*/ 295275 w 533594"/>
                <a:gd name="connsiteY16" fmla="*/ 381000 h 771525"/>
                <a:gd name="connsiteX17" fmla="*/ 304800 w 533594"/>
                <a:gd name="connsiteY17" fmla="*/ 390525 h 771525"/>
                <a:gd name="connsiteX18" fmla="*/ 314325 w 533594"/>
                <a:gd name="connsiteY18" fmla="*/ 381000 h 771525"/>
                <a:gd name="connsiteX19" fmla="*/ 314325 w 533594"/>
                <a:gd name="connsiteY19" fmla="*/ 100013 h 771525"/>
                <a:gd name="connsiteX20" fmla="*/ 357188 w 533594"/>
                <a:gd name="connsiteY20" fmla="*/ 57150 h 771525"/>
                <a:gd name="connsiteX21" fmla="*/ 400050 w 533594"/>
                <a:gd name="connsiteY21" fmla="*/ 100013 h 771525"/>
                <a:gd name="connsiteX22" fmla="*/ 400050 w 533594"/>
                <a:gd name="connsiteY22" fmla="*/ 381000 h 771525"/>
                <a:gd name="connsiteX23" fmla="*/ 400050 w 533594"/>
                <a:gd name="connsiteY23" fmla="*/ 490538 h 771525"/>
                <a:gd name="connsiteX24" fmla="*/ 439103 w 533594"/>
                <a:gd name="connsiteY24" fmla="*/ 314325 h 771525"/>
                <a:gd name="connsiteX25" fmla="*/ 496253 w 533594"/>
                <a:gd name="connsiteY25" fmla="*/ 278130 h 771525"/>
                <a:gd name="connsiteX26" fmla="*/ 532448 w 533594"/>
                <a:gd name="connsiteY26" fmla="*/ 335280 h 771525"/>
                <a:gd name="connsiteX27" fmla="*/ 475298 w 533594"/>
                <a:gd name="connsiteY27" fmla="*/ 592455 h 771525"/>
                <a:gd name="connsiteX28" fmla="*/ 457200 w 533594"/>
                <a:gd name="connsiteY28" fmla="*/ 619125 h 771525"/>
                <a:gd name="connsiteX29" fmla="*/ 352425 w 533594"/>
                <a:gd name="connsiteY29" fmla="*/ 700088 h 771525"/>
                <a:gd name="connsiteX30" fmla="*/ 352425 w 533594"/>
                <a:gd name="connsiteY30" fmla="*/ 771525 h 771525"/>
                <a:gd name="connsiteX31" fmla="*/ 76200 w 533594"/>
                <a:gd name="connsiteY31" fmla="*/ 771525 h 771525"/>
                <a:gd name="connsiteX32" fmla="*/ 76200 w 533594"/>
                <a:gd name="connsiteY32" fmla="*/ 723900 h 771525"/>
                <a:gd name="connsiteX33" fmla="*/ 0 w 533594"/>
                <a:gd name="connsiteY33" fmla="*/ 523875 h 771525"/>
                <a:gd name="connsiteX34" fmla="*/ 0 w 533594"/>
                <a:gd name="connsiteY34" fmla="*/ 195263 h 771525"/>
                <a:gd name="connsiteX35" fmla="*/ 42863 w 533594"/>
                <a:gd name="connsiteY35" fmla="*/ 152400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3594" h="771525">
                  <a:moveTo>
                    <a:pt x="42863" y="152400"/>
                  </a:moveTo>
                  <a:cubicBezTo>
                    <a:pt x="66675" y="152400"/>
                    <a:pt x="85725" y="171450"/>
                    <a:pt x="85725" y="195263"/>
                  </a:cubicBezTo>
                  <a:lnTo>
                    <a:pt x="85725" y="381000"/>
                  </a:lnTo>
                  <a:cubicBezTo>
                    <a:pt x="85725" y="385763"/>
                    <a:pt x="90488" y="390525"/>
                    <a:pt x="95250" y="390525"/>
                  </a:cubicBezTo>
                  <a:cubicBezTo>
                    <a:pt x="100013" y="390525"/>
                    <a:pt x="104775" y="385763"/>
                    <a:pt x="104775" y="381000"/>
                  </a:cubicBezTo>
                  <a:lnTo>
                    <a:pt x="104775" y="100013"/>
                  </a:lnTo>
                  <a:cubicBezTo>
                    <a:pt x="104775" y="76200"/>
                    <a:pt x="123825" y="57150"/>
                    <a:pt x="147638" y="57150"/>
                  </a:cubicBezTo>
                  <a:cubicBezTo>
                    <a:pt x="171450" y="57150"/>
                    <a:pt x="190500" y="76200"/>
                    <a:pt x="190500" y="100013"/>
                  </a:cubicBezTo>
                  <a:lnTo>
                    <a:pt x="190500" y="381000"/>
                  </a:lnTo>
                  <a:cubicBezTo>
                    <a:pt x="190500" y="385763"/>
                    <a:pt x="195263" y="390525"/>
                    <a:pt x="200025" y="390525"/>
                  </a:cubicBezTo>
                  <a:cubicBezTo>
                    <a:pt x="204788" y="390525"/>
                    <a:pt x="209550" y="385763"/>
                    <a:pt x="209550" y="381000"/>
                  </a:cubicBezTo>
                  <a:lnTo>
                    <a:pt x="209550" y="41910"/>
                  </a:lnTo>
                  <a:lnTo>
                    <a:pt x="209550" y="41910"/>
                  </a:lnTo>
                  <a:cubicBezTo>
                    <a:pt x="209550" y="19050"/>
                    <a:pt x="228600" y="0"/>
                    <a:pt x="252413" y="0"/>
                  </a:cubicBezTo>
                  <a:cubicBezTo>
                    <a:pt x="276225" y="0"/>
                    <a:pt x="295275" y="19050"/>
                    <a:pt x="295275" y="41910"/>
                  </a:cubicBezTo>
                  <a:lnTo>
                    <a:pt x="295275" y="41910"/>
                  </a:lnTo>
                  <a:lnTo>
                    <a:pt x="295275" y="381000"/>
                  </a:lnTo>
                  <a:cubicBezTo>
                    <a:pt x="295275" y="385763"/>
                    <a:pt x="300038" y="390525"/>
                    <a:pt x="304800" y="390525"/>
                  </a:cubicBezTo>
                  <a:cubicBezTo>
                    <a:pt x="309563" y="390525"/>
                    <a:pt x="314325" y="385763"/>
                    <a:pt x="314325" y="381000"/>
                  </a:cubicBezTo>
                  <a:lnTo>
                    <a:pt x="314325" y="100013"/>
                  </a:lnTo>
                  <a:cubicBezTo>
                    <a:pt x="314325" y="76200"/>
                    <a:pt x="333375" y="57150"/>
                    <a:pt x="357188" y="57150"/>
                  </a:cubicBezTo>
                  <a:cubicBezTo>
                    <a:pt x="381000" y="57150"/>
                    <a:pt x="400050" y="76200"/>
                    <a:pt x="400050" y="100013"/>
                  </a:cubicBezTo>
                  <a:lnTo>
                    <a:pt x="400050" y="381000"/>
                  </a:lnTo>
                  <a:lnTo>
                    <a:pt x="400050" y="490538"/>
                  </a:lnTo>
                  <a:lnTo>
                    <a:pt x="439103" y="314325"/>
                  </a:lnTo>
                  <a:cubicBezTo>
                    <a:pt x="444817" y="288608"/>
                    <a:pt x="470535" y="272415"/>
                    <a:pt x="496253" y="278130"/>
                  </a:cubicBezTo>
                  <a:cubicBezTo>
                    <a:pt x="521970" y="283845"/>
                    <a:pt x="538163" y="309563"/>
                    <a:pt x="532448" y="335280"/>
                  </a:cubicBezTo>
                  <a:lnTo>
                    <a:pt x="475298" y="592455"/>
                  </a:lnTo>
                  <a:cubicBezTo>
                    <a:pt x="472440" y="601980"/>
                    <a:pt x="466725" y="611505"/>
                    <a:pt x="457200" y="619125"/>
                  </a:cubicBezTo>
                  <a:lnTo>
                    <a:pt x="352425" y="700088"/>
                  </a:lnTo>
                  <a:lnTo>
                    <a:pt x="352425" y="771525"/>
                  </a:lnTo>
                  <a:lnTo>
                    <a:pt x="76200" y="771525"/>
                  </a:lnTo>
                  <a:lnTo>
                    <a:pt x="76200" y="723900"/>
                  </a:lnTo>
                  <a:cubicBezTo>
                    <a:pt x="76200" y="656273"/>
                    <a:pt x="0" y="651510"/>
                    <a:pt x="0" y="523875"/>
                  </a:cubicBezTo>
                  <a:cubicBezTo>
                    <a:pt x="0" y="519113"/>
                    <a:pt x="0" y="195263"/>
                    <a:pt x="0" y="195263"/>
                  </a:cubicBezTo>
                  <a:cubicBezTo>
                    <a:pt x="0" y="171450"/>
                    <a:pt x="19050" y="152400"/>
                    <a:pt x="42863" y="152400"/>
                  </a:cubicBezTo>
                  <a:close/>
                </a:path>
              </a:pathLst>
            </a:custGeom>
            <a:solidFill>
              <a:srgbClr val="000000"/>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7C5A5F9A-3F39-4A1D-99C8-9C94FBB2C8B8}"/>
                </a:ext>
              </a:extLst>
            </p:cNvPr>
            <p:cNvSpPr txBox="1"/>
            <p:nvPr/>
          </p:nvSpPr>
          <p:spPr>
            <a:xfrm>
              <a:off x="8263553" y="884373"/>
              <a:ext cx="28271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Calibri" panose="020F0502020204030204"/>
                </a:rPr>
                <a:t>1</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1648883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stationary, envelope&#10;&#10;Description automatically generated">
            <a:extLst>
              <a:ext uri="{FF2B5EF4-FFF2-40B4-BE49-F238E27FC236}">
                <a16:creationId xmlns:a16="http://schemas.microsoft.com/office/drawing/2014/main" id="{C37F05F1-2C66-4056-8FAC-9D94F3B8CA5B}"/>
              </a:ext>
            </a:extLst>
          </p:cNvPr>
          <p:cNvPicPr>
            <a:picLocks noChangeAspect="1"/>
          </p:cNvPicPr>
          <p:nvPr/>
        </p:nvPicPr>
        <p:blipFill rotWithShape="1">
          <a:blip r:embed="rId3" cstate="print">
            <a:alphaModFix amt="20000"/>
            <a:extLst>
              <a:ext uri="{28A0092B-C50C-407E-A947-70E740481C1C}">
                <a14:useLocalDpi xmlns:a14="http://schemas.microsoft.com/office/drawing/2010/main" val="0"/>
              </a:ext>
            </a:extLst>
          </a:blip>
          <a:srcRect t="5569" b="19431"/>
          <a:stretch/>
        </p:blipFill>
        <p:spPr>
          <a:xfrm>
            <a:off x="0" y="0"/>
            <a:ext cx="12192000" cy="6858000"/>
          </a:xfrm>
          <a:prstGeom prst="rect">
            <a:avLst/>
          </a:prstGeom>
        </p:spPr>
      </p:pic>
      <p:sp>
        <p:nvSpPr>
          <p:cNvPr id="2" name="Title 1">
            <a:extLst>
              <a:ext uri="{FF2B5EF4-FFF2-40B4-BE49-F238E27FC236}">
                <a16:creationId xmlns:a16="http://schemas.microsoft.com/office/drawing/2014/main" id="{860582EA-D097-4945-AD12-08C69F2507D7}"/>
              </a:ext>
            </a:extLst>
          </p:cNvPr>
          <p:cNvSpPr>
            <a:spLocks noGrp="1"/>
          </p:cNvSpPr>
          <p:nvPr>
            <p:ph type="title"/>
          </p:nvPr>
        </p:nvSpPr>
        <p:spPr/>
        <p:txBody>
          <a:bodyPr/>
          <a:lstStyle/>
          <a:p>
            <a:r>
              <a:rPr lang="en-US" dirty="0"/>
              <a:t>Surface Area Practice</a:t>
            </a:r>
          </a:p>
        </p:txBody>
      </p:sp>
      <p:sp>
        <p:nvSpPr>
          <p:cNvPr id="3" name="Slide Number Placeholder 2">
            <a:extLst>
              <a:ext uri="{FF2B5EF4-FFF2-40B4-BE49-F238E27FC236}">
                <a16:creationId xmlns:a16="http://schemas.microsoft.com/office/drawing/2014/main" id="{22B18822-BF47-41D7-B5D2-48058C7746C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6B227259-20F2-4E17-91C8-9587F346FD1B}"/>
              </a:ext>
            </a:extLst>
          </p:cNvPr>
          <p:cNvSpPr/>
          <p:nvPr/>
        </p:nvSpPr>
        <p:spPr>
          <a:xfrm>
            <a:off x="921544" y="1646081"/>
            <a:ext cx="4236244" cy="36576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C1937903-61DE-4173-8673-5137F1901EB7}"/>
              </a:ext>
            </a:extLst>
          </p:cNvPr>
          <p:cNvSpPr/>
          <p:nvPr/>
        </p:nvSpPr>
        <p:spPr>
          <a:xfrm>
            <a:off x="8974281" y="2128337"/>
            <a:ext cx="669782" cy="36576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5" name="Group 24">
            <a:extLst>
              <a:ext uri="{FF2B5EF4-FFF2-40B4-BE49-F238E27FC236}">
                <a16:creationId xmlns:a16="http://schemas.microsoft.com/office/drawing/2014/main" id="{BA369830-DAD1-411D-A14D-1ADB7F7EAD1A}"/>
              </a:ext>
            </a:extLst>
          </p:cNvPr>
          <p:cNvGrpSpPr/>
          <p:nvPr/>
        </p:nvGrpSpPr>
        <p:grpSpPr>
          <a:xfrm>
            <a:off x="7331870" y="3086100"/>
            <a:ext cx="3665533" cy="3657600"/>
            <a:chOff x="6354767" y="2778987"/>
            <a:chExt cx="3665533" cy="3657600"/>
          </a:xfrm>
        </p:grpSpPr>
        <p:sp>
          <p:nvSpPr>
            <p:cNvPr id="18" name="Rectangle 17">
              <a:extLst>
                <a:ext uri="{FF2B5EF4-FFF2-40B4-BE49-F238E27FC236}">
                  <a16:creationId xmlns:a16="http://schemas.microsoft.com/office/drawing/2014/main" id="{7FA4EFA4-CCD6-455A-B247-D988E7659284}"/>
                </a:ext>
              </a:extLst>
            </p:cNvPr>
            <p:cNvSpPr/>
            <p:nvPr/>
          </p:nvSpPr>
          <p:spPr>
            <a:xfrm>
              <a:off x="6362700" y="2778987"/>
              <a:ext cx="3657600" cy="36576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9" name="Group 18">
              <a:extLst>
                <a:ext uri="{FF2B5EF4-FFF2-40B4-BE49-F238E27FC236}">
                  <a16:creationId xmlns:a16="http://schemas.microsoft.com/office/drawing/2014/main" id="{F3067CA3-095D-462F-9E8F-6BD53EA9F17A}"/>
                </a:ext>
              </a:extLst>
            </p:cNvPr>
            <p:cNvGrpSpPr/>
            <p:nvPr/>
          </p:nvGrpSpPr>
          <p:grpSpPr>
            <a:xfrm>
              <a:off x="6354767" y="3094585"/>
              <a:ext cx="3657600" cy="461665"/>
              <a:chOff x="7477760" y="4510513"/>
              <a:chExt cx="3657600" cy="461665"/>
            </a:xfrm>
          </p:grpSpPr>
          <p:cxnSp>
            <p:nvCxnSpPr>
              <p:cNvPr id="20" name="Straight Arrow Connector 19">
                <a:extLst>
                  <a:ext uri="{FF2B5EF4-FFF2-40B4-BE49-F238E27FC236}">
                    <a16:creationId xmlns:a16="http://schemas.microsoft.com/office/drawing/2014/main" id="{1683EB41-8A99-48D7-915E-915A68D49373}"/>
                  </a:ext>
                </a:extLst>
              </p:cNvPr>
              <p:cNvCxnSpPr/>
              <p:nvPr/>
            </p:nvCxnSpPr>
            <p:spPr>
              <a:xfrm>
                <a:off x="7477760" y="4527552"/>
                <a:ext cx="3657600" cy="0"/>
              </a:xfrm>
              <a:prstGeom prst="straightConnector1">
                <a:avLst/>
              </a:prstGeom>
              <a:ln w="5715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278EC4DB-671E-43CD-AD0A-6122CAC8ACC4}"/>
                  </a:ext>
                </a:extLst>
              </p:cNvPr>
              <p:cNvSpPr txBox="1"/>
              <p:nvPr/>
            </p:nvSpPr>
            <p:spPr>
              <a:xfrm>
                <a:off x="8224520" y="4510513"/>
                <a:ext cx="2070760"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Length (l) = 90’</a:t>
                </a:r>
              </a:p>
            </p:txBody>
          </p:sp>
        </p:grpSp>
        <p:grpSp>
          <p:nvGrpSpPr>
            <p:cNvPr id="22" name="Group 21">
              <a:extLst>
                <a:ext uri="{FF2B5EF4-FFF2-40B4-BE49-F238E27FC236}">
                  <a16:creationId xmlns:a16="http://schemas.microsoft.com/office/drawing/2014/main" id="{774C7A1C-2EC4-47E6-B6D1-D49845C0C450}"/>
                </a:ext>
              </a:extLst>
            </p:cNvPr>
            <p:cNvGrpSpPr/>
            <p:nvPr/>
          </p:nvGrpSpPr>
          <p:grpSpPr>
            <a:xfrm>
              <a:off x="6793706" y="2778987"/>
              <a:ext cx="2180575" cy="3657600"/>
              <a:chOff x="7756366" y="4163713"/>
              <a:chExt cx="2180575" cy="3657600"/>
            </a:xfrm>
          </p:grpSpPr>
          <p:cxnSp>
            <p:nvCxnSpPr>
              <p:cNvPr id="23" name="Straight Arrow Connector 22">
                <a:extLst>
                  <a:ext uri="{FF2B5EF4-FFF2-40B4-BE49-F238E27FC236}">
                    <a16:creationId xmlns:a16="http://schemas.microsoft.com/office/drawing/2014/main" id="{8B0999DA-F5F9-42DA-92BA-E6913497E417}"/>
                  </a:ext>
                </a:extLst>
              </p:cNvPr>
              <p:cNvCxnSpPr/>
              <p:nvPr/>
            </p:nvCxnSpPr>
            <p:spPr>
              <a:xfrm>
                <a:off x="7756366" y="4163713"/>
                <a:ext cx="0" cy="3657600"/>
              </a:xfrm>
              <a:prstGeom prst="straightConnector1">
                <a:avLst/>
              </a:prstGeom>
              <a:ln w="5715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97CE4885-AF26-4462-9598-0A7E018EFE47}"/>
                  </a:ext>
                </a:extLst>
              </p:cNvPr>
              <p:cNvSpPr txBox="1"/>
              <p:nvPr/>
            </p:nvSpPr>
            <p:spPr>
              <a:xfrm>
                <a:off x="7786993" y="7169776"/>
                <a:ext cx="2149948"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Width (w) = 90’</a:t>
                </a:r>
              </a:p>
            </p:txBody>
          </p:sp>
        </p:grpSp>
      </p:grpSp>
      <p:grpSp>
        <p:nvGrpSpPr>
          <p:cNvPr id="26" name="Group 25">
            <a:extLst>
              <a:ext uri="{FF2B5EF4-FFF2-40B4-BE49-F238E27FC236}">
                <a16:creationId xmlns:a16="http://schemas.microsoft.com/office/drawing/2014/main" id="{0487EC8C-566C-4C7A-9E96-F4692DC96B73}"/>
              </a:ext>
            </a:extLst>
          </p:cNvPr>
          <p:cNvGrpSpPr/>
          <p:nvPr/>
        </p:nvGrpSpPr>
        <p:grpSpPr>
          <a:xfrm>
            <a:off x="8404062" y="4015128"/>
            <a:ext cx="1828800" cy="1840903"/>
            <a:chOff x="7302505" y="3846613"/>
            <a:chExt cx="1828800" cy="1840903"/>
          </a:xfrm>
        </p:grpSpPr>
        <p:sp>
          <p:nvSpPr>
            <p:cNvPr id="14" name="Oval 13">
              <a:extLst>
                <a:ext uri="{FF2B5EF4-FFF2-40B4-BE49-F238E27FC236}">
                  <a16:creationId xmlns:a16="http://schemas.microsoft.com/office/drawing/2014/main" id="{7052C0C9-A790-4CB3-9947-55A66D9AF086}"/>
                </a:ext>
              </a:extLst>
            </p:cNvPr>
            <p:cNvSpPr/>
            <p:nvPr/>
          </p:nvSpPr>
          <p:spPr>
            <a:xfrm>
              <a:off x="7302505" y="3846613"/>
              <a:ext cx="1828800" cy="1828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6C307997-6771-4DE2-9929-8FF931EF9BEE}"/>
                </a:ext>
              </a:extLst>
            </p:cNvPr>
            <p:cNvGrpSpPr/>
            <p:nvPr/>
          </p:nvGrpSpPr>
          <p:grpSpPr>
            <a:xfrm>
              <a:off x="7581111" y="3992471"/>
              <a:ext cx="1478290" cy="1695045"/>
              <a:chOff x="8670765" y="3746907"/>
              <a:chExt cx="1478290" cy="1695045"/>
            </a:xfrm>
          </p:grpSpPr>
          <p:cxnSp>
            <p:nvCxnSpPr>
              <p:cNvPr id="16" name="Straight Arrow Connector 15">
                <a:extLst>
                  <a:ext uri="{FF2B5EF4-FFF2-40B4-BE49-F238E27FC236}">
                    <a16:creationId xmlns:a16="http://schemas.microsoft.com/office/drawing/2014/main" id="{CFA94398-4777-4059-BBEE-17B63C1B7A81}"/>
                  </a:ext>
                </a:extLst>
              </p:cNvPr>
              <p:cNvCxnSpPr/>
              <p:nvPr/>
            </p:nvCxnSpPr>
            <p:spPr>
              <a:xfrm>
                <a:off x="9306559" y="4527552"/>
                <a:ext cx="0" cy="914400"/>
              </a:xfrm>
              <a:prstGeom prst="straightConnector1">
                <a:avLst/>
              </a:prstGeom>
              <a:ln w="57150">
                <a:solidFill>
                  <a:srgbClr val="FFFF00"/>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D61F2E7-4DEE-495C-B93D-804343477998}"/>
                  </a:ext>
                </a:extLst>
              </p:cNvPr>
              <p:cNvSpPr txBox="1"/>
              <p:nvPr/>
            </p:nvSpPr>
            <p:spPr>
              <a:xfrm>
                <a:off x="8670765" y="3746907"/>
                <a:ext cx="1478290"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Calibri" panose="020F0502020204030204"/>
                    <a:ea typeface="+mn-ea"/>
                    <a:cs typeface="+mn-cs"/>
                  </a:rPr>
                  <a:t>Radius (r)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Calibri" panose="020F0502020204030204"/>
                    <a:ea typeface="+mn-ea"/>
                    <a:cs typeface="+mn-cs"/>
                  </a:rPr>
                  <a:t>= 12.5’</a:t>
                </a:r>
              </a:p>
            </p:txBody>
          </p:sp>
        </p:grpSp>
      </p:grpSp>
      <p:sp>
        <p:nvSpPr>
          <p:cNvPr id="27" name="Rectangle 26">
            <a:extLst>
              <a:ext uri="{FF2B5EF4-FFF2-40B4-BE49-F238E27FC236}">
                <a16:creationId xmlns:a16="http://schemas.microsoft.com/office/drawing/2014/main" id="{BACACBF8-A3A2-4C82-9803-D2E5C55FF951}"/>
              </a:ext>
            </a:extLst>
          </p:cNvPr>
          <p:cNvSpPr/>
          <p:nvPr/>
        </p:nvSpPr>
        <p:spPr>
          <a:xfrm>
            <a:off x="921544" y="2606147"/>
            <a:ext cx="2650331" cy="36576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CA5FBE12-E836-4130-A9F4-903C46A2754D}"/>
              </a:ext>
            </a:extLst>
          </p:cNvPr>
          <p:cNvSpPr/>
          <p:nvPr/>
        </p:nvSpPr>
        <p:spPr>
          <a:xfrm>
            <a:off x="7331870" y="2606147"/>
            <a:ext cx="1512094" cy="36576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Content Placeholder 2">
            <a:extLst>
              <a:ext uri="{FF2B5EF4-FFF2-40B4-BE49-F238E27FC236}">
                <a16:creationId xmlns:a16="http://schemas.microsoft.com/office/drawing/2014/main" id="{47154158-FEAD-40D5-B709-A86FB8CAE537}"/>
              </a:ext>
            </a:extLst>
          </p:cNvPr>
          <p:cNvSpPr txBox="1">
            <a:spLocks/>
          </p:cNvSpPr>
          <p:nvPr/>
        </p:nvSpPr>
        <p:spPr>
          <a:xfrm>
            <a:off x="838200" y="1543913"/>
            <a:ext cx="10515600" cy="1885088"/>
          </a:xfrm>
          <a:prstGeom prst="rect">
            <a:avLst/>
          </a:prstGeom>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How many square feet of weed cloth will you have to order to cover the fenced area around your 25’ diameter tank? The fenced area is 90’ x 90’.</a:t>
            </a:r>
          </a:p>
        </p:txBody>
      </p:sp>
      <p:sp>
        <p:nvSpPr>
          <p:cNvPr id="30" name="Rectangle: Rounded Corners 29">
            <a:extLst>
              <a:ext uri="{FF2B5EF4-FFF2-40B4-BE49-F238E27FC236}">
                <a16:creationId xmlns:a16="http://schemas.microsoft.com/office/drawing/2014/main" id="{FE2C604F-57D4-4AE3-9249-67EC38453112}"/>
              </a:ext>
            </a:extLst>
          </p:cNvPr>
          <p:cNvSpPr/>
          <p:nvPr/>
        </p:nvSpPr>
        <p:spPr>
          <a:xfrm>
            <a:off x="266117" y="3960986"/>
            <a:ext cx="6455672" cy="2871970"/>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l" defTabSz="457200" rtl="0" eaLnBrk="1" fontAlgn="auto" latinLnBrk="0" hangingPunct="1">
              <a:lnSpc>
                <a:spcPct val="100000"/>
              </a:lnSpc>
              <a:spcBef>
                <a:spcPts val="4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Area = (L)(W) – (3.14(Radius</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457200" rtl="0" eaLnBrk="1" fontAlgn="auto" latinLnBrk="0" hangingPunct="1">
              <a:lnSpc>
                <a:spcPct val="100000"/>
              </a:lnSpc>
              <a:spcBef>
                <a:spcPts val="4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Area = (90 ft)(90ft) - (3.14)(12.5 ft)</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2</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4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Area = 8,100 ft</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 (3.14)(156.25 ft</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457200" rtl="0" eaLnBrk="1" fontAlgn="auto" latinLnBrk="0" hangingPunct="1">
              <a:lnSpc>
                <a:spcPct val="100000"/>
              </a:lnSpc>
              <a:spcBef>
                <a:spcPts val="4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Area = 8,100 ft</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 490 ft</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2</a:t>
            </a:r>
          </a:p>
          <a:p>
            <a:pPr marL="0" marR="0" lvl="0" indent="0" algn="l" defTabSz="457200" rtl="0" eaLnBrk="1" fontAlgn="auto" latinLnBrk="0" hangingPunct="1">
              <a:lnSpc>
                <a:spcPct val="100000"/>
              </a:lnSpc>
              <a:spcBef>
                <a:spcPts val="4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Area = </a:t>
            </a: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7,610 ft</a:t>
            </a:r>
            <a:r>
              <a:rPr kumimoji="0" lang="en-US" sz="3200" b="1" i="0"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pic>
        <p:nvPicPr>
          <p:cNvPr id="31" name="Picture 30">
            <a:extLst>
              <a:ext uri="{FF2B5EF4-FFF2-40B4-BE49-F238E27FC236}">
                <a16:creationId xmlns:a16="http://schemas.microsoft.com/office/drawing/2014/main" id="{1C3D0AF0-C056-48C4-82B3-D1EC81398C9D}"/>
              </a:ext>
            </a:extLst>
          </p:cNvPr>
          <p:cNvPicPr>
            <a:picLocks noChangeAspect="1"/>
          </p:cNvPicPr>
          <p:nvPr/>
        </p:nvPicPr>
        <p:blipFill>
          <a:blip r:embed="rId4"/>
          <a:stretch>
            <a:fillRect/>
          </a:stretch>
        </p:blipFill>
        <p:spPr>
          <a:xfrm>
            <a:off x="1202530" y="3044050"/>
            <a:ext cx="4159255" cy="358557"/>
          </a:xfrm>
          <a:prstGeom prst="rect">
            <a:avLst/>
          </a:prstGeom>
          <a:ln w="19050">
            <a:solidFill>
              <a:schemeClr val="tx1"/>
            </a:solidFill>
          </a:ln>
        </p:spPr>
      </p:pic>
      <p:pic>
        <p:nvPicPr>
          <p:cNvPr id="32" name="Picture 31">
            <a:extLst>
              <a:ext uri="{FF2B5EF4-FFF2-40B4-BE49-F238E27FC236}">
                <a16:creationId xmlns:a16="http://schemas.microsoft.com/office/drawing/2014/main" id="{CA67C1D8-89CC-43AE-9E62-6247A7FD629F}"/>
              </a:ext>
            </a:extLst>
          </p:cNvPr>
          <p:cNvPicPr>
            <a:picLocks noChangeAspect="1"/>
          </p:cNvPicPr>
          <p:nvPr/>
        </p:nvPicPr>
        <p:blipFill rotWithShape="1">
          <a:blip r:embed="rId5"/>
          <a:srcRect t="49051"/>
          <a:stretch/>
        </p:blipFill>
        <p:spPr>
          <a:xfrm>
            <a:off x="1194597" y="3466873"/>
            <a:ext cx="3542891" cy="412745"/>
          </a:xfrm>
          <a:prstGeom prst="rect">
            <a:avLst/>
          </a:prstGeom>
          <a:ln w="19050">
            <a:solidFill>
              <a:schemeClr val="tx1"/>
            </a:solidFill>
          </a:ln>
        </p:spPr>
      </p:pic>
      <p:grpSp>
        <p:nvGrpSpPr>
          <p:cNvPr id="29" name="Group 28">
            <a:extLst>
              <a:ext uri="{FF2B5EF4-FFF2-40B4-BE49-F238E27FC236}">
                <a16:creationId xmlns:a16="http://schemas.microsoft.com/office/drawing/2014/main" id="{131FB7D1-B96D-43FD-A79E-9CD8029A565A}"/>
              </a:ext>
            </a:extLst>
          </p:cNvPr>
          <p:cNvGrpSpPr/>
          <p:nvPr/>
        </p:nvGrpSpPr>
        <p:grpSpPr>
          <a:xfrm>
            <a:off x="304605" y="256383"/>
            <a:ext cx="533594" cy="771525"/>
            <a:chOff x="8191117" y="524946"/>
            <a:chExt cx="533594" cy="771525"/>
          </a:xfrm>
        </p:grpSpPr>
        <p:sp>
          <p:nvSpPr>
            <p:cNvPr id="33" name="Graphic 4" descr="Raised hand with solid fill">
              <a:extLst>
                <a:ext uri="{FF2B5EF4-FFF2-40B4-BE49-F238E27FC236}">
                  <a16:creationId xmlns:a16="http://schemas.microsoft.com/office/drawing/2014/main" id="{0CF2ACC8-6111-4492-8683-FD0549978352}"/>
                </a:ext>
              </a:extLst>
            </p:cNvPr>
            <p:cNvSpPr/>
            <p:nvPr/>
          </p:nvSpPr>
          <p:spPr>
            <a:xfrm>
              <a:off x="8191117" y="524946"/>
              <a:ext cx="533594" cy="771525"/>
            </a:xfrm>
            <a:custGeom>
              <a:avLst/>
              <a:gdLst>
                <a:gd name="connsiteX0" fmla="*/ 42863 w 533594"/>
                <a:gd name="connsiteY0" fmla="*/ 152400 h 771525"/>
                <a:gd name="connsiteX1" fmla="*/ 85725 w 533594"/>
                <a:gd name="connsiteY1" fmla="*/ 195263 h 771525"/>
                <a:gd name="connsiteX2" fmla="*/ 85725 w 533594"/>
                <a:gd name="connsiteY2" fmla="*/ 381000 h 771525"/>
                <a:gd name="connsiteX3" fmla="*/ 95250 w 533594"/>
                <a:gd name="connsiteY3" fmla="*/ 390525 h 771525"/>
                <a:gd name="connsiteX4" fmla="*/ 104775 w 533594"/>
                <a:gd name="connsiteY4" fmla="*/ 381000 h 771525"/>
                <a:gd name="connsiteX5" fmla="*/ 104775 w 533594"/>
                <a:gd name="connsiteY5" fmla="*/ 100013 h 771525"/>
                <a:gd name="connsiteX6" fmla="*/ 147638 w 533594"/>
                <a:gd name="connsiteY6" fmla="*/ 57150 h 771525"/>
                <a:gd name="connsiteX7" fmla="*/ 190500 w 533594"/>
                <a:gd name="connsiteY7" fmla="*/ 100013 h 771525"/>
                <a:gd name="connsiteX8" fmla="*/ 190500 w 533594"/>
                <a:gd name="connsiteY8" fmla="*/ 381000 h 771525"/>
                <a:gd name="connsiteX9" fmla="*/ 200025 w 533594"/>
                <a:gd name="connsiteY9" fmla="*/ 390525 h 771525"/>
                <a:gd name="connsiteX10" fmla="*/ 209550 w 533594"/>
                <a:gd name="connsiteY10" fmla="*/ 381000 h 771525"/>
                <a:gd name="connsiteX11" fmla="*/ 209550 w 533594"/>
                <a:gd name="connsiteY11" fmla="*/ 41910 h 771525"/>
                <a:gd name="connsiteX12" fmla="*/ 209550 w 533594"/>
                <a:gd name="connsiteY12" fmla="*/ 41910 h 771525"/>
                <a:gd name="connsiteX13" fmla="*/ 252413 w 533594"/>
                <a:gd name="connsiteY13" fmla="*/ 0 h 771525"/>
                <a:gd name="connsiteX14" fmla="*/ 295275 w 533594"/>
                <a:gd name="connsiteY14" fmla="*/ 41910 h 771525"/>
                <a:gd name="connsiteX15" fmla="*/ 295275 w 533594"/>
                <a:gd name="connsiteY15" fmla="*/ 41910 h 771525"/>
                <a:gd name="connsiteX16" fmla="*/ 295275 w 533594"/>
                <a:gd name="connsiteY16" fmla="*/ 381000 h 771525"/>
                <a:gd name="connsiteX17" fmla="*/ 304800 w 533594"/>
                <a:gd name="connsiteY17" fmla="*/ 390525 h 771525"/>
                <a:gd name="connsiteX18" fmla="*/ 314325 w 533594"/>
                <a:gd name="connsiteY18" fmla="*/ 381000 h 771525"/>
                <a:gd name="connsiteX19" fmla="*/ 314325 w 533594"/>
                <a:gd name="connsiteY19" fmla="*/ 100013 h 771525"/>
                <a:gd name="connsiteX20" fmla="*/ 357188 w 533594"/>
                <a:gd name="connsiteY20" fmla="*/ 57150 h 771525"/>
                <a:gd name="connsiteX21" fmla="*/ 400050 w 533594"/>
                <a:gd name="connsiteY21" fmla="*/ 100013 h 771525"/>
                <a:gd name="connsiteX22" fmla="*/ 400050 w 533594"/>
                <a:gd name="connsiteY22" fmla="*/ 381000 h 771525"/>
                <a:gd name="connsiteX23" fmla="*/ 400050 w 533594"/>
                <a:gd name="connsiteY23" fmla="*/ 490538 h 771525"/>
                <a:gd name="connsiteX24" fmla="*/ 439103 w 533594"/>
                <a:gd name="connsiteY24" fmla="*/ 314325 h 771525"/>
                <a:gd name="connsiteX25" fmla="*/ 496253 w 533594"/>
                <a:gd name="connsiteY25" fmla="*/ 278130 h 771525"/>
                <a:gd name="connsiteX26" fmla="*/ 532448 w 533594"/>
                <a:gd name="connsiteY26" fmla="*/ 335280 h 771525"/>
                <a:gd name="connsiteX27" fmla="*/ 475298 w 533594"/>
                <a:gd name="connsiteY27" fmla="*/ 592455 h 771525"/>
                <a:gd name="connsiteX28" fmla="*/ 457200 w 533594"/>
                <a:gd name="connsiteY28" fmla="*/ 619125 h 771525"/>
                <a:gd name="connsiteX29" fmla="*/ 352425 w 533594"/>
                <a:gd name="connsiteY29" fmla="*/ 700088 h 771525"/>
                <a:gd name="connsiteX30" fmla="*/ 352425 w 533594"/>
                <a:gd name="connsiteY30" fmla="*/ 771525 h 771525"/>
                <a:gd name="connsiteX31" fmla="*/ 76200 w 533594"/>
                <a:gd name="connsiteY31" fmla="*/ 771525 h 771525"/>
                <a:gd name="connsiteX32" fmla="*/ 76200 w 533594"/>
                <a:gd name="connsiteY32" fmla="*/ 723900 h 771525"/>
                <a:gd name="connsiteX33" fmla="*/ 0 w 533594"/>
                <a:gd name="connsiteY33" fmla="*/ 523875 h 771525"/>
                <a:gd name="connsiteX34" fmla="*/ 0 w 533594"/>
                <a:gd name="connsiteY34" fmla="*/ 195263 h 771525"/>
                <a:gd name="connsiteX35" fmla="*/ 42863 w 533594"/>
                <a:gd name="connsiteY35" fmla="*/ 152400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3594" h="771525">
                  <a:moveTo>
                    <a:pt x="42863" y="152400"/>
                  </a:moveTo>
                  <a:cubicBezTo>
                    <a:pt x="66675" y="152400"/>
                    <a:pt x="85725" y="171450"/>
                    <a:pt x="85725" y="195263"/>
                  </a:cubicBezTo>
                  <a:lnTo>
                    <a:pt x="85725" y="381000"/>
                  </a:lnTo>
                  <a:cubicBezTo>
                    <a:pt x="85725" y="385763"/>
                    <a:pt x="90488" y="390525"/>
                    <a:pt x="95250" y="390525"/>
                  </a:cubicBezTo>
                  <a:cubicBezTo>
                    <a:pt x="100013" y="390525"/>
                    <a:pt x="104775" y="385763"/>
                    <a:pt x="104775" y="381000"/>
                  </a:cubicBezTo>
                  <a:lnTo>
                    <a:pt x="104775" y="100013"/>
                  </a:lnTo>
                  <a:cubicBezTo>
                    <a:pt x="104775" y="76200"/>
                    <a:pt x="123825" y="57150"/>
                    <a:pt x="147638" y="57150"/>
                  </a:cubicBezTo>
                  <a:cubicBezTo>
                    <a:pt x="171450" y="57150"/>
                    <a:pt x="190500" y="76200"/>
                    <a:pt x="190500" y="100013"/>
                  </a:cubicBezTo>
                  <a:lnTo>
                    <a:pt x="190500" y="381000"/>
                  </a:lnTo>
                  <a:cubicBezTo>
                    <a:pt x="190500" y="385763"/>
                    <a:pt x="195263" y="390525"/>
                    <a:pt x="200025" y="390525"/>
                  </a:cubicBezTo>
                  <a:cubicBezTo>
                    <a:pt x="204788" y="390525"/>
                    <a:pt x="209550" y="385763"/>
                    <a:pt x="209550" y="381000"/>
                  </a:cubicBezTo>
                  <a:lnTo>
                    <a:pt x="209550" y="41910"/>
                  </a:lnTo>
                  <a:lnTo>
                    <a:pt x="209550" y="41910"/>
                  </a:lnTo>
                  <a:cubicBezTo>
                    <a:pt x="209550" y="19050"/>
                    <a:pt x="228600" y="0"/>
                    <a:pt x="252413" y="0"/>
                  </a:cubicBezTo>
                  <a:cubicBezTo>
                    <a:pt x="276225" y="0"/>
                    <a:pt x="295275" y="19050"/>
                    <a:pt x="295275" y="41910"/>
                  </a:cubicBezTo>
                  <a:lnTo>
                    <a:pt x="295275" y="41910"/>
                  </a:lnTo>
                  <a:lnTo>
                    <a:pt x="295275" y="381000"/>
                  </a:lnTo>
                  <a:cubicBezTo>
                    <a:pt x="295275" y="385763"/>
                    <a:pt x="300038" y="390525"/>
                    <a:pt x="304800" y="390525"/>
                  </a:cubicBezTo>
                  <a:cubicBezTo>
                    <a:pt x="309563" y="390525"/>
                    <a:pt x="314325" y="385763"/>
                    <a:pt x="314325" y="381000"/>
                  </a:cubicBezTo>
                  <a:lnTo>
                    <a:pt x="314325" y="100013"/>
                  </a:lnTo>
                  <a:cubicBezTo>
                    <a:pt x="314325" y="76200"/>
                    <a:pt x="333375" y="57150"/>
                    <a:pt x="357188" y="57150"/>
                  </a:cubicBezTo>
                  <a:cubicBezTo>
                    <a:pt x="381000" y="57150"/>
                    <a:pt x="400050" y="76200"/>
                    <a:pt x="400050" y="100013"/>
                  </a:cubicBezTo>
                  <a:lnTo>
                    <a:pt x="400050" y="381000"/>
                  </a:lnTo>
                  <a:lnTo>
                    <a:pt x="400050" y="490538"/>
                  </a:lnTo>
                  <a:lnTo>
                    <a:pt x="439103" y="314325"/>
                  </a:lnTo>
                  <a:cubicBezTo>
                    <a:pt x="444817" y="288608"/>
                    <a:pt x="470535" y="272415"/>
                    <a:pt x="496253" y="278130"/>
                  </a:cubicBezTo>
                  <a:cubicBezTo>
                    <a:pt x="521970" y="283845"/>
                    <a:pt x="538163" y="309563"/>
                    <a:pt x="532448" y="335280"/>
                  </a:cubicBezTo>
                  <a:lnTo>
                    <a:pt x="475298" y="592455"/>
                  </a:lnTo>
                  <a:cubicBezTo>
                    <a:pt x="472440" y="601980"/>
                    <a:pt x="466725" y="611505"/>
                    <a:pt x="457200" y="619125"/>
                  </a:cubicBezTo>
                  <a:lnTo>
                    <a:pt x="352425" y="700088"/>
                  </a:lnTo>
                  <a:lnTo>
                    <a:pt x="352425" y="771525"/>
                  </a:lnTo>
                  <a:lnTo>
                    <a:pt x="76200" y="771525"/>
                  </a:lnTo>
                  <a:lnTo>
                    <a:pt x="76200" y="723900"/>
                  </a:lnTo>
                  <a:cubicBezTo>
                    <a:pt x="76200" y="656273"/>
                    <a:pt x="0" y="651510"/>
                    <a:pt x="0" y="523875"/>
                  </a:cubicBezTo>
                  <a:cubicBezTo>
                    <a:pt x="0" y="519113"/>
                    <a:pt x="0" y="195263"/>
                    <a:pt x="0" y="195263"/>
                  </a:cubicBezTo>
                  <a:cubicBezTo>
                    <a:pt x="0" y="171450"/>
                    <a:pt x="19050" y="152400"/>
                    <a:pt x="42863" y="152400"/>
                  </a:cubicBezTo>
                  <a:close/>
                </a:path>
              </a:pathLst>
            </a:custGeom>
            <a:solidFill>
              <a:srgbClr val="000000"/>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TextBox 33">
              <a:extLst>
                <a:ext uri="{FF2B5EF4-FFF2-40B4-BE49-F238E27FC236}">
                  <a16:creationId xmlns:a16="http://schemas.microsoft.com/office/drawing/2014/main" id="{D50EE3BB-335D-4B8B-A41E-DD08D7416724}"/>
                </a:ext>
              </a:extLst>
            </p:cNvPr>
            <p:cNvSpPr txBox="1"/>
            <p:nvPr/>
          </p:nvSpPr>
          <p:spPr>
            <a:xfrm>
              <a:off x="8263553" y="884373"/>
              <a:ext cx="28271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grpSp>
    </p:spTree>
    <p:extLst>
      <p:ext uri="{BB962C8B-B14F-4D97-AF65-F5344CB8AC3E}">
        <p14:creationId xmlns:p14="http://schemas.microsoft.com/office/powerpoint/2010/main" val="250359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0">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uiExpand="1"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6BE091AA-AAD7-47F1-9B63-54C4A329CC1A}"/>
              </a:ext>
            </a:extLst>
          </p:cNvPr>
          <p:cNvSpPr/>
          <p:nvPr/>
        </p:nvSpPr>
        <p:spPr>
          <a:xfrm>
            <a:off x="670866" y="2632641"/>
            <a:ext cx="11432297" cy="3455134"/>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10DCCA-76F4-4BDA-9D0A-434ECCBF2770}"/>
              </a:ext>
            </a:extLst>
          </p:cNvPr>
          <p:cNvSpPr>
            <a:spLocks noGrp="1"/>
          </p:cNvSpPr>
          <p:nvPr>
            <p:ph type="title"/>
          </p:nvPr>
        </p:nvSpPr>
        <p:spPr>
          <a:xfrm>
            <a:off x="279646" y="62588"/>
            <a:ext cx="11074154" cy="1325563"/>
          </a:xfrm>
        </p:spPr>
        <p:txBody>
          <a:bodyPr>
            <a:normAutofit fontScale="90000"/>
          </a:bodyPr>
          <a:lstStyle/>
          <a:p>
            <a:r>
              <a:rPr lang="en-US" sz="4800" dirty="0"/>
              <a:t>Now let’s dive deep into some 3D water math!!! </a:t>
            </a:r>
          </a:p>
        </p:txBody>
      </p:sp>
      <p:sp>
        <p:nvSpPr>
          <p:cNvPr id="4" name="Slide Number Placeholder 3">
            <a:extLst>
              <a:ext uri="{FF2B5EF4-FFF2-40B4-BE49-F238E27FC236}">
                <a16:creationId xmlns:a16="http://schemas.microsoft.com/office/drawing/2014/main" id="{091DD1AD-A3B7-419B-AFB8-0FC0BF1DC3B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92637EE9-2905-4DFB-835D-EEC49165929C}"/>
              </a:ext>
            </a:extLst>
          </p:cNvPr>
          <p:cNvSpPr txBox="1"/>
          <p:nvPr/>
        </p:nvSpPr>
        <p:spPr>
          <a:xfrm>
            <a:off x="838200" y="1307079"/>
            <a:ext cx="10706409" cy="415498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Volume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Volume of a box (rectangular tank, trench) = (Length)(Width)(Height)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What is the volume in gallons of a rectangular tank with the dimensions of 30 feet long, 10 feel wide, and 15 feet high?</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V = (Length)(Width)(Height)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V = (30ft)(10ft)(15ft)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V = 4500</a:t>
            </a:r>
            <a:endPar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FCE27DD0-AD1A-46DD-B2D8-7B7FEE4A7A47}"/>
              </a:ext>
            </a:extLst>
          </p:cNvPr>
          <p:cNvSpPr txBox="1"/>
          <p:nvPr/>
        </p:nvSpPr>
        <p:spPr>
          <a:xfrm>
            <a:off x="2223967" y="4915150"/>
            <a:ext cx="535724"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ft</a:t>
            </a:r>
            <a:r>
              <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rPr>
              <a:t>3</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AAA074AC-AA12-47D2-B069-D7D78DDD7CBD}"/>
                  </a:ext>
                </a:extLst>
              </p:cNvPr>
              <p:cNvSpPr txBox="1"/>
              <p:nvPr/>
            </p:nvSpPr>
            <p:spPr>
              <a:xfrm>
                <a:off x="6938151" y="3945120"/>
                <a:ext cx="5265842" cy="259834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1 cubic foot of water = 7.48 gal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4500 ft</a:t>
                </a:r>
                <a:r>
                  <a:rPr kumimoji="0" lang="en-US" sz="28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a:t>
                </a:r>
                <a14:m>
                  <m:oMath xmlns:m="http://schemas.openxmlformats.org/officeDocument/2006/math">
                    <m:d>
                      <m:d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f>
                          <m:f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7.48</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𝑔𝑎𝑙</m:t>
                            </m:r>
                          </m:num>
                          <m:den>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𝑓𝑡</m:t>
                            </m:r>
                            <m:r>
                              <a:rPr kumimoji="0" lang="en-US" sz="2800" b="0" i="1" u="none" strike="noStrike" kern="1200" cap="none" spc="0" normalizeH="0" baseline="30000" noProof="0" smtClean="0">
                                <a:ln>
                                  <a:noFill/>
                                </a:ln>
                                <a:solidFill>
                                  <a:prstClr val="black"/>
                                </a:solidFill>
                                <a:effectLst/>
                                <a:uLnTx/>
                                <a:uFillTx/>
                                <a:latin typeface="Cambria Math" panose="02040503050406030204" pitchFamily="18" charset="0"/>
                                <a:ea typeface="+mn-ea"/>
                                <a:cs typeface="+mn-cs"/>
                              </a:rPr>
                              <m:t>3</m:t>
                            </m:r>
                          </m:den>
                        </m:f>
                      </m:e>
                    </m:d>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oMath>
                </a14:m>
                <a:endPar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rPr>
                  <a:t>	</a:t>
                </a:r>
                <a:r>
                  <a:rPr kumimoji="0" lang="en-US" sz="36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4500 ft3	7.48 gal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	1			1 ft3</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AAA074AC-AA12-47D2-B069-D7D78DDD7CBD}"/>
                  </a:ext>
                </a:extLst>
              </p:cNvPr>
              <p:cNvSpPr txBox="1">
                <a:spLocks noRot="1" noChangeAspect="1" noMove="1" noResize="1" noEditPoints="1" noAdjustHandles="1" noChangeArrowheads="1" noChangeShapeType="1" noTextEdit="1"/>
              </p:cNvSpPr>
              <p:nvPr/>
            </p:nvSpPr>
            <p:spPr>
              <a:xfrm>
                <a:off x="6938151" y="3945120"/>
                <a:ext cx="5265842" cy="2598340"/>
              </a:xfrm>
              <a:prstGeom prst="rect">
                <a:avLst/>
              </a:prstGeom>
              <a:blipFill>
                <a:blip r:embed="rId3"/>
                <a:stretch>
                  <a:fillRect l="-2315" t="-2113"/>
                </a:stretch>
              </a:blipFill>
            </p:spPr>
            <p:txBody>
              <a:bodyPr/>
              <a:lstStyle/>
              <a:p>
                <a:r>
                  <a:rPr lang="en-US">
                    <a:noFill/>
                  </a:rPr>
                  <a:t> </a:t>
                </a:r>
              </a:p>
            </p:txBody>
          </p:sp>
        </mc:Fallback>
      </mc:AlternateContent>
      <p:cxnSp>
        <p:nvCxnSpPr>
          <p:cNvPr id="15" name="Straight Connector 14">
            <a:extLst>
              <a:ext uri="{FF2B5EF4-FFF2-40B4-BE49-F238E27FC236}">
                <a16:creationId xmlns:a16="http://schemas.microsoft.com/office/drawing/2014/main" id="{44EC228A-0B42-4F8A-A2F3-33C43D10B0CF}"/>
              </a:ext>
            </a:extLst>
          </p:cNvPr>
          <p:cNvCxnSpPr/>
          <p:nvPr/>
        </p:nvCxnSpPr>
        <p:spPr>
          <a:xfrm>
            <a:off x="7872723" y="4659463"/>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C271696-6249-4AFE-AF96-2C2A3C20DA24}"/>
              </a:ext>
            </a:extLst>
          </p:cNvPr>
          <p:cNvCxnSpPr/>
          <p:nvPr/>
        </p:nvCxnSpPr>
        <p:spPr>
          <a:xfrm>
            <a:off x="8971688" y="4867103"/>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C24381FD-2D1B-488A-896A-99AB3EB9077A}"/>
              </a:ext>
            </a:extLst>
          </p:cNvPr>
          <p:cNvSpPr txBox="1"/>
          <p:nvPr/>
        </p:nvSpPr>
        <p:spPr>
          <a:xfrm>
            <a:off x="496257" y="6029168"/>
            <a:ext cx="10347883"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Hold on! Do we actually know our volume that accurately?</a:t>
            </a:r>
          </a:p>
        </p:txBody>
      </p:sp>
      <p:pic>
        <p:nvPicPr>
          <p:cNvPr id="5" name="Graphic 4" descr="Diving with solid fill">
            <a:extLst>
              <a:ext uri="{FF2B5EF4-FFF2-40B4-BE49-F238E27FC236}">
                <a16:creationId xmlns:a16="http://schemas.microsoft.com/office/drawing/2014/main" id="{6AF23B13-C6A5-42D9-96CE-6C5E9BD91FC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777601" y="269449"/>
            <a:ext cx="1325562" cy="1325562"/>
          </a:xfrm>
          <a:prstGeom prst="rect">
            <a:avLst/>
          </a:prstGeom>
        </p:spPr>
      </p:pic>
      <p:cxnSp>
        <p:nvCxnSpPr>
          <p:cNvPr id="21" name="Straight Connector 20">
            <a:extLst>
              <a:ext uri="{FF2B5EF4-FFF2-40B4-BE49-F238E27FC236}">
                <a16:creationId xmlns:a16="http://schemas.microsoft.com/office/drawing/2014/main" id="{A0D125E8-2E57-466E-AD7B-18B0CC379CB6}"/>
              </a:ext>
            </a:extLst>
          </p:cNvPr>
          <p:cNvCxnSpPr>
            <a:cxnSpLocks/>
          </p:cNvCxnSpPr>
          <p:nvPr/>
        </p:nvCxnSpPr>
        <p:spPr>
          <a:xfrm>
            <a:off x="7146717" y="5702329"/>
            <a:ext cx="2628325" cy="4595"/>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60CCF8BD-03F1-4D7E-BCF0-AEB4A3C4DB96}"/>
              </a:ext>
            </a:extLst>
          </p:cNvPr>
          <p:cNvCxnSpPr>
            <a:cxnSpLocks/>
          </p:cNvCxnSpPr>
          <p:nvPr/>
        </p:nvCxnSpPr>
        <p:spPr>
          <a:xfrm>
            <a:off x="8706443" y="5398713"/>
            <a:ext cx="0" cy="556781"/>
          </a:xfrm>
          <a:prstGeom prst="line">
            <a:avLst/>
          </a:prstGeom>
          <a:ln w="38100"/>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FC5CFD8C-F840-4C26-9BBD-81AFBD21CFDE}"/>
              </a:ext>
            </a:extLst>
          </p:cNvPr>
          <p:cNvCxnSpPr/>
          <p:nvPr/>
        </p:nvCxnSpPr>
        <p:spPr>
          <a:xfrm>
            <a:off x="9118876" y="5747747"/>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C0B2961-3995-4397-95F3-BC1AB451866F}"/>
              </a:ext>
            </a:extLst>
          </p:cNvPr>
          <p:cNvCxnSpPr/>
          <p:nvPr/>
        </p:nvCxnSpPr>
        <p:spPr>
          <a:xfrm>
            <a:off x="8254106" y="5348829"/>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853C8D86-4500-422F-84DA-060823CF8202}"/>
              </a:ext>
            </a:extLst>
          </p:cNvPr>
          <p:cNvSpPr txBox="1"/>
          <p:nvPr/>
        </p:nvSpPr>
        <p:spPr>
          <a:xfrm>
            <a:off x="10200729" y="5278908"/>
            <a:ext cx="1675251"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33,660 gal</a:t>
            </a:r>
          </a:p>
        </p:txBody>
      </p:sp>
      <p:sp>
        <p:nvSpPr>
          <p:cNvPr id="35" name="Oval 34">
            <a:extLst>
              <a:ext uri="{FF2B5EF4-FFF2-40B4-BE49-F238E27FC236}">
                <a16:creationId xmlns:a16="http://schemas.microsoft.com/office/drawing/2014/main" id="{90A5CBE6-6CFA-4B18-9F3D-0288B7A979A4}"/>
              </a:ext>
            </a:extLst>
          </p:cNvPr>
          <p:cNvSpPr/>
          <p:nvPr/>
        </p:nvSpPr>
        <p:spPr>
          <a:xfrm>
            <a:off x="10200729" y="5200121"/>
            <a:ext cx="1724624" cy="680793"/>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3768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34" grpId="0"/>
      <p:bldP spid="3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6BE091AA-AAD7-47F1-9B63-54C4A329CC1A}"/>
              </a:ext>
            </a:extLst>
          </p:cNvPr>
          <p:cNvSpPr/>
          <p:nvPr/>
        </p:nvSpPr>
        <p:spPr>
          <a:xfrm>
            <a:off x="670866" y="2632640"/>
            <a:ext cx="11432297" cy="3814109"/>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10DCCA-76F4-4BDA-9D0A-434ECCBF2770}"/>
              </a:ext>
            </a:extLst>
          </p:cNvPr>
          <p:cNvSpPr>
            <a:spLocks noGrp="1"/>
          </p:cNvSpPr>
          <p:nvPr>
            <p:ph type="title"/>
          </p:nvPr>
        </p:nvSpPr>
        <p:spPr>
          <a:xfrm>
            <a:off x="838200" y="62588"/>
            <a:ext cx="10515600" cy="1325563"/>
          </a:xfrm>
        </p:spPr>
        <p:txBody>
          <a:bodyPr>
            <a:normAutofit/>
          </a:bodyPr>
          <a:lstStyle/>
          <a:p>
            <a:r>
              <a:rPr lang="en-US" sz="4800" dirty="0"/>
              <a:t>How precise is our input data?</a:t>
            </a:r>
          </a:p>
        </p:txBody>
      </p:sp>
      <p:sp>
        <p:nvSpPr>
          <p:cNvPr id="4" name="Slide Number Placeholder 3">
            <a:extLst>
              <a:ext uri="{FF2B5EF4-FFF2-40B4-BE49-F238E27FC236}">
                <a16:creationId xmlns:a16="http://schemas.microsoft.com/office/drawing/2014/main" id="{091DD1AD-A3B7-419B-AFB8-0FC0BF1DC3B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92637EE9-2905-4DFB-835D-EEC49165929C}"/>
              </a:ext>
            </a:extLst>
          </p:cNvPr>
          <p:cNvSpPr txBox="1"/>
          <p:nvPr/>
        </p:nvSpPr>
        <p:spPr>
          <a:xfrm>
            <a:off x="838200" y="1307079"/>
            <a:ext cx="10706409" cy="415498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How many </a:t>
            </a: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significant figures </a:t>
            </a: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did we start with?</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Two</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significant figures in our initial data, three in our conversion factor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What is the volume in gallons of a rectangular tank with the dimensions of 30 feet long, 10 feel wide, and 15 feet high?</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V = (Length)(Width)(Height)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V = (30ft)(10ft)(15ft)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V = 4500</a:t>
            </a:r>
            <a:endPar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FCE27DD0-AD1A-46DD-B2D8-7B7FEE4A7A47}"/>
              </a:ext>
            </a:extLst>
          </p:cNvPr>
          <p:cNvSpPr txBox="1"/>
          <p:nvPr/>
        </p:nvSpPr>
        <p:spPr>
          <a:xfrm>
            <a:off x="2223967" y="4915150"/>
            <a:ext cx="535724"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ft</a:t>
            </a:r>
            <a:r>
              <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rPr>
              <a:t>3</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AAA074AC-AA12-47D2-B069-D7D78DDD7CBD}"/>
                  </a:ext>
                </a:extLst>
              </p:cNvPr>
              <p:cNvSpPr txBox="1"/>
              <p:nvPr/>
            </p:nvSpPr>
            <p:spPr>
              <a:xfrm>
                <a:off x="6938151" y="3945120"/>
                <a:ext cx="5265842" cy="259834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1 cubic foot of water = 7.48 gal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4500 ft</a:t>
                </a:r>
                <a:r>
                  <a:rPr kumimoji="0" lang="en-US" sz="28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a:t>
                </a:r>
                <a14:m>
                  <m:oMath xmlns:m="http://schemas.openxmlformats.org/officeDocument/2006/math">
                    <m:d>
                      <m:d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f>
                          <m:f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7.48</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𝑔𝑎𝑙</m:t>
                            </m:r>
                          </m:num>
                          <m:den>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𝑓𝑡</m:t>
                            </m:r>
                            <m:r>
                              <a:rPr kumimoji="0" lang="en-US" sz="2800" b="0" i="1" u="none" strike="noStrike" kern="1200" cap="none" spc="0" normalizeH="0" baseline="30000" noProof="0" smtClean="0">
                                <a:ln>
                                  <a:noFill/>
                                </a:ln>
                                <a:solidFill>
                                  <a:prstClr val="black"/>
                                </a:solidFill>
                                <a:effectLst/>
                                <a:uLnTx/>
                                <a:uFillTx/>
                                <a:latin typeface="Cambria Math" panose="02040503050406030204" pitchFamily="18" charset="0"/>
                                <a:ea typeface="+mn-ea"/>
                                <a:cs typeface="+mn-cs"/>
                              </a:rPr>
                              <m:t>3</m:t>
                            </m:r>
                          </m:den>
                        </m:f>
                      </m:e>
                    </m:d>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oMath>
                </a14:m>
                <a:endPar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rPr>
                  <a:t>	</a:t>
                </a:r>
                <a:r>
                  <a:rPr kumimoji="0" lang="en-US" sz="36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4500 ft3	7.48 gal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	1			1 ft3</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AAA074AC-AA12-47D2-B069-D7D78DDD7CBD}"/>
                  </a:ext>
                </a:extLst>
              </p:cNvPr>
              <p:cNvSpPr txBox="1">
                <a:spLocks noRot="1" noChangeAspect="1" noMove="1" noResize="1" noEditPoints="1" noAdjustHandles="1" noChangeArrowheads="1" noChangeShapeType="1" noTextEdit="1"/>
              </p:cNvSpPr>
              <p:nvPr/>
            </p:nvSpPr>
            <p:spPr>
              <a:xfrm>
                <a:off x="6938151" y="3945120"/>
                <a:ext cx="5265842" cy="2598340"/>
              </a:xfrm>
              <a:prstGeom prst="rect">
                <a:avLst/>
              </a:prstGeom>
              <a:blipFill>
                <a:blip r:embed="rId3"/>
                <a:stretch>
                  <a:fillRect l="-2315" t="-2113"/>
                </a:stretch>
              </a:blipFill>
            </p:spPr>
            <p:txBody>
              <a:bodyPr/>
              <a:lstStyle/>
              <a:p>
                <a:r>
                  <a:rPr lang="en-US">
                    <a:noFill/>
                  </a:rPr>
                  <a:t> </a:t>
                </a:r>
              </a:p>
            </p:txBody>
          </p:sp>
        </mc:Fallback>
      </mc:AlternateContent>
      <p:cxnSp>
        <p:nvCxnSpPr>
          <p:cNvPr id="15" name="Straight Connector 14">
            <a:extLst>
              <a:ext uri="{FF2B5EF4-FFF2-40B4-BE49-F238E27FC236}">
                <a16:creationId xmlns:a16="http://schemas.microsoft.com/office/drawing/2014/main" id="{44EC228A-0B42-4F8A-A2F3-33C43D10B0CF}"/>
              </a:ext>
            </a:extLst>
          </p:cNvPr>
          <p:cNvCxnSpPr/>
          <p:nvPr/>
        </p:nvCxnSpPr>
        <p:spPr>
          <a:xfrm>
            <a:off x="7872723" y="4659463"/>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C271696-6249-4AFE-AF96-2C2A3C20DA24}"/>
              </a:ext>
            </a:extLst>
          </p:cNvPr>
          <p:cNvCxnSpPr/>
          <p:nvPr/>
        </p:nvCxnSpPr>
        <p:spPr>
          <a:xfrm>
            <a:off x="8971688" y="4867103"/>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5" name="Graphic 4" descr="Diving with solid fill">
            <a:extLst>
              <a:ext uri="{FF2B5EF4-FFF2-40B4-BE49-F238E27FC236}">
                <a16:creationId xmlns:a16="http://schemas.microsoft.com/office/drawing/2014/main" id="{6AF23B13-C6A5-42D9-96CE-6C5E9BD91FC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777601" y="269449"/>
            <a:ext cx="1325562" cy="1325562"/>
          </a:xfrm>
          <a:prstGeom prst="rect">
            <a:avLst/>
          </a:prstGeom>
        </p:spPr>
      </p:pic>
      <p:cxnSp>
        <p:nvCxnSpPr>
          <p:cNvPr id="21" name="Straight Connector 20">
            <a:extLst>
              <a:ext uri="{FF2B5EF4-FFF2-40B4-BE49-F238E27FC236}">
                <a16:creationId xmlns:a16="http://schemas.microsoft.com/office/drawing/2014/main" id="{A0D125E8-2E57-466E-AD7B-18B0CC379CB6}"/>
              </a:ext>
            </a:extLst>
          </p:cNvPr>
          <p:cNvCxnSpPr>
            <a:cxnSpLocks/>
          </p:cNvCxnSpPr>
          <p:nvPr/>
        </p:nvCxnSpPr>
        <p:spPr>
          <a:xfrm>
            <a:off x="7146717" y="5702329"/>
            <a:ext cx="2628325" cy="4595"/>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60CCF8BD-03F1-4D7E-BCF0-AEB4A3C4DB96}"/>
              </a:ext>
            </a:extLst>
          </p:cNvPr>
          <p:cNvCxnSpPr>
            <a:cxnSpLocks/>
          </p:cNvCxnSpPr>
          <p:nvPr/>
        </p:nvCxnSpPr>
        <p:spPr>
          <a:xfrm>
            <a:off x="8706443" y="5398713"/>
            <a:ext cx="0" cy="556781"/>
          </a:xfrm>
          <a:prstGeom prst="line">
            <a:avLst/>
          </a:prstGeom>
          <a:ln w="38100"/>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FC5CFD8C-F840-4C26-9BBD-81AFBD21CFDE}"/>
              </a:ext>
            </a:extLst>
          </p:cNvPr>
          <p:cNvCxnSpPr/>
          <p:nvPr/>
        </p:nvCxnSpPr>
        <p:spPr>
          <a:xfrm>
            <a:off x="9118876" y="5747747"/>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C0B2961-3995-4397-95F3-BC1AB451866F}"/>
              </a:ext>
            </a:extLst>
          </p:cNvPr>
          <p:cNvCxnSpPr/>
          <p:nvPr/>
        </p:nvCxnSpPr>
        <p:spPr>
          <a:xfrm>
            <a:off x="8254106" y="5348829"/>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853C8D86-4500-422F-84DA-060823CF8202}"/>
              </a:ext>
            </a:extLst>
          </p:cNvPr>
          <p:cNvSpPr txBox="1"/>
          <p:nvPr/>
        </p:nvSpPr>
        <p:spPr>
          <a:xfrm>
            <a:off x="10200729" y="5278908"/>
            <a:ext cx="1675251" cy="95410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33,660 gal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34,000 gal</a:t>
            </a:r>
          </a:p>
        </p:txBody>
      </p:sp>
      <p:sp>
        <p:nvSpPr>
          <p:cNvPr id="35" name="Oval 34">
            <a:extLst>
              <a:ext uri="{FF2B5EF4-FFF2-40B4-BE49-F238E27FC236}">
                <a16:creationId xmlns:a16="http://schemas.microsoft.com/office/drawing/2014/main" id="{90A5CBE6-6CFA-4B18-9F3D-0288B7A979A4}"/>
              </a:ext>
            </a:extLst>
          </p:cNvPr>
          <p:cNvSpPr/>
          <p:nvPr/>
        </p:nvSpPr>
        <p:spPr>
          <a:xfrm>
            <a:off x="10176042" y="5659089"/>
            <a:ext cx="1724624" cy="680793"/>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087A7717-2F81-4F68-983B-FF7A9136A390}"/>
              </a:ext>
            </a:extLst>
          </p:cNvPr>
          <p:cNvSpPr/>
          <p:nvPr/>
        </p:nvSpPr>
        <p:spPr>
          <a:xfrm>
            <a:off x="5668667" y="3210769"/>
            <a:ext cx="533782" cy="528751"/>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8F265158-7085-42CE-917A-7BF24A8613FE}"/>
              </a:ext>
            </a:extLst>
          </p:cNvPr>
          <p:cNvSpPr/>
          <p:nvPr/>
        </p:nvSpPr>
        <p:spPr>
          <a:xfrm>
            <a:off x="1226858" y="3210769"/>
            <a:ext cx="533782" cy="528751"/>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345833B0-1556-43A5-8759-B64A7AE7E4B3}"/>
              </a:ext>
            </a:extLst>
          </p:cNvPr>
          <p:cNvSpPr/>
          <p:nvPr/>
        </p:nvSpPr>
        <p:spPr>
          <a:xfrm>
            <a:off x="3119988" y="3198780"/>
            <a:ext cx="533782" cy="528751"/>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31EDB42C-666D-462F-BA2D-BF6ADD7D716E}"/>
              </a:ext>
            </a:extLst>
          </p:cNvPr>
          <p:cNvSpPr/>
          <p:nvPr/>
        </p:nvSpPr>
        <p:spPr>
          <a:xfrm>
            <a:off x="10200729" y="3966967"/>
            <a:ext cx="884478" cy="528751"/>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9441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animBg="1"/>
      <p:bldP spid="18" grpId="0" animBg="1"/>
      <p:bldP spid="20" grpId="0" animBg="1"/>
      <p:bldP spid="23" grpId="0" animBg="1"/>
      <p:bldP spid="2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FDBA4533-5B25-4B8E-965B-D02C90F2E14C}"/>
              </a:ext>
            </a:extLst>
          </p:cNvPr>
          <p:cNvSpPr/>
          <p:nvPr/>
        </p:nvSpPr>
        <p:spPr>
          <a:xfrm>
            <a:off x="379852" y="4806655"/>
            <a:ext cx="5262777" cy="1649284"/>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B426912B-AB75-4C79-82B3-7A02949DA4B2}"/>
              </a:ext>
            </a:extLst>
          </p:cNvPr>
          <p:cNvSpPr/>
          <p:nvPr/>
        </p:nvSpPr>
        <p:spPr>
          <a:xfrm>
            <a:off x="379852" y="1072309"/>
            <a:ext cx="11139368" cy="3389412"/>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94F2EC4-3A4D-4ADF-B690-CBDC752755CF}"/>
              </a:ext>
            </a:extLst>
          </p:cNvPr>
          <p:cNvSpPr>
            <a:spLocks noGrp="1"/>
          </p:cNvSpPr>
          <p:nvPr>
            <p:ph type="title"/>
          </p:nvPr>
        </p:nvSpPr>
        <p:spPr>
          <a:xfrm>
            <a:off x="838199" y="80239"/>
            <a:ext cx="11139369" cy="1325563"/>
          </a:xfrm>
        </p:spPr>
        <p:txBody>
          <a:bodyPr>
            <a:normAutofit/>
          </a:bodyPr>
          <a:lstStyle/>
          <a:p>
            <a:r>
              <a:rPr lang="en-US" sz="4800" dirty="0"/>
              <a:t>Your turn: Volume of a box and conversion</a:t>
            </a:r>
          </a:p>
        </p:txBody>
      </p:sp>
      <p:sp>
        <p:nvSpPr>
          <p:cNvPr id="3" name="Content Placeholder 2">
            <a:extLst>
              <a:ext uri="{FF2B5EF4-FFF2-40B4-BE49-F238E27FC236}">
                <a16:creationId xmlns:a16="http://schemas.microsoft.com/office/drawing/2014/main" id="{360898D6-2B26-47E8-8F4D-F839360BAF6E}"/>
              </a:ext>
            </a:extLst>
          </p:cNvPr>
          <p:cNvSpPr>
            <a:spLocks noGrp="1"/>
          </p:cNvSpPr>
          <p:nvPr>
            <p:ph idx="1"/>
          </p:nvPr>
        </p:nvSpPr>
        <p:spPr>
          <a:xfrm>
            <a:off x="764297" y="1191518"/>
            <a:ext cx="10589503" cy="5428869"/>
          </a:xfrm>
        </p:spPr>
        <p:txBody>
          <a:bodyPr>
            <a:normAutofit/>
          </a:bodyPr>
          <a:lstStyle/>
          <a:p>
            <a:pPr marL="0" indent="0">
              <a:buNone/>
            </a:pPr>
            <a:r>
              <a:rPr lang="en-US" dirty="0"/>
              <a:t>Part 1: You dig a trench to put in a new section of pipe. The trench is four feet deep, two feet wide, and 200 ft long. How many cubic feet of dirt did you excavate? </a:t>
            </a:r>
          </a:p>
          <a:p>
            <a:pPr marL="514350" indent="-514350">
              <a:buAutoNum type="alphaUcPeriod"/>
            </a:pPr>
            <a:r>
              <a:rPr lang="en-US" dirty="0"/>
              <a:t>160 ft</a:t>
            </a:r>
            <a:r>
              <a:rPr lang="en-US" baseline="30000" dirty="0"/>
              <a:t>3</a:t>
            </a:r>
          </a:p>
          <a:p>
            <a:pPr marL="514350" indent="-514350">
              <a:buAutoNum type="alphaUcPeriod"/>
            </a:pPr>
            <a:r>
              <a:rPr lang="en-US" dirty="0"/>
              <a:t>206 ft</a:t>
            </a:r>
            <a:r>
              <a:rPr lang="en-US" baseline="30000" dirty="0"/>
              <a:t>3</a:t>
            </a:r>
          </a:p>
          <a:p>
            <a:pPr marL="514350" indent="-514350">
              <a:buAutoNum type="alphaUcPeriod"/>
            </a:pPr>
            <a:r>
              <a:rPr lang="en-US" dirty="0"/>
              <a:t>1600 ft</a:t>
            </a:r>
            <a:r>
              <a:rPr lang="en-US" baseline="30000" dirty="0"/>
              <a:t>2</a:t>
            </a:r>
          </a:p>
          <a:p>
            <a:pPr marL="514350" indent="-514350">
              <a:buAutoNum type="alphaUcPeriod"/>
            </a:pPr>
            <a:r>
              <a:rPr lang="en-US" dirty="0"/>
              <a:t>1600 ft</a:t>
            </a:r>
            <a:r>
              <a:rPr lang="en-US" baseline="30000" dirty="0"/>
              <a:t>3</a:t>
            </a:r>
          </a:p>
          <a:p>
            <a:pPr marL="514350" indent="-514350">
              <a:buAutoNum type="alphaUcPeriod"/>
            </a:pPr>
            <a:endParaRPr lang="en-US" baseline="30000" dirty="0"/>
          </a:p>
          <a:p>
            <a:pPr marL="0" indent="0">
              <a:buNone/>
            </a:pPr>
            <a:r>
              <a:rPr lang="en-US" dirty="0">
                <a:latin typeface="Cambria Math" panose="02040503050406030204" pitchFamily="18" charset="0"/>
                <a:ea typeface="Cambria Math" panose="02040503050406030204" pitchFamily="18" charset="0"/>
              </a:rPr>
              <a:t>V = (Length)(Width)(Height)</a:t>
            </a:r>
          </a:p>
          <a:p>
            <a:pPr marL="0" indent="0">
              <a:buNone/>
            </a:pPr>
            <a:r>
              <a:rPr lang="en-US" dirty="0">
                <a:latin typeface="Cambria Math" panose="02040503050406030204" pitchFamily="18" charset="0"/>
                <a:ea typeface="Cambria Math" panose="02040503050406030204" pitchFamily="18" charset="0"/>
              </a:rPr>
              <a:t>V = (200 ft)(2 ft)(4 ft)</a:t>
            </a:r>
          </a:p>
          <a:p>
            <a:pPr marL="0" indent="0">
              <a:buNone/>
            </a:pPr>
            <a:r>
              <a:rPr lang="en-US" dirty="0">
                <a:latin typeface="Cambria Math" panose="02040503050406030204" pitchFamily="18" charset="0"/>
                <a:ea typeface="Cambria Math" panose="02040503050406030204" pitchFamily="18" charset="0"/>
              </a:rPr>
              <a:t>V = 1600 ft</a:t>
            </a:r>
            <a:r>
              <a:rPr lang="en-US" baseline="30000" dirty="0">
                <a:latin typeface="Cambria Math" panose="02040503050406030204" pitchFamily="18" charset="0"/>
                <a:ea typeface="Cambria Math" panose="02040503050406030204" pitchFamily="18" charset="0"/>
              </a:rPr>
              <a:t>3</a:t>
            </a:r>
            <a:r>
              <a:rPr lang="en-US" dirty="0">
                <a:latin typeface="Cambria Math" panose="02040503050406030204" pitchFamily="18" charset="0"/>
                <a:ea typeface="Cambria Math" panose="02040503050406030204" pitchFamily="18" charset="0"/>
              </a:rPr>
              <a:t> </a:t>
            </a:r>
          </a:p>
        </p:txBody>
      </p:sp>
      <p:sp>
        <p:nvSpPr>
          <p:cNvPr id="4" name="Slide Number Placeholder 3">
            <a:extLst>
              <a:ext uri="{FF2B5EF4-FFF2-40B4-BE49-F238E27FC236}">
                <a16:creationId xmlns:a16="http://schemas.microsoft.com/office/drawing/2014/main" id="{2193CA0A-1411-43DC-8AF2-1079E0DD6B6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33712AF6-3026-4FEE-8D83-1C9A7928DEFC}"/>
              </a:ext>
            </a:extLst>
          </p:cNvPr>
          <p:cNvGrpSpPr/>
          <p:nvPr/>
        </p:nvGrpSpPr>
        <p:grpSpPr>
          <a:xfrm>
            <a:off x="258258" y="190635"/>
            <a:ext cx="533594" cy="771525"/>
            <a:chOff x="8191117" y="524946"/>
            <a:chExt cx="533594" cy="771525"/>
          </a:xfrm>
        </p:grpSpPr>
        <p:sp>
          <p:nvSpPr>
            <p:cNvPr id="16" name="Graphic 4" descr="Raised hand with solid fill">
              <a:extLst>
                <a:ext uri="{FF2B5EF4-FFF2-40B4-BE49-F238E27FC236}">
                  <a16:creationId xmlns:a16="http://schemas.microsoft.com/office/drawing/2014/main" id="{0C15CDAB-7F4B-4DB1-8E01-B0AE507579E2}"/>
                </a:ext>
              </a:extLst>
            </p:cNvPr>
            <p:cNvSpPr/>
            <p:nvPr/>
          </p:nvSpPr>
          <p:spPr>
            <a:xfrm>
              <a:off x="8191117" y="524946"/>
              <a:ext cx="533594" cy="771525"/>
            </a:xfrm>
            <a:custGeom>
              <a:avLst/>
              <a:gdLst>
                <a:gd name="connsiteX0" fmla="*/ 42863 w 533594"/>
                <a:gd name="connsiteY0" fmla="*/ 152400 h 771525"/>
                <a:gd name="connsiteX1" fmla="*/ 85725 w 533594"/>
                <a:gd name="connsiteY1" fmla="*/ 195263 h 771525"/>
                <a:gd name="connsiteX2" fmla="*/ 85725 w 533594"/>
                <a:gd name="connsiteY2" fmla="*/ 381000 h 771525"/>
                <a:gd name="connsiteX3" fmla="*/ 95250 w 533594"/>
                <a:gd name="connsiteY3" fmla="*/ 390525 h 771525"/>
                <a:gd name="connsiteX4" fmla="*/ 104775 w 533594"/>
                <a:gd name="connsiteY4" fmla="*/ 381000 h 771525"/>
                <a:gd name="connsiteX5" fmla="*/ 104775 w 533594"/>
                <a:gd name="connsiteY5" fmla="*/ 100013 h 771525"/>
                <a:gd name="connsiteX6" fmla="*/ 147638 w 533594"/>
                <a:gd name="connsiteY6" fmla="*/ 57150 h 771525"/>
                <a:gd name="connsiteX7" fmla="*/ 190500 w 533594"/>
                <a:gd name="connsiteY7" fmla="*/ 100013 h 771525"/>
                <a:gd name="connsiteX8" fmla="*/ 190500 w 533594"/>
                <a:gd name="connsiteY8" fmla="*/ 381000 h 771525"/>
                <a:gd name="connsiteX9" fmla="*/ 200025 w 533594"/>
                <a:gd name="connsiteY9" fmla="*/ 390525 h 771525"/>
                <a:gd name="connsiteX10" fmla="*/ 209550 w 533594"/>
                <a:gd name="connsiteY10" fmla="*/ 381000 h 771525"/>
                <a:gd name="connsiteX11" fmla="*/ 209550 w 533594"/>
                <a:gd name="connsiteY11" fmla="*/ 41910 h 771525"/>
                <a:gd name="connsiteX12" fmla="*/ 209550 w 533594"/>
                <a:gd name="connsiteY12" fmla="*/ 41910 h 771525"/>
                <a:gd name="connsiteX13" fmla="*/ 252413 w 533594"/>
                <a:gd name="connsiteY13" fmla="*/ 0 h 771525"/>
                <a:gd name="connsiteX14" fmla="*/ 295275 w 533594"/>
                <a:gd name="connsiteY14" fmla="*/ 41910 h 771525"/>
                <a:gd name="connsiteX15" fmla="*/ 295275 w 533594"/>
                <a:gd name="connsiteY15" fmla="*/ 41910 h 771525"/>
                <a:gd name="connsiteX16" fmla="*/ 295275 w 533594"/>
                <a:gd name="connsiteY16" fmla="*/ 381000 h 771525"/>
                <a:gd name="connsiteX17" fmla="*/ 304800 w 533594"/>
                <a:gd name="connsiteY17" fmla="*/ 390525 h 771525"/>
                <a:gd name="connsiteX18" fmla="*/ 314325 w 533594"/>
                <a:gd name="connsiteY18" fmla="*/ 381000 h 771525"/>
                <a:gd name="connsiteX19" fmla="*/ 314325 w 533594"/>
                <a:gd name="connsiteY19" fmla="*/ 100013 h 771525"/>
                <a:gd name="connsiteX20" fmla="*/ 357188 w 533594"/>
                <a:gd name="connsiteY20" fmla="*/ 57150 h 771525"/>
                <a:gd name="connsiteX21" fmla="*/ 400050 w 533594"/>
                <a:gd name="connsiteY21" fmla="*/ 100013 h 771525"/>
                <a:gd name="connsiteX22" fmla="*/ 400050 w 533594"/>
                <a:gd name="connsiteY22" fmla="*/ 381000 h 771525"/>
                <a:gd name="connsiteX23" fmla="*/ 400050 w 533594"/>
                <a:gd name="connsiteY23" fmla="*/ 490538 h 771525"/>
                <a:gd name="connsiteX24" fmla="*/ 439103 w 533594"/>
                <a:gd name="connsiteY24" fmla="*/ 314325 h 771525"/>
                <a:gd name="connsiteX25" fmla="*/ 496253 w 533594"/>
                <a:gd name="connsiteY25" fmla="*/ 278130 h 771525"/>
                <a:gd name="connsiteX26" fmla="*/ 532448 w 533594"/>
                <a:gd name="connsiteY26" fmla="*/ 335280 h 771525"/>
                <a:gd name="connsiteX27" fmla="*/ 475298 w 533594"/>
                <a:gd name="connsiteY27" fmla="*/ 592455 h 771525"/>
                <a:gd name="connsiteX28" fmla="*/ 457200 w 533594"/>
                <a:gd name="connsiteY28" fmla="*/ 619125 h 771525"/>
                <a:gd name="connsiteX29" fmla="*/ 352425 w 533594"/>
                <a:gd name="connsiteY29" fmla="*/ 700088 h 771525"/>
                <a:gd name="connsiteX30" fmla="*/ 352425 w 533594"/>
                <a:gd name="connsiteY30" fmla="*/ 771525 h 771525"/>
                <a:gd name="connsiteX31" fmla="*/ 76200 w 533594"/>
                <a:gd name="connsiteY31" fmla="*/ 771525 h 771525"/>
                <a:gd name="connsiteX32" fmla="*/ 76200 w 533594"/>
                <a:gd name="connsiteY32" fmla="*/ 723900 h 771525"/>
                <a:gd name="connsiteX33" fmla="*/ 0 w 533594"/>
                <a:gd name="connsiteY33" fmla="*/ 523875 h 771525"/>
                <a:gd name="connsiteX34" fmla="*/ 0 w 533594"/>
                <a:gd name="connsiteY34" fmla="*/ 195263 h 771525"/>
                <a:gd name="connsiteX35" fmla="*/ 42863 w 533594"/>
                <a:gd name="connsiteY35" fmla="*/ 152400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3594" h="771525">
                  <a:moveTo>
                    <a:pt x="42863" y="152400"/>
                  </a:moveTo>
                  <a:cubicBezTo>
                    <a:pt x="66675" y="152400"/>
                    <a:pt x="85725" y="171450"/>
                    <a:pt x="85725" y="195263"/>
                  </a:cubicBezTo>
                  <a:lnTo>
                    <a:pt x="85725" y="381000"/>
                  </a:lnTo>
                  <a:cubicBezTo>
                    <a:pt x="85725" y="385763"/>
                    <a:pt x="90488" y="390525"/>
                    <a:pt x="95250" y="390525"/>
                  </a:cubicBezTo>
                  <a:cubicBezTo>
                    <a:pt x="100013" y="390525"/>
                    <a:pt x="104775" y="385763"/>
                    <a:pt x="104775" y="381000"/>
                  </a:cubicBezTo>
                  <a:lnTo>
                    <a:pt x="104775" y="100013"/>
                  </a:lnTo>
                  <a:cubicBezTo>
                    <a:pt x="104775" y="76200"/>
                    <a:pt x="123825" y="57150"/>
                    <a:pt x="147638" y="57150"/>
                  </a:cubicBezTo>
                  <a:cubicBezTo>
                    <a:pt x="171450" y="57150"/>
                    <a:pt x="190500" y="76200"/>
                    <a:pt x="190500" y="100013"/>
                  </a:cubicBezTo>
                  <a:lnTo>
                    <a:pt x="190500" y="381000"/>
                  </a:lnTo>
                  <a:cubicBezTo>
                    <a:pt x="190500" y="385763"/>
                    <a:pt x="195263" y="390525"/>
                    <a:pt x="200025" y="390525"/>
                  </a:cubicBezTo>
                  <a:cubicBezTo>
                    <a:pt x="204788" y="390525"/>
                    <a:pt x="209550" y="385763"/>
                    <a:pt x="209550" y="381000"/>
                  </a:cubicBezTo>
                  <a:lnTo>
                    <a:pt x="209550" y="41910"/>
                  </a:lnTo>
                  <a:lnTo>
                    <a:pt x="209550" y="41910"/>
                  </a:lnTo>
                  <a:cubicBezTo>
                    <a:pt x="209550" y="19050"/>
                    <a:pt x="228600" y="0"/>
                    <a:pt x="252413" y="0"/>
                  </a:cubicBezTo>
                  <a:cubicBezTo>
                    <a:pt x="276225" y="0"/>
                    <a:pt x="295275" y="19050"/>
                    <a:pt x="295275" y="41910"/>
                  </a:cubicBezTo>
                  <a:lnTo>
                    <a:pt x="295275" y="41910"/>
                  </a:lnTo>
                  <a:lnTo>
                    <a:pt x="295275" y="381000"/>
                  </a:lnTo>
                  <a:cubicBezTo>
                    <a:pt x="295275" y="385763"/>
                    <a:pt x="300038" y="390525"/>
                    <a:pt x="304800" y="390525"/>
                  </a:cubicBezTo>
                  <a:cubicBezTo>
                    <a:pt x="309563" y="390525"/>
                    <a:pt x="314325" y="385763"/>
                    <a:pt x="314325" y="381000"/>
                  </a:cubicBezTo>
                  <a:lnTo>
                    <a:pt x="314325" y="100013"/>
                  </a:lnTo>
                  <a:cubicBezTo>
                    <a:pt x="314325" y="76200"/>
                    <a:pt x="333375" y="57150"/>
                    <a:pt x="357188" y="57150"/>
                  </a:cubicBezTo>
                  <a:cubicBezTo>
                    <a:pt x="381000" y="57150"/>
                    <a:pt x="400050" y="76200"/>
                    <a:pt x="400050" y="100013"/>
                  </a:cubicBezTo>
                  <a:lnTo>
                    <a:pt x="400050" y="381000"/>
                  </a:lnTo>
                  <a:lnTo>
                    <a:pt x="400050" y="490538"/>
                  </a:lnTo>
                  <a:lnTo>
                    <a:pt x="439103" y="314325"/>
                  </a:lnTo>
                  <a:cubicBezTo>
                    <a:pt x="444817" y="288608"/>
                    <a:pt x="470535" y="272415"/>
                    <a:pt x="496253" y="278130"/>
                  </a:cubicBezTo>
                  <a:cubicBezTo>
                    <a:pt x="521970" y="283845"/>
                    <a:pt x="538163" y="309563"/>
                    <a:pt x="532448" y="335280"/>
                  </a:cubicBezTo>
                  <a:lnTo>
                    <a:pt x="475298" y="592455"/>
                  </a:lnTo>
                  <a:cubicBezTo>
                    <a:pt x="472440" y="601980"/>
                    <a:pt x="466725" y="611505"/>
                    <a:pt x="457200" y="619125"/>
                  </a:cubicBezTo>
                  <a:lnTo>
                    <a:pt x="352425" y="700088"/>
                  </a:lnTo>
                  <a:lnTo>
                    <a:pt x="352425" y="771525"/>
                  </a:lnTo>
                  <a:lnTo>
                    <a:pt x="76200" y="771525"/>
                  </a:lnTo>
                  <a:lnTo>
                    <a:pt x="76200" y="723900"/>
                  </a:lnTo>
                  <a:cubicBezTo>
                    <a:pt x="76200" y="656273"/>
                    <a:pt x="0" y="651510"/>
                    <a:pt x="0" y="523875"/>
                  </a:cubicBezTo>
                  <a:cubicBezTo>
                    <a:pt x="0" y="519113"/>
                    <a:pt x="0" y="195263"/>
                    <a:pt x="0" y="195263"/>
                  </a:cubicBezTo>
                  <a:cubicBezTo>
                    <a:pt x="0" y="171450"/>
                    <a:pt x="19050" y="152400"/>
                    <a:pt x="42863" y="152400"/>
                  </a:cubicBezTo>
                  <a:close/>
                </a:path>
              </a:pathLst>
            </a:custGeom>
            <a:solidFill>
              <a:srgbClr val="000000"/>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5A6F0460-A2B0-44FA-BE74-10C5224792B1}"/>
                </a:ext>
              </a:extLst>
            </p:cNvPr>
            <p:cNvSpPr txBox="1"/>
            <p:nvPr/>
          </p:nvSpPr>
          <p:spPr>
            <a:xfrm>
              <a:off x="8263553" y="884373"/>
              <a:ext cx="28271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Calibri" panose="020F0502020204030204"/>
                </a:rPr>
                <a:t>2</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20" name="Oval 19">
            <a:extLst>
              <a:ext uri="{FF2B5EF4-FFF2-40B4-BE49-F238E27FC236}">
                <a16:creationId xmlns:a16="http://schemas.microsoft.com/office/drawing/2014/main" id="{9CC4059D-9655-4600-A809-7D5F07B8B845}"/>
              </a:ext>
            </a:extLst>
          </p:cNvPr>
          <p:cNvSpPr/>
          <p:nvPr/>
        </p:nvSpPr>
        <p:spPr>
          <a:xfrm>
            <a:off x="1121058" y="3960868"/>
            <a:ext cx="1724624" cy="501294"/>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013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B426912B-AB75-4C79-82B3-7A02949DA4B2}"/>
              </a:ext>
            </a:extLst>
          </p:cNvPr>
          <p:cNvSpPr/>
          <p:nvPr/>
        </p:nvSpPr>
        <p:spPr>
          <a:xfrm>
            <a:off x="379852" y="1072309"/>
            <a:ext cx="11139368" cy="3389412"/>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94F2EC4-3A4D-4ADF-B690-CBDC752755CF}"/>
              </a:ext>
            </a:extLst>
          </p:cNvPr>
          <p:cNvSpPr>
            <a:spLocks noGrp="1"/>
          </p:cNvSpPr>
          <p:nvPr>
            <p:ph type="title"/>
          </p:nvPr>
        </p:nvSpPr>
        <p:spPr>
          <a:xfrm>
            <a:off x="838199" y="80239"/>
            <a:ext cx="11139369" cy="1325563"/>
          </a:xfrm>
        </p:spPr>
        <p:txBody>
          <a:bodyPr>
            <a:normAutofit/>
          </a:bodyPr>
          <a:lstStyle/>
          <a:p>
            <a:r>
              <a:rPr lang="en-US" sz="4800" dirty="0"/>
              <a:t>Your turn: Volume of a box and conversion</a:t>
            </a:r>
          </a:p>
        </p:txBody>
      </p:sp>
      <p:sp>
        <p:nvSpPr>
          <p:cNvPr id="3" name="Content Placeholder 2">
            <a:extLst>
              <a:ext uri="{FF2B5EF4-FFF2-40B4-BE49-F238E27FC236}">
                <a16:creationId xmlns:a16="http://schemas.microsoft.com/office/drawing/2014/main" id="{360898D6-2B26-47E8-8F4D-F839360BAF6E}"/>
              </a:ext>
            </a:extLst>
          </p:cNvPr>
          <p:cNvSpPr>
            <a:spLocks noGrp="1"/>
          </p:cNvSpPr>
          <p:nvPr>
            <p:ph idx="1"/>
          </p:nvPr>
        </p:nvSpPr>
        <p:spPr>
          <a:xfrm>
            <a:off x="764297" y="1191518"/>
            <a:ext cx="10589503" cy="5428869"/>
          </a:xfrm>
        </p:spPr>
        <p:txBody>
          <a:bodyPr>
            <a:normAutofit/>
          </a:bodyPr>
          <a:lstStyle/>
          <a:p>
            <a:pPr marL="0" indent="0">
              <a:buNone/>
            </a:pPr>
            <a:r>
              <a:rPr lang="en-US" dirty="0"/>
              <a:t>Part 2: To fill in your 1600 ft</a:t>
            </a:r>
            <a:r>
              <a:rPr lang="en-US" baseline="30000" dirty="0"/>
              <a:t>3</a:t>
            </a:r>
            <a:r>
              <a:rPr lang="en-US" dirty="0"/>
              <a:t> hole, you need to order fill dirt that is sold by the truckload. How many truckloads of dirt do you need if one truck hold 10 cubic yards? 	1 yard = 3 feet </a:t>
            </a:r>
            <a:r>
              <a:rPr lang="en-US" i="1" dirty="0"/>
              <a:t>or</a:t>
            </a:r>
            <a:r>
              <a:rPr lang="en-US" dirty="0"/>
              <a:t> 1 yrd</a:t>
            </a:r>
            <a:r>
              <a:rPr lang="en-US" baseline="30000" dirty="0"/>
              <a:t>3</a:t>
            </a:r>
            <a:r>
              <a:rPr lang="en-US" dirty="0"/>
              <a:t> = 27 ft</a:t>
            </a:r>
            <a:r>
              <a:rPr lang="en-US" baseline="30000" dirty="0"/>
              <a:t>3</a:t>
            </a:r>
          </a:p>
          <a:p>
            <a:pPr marL="514350" indent="-514350">
              <a:buAutoNum type="alphaUcPeriod"/>
            </a:pPr>
            <a:r>
              <a:rPr lang="en-US" dirty="0"/>
              <a:t>1 truckload</a:t>
            </a:r>
            <a:endParaRPr lang="en-US" baseline="30000" dirty="0"/>
          </a:p>
          <a:p>
            <a:pPr marL="514350" indent="-514350">
              <a:buAutoNum type="alphaUcPeriod"/>
            </a:pPr>
            <a:r>
              <a:rPr lang="en-US" dirty="0"/>
              <a:t>6 truckloads</a:t>
            </a:r>
            <a:endParaRPr lang="en-US" baseline="30000" dirty="0"/>
          </a:p>
          <a:p>
            <a:pPr marL="514350" indent="-514350">
              <a:buAutoNum type="alphaUcPeriod"/>
            </a:pPr>
            <a:r>
              <a:rPr lang="en-US" dirty="0"/>
              <a:t>18 truckloads</a:t>
            </a:r>
            <a:endParaRPr lang="en-US" baseline="30000" dirty="0"/>
          </a:p>
          <a:p>
            <a:pPr marL="514350" indent="-514350">
              <a:buAutoNum type="alphaUcPeriod"/>
            </a:pPr>
            <a:r>
              <a:rPr lang="en-US" dirty="0"/>
              <a:t>53 truckloads</a:t>
            </a:r>
            <a:endParaRPr lang="en-US" baseline="30000" dirty="0"/>
          </a:p>
          <a:p>
            <a:pPr marL="514350" indent="-514350">
              <a:buAutoNum type="alphaUcPeriod"/>
            </a:pPr>
            <a:endParaRPr lang="en-US" baseline="30000" dirty="0"/>
          </a:p>
        </p:txBody>
      </p:sp>
      <p:sp>
        <p:nvSpPr>
          <p:cNvPr id="4" name="Slide Number Placeholder 3">
            <a:extLst>
              <a:ext uri="{FF2B5EF4-FFF2-40B4-BE49-F238E27FC236}">
                <a16:creationId xmlns:a16="http://schemas.microsoft.com/office/drawing/2014/main" id="{2193CA0A-1411-43DC-8AF2-1079E0DD6B6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33712AF6-3026-4FEE-8D83-1C9A7928DEFC}"/>
              </a:ext>
            </a:extLst>
          </p:cNvPr>
          <p:cNvGrpSpPr/>
          <p:nvPr/>
        </p:nvGrpSpPr>
        <p:grpSpPr>
          <a:xfrm>
            <a:off x="258258" y="190635"/>
            <a:ext cx="533594" cy="771525"/>
            <a:chOff x="8191117" y="524946"/>
            <a:chExt cx="533594" cy="771525"/>
          </a:xfrm>
        </p:grpSpPr>
        <p:sp>
          <p:nvSpPr>
            <p:cNvPr id="16" name="Graphic 4" descr="Raised hand with solid fill">
              <a:extLst>
                <a:ext uri="{FF2B5EF4-FFF2-40B4-BE49-F238E27FC236}">
                  <a16:creationId xmlns:a16="http://schemas.microsoft.com/office/drawing/2014/main" id="{0C15CDAB-7F4B-4DB1-8E01-B0AE507579E2}"/>
                </a:ext>
              </a:extLst>
            </p:cNvPr>
            <p:cNvSpPr/>
            <p:nvPr/>
          </p:nvSpPr>
          <p:spPr>
            <a:xfrm>
              <a:off x="8191117" y="524946"/>
              <a:ext cx="533594" cy="771525"/>
            </a:xfrm>
            <a:custGeom>
              <a:avLst/>
              <a:gdLst>
                <a:gd name="connsiteX0" fmla="*/ 42863 w 533594"/>
                <a:gd name="connsiteY0" fmla="*/ 152400 h 771525"/>
                <a:gd name="connsiteX1" fmla="*/ 85725 w 533594"/>
                <a:gd name="connsiteY1" fmla="*/ 195263 h 771525"/>
                <a:gd name="connsiteX2" fmla="*/ 85725 w 533594"/>
                <a:gd name="connsiteY2" fmla="*/ 381000 h 771525"/>
                <a:gd name="connsiteX3" fmla="*/ 95250 w 533594"/>
                <a:gd name="connsiteY3" fmla="*/ 390525 h 771525"/>
                <a:gd name="connsiteX4" fmla="*/ 104775 w 533594"/>
                <a:gd name="connsiteY4" fmla="*/ 381000 h 771525"/>
                <a:gd name="connsiteX5" fmla="*/ 104775 w 533594"/>
                <a:gd name="connsiteY5" fmla="*/ 100013 h 771525"/>
                <a:gd name="connsiteX6" fmla="*/ 147638 w 533594"/>
                <a:gd name="connsiteY6" fmla="*/ 57150 h 771525"/>
                <a:gd name="connsiteX7" fmla="*/ 190500 w 533594"/>
                <a:gd name="connsiteY7" fmla="*/ 100013 h 771525"/>
                <a:gd name="connsiteX8" fmla="*/ 190500 w 533594"/>
                <a:gd name="connsiteY8" fmla="*/ 381000 h 771525"/>
                <a:gd name="connsiteX9" fmla="*/ 200025 w 533594"/>
                <a:gd name="connsiteY9" fmla="*/ 390525 h 771525"/>
                <a:gd name="connsiteX10" fmla="*/ 209550 w 533594"/>
                <a:gd name="connsiteY10" fmla="*/ 381000 h 771525"/>
                <a:gd name="connsiteX11" fmla="*/ 209550 w 533594"/>
                <a:gd name="connsiteY11" fmla="*/ 41910 h 771525"/>
                <a:gd name="connsiteX12" fmla="*/ 209550 w 533594"/>
                <a:gd name="connsiteY12" fmla="*/ 41910 h 771525"/>
                <a:gd name="connsiteX13" fmla="*/ 252413 w 533594"/>
                <a:gd name="connsiteY13" fmla="*/ 0 h 771525"/>
                <a:gd name="connsiteX14" fmla="*/ 295275 w 533594"/>
                <a:gd name="connsiteY14" fmla="*/ 41910 h 771525"/>
                <a:gd name="connsiteX15" fmla="*/ 295275 w 533594"/>
                <a:gd name="connsiteY15" fmla="*/ 41910 h 771525"/>
                <a:gd name="connsiteX16" fmla="*/ 295275 w 533594"/>
                <a:gd name="connsiteY16" fmla="*/ 381000 h 771525"/>
                <a:gd name="connsiteX17" fmla="*/ 304800 w 533594"/>
                <a:gd name="connsiteY17" fmla="*/ 390525 h 771525"/>
                <a:gd name="connsiteX18" fmla="*/ 314325 w 533594"/>
                <a:gd name="connsiteY18" fmla="*/ 381000 h 771525"/>
                <a:gd name="connsiteX19" fmla="*/ 314325 w 533594"/>
                <a:gd name="connsiteY19" fmla="*/ 100013 h 771525"/>
                <a:gd name="connsiteX20" fmla="*/ 357188 w 533594"/>
                <a:gd name="connsiteY20" fmla="*/ 57150 h 771525"/>
                <a:gd name="connsiteX21" fmla="*/ 400050 w 533594"/>
                <a:gd name="connsiteY21" fmla="*/ 100013 h 771525"/>
                <a:gd name="connsiteX22" fmla="*/ 400050 w 533594"/>
                <a:gd name="connsiteY22" fmla="*/ 381000 h 771525"/>
                <a:gd name="connsiteX23" fmla="*/ 400050 w 533594"/>
                <a:gd name="connsiteY23" fmla="*/ 490538 h 771525"/>
                <a:gd name="connsiteX24" fmla="*/ 439103 w 533594"/>
                <a:gd name="connsiteY24" fmla="*/ 314325 h 771525"/>
                <a:gd name="connsiteX25" fmla="*/ 496253 w 533594"/>
                <a:gd name="connsiteY25" fmla="*/ 278130 h 771525"/>
                <a:gd name="connsiteX26" fmla="*/ 532448 w 533594"/>
                <a:gd name="connsiteY26" fmla="*/ 335280 h 771525"/>
                <a:gd name="connsiteX27" fmla="*/ 475298 w 533594"/>
                <a:gd name="connsiteY27" fmla="*/ 592455 h 771525"/>
                <a:gd name="connsiteX28" fmla="*/ 457200 w 533594"/>
                <a:gd name="connsiteY28" fmla="*/ 619125 h 771525"/>
                <a:gd name="connsiteX29" fmla="*/ 352425 w 533594"/>
                <a:gd name="connsiteY29" fmla="*/ 700088 h 771525"/>
                <a:gd name="connsiteX30" fmla="*/ 352425 w 533594"/>
                <a:gd name="connsiteY30" fmla="*/ 771525 h 771525"/>
                <a:gd name="connsiteX31" fmla="*/ 76200 w 533594"/>
                <a:gd name="connsiteY31" fmla="*/ 771525 h 771525"/>
                <a:gd name="connsiteX32" fmla="*/ 76200 w 533594"/>
                <a:gd name="connsiteY32" fmla="*/ 723900 h 771525"/>
                <a:gd name="connsiteX33" fmla="*/ 0 w 533594"/>
                <a:gd name="connsiteY33" fmla="*/ 523875 h 771525"/>
                <a:gd name="connsiteX34" fmla="*/ 0 w 533594"/>
                <a:gd name="connsiteY34" fmla="*/ 195263 h 771525"/>
                <a:gd name="connsiteX35" fmla="*/ 42863 w 533594"/>
                <a:gd name="connsiteY35" fmla="*/ 152400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3594" h="771525">
                  <a:moveTo>
                    <a:pt x="42863" y="152400"/>
                  </a:moveTo>
                  <a:cubicBezTo>
                    <a:pt x="66675" y="152400"/>
                    <a:pt x="85725" y="171450"/>
                    <a:pt x="85725" y="195263"/>
                  </a:cubicBezTo>
                  <a:lnTo>
                    <a:pt x="85725" y="381000"/>
                  </a:lnTo>
                  <a:cubicBezTo>
                    <a:pt x="85725" y="385763"/>
                    <a:pt x="90488" y="390525"/>
                    <a:pt x="95250" y="390525"/>
                  </a:cubicBezTo>
                  <a:cubicBezTo>
                    <a:pt x="100013" y="390525"/>
                    <a:pt x="104775" y="385763"/>
                    <a:pt x="104775" y="381000"/>
                  </a:cubicBezTo>
                  <a:lnTo>
                    <a:pt x="104775" y="100013"/>
                  </a:lnTo>
                  <a:cubicBezTo>
                    <a:pt x="104775" y="76200"/>
                    <a:pt x="123825" y="57150"/>
                    <a:pt x="147638" y="57150"/>
                  </a:cubicBezTo>
                  <a:cubicBezTo>
                    <a:pt x="171450" y="57150"/>
                    <a:pt x="190500" y="76200"/>
                    <a:pt x="190500" y="100013"/>
                  </a:cubicBezTo>
                  <a:lnTo>
                    <a:pt x="190500" y="381000"/>
                  </a:lnTo>
                  <a:cubicBezTo>
                    <a:pt x="190500" y="385763"/>
                    <a:pt x="195263" y="390525"/>
                    <a:pt x="200025" y="390525"/>
                  </a:cubicBezTo>
                  <a:cubicBezTo>
                    <a:pt x="204788" y="390525"/>
                    <a:pt x="209550" y="385763"/>
                    <a:pt x="209550" y="381000"/>
                  </a:cubicBezTo>
                  <a:lnTo>
                    <a:pt x="209550" y="41910"/>
                  </a:lnTo>
                  <a:lnTo>
                    <a:pt x="209550" y="41910"/>
                  </a:lnTo>
                  <a:cubicBezTo>
                    <a:pt x="209550" y="19050"/>
                    <a:pt x="228600" y="0"/>
                    <a:pt x="252413" y="0"/>
                  </a:cubicBezTo>
                  <a:cubicBezTo>
                    <a:pt x="276225" y="0"/>
                    <a:pt x="295275" y="19050"/>
                    <a:pt x="295275" y="41910"/>
                  </a:cubicBezTo>
                  <a:lnTo>
                    <a:pt x="295275" y="41910"/>
                  </a:lnTo>
                  <a:lnTo>
                    <a:pt x="295275" y="381000"/>
                  </a:lnTo>
                  <a:cubicBezTo>
                    <a:pt x="295275" y="385763"/>
                    <a:pt x="300038" y="390525"/>
                    <a:pt x="304800" y="390525"/>
                  </a:cubicBezTo>
                  <a:cubicBezTo>
                    <a:pt x="309563" y="390525"/>
                    <a:pt x="314325" y="385763"/>
                    <a:pt x="314325" y="381000"/>
                  </a:cubicBezTo>
                  <a:lnTo>
                    <a:pt x="314325" y="100013"/>
                  </a:lnTo>
                  <a:cubicBezTo>
                    <a:pt x="314325" y="76200"/>
                    <a:pt x="333375" y="57150"/>
                    <a:pt x="357188" y="57150"/>
                  </a:cubicBezTo>
                  <a:cubicBezTo>
                    <a:pt x="381000" y="57150"/>
                    <a:pt x="400050" y="76200"/>
                    <a:pt x="400050" y="100013"/>
                  </a:cubicBezTo>
                  <a:lnTo>
                    <a:pt x="400050" y="381000"/>
                  </a:lnTo>
                  <a:lnTo>
                    <a:pt x="400050" y="490538"/>
                  </a:lnTo>
                  <a:lnTo>
                    <a:pt x="439103" y="314325"/>
                  </a:lnTo>
                  <a:cubicBezTo>
                    <a:pt x="444817" y="288608"/>
                    <a:pt x="470535" y="272415"/>
                    <a:pt x="496253" y="278130"/>
                  </a:cubicBezTo>
                  <a:cubicBezTo>
                    <a:pt x="521970" y="283845"/>
                    <a:pt x="538163" y="309563"/>
                    <a:pt x="532448" y="335280"/>
                  </a:cubicBezTo>
                  <a:lnTo>
                    <a:pt x="475298" y="592455"/>
                  </a:lnTo>
                  <a:cubicBezTo>
                    <a:pt x="472440" y="601980"/>
                    <a:pt x="466725" y="611505"/>
                    <a:pt x="457200" y="619125"/>
                  </a:cubicBezTo>
                  <a:lnTo>
                    <a:pt x="352425" y="700088"/>
                  </a:lnTo>
                  <a:lnTo>
                    <a:pt x="352425" y="771525"/>
                  </a:lnTo>
                  <a:lnTo>
                    <a:pt x="76200" y="771525"/>
                  </a:lnTo>
                  <a:lnTo>
                    <a:pt x="76200" y="723900"/>
                  </a:lnTo>
                  <a:cubicBezTo>
                    <a:pt x="76200" y="656273"/>
                    <a:pt x="0" y="651510"/>
                    <a:pt x="0" y="523875"/>
                  </a:cubicBezTo>
                  <a:cubicBezTo>
                    <a:pt x="0" y="519113"/>
                    <a:pt x="0" y="195263"/>
                    <a:pt x="0" y="195263"/>
                  </a:cubicBezTo>
                  <a:cubicBezTo>
                    <a:pt x="0" y="171450"/>
                    <a:pt x="19050" y="152400"/>
                    <a:pt x="42863" y="152400"/>
                  </a:cubicBezTo>
                  <a:close/>
                </a:path>
              </a:pathLst>
            </a:custGeom>
            <a:solidFill>
              <a:srgbClr val="000000"/>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5A6F0460-A2B0-44FA-BE74-10C5224792B1}"/>
                </a:ext>
              </a:extLst>
            </p:cNvPr>
            <p:cNvSpPr txBox="1"/>
            <p:nvPr/>
          </p:nvSpPr>
          <p:spPr>
            <a:xfrm>
              <a:off x="8263553" y="884373"/>
              <a:ext cx="28271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Calibri" panose="020F0502020204030204"/>
                </a:rPr>
                <a:t>2</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1" name="Rectangle: Rounded Corners 10">
            <a:extLst>
              <a:ext uri="{FF2B5EF4-FFF2-40B4-BE49-F238E27FC236}">
                <a16:creationId xmlns:a16="http://schemas.microsoft.com/office/drawing/2014/main" id="{70DA3E06-079F-4C62-8841-C13954192BF5}"/>
              </a:ext>
            </a:extLst>
          </p:cNvPr>
          <p:cNvSpPr/>
          <p:nvPr/>
        </p:nvSpPr>
        <p:spPr>
          <a:xfrm>
            <a:off x="3607055" y="2376972"/>
            <a:ext cx="8085125" cy="4481028"/>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CB88F9D-2728-45AA-9602-90A1014D8250}"/>
                  </a:ext>
                </a:extLst>
              </p:cNvPr>
              <p:cNvSpPr txBox="1">
                <a:spLocks/>
              </p:cNvSpPr>
              <p:nvPr/>
            </p:nvSpPr>
            <p:spPr>
              <a:xfrm>
                <a:off x="3804139" y="2516413"/>
                <a:ext cx="8945491" cy="4714445"/>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Conversion	1 </a:t>
                </a:r>
                <a:r>
                  <a:rPr kumimoji="0" lang="en-US" sz="24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yrd</a:t>
                </a:r>
                <a:r>
                  <a:rPr kumimoji="0" lang="en-US" sz="24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 3 ft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V =1600 ft</a:t>
                </a:r>
                <a:r>
                  <a:rPr kumimoji="0" lang="en-US" sz="24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a:t>
                </a:r>
                <a:r>
                  <a:rPr kumimoji="0" lang="en-US" sz="24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a:t>
                </a:r>
                <a14:m>
                  <m:oMath xmlns:m="http://schemas.openxmlformats.org/officeDocument/2006/math">
                    <m:d>
                      <m:d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f>
                          <m:f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𝑦𝑟𝑑</m:t>
                            </m:r>
                          </m:num>
                          <m:den>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𝑓𝑡</m:t>
                            </m:r>
                          </m:den>
                        </m:f>
                      </m:e>
                    </m:d>
                    <m:d>
                      <m:d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f>
                          <m:f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𝑦𝑟𝑑</m:t>
                            </m:r>
                          </m:num>
                          <m:den>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𝑓𝑡</m:t>
                            </m:r>
                          </m:den>
                        </m:f>
                      </m:e>
                    </m:d>
                    <m:d>
                      <m:d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f>
                          <m:f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𝑦𝑟𝑑</m:t>
                            </m:r>
                          </m:num>
                          <m:den>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𝑓𝑡</m:t>
                            </m:r>
                          </m:den>
                        </m:f>
                      </m:e>
                    </m:d>
                  </m:oMath>
                </a14:m>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V = 1600 (ft)(ft)(ft)  1 </a:t>
                </a:r>
                <a:r>
                  <a:rPr kumimoji="0" lang="en-US" sz="20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yrd</a:t>
                </a:r>
                <a:r>
                  <a:rPr kumimoji="0" lang="en-US" sz="20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1 </a:t>
                </a:r>
                <a:r>
                  <a:rPr kumimoji="0" lang="en-US" sz="20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yrd</a:t>
                </a:r>
                <a:r>
                  <a:rPr kumimoji="0" lang="en-US" sz="20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1 </a:t>
                </a:r>
                <a:r>
                  <a:rPr kumimoji="0" lang="en-US" sz="20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yrd</a:t>
                </a:r>
                <a:r>
                  <a:rPr kumimoji="0" lang="en-US" sz="20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a:t>
                </a:r>
                <a:endParaRPr kumimoji="0" lang="en-US" sz="20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1	          3 ft      3 ft	   3 ft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V = 59 yrds</a:t>
                </a:r>
                <a:r>
                  <a:rPr kumimoji="0" lang="en-US" sz="20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Conversion 	10 yards</a:t>
                </a:r>
                <a:r>
                  <a:rPr kumimoji="0" lang="en-US" sz="24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a:t>
                </a:r>
                <a:r>
                  <a:rPr kumimoji="0" lang="en-US" sz="24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 1 truckload</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Number of truckloads needed = 59 yrds</a:t>
                </a:r>
                <a:r>
                  <a:rPr kumimoji="0" lang="en-US" sz="20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a:t>
                </a:r>
                <a:r>
                  <a:rPr kumimoji="0" lang="en-US" sz="20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1 truckload</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1	  10 yrds</a:t>
                </a:r>
                <a:r>
                  <a:rPr kumimoji="0" lang="en-US" sz="20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a:t>
                </a:r>
                <a:endParaRPr kumimoji="0" lang="en-US" sz="20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Number of truckloads needed = 6 truckloads</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Content Placeholder 2">
                <a:extLst>
                  <a:ext uri="{FF2B5EF4-FFF2-40B4-BE49-F238E27FC236}">
                    <a16:creationId xmlns:a16="http://schemas.microsoft.com/office/drawing/2014/main" id="{0CB88F9D-2728-45AA-9602-90A1014D8250}"/>
                  </a:ext>
                </a:extLst>
              </p:cNvPr>
              <p:cNvSpPr txBox="1">
                <a:spLocks noRot="1" noChangeAspect="1" noMove="1" noResize="1" noEditPoints="1" noAdjustHandles="1" noChangeArrowheads="1" noChangeShapeType="1" noTextEdit="1"/>
              </p:cNvSpPr>
              <p:nvPr/>
            </p:nvSpPr>
            <p:spPr>
              <a:xfrm>
                <a:off x="3804139" y="2516413"/>
                <a:ext cx="8945491" cy="4714445"/>
              </a:xfrm>
              <a:prstGeom prst="rect">
                <a:avLst/>
              </a:prstGeom>
              <a:blipFill>
                <a:blip r:embed="rId2"/>
                <a:stretch>
                  <a:fillRect l="-1022" t="-1811"/>
                </a:stretch>
              </a:blipFill>
            </p:spPr>
            <p:txBody>
              <a:bodyPr/>
              <a:lstStyle/>
              <a:p>
                <a:r>
                  <a:rPr lang="en-US">
                    <a:noFill/>
                  </a:rPr>
                  <a:t> </a:t>
                </a:r>
              </a:p>
            </p:txBody>
          </p:sp>
        </mc:Fallback>
      </mc:AlternateContent>
      <p:cxnSp>
        <p:nvCxnSpPr>
          <p:cNvPr id="25" name="Straight Connector 24">
            <a:extLst>
              <a:ext uri="{FF2B5EF4-FFF2-40B4-BE49-F238E27FC236}">
                <a16:creationId xmlns:a16="http://schemas.microsoft.com/office/drawing/2014/main" id="{7448E21B-EDF7-452E-970A-A56EA7691C73}"/>
              </a:ext>
            </a:extLst>
          </p:cNvPr>
          <p:cNvCxnSpPr>
            <a:cxnSpLocks/>
          </p:cNvCxnSpPr>
          <p:nvPr/>
        </p:nvCxnSpPr>
        <p:spPr>
          <a:xfrm>
            <a:off x="4317851" y="4163012"/>
            <a:ext cx="4186022"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7A86C1CE-72F5-4938-BC15-C438AFBE4640}"/>
              </a:ext>
            </a:extLst>
          </p:cNvPr>
          <p:cNvCxnSpPr>
            <a:cxnSpLocks/>
          </p:cNvCxnSpPr>
          <p:nvPr/>
        </p:nvCxnSpPr>
        <p:spPr>
          <a:xfrm>
            <a:off x="6149714" y="3854801"/>
            <a:ext cx="0" cy="556781"/>
          </a:xfrm>
          <a:prstGeom prst="line">
            <a:avLst/>
          </a:prstGeom>
          <a:ln w="38100"/>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78C59712-BE23-4D96-9615-E5227037BBBA}"/>
              </a:ext>
            </a:extLst>
          </p:cNvPr>
          <p:cNvCxnSpPr>
            <a:cxnSpLocks/>
          </p:cNvCxnSpPr>
          <p:nvPr/>
        </p:nvCxnSpPr>
        <p:spPr>
          <a:xfrm>
            <a:off x="6844321" y="3854801"/>
            <a:ext cx="0" cy="556781"/>
          </a:xfrm>
          <a:prstGeom prst="line">
            <a:avLst/>
          </a:prstGeom>
          <a:ln w="38100"/>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C780650B-E35A-40C4-85DB-FD5DD72DFF9F}"/>
              </a:ext>
            </a:extLst>
          </p:cNvPr>
          <p:cNvCxnSpPr>
            <a:cxnSpLocks/>
          </p:cNvCxnSpPr>
          <p:nvPr/>
        </p:nvCxnSpPr>
        <p:spPr>
          <a:xfrm>
            <a:off x="7571093" y="3854801"/>
            <a:ext cx="0" cy="556781"/>
          </a:xfrm>
          <a:prstGeom prst="line">
            <a:avLst/>
          </a:prstGeom>
          <a:ln w="38100"/>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B98CB1D1-5DF6-43E5-ADEB-D8482C498CA4}"/>
              </a:ext>
            </a:extLst>
          </p:cNvPr>
          <p:cNvCxnSpPr/>
          <p:nvPr/>
        </p:nvCxnSpPr>
        <p:spPr>
          <a:xfrm>
            <a:off x="4962678" y="3822984"/>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F5B4E6B-E910-46E7-9417-7E57736FE579}"/>
              </a:ext>
            </a:extLst>
          </p:cNvPr>
          <p:cNvCxnSpPr/>
          <p:nvPr/>
        </p:nvCxnSpPr>
        <p:spPr>
          <a:xfrm>
            <a:off x="5344061" y="3800248"/>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F372D19-32B8-43B0-AD26-7D615470D6E3}"/>
              </a:ext>
            </a:extLst>
          </p:cNvPr>
          <p:cNvCxnSpPr/>
          <p:nvPr/>
        </p:nvCxnSpPr>
        <p:spPr>
          <a:xfrm>
            <a:off x="5707446" y="3788777"/>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526D672-1078-45B4-8473-74B700D214A8}"/>
              </a:ext>
            </a:extLst>
          </p:cNvPr>
          <p:cNvCxnSpPr/>
          <p:nvPr/>
        </p:nvCxnSpPr>
        <p:spPr>
          <a:xfrm>
            <a:off x="6383293" y="4185749"/>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2AF29768-C272-4975-9935-75DC430DABA2}"/>
              </a:ext>
            </a:extLst>
          </p:cNvPr>
          <p:cNvCxnSpPr/>
          <p:nvPr/>
        </p:nvCxnSpPr>
        <p:spPr>
          <a:xfrm>
            <a:off x="7100109" y="4194786"/>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1116685-2F31-4F4C-821E-5E8A4F0837C9}"/>
              </a:ext>
            </a:extLst>
          </p:cNvPr>
          <p:cNvCxnSpPr/>
          <p:nvPr/>
        </p:nvCxnSpPr>
        <p:spPr>
          <a:xfrm>
            <a:off x="7816925" y="4201153"/>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CC512B3-1CCC-4158-B3D6-10D3ED7F9C85}"/>
              </a:ext>
            </a:extLst>
          </p:cNvPr>
          <p:cNvCxnSpPr>
            <a:cxnSpLocks/>
          </p:cNvCxnSpPr>
          <p:nvPr/>
        </p:nvCxnSpPr>
        <p:spPr>
          <a:xfrm>
            <a:off x="7434669" y="5804183"/>
            <a:ext cx="2286297"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A3AB6DA6-3078-4B11-BDE9-A0636605D4BD}"/>
              </a:ext>
            </a:extLst>
          </p:cNvPr>
          <p:cNvCxnSpPr>
            <a:cxnSpLocks/>
          </p:cNvCxnSpPr>
          <p:nvPr/>
        </p:nvCxnSpPr>
        <p:spPr>
          <a:xfrm>
            <a:off x="8402783" y="5525792"/>
            <a:ext cx="0" cy="556781"/>
          </a:xfrm>
          <a:prstGeom prst="line">
            <a:avLst/>
          </a:prstGeom>
          <a:ln w="38100"/>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D142A23D-4700-4B36-A332-5066705F3219}"/>
              </a:ext>
            </a:extLst>
          </p:cNvPr>
          <p:cNvCxnSpPr/>
          <p:nvPr/>
        </p:nvCxnSpPr>
        <p:spPr>
          <a:xfrm>
            <a:off x="7853683" y="5433337"/>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E7A5015-E220-440A-960F-5C7E623CA191}"/>
              </a:ext>
            </a:extLst>
          </p:cNvPr>
          <p:cNvCxnSpPr/>
          <p:nvPr/>
        </p:nvCxnSpPr>
        <p:spPr>
          <a:xfrm>
            <a:off x="8985963" y="5855499"/>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9CC4059D-9655-4600-A809-7D5F07B8B845}"/>
              </a:ext>
            </a:extLst>
          </p:cNvPr>
          <p:cNvSpPr/>
          <p:nvPr/>
        </p:nvSpPr>
        <p:spPr>
          <a:xfrm>
            <a:off x="1102677" y="3000519"/>
            <a:ext cx="2363082" cy="501294"/>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5136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2">
                                            <p:txEl>
                                              <p:pRg st="6" end="6"/>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2">
                                            <p:txEl>
                                              <p:pRg st="7" end="7"/>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6"/>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7"/>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49"/>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5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2">
                                            <p:txEl>
                                              <p:pRg st="8" end="8"/>
                                            </p:txEl>
                                          </p:spTgt>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phic 5" descr="Cylinder outline">
            <a:extLst>
              <a:ext uri="{FF2B5EF4-FFF2-40B4-BE49-F238E27FC236}">
                <a16:creationId xmlns:a16="http://schemas.microsoft.com/office/drawing/2014/main" id="{B05880B6-9B32-474E-A812-BD9A87646DE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01071" y="1452013"/>
            <a:ext cx="4468838" cy="5481804"/>
          </a:xfrm>
          <a:prstGeom prst="rect">
            <a:avLst/>
          </a:prstGeom>
        </p:spPr>
      </p:pic>
      <p:sp>
        <p:nvSpPr>
          <p:cNvPr id="2" name="Title 1">
            <a:extLst>
              <a:ext uri="{FF2B5EF4-FFF2-40B4-BE49-F238E27FC236}">
                <a16:creationId xmlns:a16="http://schemas.microsoft.com/office/drawing/2014/main" id="{2FEFB932-1B07-4899-BA86-69D5C23DA2FD}"/>
              </a:ext>
            </a:extLst>
          </p:cNvPr>
          <p:cNvSpPr>
            <a:spLocks noGrp="1"/>
          </p:cNvSpPr>
          <p:nvPr>
            <p:ph type="title"/>
          </p:nvPr>
        </p:nvSpPr>
        <p:spPr/>
        <p:txBody>
          <a:bodyPr/>
          <a:lstStyle/>
          <a:p>
            <a:r>
              <a:rPr lang="en-US" dirty="0"/>
              <a:t>Volume of a cylinder (tank, pipe, well)</a:t>
            </a:r>
          </a:p>
        </p:txBody>
      </p:sp>
      <p:sp>
        <p:nvSpPr>
          <p:cNvPr id="3" name="Content Placeholder 2">
            <a:extLst>
              <a:ext uri="{FF2B5EF4-FFF2-40B4-BE49-F238E27FC236}">
                <a16:creationId xmlns:a16="http://schemas.microsoft.com/office/drawing/2014/main" id="{B3403391-629B-49C8-A05B-39837CFE9D4F}"/>
              </a:ext>
            </a:extLst>
          </p:cNvPr>
          <p:cNvSpPr>
            <a:spLocks noGrp="1"/>
          </p:cNvSpPr>
          <p:nvPr>
            <p:ph idx="1"/>
          </p:nvPr>
        </p:nvSpPr>
        <p:spPr>
          <a:xfrm>
            <a:off x="388034" y="1886585"/>
            <a:ext cx="10515600" cy="4351338"/>
          </a:xfrm>
        </p:spPr>
        <p:txBody>
          <a:bodyPr/>
          <a:lstStyle/>
          <a:p>
            <a:pPr marL="0" indent="0">
              <a:buNone/>
            </a:pPr>
            <a:r>
              <a:rPr lang="en-US" dirty="0"/>
              <a:t>Area of Circle* = (0.785)(Diameter</a:t>
            </a:r>
            <a:r>
              <a:rPr lang="en-US" baseline="30000" dirty="0"/>
              <a:t>2</a:t>
            </a:r>
            <a:r>
              <a:rPr lang="en-US" dirty="0"/>
              <a:t>)</a:t>
            </a:r>
          </a:p>
          <a:p>
            <a:pPr marL="0" indent="0">
              <a:buNone/>
            </a:pPr>
            <a:r>
              <a:rPr lang="en-US" dirty="0"/>
              <a:t>Volume of a cylinder = (0.785)(Diameter</a:t>
            </a:r>
            <a:r>
              <a:rPr lang="en-US" baseline="30000" dirty="0"/>
              <a:t>2</a:t>
            </a:r>
            <a:r>
              <a:rPr lang="en-US" dirty="0"/>
              <a:t>)(Height)</a:t>
            </a:r>
          </a:p>
          <a:p>
            <a:pPr marL="0" indent="0">
              <a:buNone/>
            </a:pPr>
            <a:r>
              <a:rPr lang="en-US" dirty="0"/>
              <a:t>OR</a:t>
            </a:r>
          </a:p>
          <a:p>
            <a:pPr marL="0" indent="0">
              <a:buNone/>
            </a:pPr>
            <a:r>
              <a:rPr lang="en-US" dirty="0"/>
              <a:t>Area of Circle = (3.14)(Radius</a:t>
            </a:r>
            <a:r>
              <a:rPr lang="en-US" baseline="30000" dirty="0"/>
              <a:t>2</a:t>
            </a:r>
            <a:r>
              <a:rPr lang="en-US" dirty="0"/>
              <a:t>)</a:t>
            </a:r>
          </a:p>
          <a:p>
            <a:pPr marL="0" indent="0">
              <a:buNone/>
            </a:pPr>
            <a:r>
              <a:rPr lang="en-US" dirty="0"/>
              <a:t>Volume of a cylinder = (3.14)(Radius</a:t>
            </a:r>
            <a:r>
              <a:rPr lang="en-US" baseline="30000" dirty="0"/>
              <a:t>2</a:t>
            </a:r>
            <a:r>
              <a:rPr lang="en-US" dirty="0"/>
              <a:t>)(Height)</a:t>
            </a:r>
          </a:p>
          <a:p>
            <a:pPr marL="0" indent="0">
              <a:buNone/>
            </a:pPr>
            <a:endParaRPr lang="en-US" dirty="0"/>
          </a:p>
          <a:p>
            <a:pPr marL="0" indent="0">
              <a:buNone/>
            </a:pPr>
            <a:r>
              <a:rPr lang="en-US" dirty="0"/>
              <a:t>Diameter(d) = Radius(r) x 2</a:t>
            </a:r>
          </a:p>
        </p:txBody>
      </p:sp>
      <p:sp>
        <p:nvSpPr>
          <p:cNvPr id="4" name="Slide Number Placeholder 3">
            <a:extLst>
              <a:ext uri="{FF2B5EF4-FFF2-40B4-BE49-F238E27FC236}">
                <a16:creationId xmlns:a16="http://schemas.microsoft.com/office/drawing/2014/main" id="{DDA85E58-4886-4660-A434-26B46CC00D8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BA04C4CE-1727-4553-BA89-F230E66E4AF1}"/>
              </a:ext>
            </a:extLst>
          </p:cNvPr>
          <p:cNvCxnSpPr>
            <a:cxnSpLocks/>
          </p:cNvCxnSpPr>
          <p:nvPr/>
        </p:nvCxnSpPr>
        <p:spPr>
          <a:xfrm>
            <a:off x="10067590" y="2798340"/>
            <a:ext cx="1318375" cy="0"/>
          </a:xfrm>
          <a:prstGeom prst="line">
            <a:avLst/>
          </a:prstGeom>
          <a:ln w="76200">
            <a:solidFill>
              <a:srgbClr val="00B0F0"/>
            </a:solidFill>
            <a:prstDash val="sysDot"/>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id="{791F3D46-447B-45F4-8E9F-F9EB8FB5C40D}"/>
              </a:ext>
            </a:extLst>
          </p:cNvPr>
          <p:cNvSpPr txBox="1"/>
          <p:nvPr/>
        </p:nvSpPr>
        <p:spPr>
          <a:xfrm>
            <a:off x="10617138" y="2268078"/>
            <a:ext cx="400787"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F0"/>
                </a:solidFill>
                <a:effectLst/>
                <a:uLnTx/>
                <a:uFillTx/>
                <a:latin typeface="Calibri" panose="020F0502020204030204"/>
                <a:ea typeface="+mn-ea"/>
                <a:cs typeface="+mn-cs"/>
              </a:rPr>
              <a:t>r</a:t>
            </a:r>
          </a:p>
        </p:txBody>
      </p:sp>
      <p:sp>
        <p:nvSpPr>
          <p:cNvPr id="14" name="TextBox 13">
            <a:extLst>
              <a:ext uri="{FF2B5EF4-FFF2-40B4-BE49-F238E27FC236}">
                <a16:creationId xmlns:a16="http://schemas.microsoft.com/office/drawing/2014/main" id="{0643413B-1CEA-4DAE-A541-D62BCB341B3E}"/>
              </a:ext>
            </a:extLst>
          </p:cNvPr>
          <p:cNvSpPr txBox="1"/>
          <p:nvPr/>
        </p:nvSpPr>
        <p:spPr>
          <a:xfrm>
            <a:off x="9392029" y="2268077"/>
            <a:ext cx="400787"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92D050"/>
                </a:solidFill>
                <a:effectLst/>
                <a:uLnTx/>
                <a:uFillTx/>
                <a:latin typeface="Calibri" panose="020F0502020204030204"/>
                <a:ea typeface="+mn-ea"/>
                <a:cs typeface="+mn-cs"/>
              </a:rPr>
              <a:t>d</a:t>
            </a:r>
          </a:p>
        </p:txBody>
      </p:sp>
      <p:cxnSp>
        <p:nvCxnSpPr>
          <p:cNvPr id="11" name="Straight Connector 10">
            <a:extLst>
              <a:ext uri="{FF2B5EF4-FFF2-40B4-BE49-F238E27FC236}">
                <a16:creationId xmlns:a16="http://schemas.microsoft.com/office/drawing/2014/main" id="{D182D13D-F050-4877-8F9A-4EB58EABA2AF}"/>
              </a:ext>
            </a:extLst>
          </p:cNvPr>
          <p:cNvCxnSpPr>
            <a:cxnSpLocks/>
          </p:cNvCxnSpPr>
          <p:nvPr/>
        </p:nvCxnSpPr>
        <p:spPr>
          <a:xfrm>
            <a:off x="8849922" y="2798340"/>
            <a:ext cx="2503878" cy="0"/>
          </a:xfrm>
          <a:prstGeom prst="line">
            <a:avLst/>
          </a:prstGeom>
          <a:ln w="76200">
            <a:solidFill>
              <a:srgbClr val="92D050"/>
            </a:solidFill>
            <a:prstDash val="sysDot"/>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35481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BB4A4860-9BA8-452D-99A8-E72D4E7D9928}"/>
              </a:ext>
            </a:extLst>
          </p:cNvPr>
          <p:cNvSpPr/>
          <p:nvPr/>
        </p:nvSpPr>
        <p:spPr>
          <a:xfrm>
            <a:off x="42640" y="833857"/>
            <a:ext cx="12029335" cy="5887620"/>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74C19C1-0E1C-460C-86B9-363F20BA04EE}"/>
              </a:ext>
            </a:extLst>
          </p:cNvPr>
          <p:cNvSpPr>
            <a:spLocks noGrp="1"/>
          </p:cNvSpPr>
          <p:nvPr>
            <p:ph type="title"/>
          </p:nvPr>
        </p:nvSpPr>
        <p:spPr>
          <a:xfrm>
            <a:off x="631428" y="-127921"/>
            <a:ext cx="10515600" cy="1325563"/>
          </a:xfrm>
        </p:spPr>
        <p:txBody>
          <a:bodyPr/>
          <a:lstStyle/>
          <a:p>
            <a:r>
              <a:rPr lang="en-US" dirty="0"/>
              <a:t>Example: calculating volume of cylinder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886BFC3-9B38-4DCB-831E-F292114DAA6F}"/>
                  </a:ext>
                </a:extLst>
              </p:cNvPr>
              <p:cNvSpPr>
                <a:spLocks noGrp="1"/>
              </p:cNvSpPr>
              <p:nvPr>
                <p:ph idx="1"/>
              </p:nvPr>
            </p:nvSpPr>
            <p:spPr>
              <a:xfrm>
                <a:off x="488986" y="912170"/>
                <a:ext cx="11391477" cy="5945830"/>
              </a:xfrm>
            </p:spPr>
            <p:txBody>
              <a:bodyPr>
                <a:normAutofit/>
              </a:bodyPr>
              <a:lstStyle/>
              <a:p>
                <a:pPr marL="0" indent="0">
                  <a:buNone/>
                </a:pPr>
                <a:r>
                  <a:rPr lang="en-US" sz="2600" dirty="0"/>
                  <a:t>You are trying to figure out how much water is in your water system at any given time. You have one storage tank with a diameter of 10 feet and is 16 feet tall and 4000 ft of water lines that are 8 inches in diameter. What is the volume of water in the full tank and lines?</a:t>
                </a:r>
              </a:p>
              <a:p>
                <a:pPr marL="0" indent="0">
                  <a:buNone/>
                </a:pPr>
                <a:r>
                  <a:rPr lang="en-US" sz="2600" dirty="0">
                    <a:solidFill>
                      <a:schemeClr val="tx1"/>
                    </a:solidFill>
                  </a:rPr>
                  <a:t>First let’s find the volume of the tank</a:t>
                </a:r>
              </a:p>
              <a:p>
                <a:pPr marL="0" indent="0">
                  <a:buNone/>
                </a:pPr>
                <a:r>
                  <a:rPr lang="en-US" sz="2600" dirty="0">
                    <a:solidFill>
                      <a:schemeClr val="tx1"/>
                    </a:solidFill>
                    <a:latin typeface="Cambria Math" panose="02040503050406030204" pitchFamily="18" charset="0"/>
                    <a:ea typeface="Cambria Math" panose="02040503050406030204" pitchFamily="18" charset="0"/>
                  </a:rPr>
                  <a:t>V = </a:t>
                </a:r>
                <a14:m>
                  <m:oMath xmlns:m="http://schemas.openxmlformats.org/officeDocument/2006/math">
                    <m:r>
                      <a:rPr lang="en-US" sz="2600" b="0" i="1" smtClean="0">
                        <a:solidFill>
                          <a:schemeClr val="tx1"/>
                        </a:solidFill>
                        <a:latin typeface="Cambria Math" panose="02040503050406030204" pitchFamily="18" charset="0"/>
                        <a:ea typeface="Cambria Math" panose="02040503050406030204" pitchFamily="18" charset="0"/>
                      </a:rPr>
                      <m:t>3.14 </m:t>
                    </m:r>
                    <m:d>
                      <m:dPr>
                        <m:ctrlPr>
                          <a:rPr lang="en-US" sz="2600" b="0" i="1" smtClean="0">
                            <a:solidFill>
                              <a:schemeClr val="tx1"/>
                            </a:solidFill>
                            <a:latin typeface="Cambria Math" panose="02040503050406030204" pitchFamily="18" charset="0"/>
                            <a:ea typeface="Cambria Math" panose="02040503050406030204" pitchFamily="18" charset="0"/>
                          </a:rPr>
                        </m:ctrlPr>
                      </m:dPr>
                      <m:e>
                        <m:sSup>
                          <m:sSupPr>
                            <m:ctrlPr>
                              <a:rPr lang="en-US" sz="2600" b="0" i="1" smtClean="0">
                                <a:solidFill>
                                  <a:schemeClr val="tx1"/>
                                </a:solidFill>
                                <a:latin typeface="Cambria Math" panose="02040503050406030204" pitchFamily="18" charset="0"/>
                                <a:ea typeface="Cambria Math" panose="02040503050406030204" pitchFamily="18" charset="0"/>
                              </a:rPr>
                            </m:ctrlPr>
                          </m:sSupPr>
                          <m:e>
                            <m:r>
                              <a:rPr lang="en-US" sz="2600" b="0" i="1" smtClean="0">
                                <a:solidFill>
                                  <a:schemeClr val="tx1"/>
                                </a:solidFill>
                                <a:latin typeface="Cambria Math" panose="02040503050406030204" pitchFamily="18" charset="0"/>
                                <a:ea typeface="Cambria Math" panose="02040503050406030204" pitchFamily="18" charset="0"/>
                              </a:rPr>
                              <m:t>𝑟𝑎𝑑𝑖𝑢𝑠</m:t>
                            </m:r>
                          </m:e>
                          <m:sup>
                            <m:r>
                              <a:rPr lang="en-US" sz="2600" b="0" i="1" smtClean="0">
                                <a:solidFill>
                                  <a:schemeClr val="tx1"/>
                                </a:solidFill>
                                <a:latin typeface="Cambria Math" panose="02040503050406030204" pitchFamily="18" charset="0"/>
                                <a:ea typeface="Cambria Math" panose="02040503050406030204" pitchFamily="18" charset="0"/>
                              </a:rPr>
                              <m:t>2</m:t>
                            </m:r>
                          </m:sup>
                        </m:sSup>
                      </m:e>
                    </m:d>
                    <m:r>
                      <a:rPr lang="en-US" sz="2600" b="0" i="1" smtClean="0">
                        <a:solidFill>
                          <a:schemeClr val="tx1"/>
                        </a:solidFill>
                        <a:latin typeface="Cambria Math" panose="02040503050406030204" pitchFamily="18" charset="0"/>
                        <a:ea typeface="Cambria Math" panose="02040503050406030204" pitchFamily="18" charset="0"/>
                      </a:rPr>
                      <m:t>(</m:t>
                    </m:r>
                    <m:r>
                      <a:rPr lang="en-US" sz="2600" b="0" i="1" smtClean="0">
                        <a:solidFill>
                          <a:schemeClr val="tx1"/>
                        </a:solidFill>
                        <a:latin typeface="Cambria Math" panose="02040503050406030204" pitchFamily="18" charset="0"/>
                        <a:ea typeface="Cambria Math" panose="02040503050406030204" pitchFamily="18" charset="0"/>
                      </a:rPr>
                      <m:t>h𝑒𝑖𝑔h𝑡</m:t>
                    </m:r>
                    <m:r>
                      <a:rPr lang="en-US" sz="2600" b="0" i="1" smtClean="0">
                        <a:solidFill>
                          <a:schemeClr val="tx1"/>
                        </a:solidFill>
                        <a:latin typeface="Cambria Math" panose="02040503050406030204" pitchFamily="18" charset="0"/>
                        <a:ea typeface="Cambria Math" panose="02040503050406030204" pitchFamily="18" charset="0"/>
                      </a:rPr>
                      <m:t>)</m:t>
                    </m:r>
                  </m:oMath>
                </a14:m>
                <a:endParaRPr lang="en-US" sz="2600" dirty="0">
                  <a:solidFill>
                    <a:schemeClr val="tx1"/>
                  </a:solidFill>
                  <a:latin typeface="Cambria Math" panose="02040503050406030204" pitchFamily="18" charset="0"/>
                  <a:ea typeface="Cambria Math" panose="02040503050406030204" pitchFamily="18" charset="0"/>
                </a:endParaRPr>
              </a:p>
              <a:p>
                <a:pPr marL="0" indent="0">
                  <a:buNone/>
                </a:pPr>
                <a:r>
                  <a:rPr lang="en-US" sz="2600" dirty="0">
                    <a:solidFill>
                      <a:schemeClr val="tx1"/>
                    </a:solidFill>
                    <a:latin typeface="Cambria Math" panose="02040503050406030204" pitchFamily="18" charset="0"/>
                    <a:ea typeface="Cambria Math" panose="02040503050406030204" pitchFamily="18" charset="0"/>
                  </a:rPr>
                  <a:t>V = </a:t>
                </a:r>
                <a14:m>
                  <m:oMath xmlns:m="http://schemas.openxmlformats.org/officeDocument/2006/math">
                    <m:r>
                      <a:rPr lang="en-US" sz="2600" b="0" i="1" smtClean="0">
                        <a:solidFill>
                          <a:schemeClr val="tx1"/>
                        </a:solidFill>
                        <a:latin typeface="Cambria Math" panose="02040503050406030204" pitchFamily="18" charset="0"/>
                        <a:ea typeface="Cambria Math" panose="02040503050406030204" pitchFamily="18" charset="0"/>
                      </a:rPr>
                      <m:t>3.14 </m:t>
                    </m:r>
                    <m:d>
                      <m:dPr>
                        <m:ctrlPr>
                          <a:rPr lang="en-US" sz="2600" b="0" i="1" smtClean="0">
                            <a:solidFill>
                              <a:schemeClr val="tx1"/>
                            </a:solidFill>
                            <a:latin typeface="Cambria Math" panose="02040503050406030204" pitchFamily="18" charset="0"/>
                            <a:ea typeface="Cambria Math" panose="02040503050406030204" pitchFamily="18" charset="0"/>
                          </a:rPr>
                        </m:ctrlPr>
                      </m:dPr>
                      <m:e>
                        <m:sSup>
                          <m:sSupPr>
                            <m:ctrlPr>
                              <a:rPr lang="en-US" sz="2600" b="0" i="1" smtClean="0">
                                <a:solidFill>
                                  <a:schemeClr val="tx1"/>
                                </a:solidFill>
                                <a:latin typeface="Cambria Math" panose="02040503050406030204" pitchFamily="18" charset="0"/>
                                <a:ea typeface="Cambria Math" panose="02040503050406030204" pitchFamily="18" charset="0"/>
                              </a:rPr>
                            </m:ctrlPr>
                          </m:sSupPr>
                          <m:e>
                            <m:r>
                              <a:rPr lang="en-US" sz="2600" b="0" i="1" smtClean="0">
                                <a:solidFill>
                                  <a:schemeClr val="tx1"/>
                                </a:solidFill>
                                <a:latin typeface="Cambria Math" panose="02040503050406030204" pitchFamily="18" charset="0"/>
                                <a:ea typeface="Cambria Math" panose="02040503050406030204" pitchFamily="18" charset="0"/>
                              </a:rPr>
                              <m:t>(</m:t>
                            </m:r>
                            <m:f>
                              <m:fPr>
                                <m:ctrlPr>
                                  <a:rPr lang="en-US" sz="2600" b="0" i="1" smtClean="0">
                                    <a:solidFill>
                                      <a:schemeClr val="tx1"/>
                                    </a:solidFill>
                                    <a:latin typeface="Cambria Math" panose="02040503050406030204" pitchFamily="18" charset="0"/>
                                    <a:ea typeface="Cambria Math" panose="02040503050406030204" pitchFamily="18" charset="0"/>
                                  </a:rPr>
                                </m:ctrlPr>
                              </m:fPr>
                              <m:num>
                                <m:r>
                                  <a:rPr lang="en-US" sz="2600" b="0" i="1" smtClean="0">
                                    <a:solidFill>
                                      <a:schemeClr val="tx1"/>
                                    </a:solidFill>
                                    <a:latin typeface="Cambria Math" panose="02040503050406030204" pitchFamily="18" charset="0"/>
                                    <a:ea typeface="Cambria Math" panose="02040503050406030204" pitchFamily="18" charset="0"/>
                                  </a:rPr>
                                  <m:t>10</m:t>
                                </m:r>
                                <m:r>
                                  <a:rPr lang="en-US" sz="2600" b="0" i="1" smtClean="0">
                                    <a:solidFill>
                                      <a:schemeClr val="tx1"/>
                                    </a:solidFill>
                                    <a:latin typeface="Cambria Math" panose="02040503050406030204" pitchFamily="18" charset="0"/>
                                    <a:ea typeface="Cambria Math" panose="02040503050406030204" pitchFamily="18" charset="0"/>
                                  </a:rPr>
                                  <m:t>𝑓𝑡</m:t>
                                </m:r>
                              </m:num>
                              <m:den>
                                <m:r>
                                  <a:rPr lang="en-US" sz="2600" b="0" i="1" smtClean="0">
                                    <a:solidFill>
                                      <a:schemeClr val="tx1"/>
                                    </a:solidFill>
                                    <a:latin typeface="Cambria Math" panose="02040503050406030204" pitchFamily="18" charset="0"/>
                                    <a:ea typeface="Cambria Math" panose="02040503050406030204" pitchFamily="18" charset="0"/>
                                  </a:rPr>
                                  <m:t>2</m:t>
                                </m:r>
                              </m:den>
                            </m:f>
                            <m:r>
                              <a:rPr lang="en-US" sz="2600" b="0" i="1" smtClean="0">
                                <a:solidFill>
                                  <a:schemeClr val="tx1"/>
                                </a:solidFill>
                                <a:latin typeface="Cambria Math" panose="02040503050406030204" pitchFamily="18" charset="0"/>
                                <a:ea typeface="Cambria Math" panose="02040503050406030204" pitchFamily="18" charset="0"/>
                              </a:rPr>
                              <m:t>)</m:t>
                            </m:r>
                          </m:e>
                          <m:sup>
                            <m:r>
                              <a:rPr lang="en-US" sz="2600" b="0" i="1" smtClean="0">
                                <a:solidFill>
                                  <a:schemeClr val="tx1"/>
                                </a:solidFill>
                                <a:latin typeface="Cambria Math" panose="02040503050406030204" pitchFamily="18" charset="0"/>
                                <a:ea typeface="Cambria Math" panose="02040503050406030204" pitchFamily="18" charset="0"/>
                              </a:rPr>
                              <m:t>2</m:t>
                            </m:r>
                          </m:sup>
                        </m:sSup>
                      </m:e>
                    </m:d>
                    <m:r>
                      <a:rPr lang="en-US" sz="2600" b="0" i="1" smtClean="0">
                        <a:solidFill>
                          <a:schemeClr val="tx1"/>
                        </a:solidFill>
                        <a:latin typeface="Cambria Math" panose="02040503050406030204" pitchFamily="18" charset="0"/>
                        <a:ea typeface="Cambria Math" panose="02040503050406030204" pitchFamily="18" charset="0"/>
                      </a:rPr>
                      <m:t>(16</m:t>
                    </m:r>
                    <m:r>
                      <a:rPr lang="en-US" sz="2600" b="0" i="1" smtClean="0">
                        <a:solidFill>
                          <a:schemeClr val="tx1"/>
                        </a:solidFill>
                        <a:latin typeface="Cambria Math" panose="02040503050406030204" pitchFamily="18" charset="0"/>
                        <a:ea typeface="Cambria Math" panose="02040503050406030204" pitchFamily="18" charset="0"/>
                      </a:rPr>
                      <m:t>𝑓𝑡</m:t>
                    </m:r>
                    <m:r>
                      <a:rPr lang="en-US" sz="2600" b="0" i="1" smtClean="0">
                        <a:solidFill>
                          <a:schemeClr val="tx1"/>
                        </a:solidFill>
                        <a:latin typeface="Cambria Math" panose="02040503050406030204" pitchFamily="18" charset="0"/>
                        <a:ea typeface="Cambria Math" panose="02040503050406030204" pitchFamily="18" charset="0"/>
                      </a:rPr>
                      <m:t>)</m:t>
                    </m:r>
                  </m:oMath>
                </a14:m>
                <a:endParaRPr lang="en-US" sz="2600" dirty="0">
                  <a:solidFill>
                    <a:schemeClr val="tx1"/>
                  </a:solidFill>
                  <a:latin typeface="Cambria Math" panose="02040503050406030204" pitchFamily="18" charset="0"/>
                  <a:ea typeface="Cambria Math" panose="02040503050406030204" pitchFamily="18" charset="0"/>
                </a:endParaRPr>
              </a:p>
              <a:p>
                <a:pPr marL="0" indent="0">
                  <a:buNone/>
                </a:pPr>
                <a:r>
                  <a:rPr lang="en-US" sz="2600" dirty="0">
                    <a:solidFill>
                      <a:schemeClr val="tx1"/>
                    </a:solidFill>
                    <a:latin typeface="Cambria Math" panose="02040503050406030204" pitchFamily="18" charset="0"/>
                    <a:ea typeface="Cambria Math" panose="02040503050406030204" pitchFamily="18" charset="0"/>
                  </a:rPr>
                  <a:t>V = </a:t>
                </a:r>
                <a14:m>
                  <m:oMath xmlns:m="http://schemas.openxmlformats.org/officeDocument/2006/math">
                    <m:r>
                      <a:rPr lang="en-US" sz="2600" b="0" i="1" smtClean="0">
                        <a:solidFill>
                          <a:schemeClr val="tx1"/>
                        </a:solidFill>
                        <a:latin typeface="Cambria Math" panose="02040503050406030204" pitchFamily="18" charset="0"/>
                        <a:ea typeface="Cambria Math" panose="02040503050406030204" pitchFamily="18" charset="0"/>
                      </a:rPr>
                      <m:t>3.14 </m:t>
                    </m:r>
                    <m:d>
                      <m:dPr>
                        <m:ctrlPr>
                          <a:rPr lang="en-US" sz="2600" b="0" i="1" smtClean="0">
                            <a:solidFill>
                              <a:schemeClr val="tx1"/>
                            </a:solidFill>
                            <a:latin typeface="Cambria Math" panose="02040503050406030204" pitchFamily="18" charset="0"/>
                            <a:ea typeface="Cambria Math" panose="02040503050406030204" pitchFamily="18" charset="0"/>
                          </a:rPr>
                        </m:ctrlPr>
                      </m:dPr>
                      <m:e>
                        <m:sSup>
                          <m:sSupPr>
                            <m:ctrlPr>
                              <a:rPr lang="en-US" sz="2600" b="0" i="1" smtClean="0">
                                <a:solidFill>
                                  <a:schemeClr val="tx1"/>
                                </a:solidFill>
                                <a:latin typeface="Cambria Math" panose="02040503050406030204" pitchFamily="18" charset="0"/>
                                <a:ea typeface="Cambria Math" panose="02040503050406030204" pitchFamily="18" charset="0"/>
                              </a:rPr>
                            </m:ctrlPr>
                          </m:sSupPr>
                          <m:e>
                            <m:r>
                              <a:rPr lang="en-US" sz="2600" b="0" i="1" smtClean="0">
                                <a:solidFill>
                                  <a:schemeClr val="tx1"/>
                                </a:solidFill>
                                <a:latin typeface="Cambria Math" panose="02040503050406030204" pitchFamily="18" charset="0"/>
                                <a:ea typeface="Cambria Math" panose="02040503050406030204" pitchFamily="18" charset="0"/>
                              </a:rPr>
                              <m:t>(5</m:t>
                            </m:r>
                            <m:r>
                              <a:rPr lang="en-US" sz="2600" b="0" i="1" smtClean="0">
                                <a:solidFill>
                                  <a:schemeClr val="tx1"/>
                                </a:solidFill>
                                <a:latin typeface="Cambria Math" panose="02040503050406030204" pitchFamily="18" charset="0"/>
                                <a:ea typeface="Cambria Math" panose="02040503050406030204" pitchFamily="18" charset="0"/>
                              </a:rPr>
                              <m:t>𝑓𝑡</m:t>
                            </m:r>
                            <m:r>
                              <a:rPr lang="en-US" sz="2600" b="0" i="1" smtClean="0">
                                <a:solidFill>
                                  <a:schemeClr val="tx1"/>
                                </a:solidFill>
                                <a:latin typeface="Cambria Math" panose="02040503050406030204" pitchFamily="18" charset="0"/>
                                <a:ea typeface="Cambria Math" panose="02040503050406030204" pitchFamily="18" charset="0"/>
                              </a:rPr>
                              <m:t>)</m:t>
                            </m:r>
                          </m:e>
                          <m:sup>
                            <m:r>
                              <a:rPr lang="en-US" sz="2600" b="0" i="1" smtClean="0">
                                <a:solidFill>
                                  <a:schemeClr val="tx1"/>
                                </a:solidFill>
                                <a:latin typeface="Cambria Math" panose="02040503050406030204" pitchFamily="18" charset="0"/>
                                <a:ea typeface="Cambria Math" panose="02040503050406030204" pitchFamily="18" charset="0"/>
                              </a:rPr>
                              <m:t>2</m:t>
                            </m:r>
                          </m:sup>
                        </m:sSup>
                      </m:e>
                    </m:d>
                    <m:r>
                      <a:rPr lang="en-US" sz="2600" b="0" i="1" smtClean="0">
                        <a:solidFill>
                          <a:schemeClr val="tx1"/>
                        </a:solidFill>
                        <a:latin typeface="Cambria Math" panose="02040503050406030204" pitchFamily="18" charset="0"/>
                        <a:ea typeface="Cambria Math" panose="02040503050406030204" pitchFamily="18" charset="0"/>
                      </a:rPr>
                      <m:t>(16</m:t>
                    </m:r>
                    <m:r>
                      <a:rPr lang="en-US" sz="2600" b="0" i="1" smtClean="0">
                        <a:solidFill>
                          <a:schemeClr val="tx1"/>
                        </a:solidFill>
                        <a:latin typeface="Cambria Math" panose="02040503050406030204" pitchFamily="18" charset="0"/>
                        <a:ea typeface="Cambria Math" panose="02040503050406030204" pitchFamily="18" charset="0"/>
                      </a:rPr>
                      <m:t>𝑓𝑡</m:t>
                    </m:r>
                    <m:r>
                      <a:rPr lang="en-US" sz="2600" b="0" i="1" smtClean="0">
                        <a:solidFill>
                          <a:schemeClr val="tx1"/>
                        </a:solidFill>
                        <a:latin typeface="Cambria Math" panose="02040503050406030204" pitchFamily="18" charset="0"/>
                        <a:ea typeface="Cambria Math" panose="02040503050406030204" pitchFamily="18" charset="0"/>
                      </a:rPr>
                      <m:t>)</m:t>
                    </m:r>
                  </m:oMath>
                </a14:m>
                <a:endParaRPr lang="en-US" sz="2600" dirty="0">
                  <a:solidFill>
                    <a:schemeClr val="tx1"/>
                  </a:solidFill>
                  <a:latin typeface="Cambria Math" panose="02040503050406030204" pitchFamily="18" charset="0"/>
                  <a:ea typeface="Cambria Math" panose="02040503050406030204" pitchFamily="18" charset="0"/>
                </a:endParaRPr>
              </a:p>
              <a:p>
                <a:pPr marL="0" indent="0">
                  <a:buNone/>
                </a:pPr>
                <a:r>
                  <a:rPr lang="en-US" sz="2600" dirty="0">
                    <a:solidFill>
                      <a:schemeClr val="tx1"/>
                    </a:solidFill>
                    <a:latin typeface="Cambria Math" panose="02040503050406030204" pitchFamily="18" charset="0"/>
                    <a:ea typeface="Cambria Math" panose="02040503050406030204" pitchFamily="18" charset="0"/>
                  </a:rPr>
                  <a:t>V = </a:t>
                </a:r>
                <a14:m>
                  <m:oMath xmlns:m="http://schemas.openxmlformats.org/officeDocument/2006/math">
                    <m:r>
                      <a:rPr lang="en-US" sz="2600" b="0" i="1" smtClean="0">
                        <a:solidFill>
                          <a:schemeClr val="tx1"/>
                        </a:solidFill>
                        <a:latin typeface="Cambria Math" panose="02040503050406030204" pitchFamily="18" charset="0"/>
                        <a:ea typeface="Cambria Math" panose="02040503050406030204" pitchFamily="18" charset="0"/>
                      </a:rPr>
                      <m:t>3.14 (25</m:t>
                    </m:r>
                    <m:r>
                      <a:rPr lang="en-US" sz="2600" b="0" i="1" smtClean="0">
                        <a:solidFill>
                          <a:schemeClr val="tx1"/>
                        </a:solidFill>
                        <a:latin typeface="Cambria Math" panose="02040503050406030204" pitchFamily="18" charset="0"/>
                        <a:ea typeface="Cambria Math" panose="02040503050406030204" pitchFamily="18" charset="0"/>
                      </a:rPr>
                      <m:t>𝑓𝑡</m:t>
                    </m:r>
                    <m:r>
                      <a:rPr lang="en-US" sz="2600" b="0" i="1" baseline="30000" smtClean="0">
                        <a:solidFill>
                          <a:schemeClr val="tx1"/>
                        </a:solidFill>
                        <a:latin typeface="Cambria Math" panose="02040503050406030204" pitchFamily="18" charset="0"/>
                        <a:ea typeface="Cambria Math" panose="02040503050406030204" pitchFamily="18" charset="0"/>
                      </a:rPr>
                      <m:t>2</m:t>
                    </m:r>
                    <m:r>
                      <a:rPr lang="en-US" sz="2600" b="0" i="1" smtClean="0">
                        <a:solidFill>
                          <a:schemeClr val="tx1"/>
                        </a:solidFill>
                        <a:latin typeface="Cambria Math" panose="02040503050406030204" pitchFamily="18" charset="0"/>
                        <a:ea typeface="Cambria Math" panose="02040503050406030204" pitchFamily="18" charset="0"/>
                      </a:rPr>
                      <m:t>)(16</m:t>
                    </m:r>
                    <m:r>
                      <a:rPr lang="en-US" sz="2600" b="0" i="1" smtClean="0">
                        <a:solidFill>
                          <a:schemeClr val="tx1"/>
                        </a:solidFill>
                        <a:latin typeface="Cambria Math" panose="02040503050406030204" pitchFamily="18" charset="0"/>
                        <a:ea typeface="Cambria Math" panose="02040503050406030204" pitchFamily="18" charset="0"/>
                      </a:rPr>
                      <m:t>𝑓𝑡</m:t>
                    </m:r>
                    <m:r>
                      <a:rPr lang="en-US" sz="2600" b="0" i="1" smtClean="0">
                        <a:solidFill>
                          <a:schemeClr val="tx1"/>
                        </a:solidFill>
                        <a:latin typeface="Cambria Math" panose="02040503050406030204" pitchFamily="18" charset="0"/>
                        <a:ea typeface="Cambria Math" panose="02040503050406030204" pitchFamily="18" charset="0"/>
                      </a:rPr>
                      <m:t>)</m:t>
                    </m:r>
                  </m:oMath>
                </a14:m>
                <a:endParaRPr lang="en-US" sz="2600" dirty="0">
                  <a:solidFill>
                    <a:schemeClr val="tx1"/>
                  </a:solidFill>
                  <a:latin typeface="Cambria Math" panose="02040503050406030204" pitchFamily="18" charset="0"/>
                  <a:ea typeface="Cambria Math" panose="02040503050406030204" pitchFamily="18" charset="0"/>
                </a:endParaRPr>
              </a:p>
              <a:p>
                <a:pPr marL="0" indent="0">
                  <a:buNone/>
                </a:pPr>
                <a:r>
                  <a:rPr lang="en-US" sz="2600" dirty="0">
                    <a:solidFill>
                      <a:schemeClr val="tx1"/>
                    </a:solidFill>
                    <a:latin typeface="Cambria Math" panose="02040503050406030204" pitchFamily="18" charset="0"/>
                    <a:ea typeface="Cambria Math" panose="02040503050406030204" pitchFamily="18" charset="0"/>
                  </a:rPr>
                  <a:t>V = </a:t>
                </a:r>
                <a14:m>
                  <m:oMath xmlns:m="http://schemas.openxmlformats.org/officeDocument/2006/math">
                    <m:r>
                      <a:rPr lang="en-US" sz="2600" b="0" i="0" smtClean="0">
                        <a:solidFill>
                          <a:schemeClr val="tx1"/>
                        </a:solidFill>
                        <a:latin typeface="Cambria Math" panose="02040503050406030204" pitchFamily="18" charset="0"/>
                        <a:ea typeface="Cambria Math" panose="02040503050406030204" pitchFamily="18" charset="0"/>
                      </a:rPr>
                      <m:t>(</m:t>
                    </m:r>
                    <m:r>
                      <a:rPr lang="en-US" sz="2600" i="1">
                        <a:solidFill>
                          <a:schemeClr val="tx1"/>
                        </a:solidFill>
                        <a:latin typeface="Cambria Math" panose="02040503050406030204" pitchFamily="18" charset="0"/>
                        <a:ea typeface="Cambria Math" panose="02040503050406030204" pitchFamily="18" charset="0"/>
                      </a:rPr>
                      <m:t>7</m:t>
                    </m:r>
                    <m:r>
                      <a:rPr lang="en-US" sz="2600" b="0" i="1" smtClean="0">
                        <a:solidFill>
                          <a:schemeClr val="tx1"/>
                        </a:solidFill>
                        <a:latin typeface="Cambria Math" panose="02040503050406030204" pitchFamily="18" charset="0"/>
                        <a:ea typeface="Cambria Math" panose="02040503050406030204" pitchFamily="18" charset="0"/>
                      </a:rPr>
                      <m:t>8.5</m:t>
                    </m:r>
                    <m:r>
                      <a:rPr lang="en-US" sz="2600" b="0" i="1" smtClean="0">
                        <a:solidFill>
                          <a:schemeClr val="tx1"/>
                        </a:solidFill>
                        <a:latin typeface="Cambria Math" panose="02040503050406030204" pitchFamily="18" charset="0"/>
                        <a:ea typeface="Cambria Math" panose="02040503050406030204" pitchFamily="18" charset="0"/>
                      </a:rPr>
                      <m:t>𝑓𝑡</m:t>
                    </m:r>
                    <m:r>
                      <a:rPr lang="en-US" sz="2600" b="0" i="1" baseline="30000" smtClean="0">
                        <a:solidFill>
                          <a:schemeClr val="tx1"/>
                        </a:solidFill>
                        <a:latin typeface="Cambria Math" panose="02040503050406030204" pitchFamily="18" charset="0"/>
                        <a:ea typeface="Cambria Math" panose="02040503050406030204" pitchFamily="18" charset="0"/>
                      </a:rPr>
                      <m:t>2</m:t>
                    </m:r>
                    <m:r>
                      <a:rPr lang="en-US" sz="2600" b="0" i="1" smtClean="0">
                        <a:solidFill>
                          <a:schemeClr val="tx1"/>
                        </a:solidFill>
                        <a:latin typeface="Cambria Math" panose="02040503050406030204" pitchFamily="18" charset="0"/>
                        <a:ea typeface="Cambria Math" panose="02040503050406030204" pitchFamily="18" charset="0"/>
                      </a:rPr>
                      <m:t>)</m:t>
                    </m:r>
                    <m:d>
                      <m:dPr>
                        <m:ctrlPr>
                          <a:rPr lang="en-US" sz="2600" b="0" i="1" smtClean="0">
                            <a:solidFill>
                              <a:schemeClr val="tx1"/>
                            </a:solidFill>
                            <a:latin typeface="Cambria Math" panose="02040503050406030204" pitchFamily="18" charset="0"/>
                            <a:ea typeface="Cambria Math" panose="02040503050406030204" pitchFamily="18" charset="0"/>
                          </a:rPr>
                        </m:ctrlPr>
                      </m:dPr>
                      <m:e>
                        <m:r>
                          <a:rPr lang="en-US" sz="2600" b="0" i="1" smtClean="0">
                            <a:solidFill>
                              <a:schemeClr val="tx1"/>
                            </a:solidFill>
                            <a:latin typeface="Cambria Math" panose="02040503050406030204" pitchFamily="18" charset="0"/>
                            <a:ea typeface="Cambria Math" panose="02040503050406030204" pitchFamily="18" charset="0"/>
                          </a:rPr>
                          <m:t>16</m:t>
                        </m:r>
                        <m:r>
                          <a:rPr lang="en-US" sz="2600" b="0" i="1" smtClean="0">
                            <a:solidFill>
                              <a:schemeClr val="tx1"/>
                            </a:solidFill>
                            <a:latin typeface="Cambria Math" panose="02040503050406030204" pitchFamily="18" charset="0"/>
                            <a:ea typeface="Cambria Math" panose="02040503050406030204" pitchFamily="18" charset="0"/>
                          </a:rPr>
                          <m:t>𝑓𝑡</m:t>
                        </m:r>
                      </m:e>
                    </m:d>
                  </m:oMath>
                </a14:m>
                <a:endParaRPr lang="en-US" sz="2600" b="0" dirty="0">
                  <a:solidFill>
                    <a:schemeClr val="tx1"/>
                  </a:solidFill>
                  <a:latin typeface="Cambria Math" panose="02040503050406030204" pitchFamily="18" charset="0"/>
                  <a:ea typeface="Cambria Math" panose="02040503050406030204" pitchFamily="18" charset="0"/>
                </a:endParaRPr>
              </a:p>
              <a:p>
                <a:pPr marL="0" indent="0">
                  <a:buNone/>
                </a:pPr>
                <a:r>
                  <a:rPr lang="en-US" sz="2600" dirty="0">
                    <a:solidFill>
                      <a:schemeClr val="tx1"/>
                    </a:solidFill>
                    <a:latin typeface="Cambria Math" panose="02040503050406030204" pitchFamily="18" charset="0"/>
                    <a:ea typeface="Cambria Math" panose="02040503050406030204" pitchFamily="18" charset="0"/>
                  </a:rPr>
                  <a:t>V = </a:t>
                </a:r>
                <a14:m>
                  <m:oMath xmlns:m="http://schemas.openxmlformats.org/officeDocument/2006/math">
                    <m:r>
                      <a:rPr lang="en-US" sz="2600" i="1">
                        <a:solidFill>
                          <a:schemeClr val="tx1"/>
                        </a:solidFill>
                        <a:latin typeface="Cambria Math" panose="02040503050406030204" pitchFamily="18" charset="0"/>
                        <a:ea typeface="Cambria Math" panose="02040503050406030204" pitchFamily="18" charset="0"/>
                      </a:rPr>
                      <m:t>1</m:t>
                    </m:r>
                    <m:r>
                      <a:rPr lang="en-US" sz="2600" b="0" i="1" smtClean="0">
                        <a:solidFill>
                          <a:schemeClr val="tx1"/>
                        </a:solidFill>
                        <a:latin typeface="Cambria Math" panose="02040503050406030204" pitchFamily="18" charset="0"/>
                        <a:ea typeface="Cambria Math" panose="02040503050406030204" pitchFamily="18" charset="0"/>
                      </a:rPr>
                      <m:t>260</m:t>
                    </m:r>
                    <m:r>
                      <a:rPr lang="en-US" sz="2600" b="0" i="1" smtClean="0">
                        <a:solidFill>
                          <a:schemeClr val="tx1"/>
                        </a:solidFill>
                        <a:latin typeface="Cambria Math" panose="02040503050406030204" pitchFamily="18" charset="0"/>
                        <a:ea typeface="Cambria Math" panose="02040503050406030204" pitchFamily="18" charset="0"/>
                      </a:rPr>
                      <m:t>𝑓𝑡</m:t>
                    </m:r>
                    <m:r>
                      <a:rPr lang="en-US" sz="2600" b="0" i="1" baseline="30000" smtClean="0">
                        <a:solidFill>
                          <a:schemeClr val="tx1"/>
                        </a:solidFill>
                        <a:latin typeface="Cambria Math" panose="02040503050406030204" pitchFamily="18" charset="0"/>
                        <a:ea typeface="Cambria Math" panose="02040503050406030204" pitchFamily="18" charset="0"/>
                      </a:rPr>
                      <m:t>3</m:t>
                    </m:r>
                  </m:oMath>
                </a14:m>
                <a:endParaRPr lang="en-US" sz="2600" baseline="30000" dirty="0">
                  <a:solidFill>
                    <a:schemeClr val="tx1"/>
                  </a:solidFill>
                  <a:latin typeface="Cambria Math" panose="02040503050406030204" pitchFamily="18" charset="0"/>
                  <a:ea typeface="Cambria Math" panose="02040503050406030204" pitchFamily="18" charset="0"/>
                </a:endParaRPr>
              </a:p>
            </p:txBody>
          </p:sp>
        </mc:Choice>
        <mc:Fallback xmlns="">
          <p:sp>
            <p:nvSpPr>
              <p:cNvPr id="3" name="Content Placeholder 2">
                <a:extLst>
                  <a:ext uri="{FF2B5EF4-FFF2-40B4-BE49-F238E27FC236}">
                    <a16:creationId xmlns:a16="http://schemas.microsoft.com/office/drawing/2014/main" id="{B886BFC3-9B38-4DCB-831E-F292114DAA6F}"/>
                  </a:ext>
                </a:extLst>
              </p:cNvPr>
              <p:cNvSpPr>
                <a:spLocks noGrp="1" noRot="1" noChangeAspect="1" noMove="1" noResize="1" noEditPoints="1" noAdjustHandles="1" noChangeArrowheads="1" noChangeShapeType="1" noTextEdit="1"/>
              </p:cNvSpPr>
              <p:nvPr>
                <p:ph idx="1"/>
              </p:nvPr>
            </p:nvSpPr>
            <p:spPr>
              <a:xfrm>
                <a:off x="488986" y="912170"/>
                <a:ext cx="11391477" cy="5945830"/>
              </a:xfrm>
              <a:blipFill>
                <a:blip r:embed="rId2"/>
                <a:stretch>
                  <a:fillRect l="-963" t="-164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E33FA5C2-76BD-45A4-81FB-927BA2CAF4F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537CE4D2-FF4A-4B69-A0F2-8CBDDA2EAB51}"/>
              </a:ext>
            </a:extLst>
          </p:cNvPr>
          <p:cNvPicPr>
            <a:picLocks noChangeAspect="1"/>
          </p:cNvPicPr>
          <p:nvPr/>
        </p:nvPicPr>
        <p:blipFill>
          <a:blip r:embed="rId3"/>
          <a:stretch>
            <a:fillRect/>
          </a:stretch>
        </p:blipFill>
        <p:spPr>
          <a:xfrm>
            <a:off x="6907747" y="2081352"/>
            <a:ext cx="3262682" cy="4350243"/>
          </a:xfrm>
          <a:prstGeom prst="rect">
            <a:avLst/>
          </a:prstGeom>
        </p:spPr>
      </p:pic>
    </p:spTree>
    <p:extLst>
      <p:ext uri="{BB962C8B-B14F-4D97-AF65-F5344CB8AC3E}">
        <p14:creationId xmlns:p14="http://schemas.microsoft.com/office/powerpoint/2010/main" val="1427184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BB4A4860-9BA8-452D-99A8-E72D4E7D9928}"/>
              </a:ext>
            </a:extLst>
          </p:cNvPr>
          <p:cNvSpPr/>
          <p:nvPr/>
        </p:nvSpPr>
        <p:spPr>
          <a:xfrm>
            <a:off x="42640" y="833857"/>
            <a:ext cx="12029335" cy="5887620"/>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74C19C1-0E1C-460C-86B9-363F20BA04EE}"/>
              </a:ext>
            </a:extLst>
          </p:cNvPr>
          <p:cNvSpPr>
            <a:spLocks noGrp="1"/>
          </p:cNvSpPr>
          <p:nvPr>
            <p:ph type="title"/>
          </p:nvPr>
        </p:nvSpPr>
        <p:spPr>
          <a:xfrm>
            <a:off x="631428" y="-127921"/>
            <a:ext cx="10515600" cy="1325563"/>
          </a:xfrm>
        </p:spPr>
        <p:txBody>
          <a:bodyPr/>
          <a:lstStyle/>
          <a:p>
            <a:r>
              <a:rPr lang="en-US" dirty="0"/>
              <a:t>Example: calculating volume of cylinder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886BFC3-9B38-4DCB-831E-F292114DAA6F}"/>
                  </a:ext>
                </a:extLst>
              </p:cNvPr>
              <p:cNvSpPr>
                <a:spLocks noGrp="1"/>
              </p:cNvSpPr>
              <p:nvPr>
                <p:ph idx="1"/>
              </p:nvPr>
            </p:nvSpPr>
            <p:spPr>
              <a:xfrm>
                <a:off x="488986" y="912170"/>
                <a:ext cx="11391477" cy="5945830"/>
              </a:xfrm>
            </p:spPr>
            <p:txBody>
              <a:bodyPr>
                <a:normAutofit/>
              </a:bodyPr>
              <a:lstStyle/>
              <a:p>
                <a:pPr marL="0" indent="0">
                  <a:buNone/>
                </a:pPr>
                <a:r>
                  <a:rPr lang="en-US" sz="2600" dirty="0"/>
                  <a:t>You are trying to figure out how much water is in your water system at any given time. You have one storage tank with a diameter of 10 feet and is 16 feet tall and 4000 ft of water lines that are 8 inches in diameter. What is the volume of water in the full tank and lines?</a:t>
                </a:r>
              </a:p>
              <a:p>
                <a:pPr marL="0" indent="0">
                  <a:buNone/>
                </a:pPr>
                <a:r>
                  <a:rPr lang="en-US" sz="2600" dirty="0">
                    <a:solidFill>
                      <a:schemeClr val="tx1">
                        <a:lumMod val="50000"/>
                        <a:lumOff val="50000"/>
                      </a:schemeClr>
                    </a:solidFill>
                  </a:rPr>
                  <a:t>First let’s find the volume of the tank</a:t>
                </a:r>
              </a:p>
              <a:p>
                <a:pPr marL="0" indent="0">
                  <a:buNone/>
                </a:pPr>
                <a:r>
                  <a:rPr lang="en-US" sz="2600" dirty="0">
                    <a:solidFill>
                      <a:schemeClr val="tx1">
                        <a:lumMod val="50000"/>
                        <a:lumOff val="50000"/>
                      </a:schemeClr>
                    </a:solidFill>
                    <a:latin typeface="Cambria Math" panose="02040503050406030204" pitchFamily="18" charset="0"/>
                    <a:ea typeface="Cambria Math" panose="02040503050406030204" pitchFamily="18" charset="0"/>
                  </a:rPr>
                  <a:t>V = </a:t>
                </a:r>
                <a14:m>
                  <m:oMath xmlns:m="http://schemas.openxmlformats.org/officeDocument/2006/math">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3.14 </m:t>
                    </m:r>
                    <m:d>
                      <m:dPr>
                        <m:ctrlP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ctrlPr>
                      </m:dPr>
                      <m:e>
                        <m:sSup>
                          <m:sSupPr>
                            <m:ctrlP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ctrlPr>
                          </m:sSupPr>
                          <m:e>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𝑟𝑎𝑑𝑖𝑢𝑠</m:t>
                            </m:r>
                          </m:e>
                          <m:sup>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2</m:t>
                            </m:r>
                          </m:sup>
                        </m:sSup>
                      </m:e>
                    </m:d>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h𝑒𝑖𝑔h𝑡</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m:t>
                    </m:r>
                  </m:oMath>
                </a14:m>
                <a:endParaRPr lang="en-US" sz="2600" dirty="0">
                  <a:solidFill>
                    <a:schemeClr val="tx1">
                      <a:lumMod val="50000"/>
                      <a:lumOff val="50000"/>
                    </a:schemeClr>
                  </a:solidFill>
                  <a:latin typeface="Cambria Math" panose="02040503050406030204" pitchFamily="18" charset="0"/>
                  <a:ea typeface="Cambria Math" panose="02040503050406030204" pitchFamily="18" charset="0"/>
                </a:endParaRPr>
              </a:p>
              <a:p>
                <a:pPr marL="0" indent="0">
                  <a:buNone/>
                </a:pPr>
                <a:r>
                  <a:rPr lang="en-US" sz="2600" dirty="0">
                    <a:solidFill>
                      <a:schemeClr val="tx1">
                        <a:lumMod val="50000"/>
                        <a:lumOff val="50000"/>
                      </a:schemeClr>
                    </a:solidFill>
                    <a:latin typeface="Cambria Math" panose="02040503050406030204" pitchFamily="18" charset="0"/>
                    <a:ea typeface="Cambria Math" panose="02040503050406030204" pitchFamily="18" charset="0"/>
                  </a:rPr>
                  <a:t>V = </a:t>
                </a:r>
                <a14:m>
                  <m:oMath xmlns:m="http://schemas.openxmlformats.org/officeDocument/2006/math">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3.14 </m:t>
                    </m:r>
                    <m:d>
                      <m:dPr>
                        <m:ctrlP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ctrlPr>
                      </m:dPr>
                      <m:e>
                        <m:sSup>
                          <m:sSupPr>
                            <m:ctrlP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ctrlPr>
                          </m:sSupPr>
                          <m:e>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m:t>
                            </m:r>
                            <m:f>
                              <m:fPr>
                                <m:ctrlP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ctrlPr>
                              </m:fPr>
                              <m:num>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10</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𝑓𝑡</m:t>
                                </m:r>
                              </m:num>
                              <m:den>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2</m:t>
                                </m:r>
                              </m:den>
                            </m:f>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m:t>
                            </m:r>
                          </m:e>
                          <m:sup>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2</m:t>
                            </m:r>
                          </m:sup>
                        </m:sSup>
                      </m:e>
                    </m:d>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(16</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𝑓𝑡</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m:t>
                    </m:r>
                  </m:oMath>
                </a14:m>
                <a:endParaRPr lang="en-US" sz="2600" dirty="0">
                  <a:solidFill>
                    <a:schemeClr val="tx1">
                      <a:lumMod val="50000"/>
                      <a:lumOff val="50000"/>
                    </a:schemeClr>
                  </a:solidFill>
                  <a:latin typeface="Cambria Math" panose="02040503050406030204" pitchFamily="18" charset="0"/>
                  <a:ea typeface="Cambria Math" panose="02040503050406030204" pitchFamily="18" charset="0"/>
                </a:endParaRPr>
              </a:p>
              <a:p>
                <a:pPr marL="0" indent="0">
                  <a:buNone/>
                </a:pPr>
                <a:r>
                  <a:rPr lang="en-US" sz="2600" dirty="0">
                    <a:solidFill>
                      <a:schemeClr val="tx1">
                        <a:lumMod val="50000"/>
                        <a:lumOff val="50000"/>
                      </a:schemeClr>
                    </a:solidFill>
                    <a:latin typeface="Cambria Math" panose="02040503050406030204" pitchFamily="18" charset="0"/>
                    <a:ea typeface="Cambria Math" panose="02040503050406030204" pitchFamily="18" charset="0"/>
                  </a:rPr>
                  <a:t>V = </a:t>
                </a:r>
                <a14:m>
                  <m:oMath xmlns:m="http://schemas.openxmlformats.org/officeDocument/2006/math">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3.14 </m:t>
                    </m:r>
                    <m:d>
                      <m:dPr>
                        <m:ctrlP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ctrlPr>
                      </m:dPr>
                      <m:e>
                        <m:sSup>
                          <m:sSupPr>
                            <m:ctrlP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ctrlPr>
                          </m:sSupPr>
                          <m:e>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(5</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𝑓𝑡</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m:t>
                            </m:r>
                          </m:e>
                          <m:sup>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2</m:t>
                            </m:r>
                          </m:sup>
                        </m:sSup>
                      </m:e>
                    </m:d>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(16</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𝑓𝑡</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m:t>
                    </m:r>
                  </m:oMath>
                </a14:m>
                <a:endParaRPr lang="en-US" sz="2600" dirty="0">
                  <a:solidFill>
                    <a:schemeClr val="tx1">
                      <a:lumMod val="50000"/>
                      <a:lumOff val="50000"/>
                    </a:schemeClr>
                  </a:solidFill>
                  <a:latin typeface="Cambria Math" panose="02040503050406030204" pitchFamily="18" charset="0"/>
                  <a:ea typeface="Cambria Math" panose="02040503050406030204" pitchFamily="18" charset="0"/>
                </a:endParaRPr>
              </a:p>
              <a:p>
                <a:pPr marL="0" indent="0">
                  <a:buNone/>
                </a:pPr>
                <a:r>
                  <a:rPr lang="en-US" sz="2600" dirty="0">
                    <a:solidFill>
                      <a:schemeClr val="tx1">
                        <a:lumMod val="50000"/>
                        <a:lumOff val="50000"/>
                      </a:schemeClr>
                    </a:solidFill>
                    <a:latin typeface="Cambria Math" panose="02040503050406030204" pitchFamily="18" charset="0"/>
                    <a:ea typeface="Cambria Math" panose="02040503050406030204" pitchFamily="18" charset="0"/>
                  </a:rPr>
                  <a:t>V = </a:t>
                </a:r>
                <a14:m>
                  <m:oMath xmlns:m="http://schemas.openxmlformats.org/officeDocument/2006/math">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3.14 (25</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𝑓𝑡</m:t>
                    </m:r>
                    <m:r>
                      <a:rPr lang="en-US" sz="2600" b="0" i="1" baseline="30000" smtClean="0">
                        <a:solidFill>
                          <a:schemeClr val="tx1">
                            <a:lumMod val="50000"/>
                            <a:lumOff val="50000"/>
                          </a:schemeClr>
                        </a:solidFill>
                        <a:latin typeface="Cambria Math" panose="02040503050406030204" pitchFamily="18" charset="0"/>
                        <a:ea typeface="Cambria Math" panose="02040503050406030204" pitchFamily="18" charset="0"/>
                      </a:rPr>
                      <m:t>2</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)(16</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𝑓𝑡</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m:t>
                    </m:r>
                  </m:oMath>
                </a14:m>
                <a:endParaRPr lang="en-US" sz="2600" dirty="0">
                  <a:solidFill>
                    <a:schemeClr val="tx1">
                      <a:lumMod val="50000"/>
                      <a:lumOff val="50000"/>
                    </a:schemeClr>
                  </a:solidFill>
                  <a:latin typeface="Cambria Math" panose="02040503050406030204" pitchFamily="18" charset="0"/>
                  <a:ea typeface="Cambria Math" panose="02040503050406030204" pitchFamily="18" charset="0"/>
                </a:endParaRPr>
              </a:p>
              <a:p>
                <a:pPr marL="0" indent="0">
                  <a:buNone/>
                </a:pPr>
                <a:r>
                  <a:rPr lang="en-US" sz="2600" dirty="0">
                    <a:solidFill>
                      <a:schemeClr val="tx1">
                        <a:lumMod val="50000"/>
                        <a:lumOff val="50000"/>
                      </a:schemeClr>
                    </a:solidFill>
                    <a:latin typeface="Cambria Math" panose="02040503050406030204" pitchFamily="18" charset="0"/>
                    <a:ea typeface="Cambria Math" panose="02040503050406030204" pitchFamily="18" charset="0"/>
                  </a:rPr>
                  <a:t>V = </a:t>
                </a:r>
                <a14:m>
                  <m:oMath xmlns:m="http://schemas.openxmlformats.org/officeDocument/2006/math">
                    <m:r>
                      <a:rPr lang="en-US" sz="2600" b="0" i="0" smtClean="0">
                        <a:solidFill>
                          <a:schemeClr val="tx1">
                            <a:lumMod val="50000"/>
                            <a:lumOff val="50000"/>
                          </a:schemeClr>
                        </a:solidFill>
                        <a:latin typeface="Cambria Math" panose="02040503050406030204" pitchFamily="18" charset="0"/>
                        <a:ea typeface="Cambria Math" panose="02040503050406030204" pitchFamily="18" charset="0"/>
                      </a:rPr>
                      <m:t>(</m:t>
                    </m:r>
                    <m:r>
                      <a:rPr lang="en-US" sz="2600" i="1">
                        <a:solidFill>
                          <a:schemeClr val="tx1">
                            <a:lumMod val="50000"/>
                            <a:lumOff val="50000"/>
                          </a:schemeClr>
                        </a:solidFill>
                        <a:latin typeface="Cambria Math" panose="02040503050406030204" pitchFamily="18" charset="0"/>
                        <a:ea typeface="Cambria Math" panose="02040503050406030204" pitchFamily="18" charset="0"/>
                      </a:rPr>
                      <m:t>7</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8.5</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𝑓𝑡</m:t>
                    </m:r>
                    <m:r>
                      <a:rPr lang="en-US" sz="2600" b="0" i="1" baseline="30000" smtClean="0">
                        <a:solidFill>
                          <a:schemeClr val="tx1">
                            <a:lumMod val="50000"/>
                            <a:lumOff val="50000"/>
                          </a:schemeClr>
                        </a:solidFill>
                        <a:latin typeface="Cambria Math" panose="02040503050406030204" pitchFamily="18" charset="0"/>
                        <a:ea typeface="Cambria Math" panose="02040503050406030204" pitchFamily="18" charset="0"/>
                      </a:rPr>
                      <m:t>2</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m:t>
                    </m:r>
                    <m:d>
                      <m:dPr>
                        <m:ctrlP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ctrlPr>
                      </m:dPr>
                      <m:e>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16</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𝑓𝑡</m:t>
                        </m:r>
                      </m:e>
                    </m:d>
                  </m:oMath>
                </a14:m>
                <a:endParaRPr lang="en-US" sz="2600" b="0" dirty="0">
                  <a:solidFill>
                    <a:schemeClr val="tx1">
                      <a:lumMod val="50000"/>
                      <a:lumOff val="50000"/>
                    </a:schemeClr>
                  </a:solidFill>
                  <a:latin typeface="Cambria Math" panose="02040503050406030204" pitchFamily="18" charset="0"/>
                  <a:ea typeface="Cambria Math" panose="02040503050406030204" pitchFamily="18" charset="0"/>
                </a:endParaRPr>
              </a:p>
              <a:p>
                <a:pPr marL="0" indent="0">
                  <a:buNone/>
                </a:pPr>
                <a:r>
                  <a:rPr lang="en-US" sz="2600" dirty="0">
                    <a:solidFill>
                      <a:schemeClr val="tx1">
                        <a:lumMod val="50000"/>
                        <a:lumOff val="50000"/>
                      </a:schemeClr>
                    </a:solidFill>
                    <a:latin typeface="Cambria Math" panose="02040503050406030204" pitchFamily="18" charset="0"/>
                    <a:ea typeface="Cambria Math" panose="02040503050406030204" pitchFamily="18" charset="0"/>
                  </a:rPr>
                  <a:t>V = </a:t>
                </a:r>
                <a14:m>
                  <m:oMath xmlns:m="http://schemas.openxmlformats.org/officeDocument/2006/math">
                    <m:r>
                      <a:rPr lang="en-US" sz="2600" i="1">
                        <a:solidFill>
                          <a:schemeClr val="tx1">
                            <a:lumMod val="50000"/>
                            <a:lumOff val="50000"/>
                          </a:schemeClr>
                        </a:solidFill>
                        <a:latin typeface="Cambria Math" panose="02040503050406030204" pitchFamily="18" charset="0"/>
                        <a:ea typeface="Cambria Math" panose="02040503050406030204" pitchFamily="18" charset="0"/>
                      </a:rPr>
                      <m:t>1</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260</m:t>
                    </m:r>
                    <m:r>
                      <a:rPr lang="en-US" sz="2600" b="0" i="1" smtClean="0">
                        <a:solidFill>
                          <a:schemeClr val="tx1">
                            <a:lumMod val="50000"/>
                            <a:lumOff val="50000"/>
                          </a:schemeClr>
                        </a:solidFill>
                        <a:latin typeface="Cambria Math" panose="02040503050406030204" pitchFamily="18" charset="0"/>
                        <a:ea typeface="Cambria Math" panose="02040503050406030204" pitchFamily="18" charset="0"/>
                      </a:rPr>
                      <m:t>𝑓𝑡</m:t>
                    </m:r>
                    <m:r>
                      <a:rPr lang="en-US" sz="2600" b="0" i="1" baseline="30000" smtClean="0">
                        <a:solidFill>
                          <a:schemeClr val="tx1">
                            <a:lumMod val="50000"/>
                            <a:lumOff val="50000"/>
                          </a:schemeClr>
                        </a:solidFill>
                        <a:latin typeface="Cambria Math" panose="02040503050406030204" pitchFamily="18" charset="0"/>
                        <a:ea typeface="Cambria Math" panose="02040503050406030204" pitchFamily="18" charset="0"/>
                      </a:rPr>
                      <m:t>3</m:t>
                    </m:r>
                  </m:oMath>
                </a14:m>
                <a:endParaRPr lang="en-US" sz="2600" baseline="30000" dirty="0">
                  <a:solidFill>
                    <a:schemeClr val="tx1">
                      <a:lumMod val="50000"/>
                      <a:lumOff val="50000"/>
                    </a:schemeClr>
                  </a:solidFill>
                  <a:latin typeface="Cambria Math" panose="02040503050406030204" pitchFamily="18" charset="0"/>
                  <a:ea typeface="Cambria Math" panose="02040503050406030204" pitchFamily="18" charset="0"/>
                </a:endParaRPr>
              </a:p>
            </p:txBody>
          </p:sp>
        </mc:Choice>
        <mc:Fallback xmlns="">
          <p:sp>
            <p:nvSpPr>
              <p:cNvPr id="3" name="Content Placeholder 2">
                <a:extLst>
                  <a:ext uri="{FF2B5EF4-FFF2-40B4-BE49-F238E27FC236}">
                    <a16:creationId xmlns:a16="http://schemas.microsoft.com/office/drawing/2014/main" id="{B886BFC3-9B38-4DCB-831E-F292114DAA6F}"/>
                  </a:ext>
                </a:extLst>
              </p:cNvPr>
              <p:cNvSpPr>
                <a:spLocks noGrp="1" noRot="1" noChangeAspect="1" noMove="1" noResize="1" noEditPoints="1" noAdjustHandles="1" noChangeArrowheads="1" noChangeShapeType="1" noTextEdit="1"/>
              </p:cNvSpPr>
              <p:nvPr>
                <p:ph idx="1"/>
              </p:nvPr>
            </p:nvSpPr>
            <p:spPr>
              <a:xfrm>
                <a:off x="488986" y="912170"/>
                <a:ext cx="11391477" cy="5945830"/>
              </a:xfrm>
              <a:blipFill>
                <a:blip r:embed="rId2"/>
                <a:stretch>
                  <a:fillRect l="-963" t="-164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E33FA5C2-76BD-45A4-81FB-927BA2CAF4F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8F7B94F-0CD9-4266-9871-93725269BF16}"/>
                  </a:ext>
                </a:extLst>
              </p:cNvPr>
              <p:cNvSpPr txBox="1"/>
              <p:nvPr/>
            </p:nvSpPr>
            <p:spPr>
              <a:xfrm>
                <a:off x="5640488" y="2072115"/>
                <a:ext cx="6106721" cy="585147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Now let’s calculate the volume in the pipes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Convert inches into feet (1 feet = 12 inches)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Diameter of pipe: </a:t>
                </a:r>
                <a14:m>
                  <m:oMath xmlns:m="http://schemas.openxmlformats.org/officeDocument/2006/math">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8</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𝑖𝑛</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d>
                      <m:dPr>
                        <m:ctrlP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f>
                          <m:fPr>
                            <m:ctrlP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𝑓𝑡</m:t>
                            </m:r>
                          </m:num>
                          <m:den>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12</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𝑖𝑛</m:t>
                            </m:r>
                          </m:den>
                        </m:f>
                      </m:e>
                    </m:d>
                    <m:r>
                      <a:rPr kumimoji="0" lang="en-US" sz="26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=0.67 </m:t>
                    </m:r>
                    <m:r>
                      <m:rPr>
                        <m:sty m:val="p"/>
                      </m:rPr>
                      <a:rPr kumimoji="0" lang="en-US" sz="26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ft</m:t>
                    </m:r>
                  </m:oMath>
                </a14:m>
                <a:endPar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V = </a:t>
                </a:r>
                <a14:m>
                  <m:oMath xmlns:m="http://schemas.openxmlformats.org/officeDocument/2006/math">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3.14 </m:t>
                    </m:r>
                    <m:d>
                      <m:dPr>
                        <m:ctrlP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dPr>
                      <m:e>
                        <m:sSup>
                          <m:sSupPr>
                            <m:ctrlP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pPr>
                          <m:e>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𝑟𝑎𝑑𝑖𝑢𝑠</m:t>
                            </m:r>
                          </m:e>
                          <m:sup>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m:t>
                            </m:r>
                          </m:sup>
                        </m:sSup>
                      </m:e>
                    </m:d>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𝑙𝑒𝑛𝑔𝑡h</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endPar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V = </a:t>
                </a:r>
                <a14:m>
                  <m:oMath xmlns:m="http://schemas.openxmlformats.org/officeDocument/2006/math">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3.14 </m:t>
                    </m:r>
                    <m:d>
                      <m:dPr>
                        <m:ctrlP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dPr>
                      <m:e>
                        <m:sSup>
                          <m:sSupPr>
                            <m:ctrlP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pPr>
                          <m:e>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f>
                              <m:fPr>
                                <m:ctrlP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0.67</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𝑓𝑡</m:t>
                                </m:r>
                              </m:num>
                              <m:den>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m:t>
                                </m:r>
                              </m:den>
                            </m:f>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e>
                          <m:sup>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m:t>
                            </m:r>
                          </m:sup>
                        </m:sSup>
                      </m:e>
                    </m:d>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(4000</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𝑓𝑡</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endPar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V = </a:t>
                </a:r>
                <a14:m>
                  <m:oMath xmlns:m="http://schemas.openxmlformats.org/officeDocument/2006/math">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3.14 </m:t>
                    </m:r>
                    <m:d>
                      <m:dPr>
                        <m:ctrlP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dPr>
                      <m:e>
                        <m:sSup>
                          <m:sSupPr>
                            <m:ctrlP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pPr>
                          <m:e>
                            <m:d>
                              <m:dPr>
                                <m:ctrlP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dPr>
                              <m:e>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0.33</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𝑓𝑡</m:t>
                                </m:r>
                              </m:e>
                            </m:d>
                          </m:e>
                          <m:sup>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m:t>
                            </m:r>
                          </m:sup>
                        </m:sSup>
                      </m:e>
                    </m:d>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(4000</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𝑓𝑡</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endPar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V = </a:t>
                </a:r>
                <a14:m>
                  <m:oMath xmlns:m="http://schemas.openxmlformats.org/officeDocument/2006/math">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3.14 </m:t>
                    </m:r>
                    <m:d>
                      <m:dPr>
                        <m:ctrlP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dPr>
                      <m:e>
                        <m:sSup>
                          <m:sSupPr>
                            <m:ctrlP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pPr>
                          <m:e>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0.11</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𝑓𝑡</m:t>
                            </m:r>
                          </m:e>
                          <m:sup>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m:t>
                            </m:r>
                          </m:sup>
                        </m:sSup>
                      </m:e>
                    </m:d>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(4000</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𝑓𝑡</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endPar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V = </a:t>
                </a:r>
                <a14:m>
                  <m:oMath xmlns:m="http://schemas.openxmlformats.org/officeDocument/2006/math">
                    <m:d>
                      <m:dPr>
                        <m:ctrlP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dPr>
                      <m:e>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0.35</m:t>
                        </m:r>
                        <m:sSup>
                          <m:sSupPr>
                            <m:ctrlP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pPr>
                          <m:e>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𝑓𝑡</m:t>
                            </m:r>
                          </m:e>
                          <m:sup>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m:t>
                            </m:r>
                          </m:sup>
                        </m:sSup>
                      </m:e>
                    </m:d>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(4000</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𝑓𝑡</m:t>
                    </m:r>
                    <m:r>
                      <a:rPr kumimoji="0" lang="en-US" sz="2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endPar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V= 1400 ft</a:t>
                </a:r>
                <a:r>
                  <a:rPr kumimoji="0" lang="en-US" sz="26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a:extLst>
                  <a:ext uri="{FF2B5EF4-FFF2-40B4-BE49-F238E27FC236}">
                    <a16:creationId xmlns:a16="http://schemas.microsoft.com/office/drawing/2014/main" id="{88F7B94F-0CD9-4266-9871-93725269BF16}"/>
                  </a:ext>
                </a:extLst>
              </p:cNvPr>
              <p:cNvSpPr txBox="1">
                <a:spLocks noRot="1" noChangeAspect="1" noMove="1" noResize="1" noEditPoints="1" noAdjustHandles="1" noChangeArrowheads="1" noChangeShapeType="1" noTextEdit="1"/>
              </p:cNvSpPr>
              <p:nvPr/>
            </p:nvSpPr>
            <p:spPr>
              <a:xfrm>
                <a:off x="5640488" y="2072115"/>
                <a:ext cx="6106721" cy="5851474"/>
              </a:xfrm>
              <a:prstGeom prst="rect">
                <a:avLst/>
              </a:prstGeom>
              <a:blipFill>
                <a:blip r:embed="rId3"/>
                <a:stretch>
                  <a:fillRect l="-1796" t="-833"/>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5F832C04-12A2-44D4-8C80-E681706D675E}"/>
              </a:ext>
            </a:extLst>
          </p:cNvPr>
          <p:cNvSpPr txBox="1"/>
          <p:nvPr/>
        </p:nvSpPr>
        <p:spPr>
          <a:xfrm>
            <a:off x="777239" y="6234929"/>
            <a:ext cx="4729995" cy="49244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Total V = 1260 ft</a:t>
            </a:r>
            <a:r>
              <a:rPr kumimoji="0" lang="en-US" sz="26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a:t>
            </a:r>
            <a:r>
              <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+1400 ft</a:t>
            </a:r>
            <a:r>
              <a:rPr kumimoji="0" lang="en-US" sz="26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 </a:t>
            </a:r>
            <a:r>
              <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a:t>
            </a:r>
            <a:endParaRPr kumimoji="0" lang="en-US" sz="26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sp>
        <p:nvSpPr>
          <p:cNvPr id="10" name="Oval 9">
            <a:extLst>
              <a:ext uri="{FF2B5EF4-FFF2-40B4-BE49-F238E27FC236}">
                <a16:creationId xmlns:a16="http://schemas.microsoft.com/office/drawing/2014/main" id="{886B838F-A273-4655-B08C-FCB1B2F4CEC5}"/>
              </a:ext>
            </a:extLst>
          </p:cNvPr>
          <p:cNvSpPr/>
          <p:nvPr/>
        </p:nvSpPr>
        <p:spPr>
          <a:xfrm>
            <a:off x="4532669" y="1603646"/>
            <a:ext cx="1330520" cy="501294"/>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6ACE5D02-3A70-40E9-BE55-C44C0AFEFE0E}"/>
              </a:ext>
            </a:extLst>
          </p:cNvPr>
          <p:cNvSpPr/>
          <p:nvPr/>
        </p:nvSpPr>
        <p:spPr>
          <a:xfrm>
            <a:off x="9809892" y="6234929"/>
            <a:ext cx="1592315" cy="501294"/>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456E3824-7942-4ED0-99E8-C346F0F071AD}"/>
              </a:ext>
            </a:extLst>
          </p:cNvPr>
          <p:cNvSpPr txBox="1"/>
          <p:nvPr/>
        </p:nvSpPr>
        <p:spPr>
          <a:xfrm>
            <a:off x="5091719" y="6242706"/>
            <a:ext cx="1488285" cy="49244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2660 ft</a:t>
            </a:r>
            <a:r>
              <a:rPr kumimoji="0" lang="en-US" sz="26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a:t>
            </a:r>
            <a:endPar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64604947-17E7-4577-A707-473840627014}"/>
              </a:ext>
            </a:extLst>
          </p:cNvPr>
          <p:cNvSpPr txBox="1"/>
          <p:nvPr/>
        </p:nvSpPr>
        <p:spPr>
          <a:xfrm>
            <a:off x="6543566" y="6242352"/>
            <a:ext cx="5240082" cy="49244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Cambria Math" panose="02040503050406030204" pitchFamily="18" charset="0"/>
                <a:cs typeface="+mn-cs"/>
              </a:rPr>
              <a:t>Total volume in system = 2700 ft</a:t>
            </a:r>
            <a:r>
              <a:rPr kumimoji="0" lang="en-US" sz="2600" b="0" i="0" u="none" strike="noStrike" kern="1200" cap="none" spc="0" normalizeH="0" baseline="30000" noProof="0" dirty="0">
                <a:ln>
                  <a:noFill/>
                </a:ln>
                <a:solidFill>
                  <a:prstClr val="black"/>
                </a:solidFill>
                <a:effectLst/>
                <a:uLnTx/>
                <a:uFillTx/>
                <a:latin typeface="Calibri" panose="020F0502020204030204"/>
                <a:ea typeface="Cambria Math" panose="02040503050406030204" pitchFamily="18" charset="0"/>
                <a:cs typeface="+mn-cs"/>
              </a:rPr>
              <a:t>3</a:t>
            </a:r>
            <a:endPar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3" name="Straight Connector 12">
            <a:extLst>
              <a:ext uri="{FF2B5EF4-FFF2-40B4-BE49-F238E27FC236}">
                <a16:creationId xmlns:a16="http://schemas.microsoft.com/office/drawing/2014/main" id="{0EC2538A-B18C-49CD-957C-38F566324F57}"/>
              </a:ext>
            </a:extLst>
          </p:cNvPr>
          <p:cNvCxnSpPr/>
          <p:nvPr/>
        </p:nvCxnSpPr>
        <p:spPr>
          <a:xfrm>
            <a:off x="9340925" y="3237233"/>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179961C-7896-43D0-A68F-9CEE3A32E24B}"/>
              </a:ext>
            </a:extLst>
          </p:cNvPr>
          <p:cNvCxnSpPr/>
          <p:nvPr/>
        </p:nvCxnSpPr>
        <p:spPr>
          <a:xfrm>
            <a:off x="8312465" y="3067219"/>
            <a:ext cx="381383" cy="3400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3264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7"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05F154EA-EE3A-4A8F-96D1-26CFDCBCCDB7}"/>
              </a:ext>
            </a:extLst>
          </p:cNvPr>
          <p:cNvSpPr txBox="1">
            <a:spLocks/>
          </p:cNvSpPr>
          <p:nvPr/>
        </p:nvSpPr>
        <p:spPr>
          <a:xfrm>
            <a:off x="838200" y="1385488"/>
            <a:ext cx="10515600" cy="1603375"/>
          </a:xfrm>
          <a:prstGeom prst="rect">
            <a:avLst/>
          </a:prstGeom>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You have a tank that is 42’ in diameter and has 56 feet of water in it? How many gallons of water are in the tank?</a:t>
            </a:r>
          </a:p>
        </p:txBody>
      </p:sp>
      <p:sp>
        <p:nvSpPr>
          <p:cNvPr id="5" name="Rectangle: Rounded Corners 4">
            <a:extLst>
              <a:ext uri="{FF2B5EF4-FFF2-40B4-BE49-F238E27FC236}">
                <a16:creationId xmlns:a16="http://schemas.microsoft.com/office/drawing/2014/main" id="{00C5F3E4-9635-4DB8-A523-686ACA47FE96}"/>
              </a:ext>
            </a:extLst>
          </p:cNvPr>
          <p:cNvSpPr/>
          <p:nvPr/>
        </p:nvSpPr>
        <p:spPr>
          <a:xfrm>
            <a:off x="97804" y="3761621"/>
            <a:ext cx="8284222" cy="3084786"/>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514350" marR="0" lvl="0" indent="-514350" algn="l" defTabSz="457200" rtl="0" eaLnBrk="1" fontAlgn="auto" latinLnBrk="0" hangingPunct="1">
              <a:lnSpc>
                <a:spcPct val="100000"/>
              </a:lnSpc>
              <a:spcBef>
                <a:spcPts val="0"/>
              </a:spcBef>
              <a:spcAft>
                <a:spcPts val="0"/>
              </a:spcAft>
              <a:buClrTx/>
              <a:buSzTx/>
              <a:buFontTx/>
              <a:buAutoNum type="alphaUcPeriod"/>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10,400 gallons</a:t>
            </a:r>
          </a:p>
          <a:p>
            <a:pPr marL="514350" marR="0" lvl="0" indent="-514350" algn="l" defTabSz="457200" rtl="0" eaLnBrk="1" fontAlgn="auto" latinLnBrk="0" hangingPunct="1">
              <a:lnSpc>
                <a:spcPct val="100000"/>
              </a:lnSpc>
              <a:spcBef>
                <a:spcPts val="0"/>
              </a:spcBef>
              <a:spcAft>
                <a:spcPts val="0"/>
              </a:spcAft>
              <a:buClrTx/>
              <a:buSzTx/>
              <a:buFontTx/>
              <a:buAutoNum type="alphaUcPeriod"/>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27,600 gallons</a:t>
            </a:r>
          </a:p>
          <a:p>
            <a:pPr marL="514350" marR="0" lvl="0" indent="-514350" algn="l" defTabSz="457200" rtl="0" eaLnBrk="1" fontAlgn="auto" latinLnBrk="0" hangingPunct="1">
              <a:lnSpc>
                <a:spcPct val="100000"/>
              </a:lnSpc>
              <a:spcBef>
                <a:spcPts val="0"/>
              </a:spcBef>
              <a:spcAft>
                <a:spcPts val="0"/>
              </a:spcAft>
              <a:buClrTx/>
              <a:buSzTx/>
              <a:buFontTx/>
              <a:buAutoNum type="alphaUcPeriod"/>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77,500 gallons</a:t>
            </a:r>
            <a:endParaRPr kumimoji="0" lang="en-US" sz="4000" b="0" i="0" u="none" strike="noStrike" kern="1200" cap="none" spc="0" normalizeH="0" baseline="30000" noProof="0" dirty="0">
              <a:ln>
                <a:noFill/>
              </a:ln>
              <a:solidFill>
                <a:prstClr val="black"/>
              </a:solidFill>
              <a:effectLst/>
              <a:uLnTx/>
              <a:uFillTx/>
              <a:latin typeface="Calibri" panose="020F0502020204030204"/>
              <a:ea typeface="+mn-ea"/>
              <a:cs typeface="+mn-cs"/>
            </a:endParaRPr>
          </a:p>
          <a:p>
            <a:pPr marL="514350" marR="0" lvl="0" indent="-514350" algn="l" defTabSz="457200" rtl="0" eaLnBrk="1" fontAlgn="auto" latinLnBrk="0" hangingPunct="1">
              <a:lnSpc>
                <a:spcPct val="100000"/>
              </a:lnSpc>
              <a:spcBef>
                <a:spcPts val="0"/>
              </a:spcBef>
              <a:spcAft>
                <a:spcPts val="0"/>
              </a:spcAft>
              <a:buClrTx/>
              <a:buSzTx/>
              <a:buFontTx/>
              <a:buAutoNum type="alphaUcPeriod"/>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580,000 gallons</a:t>
            </a:r>
          </a:p>
        </p:txBody>
      </p:sp>
      <p:sp>
        <p:nvSpPr>
          <p:cNvPr id="2" name="Title 1">
            <a:extLst>
              <a:ext uri="{FF2B5EF4-FFF2-40B4-BE49-F238E27FC236}">
                <a16:creationId xmlns:a16="http://schemas.microsoft.com/office/drawing/2014/main" id="{D9A1979C-C91D-4336-BA8F-B9323F854F7A}"/>
              </a:ext>
            </a:extLst>
          </p:cNvPr>
          <p:cNvSpPr>
            <a:spLocks noGrp="1"/>
          </p:cNvSpPr>
          <p:nvPr>
            <p:ph type="title"/>
          </p:nvPr>
        </p:nvSpPr>
        <p:spPr/>
        <p:txBody>
          <a:bodyPr/>
          <a:lstStyle/>
          <a:p>
            <a:r>
              <a:rPr lang="en-US" dirty="0"/>
              <a:t>Your turn: Volume of a Cylinder</a:t>
            </a:r>
          </a:p>
        </p:txBody>
      </p:sp>
      <p:sp>
        <p:nvSpPr>
          <p:cNvPr id="3" name="Slide Number Placeholder 2">
            <a:extLst>
              <a:ext uri="{FF2B5EF4-FFF2-40B4-BE49-F238E27FC236}">
                <a16:creationId xmlns:a16="http://schemas.microsoft.com/office/drawing/2014/main" id="{9707C230-7238-488D-9838-A4DF642AEA1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pSp>
        <p:nvGrpSpPr>
          <p:cNvPr id="25" name="Group 24">
            <a:extLst>
              <a:ext uri="{FF2B5EF4-FFF2-40B4-BE49-F238E27FC236}">
                <a16:creationId xmlns:a16="http://schemas.microsoft.com/office/drawing/2014/main" id="{DC471816-D6B7-43DF-A3C5-41D5094635F5}"/>
              </a:ext>
            </a:extLst>
          </p:cNvPr>
          <p:cNvGrpSpPr/>
          <p:nvPr/>
        </p:nvGrpSpPr>
        <p:grpSpPr>
          <a:xfrm>
            <a:off x="8305276" y="3973878"/>
            <a:ext cx="1265012" cy="2125141"/>
            <a:chOff x="5918607" y="4234403"/>
            <a:chExt cx="1265012" cy="2125141"/>
          </a:xfrm>
        </p:grpSpPr>
        <p:sp>
          <p:nvSpPr>
            <p:cNvPr id="27" name="TextBox 26">
              <a:extLst>
                <a:ext uri="{FF2B5EF4-FFF2-40B4-BE49-F238E27FC236}">
                  <a16:creationId xmlns:a16="http://schemas.microsoft.com/office/drawing/2014/main" id="{95349FC2-5D28-46AC-9A23-19AA48CA6092}"/>
                </a:ext>
              </a:extLst>
            </p:cNvPr>
            <p:cNvSpPr txBox="1"/>
            <p:nvPr/>
          </p:nvSpPr>
          <p:spPr>
            <a:xfrm>
              <a:off x="5918607" y="4584760"/>
              <a:ext cx="1265012" cy="830997"/>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Height (h) = 56’</a:t>
              </a:r>
            </a:p>
          </p:txBody>
        </p:sp>
        <p:cxnSp>
          <p:nvCxnSpPr>
            <p:cNvPr id="26" name="Straight Arrow Connector 25">
              <a:extLst>
                <a:ext uri="{FF2B5EF4-FFF2-40B4-BE49-F238E27FC236}">
                  <a16:creationId xmlns:a16="http://schemas.microsoft.com/office/drawing/2014/main" id="{8B69DD6F-9406-488C-BA82-AD33108C0E0F}"/>
                </a:ext>
              </a:extLst>
            </p:cNvPr>
            <p:cNvCxnSpPr>
              <a:cxnSpLocks/>
            </p:cNvCxnSpPr>
            <p:nvPr/>
          </p:nvCxnSpPr>
          <p:spPr>
            <a:xfrm flipV="1">
              <a:off x="7133890" y="4234403"/>
              <a:ext cx="0" cy="2125141"/>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grpSp>
      <p:pic>
        <p:nvPicPr>
          <p:cNvPr id="34" name="Picture 33">
            <a:extLst>
              <a:ext uri="{FF2B5EF4-FFF2-40B4-BE49-F238E27FC236}">
                <a16:creationId xmlns:a16="http://schemas.microsoft.com/office/drawing/2014/main" id="{76D09716-EF82-4D14-BC82-ED79D3AF5F12}"/>
              </a:ext>
            </a:extLst>
          </p:cNvPr>
          <p:cNvPicPr>
            <a:picLocks noChangeAspect="1"/>
          </p:cNvPicPr>
          <p:nvPr/>
        </p:nvPicPr>
        <p:blipFill>
          <a:blip r:embed="rId2"/>
          <a:stretch>
            <a:fillRect/>
          </a:stretch>
        </p:blipFill>
        <p:spPr>
          <a:xfrm>
            <a:off x="2208050" y="3590585"/>
            <a:ext cx="5398205" cy="301239"/>
          </a:xfrm>
          <a:prstGeom prst="rect">
            <a:avLst/>
          </a:prstGeom>
          <a:ln w="19050">
            <a:solidFill>
              <a:schemeClr val="tx1"/>
            </a:solidFill>
          </a:ln>
        </p:spPr>
      </p:pic>
      <p:grpSp>
        <p:nvGrpSpPr>
          <p:cNvPr id="20" name="Group 19">
            <a:extLst>
              <a:ext uri="{FF2B5EF4-FFF2-40B4-BE49-F238E27FC236}">
                <a16:creationId xmlns:a16="http://schemas.microsoft.com/office/drawing/2014/main" id="{70DD8240-EAEE-45AC-AD1E-C47F59F7AB3D}"/>
              </a:ext>
            </a:extLst>
          </p:cNvPr>
          <p:cNvGrpSpPr/>
          <p:nvPr/>
        </p:nvGrpSpPr>
        <p:grpSpPr>
          <a:xfrm>
            <a:off x="9620015" y="3169849"/>
            <a:ext cx="2230373" cy="3190902"/>
            <a:chOff x="8540083" y="3080634"/>
            <a:chExt cx="2230373" cy="3190902"/>
          </a:xfrm>
        </p:grpSpPr>
        <p:sp>
          <p:nvSpPr>
            <p:cNvPr id="8" name="Cylinder 7">
              <a:extLst>
                <a:ext uri="{FF2B5EF4-FFF2-40B4-BE49-F238E27FC236}">
                  <a16:creationId xmlns:a16="http://schemas.microsoft.com/office/drawing/2014/main" id="{8D818710-04B5-4E1F-B58C-EBCDF37125F6}"/>
                </a:ext>
              </a:extLst>
            </p:cNvPr>
            <p:cNvSpPr/>
            <p:nvPr/>
          </p:nvSpPr>
          <p:spPr>
            <a:xfrm>
              <a:off x="8540084" y="3080634"/>
              <a:ext cx="2230372" cy="3190902"/>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D732917A-94D4-4874-8F99-CE94ACD7927B}"/>
                </a:ext>
              </a:extLst>
            </p:cNvPr>
            <p:cNvSpPr/>
            <p:nvPr/>
          </p:nvSpPr>
          <p:spPr>
            <a:xfrm>
              <a:off x="8540083" y="3764690"/>
              <a:ext cx="2230371" cy="115711"/>
            </a:xfrm>
            <a:custGeom>
              <a:avLst/>
              <a:gdLst>
                <a:gd name="connsiteX0" fmla="*/ 0 w 1354238"/>
                <a:gd name="connsiteY0" fmla="*/ 116159 h 151364"/>
                <a:gd name="connsiteX1" fmla="*/ 138897 w 1354238"/>
                <a:gd name="connsiteY1" fmla="*/ 35136 h 151364"/>
                <a:gd name="connsiteX2" fmla="*/ 219919 w 1354238"/>
                <a:gd name="connsiteY2" fmla="*/ 11987 h 151364"/>
                <a:gd name="connsiteX3" fmla="*/ 300942 w 1354238"/>
                <a:gd name="connsiteY3" fmla="*/ 23562 h 151364"/>
                <a:gd name="connsiteX4" fmla="*/ 324091 w 1354238"/>
                <a:gd name="connsiteY4" fmla="*/ 69860 h 151364"/>
                <a:gd name="connsiteX5" fmla="*/ 312517 w 1354238"/>
                <a:gd name="connsiteY5" fmla="*/ 104584 h 151364"/>
                <a:gd name="connsiteX6" fmla="*/ 613459 w 1354238"/>
                <a:gd name="connsiteY6" fmla="*/ 93010 h 151364"/>
                <a:gd name="connsiteX7" fmla="*/ 682907 w 1354238"/>
                <a:gd name="connsiteY7" fmla="*/ 81435 h 151364"/>
                <a:gd name="connsiteX8" fmla="*/ 763929 w 1354238"/>
                <a:gd name="connsiteY8" fmla="*/ 46711 h 151364"/>
                <a:gd name="connsiteX9" fmla="*/ 787079 w 1354238"/>
                <a:gd name="connsiteY9" fmla="*/ 150883 h 151364"/>
                <a:gd name="connsiteX10" fmla="*/ 1030147 w 1354238"/>
                <a:gd name="connsiteY10" fmla="*/ 116159 h 151364"/>
                <a:gd name="connsiteX11" fmla="*/ 1157469 w 1354238"/>
                <a:gd name="connsiteY11" fmla="*/ 46711 h 151364"/>
                <a:gd name="connsiteX12" fmla="*/ 1203767 w 1354238"/>
                <a:gd name="connsiteY12" fmla="*/ 35136 h 151364"/>
                <a:gd name="connsiteX13" fmla="*/ 1238491 w 1354238"/>
                <a:gd name="connsiteY13" fmla="*/ 11987 h 151364"/>
                <a:gd name="connsiteX14" fmla="*/ 1354238 w 1354238"/>
                <a:gd name="connsiteY14" fmla="*/ 412 h 151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54238" h="151364">
                  <a:moveTo>
                    <a:pt x="0" y="116159"/>
                  </a:moveTo>
                  <a:cubicBezTo>
                    <a:pt x="49502" y="83157"/>
                    <a:pt x="83152" y="56576"/>
                    <a:pt x="138897" y="35136"/>
                  </a:cubicBezTo>
                  <a:cubicBezTo>
                    <a:pt x="165113" y="25053"/>
                    <a:pt x="192912" y="19703"/>
                    <a:pt x="219919" y="11987"/>
                  </a:cubicBezTo>
                  <a:cubicBezTo>
                    <a:pt x="246927" y="15845"/>
                    <a:pt x="277093" y="10313"/>
                    <a:pt x="300942" y="23562"/>
                  </a:cubicBezTo>
                  <a:cubicBezTo>
                    <a:pt x="316025" y="31941"/>
                    <a:pt x="321651" y="52779"/>
                    <a:pt x="324091" y="69860"/>
                  </a:cubicBezTo>
                  <a:cubicBezTo>
                    <a:pt x="325817" y="81938"/>
                    <a:pt x="300355" y="103611"/>
                    <a:pt x="312517" y="104584"/>
                  </a:cubicBezTo>
                  <a:cubicBezTo>
                    <a:pt x="412585" y="112590"/>
                    <a:pt x="513145" y="96868"/>
                    <a:pt x="613459" y="93010"/>
                  </a:cubicBezTo>
                  <a:cubicBezTo>
                    <a:pt x="636608" y="89152"/>
                    <a:pt x="659997" y="86526"/>
                    <a:pt x="682907" y="81435"/>
                  </a:cubicBezTo>
                  <a:cubicBezTo>
                    <a:pt x="713562" y="74623"/>
                    <a:pt x="735622" y="60865"/>
                    <a:pt x="763929" y="46711"/>
                  </a:cubicBezTo>
                  <a:cubicBezTo>
                    <a:pt x="771646" y="81435"/>
                    <a:pt x="754187" y="137339"/>
                    <a:pt x="787079" y="150883"/>
                  </a:cubicBezTo>
                  <a:cubicBezTo>
                    <a:pt x="798427" y="155556"/>
                    <a:pt x="977686" y="124903"/>
                    <a:pt x="1030147" y="116159"/>
                  </a:cubicBezTo>
                  <a:cubicBezTo>
                    <a:pt x="1079470" y="83277"/>
                    <a:pt x="1087442" y="75889"/>
                    <a:pt x="1157469" y="46711"/>
                  </a:cubicBezTo>
                  <a:cubicBezTo>
                    <a:pt x="1172153" y="40593"/>
                    <a:pt x="1188334" y="38994"/>
                    <a:pt x="1203767" y="35136"/>
                  </a:cubicBezTo>
                  <a:cubicBezTo>
                    <a:pt x="1215342" y="27420"/>
                    <a:pt x="1225466" y="16871"/>
                    <a:pt x="1238491" y="11987"/>
                  </a:cubicBezTo>
                  <a:cubicBezTo>
                    <a:pt x="1279447" y="-3371"/>
                    <a:pt x="1311830" y="412"/>
                    <a:pt x="1354238" y="412"/>
                  </a:cubicBezTo>
                </a:path>
              </a:pathLst>
            </a:custGeom>
            <a:noFill/>
            <a:ln w="57150">
              <a:solidFill>
                <a:srgbClr val="33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2" name="Group 31">
            <a:extLst>
              <a:ext uri="{FF2B5EF4-FFF2-40B4-BE49-F238E27FC236}">
                <a16:creationId xmlns:a16="http://schemas.microsoft.com/office/drawing/2014/main" id="{AEEB56D3-FA7F-4A4D-A768-1E3DC383E227}"/>
              </a:ext>
            </a:extLst>
          </p:cNvPr>
          <p:cNvGrpSpPr/>
          <p:nvPr/>
        </p:nvGrpSpPr>
        <p:grpSpPr>
          <a:xfrm>
            <a:off x="9520559" y="2720860"/>
            <a:ext cx="2487091" cy="717657"/>
            <a:chOff x="7378303" y="3809895"/>
            <a:chExt cx="2487091" cy="717657"/>
          </a:xfrm>
        </p:grpSpPr>
        <p:cxnSp>
          <p:nvCxnSpPr>
            <p:cNvPr id="33" name="Straight Arrow Connector 32">
              <a:extLst>
                <a:ext uri="{FF2B5EF4-FFF2-40B4-BE49-F238E27FC236}">
                  <a16:creationId xmlns:a16="http://schemas.microsoft.com/office/drawing/2014/main" id="{750C5527-F6D1-4221-99AA-B27CFABD0B54}"/>
                </a:ext>
              </a:extLst>
            </p:cNvPr>
            <p:cNvCxnSpPr>
              <a:cxnSpLocks/>
            </p:cNvCxnSpPr>
            <p:nvPr/>
          </p:nvCxnSpPr>
          <p:spPr>
            <a:xfrm>
              <a:off x="7477760" y="4527552"/>
              <a:ext cx="2230372" cy="0"/>
            </a:xfrm>
            <a:prstGeom prst="straightConnector1">
              <a:avLst/>
            </a:prstGeom>
            <a:ln w="5715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F0199435-7F8E-48AA-B64A-5309FBE285F8}"/>
                </a:ext>
              </a:extLst>
            </p:cNvPr>
            <p:cNvSpPr txBox="1"/>
            <p:nvPr/>
          </p:nvSpPr>
          <p:spPr>
            <a:xfrm>
              <a:off x="7378303" y="3809895"/>
              <a:ext cx="2487091"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Diameter (d) </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 42’</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12" name="Picture 11">
            <a:extLst>
              <a:ext uri="{FF2B5EF4-FFF2-40B4-BE49-F238E27FC236}">
                <a16:creationId xmlns:a16="http://schemas.microsoft.com/office/drawing/2014/main" id="{86A6EFD2-6A46-4710-AD0B-9C386B107A8F}"/>
              </a:ext>
            </a:extLst>
          </p:cNvPr>
          <p:cNvPicPr>
            <a:picLocks noChangeAspect="1"/>
          </p:cNvPicPr>
          <p:nvPr/>
        </p:nvPicPr>
        <p:blipFill>
          <a:blip r:embed="rId3"/>
          <a:stretch>
            <a:fillRect/>
          </a:stretch>
        </p:blipFill>
        <p:spPr>
          <a:xfrm>
            <a:off x="2189228" y="2539169"/>
            <a:ext cx="5584723" cy="412955"/>
          </a:xfrm>
          <a:prstGeom prst="rect">
            <a:avLst/>
          </a:prstGeom>
          <a:ln w="19050">
            <a:solidFill>
              <a:schemeClr val="tx1"/>
            </a:solidFill>
          </a:ln>
        </p:spPr>
      </p:pic>
      <p:sp>
        <p:nvSpPr>
          <p:cNvPr id="13" name="TextBox 12">
            <a:extLst>
              <a:ext uri="{FF2B5EF4-FFF2-40B4-BE49-F238E27FC236}">
                <a16:creationId xmlns:a16="http://schemas.microsoft.com/office/drawing/2014/main" id="{3B72B136-E977-41BC-AB10-0806F648F1B3}"/>
              </a:ext>
            </a:extLst>
          </p:cNvPr>
          <p:cNvSpPr txBox="1"/>
          <p:nvPr/>
        </p:nvSpPr>
        <p:spPr>
          <a:xfrm>
            <a:off x="2189228" y="3035906"/>
            <a:ext cx="5334089" cy="461665"/>
          </a:xfrm>
          <a:prstGeom prst="rect">
            <a:avLst/>
          </a:prstGeom>
          <a:solidFill>
            <a:schemeClr val="bg1"/>
          </a:solidFill>
          <a:ln w="19050">
            <a:solidFill>
              <a:schemeClr val="tx1"/>
            </a:solidFill>
          </a:ln>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Volume of a Cylinder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π(radius</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)(height)</a:t>
            </a:r>
          </a:p>
        </p:txBody>
      </p:sp>
      <p:grpSp>
        <p:nvGrpSpPr>
          <p:cNvPr id="30" name="Group 29">
            <a:extLst>
              <a:ext uri="{FF2B5EF4-FFF2-40B4-BE49-F238E27FC236}">
                <a16:creationId xmlns:a16="http://schemas.microsoft.com/office/drawing/2014/main" id="{570B692C-8CB8-49BF-BAB8-82391B04C09B}"/>
              </a:ext>
            </a:extLst>
          </p:cNvPr>
          <p:cNvGrpSpPr/>
          <p:nvPr/>
        </p:nvGrpSpPr>
        <p:grpSpPr>
          <a:xfrm>
            <a:off x="258258" y="190635"/>
            <a:ext cx="533594" cy="771525"/>
            <a:chOff x="8191117" y="524946"/>
            <a:chExt cx="533594" cy="771525"/>
          </a:xfrm>
        </p:grpSpPr>
        <p:sp>
          <p:nvSpPr>
            <p:cNvPr id="31" name="Graphic 4" descr="Raised hand with solid fill">
              <a:extLst>
                <a:ext uri="{FF2B5EF4-FFF2-40B4-BE49-F238E27FC236}">
                  <a16:creationId xmlns:a16="http://schemas.microsoft.com/office/drawing/2014/main" id="{045CB398-EA71-4D7D-95F8-FA3B974DD5EF}"/>
                </a:ext>
              </a:extLst>
            </p:cNvPr>
            <p:cNvSpPr/>
            <p:nvPr/>
          </p:nvSpPr>
          <p:spPr>
            <a:xfrm>
              <a:off x="8191117" y="524946"/>
              <a:ext cx="533594" cy="771525"/>
            </a:xfrm>
            <a:custGeom>
              <a:avLst/>
              <a:gdLst>
                <a:gd name="connsiteX0" fmla="*/ 42863 w 533594"/>
                <a:gd name="connsiteY0" fmla="*/ 152400 h 771525"/>
                <a:gd name="connsiteX1" fmla="*/ 85725 w 533594"/>
                <a:gd name="connsiteY1" fmla="*/ 195263 h 771525"/>
                <a:gd name="connsiteX2" fmla="*/ 85725 w 533594"/>
                <a:gd name="connsiteY2" fmla="*/ 381000 h 771525"/>
                <a:gd name="connsiteX3" fmla="*/ 95250 w 533594"/>
                <a:gd name="connsiteY3" fmla="*/ 390525 h 771525"/>
                <a:gd name="connsiteX4" fmla="*/ 104775 w 533594"/>
                <a:gd name="connsiteY4" fmla="*/ 381000 h 771525"/>
                <a:gd name="connsiteX5" fmla="*/ 104775 w 533594"/>
                <a:gd name="connsiteY5" fmla="*/ 100013 h 771525"/>
                <a:gd name="connsiteX6" fmla="*/ 147638 w 533594"/>
                <a:gd name="connsiteY6" fmla="*/ 57150 h 771525"/>
                <a:gd name="connsiteX7" fmla="*/ 190500 w 533594"/>
                <a:gd name="connsiteY7" fmla="*/ 100013 h 771525"/>
                <a:gd name="connsiteX8" fmla="*/ 190500 w 533594"/>
                <a:gd name="connsiteY8" fmla="*/ 381000 h 771525"/>
                <a:gd name="connsiteX9" fmla="*/ 200025 w 533594"/>
                <a:gd name="connsiteY9" fmla="*/ 390525 h 771525"/>
                <a:gd name="connsiteX10" fmla="*/ 209550 w 533594"/>
                <a:gd name="connsiteY10" fmla="*/ 381000 h 771525"/>
                <a:gd name="connsiteX11" fmla="*/ 209550 w 533594"/>
                <a:gd name="connsiteY11" fmla="*/ 41910 h 771525"/>
                <a:gd name="connsiteX12" fmla="*/ 209550 w 533594"/>
                <a:gd name="connsiteY12" fmla="*/ 41910 h 771525"/>
                <a:gd name="connsiteX13" fmla="*/ 252413 w 533594"/>
                <a:gd name="connsiteY13" fmla="*/ 0 h 771525"/>
                <a:gd name="connsiteX14" fmla="*/ 295275 w 533594"/>
                <a:gd name="connsiteY14" fmla="*/ 41910 h 771525"/>
                <a:gd name="connsiteX15" fmla="*/ 295275 w 533594"/>
                <a:gd name="connsiteY15" fmla="*/ 41910 h 771525"/>
                <a:gd name="connsiteX16" fmla="*/ 295275 w 533594"/>
                <a:gd name="connsiteY16" fmla="*/ 381000 h 771525"/>
                <a:gd name="connsiteX17" fmla="*/ 304800 w 533594"/>
                <a:gd name="connsiteY17" fmla="*/ 390525 h 771525"/>
                <a:gd name="connsiteX18" fmla="*/ 314325 w 533594"/>
                <a:gd name="connsiteY18" fmla="*/ 381000 h 771525"/>
                <a:gd name="connsiteX19" fmla="*/ 314325 w 533594"/>
                <a:gd name="connsiteY19" fmla="*/ 100013 h 771525"/>
                <a:gd name="connsiteX20" fmla="*/ 357188 w 533594"/>
                <a:gd name="connsiteY20" fmla="*/ 57150 h 771525"/>
                <a:gd name="connsiteX21" fmla="*/ 400050 w 533594"/>
                <a:gd name="connsiteY21" fmla="*/ 100013 h 771525"/>
                <a:gd name="connsiteX22" fmla="*/ 400050 w 533594"/>
                <a:gd name="connsiteY22" fmla="*/ 381000 h 771525"/>
                <a:gd name="connsiteX23" fmla="*/ 400050 w 533594"/>
                <a:gd name="connsiteY23" fmla="*/ 490538 h 771525"/>
                <a:gd name="connsiteX24" fmla="*/ 439103 w 533594"/>
                <a:gd name="connsiteY24" fmla="*/ 314325 h 771525"/>
                <a:gd name="connsiteX25" fmla="*/ 496253 w 533594"/>
                <a:gd name="connsiteY25" fmla="*/ 278130 h 771525"/>
                <a:gd name="connsiteX26" fmla="*/ 532448 w 533594"/>
                <a:gd name="connsiteY26" fmla="*/ 335280 h 771525"/>
                <a:gd name="connsiteX27" fmla="*/ 475298 w 533594"/>
                <a:gd name="connsiteY27" fmla="*/ 592455 h 771525"/>
                <a:gd name="connsiteX28" fmla="*/ 457200 w 533594"/>
                <a:gd name="connsiteY28" fmla="*/ 619125 h 771525"/>
                <a:gd name="connsiteX29" fmla="*/ 352425 w 533594"/>
                <a:gd name="connsiteY29" fmla="*/ 700088 h 771525"/>
                <a:gd name="connsiteX30" fmla="*/ 352425 w 533594"/>
                <a:gd name="connsiteY30" fmla="*/ 771525 h 771525"/>
                <a:gd name="connsiteX31" fmla="*/ 76200 w 533594"/>
                <a:gd name="connsiteY31" fmla="*/ 771525 h 771525"/>
                <a:gd name="connsiteX32" fmla="*/ 76200 w 533594"/>
                <a:gd name="connsiteY32" fmla="*/ 723900 h 771525"/>
                <a:gd name="connsiteX33" fmla="*/ 0 w 533594"/>
                <a:gd name="connsiteY33" fmla="*/ 523875 h 771525"/>
                <a:gd name="connsiteX34" fmla="*/ 0 w 533594"/>
                <a:gd name="connsiteY34" fmla="*/ 195263 h 771525"/>
                <a:gd name="connsiteX35" fmla="*/ 42863 w 533594"/>
                <a:gd name="connsiteY35" fmla="*/ 152400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3594" h="771525">
                  <a:moveTo>
                    <a:pt x="42863" y="152400"/>
                  </a:moveTo>
                  <a:cubicBezTo>
                    <a:pt x="66675" y="152400"/>
                    <a:pt x="85725" y="171450"/>
                    <a:pt x="85725" y="195263"/>
                  </a:cubicBezTo>
                  <a:lnTo>
                    <a:pt x="85725" y="381000"/>
                  </a:lnTo>
                  <a:cubicBezTo>
                    <a:pt x="85725" y="385763"/>
                    <a:pt x="90488" y="390525"/>
                    <a:pt x="95250" y="390525"/>
                  </a:cubicBezTo>
                  <a:cubicBezTo>
                    <a:pt x="100013" y="390525"/>
                    <a:pt x="104775" y="385763"/>
                    <a:pt x="104775" y="381000"/>
                  </a:cubicBezTo>
                  <a:lnTo>
                    <a:pt x="104775" y="100013"/>
                  </a:lnTo>
                  <a:cubicBezTo>
                    <a:pt x="104775" y="76200"/>
                    <a:pt x="123825" y="57150"/>
                    <a:pt x="147638" y="57150"/>
                  </a:cubicBezTo>
                  <a:cubicBezTo>
                    <a:pt x="171450" y="57150"/>
                    <a:pt x="190500" y="76200"/>
                    <a:pt x="190500" y="100013"/>
                  </a:cubicBezTo>
                  <a:lnTo>
                    <a:pt x="190500" y="381000"/>
                  </a:lnTo>
                  <a:cubicBezTo>
                    <a:pt x="190500" y="385763"/>
                    <a:pt x="195263" y="390525"/>
                    <a:pt x="200025" y="390525"/>
                  </a:cubicBezTo>
                  <a:cubicBezTo>
                    <a:pt x="204788" y="390525"/>
                    <a:pt x="209550" y="385763"/>
                    <a:pt x="209550" y="381000"/>
                  </a:cubicBezTo>
                  <a:lnTo>
                    <a:pt x="209550" y="41910"/>
                  </a:lnTo>
                  <a:lnTo>
                    <a:pt x="209550" y="41910"/>
                  </a:lnTo>
                  <a:cubicBezTo>
                    <a:pt x="209550" y="19050"/>
                    <a:pt x="228600" y="0"/>
                    <a:pt x="252413" y="0"/>
                  </a:cubicBezTo>
                  <a:cubicBezTo>
                    <a:pt x="276225" y="0"/>
                    <a:pt x="295275" y="19050"/>
                    <a:pt x="295275" y="41910"/>
                  </a:cubicBezTo>
                  <a:lnTo>
                    <a:pt x="295275" y="41910"/>
                  </a:lnTo>
                  <a:lnTo>
                    <a:pt x="295275" y="381000"/>
                  </a:lnTo>
                  <a:cubicBezTo>
                    <a:pt x="295275" y="385763"/>
                    <a:pt x="300038" y="390525"/>
                    <a:pt x="304800" y="390525"/>
                  </a:cubicBezTo>
                  <a:cubicBezTo>
                    <a:pt x="309563" y="390525"/>
                    <a:pt x="314325" y="385763"/>
                    <a:pt x="314325" y="381000"/>
                  </a:cubicBezTo>
                  <a:lnTo>
                    <a:pt x="314325" y="100013"/>
                  </a:lnTo>
                  <a:cubicBezTo>
                    <a:pt x="314325" y="76200"/>
                    <a:pt x="333375" y="57150"/>
                    <a:pt x="357188" y="57150"/>
                  </a:cubicBezTo>
                  <a:cubicBezTo>
                    <a:pt x="381000" y="57150"/>
                    <a:pt x="400050" y="76200"/>
                    <a:pt x="400050" y="100013"/>
                  </a:cubicBezTo>
                  <a:lnTo>
                    <a:pt x="400050" y="381000"/>
                  </a:lnTo>
                  <a:lnTo>
                    <a:pt x="400050" y="490538"/>
                  </a:lnTo>
                  <a:lnTo>
                    <a:pt x="439103" y="314325"/>
                  </a:lnTo>
                  <a:cubicBezTo>
                    <a:pt x="444817" y="288608"/>
                    <a:pt x="470535" y="272415"/>
                    <a:pt x="496253" y="278130"/>
                  </a:cubicBezTo>
                  <a:cubicBezTo>
                    <a:pt x="521970" y="283845"/>
                    <a:pt x="538163" y="309563"/>
                    <a:pt x="532448" y="335280"/>
                  </a:cubicBezTo>
                  <a:lnTo>
                    <a:pt x="475298" y="592455"/>
                  </a:lnTo>
                  <a:cubicBezTo>
                    <a:pt x="472440" y="601980"/>
                    <a:pt x="466725" y="611505"/>
                    <a:pt x="457200" y="619125"/>
                  </a:cubicBezTo>
                  <a:lnTo>
                    <a:pt x="352425" y="700088"/>
                  </a:lnTo>
                  <a:lnTo>
                    <a:pt x="352425" y="771525"/>
                  </a:lnTo>
                  <a:lnTo>
                    <a:pt x="76200" y="771525"/>
                  </a:lnTo>
                  <a:lnTo>
                    <a:pt x="76200" y="723900"/>
                  </a:lnTo>
                  <a:cubicBezTo>
                    <a:pt x="76200" y="656273"/>
                    <a:pt x="0" y="651510"/>
                    <a:pt x="0" y="523875"/>
                  </a:cubicBezTo>
                  <a:cubicBezTo>
                    <a:pt x="0" y="519113"/>
                    <a:pt x="0" y="195263"/>
                    <a:pt x="0" y="195263"/>
                  </a:cubicBezTo>
                  <a:cubicBezTo>
                    <a:pt x="0" y="171450"/>
                    <a:pt x="19050" y="152400"/>
                    <a:pt x="42863" y="152400"/>
                  </a:cubicBezTo>
                  <a:close/>
                </a:path>
              </a:pathLst>
            </a:custGeom>
            <a:solidFill>
              <a:srgbClr val="000000"/>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D0A19F9C-A31B-4C73-B23A-FC4D0AF072C9}"/>
                </a:ext>
              </a:extLst>
            </p:cNvPr>
            <p:cNvSpPr txBox="1"/>
            <p:nvPr/>
          </p:nvSpPr>
          <p:spPr>
            <a:xfrm>
              <a:off x="8263553" y="884373"/>
              <a:ext cx="28271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Calibri" panose="020F0502020204030204"/>
                </a:rPr>
                <a:t>3</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5767965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05F154EA-EE3A-4A8F-96D1-26CFDCBCCDB7}"/>
              </a:ext>
            </a:extLst>
          </p:cNvPr>
          <p:cNvSpPr txBox="1">
            <a:spLocks/>
          </p:cNvSpPr>
          <p:nvPr/>
        </p:nvSpPr>
        <p:spPr>
          <a:xfrm>
            <a:off x="838200" y="1385488"/>
            <a:ext cx="10515600" cy="1603375"/>
          </a:xfrm>
          <a:prstGeom prst="rect">
            <a:avLst/>
          </a:prstGeom>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You have a tank that is 42’ in diameter and has 56 feet of water in it? How many gallons of water are in the tank?</a:t>
            </a:r>
          </a:p>
        </p:txBody>
      </p:sp>
      <p:sp>
        <p:nvSpPr>
          <p:cNvPr id="5" name="Rectangle: Rounded Corners 4">
            <a:extLst>
              <a:ext uri="{FF2B5EF4-FFF2-40B4-BE49-F238E27FC236}">
                <a16:creationId xmlns:a16="http://schemas.microsoft.com/office/drawing/2014/main" id="{00C5F3E4-9635-4DB8-A523-686ACA47FE96}"/>
              </a:ext>
            </a:extLst>
          </p:cNvPr>
          <p:cNvSpPr/>
          <p:nvPr/>
        </p:nvSpPr>
        <p:spPr>
          <a:xfrm>
            <a:off x="97804" y="3761621"/>
            <a:ext cx="8284222" cy="3084786"/>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Volume = 3.14(21 ft)</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(56 ft)</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Volume = 3.14(441 ft</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)(56 ft) = 77,545 ft</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3</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Volume =  77,545ft</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3</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7.48 gal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1				1 ft</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3</a:t>
            </a:r>
          </a:p>
        </p:txBody>
      </p:sp>
      <p:sp>
        <p:nvSpPr>
          <p:cNvPr id="2" name="Title 1">
            <a:extLst>
              <a:ext uri="{FF2B5EF4-FFF2-40B4-BE49-F238E27FC236}">
                <a16:creationId xmlns:a16="http://schemas.microsoft.com/office/drawing/2014/main" id="{D9A1979C-C91D-4336-BA8F-B9323F854F7A}"/>
              </a:ext>
            </a:extLst>
          </p:cNvPr>
          <p:cNvSpPr>
            <a:spLocks noGrp="1"/>
          </p:cNvSpPr>
          <p:nvPr>
            <p:ph type="title"/>
          </p:nvPr>
        </p:nvSpPr>
        <p:spPr/>
        <p:txBody>
          <a:bodyPr/>
          <a:lstStyle/>
          <a:p>
            <a:r>
              <a:rPr lang="en-US" dirty="0"/>
              <a:t>Your turn: Volume of a Cylinder</a:t>
            </a:r>
          </a:p>
        </p:txBody>
      </p:sp>
      <p:sp>
        <p:nvSpPr>
          <p:cNvPr id="3" name="Slide Number Placeholder 2">
            <a:extLst>
              <a:ext uri="{FF2B5EF4-FFF2-40B4-BE49-F238E27FC236}">
                <a16:creationId xmlns:a16="http://schemas.microsoft.com/office/drawing/2014/main" id="{9707C230-7238-488D-9838-A4DF642AEA1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pSp>
        <p:nvGrpSpPr>
          <p:cNvPr id="25" name="Group 24">
            <a:extLst>
              <a:ext uri="{FF2B5EF4-FFF2-40B4-BE49-F238E27FC236}">
                <a16:creationId xmlns:a16="http://schemas.microsoft.com/office/drawing/2014/main" id="{DC471816-D6B7-43DF-A3C5-41D5094635F5}"/>
              </a:ext>
            </a:extLst>
          </p:cNvPr>
          <p:cNvGrpSpPr/>
          <p:nvPr/>
        </p:nvGrpSpPr>
        <p:grpSpPr>
          <a:xfrm>
            <a:off x="8305276" y="3973878"/>
            <a:ext cx="1265012" cy="2125141"/>
            <a:chOff x="5918607" y="4234403"/>
            <a:chExt cx="1265012" cy="2125141"/>
          </a:xfrm>
        </p:grpSpPr>
        <p:sp>
          <p:nvSpPr>
            <p:cNvPr id="27" name="TextBox 26">
              <a:extLst>
                <a:ext uri="{FF2B5EF4-FFF2-40B4-BE49-F238E27FC236}">
                  <a16:creationId xmlns:a16="http://schemas.microsoft.com/office/drawing/2014/main" id="{95349FC2-5D28-46AC-9A23-19AA48CA6092}"/>
                </a:ext>
              </a:extLst>
            </p:cNvPr>
            <p:cNvSpPr txBox="1"/>
            <p:nvPr/>
          </p:nvSpPr>
          <p:spPr>
            <a:xfrm>
              <a:off x="5918607" y="4584760"/>
              <a:ext cx="1265012" cy="830997"/>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Height (h) = 56’</a:t>
              </a:r>
            </a:p>
          </p:txBody>
        </p:sp>
        <p:cxnSp>
          <p:nvCxnSpPr>
            <p:cNvPr id="26" name="Straight Arrow Connector 25">
              <a:extLst>
                <a:ext uri="{FF2B5EF4-FFF2-40B4-BE49-F238E27FC236}">
                  <a16:creationId xmlns:a16="http://schemas.microsoft.com/office/drawing/2014/main" id="{8B69DD6F-9406-488C-BA82-AD33108C0E0F}"/>
                </a:ext>
              </a:extLst>
            </p:cNvPr>
            <p:cNvCxnSpPr>
              <a:cxnSpLocks/>
            </p:cNvCxnSpPr>
            <p:nvPr/>
          </p:nvCxnSpPr>
          <p:spPr>
            <a:xfrm flipV="1">
              <a:off x="7133890" y="4234403"/>
              <a:ext cx="0" cy="2125141"/>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grpSp>
      <p:pic>
        <p:nvPicPr>
          <p:cNvPr id="34" name="Picture 33">
            <a:extLst>
              <a:ext uri="{FF2B5EF4-FFF2-40B4-BE49-F238E27FC236}">
                <a16:creationId xmlns:a16="http://schemas.microsoft.com/office/drawing/2014/main" id="{76D09716-EF82-4D14-BC82-ED79D3AF5F12}"/>
              </a:ext>
            </a:extLst>
          </p:cNvPr>
          <p:cNvPicPr>
            <a:picLocks noChangeAspect="1"/>
          </p:cNvPicPr>
          <p:nvPr/>
        </p:nvPicPr>
        <p:blipFill>
          <a:blip r:embed="rId2"/>
          <a:stretch>
            <a:fillRect/>
          </a:stretch>
        </p:blipFill>
        <p:spPr>
          <a:xfrm>
            <a:off x="2208050" y="3590585"/>
            <a:ext cx="5398205" cy="301239"/>
          </a:xfrm>
          <a:prstGeom prst="rect">
            <a:avLst/>
          </a:prstGeom>
          <a:ln w="19050">
            <a:solidFill>
              <a:schemeClr val="tx1"/>
            </a:solidFill>
          </a:ln>
        </p:spPr>
      </p:pic>
      <p:sp>
        <p:nvSpPr>
          <p:cNvPr id="35" name="Line 4">
            <a:extLst>
              <a:ext uri="{FF2B5EF4-FFF2-40B4-BE49-F238E27FC236}">
                <a16:creationId xmlns:a16="http://schemas.microsoft.com/office/drawing/2014/main" id="{89D23471-5EC2-4E68-9A29-1E41F3E473ED}"/>
              </a:ext>
            </a:extLst>
          </p:cNvPr>
          <p:cNvSpPr>
            <a:spLocks noChangeShapeType="1"/>
          </p:cNvSpPr>
          <p:nvPr/>
        </p:nvSpPr>
        <p:spPr bwMode="auto">
          <a:xfrm>
            <a:off x="3642916" y="5565619"/>
            <a:ext cx="0" cy="10668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Line 5">
            <a:extLst>
              <a:ext uri="{FF2B5EF4-FFF2-40B4-BE49-F238E27FC236}">
                <a16:creationId xmlns:a16="http://schemas.microsoft.com/office/drawing/2014/main" id="{9A683061-C375-43A3-9BB3-45B885EE6700}"/>
              </a:ext>
            </a:extLst>
          </p:cNvPr>
          <p:cNvSpPr>
            <a:spLocks noChangeShapeType="1"/>
          </p:cNvSpPr>
          <p:nvPr/>
        </p:nvSpPr>
        <p:spPr bwMode="auto">
          <a:xfrm flipV="1">
            <a:off x="1692499" y="6019718"/>
            <a:ext cx="3377092" cy="318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39" name="Straight Connector 38">
            <a:extLst>
              <a:ext uri="{FF2B5EF4-FFF2-40B4-BE49-F238E27FC236}">
                <a16:creationId xmlns:a16="http://schemas.microsoft.com/office/drawing/2014/main" id="{DE27B31E-382E-4911-B7BD-208C4725DA58}"/>
              </a:ext>
            </a:extLst>
          </p:cNvPr>
          <p:cNvCxnSpPr>
            <a:cxnSpLocks/>
          </p:cNvCxnSpPr>
          <p:nvPr/>
        </p:nvCxnSpPr>
        <p:spPr>
          <a:xfrm flipV="1">
            <a:off x="3240601" y="5713154"/>
            <a:ext cx="345932" cy="192700"/>
          </a:xfrm>
          <a:prstGeom prst="line">
            <a:avLst/>
          </a:prstGeom>
          <a:ln w="41275">
            <a:solidFill>
              <a:srgbClr val="FF0000"/>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6484DB4F-56DA-405C-82E5-DA1A45B1191E}"/>
              </a:ext>
            </a:extLst>
          </p:cNvPr>
          <p:cNvSpPr txBox="1"/>
          <p:nvPr/>
        </p:nvSpPr>
        <p:spPr>
          <a:xfrm>
            <a:off x="5223586" y="5670367"/>
            <a:ext cx="2421881" cy="58477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 580,000 gal</a:t>
            </a:r>
          </a:p>
        </p:txBody>
      </p:sp>
      <p:cxnSp>
        <p:nvCxnSpPr>
          <p:cNvPr id="41" name="Straight Connector 40">
            <a:extLst>
              <a:ext uri="{FF2B5EF4-FFF2-40B4-BE49-F238E27FC236}">
                <a16:creationId xmlns:a16="http://schemas.microsoft.com/office/drawing/2014/main" id="{B943AFF5-AA83-417A-9F6B-D04CBBB4EBF4}"/>
              </a:ext>
            </a:extLst>
          </p:cNvPr>
          <p:cNvCxnSpPr>
            <a:cxnSpLocks/>
          </p:cNvCxnSpPr>
          <p:nvPr/>
        </p:nvCxnSpPr>
        <p:spPr>
          <a:xfrm flipV="1">
            <a:off x="4305084" y="6193935"/>
            <a:ext cx="347249" cy="240718"/>
          </a:xfrm>
          <a:prstGeom prst="line">
            <a:avLst/>
          </a:prstGeom>
          <a:ln w="41275">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70DD8240-EAEE-45AC-AD1E-C47F59F7AB3D}"/>
              </a:ext>
            </a:extLst>
          </p:cNvPr>
          <p:cNvGrpSpPr/>
          <p:nvPr/>
        </p:nvGrpSpPr>
        <p:grpSpPr>
          <a:xfrm>
            <a:off x="9620015" y="3169849"/>
            <a:ext cx="2230373" cy="3190902"/>
            <a:chOff x="8540083" y="3080634"/>
            <a:chExt cx="2230373" cy="3190902"/>
          </a:xfrm>
        </p:grpSpPr>
        <p:sp>
          <p:nvSpPr>
            <p:cNvPr id="8" name="Cylinder 7">
              <a:extLst>
                <a:ext uri="{FF2B5EF4-FFF2-40B4-BE49-F238E27FC236}">
                  <a16:creationId xmlns:a16="http://schemas.microsoft.com/office/drawing/2014/main" id="{8D818710-04B5-4E1F-B58C-EBCDF37125F6}"/>
                </a:ext>
              </a:extLst>
            </p:cNvPr>
            <p:cNvSpPr/>
            <p:nvPr/>
          </p:nvSpPr>
          <p:spPr>
            <a:xfrm>
              <a:off x="8540084" y="3080634"/>
              <a:ext cx="2230372" cy="3190902"/>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D732917A-94D4-4874-8F99-CE94ACD7927B}"/>
                </a:ext>
              </a:extLst>
            </p:cNvPr>
            <p:cNvSpPr/>
            <p:nvPr/>
          </p:nvSpPr>
          <p:spPr>
            <a:xfrm>
              <a:off x="8540083" y="3764690"/>
              <a:ext cx="2230371" cy="115711"/>
            </a:xfrm>
            <a:custGeom>
              <a:avLst/>
              <a:gdLst>
                <a:gd name="connsiteX0" fmla="*/ 0 w 1354238"/>
                <a:gd name="connsiteY0" fmla="*/ 116159 h 151364"/>
                <a:gd name="connsiteX1" fmla="*/ 138897 w 1354238"/>
                <a:gd name="connsiteY1" fmla="*/ 35136 h 151364"/>
                <a:gd name="connsiteX2" fmla="*/ 219919 w 1354238"/>
                <a:gd name="connsiteY2" fmla="*/ 11987 h 151364"/>
                <a:gd name="connsiteX3" fmla="*/ 300942 w 1354238"/>
                <a:gd name="connsiteY3" fmla="*/ 23562 h 151364"/>
                <a:gd name="connsiteX4" fmla="*/ 324091 w 1354238"/>
                <a:gd name="connsiteY4" fmla="*/ 69860 h 151364"/>
                <a:gd name="connsiteX5" fmla="*/ 312517 w 1354238"/>
                <a:gd name="connsiteY5" fmla="*/ 104584 h 151364"/>
                <a:gd name="connsiteX6" fmla="*/ 613459 w 1354238"/>
                <a:gd name="connsiteY6" fmla="*/ 93010 h 151364"/>
                <a:gd name="connsiteX7" fmla="*/ 682907 w 1354238"/>
                <a:gd name="connsiteY7" fmla="*/ 81435 h 151364"/>
                <a:gd name="connsiteX8" fmla="*/ 763929 w 1354238"/>
                <a:gd name="connsiteY8" fmla="*/ 46711 h 151364"/>
                <a:gd name="connsiteX9" fmla="*/ 787079 w 1354238"/>
                <a:gd name="connsiteY9" fmla="*/ 150883 h 151364"/>
                <a:gd name="connsiteX10" fmla="*/ 1030147 w 1354238"/>
                <a:gd name="connsiteY10" fmla="*/ 116159 h 151364"/>
                <a:gd name="connsiteX11" fmla="*/ 1157469 w 1354238"/>
                <a:gd name="connsiteY11" fmla="*/ 46711 h 151364"/>
                <a:gd name="connsiteX12" fmla="*/ 1203767 w 1354238"/>
                <a:gd name="connsiteY12" fmla="*/ 35136 h 151364"/>
                <a:gd name="connsiteX13" fmla="*/ 1238491 w 1354238"/>
                <a:gd name="connsiteY13" fmla="*/ 11987 h 151364"/>
                <a:gd name="connsiteX14" fmla="*/ 1354238 w 1354238"/>
                <a:gd name="connsiteY14" fmla="*/ 412 h 151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54238" h="151364">
                  <a:moveTo>
                    <a:pt x="0" y="116159"/>
                  </a:moveTo>
                  <a:cubicBezTo>
                    <a:pt x="49502" y="83157"/>
                    <a:pt x="83152" y="56576"/>
                    <a:pt x="138897" y="35136"/>
                  </a:cubicBezTo>
                  <a:cubicBezTo>
                    <a:pt x="165113" y="25053"/>
                    <a:pt x="192912" y="19703"/>
                    <a:pt x="219919" y="11987"/>
                  </a:cubicBezTo>
                  <a:cubicBezTo>
                    <a:pt x="246927" y="15845"/>
                    <a:pt x="277093" y="10313"/>
                    <a:pt x="300942" y="23562"/>
                  </a:cubicBezTo>
                  <a:cubicBezTo>
                    <a:pt x="316025" y="31941"/>
                    <a:pt x="321651" y="52779"/>
                    <a:pt x="324091" y="69860"/>
                  </a:cubicBezTo>
                  <a:cubicBezTo>
                    <a:pt x="325817" y="81938"/>
                    <a:pt x="300355" y="103611"/>
                    <a:pt x="312517" y="104584"/>
                  </a:cubicBezTo>
                  <a:cubicBezTo>
                    <a:pt x="412585" y="112590"/>
                    <a:pt x="513145" y="96868"/>
                    <a:pt x="613459" y="93010"/>
                  </a:cubicBezTo>
                  <a:cubicBezTo>
                    <a:pt x="636608" y="89152"/>
                    <a:pt x="659997" y="86526"/>
                    <a:pt x="682907" y="81435"/>
                  </a:cubicBezTo>
                  <a:cubicBezTo>
                    <a:pt x="713562" y="74623"/>
                    <a:pt x="735622" y="60865"/>
                    <a:pt x="763929" y="46711"/>
                  </a:cubicBezTo>
                  <a:cubicBezTo>
                    <a:pt x="771646" y="81435"/>
                    <a:pt x="754187" y="137339"/>
                    <a:pt x="787079" y="150883"/>
                  </a:cubicBezTo>
                  <a:cubicBezTo>
                    <a:pt x="798427" y="155556"/>
                    <a:pt x="977686" y="124903"/>
                    <a:pt x="1030147" y="116159"/>
                  </a:cubicBezTo>
                  <a:cubicBezTo>
                    <a:pt x="1079470" y="83277"/>
                    <a:pt x="1087442" y="75889"/>
                    <a:pt x="1157469" y="46711"/>
                  </a:cubicBezTo>
                  <a:cubicBezTo>
                    <a:pt x="1172153" y="40593"/>
                    <a:pt x="1188334" y="38994"/>
                    <a:pt x="1203767" y="35136"/>
                  </a:cubicBezTo>
                  <a:cubicBezTo>
                    <a:pt x="1215342" y="27420"/>
                    <a:pt x="1225466" y="16871"/>
                    <a:pt x="1238491" y="11987"/>
                  </a:cubicBezTo>
                  <a:cubicBezTo>
                    <a:pt x="1279447" y="-3371"/>
                    <a:pt x="1311830" y="412"/>
                    <a:pt x="1354238" y="412"/>
                  </a:cubicBezTo>
                </a:path>
              </a:pathLst>
            </a:custGeom>
            <a:noFill/>
            <a:ln w="57150">
              <a:solidFill>
                <a:srgbClr val="33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2" name="Group 31">
            <a:extLst>
              <a:ext uri="{FF2B5EF4-FFF2-40B4-BE49-F238E27FC236}">
                <a16:creationId xmlns:a16="http://schemas.microsoft.com/office/drawing/2014/main" id="{AEEB56D3-FA7F-4A4D-A768-1E3DC383E227}"/>
              </a:ext>
            </a:extLst>
          </p:cNvPr>
          <p:cNvGrpSpPr/>
          <p:nvPr/>
        </p:nvGrpSpPr>
        <p:grpSpPr>
          <a:xfrm>
            <a:off x="9520559" y="2720860"/>
            <a:ext cx="2487091" cy="717657"/>
            <a:chOff x="7378303" y="3809895"/>
            <a:chExt cx="2487091" cy="717657"/>
          </a:xfrm>
        </p:grpSpPr>
        <p:cxnSp>
          <p:nvCxnSpPr>
            <p:cNvPr id="33" name="Straight Arrow Connector 32">
              <a:extLst>
                <a:ext uri="{FF2B5EF4-FFF2-40B4-BE49-F238E27FC236}">
                  <a16:creationId xmlns:a16="http://schemas.microsoft.com/office/drawing/2014/main" id="{750C5527-F6D1-4221-99AA-B27CFABD0B54}"/>
                </a:ext>
              </a:extLst>
            </p:cNvPr>
            <p:cNvCxnSpPr>
              <a:cxnSpLocks/>
            </p:cNvCxnSpPr>
            <p:nvPr/>
          </p:nvCxnSpPr>
          <p:spPr>
            <a:xfrm>
              <a:off x="7477760" y="4527552"/>
              <a:ext cx="2230372" cy="0"/>
            </a:xfrm>
            <a:prstGeom prst="straightConnector1">
              <a:avLst/>
            </a:prstGeom>
            <a:ln w="5715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F0199435-7F8E-48AA-B64A-5309FBE285F8}"/>
                </a:ext>
              </a:extLst>
            </p:cNvPr>
            <p:cNvSpPr txBox="1"/>
            <p:nvPr/>
          </p:nvSpPr>
          <p:spPr>
            <a:xfrm>
              <a:off x="7378303" y="3809895"/>
              <a:ext cx="2487091"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Diameter (d) = 42’</a:t>
              </a:r>
            </a:p>
          </p:txBody>
        </p:sp>
      </p:grpSp>
      <p:pic>
        <p:nvPicPr>
          <p:cNvPr id="12" name="Picture 11">
            <a:extLst>
              <a:ext uri="{FF2B5EF4-FFF2-40B4-BE49-F238E27FC236}">
                <a16:creationId xmlns:a16="http://schemas.microsoft.com/office/drawing/2014/main" id="{86A6EFD2-6A46-4710-AD0B-9C386B107A8F}"/>
              </a:ext>
            </a:extLst>
          </p:cNvPr>
          <p:cNvPicPr>
            <a:picLocks noChangeAspect="1"/>
          </p:cNvPicPr>
          <p:nvPr/>
        </p:nvPicPr>
        <p:blipFill>
          <a:blip r:embed="rId3"/>
          <a:stretch>
            <a:fillRect/>
          </a:stretch>
        </p:blipFill>
        <p:spPr>
          <a:xfrm>
            <a:off x="2189228" y="2539169"/>
            <a:ext cx="5584723" cy="412955"/>
          </a:xfrm>
          <a:prstGeom prst="rect">
            <a:avLst/>
          </a:prstGeom>
          <a:ln w="19050">
            <a:solidFill>
              <a:schemeClr val="tx1"/>
            </a:solidFill>
          </a:ln>
        </p:spPr>
      </p:pic>
      <p:sp>
        <p:nvSpPr>
          <p:cNvPr id="13" name="TextBox 12">
            <a:extLst>
              <a:ext uri="{FF2B5EF4-FFF2-40B4-BE49-F238E27FC236}">
                <a16:creationId xmlns:a16="http://schemas.microsoft.com/office/drawing/2014/main" id="{3B72B136-E977-41BC-AB10-0806F648F1B3}"/>
              </a:ext>
            </a:extLst>
          </p:cNvPr>
          <p:cNvSpPr txBox="1"/>
          <p:nvPr/>
        </p:nvSpPr>
        <p:spPr>
          <a:xfrm>
            <a:off x="2189228" y="3035906"/>
            <a:ext cx="5334089" cy="461665"/>
          </a:xfrm>
          <a:prstGeom prst="rect">
            <a:avLst/>
          </a:prstGeom>
          <a:solidFill>
            <a:schemeClr val="bg1"/>
          </a:solidFill>
          <a:ln w="19050">
            <a:solidFill>
              <a:schemeClr val="tx1"/>
            </a:solidFill>
          </a:ln>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Volume of a Cylinder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π(radius</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)(height)</a:t>
            </a:r>
          </a:p>
        </p:txBody>
      </p:sp>
      <p:grpSp>
        <p:nvGrpSpPr>
          <p:cNvPr id="30" name="Group 29">
            <a:extLst>
              <a:ext uri="{FF2B5EF4-FFF2-40B4-BE49-F238E27FC236}">
                <a16:creationId xmlns:a16="http://schemas.microsoft.com/office/drawing/2014/main" id="{570B692C-8CB8-49BF-BAB8-82391B04C09B}"/>
              </a:ext>
            </a:extLst>
          </p:cNvPr>
          <p:cNvGrpSpPr/>
          <p:nvPr/>
        </p:nvGrpSpPr>
        <p:grpSpPr>
          <a:xfrm>
            <a:off x="258258" y="190635"/>
            <a:ext cx="533594" cy="771525"/>
            <a:chOff x="8191117" y="524946"/>
            <a:chExt cx="533594" cy="771525"/>
          </a:xfrm>
        </p:grpSpPr>
        <p:sp>
          <p:nvSpPr>
            <p:cNvPr id="31" name="Graphic 4" descr="Raised hand with solid fill">
              <a:extLst>
                <a:ext uri="{FF2B5EF4-FFF2-40B4-BE49-F238E27FC236}">
                  <a16:creationId xmlns:a16="http://schemas.microsoft.com/office/drawing/2014/main" id="{045CB398-EA71-4D7D-95F8-FA3B974DD5EF}"/>
                </a:ext>
              </a:extLst>
            </p:cNvPr>
            <p:cNvSpPr/>
            <p:nvPr/>
          </p:nvSpPr>
          <p:spPr>
            <a:xfrm>
              <a:off x="8191117" y="524946"/>
              <a:ext cx="533594" cy="771525"/>
            </a:xfrm>
            <a:custGeom>
              <a:avLst/>
              <a:gdLst>
                <a:gd name="connsiteX0" fmla="*/ 42863 w 533594"/>
                <a:gd name="connsiteY0" fmla="*/ 152400 h 771525"/>
                <a:gd name="connsiteX1" fmla="*/ 85725 w 533594"/>
                <a:gd name="connsiteY1" fmla="*/ 195263 h 771525"/>
                <a:gd name="connsiteX2" fmla="*/ 85725 w 533594"/>
                <a:gd name="connsiteY2" fmla="*/ 381000 h 771525"/>
                <a:gd name="connsiteX3" fmla="*/ 95250 w 533594"/>
                <a:gd name="connsiteY3" fmla="*/ 390525 h 771525"/>
                <a:gd name="connsiteX4" fmla="*/ 104775 w 533594"/>
                <a:gd name="connsiteY4" fmla="*/ 381000 h 771525"/>
                <a:gd name="connsiteX5" fmla="*/ 104775 w 533594"/>
                <a:gd name="connsiteY5" fmla="*/ 100013 h 771525"/>
                <a:gd name="connsiteX6" fmla="*/ 147638 w 533594"/>
                <a:gd name="connsiteY6" fmla="*/ 57150 h 771525"/>
                <a:gd name="connsiteX7" fmla="*/ 190500 w 533594"/>
                <a:gd name="connsiteY7" fmla="*/ 100013 h 771525"/>
                <a:gd name="connsiteX8" fmla="*/ 190500 w 533594"/>
                <a:gd name="connsiteY8" fmla="*/ 381000 h 771525"/>
                <a:gd name="connsiteX9" fmla="*/ 200025 w 533594"/>
                <a:gd name="connsiteY9" fmla="*/ 390525 h 771525"/>
                <a:gd name="connsiteX10" fmla="*/ 209550 w 533594"/>
                <a:gd name="connsiteY10" fmla="*/ 381000 h 771525"/>
                <a:gd name="connsiteX11" fmla="*/ 209550 w 533594"/>
                <a:gd name="connsiteY11" fmla="*/ 41910 h 771525"/>
                <a:gd name="connsiteX12" fmla="*/ 209550 w 533594"/>
                <a:gd name="connsiteY12" fmla="*/ 41910 h 771525"/>
                <a:gd name="connsiteX13" fmla="*/ 252413 w 533594"/>
                <a:gd name="connsiteY13" fmla="*/ 0 h 771525"/>
                <a:gd name="connsiteX14" fmla="*/ 295275 w 533594"/>
                <a:gd name="connsiteY14" fmla="*/ 41910 h 771525"/>
                <a:gd name="connsiteX15" fmla="*/ 295275 w 533594"/>
                <a:gd name="connsiteY15" fmla="*/ 41910 h 771525"/>
                <a:gd name="connsiteX16" fmla="*/ 295275 w 533594"/>
                <a:gd name="connsiteY16" fmla="*/ 381000 h 771525"/>
                <a:gd name="connsiteX17" fmla="*/ 304800 w 533594"/>
                <a:gd name="connsiteY17" fmla="*/ 390525 h 771525"/>
                <a:gd name="connsiteX18" fmla="*/ 314325 w 533594"/>
                <a:gd name="connsiteY18" fmla="*/ 381000 h 771525"/>
                <a:gd name="connsiteX19" fmla="*/ 314325 w 533594"/>
                <a:gd name="connsiteY19" fmla="*/ 100013 h 771525"/>
                <a:gd name="connsiteX20" fmla="*/ 357188 w 533594"/>
                <a:gd name="connsiteY20" fmla="*/ 57150 h 771525"/>
                <a:gd name="connsiteX21" fmla="*/ 400050 w 533594"/>
                <a:gd name="connsiteY21" fmla="*/ 100013 h 771525"/>
                <a:gd name="connsiteX22" fmla="*/ 400050 w 533594"/>
                <a:gd name="connsiteY22" fmla="*/ 381000 h 771525"/>
                <a:gd name="connsiteX23" fmla="*/ 400050 w 533594"/>
                <a:gd name="connsiteY23" fmla="*/ 490538 h 771525"/>
                <a:gd name="connsiteX24" fmla="*/ 439103 w 533594"/>
                <a:gd name="connsiteY24" fmla="*/ 314325 h 771525"/>
                <a:gd name="connsiteX25" fmla="*/ 496253 w 533594"/>
                <a:gd name="connsiteY25" fmla="*/ 278130 h 771525"/>
                <a:gd name="connsiteX26" fmla="*/ 532448 w 533594"/>
                <a:gd name="connsiteY26" fmla="*/ 335280 h 771525"/>
                <a:gd name="connsiteX27" fmla="*/ 475298 w 533594"/>
                <a:gd name="connsiteY27" fmla="*/ 592455 h 771525"/>
                <a:gd name="connsiteX28" fmla="*/ 457200 w 533594"/>
                <a:gd name="connsiteY28" fmla="*/ 619125 h 771525"/>
                <a:gd name="connsiteX29" fmla="*/ 352425 w 533594"/>
                <a:gd name="connsiteY29" fmla="*/ 700088 h 771525"/>
                <a:gd name="connsiteX30" fmla="*/ 352425 w 533594"/>
                <a:gd name="connsiteY30" fmla="*/ 771525 h 771525"/>
                <a:gd name="connsiteX31" fmla="*/ 76200 w 533594"/>
                <a:gd name="connsiteY31" fmla="*/ 771525 h 771525"/>
                <a:gd name="connsiteX32" fmla="*/ 76200 w 533594"/>
                <a:gd name="connsiteY32" fmla="*/ 723900 h 771525"/>
                <a:gd name="connsiteX33" fmla="*/ 0 w 533594"/>
                <a:gd name="connsiteY33" fmla="*/ 523875 h 771525"/>
                <a:gd name="connsiteX34" fmla="*/ 0 w 533594"/>
                <a:gd name="connsiteY34" fmla="*/ 195263 h 771525"/>
                <a:gd name="connsiteX35" fmla="*/ 42863 w 533594"/>
                <a:gd name="connsiteY35" fmla="*/ 152400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3594" h="771525">
                  <a:moveTo>
                    <a:pt x="42863" y="152400"/>
                  </a:moveTo>
                  <a:cubicBezTo>
                    <a:pt x="66675" y="152400"/>
                    <a:pt x="85725" y="171450"/>
                    <a:pt x="85725" y="195263"/>
                  </a:cubicBezTo>
                  <a:lnTo>
                    <a:pt x="85725" y="381000"/>
                  </a:lnTo>
                  <a:cubicBezTo>
                    <a:pt x="85725" y="385763"/>
                    <a:pt x="90488" y="390525"/>
                    <a:pt x="95250" y="390525"/>
                  </a:cubicBezTo>
                  <a:cubicBezTo>
                    <a:pt x="100013" y="390525"/>
                    <a:pt x="104775" y="385763"/>
                    <a:pt x="104775" y="381000"/>
                  </a:cubicBezTo>
                  <a:lnTo>
                    <a:pt x="104775" y="100013"/>
                  </a:lnTo>
                  <a:cubicBezTo>
                    <a:pt x="104775" y="76200"/>
                    <a:pt x="123825" y="57150"/>
                    <a:pt x="147638" y="57150"/>
                  </a:cubicBezTo>
                  <a:cubicBezTo>
                    <a:pt x="171450" y="57150"/>
                    <a:pt x="190500" y="76200"/>
                    <a:pt x="190500" y="100013"/>
                  </a:cubicBezTo>
                  <a:lnTo>
                    <a:pt x="190500" y="381000"/>
                  </a:lnTo>
                  <a:cubicBezTo>
                    <a:pt x="190500" y="385763"/>
                    <a:pt x="195263" y="390525"/>
                    <a:pt x="200025" y="390525"/>
                  </a:cubicBezTo>
                  <a:cubicBezTo>
                    <a:pt x="204788" y="390525"/>
                    <a:pt x="209550" y="385763"/>
                    <a:pt x="209550" y="381000"/>
                  </a:cubicBezTo>
                  <a:lnTo>
                    <a:pt x="209550" y="41910"/>
                  </a:lnTo>
                  <a:lnTo>
                    <a:pt x="209550" y="41910"/>
                  </a:lnTo>
                  <a:cubicBezTo>
                    <a:pt x="209550" y="19050"/>
                    <a:pt x="228600" y="0"/>
                    <a:pt x="252413" y="0"/>
                  </a:cubicBezTo>
                  <a:cubicBezTo>
                    <a:pt x="276225" y="0"/>
                    <a:pt x="295275" y="19050"/>
                    <a:pt x="295275" y="41910"/>
                  </a:cubicBezTo>
                  <a:lnTo>
                    <a:pt x="295275" y="41910"/>
                  </a:lnTo>
                  <a:lnTo>
                    <a:pt x="295275" y="381000"/>
                  </a:lnTo>
                  <a:cubicBezTo>
                    <a:pt x="295275" y="385763"/>
                    <a:pt x="300038" y="390525"/>
                    <a:pt x="304800" y="390525"/>
                  </a:cubicBezTo>
                  <a:cubicBezTo>
                    <a:pt x="309563" y="390525"/>
                    <a:pt x="314325" y="385763"/>
                    <a:pt x="314325" y="381000"/>
                  </a:cubicBezTo>
                  <a:lnTo>
                    <a:pt x="314325" y="100013"/>
                  </a:lnTo>
                  <a:cubicBezTo>
                    <a:pt x="314325" y="76200"/>
                    <a:pt x="333375" y="57150"/>
                    <a:pt x="357188" y="57150"/>
                  </a:cubicBezTo>
                  <a:cubicBezTo>
                    <a:pt x="381000" y="57150"/>
                    <a:pt x="400050" y="76200"/>
                    <a:pt x="400050" y="100013"/>
                  </a:cubicBezTo>
                  <a:lnTo>
                    <a:pt x="400050" y="381000"/>
                  </a:lnTo>
                  <a:lnTo>
                    <a:pt x="400050" y="490538"/>
                  </a:lnTo>
                  <a:lnTo>
                    <a:pt x="439103" y="314325"/>
                  </a:lnTo>
                  <a:cubicBezTo>
                    <a:pt x="444817" y="288608"/>
                    <a:pt x="470535" y="272415"/>
                    <a:pt x="496253" y="278130"/>
                  </a:cubicBezTo>
                  <a:cubicBezTo>
                    <a:pt x="521970" y="283845"/>
                    <a:pt x="538163" y="309563"/>
                    <a:pt x="532448" y="335280"/>
                  </a:cubicBezTo>
                  <a:lnTo>
                    <a:pt x="475298" y="592455"/>
                  </a:lnTo>
                  <a:cubicBezTo>
                    <a:pt x="472440" y="601980"/>
                    <a:pt x="466725" y="611505"/>
                    <a:pt x="457200" y="619125"/>
                  </a:cubicBezTo>
                  <a:lnTo>
                    <a:pt x="352425" y="700088"/>
                  </a:lnTo>
                  <a:lnTo>
                    <a:pt x="352425" y="771525"/>
                  </a:lnTo>
                  <a:lnTo>
                    <a:pt x="76200" y="771525"/>
                  </a:lnTo>
                  <a:lnTo>
                    <a:pt x="76200" y="723900"/>
                  </a:lnTo>
                  <a:cubicBezTo>
                    <a:pt x="76200" y="656273"/>
                    <a:pt x="0" y="651510"/>
                    <a:pt x="0" y="523875"/>
                  </a:cubicBezTo>
                  <a:cubicBezTo>
                    <a:pt x="0" y="519113"/>
                    <a:pt x="0" y="195263"/>
                    <a:pt x="0" y="195263"/>
                  </a:cubicBezTo>
                  <a:cubicBezTo>
                    <a:pt x="0" y="171450"/>
                    <a:pt x="19050" y="152400"/>
                    <a:pt x="42863" y="152400"/>
                  </a:cubicBezTo>
                  <a:close/>
                </a:path>
              </a:pathLst>
            </a:custGeom>
            <a:solidFill>
              <a:srgbClr val="000000"/>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D0A19F9C-A31B-4C73-B23A-FC4D0AF072C9}"/>
                </a:ext>
              </a:extLst>
            </p:cNvPr>
            <p:cNvSpPr txBox="1"/>
            <p:nvPr/>
          </p:nvSpPr>
          <p:spPr>
            <a:xfrm>
              <a:off x="8263553" y="884373"/>
              <a:ext cx="28271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Calibri" panose="020F0502020204030204"/>
                </a:rPr>
                <a:t>3</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643620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wipe(left)">
                                      <p:cBhvr>
                                        <p:cTn id="21" dur="250"/>
                                        <p:tgtEl>
                                          <p:spTgt spid="39"/>
                                        </p:tgtEl>
                                      </p:cBhvr>
                                    </p:animEffect>
                                  </p:childTnLst>
                                </p:cTn>
                              </p:par>
                            </p:childTnLst>
                          </p:cTn>
                        </p:par>
                        <p:par>
                          <p:cTn id="22" fill="hold">
                            <p:stCondLst>
                              <p:cond delay="250"/>
                            </p:stCondLst>
                            <p:childTnLst>
                              <p:par>
                                <p:cTn id="23" presetID="22" presetClass="entr" presetSubtype="8"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left)">
                                      <p:cBhvr>
                                        <p:cTn id="25" dur="250"/>
                                        <p:tgtEl>
                                          <p:spTgt spid="41"/>
                                        </p:tgtEl>
                                      </p:cBhvr>
                                    </p:animEffect>
                                  </p:childTnLst>
                                </p:cTn>
                              </p:par>
                              <p:par>
                                <p:cTn id="26" presetID="1" presetClass="entr" presetSubtype="0" fill="hold" grpId="0" nodeType="withEffect">
                                  <p:stCondLst>
                                    <p:cond delay="0"/>
                                  </p:stCondLst>
                                  <p:childTnLst>
                                    <p:set>
                                      <p:cBhvr>
                                        <p:cTn id="27"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4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8F4B46-16A2-4B99-BE67-8F4BBDE28F65}"/>
              </a:ext>
            </a:extLst>
          </p:cNvPr>
          <p:cNvSpPr>
            <a:spLocks noChangeAspect="1"/>
          </p:cNvSpPr>
          <p:nvPr/>
        </p:nvSpPr>
        <p:spPr>
          <a:xfrm>
            <a:off x="0" y="0"/>
            <a:ext cx="12192000" cy="6858000"/>
          </a:xfrm>
          <a:prstGeom prst="rect">
            <a:avLst/>
          </a:prstGeom>
          <a:blipFill rotWithShape="1">
            <a:blip r:embed="rId2">
              <a:alphaModFix amt="20000"/>
            </a:blip>
            <a:srcRect/>
            <a:stretch>
              <a:fillRect l="-3000" t="-7931" r="-3000" b="-3429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hueOff val="0"/>
                  <a:satOff val="0"/>
                  <a:lumOff val="0"/>
                  <a:alphaOff val="0"/>
                </a:prstClr>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7E0FF26-0655-4F3C-B91E-94BDB1804F69}"/>
              </a:ext>
            </a:extLst>
          </p:cNvPr>
          <p:cNvSpPr>
            <a:spLocks noGrp="1"/>
          </p:cNvSpPr>
          <p:nvPr>
            <p:ph type="title"/>
          </p:nvPr>
        </p:nvSpPr>
        <p:spPr>
          <a:xfrm>
            <a:off x="436683" y="230790"/>
            <a:ext cx="10515600" cy="1180499"/>
          </a:xfrm>
        </p:spPr>
        <p:txBody>
          <a:bodyPr/>
          <a:lstStyle/>
          <a:p>
            <a:r>
              <a:rPr lang="en-US" dirty="0"/>
              <a:t>Water Pressure</a:t>
            </a:r>
          </a:p>
        </p:txBody>
      </p:sp>
      <p:sp>
        <p:nvSpPr>
          <p:cNvPr id="4" name="Slide Number Placeholder 3">
            <a:extLst>
              <a:ext uri="{FF2B5EF4-FFF2-40B4-BE49-F238E27FC236}">
                <a16:creationId xmlns:a16="http://schemas.microsoft.com/office/drawing/2014/main" id="{BF7B993C-6B8B-4554-AFE8-D07D3D0A048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Content Placeholder 2">
            <a:extLst>
              <a:ext uri="{FF2B5EF4-FFF2-40B4-BE49-F238E27FC236}">
                <a16:creationId xmlns:a16="http://schemas.microsoft.com/office/drawing/2014/main" id="{3D8A979B-9751-4F77-91C6-1F4C9A8935C3}"/>
              </a:ext>
            </a:extLst>
          </p:cNvPr>
          <p:cNvSpPr txBox="1">
            <a:spLocks/>
          </p:cNvSpPr>
          <p:nvPr/>
        </p:nvSpPr>
        <p:spPr>
          <a:xfrm>
            <a:off x="436683" y="1789482"/>
            <a:ext cx="10056485" cy="5068518"/>
          </a:xfrm>
          <a:prstGeom prst="rect">
            <a:avLst/>
          </a:prstGeom>
        </p:spPr>
        <p:txBody>
          <a:bodyPr vert="horz" lIns="91440" tIns="45720" rIns="91440" bIns="45720" rtlCol="0">
            <a:normAutofit fontScale="85000" lnSpcReduction="20000"/>
          </a:bodyPr>
          <a:lstStyle>
            <a:lvl1pPr marL="0" indent="0" algn="l" defTabSz="914377"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189" indent="0" algn="l" defTabSz="914377"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377" indent="0" algn="l" defTabSz="914377"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566"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754"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5943"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131"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320"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509"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i="0" u="none" strike="noStrike" kern="1200" cap="none" spc="0" normalizeH="0" baseline="0" noProof="0" dirty="0">
                <a:ln>
                  <a:noFill/>
                </a:ln>
                <a:solidFill>
                  <a:prstClr val="black"/>
                </a:solidFill>
                <a:effectLst/>
                <a:uLnTx/>
                <a:uFillTx/>
                <a:latin typeface="Calibri" panose="020F0502020204030204"/>
                <a:ea typeface="+mn-ea"/>
                <a:cs typeface="+mn-cs"/>
              </a:rPr>
              <a:t>Pressure Units</a:t>
            </a:r>
          </a:p>
          <a:p>
            <a:pPr marL="914389" marR="0" lvl="1" indent="-457200"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3200" i="0" u="none" strike="noStrike" kern="1200" cap="none" spc="0" normalizeH="0" baseline="0" noProof="0" dirty="0">
                <a:ln>
                  <a:noFill/>
                </a:ln>
                <a:solidFill>
                  <a:prstClr val="black"/>
                </a:solidFill>
                <a:effectLst/>
                <a:uLnTx/>
                <a:uFillTx/>
                <a:latin typeface="Calibri" panose="020F0502020204030204"/>
                <a:ea typeface="+mn-ea"/>
                <a:cs typeface="+mn-cs"/>
              </a:rPr>
              <a:t>Feet of head (feet)</a:t>
            </a:r>
          </a:p>
          <a:p>
            <a:pPr marL="914389" marR="0" lvl="1" indent="-457200"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3200" i="0" u="none" strike="noStrike" kern="1200" cap="none" spc="0" normalizeH="0" baseline="0" noProof="0" dirty="0">
                <a:ln>
                  <a:noFill/>
                </a:ln>
                <a:solidFill>
                  <a:prstClr val="black"/>
                </a:solidFill>
                <a:effectLst/>
                <a:uLnTx/>
                <a:uFillTx/>
                <a:latin typeface="Calibri" panose="020F0502020204030204"/>
                <a:ea typeface="+mn-ea"/>
                <a:cs typeface="+mn-cs"/>
              </a:rPr>
              <a:t>Pounds per square inch (psi)</a:t>
            </a:r>
          </a:p>
          <a:p>
            <a:pPr marL="914389" marR="0" lvl="1" indent="-457200"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3200" i="0" u="none" strike="noStrike" kern="1200" cap="none" spc="0" normalizeH="0" baseline="0" noProof="0" dirty="0">
                <a:ln>
                  <a:noFill/>
                </a:ln>
                <a:solidFill>
                  <a:prstClr val="black"/>
                </a:solidFill>
                <a:effectLst/>
                <a:uLnTx/>
                <a:uFillTx/>
                <a:latin typeface="Calibri" panose="020F0502020204030204"/>
                <a:ea typeface="+mn-ea"/>
                <a:cs typeface="+mn-cs"/>
              </a:rPr>
              <a:t>Torr</a:t>
            </a:r>
          </a:p>
          <a:p>
            <a:pPr marL="914389" marR="0" lvl="1" indent="-457200"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3200" i="0" u="none" strike="noStrike" kern="1200" cap="none" spc="0" normalizeH="0" baseline="0" noProof="0" dirty="0">
                <a:ln>
                  <a:noFill/>
                </a:ln>
                <a:solidFill>
                  <a:prstClr val="black"/>
                </a:solidFill>
                <a:effectLst/>
                <a:uLnTx/>
                <a:uFillTx/>
                <a:latin typeface="Calibri" panose="020F0502020204030204"/>
                <a:ea typeface="+mn-ea"/>
                <a:cs typeface="+mn-cs"/>
              </a:rPr>
              <a:t>Pascal</a:t>
            </a:r>
          </a:p>
          <a:p>
            <a:pPr marL="914389" marR="0" lvl="1" indent="-457200"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3200" i="0" u="none" strike="noStrike" kern="1200" cap="none" spc="0" normalizeH="0" baseline="0" noProof="0" dirty="0">
                <a:ln>
                  <a:noFill/>
                </a:ln>
                <a:solidFill>
                  <a:prstClr val="black"/>
                </a:solidFill>
                <a:effectLst/>
                <a:uLnTx/>
                <a:uFillTx/>
                <a:latin typeface="Calibri" panose="020F0502020204030204"/>
                <a:ea typeface="+mn-ea"/>
                <a:cs typeface="+mn-cs"/>
              </a:rPr>
              <a:t>bar</a:t>
            </a:r>
          </a:p>
          <a:p>
            <a:pPr marL="914389" marR="0" lvl="1" indent="-457200"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3200" i="0" u="none" strike="noStrike" kern="1200" cap="none" spc="0" normalizeH="0" baseline="0" noProof="0" dirty="0">
                <a:ln>
                  <a:noFill/>
                </a:ln>
                <a:solidFill>
                  <a:prstClr val="black"/>
                </a:solidFill>
                <a:effectLst/>
                <a:uLnTx/>
                <a:uFillTx/>
                <a:latin typeface="Calibri" panose="020F0502020204030204"/>
                <a:ea typeface="+mn-ea"/>
                <a:cs typeface="+mn-cs"/>
              </a:rPr>
              <a:t>mm of mercury</a:t>
            </a:r>
          </a:p>
          <a:p>
            <a:pPr marL="457189" marR="0" lvl="1" indent="0" algn="l" defTabSz="914377"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320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i="0" u="none" strike="noStrike" kern="1200" cap="none" spc="0" normalizeH="0" baseline="0" noProof="0" dirty="0">
                <a:ln>
                  <a:noFill/>
                </a:ln>
                <a:solidFill>
                  <a:prstClr val="black"/>
                </a:solidFill>
                <a:effectLst/>
                <a:uLnTx/>
                <a:uFillTx/>
                <a:latin typeface="Calibri" panose="020F0502020204030204"/>
                <a:ea typeface="+mn-ea"/>
                <a:cs typeface="+mn-cs"/>
              </a:rPr>
              <a:t>Minimum required in distribution =  20 psi </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60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60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i="0" u="none" strike="noStrike" kern="1200" cap="none" spc="0" normalizeH="0" baseline="0" noProof="0" dirty="0">
                <a:ln>
                  <a:noFill/>
                </a:ln>
                <a:solidFill>
                  <a:prstClr val="black"/>
                </a:solidFill>
                <a:effectLst/>
                <a:uLnTx/>
                <a:uFillTx/>
                <a:latin typeface="Calibri" panose="020F0502020204030204"/>
                <a:ea typeface="+mn-ea"/>
                <a:cs typeface="+mn-cs"/>
              </a:rPr>
              <a:t>Maximum recommended in distribution = 100 psi</a:t>
            </a:r>
          </a:p>
        </p:txBody>
      </p:sp>
      <p:pic>
        <p:nvPicPr>
          <p:cNvPr id="7" name="Graphic 6" descr="Speedometer Low with solid fill">
            <a:extLst>
              <a:ext uri="{FF2B5EF4-FFF2-40B4-BE49-F238E27FC236}">
                <a16:creationId xmlns:a16="http://schemas.microsoft.com/office/drawing/2014/main" id="{423B600F-B472-45D8-92B1-B6C37D1D742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36715" y="4013889"/>
            <a:ext cx="1371600" cy="1371600"/>
          </a:xfrm>
          <a:prstGeom prst="rect">
            <a:avLst/>
          </a:prstGeom>
        </p:spPr>
      </p:pic>
      <p:pic>
        <p:nvPicPr>
          <p:cNvPr id="8" name="Graphic 7" descr="Gauge with solid fill">
            <a:extLst>
              <a:ext uri="{FF2B5EF4-FFF2-40B4-BE49-F238E27FC236}">
                <a16:creationId xmlns:a16="http://schemas.microsoft.com/office/drawing/2014/main" id="{FC56DE61-C25D-48FF-A218-03A0E7EE3EA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597388" y="5437004"/>
            <a:ext cx="1371600" cy="1371600"/>
          </a:xfrm>
          <a:prstGeom prst="rect">
            <a:avLst/>
          </a:prstGeom>
        </p:spPr>
      </p:pic>
    </p:spTree>
    <p:extLst>
      <p:ext uri="{BB962C8B-B14F-4D97-AF65-F5344CB8AC3E}">
        <p14:creationId xmlns:p14="http://schemas.microsoft.com/office/powerpoint/2010/main" val="24646663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dirty, pan&#10;&#10;Description automatically generated">
            <a:extLst>
              <a:ext uri="{FF2B5EF4-FFF2-40B4-BE49-F238E27FC236}">
                <a16:creationId xmlns:a16="http://schemas.microsoft.com/office/drawing/2014/main" id="{FBCA5848-B695-4C14-BECD-DC490EF836DF}"/>
              </a:ext>
            </a:extLst>
          </p:cNvPr>
          <p:cNvPicPr>
            <a:picLocks noChangeAspect="1"/>
          </p:cNvPicPr>
          <p:nvPr/>
        </p:nvPicPr>
        <p:blipFill rotWithShape="1">
          <a:blip r:embed="rId2" cstate="print">
            <a:alphaModFix amt="20000"/>
            <a:extLst>
              <a:ext uri="{28A0092B-C50C-407E-A947-70E740481C1C}">
                <a14:useLocalDpi xmlns:a14="http://schemas.microsoft.com/office/drawing/2010/main" val="0"/>
              </a:ext>
            </a:extLst>
          </a:blip>
          <a:srcRect t="1" b="25000"/>
          <a:stretch/>
        </p:blipFill>
        <p:spPr>
          <a:xfrm>
            <a:off x="0" y="1"/>
            <a:ext cx="12192000" cy="6858000"/>
          </a:xfrm>
          <a:prstGeom prst="rect">
            <a:avLst/>
          </a:prstGeom>
        </p:spPr>
      </p:pic>
      <p:sp>
        <p:nvSpPr>
          <p:cNvPr id="2" name="Title 1">
            <a:extLst>
              <a:ext uri="{FF2B5EF4-FFF2-40B4-BE49-F238E27FC236}">
                <a16:creationId xmlns:a16="http://schemas.microsoft.com/office/drawing/2014/main" id="{9FC94687-4534-44AD-9312-6CD81BB49725}"/>
              </a:ext>
            </a:extLst>
          </p:cNvPr>
          <p:cNvSpPr>
            <a:spLocks noGrp="1"/>
          </p:cNvSpPr>
          <p:nvPr>
            <p:ph type="title"/>
          </p:nvPr>
        </p:nvSpPr>
        <p:spPr/>
        <p:txBody>
          <a:bodyPr>
            <a:normAutofit/>
          </a:bodyPr>
          <a:lstStyle/>
          <a:p>
            <a:r>
              <a:rPr lang="en-US" sz="5400" dirty="0"/>
              <a:t>Water Pressure &amp; System Operations</a:t>
            </a:r>
          </a:p>
        </p:txBody>
      </p:sp>
      <p:sp>
        <p:nvSpPr>
          <p:cNvPr id="3" name="Content Placeholder 2">
            <a:extLst>
              <a:ext uri="{FF2B5EF4-FFF2-40B4-BE49-F238E27FC236}">
                <a16:creationId xmlns:a16="http://schemas.microsoft.com/office/drawing/2014/main" id="{BBF52D6B-46A2-41D0-8E07-D6047667FE2F}"/>
              </a:ext>
            </a:extLst>
          </p:cNvPr>
          <p:cNvSpPr>
            <a:spLocks noGrp="1"/>
          </p:cNvSpPr>
          <p:nvPr>
            <p:ph idx="1"/>
          </p:nvPr>
        </p:nvSpPr>
        <p:spPr>
          <a:xfrm>
            <a:off x="838200" y="2005014"/>
            <a:ext cx="10934127" cy="4351338"/>
          </a:xfrm>
        </p:spPr>
        <p:txBody>
          <a:bodyPr>
            <a:noAutofit/>
          </a:bodyPr>
          <a:lstStyle/>
          <a:p>
            <a:pPr>
              <a:spcAft>
                <a:spcPts val="2000"/>
              </a:spcAft>
            </a:pPr>
            <a:r>
              <a:rPr lang="en-US" sz="3600" dirty="0"/>
              <a:t>Understand how elevation changes affect pressure in your system.</a:t>
            </a:r>
          </a:p>
          <a:p>
            <a:pPr>
              <a:spcAft>
                <a:spcPts val="2000"/>
              </a:spcAft>
            </a:pPr>
            <a:r>
              <a:rPr lang="en-US" sz="3600" dirty="0"/>
              <a:t>Understand how water loss control can be optimized through good pressure management.</a:t>
            </a:r>
          </a:p>
          <a:p>
            <a:pPr>
              <a:spcAft>
                <a:spcPts val="2000"/>
              </a:spcAft>
            </a:pPr>
            <a:r>
              <a:rPr lang="en-US" sz="3600" dirty="0"/>
              <a:t>Understand and control tank levels to meet pressure goals for the distribution system.</a:t>
            </a:r>
          </a:p>
          <a:p>
            <a:pPr>
              <a:spcAft>
                <a:spcPts val="2000"/>
              </a:spcAft>
            </a:pPr>
            <a:endParaRPr lang="en-US" sz="3600" dirty="0"/>
          </a:p>
          <a:p>
            <a:pPr>
              <a:spcAft>
                <a:spcPts val="2000"/>
              </a:spcAft>
            </a:pPr>
            <a:endParaRPr lang="en-US" sz="3600" dirty="0"/>
          </a:p>
        </p:txBody>
      </p:sp>
      <p:sp>
        <p:nvSpPr>
          <p:cNvPr id="4" name="Slide Number Placeholder 3">
            <a:extLst>
              <a:ext uri="{FF2B5EF4-FFF2-40B4-BE49-F238E27FC236}">
                <a16:creationId xmlns:a16="http://schemas.microsoft.com/office/drawing/2014/main" id="{831E0904-FF94-413A-AF08-4B841857366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13456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C38F7-AD95-47DB-A57C-D0393FFBC46A}"/>
              </a:ext>
            </a:extLst>
          </p:cNvPr>
          <p:cNvSpPr>
            <a:spLocks noGrp="1"/>
          </p:cNvSpPr>
          <p:nvPr>
            <p:ph type="title"/>
          </p:nvPr>
        </p:nvSpPr>
        <p:spPr/>
        <p:txBody>
          <a:bodyPr/>
          <a:lstStyle/>
          <a:p>
            <a:r>
              <a:rPr lang="en-US" dirty="0"/>
              <a:t>Pressure and Feet of Head</a:t>
            </a:r>
          </a:p>
        </p:txBody>
      </p:sp>
      <p:sp>
        <p:nvSpPr>
          <p:cNvPr id="3" name="Slide Number Placeholder 2">
            <a:extLst>
              <a:ext uri="{FF2B5EF4-FFF2-40B4-BE49-F238E27FC236}">
                <a16:creationId xmlns:a16="http://schemas.microsoft.com/office/drawing/2014/main" id="{F7D58BD4-A23A-497B-BC41-B6E159A210F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47E09F2-6178-417F-AE6C-EE32A5E98263}"/>
              </a:ext>
            </a:extLst>
          </p:cNvPr>
          <p:cNvSpPr txBox="1"/>
          <p:nvPr/>
        </p:nvSpPr>
        <p:spPr>
          <a:xfrm>
            <a:off x="496789" y="1686786"/>
            <a:ext cx="3374985" cy="489364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Tank A is 5’ in diameter and 75’ tall and holds ~11,000 gallons of water.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Tank B is 50’ in diameter and 75’ tall and holds ~1.1 million gallons of water.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If each tank has a pressure gauge at its base, which tank has the highest pressure?</a:t>
            </a:r>
          </a:p>
        </p:txBody>
      </p:sp>
      <p:sp>
        <p:nvSpPr>
          <p:cNvPr id="11" name="TextBox 10">
            <a:extLst>
              <a:ext uri="{FF2B5EF4-FFF2-40B4-BE49-F238E27FC236}">
                <a16:creationId xmlns:a16="http://schemas.microsoft.com/office/drawing/2014/main" id="{656E8858-83F9-4FF8-87E7-D4C088965D63}"/>
              </a:ext>
            </a:extLst>
          </p:cNvPr>
          <p:cNvSpPr txBox="1"/>
          <p:nvPr/>
        </p:nvSpPr>
        <p:spPr>
          <a:xfrm>
            <a:off x="5297383" y="3238691"/>
            <a:ext cx="798617" cy="156966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a:solidFill>
                    <a:prstClr val="black"/>
                  </a:solidFill>
                </a:ln>
                <a:solidFill>
                  <a:srgbClr val="C00000"/>
                </a:solidFill>
                <a:effectLst/>
                <a:uLnTx/>
                <a:uFillTx/>
                <a:latin typeface="Calibri" panose="020F0502020204030204"/>
                <a:ea typeface="+mn-ea"/>
                <a:cs typeface="+mn-cs"/>
              </a:rPr>
              <a:t>=</a:t>
            </a:r>
          </a:p>
        </p:txBody>
      </p:sp>
      <p:grpSp>
        <p:nvGrpSpPr>
          <p:cNvPr id="18" name="Group 17">
            <a:extLst>
              <a:ext uri="{FF2B5EF4-FFF2-40B4-BE49-F238E27FC236}">
                <a16:creationId xmlns:a16="http://schemas.microsoft.com/office/drawing/2014/main" id="{9FFEDE86-E496-45C4-8B85-7B68AED2AEBD}"/>
              </a:ext>
            </a:extLst>
          </p:cNvPr>
          <p:cNvGrpSpPr/>
          <p:nvPr/>
        </p:nvGrpSpPr>
        <p:grpSpPr>
          <a:xfrm>
            <a:off x="4296059" y="1732941"/>
            <a:ext cx="782976" cy="4805241"/>
            <a:chOff x="4297483" y="1394621"/>
            <a:chExt cx="782976" cy="5257800"/>
          </a:xfrm>
        </p:grpSpPr>
        <p:sp>
          <p:nvSpPr>
            <p:cNvPr id="5" name="Cylinder 4">
              <a:extLst>
                <a:ext uri="{FF2B5EF4-FFF2-40B4-BE49-F238E27FC236}">
                  <a16:creationId xmlns:a16="http://schemas.microsoft.com/office/drawing/2014/main" id="{687AFC75-312B-43BD-8B2A-01857FECB4D0}"/>
                </a:ext>
              </a:extLst>
            </p:cNvPr>
            <p:cNvSpPr/>
            <p:nvPr/>
          </p:nvSpPr>
          <p:spPr>
            <a:xfrm>
              <a:off x="4297483" y="1394621"/>
              <a:ext cx="457200" cy="52578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A</a:t>
              </a:r>
            </a:p>
          </p:txBody>
        </p:sp>
        <p:grpSp>
          <p:nvGrpSpPr>
            <p:cNvPr id="12" name="Group 11">
              <a:extLst>
                <a:ext uri="{FF2B5EF4-FFF2-40B4-BE49-F238E27FC236}">
                  <a16:creationId xmlns:a16="http://schemas.microsoft.com/office/drawing/2014/main" id="{92DEAB36-497C-4E33-B5E9-DED5A9AD15E2}"/>
                </a:ext>
              </a:extLst>
            </p:cNvPr>
            <p:cNvGrpSpPr/>
            <p:nvPr/>
          </p:nvGrpSpPr>
          <p:grpSpPr>
            <a:xfrm>
              <a:off x="4754683" y="6304491"/>
              <a:ext cx="325776" cy="275942"/>
              <a:chOff x="11494624" y="5987233"/>
              <a:chExt cx="325776" cy="275942"/>
            </a:xfrm>
          </p:grpSpPr>
          <p:sp>
            <p:nvSpPr>
              <p:cNvPr id="13" name="Oval 12">
                <a:extLst>
                  <a:ext uri="{FF2B5EF4-FFF2-40B4-BE49-F238E27FC236}">
                    <a16:creationId xmlns:a16="http://schemas.microsoft.com/office/drawing/2014/main" id="{3ABF2558-BF69-46DA-913B-AD2F44F86E85}"/>
                  </a:ext>
                </a:extLst>
              </p:cNvPr>
              <p:cNvSpPr/>
              <p:nvPr/>
            </p:nvSpPr>
            <p:spPr>
              <a:xfrm>
                <a:off x="11592206" y="5987233"/>
                <a:ext cx="228194" cy="22964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4" name="Straight Connector 13">
                <a:extLst>
                  <a:ext uri="{FF2B5EF4-FFF2-40B4-BE49-F238E27FC236}">
                    <a16:creationId xmlns:a16="http://schemas.microsoft.com/office/drawing/2014/main" id="{7EE119A3-88F1-42BC-AA63-1A009D1BAADA}"/>
                  </a:ext>
                </a:extLst>
              </p:cNvPr>
              <p:cNvCxnSpPr/>
              <p:nvPr/>
            </p:nvCxnSpPr>
            <p:spPr>
              <a:xfrm flipH="1">
                <a:off x="11494624" y="6155836"/>
                <a:ext cx="120731" cy="10733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9" name="Group 18">
            <a:extLst>
              <a:ext uri="{FF2B5EF4-FFF2-40B4-BE49-F238E27FC236}">
                <a16:creationId xmlns:a16="http://schemas.microsoft.com/office/drawing/2014/main" id="{3D4F3AFE-4CA7-4E9A-BC2A-6E8A02BC9A7C}"/>
              </a:ext>
            </a:extLst>
          </p:cNvPr>
          <p:cNvGrpSpPr/>
          <p:nvPr/>
        </p:nvGrpSpPr>
        <p:grpSpPr>
          <a:xfrm>
            <a:off x="6532697" y="1394621"/>
            <a:ext cx="4893359" cy="5257800"/>
            <a:chOff x="6532697" y="1394621"/>
            <a:chExt cx="4893359" cy="5257800"/>
          </a:xfrm>
        </p:grpSpPr>
        <p:sp>
          <p:nvSpPr>
            <p:cNvPr id="6" name="Cylinder 5">
              <a:extLst>
                <a:ext uri="{FF2B5EF4-FFF2-40B4-BE49-F238E27FC236}">
                  <a16:creationId xmlns:a16="http://schemas.microsoft.com/office/drawing/2014/main" id="{30BED540-2733-4645-8E6D-1E3547A54199}"/>
                </a:ext>
              </a:extLst>
            </p:cNvPr>
            <p:cNvSpPr/>
            <p:nvPr/>
          </p:nvSpPr>
          <p:spPr>
            <a:xfrm>
              <a:off x="6532697" y="1394621"/>
              <a:ext cx="4572000" cy="52578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B</a:t>
              </a:r>
            </a:p>
          </p:txBody>
        </p:sp>
        <p:grpSp>
          <p:nvGrpSpPr>
            <p:cNvPr id="15" name="Group 14">
              <a:extLst>
                <a:ext uri="{FF2B5EF4-FFF2-40B4-BE49-F238E27FC236}">
                  <a16:creationId xmlns:a16="http://schemas.microsoft.com/office/drawing/2014/main" id="{3B9B8A91-D888-4BF3-995C-D1839CFAB7D2}"/>
                </a:ext>
              </a:extLst>
            </p:cNvPr>
            <p:cNvGrpSpPr/>
            <p:nvPr/>
          </p:nvGrpSpPr>
          <p:grpSpPr>
            <a:xfrm>
              <a:off x="11100280" y="5849673"/>
              <a:ext cx="325776" cy="275942"/>
              <a:chOff x="11494624" y="5987233"/>
              <a:chExt cx="325776" cy="275942"/>
            </a:xfrm>
          </p:grpSpPr>
          <p:sp>
            <p:nvSpPr>
              <p:cNvPr id="16" name="Oval 15">
                <a:extLst>
                  <a:ext uri="{FF2B5EF4-FFF2-40B4-BE49-F238E27FC236}">
                    <a16:creationId xmlns:a16="http://schemas.microsoft.com/office/drawing/2014/main" id="{39334708-69E5-4822-AEB2-72982B25B968}"/>
                  </a:ext>
                </a:extLst>
              </p:cNvPr>
              <p:cNvSpPr/>
              <p:nvPr/>
            </p:nvSpPr>
            <p:spPr>
              <a:xfrm>
                <a:off x="11592206" y="5987233"/>
                <a:ext cx="228194" cy="22964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7" name="Straight Connector 16">
                <a:extLst>
                  <a:ext uri="{FF2B5EF4-FFF2-40B4-BE49-F238E27FC236}">
                    <a16:creationId xmlns:a16="http://schemas.microsoft.com/office/drawing/2014/main" id="{75D1412E-7AD5-4E97-9880-085A8D6F3405}"/>
                  </a:ext>
                </a:extLst>
              </p:cNvPr>
              <p:cNvCxnSpPr/>
              <p:nvPr/>
            </p:nvCxnSpPr>
            <p:spPr>
              <a:xfrm flipH="1">
                <a:off x="11494624" y="6155836"/>
                <a:ext cx="120731" cy="10733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602209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8E49E-5345-4DB2-A03F-494EF7638674}"/>
              </a:ext>
            </a:extLst>
          </p:cNvPr>
          <p:cNvSpPr>
            <a:spLocks noGrp="1"/>
          </p:cNvSpPr>
          <p:nvPr>
            <p:ph type="title"/>
          </p:nvPr>
        </p:nvSpPr>
        <p:spPr/>
        <p:txBody>
          <a:bodyPr/>
          <a:lstStyle/>
          <a:p>
            <a:r>
              <a:rPr lang="en-US" dirty="0"/>
              <a:t>Pressure and Feet of Head</a:t>
            </a:r>
          </a:p>
        </p:txBody>
      </p:sp>
      <p:sp>
        <p:nvSpPr>
          <p:cNvPr id="3" name="Content Placeholder 2">
            <a:extLst>
              <a:ext uri="{FF2B5EF4-FFF2-40B4-BE49-F238E27FC236}">
                <a16:creationId xmlns:a16="http://schemas.microsoft.com/office/drawing/2014/main" id="{A01D9495-B94F-45EB-B61E-92CE0F7CCF23}"/>
              </a:ext>
            </a:extLst>
          </p:cNvPr>
          <p:cNvSpPr>
            <a:spLocks noGrp="1"/>
          </p:cNvSpPr>
          <p:nvPr>
            <p:ph idx="1"/>
          </p:nvPr>
        </p:nvSpPr>
        <p:spPr>
          <a:xfrm>
            <a:off x="838200" y="1825625"/>
            <a:ext cx="6270226" cy="4351338"/>
          </a:xfrm>
        </p:spPr>
        <p:txBody>
          <a:bodyPr/>
          <a:lstStyle/>
          <a:p>
            <a:r>
              <a:rPr lang="en-US" dirty="0"/>
              <a:t>The volume of the water is not important, it’s the height of the water (feet of head) that matters.</a:t>
            </a:r>
          </a:p>
          <a:p>
            <a:r>
              <a:rPr lang="en-US" dirty="0"/>
              <a:t>There’s a direct relationship between feet of head (ft) and pressure (psi).</a:t>
            </a:r>
          </a:p>
        </p:txBody>
      </p:sp>
      <p:sp>
        <p:nvSpPr>
          <p:cNvPr id="4" name="Slide Number Placeholder 3">
            <a:extLst>
              <a:ext uri="{FF2B5EF4-FFF2-40B4-BE49-F238E27FC236}">
                <a16:creationId xmlns:a16="http://schemas.microsoft.com/office/drawing/2014/main" id="{BCA8806A-833B-432C-A4E5-8C5783C241B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C3ED7D87-BB7C-495E-8BB5-D541CF5FD075}"/>
              </a:ext>
            </a:extLst>
          </p:cNvPr>
          <p:cNvPicPr>
            <a:picLocks noChangeAspect="1"/>
          </p:cNvPicPr>
          <p:nvPr/>
        </p:nvPicPr>
        <p:blipFill>
          <a:blip r:embed="rId2"/>
          <a:stretch>
            <a:fillRect/>
          </a:stretch>
        </p:blipFill>
        <p:spPr>
          <a:xfrm>
            <a:off x="994801" y="4229594"/>
            <a:ext cx="7449006" cy="457200"/>
          </a:xfrm>
          <a:prstGeom prst="rect">
            <a:avLst/>
          </a:prstGeom>
          <a:ln w="19050">
            <a:solidFill>
              <a:schemeClr val="tx1"/>
            </a:solidFill>
          </a:ln>
        </p:spPr>
      </p:pic>
      <p:pic>
        <p:nvPicPr>
          <p:cNvPr id="8" name="Picture 7">
            <a:extLst>
              <a:ext uri="{FF2B5EF4-FFF2-40B4-BE49-F238E27FC236}">
                <a16:creationId xmlns:a16="http://schemas.microsoft.com/office/drawing/2014/main" id="{C37EEAF8-5299-4151-8D61-5DF97BEFA1E7}"/>
              </a:ext>
            </a:extLst>
          </p:cNvPr>
          <p:cNvPicPr>
            <a:picLocks noChangeAspect="1"/>
          </p:cNvPicPr>
          <p:nvPr/>
        </p:nvPicPr>
        <p:blipFill>
          <a:blip r:embed="rId3"/>
          <a:stretch>
            <a:fillRect/>
          </a:stretch>
        </p:blipFill>
        <p:spPr>
          <a:xfrm>
            <a:off x="994801" y="5178673"/>
            <a:ext cx="8474918" cy="457200"/>
          </a:xfrm>
          <a:prstGeom prst="rect">
            <a:avLst/>
          </a:prstGeom>
          <a:ln w="19050">
            <a:solidFill>
              <a:schemeClr val="tx1"/>
            </a:solidFill>
          </a:ln>
        </p:spPr>
      </p:pic>
      <p:pic>
        <p:nvPicPr>
          <p:cNvPr id="9" name="Picture 8">
            <a:extLst>
              <a:ext uri="{FF2B5EF4-FFF2-40B4-BE49-F238E27FC236}">
                <a16:creationId xmlns:a16="http://schemas.microsoft.com/office/drawing/2014/main" id="{ADD8E510-6248-49EC-B84B-17879531240D}"/>
              </a:ext>
            </a:extLst>
          </p:cNvPr>
          <p:cNvPicPr/>
          <p:nvPr/>
        </p:nvPicPr>
        <p:blipFill rotWithShape="1">
          <a:blip r:embed="rId4"/>
          <a:srcRect l="30210" t="38349" r="57052" b="47863"/>
          <a:stretch/>
        </p:blipFill>
        <p:spPr bwMode="auto">
          <a:xfrm>
            <a:off x="7620964" y="941472"/>
            <a:ext cx="4086876" cy="267724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709386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77C815-5730-40F9-B5E2-0D5F68CE1B77}"/>
              </a:ext>
            </a:extLst>
          </p:cNvPr>
          <p:cNvSpPr>
            <a:spLocks noGrp="1"/>
          </p:cNvSpPr>
          <p:nvPr>
            <p:ph idx="1"/>
          </p:nvPr>
        </p:nvSpPr>
        <p:spPr>
          <a:xfrm>
            <a:off x="838200" y="1385488"/>
            <a:ext cx="10515600" cy="1603375"/>
          </a:xfrm>
        </p:spPr>
        <p:txBody>
          <a:bodyPr>
            <a:normAutofit/>
          </a:bodyPr>
          <a:lstStyle/>
          <a:p>
            <a:pPr marL="0" indent="0">
              <a:buNone/>
            </a:pPr>
            <a:r>
              <a:rPr lang="en-US" sz="3600" dirty="0"/>
              <a:t>Your storage tank has 53 feet of water in it, what is the water pressure in pounds per square inch at the base of your tank?</a:t>
            </a:r>
          </a:p>
        </p:txBody>
      </p:sp>
      <p:sp>
        <p:nvSpPr>
          <p:cNvPr id="2" name="Title 1">
            <a:extLst>
              <a:ext uri="{FF2B5EF4-FFF2-40B4-BE49-F238E27FC236}">
                <a16:creationId xmlns:a16="http://schemas.microsoft.com/office/drawing/2014/main" id="{54D41332-07EE-43F3-A302-D22AA1ABB079}"/>
              </a:ext>
            </a:extLst>
          </p:cNvPr>
          <p:cNvSpPr>
            <a:spLocks noGrp="1"/>
          </p:cNvSpPr>
          <p:nvPr>
            <p:ph type="title"/>
          </p:nvPr>
        </p:nvSpPr>
        <p:spPr/>
        <p:txBody>
          <a:bodyPr/>
          <a:lstStyle/>
          <a:p>
            <a:r>
              <a:rPr lang="en-US" dirty="0"/>
              <a:t>Calculating Pressure Example</a:t>
            </a:r>
          </a:p>
        </p:txBody>
      </p:sp>
      <p:sp>
        <p:nvSpPr>
          <p:cNvPr id="4" name="Slide Number Placeholder 3">
            <a:extLst>
              <a:ext uri="{FF2B5EF4-FFF2-40B4-BE49-F238E27FC236}">
                <a16:creationId xmlns:a16="http://schemas.microsoft.com/office/drawing/2014/main" id="{F60F0316-AFD6-43B1-8F3A-B2902F5F97F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8B64886D-ED62-4765-94AE-009DA4A0D925}"/>
              </a:ext>
            </a:extLst>
          </p:cNvPr>
          <p:cNvPicPr>
            <a:picLocks noChangeAspect="1"/>
          </p:cNvPicPr>
          <p:nvPr/>
        </p:nvPicPr>
        <p:blipFill>
          <a:blip r:embed="rId2"/>
          <a:stretch>
            <a:fillRect/>
          </a:stretch>
        </p:blipFill>
        <p:spPr>
          <a:xfrm>
            <a:off x="838200" y="3340630"/>
            <a:ext cx="7449006" cy="457200"/>
          </a:xfrm>
          <a:prstGeom prst="rect">
            <a:avLst/>
          </a:prstGeom>
          <a:ln w="19050">
            <a:solidFill>
              <a:schemeClr val="tx1"/>
            </a:solidFill>
          </a:ln>
        </p:spPr>
      </p:pic>
      <p:sp>
        <p:nvSpPr>
          <p:cNvPr id="9" name="Rectangle: Rounded Corners 8">
            <a:extLst>
              <a:ext uri="{FF2B5EF4-FFF2-40B4-BE49-F238E27FC236}">
                <a16:creationId xmlns:a16="http://schemas.microsoft.com/office/drawing/2014/main" id="{79322014-2298-4559-BCAE-A9FBF4EEB6B4}"/>
              </a:ext>
            </a:extLst>
          </p:cNvPr>
          <p:cNvSpPr/>
          <p:nvPr/>
        </p:nvSpPr>
        <p:spPr>
          <a:xfrm>
            <a:off x="838201" y="3849507"/>
            <a:ext cx="5770944" cy="2871970"/>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53 ft     0.433 psi</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1            1 ft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53 feet = </a:t>
            </a: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23 psi</a:t>
            </a:r>
          </a:p>
        </p:txBody>
      </p:sp>
      <p:sp>
        <p:nvSpPr>
          <p:cNvPr id="10" name="Line 4">
            <a:extLst>
              <a:ext uri="{FF2B5EF4-FFF2-40B4-BE49-F238E27FC236}">
                <a16:creationId xmlns:a16="http://schemas.microsoft.com/office/drawing/2014/main" id="{AB2968B3-6A5A-4D43-95A6-93EF4B8840CB}"/>
              </a:ext>
            </a:extLst>
          </p:cNvPr>
          <p:cNvSpPr>
            <a:spLocks noChangeShapeType="1"/>
          </p:cNvSpPr>
          <p:nvPr/>
        </p:nvSpPr>
        <p:spPr bwMode="auto">
          <a:xfrm>
            <a:off x="2330370" y="4464934"/>
            <a:ext cx="0" cy="10668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Line 5">
            <a:extLst>
              <a:ext uri="{FF2B5EF4-FFF2-40B4-BE49-F238E27FC236}">
                <a16:creationId xmlns:a16="http://schemas.microsoft.com/office/drawing/2014/main" id="{23A73008-1639-4BF6-AE21-418FC28E0550}"/>
              </a:ext>
            </a:extLst>
          </p:cNvPr>
          <p:cNvSpPr>
            <a:spLocks noChangeShapeType="1"/>
          </p:cNvSpPr>
          <p:nvPr/>
        </p:nvSpPr>
        <p:spPr bwMode="auto">
          <a:xfrm>
            <a:off x="1034970" y="4998334"/>
            <a:ext cx="31242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5" name="Group 24">
            <a:extLst>
              <a:ext uri="{FF2B5EF4-FFF2-40B4-BE49-F238E27FC236}">
                <a16:creationId xmlns:a16="http://schemas.microsoft.com/office/drawing/2014/main" id="{9D14425B-9D06-4CBA-BED8-48E4C8538CCC}"/>
              </a:ext>
            </a:extLst>
          </p:cNvPr>
          <p:cNvGrpSpPr/>
          <p:nvPr/>
        </p:nvGrpSpPr>
        <p:grpSpPr>
          <a:xfrm>
            <a:off x="8577545" y="2750434"/>
            <a:ext cx="3072368" cy="3429000"/>
            <a:chOff x="8595632" y="2807808"/>
            <a:chExt cx="3072368" cy="3429000"/>
          </a:xfrm>
        </p:grpSpPr>
        <p:grpSp>
          <p:nvGrpSpPr>
            <p:cNvPr id="20" name="Group 19">
              <a:extLst>
                <a:ext uri="{FF2B5EF4-FFF2-40B4-BE49-F238E27FC236}">
                  <a16:creationId xmlns:a16="http://schemas.microsoft.com/office/drawing/2014/main" id="{BF4A24BD-7B22-4FD0-AF26-DE24292B77AE}"/>
                </a:ext>
              </a:extLst>
            </p:cNvPr>
            <p:cNvGrpSpPr/>
            <p:nvPr/>
          </p:nvGrpSpPr>
          <p:grpSpPr>
            <a:xfrm>
              <a:off x="8595632" y="2807808"/>
              <a:ext cx="2777073" cy="3429000"/>
              <a:chOff x="8595632" y="2807808"/>
              <a:chExt cx="2777073" cy="3429000"/>
            </a:xfrm>
          </p:grpSpPr>
          <p:sp>
            <p:nvSpPr>
              <p:cNvPr id="16" name="Cylinder 15">
                <a:extLst>
                  <a:ext uri="{FF2B5EF4-FFF2-40B4-BE49-F238E27FC236}">
                    <a16:creationId xmlns:a16="http://schemas.microsoft.com/office/drawing/2014/main" id="{DAB13F5B-9158-4462-AF5D-180F6D1CAD0F}"/>
                  </a:ext>
                </a:extLst>
              </p:cNvPr>
              <p:cNvSpPr/>
              <p:nvPr/>
            </p:nvSpPr>
            <p:spPr>
              <a:xfrm>
                <a:off x="10032565" y="2807808"/>
                <a:ext cx="1321234" cy="3429000"/>
              </a:xfrm>
              <a:prstGeom prst="can">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Left Brace 16">
                <a:extLst>
                  <a:ext uri="{FF2B5EF4-FFF2-40B4-BE49-F238E27FC236}">
                    <a16:creationId xmlns:a16="http://schemas.microsoft.com/office/drawing/2014/main" id="{9F635F72-9C20-4F20-B755-DD55D2C2459D}"/>
                  </a:ext>
                </a:extLst>
              </p:cNvPr>
              <p:cNvSpPr/>
              <p:nvPr/>
            </p:nvSpPr>
            <p:spPr>
              <a:xfrm>
                <a:off x="9264195" y="3493608"/>
                <a:ext cx="701072" cy="2743200"/>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DFEB550D-CB9B-469F-AB7A-776EA3BF8BC2}"/>
                  </a:ext>
                </a:extLst>
              </p:cNvPr>
              <p:cNvSpPr txBox="1"/>
              <p:nvPr/>
            </p:nvSpPr>
            <p:spPr>
              <a:xfrm>
                <a:off x="8595632" y="4634504"/>
                <a:ext cx="814675"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53 feet of water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Freeform: Shape 18">
                <a:extLst>
                  <a:ext uri="{FF2B5EF4-FFF2-40B4-BE49-F238E27FC236}">
                    <a16:creationId xmlns:a16="http://schemas.microsoft.com/office/drawing/2014/main" id="{7BB8907D-B0A9-455E-9188-C036BB059537}"/>
                  </a:ext>
                </a:extLst>
              </p:cNvPr>
              <p:cNvSpPr/>
              <p:nvPr/>
            </p:nvSpPr>
            <p:spPr>
              <a:xfrm>
                <a:off x="10046825" y="3356246"/>
                <a:ext cx="1325880" cy="151364"/>
              </a:xfrm>
              <a:custGeom>
                <a:avLst/>
                <a:gdLst>
                  <a:gd name="connsiteX0" fmla="*/ 0 w 1354238"/>
                  <a:gd name="connsiteY0" fmla="*/ 116159 h 151364"/>
                  <a:gd name="connsiteX1" fmla="*/ 138897 w 1354238"/>
                  <a:gd name="connsiteY1" fmla="*/ 35136 h 151364"/>
                  <a:gd name="connsiteX2" fmla="*/ 219919 w 1354238"/>
                  <a:gd name="connsiteY2" fmla="*/ 11987 h 151364"/>
                  <a:gd name="connsiteX3" fmla="*/ 300942 w 1354238"/>
                  <a:gd name="connsiteY3" fmla="*/ 23562 h 151364"/>
                  <a:gd name="connsiteX4" fmla="*/ 324091 w 1354238"/>
                  <a:gd name="connsiteY4" fmla="*/ 69860 h 151364"/>
                  <a:gd name="connsiteX5" fmla="*/ 312517 w 1354238"/>
                  <a:gd name="connsiteY5" fmla="*/ 104584 h 151364"/>
                  <a:gd name="connsiteX6" fmla="*/ 613459 w 1354238"/>
                  <a:gd name="connsiteY6" fmla="*/ 93010 h 151364"/>
                  <a:gd name="connsiteX7" fmla="*/ 682907 w 1354238"/>
                  <a:gd name="connsiteY7" fmla="*/ 81435 h 151364"/>
                  <a:gd name="connsiteX8" fmla="*/ 763929 w 1354238"/>
                  <a:gd name="connsiteY8" fmla="*/ 46711 h 151364"/>
                  <a:gd name="connsiteX9" fmla="*/ 787079 w 1354238"/>
                  <a:gd name="connsiteY9" fmla="*/ 150883 h 151364"/>
                  <a:gd name="connsiteX10" fmla="*/ 1030147 w 1354238"/>
                  <a:gd name="connsiteY10" fmla="*/ 116159 h 151364"/>
                  <a:gd name="connsiteX11" fmla="*/ 1157469 w 1354238"/>
                  <a:gd name="connsiteY11" fmla="*/ 46711 h 151364"/>
                  <a:gd name="connsiteX12" fmla="*/ 1203767 w 1354238"/>
                  <a:gd name="connsiteY12" fmla="*/ 35136 h 151364"/>
                  <a:gd name="connsiteX13" fmla="*/ 1238491 w 1354238"/>
                  <a:gd name="connsiteY13" fmla="*/ 11987 h 151364"/>
                  <a:gd name="connsiteX14" fmla="*/ 1354238 w 1354238"/>
                  <a:gd name="connsiteY14" fmla="*/ 412 h 151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54238" h="151364">
                    <a:moveTo>
                      <a:pt x="0" y="116159"/>
                    </a:moveTo>
                    <a:cubicBezTo>
                      <a:pt x="49502" y="83157"/>
                      <a:pt x="83152" y="56576"/>
                      <a:pt x="138897" y="35136"/>
                    </a:cubicBezTo>
                    <a:cubicBezTo>
                      <a:pt x="165113" y="25053"/>
                      <a:pt x="192912" y="19703"/>
                      <a:pt x="219919" y="11987"/>
                    </a:cubicBezTo>
                    <a:cubicBezTo>
                      <a:pt x="246927" y="15845"/>
                      <a:pt x="277093" y="10313"/>
                      <a:pt x="300942" y="23562"/>
                    </a:cubicBezTo>
                    <a:cubicBezTo>
                      <a:pt x="316025" y="31941"/>
                      <a:pt x="321651" y="52779"/>
                      <a:pt x="324091" y="69860"/>
                    </a:cubicBezTo>
                    <a:cubicBezTo>
                      <a:pt x="325817" y="81938"/>
                      <a:pt x="300355" y="103611"/>
                      <a:pt x="312517" y="104584"/>
                    </a:cubicBezTo>
                    <a:cubicBezTo>
                      <a:pt x="412585" y="112590"/>
                      <a:pt x="513145" y="96868"/>
                      <a:pt x="613459" y="93010"/>
                    </a:cubicBezTo>
                    <a:cubicBezTo>
                      <a:pt x="636608" y="89152"/>
                      <a:pt x="659997" y="86526"/>
                      <a:pt x="682907" y="81435"/>
                    </a:cubicBezTo>
                    <a:cubicBezTo>
                      <a:pt x="713562" y="74623"/>
                      <a:pt x="735622" y="60865"/>
                      <a:pt x="763929" y="46711"/>
                    </a:cubicBezTo>
                    <a:cubicBezTo>
                      <a:pt x="771646" y="81435"/>
                      <a:pt x="754187" y="137339"/>
                      <a:pt x="787079" y="150883"/>
                    </a:cubicBezTo>
                    <a:cubicBezTo>
                      <a:pt x="798427" y="155556"/>
                      <a:pt x="977686" y="124903"/>
                      <a:pt x="1030147" y="116159"/>
                    </a:cubicBezTo>
                    <a:cubicBezTo>
                      <a:pt x="1079470" y="83277"/>
                      <a:pt x="1087442" y="75889"/>
                      <a:pt x="1157469" y="46711"/>
                    </a:cubicBezTo>
                    <a:cubicBezTo>
                      <a:pt x="1172153" y="40593"/>
                      <a:pt x="1188334" y="38994"/>
                      <a:pt x="1203767" y="35136"/>
                    </a:cubicBezTo>
                    <a:cubicBezTo>
                      <a:pt x="1215342" y="27420"/>
                      <a:pt x="1225466" y="16871"/>
                      <a:pt x="1238491" y="11987"/>
                    </a:cubicBezTo>
                    <a:cubicBezTo>
                      <a:pt x="1279447" y="-3371"/>
                      <a:pt x="1311830" y="412"/>
                      <a:pt x="1354238" y="412"/>
                    </a:cubicBezTo>
                  </a:path>
                </a:pathLst>
              </a:custGeom>
              <a:noFill/>
              <a:ln w="57150">
                <a:solidFill>
                  <a:srgbClr val="33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4" name="Group 23">
              <a:extLst>
                <a:ext uri="{FF2B5EF4-FFF2-40B4-BE49-F238E27FC236}">
                  <a16:creationId xmlns:a16="http://schemas.microsoft.com/office/drawing/2014/main" id="{537539C7-E25A-45C5-83B8-64CCE3968355}"/>
                </a:ext>
              </a:extLst>
            </p:cNvPr>
            <p:cNvGrpSpPr/>
            <p:nvPr/>
          </p:nvGrpSpPr>
          <p:grpSpPr>
            <a:xfrm>
              <a:off x="11342224" y="5834833"/>
              <a:ext cx="325776" cy="275942"/>
              <a:chOff x="8725627" y="6356352"/>
              <a:chExt cx="325776" cy="275942"/>
            </a:xfrm>
          </p:grpSpPr>
          <p:sp>
            <p:nvSpPr>
              <p:cNvPr id="21" name="Oval 20">
                <a:extLst>
                  <a:ext uri="{FF2B5EF4-FFF2-40B4-BE49-F238E27FC236}">
                    <a16:creationId xmlns:a16="http://schemas.microsoft.com/office/drawing/2014/main" id="{58EE3E1C-5AC9-4C73-A8A0-2F08FA6B4D2D}"/>
                  </a:ext>
                </a:extLst>
              </p:cNvPr>
              <p:cNvSpPr/>
              <p:nvPr/>
            </p:nvSpPr>
            <p:spPr>
              <a:xfrm>
                <a:off x="8823209" y="6356352"/>
                <a:ext cx="228194" cy="22964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3" name="Straight Connector 22">
                <a:extLst>
                  <a:ext uri="{FF2B5EF4-FFF2-40B4-BE49-F238E27FC236}">
                    <a16:creationId xmlns:a16="http://schemas.microsoft.com/office/drawing/2014/main" id="{DC49A9B8-6102-49C7-932F-73A9B27A8900}"/>
                  </a:ext>
                </a:extLst>
              </p:cNvPr>
              <p:cNvCxnSpPr/>
              <p:nvPr/>
            </p:nvCxnSpPr>
            <p:spPr>
              <a:xfrm flipH="1">
                <a:off x="8725627" y="6524955"/>
                <a:ext cx="120731" cy="10733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pic>
        <p:nvPicPr>
          <p:cNvPr id="26" name="Picture 25">
            <a:extLst>
              <a:ext uri="{FF2B5EF4-FFF2-40B4-BE49-F238E27FC236}">
                <a16:creationId xmlns:a16="http://schemas.microsoft.com/office/drawing/2014/main" id="{205163DE-6860-4402-B735-1C0C6D8AAAB1}"/>
              </a:ext>
            </a:extLst>
          </p:cNvPr>
          <p:cNvPicPr>
            <a:picLocks noChangeAspect="1"/>
          </p:cNvPicPr>
          <p:nvPr/>
        </p:nvPicPr>
        <p:blipFill>
          <a:blip r:embed="rId3"/>
          <a:stretch>
            <a:fillRect/>
          </a:stretch>
        </p:blipFill>
        <p:spPr>
          <a:xfrm>
            <a:off x="838200" y="2865421"/>
            <a:ext cx="8474918" cy="457200"/>
          </a:xfrm>
          <a:prstGeom prst="rect">
            <a:avLst/>
          </a:prstGeom>
          <a:ln w="19050">
            <a:solidFill>
              <a:schemeClr val="tx1"/>
            </a:solidFill>
          </a:ln>
        </p:spPr>
      </p:pic>
    </p:spTree>
    <p:extLst>
      <p:ext uri="{BB962C8B-B14F-4D97-AF65-F5344CB8AC3E}">
        <p14:creationId xmlns:p14="http://schemas.microsoft.com/office/powerpoint/2010/main" val="910075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77C815-5730-40F9-B5E2-0D5F68CE1B77}"/>
              </a:ext>
            </a:extLst>
          </p:cNvPr>
          <p:cNvSpPr>
            <a:spLocks noGrp="1"/>
          </p:cNvSpPr>
          <p:nvPr>
            <p:ph idx="1"/>
          </p:nvPr>
        </p:nvSpPr>
        <p:spPr>
          <a:xfrm>
            <a:off x="838201" y="1547813"/>
            <a:ext cx="9691688" cy="1603375"/>
          </a:xfrm>
        </p:spPr>
        <p:txBody>
          <a:bodyPr>
            <a:normAutofit fontScale="92500"/>
          </a:bodyPr>
          <a:lstStyle/>
          <a:p>
            <a:pPr marL="0" indent="0">
              <a:buNone/>
            </a:pPr>
            <a:r>
              <a:rPr lang="en-US" sz="3600" dirty="0"/>
              <a:t>A storage tank is on a hill, 100’ above a pumphouse. It has 345,000 gal of water in it at a water height of 34’. Calculate psi in the pumphouse.</a:t>
            </a:r>
          </a:p>
        </p:txBody>
      </p:sp>
      <p:sp>
        <p:nvSpPr>
          <p:cNvPr id="2" name="Title 1">
            <a:extLst>
              <a:ext uri="{FF2B5EF4-FFF2-40B4-BE49-F238E27FC236}">
                <a16:creationId xmlns:a16="http://schemas.microsoft.com/office/drawing/2014/main" id="{54D41332-07EE-43F3-A302-D22AA1ABB079}"/>
              </a:ext>
            </a:extLst>
          </p:cNvPr>
          <p:cNvSpPr>
            <a:spLocks noGrp="1"/>
          </p:cNvSpPr>
          <p:nvPr>
            <p:ph type="title"/>
          </p:nvPr>
        </p:nvSpPr>
        <p:spPr/>
        <p:txBody>
          <a:bodyPr/>
          <a:lstStyle/>
          <a:p>
            <a:r>
              <a:rPr lang="en-US" dirty="0"/>
              <a:t>Calculating Pressure Practice</a:t>
            </a:r>
          </a:p>
        </p:txBody>
      </p:sp>
      <p:sp>
        <p:nvSpPr>
          <p:cNvPr id="4" name="Slide Number Placeholder 3">
            <a:extLst>
              <a:ext uri="{FF2B5EF4-FFF2-40B4-BE49-F238E27FC236}">
                <a16:creationId xmlns:a16="http://schemas.microsoft.com/office/drawing/2014/main" id="{F60F0316-AFD6-43B1-8F3A-B2902F5F97F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Rectangle: Rounded Corners 5">
            <a:extLst>
              <a:ext uri="{FF2B5EF4-FFF2-40B4-BE49-F238E27FC236}">
                <a16:creationId xmlns:a16="http://schemas.microsoft.com/office/drawing/2014/main" id="{DA554113-55A3-4D8A-A73F-D645F0E8B107}"/>
              </a:ext>
            </a:extLst>
          </p:cNvPr>
          <p:cNvSpPr/>
          <p:nvPr/>
        </p:nvSpPr>
        <p:spPr>
          <a:xfrm>
            <a:off x="615343" y="3551827"/>
            <a:ext cx="3778063" cy="2697251"/>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marR="0" lvl="0" indent="-514350" algn="l" defTabSz="457200" rtl="0" eaLnBrk="1" fontAlgn="auto" latinLnBrk="0" hangingPunct="1">
              <a:lnSpc>
                <a:spcPct val="100000"/>
              </a:lnSpc>
              <a:spcBef>
                <a:spcPts val="0"/>
              </a:spcBef>
              <a:spcAft>
                <a:spcPts val="0"/>
              </a:spcAft>
              <a:buClrTx/>
              <a:buSzTx/>
              <a:buFont typeface="+mj-lt"/>
              <a:buAutoNum type="alphaLcParenR"/>
              <a:tabLst/>
              <a:defRPr/>
            </a:pPr>
            <a:r>
              <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rPr>
              <a:t>15 psi</a:t>
            </a:r>
          </a:p>
          <a:p>
            <a:pPr marL="514350" marR="0" lvl="0" indent="-514350" algn="l" defTabSz="457200" rtl="0" eaLnBrk="1" fontAlgn="auto" latinLnBrk="0" hangingPunct="1">
              <a:lnSpc>
                <a:spcPct val="100000"/>
              </a:lnSpc>
              <a:spcBef>
                <a:spcPts val="0"/>
              </a:spcBef>
              <a:spcAft>
                <a:spcPts val="0"/>
              </a:spcAft>
              <a:buClrTx/>
              <a:buSzTx/>
              <a:buFont typeface="+mj-lt"/>
              <a:buAutoNum type="alphaLcParenR"/>
              <a:tabLst/>
              <a:defRPr/>
            </a:pPr>
            <a:r>
              <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rPr>
              <a:t>29 psi</a:t>
            </a:r>
          </a:p>
          <a:p>
            <a:pPr marL="514350" marR="0" lvl="0" indent="-514350" algn="l" defTabSz="457200" rtl="0" eaLnBrk="1" fontAlgn="auto" latinLnBrk="0" hangingPunct="1">
              <a:lnSpc>
                <a:spcPct val="100000"/>
              </a:lnSpc>
              <a:spcBef>
                <a:spcPts val="0"/>
              </a:spcBef>
              <a:spcAft>
                <a:spcPts val="0"/>
              </a:spcAft>
              <a:buClrTx/>
              <a:buSzTx/>
              <a:buFont typeface="+mj-lt"/>
              <a:buAutoNum type="alphaLcParenR"/>
              <a:tabLst/>
              <a:defRPr/>
            </a:pPr>
            <a:r>
              <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rPr>
              <a:t>58 psi</a:t>
            </a:r>
          </a:p>
          <a:p>
            <a:pPr marL="514350" marR="0" lvl="0" indent="-514350" algn="l" defTabSz="457200" rtl="0" eaLnBrk="1" fontAlgn="auto" latinLnBrk="0" hangingPunct="1">
              <a:lnSpc>
                <a:spcPct val="100000"/>
              </a:lnSpc>
              <a:spcBef>
                <a:spcPts val="0"/>
              </a:spcBef>
              <a:spcAft>
                <a:spcPts val="0"/>
              </a:spcAft>
              <a:buClrTx/>
              <a:buSzTx/>
              <a:buFont typeface="+mj-lt"/>
              <a:buAutoNum type="alphaLcParenR"/>
              <a:tabLst/>
              <a:defRPr/>
            </a:pPr>
            <a:r>
              <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rPr>
              <a:t>100 psi</a:t>
            </a:r>
          </a:p>
        </p:txBody>
      </p:sp>
      <p:sp>
        <p:nvSpPr>
          <p:cNvPr id="10" name="Oval 9">
            <a:extLst>
              <a:ext uri="{FF2B5EF4-FFF2-40B4-BE49-F238E27FC236}">
                <a16:creationId xmlns:a16="http://schemas.microsoft.com/office/drawing/2014/main" id="{92F1AD5A-35E3-44F6-B147-F58A851F9623}"/>
              </a:ext>
            </a:extLst>
          </p:cNvPr>
          <p:cNvSpPr/>
          <p:nvPr/>
        </p:nvSpPr>
        <p:spPr>
          <a:xfrm>
            <a:off x="326175" y="4839813"/>
            <a:ext cx="2638481" cy="594431"/>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Picture 15">
            <a:extLst>
              <a:ext uri="{FF2B5EF4-FFF2-40B4-BE49-F238E27FC236}">
                <a16:creationId xmlns:a16="http://schemas.microsoft.com/office/drawing/2014/main" id="{DD2A7F4F-DCE7-403F-A757-5387D82289D7}"/>
              </a:ext>
            </a:extLst>
          </p:cNvPr>
          <p:cNvPicPr>
            <a:picLocks noChangeAspect="1"/>
          </p:cNvPicPr>
          <p:nvPr/>
        </p:nvPicPr>
        <p:blipFill>
          <a:blip r:embed="rId2"/>
          <a:stretch>
            <a:fillRect/>
          </a:stretch>
        </p:blipFill>
        <p:spPr>
          <a:xfrm>
            <a:off x="5684045" y="3323275"/>
            <a:ext cx="4518666" cy="3033077"/>
          </a:xfrm>
          <a:prstGeom prst="rect">
            <a:avLst/>
          </a:prstGeom>
        </p:spPr>
      </p:pic>
      <p:sp>
        <p:nvSpPr>
          <p:cNvPr id="18" name="Left Brace 17">
            <a:extLst>
              <a:ext uri="{FF2B5EF4-FFF2-40B4-BE49-F238E27FC236}">
                <a16:creationId xmlns:a16="http://schemas.microsoft.com/office/drawing/2014/main" id="{50E28457-8371-439A-810B-20CE30E1C477}"/>
              </a:ext>
            </a:extLst>
          </p:cNvPr>
          <p:cNvSpPr/>
          <p:nvPr/>
        </p:nvSpPr>
        <p:spPr>
          <a:xfrm flipH="1">
            <a:off x="10192023" y="3551827"/>
            <a:ext cx="701072" cy="240712"/>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2BD55F63-85ED-448E-9343-25317C56AF04}"/>
              </a:ext>
            </a:extLst>
          </p:cNvPr>
          <p:cNvSpPr txBox="1"/>
          <p:nvPr/>
        </p:nvSpPr>
        <p:spPr>
          <a:xfrm>
            <a:off x="10880425" y="3332462"/>
            <a:ext cx="1215677"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34 feet of water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Left Brace 19">
            <a:extLst>
              <a:ext uri="{FF2B5EF4-FFF2-40B4-BE49-F238E27FC236}">
                <a16:creationId xmlns:a16="http://schemas.microsoft.com/office/drawing/2014/main" id="{CA9A1A38-79A4-41FE-9E76-64897ABD5DFB}"/>
              </a:ext>
            </a:extLst>
          </p:cNvPr>
          <p:cNvSpPr/>
          <p:nvPr/>
        </p:nvSpPr>
        <p:spPr>
          <a:xfrm flipH="1">
            <a:off x="10179353" y="3795715"/>
            <a:ext cx="701072" cy="1904998"/>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EF85E0FE-5D86-4FC9-A318-4B6F40F41A64}"/>
              </a:ext>
            </a:extLst>
          </p:cNvPr>
          <p:cNvSpPr txBox="1"/>
          <p:nvPr/>
        </p:nvSpPr>
        <p:spPr>
          <a:xfrm>
            <a:off x="10880424" y="4417596"/>
            <a:ext cx="1215677"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100 feet of water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23C9BA25-14C2-49D4-BB75-3A3589D7FAAC}"/>
              </a:ext>
            </a:extLst>
          </p:cNvPr>
          <p:cNvSpPr txBox="1"/>
          <p:nvPr/>
        </p:nvSpPr>
        <p:spPr>
          <a:xfrm>
            <a:off x="11102603" y="3842204"/>
            <a:ext cx="545322"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E73718FC-1069-490C-AFFE-DAAE1A684F8B}"/>
              </a:ext>
            </a:extLst>
          </p:cNvPr>
          <p:cNvSpPr txBox="1"/>
          <p:nvPr/>
        </p:nvSpPr>
        <p:spPr>
          <a:xfrm>
            <a:off x="11119958" y="4856408"/>
            <a:ext cx="545322"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144D2751-465D-4963-B72C-F4F7A29C872A}"/>
              </a:ext>
            </a:extLst>
          </p:cNvPr>
          <p:cNvSpPr txBox="1"/>
          <p:nvPr/>
        </p:nvSpPr>
        <p:spPr>
          <a:xfrm>
            <a:off x="10784525" y="5340926"/>
            <a:ext cx="1215676"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134 feet of water</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7" name="Picture 26">
            <a:extLst>
              <a:ext uri="{FF2B5EF4-FFF2-40B4-BE49-F238E27FC236}">
                <a16:creationId xmlns:a16="http://schemas.microsoft.com/office/drawing/2014/main" id="{5A486810-14F0-4C9F-B44C-75DD95FBAEC4}"/>
              </a:ext>
            </a:extLst>
          </p:cNvPr>
          <p:cNvPicPr>
            <a:picLocks noChangeAspect="1"/>
          </p:cNvPicPr>
          <p:nvPr/>
        </p:nvPicPr>
        <p:blipFill>
          <a:blip r:embed="rId3"/>
          <a:stretch>
            <a:fillRect/>
          </a:stretch>
        </p:blipFill>
        <p:spPr>
          <a:xfrm>
            <a:off x="1004780" y="155256"/>
            <a:ext cx="8474918" cy="457200"/>
          </a:xfrm>
          <a:prstGeom prst="rect">
            <a:avLst/>
          </a:prstGeom>
          <a:ln w="19050">
            <a:solidFill>
              <a:schemeClr val="tx1"/>
            </a:solidFill>
          </a:ln>
        </p:spPr>
      </p:pic>
      <p:grpSp>
        <p:nvGrpSpPr>
          <p:cNvPr id="28" name="Group 27">
            <a:extLst>
              <a:ext uri="{FF2B5EF4-FFF2-40B4-BE49-F238E27FC236}">
                <a16:creationId xmlns:a16="http://schemas.microsoft.com/office/drawing/2014/main" id="{070B042E-4E47-4B87-9746-48339DF0EC47}"/>
              </a:ext>
            </a:extLst>
          </p:cNvPr>
          <p:cNvGrpSpPr/>
          <p:nvPr/>
        </p:nvGrpSpPr>
        <p:grpSpPr>
          <a:xfrm>
            <a:off x="304605" y="256383"/>
            <a:ext cx="533594" cy="771525"/>
            <a:chOff x="8191117" y="524946"/>
            <a:chExt cx="533594" cy="771525"/>
          </a:xfrm>
        </p:grpSpPr>
        <p:sp>
          <p:nvSpPr>
            <p:cNvPr id="29" name="Graphic 4" descr="Raised hand with solid fill">
              <a:extLst>
                <a:ext uri="{FF2B5EF4-FFF2-40B4-BE49-F238E27FC236}">
                  <a16:creationId xmlns:a16="http://schemas.microsoft.com/office/drawing/2014/main" id="{5D68D340-23EE-4F19-A81F-CBC8C8372727}"/>
                </a:ext>
              </a:extLst>
            </p:cNvPr>
            <p:cNvSpPr/>
            <p:nvPr/>
          </p:nvSpPr>
          <p:spPr>
            <a:xfrm>
              <a:off x="8191117" y="524946"/>
              <a:ext cx="533594" cy="771525"/>
            </a:xfrm>
            <a:custGeom>
              <a:avLst/>
              <a:gdLst>
                <a:gd name="connsiteX0" fmla="*/ 42863 w 533594"/>
                <a:gd name="connsiteY0" fmla="*/ 152400 h 771525"/>
                <a:gd name="connsiteX1" fmla="*/ 85725 w 533594"/>
                <a:gd name="connsiteY1" fmla="*/ 195263 h 771525"/>
                <a:gd name="connsiteX2" fmla="*/ 85725 w 533594"/>
                <a:gd name="connsiteY2" fmla="*/ 381000 h 771525"/>
                <a:gd name="connsiteX3" fmla="*/ 95250 w 533594"/>
                <a:gd name="connsiteY3" fmla="*/ 390525 h 771525"/>
                <a:gd name="connsiteX4" fmla="*/ 104775 w 533594"/>
                <a:gd name="connsiteY4" fmla="*/ 381000 h 771525"/>
                <a:gd name="connsiteX5" fmla="*/ 104775 w 533594"/>
                <a:gd name="connsiteY5" fmla="*/ 100013 h 771525"/>
                <a:gd name="connsiteX6" fmla="*/ 147638 w 533594"/>
                <a:gd name="connsiteY6" fmla="*/ 57150 h 771525"/>
                <a:gd name="connsiteX7" fmla="*/ 190500 w 533594"/>
                <a:gd name="connsiteY7" fmla="*/ 100013 h 771525"/>
                <a:gd name="connsiteX8" fmla="*/ 190500 w 533594"/>
                <a:gd name="connsiteY8" fmla="*/ 381000 h 771525"/>
                <a:gd name="connsiteX9" fmla="*/ 200025 w 533594"/>
                <a:gd name="connsiteY9" fmla="*/ 390525 h 771525"/>
                <a:gd name="connsiteX10" fmla="*/ 209550 w 533594"/>
                <a:gd name="connsiteY10" fmla="*/ 381000 h 771525"/>
                <a:gd name="connsiteX11" fmla="*/ 209550 w 533594"/>
                <a:gd name="connsiteY11" fmla="*/ 41910 h 771525"/>
                <a:gd name="connsiteX12" fmla="*/ 209550 w 533594"/>
                <a:gd name="connsiteY12" fmla="*/ 41910 h 771525"/>
                <a:gd name="connsiteX13" fmla="*/ 252413 w 533594"/>
                <a:gd name="connsiteY13" fmla="*/ 0 h 771525"/>
                <a:gd name="connsiteX14" fmla="*/ 295275 w 533594"/>
                <a:gd name="connsiteY14" fmla="*/ 41910 h 771525"/>
                <a:gd name="connsiteX15" fmla="*/ 295275 w 533594"/>
                <a:gd name="connsiteY15" fmla="*/ 41910 h 771525"/>
                <a:gd name="connsiteX16" fmla="*/ 295275 w 533594"/>
                <a:gd name="connsiteY16" fmla="*/ 381000 h 771525"/>
                <a:gd name="connsiteX17" fmla="*/ 304800 w 533594"/>
                <a:gd name="connsiteY17" fmla="*/ 390525 h 771525"/>
                <a:gd name="connsiteX18" fmla="*/ 314325 w 533594"/>
                <a:gd name="connsiteY18" fmla="*/ 381000 h 771525"/>
                <a:gd name="connsiteX19" fmla="*/ 314325 w 533594"/>
                <a:gd name="connsiteY19" fmla="*/ 100013 h 771525"/>
                <a:gd name="connsiteX20" fmla="*/ 357188 w 533594"/>
                <a:gd name="connsiteY20" fmla="*/ 57150 h 771525"/>
                <a:gd name="connsiteX21" fmla="*/ 400050 w 533594"/>
                <a:gd name="connsiteY21" fmla="*/ 100013 h 771525"/>
                <a:gd name="connsiteX22" fmla="*/ 400050 w 533594"/>
                <a:gd name="connsiteY22" fmla="*/ 381000 h 771525"/>
                <a:gd name="connsiteX23" fmla="*/ 400050 w 533594"/>
                <a:gd name="connsiteY23" fmla="*/ 490538 h 771525"/>
                <a:gd name="connsiteX24" fmla="*/ 439103 w 533594"/>
                <a:gd name="connsiteY24" fmla="*/ 314325 h 771525"/>
                <a:gd name="connsiteX25" fmla="*/ 496253 w 533594"/>
                <a:gd name="connsiteY25" fmla="*/ 278130 h 771525"/>
                <a:gd name="connsiteX26" fmla="*/ 532448 w 533594"/>
                <a:gd name="connsiteY26" fmla="*/ 335280 h 771525"/>
                <a:gd name="connsiteX27" fmla="*/ 475298 w 533594"/>
                <a:gd name="connsiteY27" fmla="*/ 592455 h 771525"/>
                <a:gd name="connsiteX28" fmla="*/ 457200 w 533594"/>
                <a:gd name="connsiteY28" fmla="*/ 619125 h 771525"/>
                <a:gd name="connsiteX29" fmla="*/ 352425 w 533594"/>
                <a:gd name="connsiteY29" fmla="*/ 700088 h 771525"/>
                <a:gd name="connsiteX30" fmla="*/ 352425 w 533594"/>
                <a:gd name="connsiteY30" fmla="*/ 771525 h 771525"/>
                <a:gd name="connsiteX31" fmla="*/ 76200 w 533594"/>
                <a:gd name="connsiteY31" fmla="*/ 771525 h 771525"/>
                <a:gd name="connsiteX32" fmla="*/ 76200 w 533594"/>
                <a:gd name="connsiteY32" fmla="*/ 723900 h 771525"/>
                <a:gd name="connsiteX33" fmla="*/ 0 w 533594"/>
                <a:gd name="connsiteY33" fmla="*/ 523875 h 771525"/>
                <a:gd name="connsiteX34" fmla="*/ 0 w 533594"/>
                <a:gd name="connsiteY34" fmla="*/ 195263 h 771525"/>
                <a:gd name="connsiteX35" fmla="*/ 42863 w 533594"/>
                <a:gd name="connsiteY35" fmla="*/ 152400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3594" h="771525">
                  <a:moveTo>
                    <a:pt x="42863" y="152400"/>
                  </a:moveTo>
                  <a:cubicBezTo>
                    <a:pt x="66675" y="152400"/>
                    <a:pt x="85725" y="171450"/>
                    <a:pt x="85725" y="195263"/>
                  </a:cubicBezTo>
                  <a:lnTo>
                    <a:pt x="85725" y="381000"/>
                  </a:lnTo>
                  <a:cubicBezTo>
                    <a:pt x="85725" y="385763"/>
                    <a:pt x="90488" y="390525"/>
                    <a:pt x="95250" y="390525"/>
                  </a:cubicBezTo>
                  <a:cubicBezTo>
                    <a:pt x="100013" y="390525"/>
                    <a:pt x="104775" y="385763"/>
                    <a:pt x="104775" y="381000"/>
                  </a:cubicBezTo>
                  <a:lnTo>
                    <a:pt x="104775" y="100013"/>
                  </a:lnTo>
                  <a:cubicBezTo>
                    <a:pt x="104775" y="76200"/>
                    <a:pt x="123825" y="57150"/>
                    <a:pt x="147638" y="57150"/>
                  </a:cubicBezTo>
                  <a:cubicBezTo>
                    <a:pt x="171450" y="57150"/>
                    <a:pt x="190500" y="76200"/>
                    <a:pt x="190500" y="100013"/>
                  </a:cubicBezTo>
                  <a:lnTo>
                    <a:pt x="190500" y="381000"/>
                  </a:lnTo>
                  <a:cubicBezTo>
                    <a:pt x="190500" y="385763"/>
                    <a:pt x="195263" y="390525"/>
                    <a:pt x="200025" y="390525"/>
                  </a:cubicBezTo>
                  <a:cubicBezTo>
                    <a:pt x="204788" y="390525"/>
                    <a:pt x="209550" y="385763"/>
                    <a:pt x="209550" y="381000"/>
                  </a:cubicBezTo>
                  <a:lnTo>
                    <a:pt x="209550" y="41910"/>
                  </a:lnTo>
                  <a:lnTo>
                    <a:pt x="209550" y="41910"/>
                  </a:lnTo>
                  <a:cubicBezTo>
                    <a:pt x="209550" y="19050"/>
                    <a:pt x="228600" y="0"/>
                    <a:pt x="252413" y="0"/>
                  </a:cubicBezTo>
                  <a:cubicBezTo>
                    <a:pt x="276225" y="0"/>
                    <a:pt x="295275" y="19050"/>
                    <a:pt x="295275" y="41910"/>
                  </a:cubicBezTo>
                  <a:lnTo>
                    <a:pt x="295275" y="41910"/>
                  </a:lnTo>
                  <a:lnTo>
                    <a:pt x="295275" y="381000"/>
                  </a:lnTo>
                  <a:cubicBezTo>
                    <a:pt x="295275" y="385763"/>
                    <a:pt x="300038" y="390525"/>
                    <a:pt x="304800" y="390525"/>
                  </a:cubicBezTo>
                  <a:cubicBezTo>
                    <a:pt x="309563" y="390525"/>
                    <a:pt x="314325" y="385763"/>
                    <a:pt x="314325" y="381000"/>
                  </a:cubicBezTo>
                  <a:lnTo>
                    <a:pt x="314325" y="100013"/>
                  </a:lnTo>
                  <a:cubicBezTo>
                    <a:pt x="314325" y="76200"/>
                    <a:pt x="333375" y="57150"/>
                    <a:pt x="357188" y="57150"/>
                  </a:cubicBezTo>
                  <a:cubicBezTo>
                    <a:pt x="381000" y="57150"/>
                    <a:pt x="400050" y="76200"/>
                    <a:pt x="400050" y="100013"/>
                  </a:cubicBezTo>
                  <a:lnTo>
                    <a:pt x="400050" y="381000"/>
                  </a:lnTo>
                  <a:lnTo>
                    <a:pt x="400050" y="490538"/>
                  </a:lnTo>
                  <a:lnTo>
                    <a:pt x="439103" y="314325"/>
                  </a:lnTo>
                  <a:cubicBezTo>
                    <a:pt x="444817" y="288608"/>
                    <a:pt x="470535" y="272415"/>
                    <a:pt x="496253" y="278130"/>
                  </a:cubicBezTo>
                  <a:cubicBezTo>
                    <a:pt x="521970" y="283845"/>
                    <a:pt x="538163" y="309563"/>
                    <a:pt x="532448" y="335280"/>
                  </a:cubicBezTo>
                  <a:lnTo>
                    <a:pt x="475298" y="592455"/>
                  </a:lnTo>
                  <a:cubicBezTo>
                    <a:pt x="472440" y="601980"/>
                    <a:pt x="466725" y="611505"/>
                    <a:pt x="457200" y="619125"/>
                  </a:cubicBezTo>
                  <a:lnTo>
                    <a:pt x="352425" y="700088"/>
                  </a:lnTo>
                  <a:lnTo>
                    <a:pt x="352425" y="771525"/>
                  </a:lnTo>
                  <a:lnTo>
                    <a:pt x="76200" y="771525"/>
                  </a:lnTo>
                  <a:lnTo>
                    <a:pt x="76200" y="723900"/>
                  </a:lnTo>
                  <a:cubicBezTo>
                    <a:pt x="76200" y="656273"/>
                    <a:pt x="0" y="651510"/>
                    <a:pt x="0" y="523875"/>
                  </a:cubicBezTo>
                  <a:cubicBezTo>
                    <a:pt x="0" y="519113"/>
                    <a:pt x="0" y="195263"/>
                    <a:pt x="0" y="195263"/>
                  </a:cubicBezTo>
                  <a:cubicBezTo>
                    <a:pt x="0" y="171450"/>
                    <a:pt x="19050" y="152400"/>
                    <a:pt x="42863" y="152400"/>
                  </a:cubicBezTo>
                  <a:close/>
                </a:path>
              </a:pathLst>
            </a:custGeom>
            <a:solidFill>
              <a:srgbClr val="000000"/>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06F42C35-DAE4-402B-B368-108727C50A9F}"/>
                </a:ext>
              </a:extLst>
            </p:cNvPr>
            <p:cNvSpPr txBox="1"/>
            <p:nvPr/>
          </p:nvSpPr>
          <p:spPr>
            <a:xfrm>
              <a:off x="8263553" y="884373"/>
              <a:ext cx="28271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Calibri" panose="020F0502020204030204"/>
                </a:rPr>
                <a:t>4</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965316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childTnLst>
                                </p:cTn>
                              </p:par>
                            </p:childTnLst>
                          </p:cTn>
                        </p:par>
                        <p:par>
                          <p:cTn id="22" fill="hold">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8" grpId="0" animBg="1"/>
      <p:bldP spid="19" grpId="0"/>
      <p:bldP spid="20" grpId="0" animBg="1"/>
      <p:bldP spid="21" grpId="0"/>
      <p:bldP spid="22" grpId="0"/>
      <p:bldP spid="23" grpId="0"/>
      <p:bldP spid="2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41332-07EE-43F3-A302-D22AA1ABB079}"/>
              </a:ext>
            </a:extLst>
          </p:cNvPr>
          <p:cNvSpPr>
            <a:spLocks noGrp="1"/>
          </p:cNvSpPr>
          <p:nvPr>
            <p:ph type="title"/>
          </p:nvPr>
        </p:nvSpPr>
        <p:spPr/>
        <p:txBody>
          <a:bodyPr/>
          <a:lstStyle/>
          <a:p>
            <a:r>
              <a:rPr lang="en-US" dirty="0"/>
              <a:t>Calculating Pressure Practice</a:t>
            </a:r>
          </a:p>
        </p:txBody>
      </p:sp>
      <p:sp>
        <p:nvSpPr>
          <p:cNvPr id="4" name="Slide Number Placeholder 3">
            <a:extLst>
              <a:ext uri="{FF2B5EF4-FFF2-40B4-BE49-F238E27FC236}">
                <a16:creationId xmlns:a16="http://schemas.microsoft.com/office/drawing/2014/main" id="{F60F0316-AFD6-43B1-8F3A-B2902F5F97F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6" name="Picture 15">
            <a:extLst>
              <a:ext uri="{FF2B5EF4-FFF2-40B4-BE49-F238E27FC236}">
                <a16:creationId xmlns:a16="http://schemas.microsoft.com/office/drawing/2014/main" id="{DD2A7F4F-DCE7-403F-A757-5387D82289D7}"/>
              </a:ext>
            </a:extLst>
          </p:cNvPr>
          <p:cNvPicPr>
            <a:picLocks noChangeAspect="1"/>
          </p:cNvPicPr>
          <p:nvPr/>
        </p:nvPicPr>
        <p:blipFill>
          <a:blip r:embed="rId2"/>
          <a:stretch>
            <a:fillRect/>
          </a:stretch>
        </p:blipFill>
        <p:spPr>
          <a:xfrm>
            <a:off x="5772533" y="3691986"/>
            <a:ext cx="4518666" cy="3033077"/>
          </a:xfrm>
          <a:prstGeom prst="rect">
            <a:avLst/>
          </a:prstGeom>
        </p:spPr>
      </p:pic>
      <p:sp>
        <p:nvSpPr>
          <p:cNvPr id="18" name="Left Brace 17">
            <a:extLst>
              <a:ext uri="{FF2B5EF4-FFF2-40B4-BE49-F238E27FC236}">
                <a16:creationId xmlns:a16="http://schemas.microsoft.com/office/drawing/2014/main" id="{50E28457-8371-439A-810B-20CE30E1C477}"/>
              </a:ext>
            </a:extLst>
          </p:cNvPr>
          <p:cNvSpPr/>
          <p:nvPr/>
        </p:nvSpPr>
        <p:spPr>
          <a:xfrm flipH="1">
            <a:off x="10280511" y="3920538"/>
            <a:ext cx="366150" cy="240302"/>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2BD55F63-85ED-448E-9343-25317C56AF04}"/>
              </a:ext>
            </a:extLst>
          </p:cNvPr>
          <p:cNvSpPr txBox="1"/>
          <p:nvPr/>
        </p:nvSpPr>
        <p:spPr>
          <a:xfrm>
            <a:off x="10968913" y="3701173"/>
            <a:ext cx="1215677"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34 feet of water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Left Brace 19">
            <a:extLst>
              <a:ext uri="{FF2B5EF4-FFF2-40B4-BE49-F238E27FC236}">
                <a16:creationId xmlns:a16="http://schemas.microsoft.com/office/drawing/2014/main" id="{CA9A1A38-79A4-41FE-9E76-64897ABD5DFB}"/>
              </a:ext>
            </a:extLst>
          </p:cNvPr>
          <p:cNvSpPr/>
          <p:nvPr/>
        </p:nvSpPr>
        <p:spPr>
          <a:xfrm flipH="1">
            <a:off x="10267841" y="4164426"/>
            <a:ext cx="366150" cy="1921064"/>
          </a:xfrm>
          <a:prstGeom prst="leftBrace">
            <a:avLst>
              <a:gd name="adj1" fmla="val 8333"/>
              <a:gd name="adj2" fmla="val 4944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EF85E0FE-5D86-4FC9-A318-4B6F40F41A64}"/>
              </a:ext>
            </a:extLst>
          </p:cNvPr>
          <p:cNvSpPr txBox="1"/>
          <p:nvPr/>
        </p:nvSpPr>
        <p:spPr>
          <a:xfrm>
            <a:off x="10968912" y="4786307"/>
            <a:ext cx="1215677"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100 feet of water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Rectangle: Rounded Corners 21">
            <a:extLst>
              <a:ext uri="{FF2B5EF4-FFF2-40B4-BE49-F238E27FC236}">
                <a16:creationId xmlns:a16="http://schemas.microsoft.com/office/drawing/2014/main" id="{F7917769-C0B0-4B4F-AF2D-4AA18974CEB0}"/>
              </a:ext>
            </a:extLst>
          </p:cNvPr>
          <p:cNvSpPr/>
          <p:nvPr/>
        </p:nvSpPr>
        <p:spPr>
          <a:xfrm>
            <a:off x="411878" y="3807407"/>
            <a:ext cx="5284117" cy="2871970"/>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Set up the conversion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134 feet       1 psi</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1         2.31 feet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134 feet = </a:t>
            </a: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58 psi</a:t>
            </a:r>
          </a:p>
        </p:txBody>
      </p:sp>
      <p:sp>
        <p:nvSpPr>
          <p:cNvPr id="23" name="Line 4">
            <a:extLst>
              <a:ext uri="{FF2B5EF4-FFF2-40B4-BE49-F238E27FC236}">
                <a16:creationId xmlns:a16="http://schemas.microsoft.com/office/drawing/2014/main" id="{D0CF9571-EB55-4D9F-BC9D-B5481E3B5C89}"/>
              </a:ext>
            </a:extLst>
          </p:cNvPr>
          <p:cNvSpPr>
            <a:spLocks noChangeShapeType="1"/>
          </p:cNvSpPr>
          <p:nvPr/>
        </p:nvSpPr>
        <p:spPr bwMode="auto">
          <a:xfrm>
            <a:off x="2162145" y="4422834"/>
            <a:ext cx="0" cy="10668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Line 5">
            <a:extLst>
              <a:ext uri="{FF2B5EF4-FFF2-40B4-BE49-F238E27FC236}">
                <a16:creationId xmlns:a16="http://schemas.microsoft.com/office/drawing/2014/main" id="{0AA7CC8B-3644-4DEA-8019-2DC09266D33E}"/>
              </a:ext>
            </a:extLst>
          </p:cNvPr>
          <p:cNvSpPr>
            <a:spLocks noChangeShapeType="1"/>
          </p:cNvSpPr>
          <p:nvPr/>
        </p:nvSpPr>
        <p:spPr bwMode="auto">
          <a:xfrm>
            <a:off x="608648" y="4956234"/>
            <a:ext cx="31242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5" name="Picture 24">
            <a:extLst>
              <a:ext uri="{FF2B5EF4-FFF2-40B4-BE49-F238E27FC236}">
                <a16:creationId xmlns:a16="http://schemas.microsoft.com/office/drawing/2014/main" id="{979E6F96-D66C-4C56-B3B2-FBAA7FC7F30B}"/>
              </a:ext>
            </a:extLst>
          </p:cNvPr>
          <p:cNvPicPr>
            <a:picLocks noChangeAspect="1"/>
          </p:cNvPicPr>
          <p:nvPr/>
        </p:nvPicPr>
        <p:blipFill>
          <a:blip r:embed="rId3"/>
          <a:stretch>
            <a:fillRect/>
          </a:stretch>
        </p:blipFill>
        <p:spPr>
          <a:xfrm>
            <a:off x="926486" y="3131690"/>
            <a:ext cx="8474918" cy="457200"/>
          </a:xfrm>
          <a:prstGeom prst="rect">
            <a:avLst/>
          </a:prstGeom>
          <a:ln w="19050">
            <a:solidFill>
              <a:schemeClr val="tx1"/>
            </a:solidFill>
          </a:ln>
        </p:spPr>
      </p:pic>
      <p:sp>
        <p:nvSpPr>
          <p:cNvPr id="28" name="TextBox 27">
            <a:extLst>
              <a:ext uri="{FF2B5EF4-FFF2-40B4-BE49-F238E27FC236}">
                <a16:creationId xmlns:a16="http://schemas.microsoft.com/office/drawing/2014/main" id="{14BFC586-6321-4677-98ED-093D6A7CFCD7}"/>
              </a:ext>
            </a:extLst>
          </p:cNvPr>
          <p:cNvSpPr txBox="1"/>
          <p:nvPr/>
        </p:nvSpPr>
        <p:spPr>
          <a:xfrm>
            <a:off x="11217865" y="4229188"/>
            <a:ext cx="545322"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F5A98394-8CC6-4A89-973B-35CBC91DAA7D}"/>
              </a:ext>
            </a:extLst>
          </p:cNvPr>
          <p:cNvSpPr txBox="1"/>
          <p:nvPr/>
        </p:nvSpPr>
        <p:spPr>
          <a:xfrm>
            <a:off x="11235220" y="5243392"/>
            <a:ext cx="545322"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5EFCC6B2-3377-4FB9-A2A9-AF088562640C}"/>
              </a:ext>
            </a:extLst>
          </p:cNvPr>
          <p:cNvSpPr txBox="1"/>
          <p:nvPr/>
        </p:nvSpPr>
        <p:spPr>
          <a:xfrm>
            <a:off x="10899787" y="5727910"/>
            <a:ext cx="1215676"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134 feet of water</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31" name="Straight Connector 30">
            <a:extLst>
              <a:ext uri="{FF2B5EF4-FFF2-40B4-BE49-F238E27FC236}">
                <a16:creationId xmlns:a16="http://schemas.microsoft.com/office/drawing/2014/main" id="{DC0CADD2-8B18-4A21-982D-5DBA3A4CBA16}"/>
              </a:ext>
            </a:extLst>
          </p:cNvPr>
          <p:cNvCxnSpPr>
            <a:cxnSpLocks/>
          </p:cNvCxnSpPr>
          <p:nvPr/>
        </p:nvCxnSpPr>
        <p:spPr>
          <a:xfrm flipV="1">
            <a:off x="1466632" y="4646008"/>
            <a:ext cx="533400" cy="228600"/>
          </a:xfrm>
          <a:prstGeom prst="line">
            <a:avLst/>
          </a:prstGeom>
          <a:ln w="412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9B82557-F5FE-4D6B-ACC2-3190E81C4DD2}"/>
              </a:ext>
            </a:extLst>
          </p:cNvPr>
          <p:cNvCxnSpPr>
            <a:cxnSpLocks/>
          </p:cNvCxnSpPr>
          <p:nvPr/>
        </p:nvCxnSpPr>
        <p:spPr>
          <a:xfrm flipV="1">
            <a:off x="3209989" y="5129092"/>
            <a:ext cx="533400" cy="228600"/>
          </a:xfrm>
          <a:prstGeom prst="line">
            <a:avLst/>
          </a:prstGeom>
          <a:ln w="41275">
            <a:solidFill>
              <a:srgbClr val="FF0000"/>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756C1075-9713-46FA-95EB-CD2CFD17C321}"/>
              </a:ext>
            </a:extLst>
          </p:cNvPr>
          <p:cNvSpPr txBox="1"/>
          <p:nvPr/>
        </p:nvSpPr>
        <p:spPr>
          <a:xfrm>
            <a:off x="3708052" y="4489218"/>
            <a:ext cx="1670265" cy="1077218"/>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sng" strike="noStrike" kern="1200" cap="none" spc="0" normalizeH="0" baseline="0" noProof="0" dirty="0">
                <a:ln>
                  <a:noFill/>
                </a:ln>
                <a:solidFill>
                  <a:prstClr val="black"/>
                </a:solidFill>
                <a:effectLst/>
                <a:uLnTx/>
                <a:uFillTx/>
                <a:latin typeface="Calibri" panose="020F0502020204030204"/>
                <a:ea typeface="+mn-ea"/>
                <a:cs typeface="+mn-cs"/>
              </a:rPr>
              <a:t>134 psi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2.31</a:t>
            </a:r>
          </a:p>
        </p:txBody>
      </p:sp>
      <p:sp>
        <p:nvSpPr>
          <p:cNvPr id="35" name="Rectangle 34">
            <a:extLst>
              <a:ext uri="{FF2B5EF4-FFF2-40B4-BE49-F238E27FC236}">
                <a16:creationId xmlns:a16="http://schemas.microsoft.com/office/drawing/2014/main" id="{EACA5F2F-D632-4EB6-935A-F550448637A5}"/>
              </a:ext>
            </a:extLst>
          </p:cNvPr>
          <p:cNvSpPr/>
          <p:nvPr/>
        </p:nvSpPr>
        <p:spPr>
          <a:xfrm>
            <a:off x="838199" y="2542074"/>
            <a:ext cx="5609473" cy="36576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2FB7C711-AF7F-4261-B79A-485A43C0E90F}"/>
              </a:ext>
            </a:extLst>
          </p:cNvPr>
          <p:cNvSpPr/>
          <p:nvPr/>
        </p:nvSpPr>
        <p:spPr>
          <a:xfrm>
            <a:off x="5402587" y="1605985"/>
            <a:ext cx="4227188" cy="36576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25A1934D-74C7-4250-A55D-74F29E87F4B3}"/>
              </a:ext>
            </a:extLst>
          </p:cNvPr>
          <p:cNvSpPr/>
          <p:nvPr/>
        </p:nvSpPr>
        <p:spPr>
          <a:xfrm>
            <a:off x="1645415" y="2080706"/>
            <a:ext cx="3455223" cy="36576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76FB49BD-B7E1-49E2-88D4-0F9D8F0426D4}"/>
              </a:ext>
            </a:extLst>
          </p:cNvPr>
          <p:cNvSpPr/>
          <p:nvPr/>
        </p:nvSpPr>
        <p:spPr>
          <a:xfrm>
            <a:off x="6602636" y="2076866"/>
            <a:ext cx="3321469" cy="36576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 name="Content Placeholder 2">
            <a:extLst>
              <a:ext uri="{FF2B5EF4-FFF2-40B4-BE49-F238E27FC236}">
                <a16:creationId xmlns:a16="http://schemas.microsoft.com/office/drawing/2014/main" id="{362EDB22-5D68-425D-903A-E3843E38F5C6}"/>
              </a:ext>
            </a:extLst>
          </p:cNvPr>
          <p:cNvSpPr>
            <a:spLocks noGrp="1"/>
          </p:cNvSpPr>
          <p:nvPr>
            <p:ph idx="1"/>
          </p:nvPr>
        </p:nvSpPr>
        <p:spPr>
          <a:xfrm>
            <a:off x="838201" y="1547813"/>
            <a:ext cx="9691688" cy="1603375"/>
          </a:xfrm>
        </p:spPr>
        <p:txBody>
          <a:bodyPr>
            <a:normAutofit fontScale="92500"/>
          </a:bodyPr>
          <a:lstStyle/>
          <a:p>
            <a:pPr marL="0" indent="0">
              <a:buNone/>
            </a:pPr>
            <a:r>
              <a:rPr lang="en-US" sz="3600" dirty="0"/>
              <a:t>A storage tank is on a hill, 100’ above a pumphouse. It has 345,000 gal of water in it at a water height of 34’. Calculate psi in the pumphouse.</a:t>
            </a:r>
          </a:p>
        </p:txBody>
      </p:sp>
    </p:spTree>
    <p:extLst>
      <p:ext uri="{BB962C8B-B14F-4D97-AF65-F5344CB8AC3E}">
        <p14:creationId xmlns:p14="http://schemas.microsoft.com/office/powerpoint/2010/main" val="29071084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0EAD86C-D1D1-9C41-B6CB-6D5FA4C85069}"/>
              </a:ext>
            </a:extLst>
          </p:cNvPr>
          <p:cNvSpPr>
            <a:spLocks noGrp="1"/>
          </p:cNvSpPr>
          <p:nvPr>
            <p:ph type="body" sz="quarter" idx="13"/>
          </p:nvPr>
        </p:nvSpPr>
        <p:spPr/>
        <p:txBody>
          <a:bodyPr/>
          <a:lstStyle/>
          <a:p>
            <a:r>
              <a:rPr lang="en-US"/>
              <a:t>Questions?</a:t>
            </a:r>
          </a:p>
        </p:txBody>
      </p:sp>
    </p:spTree>
    <p:extLst>
      <p:ext uri="{BB962C8B-B14F-4D97-AF65-F5344CB8AC3E}">
        <p14:creationId xmlns:p14="http://schemas.microsoft.com/office/powerpoint/2010/main" val="10855948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33316D-3A8B-4E22-BA1F-D887A418E7CE}"/>
              </a:ext>
            </a:extLst>
          </p:cNvPr>
          <p:cNvSpPr>
            <a:spLocks noGrp="1"/>
          </p:cNvSpPr>
          <p:nvPr>
            <p:ph type="title"/>
          </p:nvPr>
        </p:nvSpPr>
        <p:spPr/>
        <p:txBody>
          <a:bodyPr/>
          <a:lstStyle/>
          <a:p>
            <a:r>
              <a:rPr lang="en-US" dirty="0"/>
              <a:t>Thanks for attending!</a:t>
            </a:r>
          </a:p>
        </p:txBody>
      </p:sp>
      <p:sp>
        <p:nvSpPr>
          <p:cNvPr id="5" name="Text Placeholder 4">
            <a:extLst>
              <a:ext uri="{FF2B5EF4-FFF2-40B4-BE49-F238E27FC236}">
                <a16:creationId xmlns:a16="http://schemas.microsoft.com/office/drawing/2014/main" id="{38F7E23B-3E11-40AB-9532-D01B3939C516}"/>
              </a:ext>
            </a:extLst>
          </p:cNvPr>
          <p:cNvSpPr>
            <a:spLocks noGrp="1"/>
          </p:cNvSpPr>
          <p:nvPr>
            <p:ph type="body" idx="1"/>
          </p:nvPr>
        </p:nvSpPr>
        <p:spPr>
          <a:xfrm>
            <a:off x="866929" y="2092300"/>
            <a:ext cx="4732359" cy="1500187"/>
          </a:xfrm>
        </p:spPr>
        <p:txBody>
          <a:bodyPr>
            <a:normAutofit/>
          </a:bodyPr>
          <a:lstStyle/>
          <a:p>
            <a:r>
              <a:rPr lang="en-US" dirty="0"/>
              <a:t>Next webinar in the series: </a:t>
            </a:r>
          </a:p>
          <a:p>
            <a:r>
              <a:rPr lang="en-US" b="1" dirty="0"/>
              <a:t>Drinking Water Regulations</a:t>
            </a:r>
          </a:p>
          <a:p>
            <a:r>
              <a:rPr lang="en-US" dirty="0"/>
              <a:t>August 20, 2025</a:t>
            </a:r>
          </a:p>
        </p:txBody>
      </p:sp>
      <p:sp>
        <p:nvSpPr>
          <p:cNvPr id="6" name="Text Placeholder 4">
            <a:extLst>
              <a:ext uri="{FF2B5EF4-FFF2-40B4-BE49-F238E27FC236}">
                <a16:creationId xmlns:a16="http://schemas.microsoft.com/office/drawing/2014/main" id="{ABD5822D-3AC7-4A8D-B2EE-8ED95AC6D079}"/>
              </a:ext>
            </a:extLst>
          </p:cNvPr>
          <p:cNvSpPr txBox="1">
            <a:spLocks/>
          </p:cNvSpPr>
          <p:nvPr/>
        </p:nvSpPr>
        <p:spPr>
          <a:xfrm>
            <a:off x="6821819" y="2092299"/>
            <a:ext cx="4258226" cy="150018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baseline="0">
                <a:solidFill>
                  <a:srgbClr val="666666"/>
                </a:solidFill>
                <a:latin typeface="Arial" panose="020B0604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baseline="0">
                <a:solidFill>
                  <a:schemeClr val="tx1">
                    <a:tint val="75000"/>
                  </a:schemeClr>
                </a:solidFill>
                <a:latin typeface="Arial" panose="020B0604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baseline="0">
                <a:solidFill>
                  <a:schemeClr val="tx1">
                    <a:tint val="75000"/>
                  </a:schemeClr>
                </a:solidFill>
                <a:latin typeface="Arial" panose="020B0604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baseline="0">
                <a:solidFill>
                  <a:schemeClr val="tx1">
                    <a:tint val="75000"/>
                  </a:schemeClr>
                </a:solidFill>
                <a:latin typeface="Arial" panose="020B0604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baseline="0">
                <a:solidFill>
                  <a:schemeClr val="tx1">
                    <a:tint val="75000"/>
                  </a:schemeClr>
                </a:solidFill>
                <a:latin typeface="Arial" panose="020B0604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666666"/>
                </a:solidFill>
                <a:effectLst/>
                <a:uLnTx/>
                <a:uFillTx/>
                <a:latin typeface="Arial" panose="020B0604020202020204" pitchFamily="34" charset="0"/>
                <a:ea typeface="+mn-ea"/>
                <a:cs typeface="+mn-cs"/>
              </a:rPr>
              <a:t>Shannon Sloane Pepper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666666"/>
                </a:solidFill>
                <a:effectLst/>
                <a:uLnTx/>
                <a:uFillTx/>
                <a:latin typeface="Arial" panose="020B0604020202020204" pitchFamily="34" charset="0"/>
                <a:ea typeface="+mn-ea"/>
                <a:cs typeface="+mn-cs"/>
              </a:rPr>
              <a:t>spepper@unm.edu</a:t>
            </a:r>
          </a:p>
        </p:txBody>
      </p:sp>
      <p:pic>
        <p:nvPicPr>
          <p:cNvPr id="7" name="Picture 6">
            <a:extLst>
              <a:ext uri="{FF2B5EF4-FFF2-40B4-BE49-F238E27FC236}">
                <a16:creationId xmlns:a16="http://schemas.microsoft.com/office/drawing/2014/main" id="{EA21ABC2-A40F-4D57-9FAD-B700BF8C9BA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26421" y="565930"/>
            <a:ext cx="3350544" cy="1325563"/>
          </a:xfrm>
          <a:prstGeom prst="rect">
            <a:avLst/>
          </a:prstGeom>
        </p:spPr>
      </p:pic>
    </p:spTree>
    <p:extLst>
      <p:ext uri="{BB962C8B-B14F-4D97-AF65-F5344CB8AC3E}">
        <p14:creationId xmlns:p14="http://schemas.microsoft.com/office/powerpoint/2010/main" val="1769524340"/>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Office Theme">
  <a:themeElements>
    <a:clrScheme name="Custom 3">
      <a:dk1>
        <a:srgbClr val="024191"/>
      </a:dk1>
      <a:lt1>
        <a:srgbClr val="FFFFFF"/>
      </a:lt1>
      <a:dk2>
        <a:srgbClr val="1A7DC0"/>
      </a:dk2>
      <a:lt2>
        <a:srgbClr val="B7B7B7"/>
      </a:lt2>
      <a:accent1>
        <a:srgbClr val="16692C"/>
      </a:accent1>
      <a:accent2>
        <a:srgbClr val="1A7DC0"/>
      </a:accent2>
      <a:accent3>
        <a:srgbClr val="024191"/>
      </a:accent3>
      <a:accent4>
        <a:srgbClr val="227C3A"/>
      </a:accent4>
      <a:accent5>
        <a:srgbClr val="666666"/>
      </a:accent5>
      <a:accent6>
        <a:srgbClr val="60BF5C"/>
      </a:accent6>
      <a:hlink>
        <a:srgbClr val="6ED1EA"/>
      </a:hlink>
      <a:folHlink>
        <a:srgbClr val="60BF5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2D01BAA1-D028-C148-8494-391879C48DCD}" vid="{C34D3342-74D6-2746-A394-F14F65AE9A6B}"/>
    </a:ext>
  </a:extLst>
</a:theme>
</file>

<file path=ppt/theme/theme3.xml><?xml version="1.0" encoding="utf-8"?>
<a:theme xmlns:a="http://schemas.openxmlformats.org/drawingml/2006/main" name="5_Office Theme">
  <a:themeElements>
    <a:clrScheme name="SWEFC BIL">
      <a:dk1>
        <a:sysClr val="windowText" lastClr="000000"/>
      </a:dk1>
      <a:lt1>
        <a:sysClr val="window" lastClr="FFFFFF"/>
      </a:lt1>
      <a:dk2>
        <a:srgbClr val="595959"/>
      </a:dk2>
      <a:lt2>
        <a:srgbClr val="DBEFF9"/>
      </a:lt2>
      <a:accent1>
        <a:srgbClr val="0070C0"/>
      </a:accent1>
      <a:accent2>
        <a:srgbClr val="009DD9"/>
      </a:accent2>
      <a:accent3>
        <a:srgbClr val="90C6F6"/>
      </a:accent3>
      <a:accent4>
        <a:srgbClr val="45C8BB"/>
      </a:accent4>
      <a:accent5>
        <a:srgbClr val="17406D"/>
      </a:accent5>
      <a:accent6>
        <a:srgbClr val="17406D"/>
      </a:accent6>
      <a:hlink>
        <a:srgbClr val="45C7BB"/>
      </a:hlink>
      <a:folHlink>
        <a:srgbClr val="85DFD0"/>
      </a:folHlink>
    </a:clrScheme>
    <a:fontScheme name="Custom 2">
      <a:majorFont>
        <a:latin typeface="Arial"/>
        <a:ea typeface=""/>
        <a:cs typeface=""/>
      </a:majorFont>
      <a:minorFont>
        <a:latin typeface="Raleway"/>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 PPT Template" id="{46EC01E9-B58B-4C05-8501-34ADA106A757}" vid="{C9268ACE-1DAD-4860-BB5F-D9C6AD0BD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item1.xml><?xml version="1.0" encoding="utf-8"?>
<SessionQuestionData>
  <AllQuestions/>
</SessionQuestionData>
</file>

<file path=customXml/item2.xml><?xml version="1.0" encoding="utf-8"?>
<SessionAnswerData>
  <AllAnswers/>
</SessionAnswerData>
</file>

<file path=customXml/item3.xml><?xml version="1.0" encoding="utf-8"?>
<SessionResponseData/>
</file>

<file path=customXml/item4.xml><?xml version="1.0" encoding="utf-8"?>
<SessionRankData/>
</file>

<file path=customXml/item5.xml><?xml version="1.0" encoding="utf-8"?>
<SessionParticipantData/>
</file>

<file path=customXml/item6.xml><?xml version="1.0" encoding="utf-8"?>
<ParticipantInfoData/>
</file>

<file path=customXml/item7.xml><?xml version="1.0" encoding="utf-8"?>
<CustomFieldInfoData/>
</file>

<file path=customXml/item8.xml><?xml version="1.0" encoding="utf-8"?>
<SessionCloseEndedDescriptorsData/>
</file>

<file path=customXml/item9.xml><?xml version="1.0" encoding="utf-8"?>
<SessionGroupWeightData/>
</file>

<file path=customXml/item10.xml><?xml version="1.0" encoding="utf-8"?>
<SessionSlideDescriptorData/>
</file>

<file path=customXml/item11.xml><?xml version="1.0" encoding="utf-8"?>
<SessionPresentationSettingsData>
  <Settings>
    <answerbulletformat>Numeric</answerbulletformat>
    <pointstoclock>No</pointstoclock>
    <answernowautoinsert>No</answernowautoinsert>
    <answernowstyle>Explosion</answernowstyle>
    <answernowtext>Answer Now</answernowtext>
    <chartcolors>Use PowerPoint Color Scheme</chartcolors>
    <charttype>Vertical</charttype>
    <correctanswerindicator>Checkmark</correctanswerindicator>
    <countdownautoinsert>Yes</countdownautoinsert>
    <countdownseconds>10</countdownseconds>
    <countdownsound>TicToc.wav</countdownsound>
    <countdownstyle>Stopwatch</countdownstyle>
    <gridautoinsert>No</gridautoinsert>
    <gridfillstyle>Answered</gridfillstyle>
    <gridfillcolor>255,255,0</gridfillcolor>
    <chartmodel>3D</chartmodel>
    <simulatedvotecount>50</simulatedvotecount>
    <gridcolor>176,216,255</gridcolor>
    <gridalternatecolor>62,158,255</gridalternatecolor>
    <gridincorrectcolor/>
    <gridopacity>100%</gridopacity>
    <gridtextstyle>Keypad #</gridtextstyle>
    <inputsource>Response Devices</inputsource>
    <userpreferredinputsource/>
    <multipleresponsedivisor># of Responses</multipleresponsedivisor>
    <participantsleaderboard>5</participantsleaderboard>
    <percentagedecimalplaces>0</percentagedecimalplaces>
    <responsecounterautoinsert>Vote Counter</responsecounterautoinsert>
    <responsecounterstyle>Circle</responsecounterstyle>
    <responsecountertextcolor>0,0,0</responsecountertextcolor>
    <responsecounterfillcolor>79,129,189</responsecounterfillcolor>
    <responsecounterbordercolor>56,93,138</responsecounterbordercolor>
    <responsecounterdisplayvalue># of Votes Received</responsecounterdisplayvalue>
    <insertobjectusingcolor>Blue</insertobjectusingcolor>
    <showresults>Yes</showresults>
    <teamcolors>User Defined</teamcolors>
    <teamidentificationtype>None</teamidentificationtype>
    <teamscoringtype>Voting pads only</teamscoringtype>
    <teamscoringdecimalplaces>0</teamscoringdecimalplaces>
    <teamidentificationitem/>
    <teamsleaderboard>5</teamsleaderboard>
    <teamname1/>
    <teamname2/>
    <teamname3/>
    <teamname4/>
    <teamname5/>
    <teamname6/>
    <teamname7/>
    <teamname8/>
    <teamname9/>
    <teamname10/>
    <showcontrolbar>Slides with EZ-VOTE Objects</showcontrolbar>
    <defaultcorrectpointvalue>100</defaultcorrectpointvalue>
    <defaultincorrectpointvalue>0</defaultincorrectpointvalue>
    <chartcolor1>187,224,227</chartcolor1>
    <chartcolor2>51,51,153</chartcolor2>
    <chartcolor3>0,153,153</chartcolor3>
    <chartcolor4>153,204,0</chartcolor4>
    <chartcolor5>128,128,128</chartcolor5>
    <chartcolor6>0,0,0</chartcolor6>
    <chartcolor7>0,102,204</chartcolor7>
    <chartcolor8>204,204,255</chartcolor8>
    <chartcolor9>255,0,0</chartcolor9>
    <chartcolor10>255,255,0</chartcolor10>
    <teamcolor1>187,224,227</teamcolor1>
    <teamcolor2>51,51,153</teamcolor2>
    <teamcolor3>0,153,153</teamcolor3>
    <teamcolor4>153,204,0</teamcolor4>
    <teamcolor5>128,128,128</teamcolor5>
    <teamcolor6>0,0,0</teamcolor6>
    <teamcolor7>0,102,204</teamcolor7>
    <teamcolor8>204,204,255</teamcolor8>
    <teamcolor9>255,0,0</teamcolor9>
    <teamcolor10>255,255,0</teamcolor10>
    <displayanswerimagesduringvote>Yes</displayanswerimagesduringvote>
    <displayanswerimageswithresponses>Yes</displayanswerimageswithresponses>
    <displayanswertextduringvote>Yes</displayanswertextduringvote>
    <displayanswertextwithresponses>Yes</displayanswertextwithresponses>
    <questionslideid/>
    <controlbarstate>Expanded</controlbarstate>
    <isgridcolorknowncolor>No</isgridcolorknowncolor>
    <gridcolorname>255,255,0</gridcolorname>
    <autorec/>
    <autorectimeintrvl/>
    <chartvotesview>Percent Raw</chartvotesview>
    <chartlabelscolor>0,0,0</chartlabelscolor>
    <ischartlabelcolorknowncolor/>
    <chartlabelcolorname/>
    <chartxaxislabeltype>Full Text</chartxaxislabeltype>
    <controlbarposition>Top Left</controlbarposition>
    <teamscoreordertype>Ordinal order</teamscoreordertype>
    <legend>Show</legend>
    <bars>Show</bars>
  </Settings>
</SessionPresentationSettingsData>
</file>

<file path=customXml/item12.xml><?xml version="1.0" encoding="utf-8"?>
<SessionSlideSettingsData>
  <Settings/>
</SessionSlideSettingsData>
</file>

<file path=customXml/item13.xml><?xml version="1.0" encoding="utf-8"?>
<TeamNamesData>
  <TeamNames/>
</TeamNamesData>
</file>

<file path=customXml/item14.xml><?xml version="1.0" encoding="utf-8"?>
<SessionSlideMasterData>
  <SlideMaster/>
</SessionSlideMasterData>
</file>

<file path=customXml/item15.xml><?xml version="1.0" encoding="utf-8"?>
<SessionResponseGridSettings>
  <AllResponseGridSettings/>
</SessionResponseGridSettings>
</file>

<file path=customXml/item16.xml><?xml version="1.0" encoding="utf-8"?>
<TextingSlideData/>
</file>

<file path=customXml/item17.xml><?xml version="1.0" encoding="utf-8"?>
<ct:contentTypeSchema xmlns:ct="http://schemas.microsoft.com/office/2006/metadata/contentType" xmlns:ma="http://schemas.microsoft.com/office/2006/metadata/properties/metaAttributes" ct:_="" ma:_="" ma:contentTypeName="Document" ma:contentTypeID="0x010100381530E3F6B7AA41B74DDEE79226B885" ma:contentTypeVersion="19" ma:contentTypeDescription="Create a new document." ma:contentTypeScope="" ma:versionID="d7b304dc3ac3320a32f12cb982988638">
  <xsd:schema xmlns:xsd="http://www.w3.org/2001/XMLSchema" xmlns:xs="http://www.w3.org/2001/XMLSchema" xmlns:p="http://schemas.microsoft.com/office/2006/metadata/properties" xmlns:ns2="bcfcacb4-ef8c-4171-b2bd-68e64a4a5b38" xmlns:ns3="adfd91b3-bd4d-4885-9b34-1e53a11780c3" targetNamespace="http://schemas.microsoft.com/office/2006/metadata/properties" ma:root="true" ma:fieldsID="af15f68de9fb5e13bf583caa6f1aca26" ns2:_="" ns3:_="">
    <xsd:import namespace="bcfcacb4-ef8c-4171-b2bd-68e64a4a5b38"/>
    <xsd:import namespace="adfd91b3-bd4d-4885-9b34-1e53a11780c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fcacb4-ef8c-4171-b2bd-68e64a4a5b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911b813-a230-4b01-befd-2f84efefd6e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fd91b3-bd4d-4885-9b34-1e53a11780c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6d5565d-c95a-477d-8f04-9b80b2ec6ed2}" ma:internalName="TaxCatchAll" ma:showField="CatchAllData" ma:web="adfd91b3-bd4d-4885-9b34-1e53a11780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18.xml><?xml version="1.0" encoding="utf-8"?>
<?mso-contentType ?>
<FormTemplates xmlns="http://schemas.microsoft.com/sharepoint/v3/contenttype/forms">
  <Display>DocumentLibraryForm</Display>
  <Edit>DocumentLibraryForm</Edit>
  <New>DocumentLibraryForm</New>
</FormTemplates>
</file>

<file path=customXml/item19.xml><?xml version="1.0" encoding="utf-8"?>
<p:properties xmlns:p="http://schemas.microsoft.com/office/2006/metadata/properties" xmlns:xsi="http://www.w3.org/2001/XMLSchema-instance" xmlns:pc="http://schemas.microsoft.com/office/infopath/2007/PartnerControls">
  <documentManagement>
    <lcf76f155ced4ddcb4097134ff3c332f xmlns="bcfcacb4-ef8c-4171-b2bd-68e64a4a5b38">
      <Terms xmlns="http://schemas.microsoft.com/office/infopath/2007/PartnerControls"/>
    </lcf76f155ced4ddcb4097134ff3c332f>
    <TaxCatchAll xmlns="adfd91b3-bd4d-4885-9b34-1e53a11780c3" xsi:nil="true"/>
  </documentManagement>
</p:properties>
</file>

<file path=customXml/itemProps1.xml><?xml version="1.0" encoding="utf-8"?>
<ds:datastoreItem xmlns:ds="http://schemas.openxmlformats.org/officeDocument/2006/customXml" ds:itemID="{09829C69-4A9E-4662-8E23-4F6D0B91A120}">
  <ds:schemaRefs/>
</ds:datastoreItem>
</file>

<file path=customXml/itemProps2.xml><?xml version="1.0" encoding="utf-8"?>
<ds:datastoreItem xmlns:ds="http://schemas.openxmlformats.org/officeDocument/2006/customXml" ds:itemID="{0172226A-30E9-411C-AB87-8595F3854C2A}">
  <ds:schemaRefs/>
</ds:datastoreItem>
</file>

<file path=customXml/itemProps3.xml><?xml version="1.0" encoding="utf-8"?>
<ds:datastoreItem xmlns:ds="http://schemas.openxmlformats.org/officeDocument/2006/customXml" ds:itemID="{7DE999D6-AED8-4C93-8F7F-2BA287727AD4}">
  <ds:schemaRefs/>
</ds:datastoreItem>
</file>

<file path=customXml/itemProps4.xml><?xml version="1.0" encoding="utf-8"?>
<ds:datastoreItem xmlns:ds="http://schemas.openxmlformats.org/officeDocument/2006/customXml" ds:itemID="{3E0AA435-38FE-457D-B099-05F4D7EA1965}">
  <ds:schemaRefs/>
</ds:datastoreItem>
</file>

<file path=customXml/itemProps5.xml><?xml version="1.0" encoding="utf-8"?>
<ds:datastoreItem xmlns:ds="http://schemas.openxmlformats.org/officeDocument/2006/customXml" ds:itemID="{91BA64BF-0640-4457-933A-DB030A24FA23}">
  <ds:schemaRefs/>
</ds:datastoreItem>
</file>

<file path=customXml/itemProps6.xml><?xml version="1.0" encoding="utf-8"?>
<ds:datastoreItem xmlns:ds="http://schemas.openxmlformats.org/officeDocument/2006/customXml" ds:itemID="{FCEE7861-CD63-49E7-9071-CF76FA19BD50}">
  <ds:schemaRefs/>
</ds:datastoreItem>
</file>

<file path=customXml/itemProps7.xml><?xml version="1.0" encoding="utf-8"?>
<ds:datastoreItem xmlns:ds="http://schemas.openxmlformats.org/officeDocument/2006/customXml" ds:itemID="{8EBEEC5A-8825-4E78-BA53-D80FF8F5C3FA}">
  <ds:schemaRefs/>
</ds:datastoreItem>
</file>

<file path=customXml/itemProps8.xml><?xml version="1.0" encoding="utf-8"?>
<ds:datastoreItem xmlns:ds="http://schemas.openxmlformats.org/officeDocument/2006/customXml" ds:itemID="{11D98E89-5326-4BB5-BE2C-1340723F9EE6}">
  <ds:schemaRefs/>
</ds:datastoreItem>
</file>

<file path=customXml/itemProps9.xml><?xml version="1.0" encoding="utf-8"?>
<ds:datastoreItem xmlns:ds="http://schemas.openxmlformats.org/officeDocument/2006/customXml" ds:itemID="{676B0A23-131C-48F6-A0FA-0D964B7FE049}">
  <ds:schemaRefs/>
</ds:datastoreItem>
</file>

<file path=customXml/itemProps10.xml><?xml version="1.0" encoding="utf-8"?>
<ds:datastoreItem xmlns:ds="http://schemas.openxmlformats.org/officeDocument/2006/customXml" ds:itemID="{6EF486C7-6593-4ACB-933B-E79016806C5C}">
  <ds:schemaRefs/>
</ds:datastoreItem>
</file>

<file path=customXml/itemProps11.xml><?xml version="1.0" encoding="utf-8"?>
<ds:datastoreItem xmlns:ds="http://schemas.openxmlformats.org/officeDocument/2006/customXml" ds:itemID="{449F905D-EAE7-4F1D-9DB3-6ADE37837A1E}">
  <ds:schemaRefs/>
</ds:datastoreItem>
</file>

<file path=customXml/itemProps12.xml><?xml version="1.0" encoding="utf-8"?>
<ds:datastoreItem xmlns:ds="http://schemas.openxmlformats.org/officeDocument/2006/customXml" ds:itemID="{F8E5CF49-A5C4-449A-BE40-AABF5F576205}">
  <ds:schemaRefs/>
</ds:datastoreItem>
</file>

<file path=customXml/itemProps13.xml><?xml version="1.0" encoding="utf-8"?>
<ds:datastoreItem xmlns:ds="http://schemas.openxmlformats.org/officeDocument/2006/customXml" ds:itemID="{F7A13700-4C20-499C-9B4B-004681055416}">
  <ds:schemaRefs/>
</ds:datastoreItem>
</file>

<file path=customXml/itemProps14.xml><?xml version="1.0" encoding="utf-8"?>
<ds:datastoreItem xmlns:ds="http://schemas.openxmlformats.org/officeDocument/2006/customXml" ds:itemID="{7E5B5F1C-9546-405F-B93D-256EA0AFD37D}">
  <ds:schemaRefs/>
</ds:datastoreItem>
</file>

<file path=customXml/itemProps15.xml><?xml version="1.0" encoding="utf-8"?>
<ds:datastoreItem xmlns:ds="http://schemas.openxmlformats.org/officeDocument/2006/customXml" ds:itemID="{DCE2A578-DFF3-4E37-B2C3-72C81DEB02CA}">
  <ds:schemaRefs/>
</ds:datastoreItem>
</file>

<file path=customXml/itemProps16.xml><?xml version="1.0" encoding="utf-8"?>
<ds:datastoreItem xmlns:ds="http://schemas.openxmlformats.org/officeDocument/2006/customXml" ds:itemID="{07FC7C6F-02A0-4D50-BF3E-5CC03B4FEB20}">
  <ds:schemaRefs/>
</ds:datastoreItem>
</file>

<file path=customXml/itemProps17.xml><?xml version="1.0" encoding="utf-8"?>
<ds:datastoreItem xmlns:ds="http://schemas.openxmlformats.org/officeDocument/2006/customXml" ds:itemID="{57A23DAF-A20E-40C2-898A-363D18C5DF20}"/>
</file>

<file path=customXml/itemProps18.xml><?xml version="1.0" encoding="utf-8"?>
<ds:datastoreItem xmlns:ds="http://schemas.openxmlformats.org/officeDocument/2006/customXml" ds:itemID="{9B961378-85D0-4DFF-B539-7329DD5DC72F}"/>
</file>

<file path=customXml/itemProps19.xml><?xml version="1.0" encoding="utf-8"?>
<ds:datastoreItem xmlns:ds="http://schemas.openxmlformats.org/officeDocument/2006/customXml" ds:itemID="{CE8AE26B-AA8A-4063-A443-0F7D7FD30870}"/>
</file>

<file path=docProps/app.xml><?xml version="1.0" encoding="utf-8"?>
<Properties xmlns="http://schemas.openxmlformats.org/officeDocument/2006/extended-properties" xmlns:vt="http://schemas.openxmlformats.org/officeDocument/2006/docPropsVTypes">
  <Template>office theme</Template>
  <TotalTime>1609</TotalTime>
  <Words>2396</Words>
  <Application>Microsoft Office PowerPoint</Application>
  <PresentationFormat>Widescreen</PresentationFormat>
  <Paragraphs>356</Paragraphs>
  <Slides>34</Slides>
  <Notes>15</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34</vt:i4>
      </vt:variant>
    </vt:vector>
  </HeadingPairs>
  <TitlesOfParts>
    <vt:vector size="48" baseType="lpstr">
      <vt:lpstr>Aptos</vt:lpstr>
      <vt:lpstr>Aptos Display</vt:lpstr>
      <vt:lpstr>Arial</vt:lpstr>
      <vt:lpstr>Calibri</vt:lpstr>
      <vt:lpstr>Calibri Light</vt:lpstr>
      <vt:lpstr>Cambria Math</vt:lpstr>
      <vt:lpstr>Helvetica</vt:lpstr>
      <vt:lpstr>Helvetica Neue</vt:lpstr>
      <vt:lpstr>Montserrat</vt:lpstr>
      <vt:lpstr>Raleway</vt:lpstr>
      <vt:lpstr>1_Office Theme</vt:lpstr>
      <vt:lpstr>4_Office Theme</vt:lpstr>
      <vt:lpstr>5_Office Theme</vt:lpstr>
      <vt:lpstr>office theme</vt:lpstr>
      <vt:lpstr>PowerPoint Presentation</vt:lpstr>
      <vt:lpstr>Shannon Sloane Pepper  Water Utility Trainer and Specialist  spepper@unm.edu</vt:lpstr>
      <vt:lpstr>PowerPoint Presentation</vt:lpstr>
      <vt:lpstr>PowerPoint Presentation</vt:lpstr>
      <vt:lpstr>WPI/ABC Operator Certification</vt:lpstr>
      <vt:lpstr>Schedule for 2025:</vt:lpstr>
      <vt:lpstr>https://swefc.unm.edu/home/op-cert-trainings/</vt:lpstr>
      <vt:lpstr>Sign in for every session to ensure you get credit for attending</vt:lpstr>
      <vt:lpstr>Surface Area Basics</vt:lpstr>
      <vt:lpstr>Surface Area &amp; Water System Operations</vt:lpstr>
      <vt:lpstr>Surface Area &amp; Water System Operations</vt:lpstr>
      <vt:lpstr>Surface Area Equations</vt:lpstr>
      <vt:lpstr>Surface Area Example – Square or Rectangle</vt:lpstr>
      <vt:lpstr>Surface Area Example - Circle</vt:lpstr>
      <vt:lpstr>Surface Area Practice</vt:lpstr>
      <vt:lpstr>Surface Area Practice</vt:lpstr>
      <vt:lpstr>Now let’s dive deep into some 3D water math!!! </vt:lpstr>
      <vt:lpstr>How precise is our input data?</vt:lpstr>
      <vt:lpstr>Your turn: Volume of a box and conversion</vt:lpstr>
      <vt:lpstr>Your turn: Volume of a box and conversion</vt:lpstr>
      <vt:lpstr>Volume of a cylinder (tank, pipe, well)</vt:lpstr>
      <vt:lpstr>Example: calculating volume of cylinder</vt:lpstr>
      <vt:lpstr>Example: calculating volume of cylinder</vt:lpstr>
      <vt:lpstr>Your turn: Volume of a Cylinder</vt:lpstr>
      <vt:lpstr>Your turn: Volume of a Cylinder</vt:lpstr>
      <vt:lpstr>Water Pressure</vt:lpstr>
      <vt:lpstr>Water Pressure &amp; System Operations</vt:lpstr>
      <vt:lpstr>Pressure and Feet of Head</vt:lpstr>
      <vt:lpstr>Pressure and Feet of Head</vt:lpstr>
      <vt:lpstr>Calculating Pressure Example</vt:lpstr>
      <vt:lpstr>Calculating Pressure Practice</vt:lpstr>
      <vt:lpstr>Calculating Pressure Practice</vt:lpstr>
      <vt:lpstr>PowerPoint Presentation</vt:lpstr>
      <vt:lpstr>Thanks for attending!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Water Math: Area, Volume, Pressure</dc:title>
  <dc:creator>Shannon Sloane Pepper</dc:creator>
  <cp:lastModifiedBy>Shannon Sloane Pepper</cp:lastModifiedBy>
  <cp:revision>3</cp:revision>
  <dcterms:created xsi:type="dcterms:W3CDTF">2025-07-10T18:22:44Z</dcterms:created>
  <dcterms:modified xsi:type="dcterms:W3CDTF">2025-08-06T23:48:42Z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0x010100381530E3F6B7AA41B74DDEE79226B885</vt:lpwstr>
  </property>
  <property fmtid="{D5CDD505-2E9C-101B-9397-08002B2CF9AE}" pid="3" name="PresentationID">
    <vt:lpwstr>98c0a826a9f541d78036b792ed93a586</vt:lpwstr>
  </property>
  <property fmtid="{D5CDD505-2E9C-101B-9397-08002B2CF9AE}" pid="4" name="IsExistingPresentation">
    <vt:lpwstr>Yes</vt:lpwstr>
  </property>
  <property fmtid="{D5CDD505-2E9C-101B-9397-08002B2CF9AE}" pid="5" name="PresentationVersion">
    <vt:lpwstr>2.1</vt:lpwstr>
  </property>
  <property fmtid="{D5CDD505-2E9C-101B-9397-08002B2CF9AE}" pid="6" name="MediaServiceImageTags">
    <vt:lpwstr/>
  </property>
</Properties>
</file>