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7"/>
    <p:sldMasterId id="2147483684" r:id="rId18"/>
    <p:sldMasterId id="2147483705" r:id="rId19"/>
    <p:sldMasterId id="2147483728" r:id="rId20"/>
  </p:sldMasterIdLst>
  <p:notesMasterIdLst>
    <p:notesMasterId r:id="rId55"/>
  </p:notesMasterIdLst>
  <p:sldIdLst>
    <p:sldId id="3768" r:id="rId21"/>
    <p:sldId id="4290" r:id="rId22"/>
    <p:sldId id="3808" r:id="rId23"/>
    <p:sldId id="4366" r:id="rId24"/>
    <p:sldId id="3942" r:id="rId25"/>
    <p:sldId id="3941" r:id="rId26"/>
    <p:sldId id="3966" r:id="rId27"/>
    <p:sldId id="3950" r:id="rId28"/>
    <p:sldId id="1066" r:id="rId29"/>
    <p:sldId id="1073" r:id="rId30"/>
    <p:sldId id="1067" r:id="rId31"/>
    <p:sldId id="1068" r:id="rId32"/>
    <p:sldId id="1074" r:id="rId33"/>
    <p:sldId id="1071" r:id="rId34"/>
    <p:sldId id="1075" r:id="rId35"/>
    <p:sldId id="1076" r:id="rId36"/>
    <p:sldId id="949" r:id="rId37"/>
    <p:sldId id="957" r:id="rId38"/>
    <p:sldId id="958" r:id="rId39"/>
    <p:sldId id="959" r:id="rId40"/>
    <p:sldId id="950" r:id="rId41"/>
    <p:sldId id="961" r:id="rId42"/>
    <p:sldId id="962" r:id="rId43"/>
    <p:sldId id="1087" r:id="rId44"/>
    <p:sldId id="1088" r:id="rId45"/>
    <p:sldId id="1050" r:id="rId46"/>
    <p:sldId id="1052" r:id="rId47"/>
    <p:sldId id="1053" r:id="rId48"/>
    <p:sldId id="1054" r:id="rId49"/>
    <p:sldId id="1055" r:id="rId50"/>
    <p:sldId id="1056" r:id="rId51"/>
    <p:sldId id="1058" r:id="rId52"/>
    <p:sldId id="3919" r:id="rId53"/>
    <p:sldId id="436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5624" autoAdjust="0"/>
  </p:normalViewPr>
  <p:slideViewPr>
    <p:cSldViewPr snapToGrid="0">
      <p:cViewPr varScale="1">
        <p:scale>
          <a:sx n="73" d="100"/>
          <a:sy n="73" d="100"/>
        </p:scale>
        <p:origin x="84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Master" Target="slideMasters/slideMaster2.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notesMaster" Target="notesMasters/notesMaster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9.xml"/><Relationship Id="rId11" Type="http://schemas.openxmlformats.org/officeDocument/2006/relationships/customXml" Target="../customXml/item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customXml" Target="../customXml/item18.xml"/><Relationship Id="rId19" Type="http://schemas.openxmlformats.org/officeDocument/2006/relationships/slideMaster" Target="slideMasters/slideMaster3.xml"/><Relationship Id="rId14" Type="http://schemas.openxmlformats.org/officeDocument/2006/relationships/customXml" Target="../customXml/item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slide" Target="slides/slide3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Master" Target="slideMasters/slideMaster1.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tableStyles" Target="tableStyles.xml"/><Relationship Id="rId20" Type="http://schemas.openxmlformats.org/officeDocument/2006/relationships/slideMaster" Target="slideMasters/slideMaster4.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customXml" Target="../customXml/item19.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customXml" Target="../customXml/item17.xml"/><Relationship Id="rId4" Type="http://schemas.openxmlformats.org/officeDocument/2006/relationships/customXml" Target="../customXml/item4.xml"/><Relationship Id="rId9" Type="http://schemas.openxmlformats.org/officeDocument/2006/relationships/customXml" Target="../customXml/item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2DB3E8-4697-4386-BBC4-0B3511CDC5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3A4C8AC-BFB6-477D-8EE7-9A07E18CE48D}">
      <dgm:prSet phldrT="[Text]"/>
      <dgm:spPr/>
      <dgm:t>
        <a:bodyPr/>
        <a:lstStyle/>
        <a:p>
          <a:r>
            <a:rPr lang="en-US" dirty="0"/>
            <a:t>Wastewater Pond Liner</a:t>
          </a:r>
        </a:p>
      </dgm:t>
    </dgm:pt>
    <dgm:pt modelId="{2A03ECA9-579E-4E72-B1BF-EBADD74D3E15}" type="parTrans" cxnId="{3715B738-45D1-473A-B12C-69FCFE65CCD0}">
      <dgm:prSet/>
      <dgm:spPr/>
      <dgm:t>
        <a:bodyPr/>
        <a:lstStyle/>
        <a:p>
          <a:endParaRPr lang="en-US"/>
        </a:p>
      </dgm:t>
    </dgm:pt>
    <dgm:pt modelId="{3639A839-5B23-4B48-ACA2-5F23A54D70BB}" type="sibTrans" cxnId="{3715B738-45D1-473A-B12C-69FCFE65CCD0}">
      <dgm:prSet/>
      <dgm:spPr/>
      <dgm:t>
        <a:bodyPr/>
        <a:lstStyle/>
        <a:p>
          <a:endParaRPr lang="en-US"/>
        </a:p>
      </dgm:t>
    </dgm:pt>
    <dgm:pt modelId="{8A86F920-85FF-48C6-BC9F-728E39658E1F}">
      <dgm:prSet phldrT="[Text]"/>
      <dgm:spPr/>
      <dgm:t>
        <a:bodyPr/>
        <a:lstStyle/>
        <a:p>
          <a:r>
            <a:rPr lang="en-US" dirty="0"/>
            <a:t>Weed Fabric</a:t>
          </a:r>
        </a:p>
      </dgm:t>
    </dgm:pt>
    <dgm:pt modelId="{64859532-4432-4677-B79F-915A9E993CE7}" type="parTrans" cxnId="{C6474F2F-5DB9-4F48-80A2-9DF68B46FEB6}">
      <dgm:prSet/>
      <dgm:spPr/>
      <dgm:t>
        <a:bodyPr/>
        <a:lstStyle/>
        <a:p>
          <a:endParaRPr lang="en-US"/>
        </a:p>
      </dgm:t>
    </dgm:pt>
    <dgm:pt modelId="{74C88A8A-8990-41E0-94DB-747C5456D905}" type="sibTrans" cxnId="{C6474F2F-5DB9-4F48-80A2-9DF68B46FEB6}">
      <dgm:prSet/>
      <dgm:spPr/>
      <dgm:t>
        <a:bodyPr/>
        <a:lstStyle/>
        <a:p>
          <a:endParaRPr lang="en-US"/>
        </a:p>
      </dgm:t>
    </dgm:pt>
    <dgm:pt modelId="{B133DE5B-38C8-4B21-93E9-1688A4B68E0E}">
      <dgm:prSet phldrT="[Text]"/>
      <dgm:spPr/>
      <dgm:t>
        <a:bodyPr/>
        <a:lstStyle/>
        <a:p>
          <a:r>
            <a:rPr lang="en-US" dirty="0"/>
            <a:t>Paint</a:t>
          </a:r>
        </a:p>
      </dgm:t>
    </dgm:pt>
    <dgm:pt modelId="{8CE207E5-ABA9-481C-8489-2231E1694796}" type="parTrans" cxnId="{C7F4EA43-196D-4C89-9DD2-E7D26DB54A8C}">
      <dgm:prSet/>
      <dgm:spPr/>
      <dgm:t>
        <a:bodyPr/>
        <a:lstStyle/>
        <a:p>
          <a:endParaRPr lang="en-US"/>
        </a:p>
      </dgm:t>
    </dgm:pt>
    <dgm:pt modelId="{6C4095DA-F921-41CB-AAFF-D2D74207ED6C}" type="sibTrans" cxnId="{C7F4EA43-196D-4C89-9DD2-E7D26DB54A8C}">
      <dgm:prSet/>
      <dgm:spPr/>
      <dgm:t>
        <a:bodyPr/>
        <a:lstStyle/>
        <a:p>
          <a:endParaRPr lang="en-US"/>
        </a:p>
      </dgm:t>
    </dgm:pt>
    <dgm:pt modelId="{3B20D191-6BFE-411D-8703-5F5A1583C9B0}">
      <dgm:prSet phldrT="[Text]"/>
      <dgm:spPr/>
      <dgm:t>
        <a:bodyPr/>
        <a:lstStyle/>
        <a:p>
          <a:r>
            <a:rPr lang="en-US" dirty="0"/>
            <a:t>Building Material</a:t>
          </a:r>
        </a:p>
      </dgm:t>
    </dgm:pt>
    <dgm:pt modelId="{FEE20972-4F8F-43C0-B33D-546785F98654}" type="parTrans" cxnId="{DC4436A1-1864-4251-848C-4B56D21DC963}">
      <dgm:prSet/>
      <dgm:spPr/>
      <dgm:t>
        <a:bodyPr/>
        <a:lstStyle/>
        <a:p>
          <a:endParaRPr lang="en-US"/>
        </a:p>
      </dgm:t>
    </dgm:pt>
    <dgm:pt modelId="{8E93EC09-9E01-44FF-B76A-B34D68C9AC42}" type="sibTrans" cxnId="{DC4436A1-1864-4251-848C-4B56D21DC963}">
      <dgm:prSet/>
      <dgm:spPr/>
      <dgm:t>
        <a:bodyPr/>
        <a:lstStyle/>
        <a:p>
          <a:endParaRPr lang="en-US"/>
        </a:p>
      </dgm:t>
    </dgm:pt>
    <dgm:pt modelId="{8FA45B4A-81E0-44E6-BC3F-75401735C157}" type="pres">
      <dgm:prSet presAssocID="{BC2DB3E8-4697-4386-BBC4-0B3511CDC591}" presName="linear" presStyleCnt="0">
        <dgm:presLayoutVars>
          <dgm:animLvl val="lvl"/>
          <dgm:resizeHandles val="exact"/>
        </dgm:presLayoutVars>
      </dgm:prSet>
      <dgm:spPr/>
    </dgm:pt>
    <dgm:pt modelId="{5C0837C7-662C-4AEB-8C03-04F6D7F0ED32}" type="pres">
      <dgm:prSet presAssocID="{53A4C8AC-BFB6-477D-8EE7-9A07E18CE48D}" presName="parentText" presStyleLbl="node1" presStyleIdx="0" presStyleCnt="4">
        <dgm:presLayoutVars>
          <dgm:chMax val="0"/>
          <dgm:bulletEnabled val="1"/>
        </dgm:presLayoutVars>
      </dgm:prSet>
      <dgm:spPr/>
    </dgm:pt>
    <dgm:pt modelId="{91F901AE-E96E-4908-B258-E8B33551F7C1}" type="pres">
      <dgm:prSet presAssocID="{3639A839-5B23-4B48-ACA2-5F23A54D70BB}" presName="spacer" presStyleCnt="0"/>
      <dgm:spPr/>
    </dgm:pt>
    <dgm:pt modelId="{7DE8486C-54CC-4084-B7BF-82328AEE77F0}" type="pres">
      <dgm:prSet presAssocID="{8A86F920-85FF-48C6-BC9F-728E39658E1F}" presName="parentText" presStyleLbl="node1" presStyleIdx="1" presStyleCnt="4">
        <dgm:presLayoutVars>
          <dgm:chMax val="0"/>
          <dgm:bulletEnabled val="1"/>
        </dgm:presLayoutVars>
      </dgm:prSet>
      <dgm:spPr/>
    </dgm:pt>
    <dgm:pt modelId="{41FA3843-4A4E-44A9-9D74-4EAA35D75917}" type="pres">
      <dgm:prSet presAssocID="{74C88A8A-8990-41E0-94DB-747C5456D905}" presName="spacer" presStyleCnt="0"/>
      <dgm:spPr/>
    </dgm:pt>
    <dgm:pt modelId="{9A4F9579-284F-461D-BB03-503A195FBBB0}" type="pres">
      <dgm:prSet presAssocID="{B133DE5B-38C8-4B21-93E9-1688A4B68E0E}" presName="parentText" presStyleLbl="node1" presStyleIdx="2" presStyleCnt="4">
        <dgm:presLayoutVars>
          <dgm:chMax val="0"/>
          <dgm:bulletEnabled val="1"/>
        </dgm:presLayoutVars>
      </dgm:prSet>
      <dgm:spPr/>
    </dgm:pt>
    <dgm:pt modelId="{C0FC4BAB-0454-427D-98E1-A04BCB6B4FBF}" type="pres">
      <dgm:prSet presAssocID="{6C4095DA-F921-41CB-AAFF-D2D74207ED6C}" presName="spacer" presStyleCnt="0"/>
      <dgm:spPr/>
    </dgm:pt>
    <dgm:pt modelId="{552F3F64-C47A-4DE4-A3BE-CDCD83BBC3E4}" type="pres">
      <dgm:prSet presAssocID="{3B20D191-6BFE-411D-8703-5F5A1583C9B0}" presName="parentText" presStyleLbl="node1" presStyleIdx="3" presStyleCnt="4">
        <dgm:presLayoutVars>
          <dgm:chMax val="0"/>
          <dgm:bulletEnabled val="1"/>
        </dgm:presLayoutVars>
      </dgm:prSet>
      <dgm:spPr/>
    </dgm:pt>
  </dgm:ptLst>
  <dgm:cxnLst>
    <dgm:cxn modelId="{C6474F2F-5DB9-4F48-80A2-9DF68B46FEB6}" srcId="{BC2DB3E8-4697-4386-BBC4-0B3511CDC591}" destId="{8A86F920-85FF-48C6-BC9F-728E39658E1F}" srcOrd="1" destOrd="0" parTransId="{64859532-4432-4677-B79F-915A9E993CE7}" sibTransId="{74C88A8A-8990-41E0-94DB-747C5456D905}"/>
    <dgm:cxn modelId="{424BBB32-0B86-4590-9006-80225CA25CA4}" type="presOf" srcId="{B133DE5B-38C8-4B21-93E9-1688A4B68E0E}" destId="{9A4F9579-284F-461D-BB03-503A195FBBB0}" srcOrd="0" destOrd="0" presId="urn:microsoft.com/office/officeart/2005/8/layout/vList2"/>
    <dgm:cxn modelId="{3715B738-45D1-473A-B12C-69FCFE65CCD0}" srcId="{BC2DB3E8-4697-4386-BBC4-0B3511CDC591}" destId="{53A4C8AC-BFB6-477D-8EE7-9A07E18CE48D}" srcOrd="0" destOrd="0" parTransId="{2A03ECA9-579E-4E72-B1BF-EBADD74D3E15}" sibTransId="{3639A839-5B23-4B48-ACA2-5F23A54D70BB}"/>
    <dgm:cxn modelId="{8C37575F-CEE2-471C-ABE7-F10EB77254A2}" type="presOf" srcId="{8A86F920-85FF-48C6-BC9F-728E39658E1F}" destId="{7DE8486C-54CC-4084-B7BF-82328AEE77F0}" srcOrd="0" destOrd="0" presId="urn:microsoft.com/office/officeart/2005/8/layout/vList2"/>
    <dgm:cxn modelId="{C7F4EA43-196D-4C89-9DD2-E7D26DB54A8C}" srcId="{BC2DB3E8-4697-4386-BBC4-0B3511CDC591}" destId="{B133DE5B-38C8-4B21-93E9-1688A4B68E0E}" srcOrd="2" destOrd="0" parTransId="{8CE207E5-ABA9-481C-8489-2231E1694796}" sibTransId="{6C4095DA-F921-41CB-AAFF-D2D74207ED6C}"/>
    <dgm:cxn modelId="{5E027B92-9093-49EE-9298-2F3D70259632}" type="presOf" srcId="{3B20D191-6BFE-411D-8703-5F5A1583C9B0}" destId="{552F3F64-C47A-4DE4-A3BE-CDCD83BBC3E4}" srcOrd="0" destOrd="0" presId="urn:microsoft.com/office/officeart/2005/8/layout/vList2"/>
    <dgm:cxn modelId="{AFFE999C-5759-4218-ACF1-BCD197C70934}" type="presOf" srcId="{53A4C8AC-BFB6-477D-8EE7-9A07E18CE48D}" destId="{5C0837C7-662C-4AEB-8C03-04F6D7F0ED32}" srcOrd="0" destOrd="0" presId="urn:microsoft.com/office/officeart/2005/8/layout/vList2"/>
    <dgm:cxn modelId="{DC4436A1-1864-4251-848C-4B56D21DC963}" srcId="{BC2DB3E8-4697-4386-BBC4-0B3511CDC591}" destId="{3B20D191-6BFE-411D-8703-5F5A1583C9B0}" srcOrd="3" destOrd="0" parTransId="{FEE20972-4F8F-43C0-B33D-546785F98654}" sibTransId="{8E93EC09-9E01-44FF-B76A-B34D68C9AC42}"/>
    <dgm:cxn modelId="{6993ACD9-B445-4F8B-AF87-D735332562F4}" type="presOf" srcId="{BC2DB3E8-4697-4386-BBC4-0B3511CDC591}" destId="{8FA45B4A-81E0-44E6-BC3F-75401735C157}" srcOrd="0" destOrd="0" presId="urn:microsoft.com/office/officeart/2005/8/layout/vList2"/>
    <dgm:cxn modelId="{C13C2BA4-783D-43D1-A16D-5870710878C6}" type="presParOf" srcId="{8FA45B4A-81E0-44E6-BC3F-75401735C157}" destId="{5C0837C7-662C-4AEB-8C03-04F6D7F0ED32}" srcOrd="0" destOrd="0" presId="urn:microsoft.com/office/officeart/2005/8/layout/vList2"/>
    <dgm:cxn modelId="{DD527E62-BB0B-44F7-A164-C697AAD3FCB7}" type="presParOf" srcId="{8FA45B4A-81E0-44E6-BC3F-75401735C157}" destId="{91F901AE-E96E-4908-B258-E8B33551F7C1}" srcOrd="1" destOrd="0" presId="urn:microsoft.com/office/officeart/2005/8/layout/vList2"/>
    <dgm:cxn modelId="{1C335D12-4A0F-4833-AEE0-3094F24A1CD8}" type="presParOf" srcId="{8FA45B4A-81E0-44E6-BC3F-75401735C157}" destId="{7DE8486C-54CC-4084-B7BF-82328AEE77F0}" srcOrd="2" destOrd="0" presId="urn:microsoft.com/office/officeart/2005/8/layout/vList2"/>
    <dgm:cxn modelId="{320759C3-56C9-422C-B5FD-344A81A53789}" type="presParOf" srcId="{8FA45B4A-81E0-44E6-BC3F-75401735C157}" destId="{41FA3843-4A4E-44A9-9D74-4EAA35D75917}" srcOrd="3" destOrd="0" presId="urn:microsoft.com/office/officeart/2005/8/layout/vList2"/>
    <dgm:cxn modelId="{849662DF-9E62-4B85-A40C-BEB44D1BFC90}" type="presParOf" srcId="{8FA45B4A-81E0-44E6-BC3F-75401735C157}" destId="{9A4F9579-284F-461D-BB03-503A195FBBB0}" srcOrd="4" destOrd="0" presId="urn:microsoft.com/office/officeart/2005/8/layout/vList2"/>
    <dgm:cxn modelId="{94DA50CA-897A-4BE4-B931-928D01D38DE8}" type="presParOf" srcId="{8FA45B4A-81E0-44E6-BC3F-75401735C157}" destId="{C0FC4BAB-0454-427D-98E1-A04BCB6B4FBF}" srcOrd="5" destOrd="0" presId="urn:microsoft.com/office/officeart/2005/8/layout/vList2"/>
    <dgm:cxn modelId="{7F720403-A421-4F8C-9083-C9485039C1A4}" type="presParOf" srcId="{8FA45B4A-81E0-44E6-BC3F-75401735C157}" destId="{552F3F64-C47A-4DE4-A3BE-CDCD83BBC3E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837C7-662C-4AEB-8C03-04F6D7F0ED32}">
      <dsp:nvSpPr>
        <dsp:cNvPr id="0" name=""/>
        <dsp:cNvSpPr/>
      </dsp:nvSpPr>
      <dsp:spPr>
        <a:xfrm>
          <a:off x="0" y="32070"/>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Wastewater Pond Liner</a:t>
          </a:r>
        </a:p>
      </dsp:txBody>
      <dsp:txXfrm>
        <a:off x="51517" y="83587"/>
        <a:ext cx="8817446" cy="952306"/>
      </dsp:txXfrm>
    </dsp:sp>
    <dsp:sp modelId="{7DE8486C-54CC-4084-B7BF-82328AEE77F0}">
      <dsp:nvSpPr>
        <dsp:cNvPr id="0" name=""/>
        <dsp:cNvSpPr/>
      </dsp:nvSpPr>
      <dsp:spPr>
        <a:xfrm>
          <a:off x="0" y="1214130"/>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Weed Fabric</a:t>
          </a:r>
        </a:p>
      </dsp:txBody>
      <dsp:txXfrm>
        <a:off x="51517" y="1265647"/>
        <a:ext cx="8817446" cy="952306"/>
      </dsp:txXfrm>
    </dsp:sp>
    <dsp:sp modelId="{9A4F9579-284F-461D-BB03-503A195FBBB0}">
      <dsp:nvSpPr>
        <dsp:cNvPr id="0" name=""/>
        <dsp:cNvSpPr/>
      </dsp:nvSpPr>
      <dsp:spPr>
        <a:xfrm>
          <a:off x="0" y="2396191"/>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Paint</a:t>
          </a:r>
        </a:p>
      </dsp:txBody>
      <dsp:txXfrm>
        <a:off x="51517" y="2447708"/>
        <a:ext cx="8817446" cy="952306"/>
      </dsp:txXfrm>
    </dsp:sp>
    <dsp:sp modelId="{552F3F64-C47A-4DE4-A3BE-CDCD83BBC3E4}">
      <dsp:nvSpPr>
        <dsp:cNvPr id="0" name=""/>
        <dsp:cNvSpPr/>
      </dsp:nvSpPr>
      <dsp:spPr>
        <a:xfrm>
          <a:off x="0" y="3578251"/>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Building Material</a:t>
          </a:r>
        </a:p>
      </dsp:txBody>
      <dsp:txXfrm>
        <a:off x="51517" y="3629768"/>
        <a:ext cx="8817446" cy="9523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7B237-ACD1-44D9-AC3C-0F7E2336795F}" type="datetimeFigureOut">
              <a:rPr lang="en-US" smtClean="0"/>
              <a:t>8/4/2025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87EA8C-21DA-4590-A06C-F689CC5AAE56}" type="slidenum">
              <a:rPr lang="en-US" smtClean="0"/>
              <a:t>‹#›</a:t>
            </a:fld>
            <a:endParaRPr lang="en-US"/>
          </a:p>
        </p:txBody>
      </p:sp>
    </p:spTree>
    <p:extLst>
      <p:ext uri="{BB962C8B-B14F-4D97-AF65-F5344CB8AC3E}">
        <p14:creationId xmlns:p14="http://schemas.microsoft.com/office/powerpoint/2010/main" val="2380881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and Guam (we’ll be having a couple of attendees from American Samoa as well in the later sessions.</a:t>
            </a:r>
          </a:p>
        </p:txBody>
      </p:sp>
      <p:sp>
        <p:nvSpPr>
          <p:cNvPr id="4" name="Slide Number Placeholder 3"/>
          <p:cNvSpPr>
            <a:spLocks noGrp="1"/>
          </p:cNvSpPr>
          <p:nvPr>
            <p:ph type="sldNum" sz="quarter" idx="5"/>
          </p:nvPr>
        </p:nvSpPr>
        <p:spPr/>
        <p:txBody>
          <a:bodyPr/>
          <a:lstStyle/>
          <a:p>
            <a:fld id="{9D962E49-2EF1-4D08-9461-BAE0BAA9ECEB}" type="slidenum">
              <a:rPr lang="en-US" smtClean="0"/>
              <a:t>1</a:t>
            </a:fld>
            <a:endParaRPr lang="en-US"/>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431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482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include your units in the equations. They will determine what your final units will be.</a:t>
            </a:r>
          </a:p>
          <a:p>
            <a:r>
              <a:rPr lang="en-US" dirty="0"/>
              <a:t>What will be the units for this?</a:t>
            </a:r>
          </a:p>
          <a:p>
            <a:r>
              <a:rPr lang="en-US" dirty="0"/>
              <a:t>4500 cubic feet is the correct answer, but we usually measure tanks in gallons. How many gallons would the capacity of this tank be?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714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include your units in the equations. They will determine what your final units will be.</a:t>
            </a:r>
          </a:p>
          <a:p>
            <a:r>
              <a:rPr lang="en-US" dirty="0"/>
              <a:t>What will be the units for this?</a:t>
            </a:r>
          </a:p>
          <a:p>
            <a:r>
              <a:rPr lang="en-US" dirty="0"/>
              <a:t>4500 cubic feet is the correct answer, but we usually measure tanks in gallons. How many gallons would the capacity of this tank be?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322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three are on the ABC formula sheet. Fourth formula not on sheet, but volume of a cylinder can also be measured as area of circle multiplied by height (third dimension), which is seen in the difference between the top two formulas and the third and fourth formula.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393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495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AD856A-9612-4C60-B216-5D59D93D607A}" type="datetime1">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741785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8DBF8B-CE5C-4F21-A058-0D2B5896B409}" type="datetime1">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27450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DAC78-8F1D-4D12-96EE-93CF78FC2644}" type="datetime1">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30402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BD173A-E6CE-4881-80B6-48A3BD56FBF0}" type="datetime1">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5651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8DC8DC-F28D-4B4F-B777-5866F35766BD}" type="datetime1">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20430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FB244B-64A8-4222-BF1C-76AC69A0CA8B}" type="datetime1">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087595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06B8E-2692-4A52-8A80-16F0D6252DDE}" type="datetime1">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07368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19E8CA-479C-4673-BEF5-AF07275D4AA8}" type="datetime1">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60763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970F24-D6C5-48E2-940B-FE43D3410045}" type="datetime1">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70002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1B031F-AEF6-46D5-8463-D204F93F0BE2}" type="datetime1">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49205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439770-E43A-490F-970E-41989E5E405E}" type="datetime1">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528113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637328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65689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57492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565790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35159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459673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30370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255147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608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120973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000295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25635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219029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84968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164063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064252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738606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34728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301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11F328A-8CBA-4025-8A6E-B75C2F6B4B66}" type="datetimeFigureOut">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8/4/2025</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17AE3-71FC-4E8D-A155-A359DEAA5D71}"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651944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1658358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5204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4674102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8898618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5365966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0825262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08975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564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5524581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600203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09804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4"/>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584520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22793256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3764899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31250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50511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2934440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662697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8267815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862391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021253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87257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45024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86721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207593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195140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48605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151720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37825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408399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720479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44244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8265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11A98-E4E6-4C2E-A71D-46AECD41C063}" type="datetime1">
              <a:rPr lang="en-US" smtClean="0"/>
              <a:t>8/4/2025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A5401-7708-4FBE-A445-4284A5A2269A}" type="slidenum">
              <a:rPr lang="en-US" smtClean="0"/>
              <a:t>‹#›</a:t>
            </a:fld>
            <a:endParaRPr lang="en-US"/>
          </a:p>
        </p:txBody>
      </p:sp>
    </p:spTree>
    <p:extLst>
      <p:ext uri="{BB962C8B-B14F-4D97-AF65-F5344CB8AC3E}">
        <p14:creationId xmlns:p14="http://schemas.microsoft.com/office/powerpoint/2010/main" val="5844931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8/4/2025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758833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27"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3430797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90775821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46.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5.emf"/><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5.emf"/><Relationship Id="rId4" Type="http://schemas.openxmlformats.org/officeDocument/2006/relationships/image" Target="../media/image34.emf"/></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NUL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3.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dirty="0">
                <a:solidFill>
                  <a:prstClr val="white">
                    <a:lumMod val="50000"/>
                  </a:prstClr>
                </a:solidFill>
                <a:latin typeface="Raleway"/>
                <a:ea typeface="Helvetica" charset="0"/>
                <a:cs typeface="Helvetica"/>
              </a:rPr>
              <a:t>8/5/25</a:t>
            </a:r>
            <a:r>
              <a:rPr kumimoji="0" lang="en-US" sz="2200" b="0" i="0" u="none" strike="noStrike" kern="1200" cap="none" spc="0" normalizeH="0" baseline="0" noProof="0" dirty="0">
                <a:ln>
                  <a:noFill/>
                </a:ln>
                <a:solidFill>
                  <a:prstClr val="white">
                    <a:lumMod val="50000"/>
                  </a:prstClr>
                </a:solidFill>
                <a:effectLst/>
                <a:uLnTx/>
                <a:uFillTx/>
                <a:latin typeface="Helvetica"/>
                <a:ea typeface="Helvetica" charset="0"/>
                <a:cs typeface="Helvetica"/>
              </a:rPr>
              <a:t>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lang="en-US" sz="3800" b="1" dirty="0">
                <a:solidFill>
                  <a:srgbClr val="004190"/>
                </a:solidFill>
                <a:latin typeface="Raleway" pitchFamily="2"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lang="en-US" sz="3200" b="1" dirty="0">
              <a:solidFill>
                <a:srgbClr val="004190"/>
              </a:solidFill>
              <a:latin typeface="Raleway" pitchFamily="2" charset="0"/>
              <a:ea typeface="Helvetica Neue"/>
              <a:cs typeface="Helvetica" panose="020B0604020202020204" pitchFamily="34" charset="0"/>
              <a:sym typeface="Helvetica Neue"/>
            </a:endParaRPr>
          </a:p>
          <a:p>
            <a:pPr algn="l">
              <a:spcBef>
                <a:spcPts val="0"/>
              </a:spcBef>
              <a:buClr>
                <a:srgbClr val="000090"/>
              </a:buClr>
              <a:buSzPts val="2400"/>
              <a:defRPr/>
            </a:pPr>
            <a:r>
              <a:rPr kumimoji="0" lang="en-US" sz="3200" b="1" i="0" u="none" strike="noStrike" kern="1200" cap="none" spc="0" normalizeH="0" baseline="0" noProof="0" dirty="0">
                <a:ln>
                  <a:noFill/>
                </a:ln>
                <a:solidFill>
                  <a:srgbClr val="004190"/>
                </a:solidFill>
                <a:effectLst/>
                <a:uLnTx/>
                <a:uFillTx/>
                <a:latin typeface="Raleway"/>
                <a:ea typeface="Helvetica Neue"/>
                <a:cs typeface="Helvetica"/>
                <a:sym typeface="Helvetica Neue"/>
              </a:rPr>
              <a:t>Session </a:t>
            </a:r>
            <a:r>
              <a:rPr lang="en-US" sz="3200" b="1" dirty="0">
                <a:solidFill>
                  <a:srgbClr val="004190"/>
                </a:solidFill>
                <a:latin typeface="Raleway"/>
                <a:ea typeface="Helvetica Neue"/>
                <a:cs typeface="Helvetica"/>
                <a:sym typeface="Helvetica Neue"/>
              </a:rPr>
              <a:t>4</a:t>
            </a:r>
            <a:r>
              <a:rPr kumimoji="0" lang="en-US" sz="3200" b="1" i="0" u="none" strike="noStrike" kern="1200" cap="none" spc="0" normalizeH="0" baseline="0" noProof="0" dirty="0">
                <a:ln>
                  <a:noFill/>
                </a:ln>
                <a:solidFill>
                  <a:srgbClr val="004190"/>
                </a:solidFill>
                <a:effectLst/>
                <a:uLnTx/>
                <a:uFillTx/>
                <a:latin typeface="Raleway"/>
                <a:ea typeface="Helvetica Neue"/>
                <a:cs typeface="Helvetica"/>
                <a:sym typeface="Helvetica Neue"/>
              </a:rPr>
              <a:t>: </a:t>
            </a:r>
            <a:r>
              <a:rPr lang="en-US" sz="3200" dirty="0">
                <a:solidFill>
                  <a:srgbClr val="004190"/>
                </a:solidFill>
                <a:latin typeface="Raleway"/>
                <a:ea typeface="Helvetica Neue"/>
                <a:cs typeface="Helvetica"/>
                <a:sym typeface="Helvetica Neue"/>
              </a:rPr>
              <a:t> </a:t>
            </a:r>
            <a:r>
              <a:rPr lang="en-US" sz="3200" dirty="0">
                <a:solidFill>
                  <a:srgbClr val="004190"/>
                </a:solidFill>
                <a:latin typeface="Raleway"/>
                <a:cs typeface="Helvetica"/>
              </a:rPr>
              <a:t>Wastew</a:t>
            </a:r>
            <a:r>
              <a:rPr lang="en-US" sz="3200" dirty="0">
                <a:latin typeface="Raleway"/>
              </a:rPr>
              <a:t>ater Math Part 2: Area, Volume, Pressure</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495916" y="2339470"/>
            <a:ext cx="5204177" cy="1600200"/>
          </a:xfrm>
        </p:spPr>
        <p:txBody>
          <a:bodyPr/>
          <a:lstStyle/>
          <a:p>
            <a:pPr>
              <a:lnSpc>
                <a:spcPct val="100000"/>
              </a:lnSpc>
            </a:pPr>
            <a:r>
              <a:rPr lang="en-US" dirty="0"/>
              <a:t>Shannon Sloane Pepper</a:t>
            </a:r>
            <a:br>
              <a:rPr lang="en-US" dirty="0"/>
            </a:br>
            <a:br>
              <a:rPr lang="en-US" dirty="0"/>
            </a:br>
            <a:r>
              <a:rPr lang="en-US" dirty="0"/>
              <a:t>Water Utility Trainer and Specialist</a:t>
            </a:r>
            <a:br>
              <a:rPr lang="en-US" dirty="0"/>
            </a:br>
            <a:br>
              <a:rPr lang="en-US" dirty="0"/>
            </a:br>
            <a:r>
              <a:rPr lang="en-US" dirty="0">
                <a:solidFill>
                  <a:schemeClr val="accent1"/>
                </a:solidFill>
              </a:rPr>
              <a:t>spepper@unm.edu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80183502-65F1-435D-A8B9-77748F9132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70"/>
          <a:stretch/>
        </p:blipFill>
        <p:spPr>
          <a:xfrm>
            <a:off x="6175023" y="1100747"/>
            <a:ext cx="4518142" cy="4250105"/>
          </a:xfrm>
          <a:prstGeom prst="rect">
            <a:avLst/>
          </a:prstGeom>
        </p:spPr>
      </p:pic>
    </p:spTree>
    <p:extLst>
      <p:ext uri="{BB962C8B-B14F-4D97-AF65-F5344CB8AC3E}">
        <p14:creationId xmlns:p14="http://schemas.microsoft.com/office/powerpoint/2010/main" val="397509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1542573" y="5815547"/>
            <a:ext cx="910685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(Basic Math)</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640411" y="3192038"/>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D586DA-E534-4879-A310-EDEFB5589DB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8403" b="16597"/>
          <a:stretch/>
        </p:blipFill>
        <p:spPr>
          <a:xfrm>
            <a:off x="0" y="0"/>
            <a:ext cx="12192000" cy="6858000"/>
          </a:xfrm>
          <a:prstGeom prst="rect">
            <a:avLst/>
          </a:prstGeom>
        </p:spPr>
      </p:pic>
      <p:sp>
        <p:nvSpPr>
          <p:cNvPr id="2" name="Title 1">
            <a:extLst>
              <a:ext uri="{FF2B5EF4-FFF2-40B4-BE49-F238E27FC236}">
                <a16:creationId xmlns:a16="http://schemas.microsoft.com/office/drawing/2014/main" id="{9FC94687-4534-44AD-9312-6CD81BB49725}"/>
              </a:ext>
            </a:extLst>
          </p:cNvPr>
          <p:cNvSpPr>
            <a:spLocks noGrp="1"/>
          </p:cNvSpPr>
          <p:nvPr>
            <p:ph type="title"/>
          </p:nvPr>
        </p:nvSpPr>
        <p:spPr/>
        <p:txBody>
          <a:bodyPr/>
          <a:lstStyle/>
          <a:p>
            <a:r>
              <a:rPr lang="en-US" dirty="0"/>
              <a:t>Surface Area Basics</a:t>
            </a:r>
          </a:p>
        </p:txBody>
      </p:sp>
      <p:sp>
        <p:nvSpPr>
          <p:cNvPr id="3" name="Content Placeholder 2">
            <a:extLst>
              <a:ext uri="{FF2B5EF4-FFF2-40B4-BE49-F238E27FC236}">
                <a16:creationId xmlns:a16="http://schemas.microsoft.com/office/drawing/2014/main" id="{BBF52D6B-46A2-41D0-8E07-D6047667FE2F}"/>
              </a:ext>
            </a:extLst>
          </p:cNvPr>
          <p:cNvSpPr>
            <a:spLocks noGrp="1"/>
          </p:cNvSpPr>
          <p:nvPr>
            <p:ph idx="1"/>
          </p:nvPr>
        </p:nvSpPr>
        <p:spPr>
          <a:xfrm>
            <a:off x="838200" y="1690690"/>
            <a:ext cx="7772400" cy="4351338"/>
          </a:xfrm>
        </p:spPr>
        <p:txBody>
          <a:bodyPr>
            <a:normAutofit/>
          </a:bodyPr>
          <a:lstStyle/>
          <a:p>
            <a:r>
              <a:rPr lang="en-US" dirty="0"/>
              <a:t>A 2-dimensional space</a:t>
            </a:r>
          </a:p>
          <a:p>
            <a:r>
              <a:rPr lang="en-US" dirty="0"/>
              <a:t>Area Units</a:t>
            </a:r>
          </a:p>
          <a:p>
            <a:pPr lvl="1"/>
            <a:r>
              <a:rPr lang="en-US" dirty="0"/>
              <a:t>inches</a:t>
            </a:r>
            <a:r>
              <a:rPr lang="en-US" baseline="30000" dirty="0"/>
              <a:t>2</a:t>
            </a:r>
            <a:endParaRPr lang="en-US" dirty="0"/>
          </a:p>
          <a:p>
            <a:pPr lvl="1"/>
            <a:r>
              <a:rPr lang="en-US" dirty="0"/>
              <a:t>feet</a:t>
            </a:r>
            <a:r>
              <a:rPr lang="en-US" baseline="30000" dirty="0"/>
              <a:t>2</a:t>
            </a:r>
            <a:endParaRPr lang="en-US" dirty="0"/>
          </a:p>
          <a:p>
            <a:pPr lvl="1"/>
            <a:r>
              <a:rPr lang="en-US" dirty="0"/>
              <a:t>miles</a:t>
            </a:r>
            <a:r>
              <a:rPr lang="en-US" baseline="30000" dirty="0"/>
              <a:t>2</a:t>
            </a:r>
            <a:endParaRPr lang="en-US" dirty="0"/>
          </a:p>
          <a:p>
            <a:pPr lvl="1"/>
            <a:r>
              <a:rPr lang="en-US" dirty="0"/>
              <a:t>meters</a:t>
            </a:r>
            <a:r>
              <a:rPr lang="en-US" baseline="30000" dirty="0"/>
              <a:t>2</a:t>
            </a:r>
          </a:p>
          <a:p>
            <a:pPr lvl="1"/>
            <a:r>
              <a:rPr lang="en-US" dirty="0"/>
              <a:t>acre</a:t>
            </a:r>
          </a:p>
        </p:txBody>
      </p:sp>
      <p:sp>
        <p:nvSpPr>
          <p:cNvPr id="4" name="Slide Number Placeholder 3">
            <a:extLst>
              <a:ext uri="{FF2B5EF4-FFF2-40B4-BE49-F238E27FC236}">
                <a16:creationId xmlns:a16="http://schemas.microsoft.com/office/drawing/2014/main" id="{831E0904-FF94-413A-AF08-4B84185736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Graphic 6" descr="Chat bubble with solid fill">
            <a:extLst>
              <a:ext uri="{FF2B5EF4-FFF2-40B4-BE49-F238E27FC236}">
                <a16:creationId xmlns:a16="http://schemas.microsoft.com/office/drawing/2014/main" id="{1CDD3010-AB9B-4D51-A7EE-BF36148913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0369" y="37024"/>
            <a:ext cx="2366809" cy="2366809"/>
          </a:xfrm>
          <a:prstGeom prst="rect">
            <a:avLst/>
          </a:prstGeom>
        </p:spPr>
      </p:pic>
      <p:sp>
        <p:nvSpPr>
          <p:cNvPr id="5" name="TextBox 4">
            <a:extLst>
              <a:ext uri="{FF2B5EF4-FFF2-40B4-BE49-F238E27FC236}">
                <a16:creationId xmlns:a16="http://schemas.microsoft.com/office/drawing/2014/main" id="{3DBFA18C-3EB5-4F89-9513-F5B081E2007B}"/>
              </a:ext>
            </a:extLst>
          </p:cNvPr>
          <p:cNvSpPr txBox="1"/>
          <p:nvPr/>
        </p:nvSpPr>
        <p:spPr>
          <a:xfrm>
            <a:off x="5849621" y="2048358"/>
            <a:ext cx="5039360" cy="1938992"/>
          </a:xfrm>
          <a:prstGeom prst="rect">
            <a:avLst/>
          </a:prstGeom>
          <a:solidFill>
            <a:schemeClr val="accent1">
              <a:lumMod val="40000"/>
              <a:lumOff val="60000"/>
            </a:schemeClr>
          </a:solidFill>
          <a:ln w="190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Where in water systems are surface areas important?</a:t>
            </a:r>
          </a:p>
        </p:txBody>
      </p:sp>
      <p:sp>
        <p:nvSpPr>
          <p:cNvPr id="9" name="TextBox 8">
            <a:extLst>
              <a:ext uri="{FF2B5EF4-FFF2-40B4-BE49-F238E27FC236}">
                <a16:creationId xmlns:a16="http://schemas.microsoft.com/office/drawing/2014/main" id="{8FE69857-D1E1-4EA2-AE01-287A83E9E0B0}"/>
              </a:ext>
            </a:extLst>
          </p:cNvPr>
          <p:cNvSpPr txBox="1"/>
          <p:nvPr/>
        </p:nvSpPr>
        <p:spPr>
          <a:xfrm>
            <a:off x="838200" y="4883943"/>
            <a:ext cx="4235629" cy="1200329"/>
          </a:xfrm>
          <a:prstGeom prst="rect">
            <a:avLst/>
          </a:prstGeom>
          <a:solidFill>
            <a:schemeClr val="accent2">
              <a:lumMod val="40000"/>
              <a:lumOff val="60000"/>
            </a:schemeClr>
          </a:solidFill>
          <a:ln w="190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You can use conversion factors to convert between these different units.</a:t>
            </a:r>
          </a:p>
        </p:txBody>
      </p:sp>
      <p:pic>
        <p:nvPicPr>
          <p:cNvPr id="8" name="Picture 7">
            <a:extLst>
              <a:ext uri="{FF2B5EF4-FFF2-40B4-BE49-F238E27FC236}">
                <a16:creationId xmlns:a16="http://schemas.microsoft.com/office/drawing/2014/main" id="{04C6E35F-03C3-4117-9726-5A0E5B83D993}"/>
              </a:ext>
            </a:extLst>
          </p:cNvPr>
          <p:cNvPicPr>
            <a:picLocks noChangeAspect="1"/>
          </p:cNvPicPr>
          <p:nvPr/>
        </p:nvPicPr>
        <p:blipFill>
          <a:blip r:embed="rId5"/>
          <a:stretch>
            <a:fillRect/>
          </a:stretch>
        </p:blipFill>
        <p:spPr>
          <a:xfrm>
            <a:off x="5490144" y="4874983"/>
            <a:ext cx="5398837" cy="660795"/>
          </a:xfrm>
          <a:prstGeom prst="rect">
            <a:avLst/>
          </a:prstGeom>
          <a:ln w="19050">
            <a:solidFill>
              <a:schemeClr val="tx1"/>
            </a:solidFill>
          </a:ln>
        </p:spPr>
      </p:pic>
      <p:pic>
        <p:nvPicPr>
          <p:cNvPr id="11" name="Picture 10">
            <a:extLst>
              <a:ext uri="{FF2B5EF4-FFF2-40B4-BE49-F238E27FC236}">
                <a16:creationId xmlns:a16="http://schemas.microsoft.com/office/drawing/2014/main" id="{0BCBF8F2-C7D4-493C-93EA-D9DF07734815}"/>
              </a:ext>
            </a:extLst>
          </p:cNvPr>
          <p:cNvPicPr>
            <a:picLocks noChangeAspect="1"/>
          </p:cNvPicPr>
          <p:nvPr/>
        </p:nvPicPr>
        <p:blipFill>
          <a:blip r:embed="rId6"/>
          <a:stretch>
            <a:fillRect/>
          </a:stretch>
        </p:blipFill>
        <p:spPr>
          <a:xfrm>
            <a:off x="5490143" y="5727198"/>
            <a:ext cx="5398837" cy="379131"/>
          </a:xfrm>
          <a:prstGeom prst="rect">
            <a:avLst/>
          </a:prstGeom>
          <a:ln w="19050">
            <a:solidFill>
              <a:schemeClr val="tx1"/>
            </a:solidFill>
          </a:ln>
        </p:spPr>
      </p:pic>
    </p:spTree>
    <p:extLst>
      <p:ext uri="{BB962C8B-B14F-4D97-AF65-F5344CB8AC3E}">
        <p14:creationId xmlns:p14="http://schemas.microsoft.com/office/powerpoint/2010/main" val="3043161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328C-5F96-46BD-91EB-1CBA16675EF8}"/>
              </a:ext>
            </a:extLst>
          </p:cNvPr>
          <p:cNvSpPr>
            <a:spLocks noGrp="1"/>
          </p:cNvSpPr>
          <p:nvPr>
            <p:ph type="title"/>
          </p:nvPr>
        </p:nvSpPr>
        <p:spPr/>
        <p:txBody>
          <a:bodyPr/>
          <a:lstStyle/>
          <a:p>
            <a:r>
              <a:rPr lang="en-US" dirty="0"/>
              <a:t>Surface Area &amp; Water System Operations</a:t>
            </a:r>
          </a:p>
        </p:txBody>
      </p:sp>
      <p:sp>
        <p:nvSpPr>
          <p:cNvPr id="4" name="Slide Number Placeholder 3">
            <a:extLst>
              <a:ext uri="{FF2B5EF4-FFF2-40B4-BE49-F238E27FC236}">
                <a16:creationId xmlns:a16="http://schemas.microsoft.com/office/drawing/2014/main" id="{2B8DE525-1EF8-4FCA-A8C6-84CFCB3FA0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Diagram 4">
            <a:extLst>
              <a:ext uri="{FF2B5EF4-FFF2-40B4-BE49-F238E27FC236}">
                <a16:creationId xmlns:a16="http://schemas.microsoft.com/office/drawing/2014/main" id="{507B81FF-9DA9-445D-84C1-B377524B240C}"/>
              </a:ext>
            </a:extLst>
          </p:cNvPr>
          <p:cNvGraphicFramePr/>
          <p:nvPr/>
        </p:nvGraphicFramePr>
        <p:xfrm>
          <a:off x="1422400" y="1690690"/>
          <a:ext cx="8920480" cy="4665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603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6ED04-B158-48A6-8E13-88170F0A082C}"/>
              </a:ext>
            </a:extLst>
          </p:cNvPr>
          <p:cNvSpPr>
            <a:spLocks noGrp="1"/>
          </p:cNvSpPr>
          <p:nvPr>
            <p:ph type="title"/>
          </p:nvPr>
        </p:nvSpPr>
        <p:spPr>
          <a:xfrm>
            <a:off x="332096" y="92172"/>
            <a:ext cx="11522121" cy="1342622"/>
          </a:xfrm>
        </p:spPr>
        <p:txBody>
          <a:bodyPr>
            <a:normAutofit/>
          </a:bodyPr>
          <a:lstStyle/>
          <a:p>
            <a:r>
              <a:rPr lang="en-US" sz="4000" dirty="0"/>
              <a:t>Surface Area &amp; Water/Wastewater System Operations</a:t>
            </a:r>
          </a:p>
        </p:txBody>
      </p:sp>
      <p:sp>
        <p:nvSpPr>
          <p:cNvPr id="4" name="Slide Number Placeholder 3">
            <a:extLst>
              <a:ext uri="{FF2B5EF4-FFF2-40B4-BE49-F238E27FC236}">
                <a16:creationId xmlns:a16="http://schemas.microsoft.com/office/drawing/2014/main" id="{0F395749-83FE-4E43-82B9-641C88572B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6" name="Picture 15" descr="A picture containing outdoor, sky, ground, water&#10;&#10;Description automatically generated">
            <a:extLst>
              <a:ext uri="{FF2B5EF4-FFF2-40B4-BE49-F238E27FC236}">
                <a16:creationId xmlns:a16="http://schemas.microsoft.com/office/drawing/2014/main" id="{71318FFA-FB96-45EB-BA80-8CA7685551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22" r="17111"/>
          <a:stretch/>
        </p:blipFill>
        <p:spPr>
          <a:xfrm>
            <a:off x="224848" y="1940560"/>
            <a:ext cx="4041648" cy="4114800"/>
          </a:xfrm>
          <a:prstGeom prst="rect">
            <a:avLst/>
          </a:prstGeom>
        </p:spPr>
      </p:pic>
      <p:pic>
        <p:nvPicPr>
          <p:cNvPr id="18" name="Picture 17">
            <a:extLst>
              <a:ext uri="{FF2B5EF4-FFF2-40B4-BE49-F238E27FC236}">
                <a16:creationId xmlns:a16="http://schemas.microsoft.com/office/drawing/2014/main" id="{1839CCC3-FCC3-4E2E-A140-F7DFE4A838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501" r="6999"/>
          <a:stretch/>
        </p:blipFill>
        <p:spPr>
          <a:xfrm>
            <a:off x="4545232" y="1940560"/>
            <a:ext cx="3867912" cy="4114800"/>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1D57FD76-7DFF-4883-9F80-7063FDB927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000" t="6469" r="24778"/>
          <a:stretch/>
        </p:blipFill>
        <p:spPr>
          <a:xfrm>
            <a:off x="8691880" y="1940560"/>
            <a:ext cx="3356552" cy="4114800"/>
          </a:xfrm>
          <a:prstGeom prst="rect">
            <a:avLst/>
          </a:prstGeom>
        </p:spPr>
      </p:pic>
      <p:pic>
        <p:nvPicPr>
          <p:cNvPr id="20" name="Picture 19">
            <a:extLst>
              <a:ext uri="{FF2B5EF4-FFF2-40B4-BE49-F238E27FC236}">
                <a16:creationId xmlns:a16="http://schemas.microsoft.com/office/drawing/2014/main" id="{52B6B95C-339A-4CE1-89E2-CBFC01F5D928}"/>
              </a:ext>
            </a:extLst>
          </p:cNvPr>
          <p:cNvPicPr>
            <a:picLocks noChangeAspect="1"/>
          </p:cNvPicPr>
          <p:nvPr/>
        </p:nvPicPr>
        <p:blipFill>
          <a:blip r:embed="rId5"/>
          <a:stretch>
            <a:fillRect/>
          </a:stretch>
        </p:blipFill>
        <p:spPr>
          <a:xfrm rot="17292633">
            <a:off x="7947119" y="3798692"/>
            <a:ext cx="5029200" cy="519144"/>
          </a:xfrm>
          <a:prstGeom prst="rect">
            <a:avLst/>
          </a:prstGeom>
          <a:ln w="19050">
            <a:solidFill>
              <a:schemeClr val="tx1"/>
            </a:solidFill>
          </a:ln>
        </p:spPr>
      </p:pic>
      <p:pic>
        <p:nvPicPr>
          <p:cNvPr id="22" name="Picture 21">
            <a:extLst>
              <a:ext uri="{FF2B5EF4-FFF2-40B4-BE49-F238E27FC236}">
                <a16:creationId xmlns:a16="http://schemas.microsoft.com/office/drawing/2014/main" id="{ACCBCDF5-BBBF-407A-A82D-EFDFBF931C8E}"/>
              </a:ext>
            </a:extLst>
          </p:cNvPr>
          <p:cNvPicPr>
            <a:picLocks noChangeAspect="1"/>
          </p:cNvPicPr>
          <p:nvPr/>
        </p:nvPicPr>
        <p:blipFill>
          <a:blip r:embed="rId6"/>
          <a:stretch>
            <a:fillRect/>
          </a:stretch>
        </p:blipFill>
        <p:spPr>
          <a:xfrm rot="17458258">
            <a:off x="3799588" y="3785794"/>
            <a:ext cx="5029200" cy="469498"/>
          </a:xfrm>
          <a:prstGeom prst="rect">
            <a:avLst/>
          </a:prstGeom>
          <a:ln w="19050">
            <a:solidFill>
              <a:schemeClr val="tx1"/>
            </a:solidFill>
          </a:ln>
        </p:spPr>
      </p:pic>
      <p:sp>
        <p:nvSpPr>
          <p:cNvPr id="23" name="TextBox 22">
            <a:extLst>
              <a:ext uri="{FF2B5EF4-FFF2-40B4-BE49-F238E27FC236}">
                <a16:creationId xmlns:a16="http://schemas.microsoft.com/office/drawing/2014/main" id="{6A3B18FA-4B97-443E-B68D-C558E23E7FBF}"/>
              </a:ext>
            </a:extLst>
          </p:cNvPr>
          <p:cNvSpPr txBox="1"/>
          <p:nvPr/>
        </p:nvSpPr>
        <p:spPr>
          <a:xfrm rot="17731592">
            <a:off x="-239401" y="3761297"/>
            <a:ext cx="5029200" cy="338554"/>
          </a:xfrm>
          <a:prstGeom prst="rect">
            <a:avLst/>
          </a:prstGeom>
          <a:solidFill>
            <a:schemeClr val="bg1"/>
          </a:solidFill>
          <a:ln w="190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Copper sulfate application for algae control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lbs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/acre</a:t>
            </a:r>
          </a:p>
        </p:txBody>
      </p:sp>
    </p:spTree>
    <p:extLst>
      <p:ext uri="{BB962C8B-B14F-4D97-AF65-F5344CB8AC3E}">
        <p14:creationId xmlns:p14="http://schemas.microsoft.com/office/powerpoint/2010/main" val="22917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28E0-93B8-4DD7-BB76-15BC7FBCA402}"/>
              </a:ext>
            </a:extLst>
          </p:cNvPr>
          <p:cNvSpPr>
            <a:spLocks noGrp="1"/>
          </p:cNvSpPr>
          <p:nvPr>
            <p:ph type="title"/>
          </p:nvPr>
        </p:nvSpPr>
        <p:spPr/>
        <p:txBody>
          <a:bodyPr/>
          <a:lstStyle/>
          <a:p>
            <a:r>
              <a:rPr lang="en-US" dirty="0"/>
              <a:t>Surface Area Equations</a:t>
            </a:r>
          </a:p>
        </p:txBody>
      </p:sp>
      <p:sp>
        <p:nvSpPr>
          <p:cNvPr id="4" name="Slide Number Placeholder 3">
            <a:extLst>
              <a:ext uri="{FF2B5EF4-FFF2-40B4-BE49-F238E27FC236}">
                <a16:creationId xmlns:a16="http://schemas.microsoft.com/office/drawing/2014/main" id="{C024947C-FCE2-41B4-8D4A-CF99018B4F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7318018D-70F1-43EE-BD86-D3BFBEB39790}"/>
              </a:ext>
            </a:extLst>
          </p:cNvPr>
          <p:cNvPicPr>
            <a:picLocks noChangeAspect="1"/>
          </p:cNvPicPr>
          <p:nvPr/>
        </p:nvPicPr>
        <p:blipFill>
          <a:blip r:embed="rId2"/>
          <a:stretch>
            <a:fillRect/>
          </a:stretch>
        </p:blipFill>
        <p:spPr>
          <a:xfrm>
            <a:off x="449454" y="1690690"/>
            <a:ext cx="11293092" cy="4240489"/>
          </a:xfrm>
          <a:prstGeom prst="rect">
            <a:avLst/>
          </a:prstGeom>
        </p:spPr>
      </p:pic>
      <p:sp>
        <p:nvSpPr>
          <p:cNvPr id="15" name="Rectangle 14">
            <a:extLst>
              <a:ext uri="{FF2B5EF4-FFF2-40B4-BE49-F238E27FC236}">
                <a16:creationId xmlns:a16="http://schemas.microsoft.com/office/drawing/2014/main" id="{66969281-3A47-4FC5-A8A3-6B769F3D36AB}"/>
              </a:ext>
            </a:extLst>
          </p:cNvPr>
          <p:cNvSpPr/>
          <p:nvPr/>
        </p:nvSpPr>
        <p:spPr>
          <a:xfrm>
            <a:off x="449454" y="1668464"/>
            <a:ext cx="3695826" cy="90328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B3BED5E-A4EE-445E-8A3A-C231B738DD89}"/>
              </a:ext>
            </a:extLst>
          </p:cNvPr>
          <p:cNvSpPr/>
          <p:nvPr/>
        </p:nvSpPr>
        <p:spPr>
          <a:xfrm>
            <a:off x="449454" y="4683761"/>
            <a:ext cx="3807586" cy="3294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069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307"/>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need to buy some new liner for your RO reject water pond. The pond is 64’ long and 32’ wide. How many square feet do you need to order?</a:t>
            </a:r>
          </a:p>
        </p:txBody>
      </p:sp>
      <p:sp>
        <p:nvSpPr>
          <p:cNvPr id="20" name="Rectangle 19">
            <a:extLst>
              <a:ext uri="{FF2B5EF4-FFF2-40B4-BE49-F238E27FC236}">
                <a16:creationId xmlns:a16="http://schemas.microsoft.com/office/drawing/2014/main" id="{C5E58A3E-03FC-4BCF-A063-ACA033AA2CD1}"/>
              </a:ext>
            </a:extLst>
          </p:cNvPr>
          <p:cNvSpPr/>
          <p:nvPr/>
        </p:nvSpPr>
        <p:spPr>
          <a:xfrm>
            <a:off x="7863840" y="4135838"/>
            <a:ext cx="36576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Surface Area Example – Square or Rectangle</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(Length)(Width)</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(64 feet)(32 feet)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2,048 ft</a:t>
            </a:r>
            <a:r>
              <a:rPr kumimoji="0" lang="en-US" sz="32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grpSp>
        <p:nvGrpSpPr>
          <p:cNvPr id="14" name="Group 13">
            <a:extLst>
              <a:ext uri="{FF2B5EF4-FFF2-40B4-BE49-F238E27FC236}">
                <a16:creationId xmlns:a16="http://schemas.microsoft.com/office/drawing/2014/main" id="{A5039DC0-C8EE-43E2-A200-942D2D22D2D5}"/>
              </a:ext>
            </a:extLst>
          </p:cNvPr>
          <p:cNvGrpSpPr/>
          <p:nvPr/>
        </p:nvGrpSpPr>
        <p:grpSpPr>
          <a:xfrm>
            <a:off x="7863840" y="4255663"/>
            <a:ext cx="3657600" cy="461665"/>
            <a:chOff x="7477760" y="4510513"/>
            <a:chExt cx="3657600" cy="461665"/>
          </a:xfrm>
        </p:grpSpPr>
        <p:cxnSp>
          <p:nvCxnSpPr>
            <p:cNvPr id="12" name="Straight Arrow Connector 11">
              <a:extLst>
                <a:ext uri="{FF2B5EF4-FFF2-40B4-BE49-F238E27FC236}">
                  <a16:creationId xmlns:a16="http://schemas.microsoft.com/office/drawing/2014/main" id="{F2173A26-64FC-460D-B085-8047D621DE27}"/>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031336-A8E6-4479-A9B1-E39B9ADFD78E}"/>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64’</a:t>
              </a:r>
            </a:p>
          </p:txBody>
        </p:sp>
      </p:grpSp>
      <p:grpSp>
        <p:nvGrpSpPr>
          <p:cNvPr id="17" name="Group 16">
            <a:extLst>
              <a:ext uri="{FF2B5EF4-FFF2-40B4-BE49-F238E27FC236}">
                <a16:creationId xmlns:a16="http://schemas.microsoft.com/office/drawing/2014/main" id="{CF4BC39D-1D2A-4693-A560-354937AEC0A8}"/>
              </a:ext>
            </a:extLst>
          </p:cNvPr>
          <p:cNvGrpSpPr/>
          <p:nvPr/>
        </p:nvGrpSpPr>
        <p:grpSpPr>
          <a:xfrm>
            <a:off x="8204200" y="4135838"/>
            <a:ext cx="2141933" cy="1828800"/>
            <a:chOff x="9306559" y="4527552"/>
            <a:chExt cx="2141933" cy="1828800"/>
          </a:xfrm>
        </p:grpSpPr>
        <p:cxnSp>
          <p:nvCxnSpPr>
            <p:cNvPr id="15" name="Straight Arrow Connector 14">
              <a:extLst>
                <a:ext uri="{FF2B5EF4-FFF2-40B4-BE49-F238E27FC236}">
                  <a16:creationId xmlns:a16="http://schemas.microsoft.com/office/drawing/2014/main" id="{B6036D10-9127-420D-8499-6D51625B7377}"/>
                </a:ext>
              </a:extLst>
            </p:cNvPr>
            <p:cNvCxnSpPr/>
            <p:nvPr/>
          </p:nvCxnSpPr>
          <p:spPr>
            <a:xfrm>
              <a:off x="9306559" y="4527552"/>
              <a:ext cx="0" cy="1828800"/>
            </a:xfrm>
            <a:prstGeom prst="straightConnector1">
              <a:avLst/>
            </a:prstGeom>
            <a:ln w="5715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987B53D-9FFB-4753-AB1D-2B5DDEB4ACB3}"/>
                </a:ext>
              </a:extLst>
            </p:cNvPr>
            <p:cNvSpPr txBox="1"/>
            <p:nvPr/>
          </p:nvSpPr>
          <p:spPr>
            <a:xfrm>
              <a:off x="9306559" y="5143268"/>
              <a:ext cx="214193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Width (w) = 32’</a:t>
              </a:r>
            </a:p>
          </p:txBody>
        </p:sp>
      </p:grpSp>
      <p:pic>
        <p:nvPicPr>
          <p:cNvPr id="11" name="Picture 10">
            <a:extLst>
              <a:ext uri="{FF2B5EF4-FFF2-40B4-BE49-F238E27FC236}">
                <a16:creationId xmlns:a16="http://schemas.microsoft.com/office/drawing/2014/main" id="{8B81A670-3E39-4406-A47C-6EF394E24854}"/>
              </a:ext>
            </a:extLst>
          </p:cNvPr>
          <p:cNvPicPr>
            <a:picLocks noChangeAspect="1"/>
          </p:cNvPicPr>
          <p:nvPr/>
        </p:nvPicPr>
        <p:blipFill>
          <a:blip r:embed="rId2"/>
          <a:stretch>
            <a:fillRect/>
          </a:stretch>
        </p:blipFill>
        <p:spPr>
          <a:xfrm>
            <a:off x="920626" y="3049562"/>
            <a:ext cx="5818903" cy="501630"/>
          </a:xfrm>
          <a:prstGeom prst="rect">
            <a:avLst/>
          </a:prstGeom>
          <a:ln w="19050">
            <a:solidFill>
              <a:schemeClr val="tx1"/>
            </a:solidFill>
          </a:ln>
        </p:spPr>
      </p:pic>
    </p:spTree>
    <p:extLst>
      <p:ext uri="{BB962C8B-B14F-4D97-AF65-F5344CB8AC3E}">
        <p14:creationId xmlns:p14="http://schemas.microsoft.com/office/powerpoint/2010/main" val="275773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What is the surface area in square feet of a circular sedimentation basin that is 60 feet in diameter?</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Surface Area Example - Circle</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3.14(Radius</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lvl="0" defTabSz="457200">
              <a:spcBef>
                <a:spcPts val="1200"/>
              </a:spcBef>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(3.14)(30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lang="en-US" sz="3200" dirty="0">
                <a:solidFill>
                  <a:prstClr val="black"/>
                </a:solidFill>
              </a:rPr>
              <a: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(3.14)(900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2,826 ft</a:t>
            </a:r>
            <a:r>
              <a:rPr kumimoji="0" lang="en-US" sz="32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9" name="Picture 8">
            <a:extLst>
              <a:ext uri="{FF2B5EF4-FFF2-40B4-BE49-F238E27FC236}">
                <a16:creationId xmlns:a16="http://schemas.microsoft.com/office/drawing/2014/main" id="{86282A13-D8CC-4906-8739-5C5822EE60F6}"/>
              </a:ext>
            </a:extLst>
          </p:cNvPr>
          <p:cNvPicPr>
            <a:picLocks noChangeAspect="1"/>
          </p:cNvPicPr>
          <p:nvPr/>
        </p:nvPicPr>
        <p:blipFill>
          <a:blip r:embed="rId2"/>
          <a:stretch>
            <a:fillRect/>
          </a:stretch>
        </p:blipFill>
        <p:spPr>
          <a:xfrm>
            <a:off x="947829" y="2583807"/>
            <a:ext cx="3542891" cy="810112"/>
          </a:xfrm>
          <a:prstGeom prst="rect">
            <a:avLst/>
          </a:prstGeom>
          <a:ln w="19050">
            <a:solidFill>
              <a:schemeClr val="tx1"/>
            </a:solidFill>
          </a:ln>
        </p:spPr>
      </p:pic>
      <p:sp>
        <p:nvSpPr>
          <p:cNvPr id="10" name="Oval 9">
            <a:extLst>
              <a:ext uri="{FF2B5EF4-FFF2-40B4-BE49-F238E27FC236}">
                <a16:creationId xmlns:a16="http://schemas.microsoft.com/office/drawing/2014/main" id="{8D3DC095-4F54-42D1-B3AC-93742ABD7E7C}"/>
              </a:ext>
            </a:extLst>
          </p:cNvPr>
          <p:cNvSpPr/>
          <p:nvPr/>
        </p:nvSpPr>
        <p:spPr>
          <a:xfrm>
            <a:off x="7477760" y="2698752"/>
            <a:ext cx="3657600" cy="3657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A5039DC0-C8EE-43E2-A200-942D2D22D2D5}"/>
              </a:ext>
            </a:extLst>
          </p:cNvPr>
          <p:cNvGrpSpPr/>
          <p:nvPr/>
        </p:nvGrpSpPr>
        <p:grpSpPr>
          <a:xfrm>
            <a:off x="7477760" y="3995166"/>
            <a:ext cx="3657600" cy="532386"/>
            <a:chOff x="7477760" y="3995166"/>
            <a:chExt cx="3657600" cy="532386"/>
          </a:xfrm>
        </p:grpSpPr>
        <p:cxnSp>
          <p:nvCxnSpPr>
            <p:cNvPr id="12" name="Straight Arrow Connector 11">
              <a:extLst>
                <a:ext uri="{FF2B5EF4-FFF2-40B4-BE49-F238E27FC236}">
                  <a16:creationId xmlns:a16="http://schemas.microsoft.com/office/drawing/2014/main" id="{F2173A26-64FC-460D-B085-8047D621DE27}"/>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031336-A8E6-4479-A9B1-E39B9ADFD78E}"/>
                </a:ext>
              </a:extLst>
            </p:cNvPr>
            <p:cNvSpPr txBox="1"/>
            <p:nvPr/>
          </p:nvSpPr>
          <p:spPr>
            <a:xfrm>
              <a:off x="7973741" y="3995166"/>
              <a:ext cx="2479077"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Diameter (d) = 60’</a:t>
              </a:r>
            </a:p>
          </p:txBody>
        </p:sp>
      </p:grpSp>
      <p:grpSp>
        <p:nvGrpSpPr>
          <p:cNvPr id="17" name="Group 16">
            <a:extLst>
              <a:ext uri="{FF2B5EF4-FFF2-40B4-BE49-F238E27FC236}">
                <a16:creationId xmlns:a16="http://schemas.microsoft.com/office/drawing/2014/main" id="{CF4BC39D-1D2A-4693-A560-354937AEC0A8}"/>
              </a:ext>
            </a:extLst>
          </p:cNvPr>
          <p:cNvGrpSpPr/>
          <p:nvPr/>
        </p:nvGrpSpPr>
        <p:grpSpPr>
          <a:xfrm>
            <a:off x="9306559" y="4527552"/>
            <a:ext cx="1478290" cy="1828800"/>
            <a:chOff x="9306559" y="4527552"/>
            <a:chExt cx="1478290" cy="1828800"/>
          </a:xfrm>
        </p:grpSpPr>
        <p:cxnSp>
          <p:nvCxnSpPr>
            <p:cNvPr id="15" name="Straight Arrow Connector 14">
              <a:extLst>
                <a:ext uri="{FF2B5EF4-FFF2-40B4-BE49-F238E27FC236}">
                  <a16:creationId xmlns:a16="http://schemas.microsoft.com/office/drawing/2014/main" id="{B6036D10-9127-420D-8499-6D51625B7377}"/>
                </a:ext>
              </a:extLst>
            </p:cNvPr>
            <p:cNvCxnSpPr/>
            <p:nvPr/>
          </p:nvCxnSpPr>
          <p:spPr>
            <a:xfrm>
              <a:off x="9306559" y="4527552"/>
              <a:ext cx="0" cy="18288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987B53D-9FFB-4753-AB1D-2B5DDEB4ACB3}"/>
                </a:ext>
              </a:extLst>
            </p:cNvPr>
            <p:cNvSpPr txBox="1"/>
            <p:nvPr/>
          </p:nvSpPr>
          <p:spPr>
            <a:xfrm>
              <a:off x="9306559" y="5143268"/>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30’</a:t>
              </a:r>
            </a:p>
          </p:txBody>
        </p:sp>
      </p:grpSp>
      <p:sp>
        <p:nvSpPr>
          <p:cNvPr id="18" name="TextBox 17">
            <a:extLst>
              <a:ext uri="{FF2B5EF4-FFF2-40B4-BE49-F238E27FC236}">
                <a16:creationId xmlns:a16="http://schemas.microsoft.com/office/drawing/2014/main" id="{72AC514F-FA88-4D91-BCBA-6B98109988C4}"/>
              </a:ext>
            </a:extLst>
          </p:cNvPr>
          <p:cNvSpPr txBox="1"/>
          <p:nvPr/>
        </p:nvSpPr>
        <p:spPr>
          <a:xfrm rot="20965327">
            <a:off x="7050975" y="3094072"/>
            <a:ext cx="4511167" cy="646331"/>
          </a:xfrm>
          <a:prstGeom prst="rect">
            <a:avLst/>
          </a:prstGeom>
          <a:solidFill>
            <a:schemeClr val="accent2">
              <a:lumMod val="75000"/>
            </a:schemeClr>
          </a:solidFill>
          <a:ln w="19050">
            <a:solidFill>
              <a:schemeClr val="accent4">
                <a:lumMod val="60000"/>
                <a:lumOff val="4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Radius = ½ Diameter</a:t>
            </a:r>
          </a:p>
        </p:txBody>
      </p:sp>
    </p:spTree>
    <p:extLst>
      <p:ext uri="{BB962C8B-B14F-4D97-AF65-F5344CB8AC3E}">
        <p14:creationId xmlns:p14="http://schemas.microsoft.com/office/powerpoint/2010/main" val="421699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tationary, envelope&#10;&#10;Description automatically generated">
            <a:extLst>
              <a:ext uri="{FF2B5EF4-FFF2-40B4-BE49-F238E27FC236}">
                <a16:creationId xmlns:a16="http://schemas.microsoft.com/office/drawing/2014/main" id="{C37F05F1-2C66-4056-8FAC-9D94F3B8CA5B}"/>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6" name="Content Placeholder 2">
            <a:extLst>
              <a:ext uri="{FF2B5EF4-FFF2-40B4-BE49-F238E27FC236}">
                <a16:creationId xmlns:a16="http://schemas.microsoft.com/office/drawing/2014/main" id="{47154158-FEAD-40D5-B709-A86FB8CAE537}"/>
              </a:ext>
            </a:extLst>
          </p:cNvPr>
          <p:cNvSpPr txBox="1">
            <a:spLocks/>
          </p:cNvSpPr>
          <p:nvPr/>
        </p:nvSpPr>
        <p:spPr>
          <a:xfrm>
            <a:off x="838200" y="1543913"/>
            <a:ext cx="10515600" cy="1885088"/>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How many square feet of weed cloth will you have to order to cover the fenced area around your 25’ diameter tank? The fenced area is 90’ x 90’.</a:t>
            </a:r>
          </a:p>
        </p:txBody>
      </p:sp>
      <p:sp>
        <p:nvSpPr>
          <p:cNvPr id="2" name="Title 1">
            <a:extLst>
              <a:ext uri="{FF2B5EF4-FFF2-40B4-BE49-F238E27FC236}">
                <a16:creationId xmlns:a16="http://schemas.microsoft.com/office/drawing/2014/main" id="{860582EA-D097-4945-AD12-08C69F2507D7}"/>
              </a:ext>
            </a:extLst>
          </p:cNvPr>
          <p:cNvSpPr>
            <a:spLocks noGrp="1"/>
          </p:cNvSpPr>
          <p:nvPr>
            <p:ph type="title"/>
          </p:nvPr>
        </p:nvSpPr>
        <p:spPr/>
        <p:txBody>
          <a:bodyPr/>
          <a:lstStyle/>
          <a:p>
            <a:r>
              <a:rPr lang="en-US" dirty="0"/>
              <a:t>Surface Area Practice</a:t>
            </a:r>
          </a:p>
        </p:txBody>
      </p:sp>
      <p:sp>
        <p:nvSpPr>
          <p:cNvPr id="3" name="Slide Number Placeholder 2">
            <a:extLst>
              <a:ext uri="{FF2B5EF4-FFF2-40B4-BE49-F238E27FC236}">
                <a16:creationId xmlns:a16="http://schemas.microsoft.com/office/drawing/2014/main" id="{22B18822-BF47-41D7-B5D2-48058C7746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6C38154C-6AD3-4847-84EF-77EC67B7098C}"/>
              </a:ext>
            </a:extLst>
          </p:cNvPr>
          <p:cNvSpPr/>
          <p:nvPr/>
        </p:nvSpPr>
        <p:spPr>
          <a:xfrm>
            <a:off x="1135391" y="3109278"/>
            <a:ext cx="3575067" cy="1885088"/>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2,250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7,610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8,100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14,220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p:txBody>
      </p:sp>
      <p:grpSp>
        <p:nvGrpSpPr>
          <p:cNvPr id="25" name="Group 24">
            <a:extLst>
              <a:ext uri="{FF2B5EF4-FFF2-40B4-BE49-F238E27FC236}">
                <a16:creationId xmlns:a16="http://schemas.microsoft.com/office/drawing/2014/main" id="{BA369830-DAD1-411D-A14D-1ADB7F7EAD1A}"/>
              </a:ext>
            </a:extLst>
          </p:cNvPr>
          <p:cNvGrpSpPr/>
          <p:nvPr/>
        </p:nvGrpSpPr>
        <p:grpSpPr>
          <a:xfrm>
            <a:off x="7345616" y="3015278"/>
            <a:ext cx="3665533" cy="3657600"/>
            <a:chOff x="6354767" y="2778987"/>
            <a:chExt cx="3665533" cy="3657600"/>
          </a:xfrm>
        </p:grpSpPr>
        <p:sp>
          <p:nvSpPr>
            <p:cNvPr id="18" name="Rectangle 17">
              <a:extLst>
                <a:ext uri="{FF2B5EF4-FFF2-40B4-BE49-F238E27FC236}">
                  <a16:creationId xmlns:a16="http://schemas.microsoft.com/office/drawing/2014/main" id="{7FA4EFA4-CCD6-455A-B247-D988E7659284}"/>
                </a:ext>
              </a:extLst>
            </p:cNvPr>
            <p:cNvSpPr/>
            <p:nvPr/>
          </p:nvSpPr>
          <p:spPr>
            <a:xfrm>
              <a:off x="6362700" y="2778987"/>
              <a:ext cx="3657600" cy="3657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F3067CA3-095D-462F-9E8F-6BD53EA9F17A}"/>
                </a:ext>
              </a:extLst>
            </p:cNvPr>
            <p:cNvGrpSpPr/>
            <p:nvPr/>
          </p:nvGrpSpPr>
          <p:grpSpPr>
            <a:xfrm>
              <a:off x="6354767" y="3094585"/>
              <a:ext cx="3657600" cy="461665"/>
              <a:chOff x="7477760" y="4510513"/>
              <a:chExt cx="3657600" cy="461665"/>
            </a:xfrm>
          </p:grpSpPr>
          <p:cxnSp>
            <p:nvCxnSpPr>
              <p:cNvPr id="20" name="Straight Arrow Connector 19">
                <a:extLst>
                  <a:ext uri="{FF2B5EF4-FFF2-40B4-BE49-F238E27FC236}">
                    <a16:creationId xmlns:a16="http://schemas.microsoft.com/office/drawing/2014/main" id="{1683EB41-8A99-48D7-915E-915A68D49373}"/>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8EC4DB-671E-43CD-AD0A-6122CAC8ACC4}"/>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90’</a:t>
                </a:r>
              </a:p>
            </p:txBody>
          </p:sp>
        </p:grpSp>
        <p:grpSp>
          <p:nvGrpSpPr>
            <p:cNvPr id="22" name="Group 21">
              <a:extLst>
                <a:ext uri="{FF2B5EF4-FFF2-40B4-BE49-F238E27FC236}">
                  <a16:creationId xmlns:a16="http://schemas.microsoft.com/office/drawing/2014/main" id="{774C7A1C-2EC4-47E6-B6D1-D49845C0C450}"/>
                </a:ext>
              </a:extLst>
            </p:cNvPr>
            <p:cNvGrpSpPr/>
            <p:nvPr/>
          </p:nvGrpSpPr>
          <p:grpSpPr>
            <a:xfrm>
              <a:off x="6793706" y="2778987"/>
              <a:ext cx="2180575" cy="3657600"/>
              <a:chOff x="7756366" y="4163713"/>
              <a:chExt cx="2180575" cy="3657600"/>
            </a:xfrm>
          </p:grpSpPr>
          <p:cxnSp>
            <p:nvCxnSpPr>
              <p:cNvPr id="23" name="Straight Arrow Connector 22">
                <a:extLst>
                  <a:ext uri="{FF2B5EF4-FFF2-40B4-BE49-F238E27FC236}">
                    <a16:creationId xmlns:a16="http://schemas.microsoft.com/office/drawing/2014/main" id="{8B0999DA-F5F9-42DA-92BA-E6913497E417}"/>
                  </a:ext>
                </a:extLst>
              </p:cNvPr>
              <p:cNvCxnSpPr/>
              <p:nvPr/>
            </p:nvCxnSpPr>
            <p:spPr>
              <a:xfrm>
                <a:off x="7756366" y="4163713"/>
                <a:ext cx="0" cy="36576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7CE4885-AF26-4462-9598-0A7E018EFE47}"/>
                  </a:ext>
                </a:extLst>
              </p:cNvPr>
              <p:cNvSpPr txBox="1"/>
              <p:nvPr/>
            </p:nvSpPr>
            <p:spPr>
              <a:xfrm>
                <a:off x="7786993" y="7169776"/>
                <a:ext cx="214994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Width (w) = 90’</a:t>
                </a:r>
              </a:p>
            </p:txBody>
          </p:sp>
        </p:grpSp>
      </p:grpSp>
      <p:grpSp>
        <p:nvGrpSpPr>
          <p:cNvPr id="26" name="Group 25">
            <a:extLst>
              <a:ext uri="{FF2B5EF4-FFF2-40B4-BE49-F238E27FC236}">
                <a16:creationId xmlns:a16="http://schemas.microsoft.com/office/drawing/2014/main" id="{0487EC8C-566C-4C7A-9E96-F4692DC96B73}"/>
              </a:ext>
            </a:extLst>
          </p:cNvPr>
          <p:cNvGrpSpPr/>
          <p:nvPr/>
        </p:nvGrpSpPr>
        <p:grpSpPr>
          <a:xfrm>
            <a:off x="8417808" y="3944306"/>
            <a:ext cx="1828800" cy="1840903"/>
            <a:chOff x="7302505" y="3846613"/>
            <a:chExt cx="1828800" cy="1840903"/>
          </a:xfrm>
        </p:grpSpPr>
        <p:sp>
          <p:nvSpPr>
            <p:cNvPr id="14" name="Oval 13">
              <a:extLst>
                <a:ext uri="{FF2B5EF4-FFF2-40B4-BE49-F238E27FC236}">
                  <a16:creationId xmlns:a16="http://schemas.microsoft.com/office/drawing/2014/main" id="{7052C0C9-A790-4CB3-9947-55A66D9AF086}"/>
                </a:ext>
              </a:extLst>
            </p:cNvPr>
            <p:cNvSpPr/>
            <p:nvPr/>
          </p:nvSpPr>
          <p:spPr>
            <a:xfrm>
              <a:off x="7302505" y="3846613"/>
              <a:ext cx="1828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C307997-6771-4DE2-9929-8FF931EF9BEE}"/>
                </a:ext>
              </a:extLst>
            </p:cNvPr>
            <p:cNvGrpSpPr/>
            <p:nvPr/>
          </p:nvGrpSpPr>
          <p:grpSpPr>
            <a:xfrm>
              <a:off x="7581111" y="3992471"/>
              <a:ext cx="1478290" cy="1695045"/>
              <a:chOff x="8670765" y="3746907"/>
              <a:chExt cx="1478290" cy="1695045"/>
            </a:xfrm>
          </p:grpSpPr>
          <p:cxnSp>
            <p:nvCxnSpPr>
              <p:cNvPr id="16" name="Straight Arrow Connector 15">
                <a:extLst>
                  <a:ext uri="{FF2B5EF4-FFF2-40B4-BE49-F238E27FC236}">
                    <a16:creationId xmlns:a16="http://schemas.microsoft.com/office/drawing/2014/main" id="{CFA94398-4777-4059-BBEE-17B63C1B7A81}"/>
                  </a:ext>
                </a:extLst>
              </p:cNvPr>
              <p:cNvCxnSpPr/>
              <p:nvPr/>
            </p:nvCxnSpPr>
            <p:spPr>
              <a:xfrm>
                <a:off x="9306559" y="4527552"/>
                <a:ext cx="0" cy="9144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D61F2E7-4DEE-495C-B93D-804343477998}"/>
                  </a:ext>
                </a:extLst>
              </p:cNvPr>
              <p:cNvSpPr txBox="1"/>
              <p:nvPr/>
            </p:nvSpPr>
            <p:spPr>
              <a:xfrm>
                <a:off x="8670765" y="3746907"/>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12.5’</a:t>
                </a:r>
              </a:p>
            </p:txBody>
          </p:sp>
        </p:grpSp>
      </p:grpSp>
      <p:pic>
        <p:nvPicPr>
          <p:cNvPr id="29" name="Picture 28">
            <a:extLst>
              <a:ext uri="{FF2B5EF4-FFF2-40B4-BE49-F238E27FC236}">
                <a16:creationId xmlns:a16="http://schemas.microsoft.com/office/drawing/2014/main" id="{583A6AB1-5E99-40C7-8635-B51F3DBE0AD9}"/>
              </a:ext>
            </a:extLst>
          </p:cNvPr>
          <p:cNvPicPr>
            <a:picLocks noChangeAspect="1"/>
          </p:cNvPicPr>
          <p:nvPr/>
        </p:nvPicPr>
        <p:blipFill>
          <a:blip r:embed="rId4"/>
          <a:stretch>
            <a:fillRect/>
          </a:stretch>
        </p:blipFill>
        <p:spPr>
          <a:xfrm>
            <a:off x="1405100" y="5211919"/>
            <a:ext cx="4159255" cy="358557"/>
          </a:xfrm>
          <a:prstGeom prst="rect">
            <a:avLst/>
          </a:prstGeom>
          <a:ln w="19050">
            <a:solidFill>
              <a:schemeClr val="tx1"/>
            </a:solidFill>
          </a:ln>
        </p:spPr>
      </p:pic>
      <p:pic>
        <p:nvPicPr>
          <p:cNvPr id="30" name="Picture 29">
            <a:extLst>
              <a:ext uri="{FF2B5EF4-FFF2-40B4-BE49-F238E27FC236}">
                <a16:creationId xmlns:a16="http://schemas.microsoft.com/office/drawing/2014/main" id="{EA43A340-F8C8-406B-9441-9FA57DD1F2F2}"/>
              </a:ext>
            </a:extLst>
          </p:cNvPr>
          <p:cNvPicPr>
            <a:picLocks noChangeAspect="1"/>
          </p:cNvPicPr>
          <p:nvPr/>
        </p:nvPicPr>
        <p:blipFill>
          <a:blip r:embed="rId5"/>
          <a:stretch>
            <a:fillRect/>
          </a:stretch>
        </p:blipFill>
        <p:spPr>
          <a:xfrm>
            <a:off x="1707810" y="5803408"/>
            <a:ext cx="3542891" cy="810112"/>
          </a:xfrm>
          <a:prstGeom prst="rect">
            <a:avLst/>
          </a:prstGeom>
          <a:ln w="19050">
            <a:solidFill>
              <a:schemeClr val="tx1"/>
            </a:solidFill>
          </a:ln>
        </p:spPr>
      </p:pic>
      <p:grpSp>
        <p:nvGrpSpPr>
          <p:cNvPr id="31" name="Group 30">
            <a:extLst>
              <a:ext uri="{FF2B5EF4-FFF2-40B4-BE49-F238E27FC236}">
                <a16:creationId xmlns:a16="http://schemas.microsoft.com/office/drawing/2014/main" id="{C067EA2D-E5DA-41F7-B38E-9D8C18AEDFAF}"/>
              </a:ext>
            </a:extLst>
          </p:cNvPr>
          <p:cNvGrpSpPr/>
          <p:nvPr/>
        </p:nvGrpSpPr>
        <p:grpSpPr>
          <a:xfrm>
            <a:off x="304605" y="256383"/>
            <a:ext cx="533594" cy="771525"/>
            <a:chOff x="8191117" y="524946"/>
            <a:chExt cx="533594" cy="771525"/>
          </a:xfrm>
        </p:grpSpPr>
        <p:sp>
          <p:nvSpPr>
            <p:cNvPr id="32" name="Graphic 4" descr="Raised hand with solid fill">
              <a:extLst>
                <a:ext uri="{FF2B5EF4-FFF2-40B4-BE49-F238E27FC236}">
                  <a16:creationId xmlns:a16="http://schemas.microsoft.com/office/drawing/2014/main" id="{5F49BB6C-2A46-401B-B6E4-6F4960B3F69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7C5A5F9A-3F39-4A1D-99C8-9C94FBB2C8B8}"/>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64888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tationary, envelope&#10;&#10;Description automatically generated">
            <a:extLst>
              <a:ext uri="{FF2B5EF4-FFF2-40B4-BE49-F238E27FC236}">
                <a16:creationId xmlns:a16="http://schemas.microsoft.com/office/drawing/2014/main" id="{C37F05F1-2C66-4056-8FAC-9D94F3B8CA5B}"/>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 name="Title 1">
            <a:extLst>
              <a:ext uri="{FF2B5EF4-FFF2-40B4-BE49-F238E27FC236}">
                <a16:creationId xmlns:a16="http://schemas.microsoft.com/office/drawing/2014/main" id="{860582EA-D097-4945-AD12-08C69F2507D7}"/>
              </a:ext>
            </a:extLst>
          </p:cNvPr>
          <p:cNvSpPr>
            <a:spLocks noGrp="1"/>
          </p:cNvSpPr>
          <p:nvPr>
            <p:ph type="title"/>
          </p:nvPr>
        </p:nvSpPr>
        <p:spPr/>
        <p:txBody>
          <a:bodyPr/>
          <a:lstStyle/>
          <a:p>
            <a:r>
              <a:rPr lang="en-US" dirty="0"/>
              <a:t>Surface Area Practice</a:t>
            </a:r>
          </a:p>
        </p:txBody>
      </p:sp>
      <p:sp>
        <p:nvSpPr>
          <p:cNvPr id="3" name="Slide Number Placeholder 2">
            <a:extLst>
              <a:ext uri="{FF2B5EF4-FFF2-40B4-BE49-F238E27FC236}">
                <a16:creationId xmlns:a16="http://schemas.microsoft.com/office/drawing/2014/main" id="{22B18822-BF47-41D7-B5D2-48058C7746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B227259-20F2-4E17-91C8-9587F346FD1B}"/>
              </a:ext>
            </a:extLst>
          </p:cNvPr>
          <p:cNvSpPr/>
          <p:nvPr/>
        </p:nvSpPr>
        <p:spPr>
          <a:xfrm>
            <a:off x="921544" y="1646081"/>
            <a:ext cx="4236244"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1937903-61DE-4173-8673-5137F1901EB7}"/>
              </a:ext>
            </a:extLst>
          </p:cNvPr>
          <p:cNvSpPr/>
          <p:nvPr/>
        </p:nvSpPr>
        <p:spPr>
          <a:xfrm>
            <a:off x="8974281" y="2128337"/>
            <a:ext cx="669782"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BA369830-DAD1-411D-A14D-1ADB7F7EAD1A}"/>
              </a:ext>
            </a:extLst>
          </p:cNvPr>
          <p:cNvGrpSpPr/>
          <p:nvPr/>
        </p:nvGrpSpPr>
        <p:grpSpPr>
          <a:xfrm>
            <a:off x="7331870" y="3086100"/>
            <a:ext cx="3665533" cy="3657600"/>
            <a:chOff x="6354767" y="2778987"/>
            <a:chExt cx="3665533" cy="3657600"/>
          </a:xfrm>
        </p:grpSpPr>
        <p:sp>
          <p:nvSpPr>
            <p:cNvPr id="18" name="Rectangle 17">
              <a:extLst>
                <a:ext uri="{FF2B5EF4-FFF2-40B4-BE49-F238E27FC236}">
                  <a16:creationId xmlns:a16="http://schemas.microsoft.com/office/drawing/2014/main" id="{7FA4EFA4-CCD6-455A-B247-D988E7659284}"/>
                </a:ext>
              </a:extLst>
            </p:cNvPr>
            <p:cNvSpPr/>
            <p:nvPr/>
          </p:nvSpPr>
          <p:spPr>
            <a:xfrm>
              <a:off x="6362700" y="2778987"/>
              <a:ext cx="3657600" cy="3657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F3067CA3-095D-462F-9E8F-6BD53EA9F17A}"/>
                </a:ext>
              </a:extLst>
            </p:cNvPr>
            <p:cNvGrpSpPr/>
            <p:nvPr/>
          </p:nvGrpSpPr>
          <p:grpSpPr>
            <a:xfrm>
              <a:off x="6354767" y="3094585"/>
              <a:ext cx="3657600" cy="461665"/>
              <a:chOff x="7477760" y="4510513"/>
              <a:chExt cx="3657600" cy="461665"/>
            </a:xfrm>
          </p:grpSpPr>
          <p:cxnSp>
            <p:nvCxnSpPr>
              <p:cNvPr id="20" name="Straight Arrow Connector 19">
                <a:extLst>
                  <a:ext uri="{FF2B5EF4-FFF2-40B4-BE49-F238E27FC236}">
                    <a16:creationId xmlns:a16="http://schemas.microsoft.com/office/drawing/2014/main" id="{1683EB41-8A99-48D7-915E-915A68D49373}"/>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8EC4DB-671E-43CD-AD0A-6122CAC8ACC4}"/>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90’</a:t>
                </a:r>
              </a:p>
            </p:txBody>
          </p:sp>
        </p:grpSp>
        <p:grpSp>
          <p:nvGrpSpPr>
            <p:cNvPr id="22" name="Group 21">
              <a:extLst>
                <a:ext uri="{FF2B5EF4-FFF2-40B4-BE49-F238E27FC236}">
                  <a16:creationId xmlns:a16="http://schemas.microsoft.com/office/drawing/2014/main" id="{774C7A1C-2EC4-47E6-B6D1-D49845C0C450}"/>
                </a:ext>
              </a:extLst>
            </p:cNvPr>
            <p:cNvGrpSpPr/>
            <p:nvPr/>
          </p:nvGrpSpPr>
          <p:grpSpPr>
            <a:xfrm>
              <a:off x="6793706" y="2778987"/>
              <a:ext cx="2180575" cy="3657600"/>
              <a:chOff x="7756366" y="4163713"/>
              <a:chExt cx="2180575" cy="3657600"/>
            </a:xfrm>
          </p:grpSpPr>
          <p:cxnSp>
            <p:nvCxnSpPr>
              <p:cNvPr id="23" name="Straight Arrow Connector 22">
                <a:extLst>
                  <a:ext uri="{FF2B5EF4-FFF2-40B4-BE49-F238E27FC236}">
                    <a16:creationId xmlns:a16="http://schemas.microsoft.com/office/drawing/2014/main" id="{8B0999DA-F5F9-42DA-92BA-E6913497E417}"/>
                  </a:ext>
                </a:extLst>
              </p:cNvPr>
              <p:cNvCxnSpPr/>
              <p:nvPr/>
            </p:nvCxnSpPr>
            <p:spPr>
              <a:xfrm>
                <a:off x="7756366" y="4163713"/>
                <a:ext cx="0" cy="36576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7CE4885-AF26-4462-9598-0A7E018EFE47}"/>
                  </a:ext>
                </a:extLst>
              </p:cNvPr>
              <p:cNvSpPr txBox="1"/>
              <p:nvPr/>
            </p:nvSpPr>
            <p:spPr>
              <a:xfrm>
                <a:off x="7786993" y="7169776"/>
                <a:ext cx="214994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Width (w) = 90’</a:t>
                </a:r>
              </a:p>
            </p:txBody>
          </p:sp>
        </p:grpSp>
      </p:grpSp>
      <p:grpSp>
        <p:nvGrpSpPr>
          <p:cNvPr id="26" name="Group 25">
            <a:extLst>
              <a:ext uri="{FF2B5EF4-FFF2-40B4-BE49-F238E27FC236}">
                <a16:creationId xmlns:a16="http://schemas.microsoft.com/office/drawing/2014/main" id="{0487EC8C-566C-4C7A-9E96-F4692DC96B73}"/>
              </a:ext>
            </a:extLst>
          </p:cNvPr>
          <p:cNvGrpSpPr/>
          <p:nvPr/>
        </p:nvGrpSpPr>
        <p:grpSpPr>
          <a:xfrm>
            <a:off x="8404062" y="4015128"/>
            <a:ext cx="1828800" cy="1840903"/>
            <a:chOff x="7302505" y="3846613"/>
            <a:chExt cx="1828800" cy="1840903"/>
          </a:xfrm>
        </p:grpSpPr>
        <p:sp>
          <p:nvSpPr>
            <p:cNvPr id="14" name="Oval 13">
              <a:extLst>
                <a:ext uri="{FF2B5EF4-FFF2-40B4-BE49-F238E27FC236}">
                  <a16:creationId xmlns:a16="http://schemas.microsoft.com/office/drawing/2014/main" id="{7052C0C9-A790-4CB3-9947-55A66D9AF086}"/>
                </a:ext>
              </a:extLst>
            </p:cNvPr>
            <p:cNvSpPr/>
            <p:nvPr/>
          </p:nvSpPr>
          <p:spPr>
            <a:xfrm>
              <a:off x="7302505" y="3846613"/>
              <a:ext cx="1828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C307997-6771-4DE2-9929-8FF931EF9BEE}"/>
                </a:ext>
              </a:extLst>
            </p:cNvPr>
            <p:cNvGrpSpPr/>
            <p:nvPr/>
          </p:nvGrpSpPr>
          <p:grpSpPr>
            <a:xfrm>
              <a:off x="7581111" y="3992471"/>
              <a:ext cx="1478290" cy="1695045"/>
              <a:chOff x="8670765" y="3746907"/>
              <a:chExt cx="1478290" cy="1695045"/>
            </a:xfrm>
          </p:grpSpPr>
          <p:cxnSp>
            <p:nvCxnSpPr>
              <p:cNvPr id="16" name="Straight Arrow Connector 15">
                <a:extLst>
                  <a:ext uri="{FF2B5EF4-FFF2-40B4-BE49-F238E27FC236}">
                    <a16:creationId xmlns:a16="http://schemas.microsoft.com/office/drawing/2014/main" id="{CFA94398-4777-4059-BBEE-17B63C1B7A81}"/>
                  </a:ext>
                </a:extLst>
              </p:cNvPr>
              <p:cNvCxnSpPr/>
              <p:nvPr/>
            </p:nvCxnSpPr>
            <p:spPr>
              <a:xfrm>
                <a:off x="9306559" y="4527552"/>
                <a:ext cx="0" cy="9144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D61F2E7-4DEE-495C-B93D-804343477998}"/>
                  </a:ext>
                </a:extLst>
              </p:cNvPr>
              <p:cNvSpPr txBox="1"/>
              <p:nvPr/>
            </p:nvSpPr>
            <p:spPr>
              <a:xfrm>
                <a:off x="8670765" y="3746907"/>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12.5’</a:t>
                </a:r>
              </a:p>
            </p:txBody>
          </p:sp>
        </p:grpSp>
      </p:grpSp>
      <p:sp>
        <p:nvSpPr>
          <p:cNvPr id="27" name="Rectangle 26">
            <a:extLst>
              <a:ext uri="{FF2B5EF4-FFF2-40B4-BE49-F238E27FC236}">
                <a16:creationId xmlns:a16="http://schemas.microsoft.com/office/drawing/2014/main" id="{BACACBF8-A3A2-4C82-9803-D2E5C55FF951}"/>
              </a:ext>
            </a:extLst>
          </p:cNvPr>
          <p:cNvSpPr/>
          <p:nvPr/>
        </p:nvSpPr>
        <p:spPr>
          <a:xfrm>
            <a:off x="921544" y="2606147"/>
            <a:ext cx="2650331"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A5FBE12-E836-4130-A9F4-903C46A2754D}"/>
              </a:ext>
            </a:extLst>
          </p:cNvPr>
          <p:cNvSpPr/>
          <p:nvPr/>
        </p:nvSpPr>
        <p:spPr>
          <a:xfrm>
            <a:off x="7331870" y="2606147"/>
            <a:ext cx="1512094"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47154158-FEAD-40D5-B709-A86FB8CAE537}"/>
              </a:ext>
            </a:extLst>
          </p:cNvPr>
          <p:cNvSpPr txBox="1">
            <a:spLocks/>
          </p:cNvSpPr>
          <p:nvPr/>
        </p:nvSpPr>
        <p:spPr>
          <a:xfrm>
            <a:off x="838200" y="1543913"/>
            <a:ext cx="10515600" cy="1885088"/>
          </a:xfrm>
          <a:prstGeom prst="rect">
            <a:avLst/>
          </a:prstGeom>
        </p:spPr>
        <p:txBody>
          <a:bodyPr lIns="91440" tIns="45720" rIns="91440" bIns="45720" anchor="t">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How many square feet of weed cloth will you have to order to cover the fenced area around your 25’ diameter tank? The fenced area is 90’ x 90’.</a:t>
            </a:r>
          </a:p>
        </p:txBody>
      </p:sp>
      <p:sp>
        <p:nvSpPr>
          <p:cNvPr id="30" name="Rectangle: Rounded Corners 29">
            <a:extLst>
              <a:ext uri="{FF2B5EF4-FFF2-40B4-BE49-F238E27FC236}">
                <a16:creationId xmlns:a16="http://schemas.microsoft.com/office/drawing/2014/main" id="{FE2C604F-57D4-4AE3-9249-67EC38453112}"/>
              </a:ext>
            </a:extLst>
          </p:cNvPr>
          <p:cNvSpPr/>
          <p:nvPr/>
        </p:nvSpPr>
        <p:spPr>
          <a:xfrm>
            <a:off x="266117" y="3960986"/>
            <a:ext cx="6455672" cy="287197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nchorCtr="0"/>
          <a:lstStyle/>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Area = (L)(W) – (3.14(Radius</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Area = (90 ft)(90ft) - (3.14)(12.5 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Area = 8,100 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(3.14)(156.25 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Area = 8,100 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490 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lang="en-US" sz="2800" b="0" i="0" u="none" strike="noStrike" kern="1200" cap="none" spc="0" normalizeH="0" baseline="30000" noProof="0" dirty="0">
              <a:ln>
                <a:noFill/>
              </a:ln>
              <a:solidFill>
                <a:prstClr val="black"/>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7,610 ft</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US" sz="3200" b="1"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pic>
        <p:nvPicPr>
          <p:cNvPr id="31" name="Picture 30">
            <a:extLst>
              <a:ext uri="{FF2B5EF4-FFF2-40B4-BE49-F238E27FC236}">
                <a16:creationId xmlns:a16="http://schemas.microsoft.com/office/drawing/2014/main" id="{1C3D0AF0-C056-48C4-82B3-D1EC81398C9D}"/>
              </a:ext>
            </a:extLst>
          </p:cNvPr>
          <p:cNvPicPr>
            <a:picLocks noChangeAspect="1"/>
          </p:cNvPicPr>
          <p:nvPr/>
        </p:nvPicPr>
        <p:blipFill>
          <a:blip r:embed="rId4"/>
          <a:stretch>
            <a:fillRect/>
          </a:stretch>
        </p:blipFill>
        <p:spPr>
          <a:xfrm>
            <a:off x="1202530" y="3044050"/>
            <a:ext cx="4159255" cy="358557"/>
          </a:xfrm>
          <a:prstGeom prst="rect">
            <a:avLst/>
          </a:prstGeom>
          <a:ln w="19050">
            <a:solidFill>
              <a:schemeClr val="tx1"/>
            </a:solidFill>
          </a:ln>
        </p:spPr>
      </p:pic>
      <p:pic>
        <p:nvPicPr>
          <p:cNvPr id="32" name="Picture 31">
            <a:extLst>
              <a:ext uri="{FF2B5EF4-FFF2-40B4-BE49-F238E27FC236}">
                <a16:creationId xmlns:a16="http://schemas.microsoft.com/office/drawing/2014/main" id="{CA67C1D8-89CC-43AE-9E62-6247A7FD629F}"/>
              </a:ext>
            </a:extLst>
          </p:cNvPr>
          <p:cNvPicPr>
            <a:picLocks noChangeAspect="1"/>
          </p:cNvPicPr>
          <p:nvPr/>
        </p:nvPicPr>
        <p:blipFill rotWithShape="1">
          <a:blip r:embed="rId5"/>
          <a:srcRect t="49051"/>
          <a:stretch/>
        </p:blipFill>
        <p:spPr>
          <a:xfrm>
            <a:off x="1194597" y="3466873"/>
            <a:ext cx="3542891" cy="412745"/>
          </a:xfrm>
          <a:prstGeom prst="rect">
            <a:avLst/>
          </a:prstGeom>
          <a:ln w="19050">
            <a:solidFill>
              <a:schemeClr val="tx1"/>
            </a:solidFill>
          </a:ln>
        </p:spPr>
      </p:pic>
      <p:grpSp>
        <p:nvGrpSpPr>
          <p:cNvPr id="29" name="Group 28">
            <a:extLst>
              <a:ext uri="{FF2B5EF4-FFF2-40B4-BE49-F238E27FC236}">
                <a16:creationId xmlns:a16="http://schemas.microsoft.com/office/drawing/2014/main" id="{131FB7D1-B96D-43FD-A79E-9CD8029A565A}"/>
              </a:ext>
            </a:extLst>
          </p:cNvPr>
          <p:cNvGrpSpPr/>
          <p:nvPr/>
        </p:nvGrpSpPr>
        <p:grpSpPr>
          <a:xfrm>
            <a:off x="304605" y="256383"/>
            <a:ext cx="533594" cy="771525"/>
            <a:chOff x="8191117" y="524946"/>
            <a:chExt cx="533594" cy="771525"/>
          </a:xfrm>
        </p:grpSpPr>
        <p:sp>
          <p:nvSpPr>
            <p:cNvPr id="33" name="Graphic 4" descr="Raised hand with solid fill">
              <a:extLst>
                <a:ext uri="{FF2B5EF4-FFF2-40B4-BE49-F238E27FC236}">
                  <a16:creationId xmlns:a16="http://schemas.microsoft.com/office/drawing/2014/main" id="{0CF2ACC8-6111-4492-8683-FD054997835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D50EE3BB-335D-4B8B-A41E-DD08D7416724}"/>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spTree>
    <p:extLst>
      <p:ext uri="{BB962C8B-B14F-4D97-AF65-F5344CB8AC3E}">
        <p14:creationId xmlns:p14="http://schemas.microsoft.com/office/powerpoint/2010/main" val="25035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BE091AA-AAD7-47F1-9B63-54C4A329CC1A}"/>
              </a:ext>
            </a:extLst>
          </p:cNvPr>
          <p:cNvSpPr/>
          <p:nvPr/>
        </p:nvSpPr>
        <p:spPr>
          <a:xfrm>
            <a:off x="670866" y="2632641"/>
            <a:ext cx="11432297" cy="3455134"/>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10DCCA-76F4-4BDA-9D0A-434ECCBF2770}"/>
              </a:ext>
            </a:extLst>
          </p:cNvPr>
          <p:cNvSpPr>
            <a:spLocks noGrp="1"/>
          </p:cNvSpPr>
          <p:nvPr>
            <p:ph type="title"/>
          </p:nvPr>
        </p:nvSpPr>
        <p:spPr>
          <a:xfrm>
            <a:off x="279646" y="62588"/>
            <a:ext cx="11074154" cy="1325563"/>
          </a:xfrm>
        </p:spPr>
        <p:txBody>
          <a:bodyPr>
            <a:normAutofit fontScale="90000"/>
          </a:bodyPr>
          <a:lstStyle/>
          <a:p>
            <a:r>
              <a:rPr lang="en-US" sz="4800" dirty="0"/>
              <a:t>Now let’s dive deep into some 3D water math!!! </a:t>
            </a:r>
          </a:p>
        </p:txBody>
      </p:sp>
      <p:sp>
        <p:nvSpPr>
          <p:cNvPr id="4" name="Slide Number Placeholder 3">
            <a:extLst>
              <a:ext uri="{FF2B5EF4-FFF2-40B4-BE49-F238E27FC236}">
                <a16:creationId xmlns:a16="http://schemas.microsoft.com/office/drawing/2014/main" id="{091DD1AD-A3B7-419B-AFB8-0FC0BF1DC3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2637EE9-2905-4DFB-835D-EEC49165929C}"/>
              </a:ext>
            </a:extLst>
          </p:cNvPr>
          <p:cNvSpPr txBox="1"/>
          <p:nvPr/>
        </p:nvSpPr>
        <p:spPr>
          <a:xfrm>
            <a:off x="838200" y="1307079"/>
            <a:ext cx="10706409"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Volume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Volume of a box (rectangular tank, trench)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is the volume in gallons of a rectangular tank with the dimensions of 30 feet long, 10 feel wide, and 15 feet high?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(30ft)(10ft)(15ft)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4500</a:t>
            </a: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CE27DD0-AD1A-46DD-B2D8-7B7FEE4A7A47}"/>
              </a:ext>
            </a:extLst>
          </p:cNvPr>
          <p:cNvSpPr txBox="1"/>
          <p:nvPr/>
        </p:nvSpPr>
        <p:spPr>
          <a:xfrm>
            <a:off x="2223967" y="4915150"/>
            <a:ext cx="5357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AA074AC-AA12-47D2-B069-D7D78DDD7CBD}"/>
                  </a:ext>
                </a:extLst>
              </p:cNvPr>
              <p:cNvSpPr txBox="1"/>
              <p:nvPr/>
            </p:nvSpPr>
            <p:spPr>
              <a:xfrm>
                <a:off x="6938151" y="3945120"/>
                <a:ext cx="5265842" cy="25983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cubic foot of water =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7.48</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𝑔𝑎𝑙</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r>
                              <a:rPr kumimoji="0" lang="en-US"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3</m:t>
                            </m:r>
                          </m:den>
                        </m:f>
                      </m:e>
                    </m: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ft3	7.48 gal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ft3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AAA074AC-AA12-47D2-B069-D7D78DDD7CBD}"/>
                  </a:ext>
                </a:extLst>
              </p:cNvPr>
              <p:cNvSpPr txBox="1">
                <a:spLocks noRot="1" noChangeAspect="1" noMove="1" noResize="1" noEditPoints="1" noAdjustHandles="1" noChangeArrowheads="1" noChangeShapeType="1" noTextEdit="1"/>
              </p:cNvSpPr>
              <p:nvPr/>
            </p:nvSpPr>
            <p:spPr>
              <a:xfrm>
                <a:off x="6938151" y="3945120"/>
                <a:ext cx="5265842" cy="2598340"/>
              </a:xfrm>
              <a:prstGeom prst="rect">
                <a:avLst/>
              </a:prstGeom>
              <a:blipFill>
                <a:blip r:embed="rId3"/>
                <a:stretch>
                  <a:fillRect l="-2315" t="-2113"/>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EC228A-0B42-4F8A-A2F3-33C43D10B0CF}"/>
              </a:ext>
            </a:extLst>
          </p:cNvPr>
          <p:cNvCxnSpPr/>
          <p:nvPr/>
        </p:nvCxnSpPr>
        <p:spPr>
          <a:xfrm>
            <a:off x="7872723" y="465946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C271696-6249-4AFE-AF96-2C2A3C20DA24}"/>
              </a:ext>
            </a:extLst>
          </p:cNvPr>
          <p:cNvCxnSpPr/>
          <p:nvPr/>
        </p:nvCxnSpPr>
        <p:spPr>
          <a:xfrm>
            <a:off x="8971688" y="486710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24381FD-2D1B-488A-896A-99AB3EB9077A}"/>
              </a:ext>
            </a:extLst>
          </p:cNvPr>
          <p:cNvSpPr txBox="1"/>
          <p:nvPr/>
        </p:nvSpPr>
        <p:spPr>
          <a:xfrm>
            <a:off x="496257" y="6029168"/>
            <a:ext cx="1034788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Hold on! Do we actually know our volume that accurately?</a:t>
            </a:r>
          </a:p>
        </p:txBody>
      </p:sp>
      <p:pic>
        <p:nvPicPr>
          <p:cNvPr id="5" name="Graphic 4" descr="Diving with solid fill">
            <a:extLst>
              <a:ext uri="{FF2B5EF4-FFF2-40B4-BE49-F238E27FC236}">
                <a16:creationId xmlns:a16="http://schemas.microsoft.com/office/drawing/2014/main" id="{6AF23B13-C6A5-42D9-96CE-6C5E9BD91F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77601" y="269449"/>
            <a:ext cx="1325562" cy="1325562"/>
          </a:xfrm>
          <a:prstGeom prst="rect">
            <a:avLst/>
          </a:prstGeom>
        </p:spPr>
      </p:pic>
      <p:cxnSp>
        <p:nvCxnSpPr>
          <p:cNvPr id="21" name="Straight Connector 20">
            <a:extLst>
              <a:ext uri="{FF2B5EF4-FFF2-40B4-BE49-F238E27FC236}">
                <a16:creationId xmlns:a16="http://schemas.microsoft.com/office/drawing/2014/main" id="{A0D125E8-2E57-466E-AD7B-18B0CC379CB6}"/>
              </a:ext>
            </a:extLst>
          </p:cNvPr>
          <p:cNvCxnSpPr>
            <a:cxnSpLocks/>
          </p:cNvCxnSpPr>
          <p:nvPr/>
        </p:nvCxnSpPr>
        <p:spPr>
          <a:xfrm>
            <a:off x="7146717" y="5702329"/>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0CCF8BD-03F1-4D7E-BCF0-AEB4A3C4DB96}"/>
              </a:ext>
            </a:extLst>
          </p:cNvPr>
          <p:cNvCxnSpPr>
            <a:cxnSpLocks/>
          </p:cNvCxnSpPr>
          <p:nvPr/>
        </p:nvCxnSpPr>
        <p:spPr>
          <a:xfrm>
            <a:off x="8706443" y="5398713"/>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C5CFD8C-F840-4C26-9BBD-81AFBD21CFDE}"/>
              </a:ext>
            </a:extLst>
          </p:cNvPr>
          <p:cNvCxnSpPr/>
          <p:nvPr/>
        </p:nvCxnSpPr>
        <p:spPr>
          <a:xfrm>
            <a:off x="9118876" y="574774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C0B2961-3995-4397-95F3-BC1AB451866F}"/>
              </a:ext>
            </a:extLst>
          </p:cNvPr>
          <p:cNvCxnSpPr/>
          <p:nvPr/>
        </p:nvCxnSpPr>
        <p:spPr>
          <a:xfrm>
            <a:off x="8254106" y="534882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53C8D86-4500-422F-84DA-060823CF8202}"/>
              </a:ext>
            </a:extLst>
          </p:cNvPr>
          <p:cNvSpPr txBox="1"/>
          <p:nvPr/>
        </p:nvSpPr>
        <p:spPr>
          <a:xfrm>
            <a:off x="10200729" y="5278908"/>
            <a:ext cx="167525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33,660 gal</a:t>
            </a:r>
          </a:p>
        </p:txBody>
      </p:sp>
      <p:sp>
        <p:nvSpPr>
          <p:cNvPr id="35" name="Oval 34">
            <a:extLst>
              <a:ext uri="{FF2B5EF4-FFF2-40B4-BE49-F238E27FC236}">
                <a16:creationId xmlns:a16="http://schemas.microsoft.com/office/drawing/2014/main" id="{90A5CBE6-6CFA-4B18-9F3D-0288B7A979A4}"/>
              </a:ext>
            </a:extLst>
          </p:cNvPr>
          <p:cNvSpPr/>
          <p:nvPr/>
        </p:nvSpPr>
        <p:spPr>
          <a:xfrm>
            <a:off x="10200729" y="5200121"/>
            <a:ext cx="1724624" cy="6807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76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34"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BE091AA-AAD7-47F1-9B63-54C4A329CC1A}"/>
              </a:ext>
            </a:extLst>
          </p:cNvPr>
          <p:cNvSpPr/>
          <p:nvPr/>
        </p:nvSpPr>
        <p:spPr>
          <a:xfrm>
            <a:off x="670866" y="2632640"/>
            <a:ext cx="11432297" cy="3814109"/>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10DCCA-76F4-4BDA-9D0A-434ECCBF2770}"/>
              </a:ext>
            </a:extLst>
          </p:cNvPr>
          <p:cNvSpPr>
            <a:spLocks noGrp="1"/>
          </p:cNvSpPr>
          <p:nvPr>
            <p:ph type="title"/>
          </p:nvPr>
        </p:nvSpPr>
        <p:spPr>
          <a:xfrm>
            <a:off x="838200" y="62588"/>
            <a:ext cx="10515600" cy="1325563"/>
          </a:xfrm>
        </p:spPr>
        <p:txBody>
          <a:bodyPr>
            <a:normAutofit/>
          </a:bodyPr>
          <a:lstStyle/>
          <a:p>
            <a:r>
              <a:rPr lang="en-US" sz="4800" dirty="0"/>
              <a:t>How precise is our input data?</a:t>
            </a:r>
          </a:p>
        </p:txBody>
      </p:sp>
      <p:sp>
        <p:nvSpPr>
          <p:cNvPr id="4" name="Slide Number Placeholder 3">
            <a:extLst>
              <a:ext uri="{FF2B5EF4-FFF2-40B4-BE49-F238E27FC236}">
                <a16:creationId xmlns:a16="http://schemas.microsoft.com/office/drawing/2014/main" id="{091DD1AD-A3B7-419B-AFB8-0FC0BF1DC3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2637EE9-2905-4DFB-835D-EEC49165929C}"/>
              </a:ext>
            </a:extLst>
          </p:cNvPr>
          <p:cNvSpPr txBox="1"/>
          <p:nvPr/>
        </p:nvSpPr>
        <p:spPr>
          <a:xfrm>
            <a:off x="838200" y="1307079"/>
            <a:ext cx="10706409"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How many </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significant figures </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did we start with?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Two</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significant figures in our initial data, three in our conversion factor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is the volume in gallons of a rectangular tank with the dimensions of 30 feet long, 10 feel wide, and 15 feet high?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(30ft)(10ft)(15ft)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4500</a:t>
            </a: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CE27DD0-AD1A-46DD-B2D8-7B7FEE4A7A47}"/>
              </a:ext>
            </a:extLst>
          </p:cNvPr>
          <p:cNvSpPr txBox="1"/>
          <p:nvPr/>
        </p:nvSpPr>
        <p:spPr>
          <a:xfrm>
            <a:off x="2223967" y="4915150"/>
            <a:ext cx="5357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AA074AC-AA12-47D2-B069-D7D78DDD7CBD}"/>
                  </a:ext>
                </a:extLst>
              </p:cNvPr>
              <p:cNvSpPr txBox="1"/>
              <p:nvPr/>
            </p:nvSpPr>
            <p:spPr>
              <a:xfrm>
                <a:off x="6938151" y="3945120"/>
                <a:ext cx="5265842" cy="25983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cubic foot of water =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7.48</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𝑔𝑎𝑙</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r>
                              <a:rPr kumimoji="0" lang="en-US"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3</m:t>
                            </m:r>
                          </m:den>
                        </m:f>
                      </m:e>
                    </m: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ft3	7.48 gal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ft3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AAA074AC-AA12-47D2-B069-D7D78DDD7CBD}"/>
                  </a:ext>
                </a:extLst>
              </p:cNvPr>
              <p:cNvSpPr txBox="1">
                <a:spLocks noRot="1" noChangeAspect="1" noMove="1" noResize="1" noEditPoints="1" noAdjustHandles="1" noChangeArrowheads="1" noChangeShapeType="1" noTextEdit="1"/>
              </p:cNvSpPr>
              <p:nvPr/>
            </p:nvSpPr>
            <p:spPr>
              <a:xfrm>
                <a:off x="6938151" y="3945120"/>
                <a:ext cx="5265842" cy="2598340"/>
              </a:xfrm>
              <a:prstGeom prst="rect">
                <a:avLst/>
              </a:prstGeom>
              <a:blipFill>
                <a:blip r:embed="rId3"/>
                <a:stretch>
                  <a:fillRect l="-2315" t="-2113"/>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EC228A-0B42-4F8A-A2F3-33C43D10B0CF}"/>
              </a:ext>
            </a:extLst>
          </p:cNvPr>
          <p:cNvCxnSpPr/>
          <p:nvPr/>
        </p:nvCxnSpPr>
        <p:spPr>
          <a:xfrm>
            <a:off x="7872723" y="465946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C271696-6249-4AFE-AF96-2C2A3C20DA24}"/>
              </a:ext>
            </a:extLst>
          </p:cNvPr>
          <p:cNvCxnSpPr/>
          <p:nvPr/>
        </p:nvCxnSpPr>
        <p:spPr>
          <a:xfrm>
            <a:off x="8971688" y="486710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Graphic 4" descr="Diving with solid fill">
            <a:extLst>
              <a:ext uri="{FF2B5EF4-FFF2-40B4-BE49-F238E27FC236}">
                <a16:creationId xmlns:a16="http://schemas.microsoft.com/office/drawing/2014/main" id="{6AF23B13-C6A5-42D9-96CE-6C5E9BD91F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77601" y="269449"/>
            <a:ext cx="1325562" cy="1325562"/>
          </a:xfrm>
          <a:prstGeom prst="rect">
            <a:avLst/>
          </a:prstGeom>
        </p:spPr>
      </p:pic>
      <p:cxnSp>
        <p:nvCxnSpPr>
          <p:cNvPr id="21" name="Straight Connector 20">
            <a:extLst>
              <a:ext uri="{FF2B5EF4-FFF2-40B4-BE49-F238E27FC236}">
                <a16:creationId xmlns:a16="http://schemas.microsoft.com/office/drawing/2014/main" id="{A0D125E8-2E57-466E-AD7B-18B0CC379CB6}"/>
              </a:ext>
            </a:extLst>
          </p:cNvPr>
          <p:cNvCxnSpPr>
            <a:cxnSpLocks/>
          </p:cNvCxnSpPr>
          <p:nvPr/>
        </p:nvCxnSpPr>
        <p:spPr>
          <a:xfrm>
            <a:off x="7146717" y="5702329"/>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0CCF8BD-03F1-4D7E-BCF0-AEB4A3C4DB96}"/>
              </a:ext>
            </a:extLst>
          </p:cNvPr>
          <p:cNvCxnSpPr>
            <a:cxnSpLocks/>
          </p:cNvCxnSpPr>
          <p:nvPr/>
        </p:nvCxnSpPr>
        <p:spPr>
          <a:xfrm>
            <a:off x="8706443" y="5398713"/>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C5CFD8C-F840-4C26-9BBD-81AFBD21CFDE}"/>
              </a:ext>
            </a:extLst>
          </p:cNvPr>
          <p:cNvCxnSpPr/>
          <p:nvPr/>
        </p:nvCxnSpPr>
        <p:spPr>
          <a:xfrm>
            <a:off x="9118876" y="574774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C0B2961-3995-4397-95F3-BC1AB451866F}"/>
              </a:ext>
            </a:extLst>
          </p:cNvPr>
          <p:cNvCxnSpPr/>
          <p:nvPr/>
        </p:nvCxnSpPr>
        <p:spPr>
          <a:xfrm>
            <a:off x="8254106" y="534882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53C8D86-4500-422F-84DA-060823CF8202}"/>
              </a:ext>
            </a:extLst>
          </p:cNvPr>
          <p:cNvSpPr txBox="1"/>
          <p:nvPr/>
        </p:nvSpPr>
        <p:spPr>
          <a:xfrm>
            <a:off x="10200729" y="5278908"/>
            <a:ext cx="1675251"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33,660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34,000 gal</a:t>
            </a:r>
          </a:p>
        </p:txBody>
      </p:sp>
      <p:sp>
        <p:nvSpPr>
          <p:cNvPr id="35" name="Oval 34">
            <a:extLst>
              <a:ext uri="{FF2B5EF4-FFF2-40B4-BE49-F238E27FC236}">
                <a16:creationId xmlns:a16="http://schemas.microsoft.com/office/drawing/2014/main" id="{90A5CBE6-6CFA-4B18-9F3D-0288B7A979A4}"/>
              </a:ext>
            </a:extLst>
          </p:cNvPr>
          <p:cNvSpPr/>
          <p:nvPr/>
        </p:nvSpPr>
        <p:spPr>
          <a:xfrm>
            <a:off x="10176042" y="5659089"/>
            <a:ext cx="1724624" cy="6807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087A7717-2F81-4F68-983B-FF7A9136A390}"/>
              </a:ext>
            </a:extLst>
          </p:cNvPr>
          <p:cNvSpPr/>
          <p:nvPr/>
        </p:nvSpPr>
        <p:spPr>
          <a:xfrm>
            <a:off x="5668667" y="3210769"/>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8F265158-7085-42CE-917A-7BF24A8613FE}"/>
              </a:ext>
            </a:extLst>
          </p:cNvPr>
          <p:cNvSpPr/>
          <p:nvPr/>
        </p:nvSpPr>
        <p:spPr>
          <a:xfrm>
            <a:off x="1226858" y="3210769"/>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345833B0-1556-43A5-8759-B64A7AE7E4B3}"/>
              </a:ext>
            </a:extLst>
          </p:cNvPr>
          <p:cNvSpPr/>
          <p:nvPr/>
        </p:nvSpPr>
        <p:spPr>
          <a:xfrm>
            <a:off x="3119988" y="3198780"/>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31EDB42C-666D-462F-BA2D-BF6ADD7D716E}"/>
              </a:ext>
            </a:extLst>
          </p:cNvPr>
          <p:cNvSpPr/>
          <p:nvPr/>
        </p:nvSpPr>
        <p:spPr>
          <a:xfrm>
            <a:off x="10200729" y="3966967"/>
            <a:ext cx="884478"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44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18" grpId="0" animBg="1"/>
      <p:bldP spid="20"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FDBA4533-5B25-4B8E-965B-D02C90F2E14C}"/>
              </a:ext>
            </a:extLst>
          </p:cNvPr>
          <p:cNvSpPr/>
          <p:nvPr/>
        </p:nvSpPr>
        <p:spPr>
          <a:xfrm>
            <a:off x="379852" y="4806655"/>
            <a:ext cx="5262777" cy="1649284"/>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B426912B-AB75-4C79-82B3-7A02949DA4B2}"/>
              </a:ext>
            </a:extLst>
          </p:cNvPr>
          <p:cNvSpPr/>
          <p:nvPr/>
        </p:nvSpPr>
        <p:spPr>
          <a:xfrm>
            <a:off x="379852" y="1072309"/>
            <a:ext cx="11139368" cy="3389412"/>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94F2EC4-3A4D-4ADF-B690-CBDC752755CF}"/>
              </a:ext>
            </a:extLst>
          </p:cNvPr>
          <p:cNvSpPr>
            <a:spLocks noGrp="1"/>
          </p:cNvSpPr>
          <p:nvPr>
            <p:ph type="title"/>
          </p:nvPr>
        </p:nvSpPr>
        <p:spPr>
          <a:xfrm>
            <a:off x="838199" y="80239"/>
            <a:ext cx="11139369" cy="1325563"/>
          </a:xfrm>
        </p:spPr>
        <p:txBody>
          <a:bodyPr>
            <a:normAutofit/>
          </a:bodyPr>
          <a:lstStyle/>
          <a:p>
            <a:r>
              <a:rPr lang="en-US" sz="4800" dirty="0"/>
              <a:t>Your turn: Volume of a box and conversion</a:t>
            </a:r>
          </a:p>
        </p:txBody>
      </p:sp>
      <p:sp>
        <p:nvSpPr>
          <p:cNvPr id="3" name="Content Placeholder 2">
            <a:extLst>
              <a:ext uri="{FF2B5EF4-FFF2-40B4-BE49-F238E27FC236}">
                <a16:creationId xmlns:a16="http://schemas.microsoft.com/office/drawing/2014/main" id="{360898D6-2B26-47E8-8F4D-F839360BAF6E}"/>
              </a:ext>
            </a:extLst>
          </p:cNvPr>
          <p:cNvSpPr>
            <a:spLocks noGrp="1"/>
          </p:cNvSpPr>
          <p:nvPr>
            <p:ph idx="1"/>
          </p:nvPr>
        </p:nvSpPr>
        <p:spPr>
          <a:xfrm>
            <a:off x="764297" y="1191518"/>
            <a:ext cx="10589503" cy="5428869"/>
          </a:xfrm>
        </p:spPr>
        <p:txBody>
          <a:bodyPr>
            <a:normAutofit/>
          </a:bodyPr>
          <a:lstStyle/>
          <a:p>
            <a:pPr marL="0" indent="0">
              <a:buNone/>
            </a:pPr>
            <a:r>
              <a:rPr lang="en-US" dirty="0"/>
              <a:t>Part 1: You dig a trench to put in a new section of pipe. The trench is four feet deep, two feet wide, and 200 ft long. How many cubic feet of dirt did you excavate? </a:t>
            </a:r>
          </a:p>
          <a:p>
            <a:pPr marL="514350" indent="-514350">
              <a:buAutoNum type="alphaUcPeriod"/>
            </a:pPr>
            <a:r>
              <a:rPr lang="en-US" dirty="0"/>
              <a:t>160 ft</a:t>
            </a:r>
            <a:r>
              <a:rPr lang="en-US" baseline="30000" dirty="0"/>
              <a:t>3</a:t>
            </a:r>
          </a:p>
          <a:p>
            <a:pPr marL="514350" indent="-514350">
              <a:buAutoNum type="alphaUcPeriod"/>
            </a:pPr>
            <a:r>
              <a:rPr lang="en-US" dirty="0"/>
              <a:t>206 ft</a:t>
            </a:r>
            <a:r>
              <a:rPr lang="en-US" baseline="30000" dirty="0"/>
              <a:t>3</a:t>
            </a:r>
          </a:p>
          <a:p>
            <a:pPr marL="514350" indent="-514350">
              <a:buAutoNum type="alphaUcPeriod"/>
            </a:pPr>
            <a:r>
              <a:rPr lang="en-US" dirty="0"/>
              <a:t>1600 ft</a:t>
            </a:r>
            <a:r>
              <a:rPr lang="en-US" baseline="30000" dirty="0"/>
              <a:t>2</a:t>
            </a:r>
          </a:p>
          <a:p>
            <a:pPr marL="514350" indent="-514350">
              <a:buAutoNum type="alphaUcPeriod"/>
            </a:pPr>
            <a:r>
              <a:rPr lang="en-US" dirty="0"/>
              <a:t>1600 ft</a:t>
            </a:r>
            <a:r>
              <a:rPr lang="en-US" baseline="30000" dirty="0"/>
              <a:t>3</a:t>
            </a:r>
          </a:p>
          <a:p>
            <a:pPr marL="514350" indent="-514350">
              <a:buAutoNum type="alphaUcPeriod"/>
            </a:pPr>
            <a:endParaRPr lang="en-US" baseline="30000" dirty="0"/>
          </a:p>
          <a:p>
            <a:pPr marL="0" indent="0">
              <a:buNone/>
            </a:pPr>
            <a:r>
              <a:rPr lang="en-US" dirty="0">
                <a:latin typeface="Cambria Math" panose="02040503050406030204" pitchFamily="18" charset="0"/>
                <a:ea typeface="Cambria Math" panose="02040503050406030204" pitchFamily="18" charset="0"/>
              </a:rPr>
              <a:t>V = (Length)(Width)(Height)</a:t>
            </a:r>
          </a:p>
          <a:p>
            <a:pPr marL="0" indent="0">
              <a:buNone/>
            </a:pPr>
            <a:r>
              <a:rPr lang="en-US" dirty="0">
                <a:latin typeface="Cambria Math" panose="02040503050406030204" pitchFamily="18" charset="0"/>
                <a:ea typeface="Cambria Math" panose="02040503050406030204" pitchFamily="18" charset="0"/>
              </a:rPr>
              <a:t>V = (200 ft)(2 ft)(4 ft)</a:t>
            </a:r>
          </a:p>
          <a:p>
            <a:pPr marL="0" indent="0">
              <a:buNone/>
            </a:pPr>
            <a:r>
              <a:rPr lang="en-US" dirty="0">
                <a:latin typeface="Cambria Math" panose="02040503050406030204" pitchFamily="18" charset="0"/>
                <a:ea typeface="Cambria Math" panose="02040503050406030204" pitchFamily="18" charset="0"/>
              </a:rPr>
              <a:t>V = 1600 ft</a:t>
            </a:r>
            <a:r>
              <a:rPr lang="en-US" baseline="30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a:t>
            </a:r>
          </a:p>
        </p:txBody>
      </p:sp>
      <p:sp>
        <p:nvSpPr>
          <p:cNvPr id="4" name="Slide Number Placeholder 3">
            <a:extLst>
              <a:ext uri="{FF2B5EF4-FFF2-40B4-BE49-F238E27FC236}">
                <a16:creationId xmlns:a16="http://schemas.microsoft.com/office/drawing/2014/main" id="{2193CA0A-1411-43DC-8AF2-1079E0DD6B6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3712AF6-3026-4FEE-8D83-1C9A7928DEFC}"/>
              </a:ext>
            </a:extLst>
          </p:cNvPr>
          <p:cNvGrpSpPr/>
          <p:nvPr/>
        </p:nvGrpSpPr>
        <p:grpSpPr>
          <a:xfrm>
            <a:off x="258258" y="190635"/>
            <a:ext cx="533594" cy="771525"/>
            <a:chOff x="8191117" y="524946"/>
            <a:chExt cx="533594" cy="771525"/>
          </a:xfrm>
        </p:grpSpPr>
        <p:sp>
          <p:nvSpPr>
            <p:cNvPr id="16" name="Graphic 4" descr="Raised hand with solid fill">
              <a:extLst>
                <a:ext uri="{FF2B5EF4-FFF2-40B4-BE49-F238E27FC236}">
                  <a16:creationId xmlns:a16="http://schemas.microsoft.com/office/drawing/2014/main" id="{0C15CDAB-7F4B-4DB1-8E01-B0AE507579E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A6F0460-A2B0-44FA-BE74-10C5224792B1}"/>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2</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0" name="Oval 19">
            <a:extLst>
              <a:ext uri="{FF2B5EF4-FFF2-40B4-BE49-F238E27FC236}">
                <a16:creationId xmlns:a16="http://schemas.microsoft.com/office/drawing/2014/main" id="{9CC4059D-9655-4600-A809-7D5F07B8B845}"/>
              </a:ext>
            </a:extLst>
          </p:cNvPr>
          <p:cNvSpPr/>
          <p:nvPr/>
        </p:nvSpPr>
        <p:spPr>
          <a:xfrm>
            <a:off x="1121058" y="3960868"/>
            <a:ext cx="1724624"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1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426912B-AB75-4C79-82B3-7A02949DA4B2}"/>
              </a:ext>
            </a:extLst>
          </p:cNvPr>
          <p:cNvSpPr/>
          <p:nvPr/>
        </p:nvSpPr>
        <p:spPr>
          <a:xfrm>
            <a:off x="379852" y="1072309"/>
            <a:ext cx="11139368" cy="3389412"/>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94F2EC4-3A4D-4ADF-B690-CBDC752755CF}"/>
              </a:ext>
            </a:extLst>
          </p:cNvPr>
          <p:cNvSpPr>
            <a:spLocks noGrp="1"/>
          </p:cNvSpPr>
          <p:nvPr>
            <p:ph type="title"/>
          </p:nvPr>
        </p:nvSpPr>
        <p:spPr>
          <a:xfrm>
            <a:off x="838199" y="80239"/>
            <a:ext cx="11139369" cy="1325563"/>
          </a:xfrm>
        </p:spPr>
        <p:txBody>
          <a:bodyPr>
            <a:normAutofit/>
          </a:bodyPr>
          <a:lstStyle/>
          <a:p>
            <a:r>
              <a:rPr lang="en-US" sz="4800" dirty="0"/>
              <a:t>Your turn: Volume of a box and conversion</a:t>
            </a:r>
          </a:p>
        </p:txBody>
      </p:sp>
      <p:sp>
        <p:nvSpPr>
          <p:cNvPr id="3" name="Content Placeholder 2">
            <a:extLst>
              <a:ext uri="{FF2B5EF4-FFF2-40B4-BE49-F238E27FC236}">
                <a16:creationId xmlns:a16="http://schemas.microsoft.com/office/drawing/2014/main" id="{360898D6-2B26-47E8-8F4D-F839360BAF6E}"/>
              </a:ext>
            </a:extLst>
          </p:cNvPr>
          <p:cNvSpPr>
            <a:spLocks noGrp="1"/>
          </p:cNvSpPr>
          <p:nvPr>
            <p:ph idx="1"/>
          </p:nvPr>
        </p:nvSpPr>
        <p:spPr>
          <a:xfrm>
            <a:off x="764297" y="1191518"/>
            <a:ext cx="10589503" cy="5428869"/>
          </a:xfrm>
        </p:spPr>
        <p:txBody>
          <a:bodyPr>
            <a:normAutofit/>
          </a:bodyPr>
          <a:lstStyle/>
          <a:p>
            <a:pPr marL="0" indent="0">
              <a:buNone/>
            </a:pPr>
            <a:r>
              <a:rPr lang="en-US" dirty="0"/>
              <a:t>Part 2: To fill in your 1600 ft</a:t>
            </a:r>
            <a:r>
              <a:rPr lang="en-US" baseline="30000" dirty="0"/>
              <a:t>3</a:t>
            </a:r>
            <a:r>
              <a:rPr lang="en-US" dirty="0"/>
              <a:t> hole, you need to order fill dirt that is sold by the truckload. How many truckloads of dirt do you need if one truck hold 10 cubic yards? 	1 yard = 3 feet </a:t>
            </a:r>
            <a:r>
              <a:rPr lang="en-US" i="1" dirty="0"/>
              <a:t>or</a:t>
            </a:r>
            <a:r>
              <a:rPr lang="en-US" dirty="0"/>
              <a:t> 1 yrd</a:t>
            </a:r>
            <a:r>
              <a:rPr lang="en-US" baseline="30000" dirty="0"/>
              <a:t>3</a:t>
            </a:r>
            <a:r>
              <a:rPr lang="en-US" dirty="0"/>
              <a:t> = 27 ft</a:t>
            </a:r>
            <a:r>
              <a:rPr lang="en-US" baseline="30000" dirty="0"/>
              <a:t>3</a:t>
            </a:r>
          </a:p>
          <a:p>
            <a:pPr marL="514350" indent="-514350">
              <a:buAutoNum type="alphaUcPeriod"/>
            </a:pPr>
            <a:r>
              <a:rPr lang="en-US" dirty="0"/>
              <a:t>1 truckload</a:t>
            </a:r>
            <a:endParaRPr lang="en-US" baseline="30000" dirty="0"/>
          </a:p>
          <a:p>
            <a:pPr marL="514350" indent="-514350">
              <a:buAutoNum type="alphaUcPeriod"/>
            </a:pPr>
            <a:r>
              <a:rPr lang="en-US" dirty="0"/>
              <a:t>6 truckloads</a:t>
            </a:r>
            <a:endParaRPr lang="en-US" baseline="30000" dirty="0"/>
          </a:p>
          <a:p>
            <a:pPr marL="514350" indent="-514350">
              <a:buAutoNum type="alphaUcPeriod"/>
            </a:pPr>
            <a:r>
              <a:rPr lang="en-US" dirty="0"/>
              <a:t>18 truckloads</a:t>
            </a:r>
            <a:endParaRPr lang="en-US" baseline="30000" dirty="0"/>
          </a:p>
          <a:p>
            <a:pPr marL="514350" indent="-514350">
              <a:buAutoNum type="alphaUcPeriod"/>
            </a:pPr>
            <a:r>
              <a:rPr lang="en-US" dirty="0"/>
              <a:t>53 truckloads</a:t>
            </a:r>
            <a:endParaRPr lang="en-US" baseline="30000" dirty="0"/>
          </a:p>
          <a:p>
            <a:pPr marL="514350" indent="-514350">
              <a:buAutoNum type="alphaUcPeriod"/>
            </a:pPr>
            <a:endParaRPr lang="en-US" baseline="30000" dirty="0"/>
          </a:p>
        </p:txBody>
      </p:sp>
      <p:sp>
        <p:nvSpPr>
          <p:cNvPr id="4" name="Slide Number Placeholder 3">
            <a:extLst>
              <a:ext uri="{FF2B5EF4-FFF2-40B4-BE49-F238E27FC236}">
                <a16:creationId xmlns:a16="http://schemas.microsoft.com/office/drawing/2014/main" id="{2193CA0A-1411-43DC-8AF2-1079E0DD6B6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3712AF6-3026-4FEE-8D83-1C9A7928DEFC}"/>
              </a:ext>
            </a:extLst>
          </p:cNvPr>
          <p:cNvGrpSpPr/>
          <p:nvPr/>
        </p:nvGrpSpPr>
        <p:grpSpPr>
          <a:xfrm>
            <a:off x="258258" y="190635"/>
            <a:ext cx="533594" cy="771525"/>
            <a:chOff x="8191117" y="524946"/>
            <a:chExt cx="533594" cy="771525"/>
          </a:xfrm>
        </p:grpSpPr>
        <p:sp>
          <p:nvSpPr>
            <p:cNvPr id="16" name="Graphic 4" descr="Raised hand with solid fill">
              <a:extLst>
                <a:ext uri="{FF2B5EF4-FFF2-40B4-BE49-F238E27FC236}">
                  <a16:creationId xmlns:a16="http://schemas.microsoft.com/office/drawing/2014/main" id="{0C15CDAB-7F4B-4DB1-8E01-B0AE507579E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A6F0460-A2B0-44FA-BE74-10C5224792B1}"/>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2</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1" name="Rectangle: Rounded Corners 10">
            <a:extLst>
              <a:ext uri="{FF2B5EF4-FFF2-40B4-BE49-F238E27FC236}">
                <a16:creationId xmlns:a16="http://schemas.microsoft.com/office/drawing/2014/main" id="{70DA3E06-079F-4C62-8841-C13954192BF5}"/>
              </a:ext>
            </a:extLst>
          </p:cNvPr>
          <p:cNvSpPr/>
          <p:nvPr/>
        </p:nvSpPr>
        <p:spPr>
          <a:xfrm>
            <a:off x="3607055" y="2376972"/>
            <a:ext cx="8085125" cy="4481028"/>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CB88F9D-2728-45AA-9602-90A1014D8250}"/>
                  </a:ext>
                </a:extLst>
              </p:cNvPr>
              <p:cNvSpPr txBox="1">
                <a:spLocks/>
              </p:cNvSpPr>
              <p:nvPr/>
            </p:nvSpPr>
            <p:spPr>
              <a:xfrm>
                <a:off x="3804139" y="2516413"/>
                <a:ext cx="8945491" cy="4714445"/>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Conversion	1 </a:t>
                </a:r>
                <a:r>
                  <a:rPr kumimoji="0" lang="en-US" sz="24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3 ft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=1600 ft</a:t>
                </a:r>
                <a:r>
                  <a:rPr kumimoji="0" lang="en-US" sz="24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oMath>
                </a14:m>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1600 (ft)(ft)(ft)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endPar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3 ft      3 ft	   3 ft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59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Conversion 	10 yards</a:t>
                </a:r>
                <a:r>
                  <a:rPr kumimoji="0" lang="en-US" sz="24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 truckload</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Number of truckloads needed = 59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truckload</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10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endPar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Number of truckloads needed = 6 truckloads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Content Placeholder 2">
                <a:extLst>
                  <a:ext uri="{FF2B5EF4-FFF2-40B4-BE49-F238E27FC236}">
                    <a16:creationId xmlns:a16="http://schemas.microsoft.com/office/drawing/2014/main" id="{0CB88F9D-2728-45AA-9602-90A1014D8250}"/>
                  </a:ext>
                </a:extLst>
              </p:cNvPr>
              <p:cNvSpPr txBox="1">
                <a:spLocks noRot="1" noChangeAspect="1" noMove="1" noResize="1" noEditPoints="1" noAdjustHandles="1" noChangeArrowheads="1" noChangeShapeType="1" noTextEdit="1"/>
              </p:cNvSpPr>
              <p:nvPr/>
            </p:nvSpPr>
            <p:spPr>
              <a:xfrm>
                <a:off x="3804139" y="2516413"/>
                <a:ext cx="8945491" cy="4714445"/>
              </a:xfrm>
              <a:prstGeom prst="rect">
                <a:avLst/>
              </a:prstGeom>
              <a:blipFill>
                <a:blip r:embed="rId2"/>
                <a:stretch>
                  <a:fillRect l="-1022" t="-1811"/>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7448E21B-EDF7-452E-970A-A56EA7691C73}"/>
              </a:ext>
            </a:extLst>
          </p:cNvPr>
          <p:cNvCxnSpPr>
            <a:cxnSpLocks/>
          </p:cNvCxnSpPr>
          <p:nvPr/>
        </p:nvCxnSpPr>
        <p:spPr>
          <a:xfrm>
            <a:off x="4317851" y="4163012"/>
            <a:ext cx="4186022"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7A86C1CE-72F5-4938-BC15-C438AFBE4640}"/>
              </a:ext>
            </a:extLst>
          </p:cNvPr>
          <p:cNvCxnSpPr>
            <a:cxnSpLocks/>
          </p:cNvCxnSpPr>
          <p:nvPr/>
        </p:nvCxnSpPr>
        <p:spPr>
          <a:xfrm>
            <a:off x="6149714"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78C59712-BE23-4D96-9615-E5227037BBBA}"/>
              </a:ext>
            </a:extLst>
          </p:cNvPr>
          <p:cNvCxnSpPr>
            <a:cxnSpLocks/>
          </p:cNvCxnSpPr>
          <p:nvPr/>
        </p:nvCxnSpPr>
        <p:spPr>
          <a:xfrm>
            <a:off x="6844321"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780650B-E35A-40C4-85DB-FD5DD72DFF9F}"/>
              </a:ext>
            </a:extLst>
          </p:cNvPr>
          <p:cNvCxnSpPr>
            <a:cxnSpLocks/>
          </p:cNvCxnSpPr>
          <p:nvPr/>
        </p:nvCxnSpPr>
        <p:spPr>
          <a:xfrm>
            <a:off x="7571093"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98CB1D1-5DF6-43E5-ADEB-D8482C498CA4}"/>
              </a:ext>
            </a:extLst>
          </p:cNvPr>
          <p:cNvCxnSpPr/>
          <p:nvPr/>
        </p:nvCxnSpPr>
        <p:spPr>
          <a:xfrm>
            <a:off x="4962678" y="3822984"/>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5B4E6B-E910-46E7-9417-7E57736FE579}"/>
              </a:ext>
            </a:extLst>
          </p:cNvPr>
          <p:cNvCxnSpPr/>
          <p:nvPr/>
        </p:nvCxnSpPr>
        <p:spPr>
          <a:xfrm>
            <a:off x="5344061" y="3800248"/>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F372D19-32B8-43B0-AD26-7D615470D6E3}"/>
              </a:ext>
            </a:extLst>
          </p:cNvPr>
          <p:cNvCxnSpPr/>
          <p:nvPr/>
        </p:nvCxnSpPr>
        <p:spPr>
          <a:xfrm>
            <a:off x="5707446" y="378877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526D672-1078-45B4-8473-74B700D214A8}"/>
              </a:ext>
            </a:extLst>
          </p:cNvPr>
          <p:cNvCxnSpPr/>
          <p:nvPr/>
        </p:nvCxnSpPr>
        <p:spPr>
          <a:xfrm>
            <a:off x="6383293" y="418574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AF29768-C272-4975-9935-75DC430DABA2}"/>
              </a:ext>
            </a:extLst>
          </p:cNvPr>
          <p:cNvCxnSpPr/>
          <p:nvPr/>
        </p:nvCxnSpPr>
        <p:spPr>
          <a:xfrm>
            <a:off x="7100109" y="4194786"/>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1116685-2F31-4F4C-821E-5E8A4F0837C9}"/>
              </a:ext>
            </a:extLst>
          </p:cNvPr>
          <p:cNvCxnSpPr/>
          <p:nvPr/>
        </p:nvCxnSpPr>
        <p:spPr>
          <a:xfrm>
            <a:off x="7816925" y="420115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CC512B3-1CCC-4158-B3D6-10D3ED7F9C85}"/>
              </a:ext>
            </a:extLst>
          </p:cNvPr>
          <p:cNvCxnSpPr>
            <a:cxnSpLocks/>
          </p:cNvCxnSpPr>
          <p:nvPr/>
        </p:nvCxnSpPr>
        <p:spPr>
          <a:xfrm>
            <a:off x="7434669" y="5804183"/>
            <a:ext cx="2286297"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A3AB6DA6-3078-4B11-BDE9-A0636605D4BD}"/>
              </a:ext>
            </a:extLst>
          </p:cNvPr>
          <p:cNvCxnSpPr>
            <a:cxnSpLocks/>
          </p:cNvCxnSpPr>
          <p:nvPr/>
        </p:nvCxnSpPr>
        <p:spPr>
          <a:xfrm>
            <a:off x="8402783" y="5525792"/>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142A23D-4700-4B36-A332-5066705F3219}"/>
              </a:ext>
            </a:extLst>
          </p:cNvPr>
          <p:cNvCxnSpPr/>
          <p:nvPr/>
        </p:nvCxnSpPr>
        <p:spPr>
          <a:xfrm>
            <a:off x="7853683" y="543333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E7A5015-E220-440A-960F-5C7E623CA191}"/>
              </a:ext>
            </a:extLst>
          </p:cNvPr>
          <p:cNvCxnSpPr/>
          <p:nvPr/>
        </p:nvCxnSpPr>
        <p:spPr>
          <a:xfrm>
            <a:off x="8985963" y="585549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9CC4059D-9655-4600-A809-7D5F07B8B845}"/>
              </a:ext>
            </a:extLst>
          </p:cNvPr>
          <p:cNvSpPr/>
          <p:nvPr/>
        </p:nvSpPr>
        <p:spPr>
          <a:xfrm>
            <a:off x="1102677" y="3000519"/>
            <a:ext cx="2363082"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13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xEl>
                                              <p:pRg st="6" end="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xEl>
                                              <p:pRg st="7" end="7"/>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
                                            <p:txEl>
                                              <p:pRg st="8" end="8"/>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Cylinder outline">
            <a:extLst>
              <a:ext uri="{FF2B5EF4-FFF2-40B4-BE49-F238E27FC236}">
                <a16:creationId xmlns:a16="http://schemas.microsoft.com/office/drawing/2014/main" id="{B05880B6-9B32-474E-A812-BD9A87646D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1071" y="1452013"/>
            <a:ext cx="4468838" cy="5481804"/>
          </a:xfrm>
          <a:prstGeom prst="rect">
            <a:avLst/>
          </a:prstGeom>
        </p:spPr>
      </p:pic>
      <p:sp>
        <p:nvSpPr>
          <p:cNvPr id="2" name="Title 1">
            <a:extLst>
              <a:ext uri="{FF2B5EF4-FFF2-40B4-BE49-F238E27FC236}">
                <a16:creationId xmlns:a16="http://schemas.microsoft.com/office/drawing/2014/main" id="{2FEFB932-1B07-4899-BA86-69D5C23DA2FD}"/>
              </a:ext>
            </a:extLst>
          </p:cNvPr>
          <p:cNvSpPr>
            <a:spLocks noGrp="1"/>
          </p:cNvSpPr>
          <p:nvPr>
            <p:ph type="title"/>
          </p:nvPr>
        </p:nvSpPr>
        <p:spPr/>
        <p:txBody>
          <a:bodyPr/>
          <a:lstStyle/>
          <a:p>
            <a:r>
              <a:rPr lang="en-US" dirty="0"/>
              <a:t>Volume of a cylinder (tank, pipe, well)</a:t>
            </a:r>
          </a:p>
        </p:txBody>
      </p:sp>
      <p:sp>
        <p:nvSpPr>
          <p:cNvPr id="3" name="Content Placeholder 2">
            <a:extLst>
              <a:ext uri="{FF2B5EF4-FFF2-40B4-BE49-F238E27FC236}">
                <a16:creationId xmlns:a16="http://schemas.microsoft.com/office/drawing/2014/main" id="{B3403391-629B-49C8-A05B-39837CFE9D4F}"/>
              </a:ext>
            </a:extLst>
          </p:cNvPr>
          <p:cNvSpPr>
            <a:spLocks noGrp="1"/>
          </p:cNvSpPr>
          <p:nvPr>
            <p:ph idx="1"/>
          </p:nvPr>
        </p:nvSpPr>
        <p:spPr>
          <a:xfrm>
            <a:off x="388034" y="1886585"/>
            <a:ext cx="10515600" cy="4351338"/>
          </a:xfrm>
        </p:spPr>
        <p:txBody>
          <a:bodyPr/>
          <a:lstStyle/>
          <a:p>
            <a:pPr marL="0" indent="0">
              <a:buNone/>
            </a:pPr>
            <a:r>
              <a:rPr lang="en-US" dirty="0"/>
              <a:t>Area of Circle* = (0.785)(Diameter</a:t>
            </a:r>
            <a:r>
              <a:rPr lang="en-US" baseline="30000" dirty="0"/>
              <a:t>2</a:t>
            </a:r>
            <a:r>
              <a:rPr lang="en-US" dirty="0"/>
              <a:t>)</a:t>
            </a:r>
          </a:p>
          <a:p>
            <a:pPr marL="0" indent="0">
              <a:buNone/>
            </a:pPr>
            <a:r>
              <a:rPr lang="en-US" dirty="0"/>
              <a:t>Volume of a cylinder = (0.785)(Diameter</a:t>
            </a:r>
            <a:r>
              <a:rPr lang="en-US" baseline="30000" dirty="0"/>
              <a:t>2</a:t>
            </a:r>
            <a:r>
              <a:rPr lang="en-US" dirty="0"/>
              <a:t>)(Height)</a:t>
            </a:r>
          </a:p>
          <a:p>
            <a:pPr marL="0" indent="0">
              <a:buNone/>
            </a:pPr>
            <a:r>
              <a:rPr lang="en-US" dirty="0"/>
              <a:t>OR</a:t>
            </a:r>
          </a:p>
          <a:p>
            <a:pPr marL="0" indent="0">
              <a:buNone/>
            </a:pPr>
            <a:r>
              <a:rPr lang="en-US" dirty="0"/>
              <a:t>Area of Circle = (3.14)(Radius</a:t>
            </a:r>
            <a:r>
              <a:rPr lang="en-US" baseline="30000" dirty="0"/>
              <a:t>2</a:t>
            </a:r>
            <a:r>
              <a:rPr lang="en-US" dirty="0"/>
              <a:t>)</a:t>
            </a:r>
          </a:p>
          <a:p>
            <a:pPr marL="0" indent="0">
              <a:buNone/>
            </a:pPr>
            <a:r>
              <a:rPr lang="en-US" dirty="0"/>
              <a:t>Volume of a cylinder = (3.14)(Radius</a:t>
            </a:r>
            <a:r>
              <a:rPr lang="en-US" baseline="30000" dirty="0"/>
              <a:t>2</a:t>
            </a:r>
            <a:r>
              <a:rPr lang="en-US" dirty="0"/>
              <a:t>)(Height)</a:t>
            </a:r>
          </a:p>
          <a:p>
            <a:pPr marL="0" indent="0">
              <a:buNone/>
            </a:pPr>
            <a:endParaRPr lang="en-US" dirty="0"/>
          </a:p>
          <a:p>
            <a:pPr marL="0" indent="0">
              <a:buNone/>
            </a:pPr>
            <a:r>
              <a:rPr lang="en-US" dirty="0"/>
              <a:t>Diameter(d) = Radius(r) x 2</a:t>
            </a:r>
          </a:p>
        </p:txBody>
      </p:sp>
      <p:sp>
        <p:nvSpPr>
          <p:cNvPr id="4" name="Slide Number Placeholder 3">
            <a:extLst>
              <a:ext uri="{FF2B5EF4-FFF2-40B4-BE49-F238E27FC236}">
                <a16:creationId xmlns:a16="http://schemas.microsoft.com/office/drawing/2014/main" id="{DDA85E58-4886-4660-A434-26B46CC00D8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BA04C4CE-1727-4553-BA89-F230E66E4AF1}"/>
              </a:ext>
            </a:extLst>
          </p:cNvPr>
          <p:cNvCxnSpPr>
            <a:cxnSpLocks/>
          </p:cNvCxnSpPr>
          <p:nvPr/>
        </p:nvCxnSpPr>
        <p:spPr>
          <a:xfrm>
            <a:off x="10067590" y="2798340"/>
            <a:ext cx="1318375" cy="0"/>
          </a:xfrm>
          <a:prstGeom prst="line">
            <a:avLst/>
          </a:prstGeom>
          <a:ln w="76200">
            <a:solidFill>
              <a:srgbClr val="00B0F0"/>
            </a:solidFill>
            <a:prstDash val="sysDot"/>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791F3D46-447B-45F4-8E9F-F9EB8FB5C40D}"/>
              </a:ext>
            </a:extLst>
          </p:cNvPr>
          <p:cNvSpPr txBox="1"/>
          <p:nvPr/>
        </p:nvSpPr>
        <p:spPr>
          <a:xfrm>
            <a:off x="10617138" y="2268078"/>
            <a:ext cx="40078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F0"/>
                </a:solidFill>
                <a:effectLst/>
                <a:uLnTx/>
                <a:uFillTx/>
                <a:latin typeface="Calibri" panose="020F0502020204030204"/>
                <a:ea typeface="+mn-ea"/>
                <a:cs typeface="+mn-cs"/>
              </a:rPr>
              <a:t>r</a:t>
            </a:r>
          </a:p>
        </p:txBody>
      </p:sp>
      <p:sp>
        <p:nvSpPr>
          <p:cNvPr id="14" name="TextBox 13">
            <a:extLst>
              <a:ext uri="{FF2B5EF4-FFF2-40B4-BE49-F238E27FC236}">
                <a16:creationId xmlns:a16="http://schemas.microsoft.com/office/drawing/2014/main" id="{0643413B-1CEA-4DAE-A541-D62BCB341B3E}"/>
              </a:ext>
            </a:extLst>
          </p:cNvPr>
          <p:cNvSpPr txBox="1"/>
          <p:nvPr/>
        </p:nvSpPr>
        <p:spPr>
          <a:xfrm>
            <a:off x="9392029" y="2268077"/>
            <a:ext cx="40078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2D050"/>
                </a:solidFill>
                <a:effectLst/>
                <a:uLnTx/>
                <a:uFillTx/>
                <a:latin typeface="Calibri" panose="020F0502020204030204"/>
                <a:ea typeface="+mn-ea"/>
                <a:cs typeface="+mn-cs"/>
              </a:rPr>
              <a:t>d</a:t>
            </a:r>
          </a:p>
        </p:txBody>
      </p:sp>
      <p:cxnSp>
        <p:nvCxnSpPr>
          <p:cNvPr id="11" name="Straight Connector 10">
            <a:extLst>
              <a:ext uri="{FF2B5EF4-FFF2-40B4-BE49-F238E27FC236}">
                <a16:creationId xmlns:a16="http://schemas.microsoft.com/office/drawing/2014/main" id="{D182D13D-F050-4877-8F9A-4EB58EABA2AF}"/>
              </a:ext>
            </a:extLst>
          </p:cNvPr>
          <p:cNvCxnSpPr>
            <a:cxnSpLocks/>
          </p:cNvCxnSpPr>
          <p:nvPr/>
        </p:nvCxnSpPr>
        <p:spPr>
          <a:xfrm>
            <a:off x="8849922" y="2798340"/>
            <a:ext cx="2503878" cy="0"/>
          </a:xfrm>
          <a:prstGeom prst="line">
            <a:avLst/>
          </a:prstGeom>
          <a:ln w="76200">
            <a:solidFill>
              <a:srgbClr val="92D050"/>
            </a:solidFill>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548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B4A4860-9BA8-452D-99A8-E72D4E7D9928}"/>
              </a:ext>
            </a:extLst>
          </p:cNvPr>
          <p:cNvSpPr/>
          <p:nvPr/>
        </p:nvSpPr>
        <p:spPr>
          <a:xfrm>
            <a:off x="42640" y="833857"/>
            <a:ext cx="12029335" cy="588762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4C19C1-0E1C-460C-86B9-363F20BA04EE}"/>
              </a:ext>
            </a:extLst>
          </p:cNvPr>
          <p:cNvSpPr>
            <a:spLocks noGrp="1"/>
          </p:cNvSpPr>
          <p:nvPr>
            <p:ph type="title"/>
          </p:nvPr>
        </p:nvSpPr>
        <p:spPr>
          <a:xfrm>
            <a:off x="631428" y="-127921"/>
            <a:ext cx="10515600" cy="1325563"/>
          </a:xfrm>
        </p:spPr>
        <p:txBody>
          <a:bodyPr/>
          <a:lstStyle/>
          <a:p>
            <a:r>
              <a:rPr lang="en-US" dirty="0"/>
              <a:t>Example: calculating volume of cylinder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86BFC3-9B38-4DCB-831E-F292114DAA6F}"/>
                  </a:ext>
                </a:extLst>
              </p:cNvPr>
              <p:cNvSpPr>
                <a:spLocks noGrp="1"/>
              </p:cNvSpPr>
              <p:nvPr>
                <p:ph idx="1"/>
              </p:nvPr>
            </p:nvSpPr>
            <p:spPr>
              <a:xfrm>
                <a:off x="488986" y="912170"/>
                <a:ext cx="11391477" cy="5945830"/>
              </a:xfrm>
            </p:spPr>
            <p:txBody>
              <a:bodyPr>
                <a:normAutofit/>
              </a:bodyPr>
              <a:lstStyle/>
              <a:p>
                <a:pPr marL="0" indent="0">
                  <a:buNone/>
                </a:pPr>
                <a:r>
                  <a:rPr lang="en-US" sz="2600" dirty="0"/>
                  <a:t>You are trying to figure out how much water is in your water system at any given time. You have one storage tank with a diameter of 10 feet and is 16 feet tall and 4000 ft of water lines that are 8 inches in diameter. What is the volume of water in the full tank and lines?</a:t>
                </a:r>
              </a:p>
              <a:p>
                <a:pPr marL="0" indent="0">
                  <a:buNone/>
                </a:pPr>
                <a:r>
                  <a:rPr lang="en-US" sz="2600" dirty="0">
                    <a:solidFill>
                      <a:schemeClr val="tx1"/>
                    </a:solidFill>
                  </a:rPr>
                  <a:t>First let’s find the volume of the tank</a:t>
                </a: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𝑟𝑎𝑑𝑖𝑢𝑠</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m:t>
                    </m:r>
                    <m:r>
                      <a:rPr lang="en-US" sz="2600" b="0" i="1" smtClean="0">
                        <a:solidFill>
                          <a:schemeClr val="tx1"/>
                        </a:solidFill>
                        <a:latin typeface="Cambria Math" panose="02040503050406030204" pitchFamily="18" charset="0"/>
                        <a:ea typeface="Cambria Math" panose="02040503050406030204" pitchFamily="18" charset="0"/>
                      </a:rPr>
                      <m:t>h𝑒𝑖𝑔h𝑡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m:t>
                            </m:r>
                            <m:f>
                              <m:fPr>
                                <m:ctrlPr>
                                  <a:rPr lang="en-US" sz="2600" b="0" i="1" smtClean="0">
                                    <a:solidFill>
                                      <a:schemeClr val="tx1"/>
                                    </a:solidFill>
                                    <a:latin typeface="Cambria Math" panose="02040503050406030204" pitchFamily="18" charset="0"/>
                                    <a:ea typeface="Cambria Math" panose="02040503050406030204" pitchFamily="18" charset="0"/>
                                  </a:rPr>
                                </m:ctrlPr>
                              </m:fPr>
                              <m:num>
                                <m:r>
                                  <a:rPr lang="en-US" sz="2600" b="0" i="1" smtClean="0">
                                    <a:solidFill>
                                      <a:schemeClr val="tx1"/>
                                    </a:solidFill>
                                    <a:latin typeface="Cambria Math" panose="02040503050406030204" pitchFamily="18" charset="0"/>
                                    <a:ea typeface="Cambria Math" panose="02040503050406030204" pitchFamily="18" charset="0"/>
                                  </a:rPr>
                                  <m:t>10</m:t>
                                </m:r>
                                <m:r>
                                  <a:rPr lang="en-US" sz="2600" b="0" i="1" smtClean="0">
                                    <a:solidFill>
                                      <a:schemeClr val="tx1"/>
                                    </a:solidFill>
                                    <a:latin typeface="Cambria Math" panose="02040503050406030204" pitchFamily="18" charset="0"/>
                                    <a:ea typeface="Cambria Math" panose="02040503050406030204" pitchFamily="18" charset="0"/>
                                  </a:rPr>
                                  <m:t>𝑓𝑡</m:t>
                                </m:r>
                              </m:num>
                              <m:den>
                                <m:r>
                                  <a:rPr lang="en-US" sz="2600" b="0" i="1" smtClean="0">
                                    <a:solidFill>
                                      <a:schemeClr val="tx1"/>
                                    </a:solidFill>
                                    <a:latin typeface="Cambria Math" panose="02040503050406030204" pitchFamily="18" charset="0"/>
                                    <a:ea typeface="Cambria Math" panose="02040503050406030204" pitchFamily="18" charset="0"/>
                                  </a:rPr>
                                  <m:t>2</m:t>
                                </m:r>
                              </m:den>
                            </m:f>
                            <m:r>
                              <a:rPr lang="en-US" sz="2600" b="0" i="1" smtClean="0">
                                <a:solidFill>
                                  <a:schemeClr val="tx1"/>
                                </a:solidFill>
                                <a:latin typeface="Cambria Math" panose="02040503050406030204" pitchFamily="18" charset="0"/>
                                <a:ea typeface="Cambria Math" panose="02040503050406030204" pitchFamily="18" charset="0"/>
                              </a:rPr>
                              <m:t>)</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(25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2</m:t>
                    </m:r>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0" smtClean="0">
                        <a:solidFill>
                          <a:schemeClr val="tx1"/>
                        </a:solidFill>
                        <a:latin typeface="Cambria Math" panose="02040503050406030204" pitchFamily="18" charset="0"/>
                        <a:ea typeface="Cambria Math" panose="02040503050406030204" pitchFamily="18" charset="0"/>
                      </a:rPr>
                      <m:t>(</m:t>
                    </m:r>
                    <m:r>
                      <a:rPr lang="en-US" sz="2600" i="1">
                        <a:solidFill>
                          <a:schemeClr val="tx1"/>
                        </a:solidFill>
                        <a:latin typeface="Cambria Math" panose="02040503050406030204" pitchFamily="18" charset="0"/>
                        <a:ea typeface="Cambria Math" panose="02040503050406030204" pitchFamily="18" charset="0"/>
                      </a:rPr>
                      <m:t>7</m:t>
                    </m:r>
                    <m:r>
                      <a:rPr lang="en-US" sz="2600" b="0" i="1" smtClean="0">
                        <a:solidFill>
                          <a:schemeClr val="tx1"/>
                        </a:solidFill>
                        <a:latin typeface="Cambria Math" panose="02040503050406030204" pitchFamily="18" charset="0"/>
                        <a:ea typeface="Cambria Math" panose="02040503050406030204" pitchFamily="18" charset="0"/>
                      </a:rPr>
                      <m:t>8.5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2</m:t>
                    </m:r>
                    <m:r>
                      <a:rPr lang="en-US" sz="2600" b="0" i="1" smtClean="0">
                        <a:solidFill>
                          <a:schemeClr val="tx1"/>
                        </a:solidFill>
                        <a:latin typeface="Cambria Math" panose="02040503050406030204" pitchFamily="18" charset="0"/>
                        <a:ea typeface="Cambria Math" panose="02040503050406030204" pitchFamily="18" charset="0"/>
                      </a:rPr>
                      <m:t>)</m:t>
                    </m:r>
                    <m:d>
                      <m:dPr>
                        <m:ctrlPr>
                          <a:rPr lang="en-US" sz="2600" b="0" i="1" smtClean="0">
                            <a:solidFill>
                              <a:schemeClr val="tx1"/>
                            </a:solidFill>
                            <a:latin typeface="Cambria Math" panose="02040503050406030204" pitchFamily="18" charset="0"/>
                            <a:ea typeface="Cambria Math" panose="02040503050406030204" pitchFamily="18" charset="0"/>
                          </a:rPr>
                        </m:ctrlPr>
                      </m:dPr>
                      <m:e>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e>
                    </m:d>
                  </m:oMath>
                </a14:m>
                <a:endParaRPr lang="en-US" sz="2600" b="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i="1">
                        <a:solidFill>
                          <a:schemeClr val="tx1"/>
                        </a:solidFill>
                        <a:latin typeface="Cambria Math" panose="02040503050406030204" pitchFamily="18" charset="0"/>
                        <a:ea typeface="Cambria Math" panose="02040503050406030204" pitchFamily="18" charset="0"/>
                      </a:rPr>
                      <m:t>1</m:t>
                    </m:r>
                    <m:r>
                      <a:rPr lang="en-US" sz="2600" b="0" i="1" smtClean="0">
                        <a:solidFill>
                          <a:schemeClr val="tx1"/>
                        </a:solidFill>
                        <a:latin typeface="Cambria Math" panose="02040503050406030204" pitchFamily="18" charset="0"/>
                        <a:ea typeface="Cambria Math" panose="02040503050406030204" pitchFamily="18" charset="0"/>
                      </a:rPr>
                      <m:t>260</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3</m:t>
                    </m:r>
                  </m:oMath>
                </a14:m>
                <a:endParaRPr lang="en-US" sz="2600" baseline="30000" dirty="0">
                  <a:solidFill>
                    <a:schemeClr val="tx1"/>
                  </a:solidFill>
                  <a:latin typeface="Cambria Math" panose="02040503050406030204" pitchFamily="18"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B886BFC3-9B38-4DCB-831E-F292114DAA6F}"/>
                  </a:ext>
                </a:extLst>
              </p:cNvPr>
              <p:cNvSpPr>
                <a:spLocks noGrp="1" noRot="1" noChangeAspect="1" noMove="1" noResize="1" noEditPoints="1" noAdjustHandles="1" noChangeArrowheads="1" noChangeShapeType="1" noTextEdit="1"/>
              </p:cNvSpPr>
              <p:nvPr>
                <p:ph idx="1"/>
              </p:nvPr>
            </p:nvSpPr>
            <p:spPr>
              <a:xfrm>
                <a:off x="488986" y="912170"/>
                <a:ext cx="11391477" cy="5945830"/>
              </a:xfrm>
              <a:blipFill>
                <a:blip r:embed="rId2"/>
                <a:stretch>
                  <a:fillRect l="-963" t="-16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33FA5C2-76BD-45A4-81FB-927BA2CAF4F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37CE4D2-FF4A-4B69-A0F2-8CBDDA2EAB51}"/>
              </a:ext>
            </a:extLst>
          </p:cNvPr>
          <p:cNvPicPr>
            <a:picLocks noChangeAspect="1"/>
          </p:cNvPicPr>
          <p:nvPr/>
        </p:nvPicPr>
        <p:blipFill>
          <a:blip r:embed="rId3"/>
          <a:stretch>
            <a:fillRect/>
          </a:stretch>
        </p:blipFill>
        <p:spPr>
          <a:xfrm>
            <a:off x="6907747" y="2081352"/>
            <a:ext cx="3262682" cy="4350243"/>
          </a:xfrm>
          <a:prstGeom prst="rect">
            <a:avLst/>
          </a:prstGeom>
        </p:spPr>
      </p:pic>
    </p:spTree>
    <p:extLst>
      <p:ext uri="{BB962C8B-B14F-4D97-AF65-F5344CB8AC3E}">
        <p14:creationId xmlns:p14="http://schemas.microsoft.com/office/powerpoint/2010/main" val="142718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B4A4860-9BA8-452D-99A8-E72D4E7D9928}"/>
              </a:ext>
            </a:extLst>
          </p:cNvPr>
          <p:cNvSpPr/>
          <p:nvPr/>
        </p:nvSpPr>
        <p:spPr>
          <a:xfrm>
            <a:off x="42640" y="833857"/>
            <a:ext cx="12029335" cy="588762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4C19C1-0E1C-460C-86B9-363F20BA04EE}"/>
              </a:ext>
            </a:extLst>
          </p:cNvPr>
          <p:cNvSpPr>
            <a:spLocks noGrp="1"/>
          </p:cNvSpPr>
          <p:nvPr>
            <p:ph type="title"/>
          </p:nvPr>
        </p:nvSpPr>
        <p:spPr>
          <a:xfrm>
            <a:off x="631428" y="-127921"/>
            <a:ext cx="10515600" cy="1325563"/>
          </a:xfrm>
        </p:spPr>
        <p:txBody>
          <a:bodyPr/>
          <a:lstStyle/>
          <a:p>
            <a:r>
              <a:rPr lang="en-US" dirty="0"/>
              <a:t>Example: calculating volume of cylinder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86BFC3-9B38-4DCB-831E-F292114DAA6F}"/>
                  </a:ext>
                </a:extLst>
              </p:cNvPr>
              <p:cNvSpPr>
                <a:spLocks noGrp="1"/>
              </p:cNvSpPr>
              <p:nvPr>
                <p:ph idx="1"/>
              </p:nvPr>
            </p:nvSpPr>
            <p:spPr>
              <a:xfrm>
                <a:off x="488986" y="912170"/>
                <a:ext cx="11391477" cy="5945830"/>
              </a:xfrm>
            </p:spPr>
            <p:txBody>
              <a:bodyPr>
                <a:normAutofit/>
              </a:bodyPr>
              <a:lstStyle/>
              <a:p>
                <a:pPr marL="0" indent="0">
                  <a:buNone/>
                </a:pPr>
                <a:r>
                  <a:rPr lang="en-US" sz="2600" dirty="0"/>
                  <a:t>You are trying to figure out how much water is in your water system at any given time. You have one storage tank with a diameter of 10 feet and is 16 feet tall and 4000 ft of water lines that are 8 inches in diameter. What is the volume of water in the full tank and lines?</a:t>
                </a:r>
              </a:p>
              <a:p>
                <a:pPr marL="0" indent="0">
                  <a:buNone/>
                </a:pPr>
                <a:r>
                  <a:rPr lang="en-US" sz="2600" dirty="0">
                    <a:solidFill>
                      <a:schemeClr val="tx1">
                        <a:lumMod val="50000"/>
                        <a:lumOff val="50000"/>
                      </a:schemeClr>
                    </a:solidFill>
                  </a:rPr>
                  <a:t>First let’s find the volume of the tank</a:t>
                </a: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𝑟𝑎𝑑𝑖𝑢𝑠</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h𝑒𝑖𝑔h𝑡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f>
                              <m:f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fPr>
                              <m:num>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10</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num>
                              <m:den>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den>
                            </m:f>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(25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2</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0" smtClean="0">
                        <a:solidFill>
                          <a:schemeClr val="tx1">
                            <a:lumMod val="50000"/>
                            <a:lumOff val="50000"/>
                          </a:schemeClr>
                        </a:solidFill>
                        <a:latin typeface="Cambria Math" panose="02040503050406030204" pitchFamily="18" charset="0"/>
                        <a:ea typeface="Cambria Math" panose="02040503050406030204" pitchFamily="18" charset="0"/>
                      </a:rPr>
                      <m:t>(</m:t>
                    </m:r>
                    <m:r>
                      <a:rPr lang="en-US" sz="2600" i="1">
                        <a:solidFill>
                          <a:schemeClr val="tx1">
                            <a:lumMod val="50000"/>
                            <a:lumOff val="50000"/>
                          </a:schemeClr>
                        </a:solidFill>
                        <a:latin typeface="Cambria Math" panose="02040503050406030204" pitchFamily="18" charset="0"/>
                        <a:ea typeface="Cambria Math" panose="02040503050406030204" pitchFamily="18" charset="0"/>
                      </a:rPr>
                      <m:t>7</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8.5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2</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e>
                    </m:d>
                  </m:oMath>
                </a14:m>
                <a:endParaRPr lang="en-US" sz="2600" b="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i="1">
                        <a:solidFill>
                          <a:schemeClr val="tx1">
                            <a:lumMod val="50000"/>
                            <a:lumOff val="50000"/>
                          </a:schemeClr>
                        </a:solidFill>
                        <a:latin typeface="Cambria Math" panose="02040503050406030204" pitchFamily="18" charset="0"/>
                        <a:ea typeface="Cambria Math" panose="02040503050406030204" pitchFamily="18" charset="0"/>
                      </a:rPr>
                      <m:t>1</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260</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3</m:t>
                    </m:r>
                  </m:oMath>
                </a14:m>
                <a:endParaRPr lang="en-US" sz="2600" baseline="30000" dirty="0">
                  <a:solidFill>
                    <a:schemeClr val="tx1">
                      <a:lumMod val="50000"/>
                      <a:lumOff val="50000"/>
                    </a:schemeClr>
                  </a:solidFill>
                  <a:latin typeface="Cambria Math" panose="02040503050406030204" pitchFamily="18"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B886BFC3-9B38-4DCB-831E-F292114DAA6F}"/>
                  </a:ext>
                </a:extLst>
              </p:cNvPr>
              <p:cNvSpPr>
                <a:spLocks noGrp="1" noRot="1" noChangeAspect="1" noMove="1" noResize="1" noEditPoints="1" noAdjustHandles="1" noChangeArrowheads="1" noChangeShapeType="1" noTextEdit="1"/>
              </p:cNvSpPr>
              <p:nvPr>
                <p:ph idx="1"/>
              </p:nvPr>
            </p:nvSpPr>
            <p:spPr>
              <a:xfrm>
                <a:off x="488986" y="912170"/>
                <a:ext cx="11391477" cy="5945830"/>
              </a:xfrm>
              <a:blipFill>
                <a:blip r:embed="rId2"/>
                <a:stretch>
                  <a:fillRect l="-963" t="-16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33FA5C2-76BD-45A4-81FB-927BA2CAF4F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8F7B94F-0CD9-4266-9871-93725269BF16}"/>
                  </a:ext>
                </a:extLst>
              </p:cNvPr>
              <p:cNvSpPr txBox="1"/>
              <p:nvPr/>
            </p:nvSpPr>
            <p:spPr>
              <a:xfrm>
                <a:off x="5640488" y="2072115"/>
                <a:ext cx="6106721" cy="58514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Now let’s calculate the volume in the pipes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Convert inches into feet (1 feet = 12 inches)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Diameter of pipe: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8</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𝑖𝑛</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num>
                          <m:den>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𝑖𝑛</m:t>
                            </m:r>
                          </m:den>
                        </m:f>
                      </m:e>
                    </m:d>
                    <m:r>
                      <a:rPr kumimoji="0" lang="en-US" sz="2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=0.67 </m:t>
                    </m:r>
                    <m:r>
                      <m:rPr>
                        <m:sty m:val="p"/>
                      </m:rPr>
                      <a:rPr kumimoji="0" lang="en-US" sz="2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ft</m:t>
                    </m:r>
                  </m:oMath>
                </a14:m>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𝑟𝑎𝑑𝑖𝑢𝑠</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𝑙𝑒𝑛𝑔𝑡h</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0.67</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num>
                              <m:den>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den>
                            </m:f>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0.33</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d>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0.11</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0.35</m:t>
                        </m:r>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1400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88F7B94F-0CD9-4266-9871-93725269BF16}"/>
                  </a:ext>
                </a:extLst>
              </p:cNvPr>
              <p:cNvSpPr txBox="1">
                <a:spLocks noRot="1" noChangeAspect="1" noMove="1" noResize="1" noEditPoints="1" noAdjustHandles="1" noChangeArrowheads="1" noChangeShapeType="1" noTextEdit="1"/>
              </p:cNvSpPr>
              <p:nvPr/>
            </p:nvSpPr>
            <p:spPr>
              <a:xfrm>
                <a:off x="5640488" y="2072115"/>
                <a:ext cx="6106721" cy="5851474"/>
              </a:xfrm>
              <a:prstGeom prst="rect">
                <a:avLst/>
              </a:prstGeom>
              <a:blipFill>
                <a:blip r:embed="rId3"/>
                <a:stretch>
                  <a:fillRect l="-1796" t="-83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5F832C04-12A2-44D4-8C80-E681706D675E}"/>
              </a:ext>
            </a:extLst>
          </p:cNvPr>
          <p:cNvSpPr txBox="1"/>
          <p:nvPr/>
        </p:nvSpPr>
        <p:spPr>
          <a:xfrm>
            <a:off x="777239" y="6234929"/>
            <a:ext cx="4729995"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Total V = 1260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+1400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 </a:t>
            </a: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endPar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10" name="Oval 9">
            <a:extLst>
              <a:ext uri="{FF2B5EF4-FFF2-40B4-BE49-F238E27FC236}">
                <a16:creationId xmlns:a16="http://schemas.microsoft.com/office/drawing/2014/main" id="{886B838F-A273-4655-B08C-FCB1B2F4CEC5}"/>
              </a:ext>
            </a:extLst>
          </p:cNvPr>
          <p:cNvSpPr/>
          <p:nvPr/>
        </p:nvSpPr>
        <p:spPr>
          <a:xfrm>
            <a:off x="4532669" y="1603646"/>
            <a:ext cx="1330520"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6ACE5D02-3A70-40E9-BE55-C44C0AFEFE0E}"/>
              </a:ext>
            </a:extLst>
          </p:cNvPr>
          <p:cNvSpPr/>
          <p:nvPr/>
        </p:nvSpPr>
        <p:spPr>
          <a:xfrm>
            <a:off x="9809892" y="6234929"/>
            <a:ext cx="1592315"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56E3824-7942-4ED0-99E8-C346F0F071AD}"/>
              </a:ext>
            </a:extLst>
          </p:cNvPr>
          <p:cNvSpPr txBox="1"/>
          <p:nvPr/>
        </p:nvSpPr>
        <p:spPr>
          <a:xfrm>
            <a:off x="5091719" y="6242706"/>
            <a:ext cx="1488285"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2660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4604947-17E7-4577-A707-473840627014}"/>
              </a:ext>
            </a:extLst>
          </p:cNvPr>
          <p:cNvSpPr txBox="1"/>
          <p:nvPr/>
        </p:nvSpPr>
        <p:spPr>
          <a:xfrm>
            <a:off x="6543566" y="6242352"/>
            <a:ext cx="5240082"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rPr>
              <a:t>Total volume in system = 2700 ft</a:t>
            </a:r>
            <a:r>
              <a:rPr kumimoji="0" lang="en-US" sz="2600" b="0" i="0" u="none" strike="noStrike" kern="1200" cap="none" spc="0" normalizeH="0" baseline="30000" noProof="0" dirty="0">
                <a:ln>
                  <a:noFill/>
                </a:ln>
                <a:solidFill>
                  <a:prstClr val="black"/>
                </a:solidFill>
                <a:effectLst/>
                <a:uLnTx/>
                <a:uFillTx/>
                <a:latin typeface="Calibri" panose="020F0502020204030204"/>
                <a:ea typeface="Cambria Math" panose="02040503050406030204" pitchFamily="18" charset="0"/>
                <a:cs typeface="+mn-cs"/>
              </a:rPr>
              <a:t>3</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0EC2538A-B18C-49CD-957C-38F566324F57}"/>
              </a:ext>
            </a:extLst>
          </p:cNvPr>
          <p:cNvCxnSpPr/>
          <p:nvPr/>
        </p:nvCxnSpPr>
        <p:spPr>
          <a:xfrm>
            <a:off x="9340925" y="323723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179961C-7896-43D0-A68F-9CEE3A32E24B}"/>
              </a:ext>
            </a:extLst>
          </p:cNvPr>
          <p:cNvCxnSpPr/>
          <p:nvPr/>
        </p:nvCxnSpPr>
        <p:spPr>
          <a:xfrm>
            <a:off x="8312465" y="306721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26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7"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have a tank that is 42’ in diameter and has 56 feet of water in it? How many gallons of water are in the tank?</a:t>
            </a: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97804" y="3761621"/>
            <a:ext cx="8284222" cy="3084786"/>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10,400 gallons</a:t>
            </a: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27,600 gallons</a:t>
            </a: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77,500 gallons</a:t>
            </a:r>
            <a:endParaRPr kumimoji="0" lang="en-US" sz="40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580,000 gallons</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Your turn: Volume of a Cylinder</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DC471816-D6B7-43DF-A3C5-41D5094635F5}"/>
              </a:ext>
            </a:extLst>
          </p:cNvPr>
          <p:cNvGrpSpPr/>
          <p:nvPr/>
        </p:nvGrpSpPr>
        <p:grpSpPr>
          <a:xfrm>
            <a:off x="8305276" y="3973878"/>
            <a:ext cx="1265012" cy="2125141"/>
            <a:chOff x="5918607" y="4234403"/>
            <a:chExt cx="1265012" cy="2125141"/>
          </a:xfrm>
        </p:grpSpPr>
        <p:sp>
          <p:nvSpPr>
            <p:cNvPr id="27" name="TextBox 26">
              <a:extLst>
                <a:ext uri="{FF2B5EF4-FFF2-40B4-BE49-F238E27FC236}">
                  <a16:creationId xmlns:a16="http://schemas.microsoft.com/office/drawing/2014/main" id="{95349FC2-5D28-46AC-9A23-19AA48CA6092}"/>
                </a:ext>
              </a:extLst>
            </p:cNvPr>
            <p:cNvSpPr txBox="1"/>
            <p:nvPr/>
          </p:nvSpPr>
          <p:spPr>
            <a:xfrm>
              <a:off x="5918607" y="4584760"/>
              <a:ext cx="1265012" cy="830997"/>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Height (h) = 56’</a:t>
              </a:r>
            </a:p>
          </p:txBody>
        </p:sp>
        <p:cxnSp>
          <p:nvCxnSpPr>
            <p:cNvPr id="26" name="Straight Arrow Connector 25">
              <a:extLst>
                <a:ext uri="{FF2B5EF4-FFF2-40B4-BE49-F238E27FC236}">
                  <a16:creationId xmlns:a16="http://schemas.microsoft.com/office/drawing/2014/main" id="{8B69DD6F-9406-488C-BA82-AD33108C0E0F}"/>
                </a:ext>
              </a:extLst>
            </p:cNvPr>
            <p:cNvCxnSpPr>
              <a:cxnSpLocks/>
            </p:cNvCxnSpPr>
            <p:nvPr/>
          </p:nvCxnSpPr>
          <p:spPr>
            <a:xfrm flipV="1">
              <a:off x="7133890" y="4234403"/>
              <a:ext cx="0" cy="2125141"/>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a:extLst>
              <a:ext uri="{FF2B5EF4-FFF2-40B4-BE49-F238E27FC236}">
                <a16:creationId xmlns:a16="http://schemas.microsoft.com/office/drawing/2014/main" id="{76D09716-EF82-4D14-BC82-ED79D3AF5F12}"/>
              </a:ext>
            </a:extLst>
          </p:cNvPr>
          <p:cNvPicPr>
            <a:picLocks noChangeAspect="1"/>
          </p:cNvPicPr>
          <p:nvPr/>
        </p:nvPicPr>
        <p:blipFill>
          <a:blip r:embed="rId2"/>
          <a:stretch>
            <a:fillRect/>
          </a:stretch>
        </p:blipFill>
        <p:spPr>
          <a:xfrm>
            <a:off x="2208050" y="3590585"/>
            <a:ext cx="5398205" cy="301239"/>
          </a:xfrm>
          <a:prstGeom prst="rect">
            <a:avLst/>
          </a:prstGeom>
          <a:ln w="19050">
            <a:solidFill>
              <a:schemeClr val="tx1"/>
            </a:solidFill>
          </a:ln>
        </p:spPr>
      </p:pic>
      <p:grpSp>
        <p:nvGrpSpPr>
          <p:cNvPr id="20" name="Group 19">
            <a:extLst>
              <a:ext uri="{FF2B5EF4-FFF2-40B4-BE49-F238E27FC236}">
                <a16:creationId xmlns:a16="http://schemas.microsoft.com/office/drawing/2014/main" id="{70DD8240-EAEE-45AC-AD1E-C47F59F7AB3D}"/>
              </a:ext>
            </a:extLst>
          </p:cNvPr>
          <p:cNvGrpSpPr/>
          <p:nvPr/>
        </p:nvGrpSpPr>
        <p:grpSpPr>
          <a:xfrm>
            <a:off x="9620015" y="3169849"/>
            <a:ext cx="2230373" cy="3190902"/>
            <a:chOff x="8540083" y="3080634"/>
            <a:chExt cx="2230373" cy="3190902"/>
          </a:xfrm>
        </p:grpSpPr>
        <p:sp>
          <p:nvSpPr>
            <p:cNvPr id="8" name="Cylinder 7">
              <a:extLst>
                <a:ext uri="{FF2B5EF4-FFF2-40B4-BE49-F238E27FC236}">
                  <a16:creationId xmlns:a16="http://schemas.microsoft.com/office/drawing/2014/main" id="{8D818710-04B5-4E1F-B58C-EBCDF37125F6}"/>
                </a:ext>
              </a:extLst>
            </p:cNvPr>
            <p:cNvSpPr/>
            <p:nvPr/>
          </p:nvSpPr>
          <p:spPr>
            <a:xfrm>
              <a:off x="8540084" y="3080634"/>
              <a:ext cx="2230372" cy="319090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D732917A-94D4-4874-8F99-CE94ACD7927B}"/>
                </a:ext>
              </a:extLst>
            </p:cNvPr>
            <p:cNvSpPr/>
            <p:nvPr/>
          </p:nvSpPr>
          <p:spPr>
            <a:xfrm>
              <a:off x="8540083" y="3764690"/>
              <a:ext cx="2230371" cy="115711"/>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AEEB56D3-FA7F-4A4D-A768-1E3DC383E227}"/>
              </a:ext>
            </a:extLst>
          </p:cNvPr>
          <p:cNvGrpSpPr/>
          <p:nvPr/>
        </p:nvGrpSpPr>
        <p:grpSpPr>
          <a:xfrm>
            <a:off x="9520559" y="2720860"/>
            <a:ext cx="2487091" cy="717657"/>
            <a:chOff x="7378303" y="3809895"/>
            <a:chExt cx="2487091" cy="717657"/>
          </a:xfrm>
        </p:grpSpPr>
        <p:cxnSp>
          <p:nvCxnSpPr>
            <p:cNvPr id="33" name="Straight Arrow Connector 32">
              <a:extLst>
                <a:ext uri="{FF2B5EF4-FFF2-40B4-BE49-F238E27FC236}">
                  <a16:creationId xmlns:a16="http://schemas.microsoft.com/office/drawing/2014/main" id="{750C5527-F6D1-4221-99AA-B27CFABD0B54}"/>
                </a:ext>
              </a:extLst>
            </p:cNvPr>
            <p:cNvCxnSpPr>
              <a:cxnSpLocks/>
            </p:cNvCxnSpPr>
            <p:nvPr/>
          </p:nvCxnSpPr>
          <p:spPr>
            <a:xfrm>
              <a:off x="7477760" y="4527552"/>
              <a:ext cx="2230372"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0199435-7F8E-48AA-B64A-5309FBE285F8}"/>
                </a:ext>
              </a:extLst>
            </p:cNvPr>
            <p:cNvSpPr txBox="1"/>
            <p:nvPr/>
          </p:nvSpPr>
          <p:spPr>
            <a:xfrm>
              <a:off x="7378303" y="3809895"/>
              <a:ext cx="248709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Diameter (d)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42’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2" name="Picture 11">
            <a:extLst>
              <a:ext uri="{FF2B5EF4-FFF2-40B4-BE49-F238E27FC236}">
                <a16:creationId xmlns:a16="http://schemas.microsoft.com/office/drawing/2014/main" id="{86A6EFD2-6A46-4710-AD0B-9C386B107A8F}"/>
              </a:ext>
            </a:extLst>
          </p:cNvPr>
          <p:cNvPicPr>
            <a:picLocks noChangeAspect="1"/>
          </p:cNvPicPr>
          <p:nvPr/>
        </p:nvPicPr>
        <p:blipFill>
          <a:blip r:embed="rId3"/>
          <a:stretch>
            <a:fillRect/>
          </a:stretch>
        </p:blipFill>
        <p:spPr>
          <a:xfrm>
            <a:off x="2189228" y="2539169"/>
            <a:ext cx="5584723" cy="412955"/>
          </a:xfrm>
          <a:prstGeom prst="rect">
            <a:avLst/>
          </a:prstGeom>
          <a:ln w="19050">
            <a:solidFill>
              <a:schemeClr val="tx1"/>
            </a:solidFill>
          </a:ln>
        </p:spPr>
      </p:pic>
      <p:sp>
        <p:nvSpPr>
          <p:cNvPr id="13" name="TextBox 12">
            <a:extLst>
              <a:ext uri="{FF2B5EF4-FFF2-40B4-BE49-F238E27FC236}">
                <a16:creationId xmlns:a16="http://schemas.microsoft.com/office/drawing/2014/main" id="{3B72B136-E977-41BC-AB10-0806F648F1B3}"/>
              </a:ext>
            </a:extLst>
          </p:cNvPr>
          <p:cNvSpPr txBox="1"/>
          <p:nvPr/>
        </p:nvSpPr>
        <p:spPr>
          <a:xfrm>
            <a:off x="2189228" y="3035906"/>
            <a:ext cx="5334089" cy="461665"/>
          </a:xfrm>
          <a:prstGeom prst="rect">
            <a:avLst/>
          </a:prstGeom>
          <a:solidFill>
            <a:schemeClr val="bg1"/>
          </a:solidFill>
          <a:ln w="19050">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Volume of a Cylinder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π(radius</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)(height)</a:t>
            </a:r>
          </a:p>
        </p:txBody>
      </p:sp>
      <p:grpSp>
        <p:nvGrpSpPr>
          <p:cNvPr id="30" name="Group 29">
            <a:extLst>
              <a:ext uri="{FF2B5EF4-FFF2-40B4-BE49-F238E27FC236}">
                <a16:creationId xmlns:a16="http://schemas.microsoft.com/office/drawing/2014/main" id="{570B692C-8CB8-49BF-BAB8-82391B04C09B}"/>
              </a:ext>
            </a:extLst>
          </p:cNvPr>
          <p:cNvGrpSpPr/>
          <p:nvPr/>
        </p:nvGrpSpPr>
        <p:grpSpPr>
          <a:xfrm>
            <a:off x="258258" y="190635"/>
            <a:ext cx="533594" cy="771525"/>
            <a:chOff x="8191117" y="524946"/>
            <a:chExt cx="533594" cy="771525"/>
          </a:xfrm>
        </p:grpSpPr>
        <p:sp>
          <p:nvSpPr>
            <p:cNvPr id="31" name="Graphic 4" descr="Raised hand with solid fill">
              <a:extLst>
                <a:ext uri="{FF2B5EF4-FFF2-40B4-BE49-F238E27FC236}">
                  <a16:creationId xmlns:a16="http://schemas.microsoft.com/office/drawing/2014/main" id="{045CB398-EA71-4D7D-95F8-FA3B974DD5E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D0A19F9C-A31B-4C73-B23A-FC4D0AF072C9}"/>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3</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76796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have a tank that is 42’ in diameter and has 56 feet of water in it? How many gallons of water are in the tank?</a:t>
            </a: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97804" y="3761621"/>
            <a:ext cx="8284222" cy="3084786"/>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3.14(21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(56 ft)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3.14(441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)(56 ft) = 77,545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77,545ft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Your turn: Volume of a Cylinder</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DC471816-D6B7-43DF-A3C5-41D5094635F5}"/>
              </a:ext>
            </a:extLst>
          </p:cNvPr>
          <p:cNvGrpSpPr/>
          <p:nvPr/>
        </p:nvGrpSpPr>
        <p:grpSpPr>
          <a:xfrm>
            <a:off x="8305276" y="3973878"/>
            <a:ext cx="1265012" cy="2125141"/>
            <a:chOff x="5918607" y="4234403"/>
            <a:chExt cx="1265012" cy="2125141"/>
          </a:xfrm>
        </p:grpSpPr>
        <p:sp>
          <p:nvSpPr>
            <p:cNvPr id="27" name="TextBox 26">
              <a:extLst>
                <a:ext uri="{FF2B5EF4-FFF2-40B4-BE49-F238E27FC236}">
                  <a16:creationId xmlns:a16="http://schemas.microsoft.com/office/drawing/2014/main" id="{95349FC2-5D28-46AC-9A23-19AA48CA6092}"/>
                </a:ext>
              </a:extLst>
            </p:cNvPr>
            <p:cNvSpPr txBox="1"/>
            <p:nvPr/>
          </p:nvSpPr>
          <p:spPr>
            <a:xfrm>
              <a:off x="5918607" y="4584760"/>
              <a:ext cx="1265012" cy="830997"/>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Height (h) = 56’</a:t>
              </a:r>
            </a:p>
          </p:txBody>
        </p:sp>
        <p:cxnSp>
          <p:nvCxnSpPr>
            <p:cNvPr id="26" name="Straight Arrow Connector 25">
              <a:extLst>
                <a:ext uri="{FF2B5EF4-FFF2-40B4-BE49-F238E27FC236}">
                  <a16:creationId xmlns:a16="http://schemas.microsoft.com/office/drawing/2014/main" id="{8B69DD6F-9406-488C-BA82-AD33108C0E0F}"/>
                </a:ext>
              </a:extLst>
            </p:cNvPr>
            <p:cNvCxnSpPr>
              <a:cxnSpLocks/>
            </p:cNvCxnSpPr>
            <p:nvPr/>
          </p:nvCxnSpPr>
          <p:spPr>
            <a:xfrm flipV="1">
              <a:off x="7133890" y="4234403"/>
              <a:ext cx="0" cy="2125141"/>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a:extLst>
              <a:ext uri="{FF2B5EF4-FFF2-40B4-BE49-F238E27FC236}">
                <a16:creationId xmlns:a16="http://schemas.microsoft.com/office/drawing/2014/main" id="{76D09716-EF82-4D14-BC82-ED79D3AF5F12}"/>
              </a:ext>
            </a:extLst>
          </p:cNvPr>
          <p:cNvPicPr>
            <a:picLocks noChangeAspect="1"/>
          </p:cNvPicPr>
          <p:nvPr/>
        </p:nvPicPr>
        <p:blipFill>
          <a:blip r:embed="rId2"/>
          <a:stretch>
            <a:fillRect/>
          </a:stretch>
        </p:blipFill>
        <p:spPr>
          <a:xfrm>
            <a:off x="2208050" y="3590585"/>
            <a:ext cx="5398205" cy="301239"/>
          </a:xfrm>
          <a:prstGeom prst="rect">
            <a:avLst/>
          </a:prstGeom>
          <a:ln w="19050">
            <a:solidFill>
              <a:schemeClr val="tx1"/>
            </a:solidFill>
          </a:ln>
        </p:spPr>
      </p:pic>
      <p:sp>
        <p:nvSpPr>
          <p:cNvPr id="35" name="Line 4">
            <a:extLst>
              <a:ext uri="{FF2B5EF4-FFF2-40B4-BE49-F238E27FC236}">
                <a16:creationId xmlns:a16="http://schemas.microsoft.com/office/drawing/2014/main" id="{89D23471-5EC2-4E68-9A29-1E41F3E473ED}"/>
              </a:ext>
            </a:extLst>
          </p:cNvPr>
          <p:cNvSpPr>
            <a:spLocks noChangeShapeType="1"/>
          </p:cNvSpPr>
          <p:nvPr/>
        </p:nvSpPr>
        <p:spPr bwMode="auto">
          <a:xfrm>
            <a:off x="3642916" y="5565619"/>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ine 5">
            <a:extLst>
              <a:ext uri="{FF2B5EF4-FFF2-40B4-BE49-F238E27FC236}">
                <a16:creationId xmlns:a16="http://schemas.microsoft.com/office/drawing/2014/main" id="{9A683061-C375-43A3-9BB3-45B885EE6700}"/>
              </a:ext>
            </a:extLst>
          </p:cNvPr>
          <p:cNvSpPr>
            <a:spLocks noChangeShapeType="1"/>
          </p:cNvSpPr>
          <p:nvPr/>
        </p:nvSpPr>
        <p:spPr bwMode="auto">
          <a:xfrm flipV="1">
            <a:off x="1692499" y="6019718"/>
            <a:ext cx="3377092" cy="31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DE27B31E-382E-4911-B7BD-208C4725DA58}"/>
              </a:ext>
            </a:extLst>
          </p:cNvPr>
          <p:cNvCxnSpPr>
            <a:cxnSpLocks/>
          </p:cNvCxnSpPr>
          <p:nvPr/>
        </p:nvCxnSpPr>
        <p:spPr>
          <a:xfrm flipV="1">
            <a:off x="3240601" y="5713154"/>
            <a:ext cx="345932" cy="1927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484DB4F-56DA-405C-82E5-DA1A45B1191E}"/>
              </a:ext>
            </a:extLst>
          </p:cNvPr>
          <p:cNvSpPr txBox="1"/>
          <p:nvPr/>
        </p:nvSpPr>
        <p:spPr>
          <a:xfrm>
            <a:off x="5223586" y="5670367"/>
            <a:ext cx="2421881"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580,000 gal</a:t>
            </a:r>
          </a:p>
        </p:txBody>
      </p:sp>
      <p:cxnSp>
        <p:nvCxnSpPr>
          <p:cNvPr id="41" name="Straight Connector 40">
            <a:extLst>
              <a:ext uri="{FF2B5EF4-FFF2-40B4-BE49-F238E27FC236}">
                <a16:creationId xmlns:a16="http://schemas.microsoft.com/office/drawing/2014/main" id="{B943AFF5-AA83-417A-9F6B-D04CBBB4EBF4}"/>
              </a:ext>
            </a:extLst>
          </p:cNvPr>
          <p:cNvCxnSpPr>
            <a:cxnSpLocks/>
          </p:cNvCxnSpPr>
          <p:nvPr/>
        </p:nvCxnSpPr>
        <p:spPr>
          <a:xfrm flipV="1">
            <a:off x="4305084" y="6193935"/>
            <a:ext cx="347249" cy="240718"/>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70DD8240-EAEE-45AC-AD1E-C47F59F7AB3D}"/>
              </a:ext>
            </a:extLst>
          </p:cNvPr>
          <p:cNvGrpSpPr/>
          <p:nvPr/>
        </p:nvGrpSpPr>
        <p:grpSpPr>
          <a:xfrm>
            <a:off x="9620015" y="3169849"/>
            <a:ext cx="2230373" cy="3190902"/>
            <a:chOff x="8540083" y="3080634"/>
            <a:chExt cx="2230373" cy="3190902"/>
          </a:xfrm>
        </p:grpSpPr>
        <p:sp>
          <p:nvSpPr>
            <p:cNvPr id="8" name="Cylinder 7">
              <a:extLst>
                <a:ext uri="{FF2B5EF4-FFF2-40B4-BE49-F238E27FC236}">
                  <a16:creationId xmlns:a16="http://schemas.microsoft.com/office/drawing/2014/main" id="{8D818710-04B5-4E1F-B58C-EBCDF37125F6}"/>
                </a:ext>
              </a:extLst>
            </p:cNvPr>
            <p:cNvSpPr/>
            <p:nvPr/>
          </p:nvSpPr>
          <p:spPr>
            <a:xfrm>
              <a:off x="8540084" y="3080634"/>
              <a:ext cx="2230372" cy="319090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D732917A-94D4-4874-8F99-CE94ACD7927B}"/>
                </a:ext>
              </a:extLst>
            </p:cNvPr>
            <p:cNvSpPr/>
            <p:nvPr/>
          </p:nvSpPr>
          <p:spPr>
            <a:xfrm>
              <a:off x="8540083" y="3764690"/>
              <a:ext cx="2230371" cy="115711"/>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AEEB56D3-FA7F-4A4D-A768-1E3DC383E227}"/>
              </a:ext>
            </a:extLst>
          </p:cNvPr>
          <p:cNvGrpSpPr/>
          <p:nvPr/>
        </p:nvGrpSpPr>
        <p:grpSpPr>
          <a:xfrm>
            <a:off x="9520559" y="2720860"/>
            <a:ext cx="2487091" cy="717657"/>
            <a:chOff x="7378303" y="3809895"/>
            <a:chExt cx="2487091" cy="717657"/>
          </a:xfrm>
        </p:grpSpPr>
        <p:cxnSp>
          <p:nvCxnSpPr>
            <p:cNvPr id="33" name="Straight Arrow Connector 32">
              <a:extLst>
                <a:ext uri="{FF2B5EF4-FFF2-40B4-BE49-F238E27FC236}">
                  <a16:creationId xmlns:a16="http://schemas.microsoft.com/office/drawing/2014/main" id="{750C5527-F6D1-4221-99AA-B27CFABD0B54}"/>
                </a:ext>
              </a:extLst>
            </p:cNvPr>
            <p:cNvCxnSpPr>
              <a:cxnSpLocks/>
            </p:cNvCxnSpPr>
            <p:nvPr/>
          </p:nvCxnSpPr>
          <p:spPr>
            <a:xfrm>
              <a:off x="7477760" y="4527552"/>
              <a:ext cx="2230372"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0199435-7F8E-48AA-B64A-5309FBE285F8}"/>
                </a:ext>
              </a:extLst>
            </p:cNvPr>
            <p:cNvSpPr txBox="1"/>
            <p:nvPr/>
          </p:nvSpPr>
          <p:spPr>
            <a:xfrm>
              <a:off x="7378303" y="3809895"/>
              <a:ext cx="248709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Diameter (d) = 45’</a:t>
              </a:r>
            </a:p>
          </p:txBody>
        </p:sp>
      </p:grpSp>
      <p:pic>
        <p:nvPicPr>
          <p:cNvPr id="12" name="Picture 11">
            <a:extLst>
              <a:ext uri="{FF2B5EF4-FFF2-40B4-BE49-F238E27FC236}">
                <a16:creationId xmlns:a16="http://schemas.microsoft.com/office/drawing/2014/main" id="{86A6EFD2-6A46-4710-AD0B-9C386B107A8F}"/>
              </a:ext>
            </a:extLst>
          </p:cNvPr>
          <p:cNvPicPr>
            <a:picLocks noChangeAspect="1"/>
          </p:cNvPicPr>
          <p:nvPr/>
        </p:nvPicPr>
        <p:blipFill>
          <a:blip r:embed="rId3"/>
          <a:stretch>
            <a:fillRect/>
          </a:stretch>
        </p:blipFill>
        <p:spPr>
          <a:xfrm>
            <a:off x="2189228" y="2539169"/>
            <a:ext cx="5584723" cy="412955"/>
          </a:xfrm>
          <a:prstGeom prst="rect">
            <a:avLst/>
          </a:prstGeom>
          <a:ln w="19050">
            <a:solidFill>
              <a:schemeClr val="tx1"/>
            </a:solidFill>
          </a:ln>
        </p:spPr>
      </p:pic>
      <p:sp>
        <p:nvSpPr>
          <p:cNvPr id="13" name="TextBox 12">
            <a:extLst>
              <a:ext uri="{FF2B5EF4-FFF2-40B4-BE49-F238E27FC236}">
                <a16:creationId xmlns:a16="http://schemas.microsoft.com/office/drawing/2014/main" id="{3B72B136-E977-41BC-AB10-0806F648F1B3}"/>
              </a:ext>
            </a:extLst>
          </p:cNvPr>
          <p:cNvSpPr txBox="1"/>
          <p:nvPr/>
        </p:nvSpPr>
        <p:spPr>
          <a:xfrm>
            <a:off x="2189228" y="3035906"/>
            <a:ext cx="5334089" cy="461665"/>
          </a:xfrm>
          <a:prstGeom prst="rect">
            <a:avLst/>
          </a:prstGeom>
          <a:solidFill>
            <a:schemeClr val="bg1"/>
          </a:solidFill>
          <a:ln w="19050">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Volume of a Cylinder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π(radius</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)(height)</a:t>
            </a:r>
          </a:p>
        </p:txBody>
      </p:sp>
      <p:grpSp>
        <p:nvGrpSpPr>
          <p:cNvPr id="30" name="Group 29">
            <a:extLst>
              <a:ext uri="{FF2B5EF4-FFF2-40B4-BE49-F238E27FC236}">
                <a16:creationId xmlns:a16="http://schemas.microsoft.com/office/drawing/2014/main" id="{570B692C-8CB8-49BF-BAB8-82391B04C09B}"/>
              </a:ext>
            </a:extLst>
          </p:cNvPr>
          <p:cNvGrpSpPr/>
          <p:nvPr/>
        </p:nvGrpSpPr>
        <p:grpSpPr>
          <a:xfrm>
            <a:off x="258258" y="190635"/>
            <a:ext cx="533594" cy="771525"/>
            <a:chOff x="8191117" y="524946"/>
            <a:chExt cx="533594" cy="771525"/>
          </a:xfrm>
        </p:grpSpPr>
        <p:sp>
          <p:nvSpPr>
            <p:cNvPr id="31" name="Graphic 4" descr="Raised hand with solid fill">
              <a:extLst>
                <a:ext uri="{FF2B5EF4-FFF2-40B4-BE49-F238E27FC236}">
                  <a16:creationId xmlns:a16="http://schemas.microsoft.com/office/drawing/2014/main" id="{045CB398-EA71-4D7D-95F8-FA3B974DD5E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D0A19F9C-A31B-4C73-B23A-FC4D0AF072C9}"/>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3</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4362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250"/>
                                        <p:tgtEl>
                                          <p:spTgt spid="39"/>
                                        </p:tgtEl>
                                      </p:cBhvr>
                                    </p:animEffect>
                                  </p:childTnLst>
                                </p:cTn>
                              </p:par>
                            </p:childTnLst>
                          </p:cTn>
                        </p:par>
                        <p:par>
                          <p:cTn id="22" fill="hold">
                            <p:stCondLst>
                              <p:cond delay="250"/>
                            </p:stCondLst>
                            <p:childTnLst>
                              <p:par>
                                <p:cTn id="23" presetID="22" presetClass="entr" presetSubtype="8"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250"/>
                                        <p:tgtEl>
                                          <p:spTgt spid="41"/>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8F4B46-16A2-4B99-BE67-8F4BBDE28F65}"/>
              </a:ext>
            </a:extLst>
          </p:cNvPr>
          <p:cNvSpPr>
            <a:spLocks noChangeAspect="1"/>
          </p:cNvSpPr>
          <p:nvPr/>
        </p:nvSpPr>
        <p:spPr>
          <a:xfrm>
            <a:off x="0" y="0"/>
            <a:ext cx="12192000" cy="6858000"/>
          </a:xfrm>
          <a:prstGeom prst="rect">
            <a:avLst/>
          </a:prstGeom>
          <a:blipFill rotWithShape="1">
            <a:blip r:embed="rId2">
              <a:alphaModFix amt="20000"/>
            </a:blip>
            <a:srcRect/>
            <a:stretch>
              <a:fillRect l="-3000" t="-7931" r="-3000" b="-3429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E0FF26-0655-4F3C-B91E-94BDB1804F69}"/>
              </a:ext>
            </a:extLst>
          </p:cNvPr>
          <p:cNvSpPr>
            <a:spLocks noGrp="1"/>
          </p:cNvSpPr>
          <p:nvPr>
            <p:ph type="title"/>
          </p:nvPr>
        </p:nvSpPr>
        <p:spPr>
          <a:xfrm>
            <a:off x="436683" y="230790"/>
            <a:ext cx="10515600" cy="1180499"/>
          </a:xfrm>
        </p:spPr>
        <p:txBody>
          <a:bodyPr/>
          <a:lstStyle/>
          <a:p>
            <a:r>
              <a:rPr lang="en-US" dirty="0"/>
              <a:t>Water Pressure</a:t>
            </a:r>
          </a:p>
        </p:txBody>
      </p:sp>
      <p:sp>
        <p:nvSpPr>
          <p:cNvPr id="4" name="Slide Number Placeholder 3">
            <a:extLst>
              <a:ext uri="{FF2B5EF4-FFF2-40B4-BE49-F238E27FC236}">
                <a16:creationId xmlns:a16="http://schemas.microsoft.com/office/drawing/2014/main" id="{BF7B993C-6B8B-4554-AFE8-D07D3D0A048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3D8A979B-9751-4F77-91C6-1F4C9A8935C3}"/>
              </a:ext>
            </a:extLst>
          </p:cNvPr>
          <p:cNvSpPr txBox="1">
            <a:spLocks/>
          </p:cNvSpPr>
          <p:nvPr/>
        </p:nvSpPr>
        <p:spPr>
          <a:xfrm>
            <a:off x="436683" y="1789482"/>
            <a:ext cx="10056485" cy="5068518"/>
          </a:xfrm>
          <a:prstGeom prst="rect">
            <a:avLst/>
          </a:prstGeom>
        </p:spPr>
        <p:txBody>
          <a:bodyPr vert="horz" lIns="91440" tIns="45720" rIns="91440" bIns="45720" rtlCol="0">
            <a:normAutofit fontScale="85000" lnSpcReduction="20000"/>
          </a:bodyPr>
          <a:lstStyle>
            <a:lvl1pPr marL="0" indent="0" algn="l" defTabSz="914377"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Pressure Units</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Feet of head (feet)</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Pounds per square inch (psi)</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Torr</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Pascal</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bar</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mm of mercury</a:t>
            </a:r>
          </a:p>
          <a:p>
            <a:pPr marL="457189" marR="0" lvl="1"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Minimum required in distribution =  20 psi </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Maximum recommended in distribution = 100 psi</a:t>
            </a:r>
          </a:p>
        </p:txBody>
      </p:sp>
      <p:pic>
        <p:nvPicPr>
          <p:cNvPr id="7" name="Graphic 6" descr="Speedometer Low with solid fill">
            <a:extLst>
              <a:ext uri="{FF2B5EF4-FFF2-40B4-BE49-F238E27FC236}">
                <a16:creationId xmlns:a16="http://schemas.microsoft.com/office/drawing/2014/main" id="{423B600F-B472-45D8-92B1-B6C37D1D74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6715" y="4013889"/>
            <a:ext cx="1371600" cy="1371600"/>
          </a:xfrm>
          <a:prstGeom prst="rect">
            <a:avLst/>
          </a:prstGeom>
        </p:spPr>
      </p:pic>
      <p:pic>
        <p:nvPicPr>
          <p:cNvPr id="8" name="Graphic 7" descr="Gauge with solid fill">
            <a:extLst>
              <a:ext uri="{FF2B5EF4-FFF2-40B4-BE49-F238E27FC236}">
                <a16:creationId xmlns:a16="http://schemas.microsoft.com/office/drawing/2014/main" id="{FC56DE61-C25D-48FF-A218-03A0E7EE3E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97388" y="5437004"/>
            <a:ext cx="1371600" cy="1371600"/>
          </a:xfrm>
          <a:prstGeom prst="rect">
            <a:avLst/>
          </a:prstGeom>
        </p:spPr>
      </p:pic>
    </p:spTree>
    <p:extLst>
      <p:ext uri="{BB962C8B-B14F-4D97-AF65-F5344CB8AC3E}">
        <p14:creationId xmlns:p14="http://schemas.microsoft.com/office/powerpoint/2010/main" val="2464666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irty, pan&#10;&#10;Description automatically generated">
            <a:extLst>
              <a:ext uri="{FF2B5EF4-FFF2-40B4-BE49-F238E27FC236}">
                <a16:creationId xmlns:a16="http://schemas.microsoft.com/office/drawing/2014/main" id="{FBCA5848-B695-4C14-BECD-DC490EF836DF}"/>
              </a:ext>
            </a:extLst>
          </p:cNvPr>
          <p:cNvPicPr>
            <a:picLocks noChangeAspect="1"/>
          </p:cNvPicPr>
          <p:nvPr/>
        </p:nvPicPr>
        <p:blipFill rotWithShape="1">
          <a:blip r:embed="rId2" cstate="print">
            <a:alphaModFix amt="20000"/>
            <a:extLst>
              <a:ext uri="{28A0092B-C50C-407E-A947-70E740481C1C}">
                <a14:useLocalDpi xmlns:a14="http://schemas.microsoft.com/office/drawing/2010/main" val="0"/>
              </a:ext>
            </a:extLst>
          </a:blip>
          <a:srcRect t="1" b="25000"/>
          <a:stretch/>
        </p:blipFill>
        <p:spPr>
          <a:xfrm>
            <a:off x="0" y="1"/>
            <a:ext cx="12192000" cy="6858000"/>
          </a:xfrm>
          <a:prstGeom prst="rect">
            <a:avLst/>
          </a:prstGeom>
        </p:spPr>
      </p:pic>
      <p:sp>
        <p:nvSpPr>
          <p:cNvPr id="2" name="Title 1">
            <a:extLst>
              <a:ext uri="{FF2B5EF4-FFF2-40B4-BE49-F238E27FC236}">
                <a16:creationId xmlns:a16="http://schemas.microsoft.com/office/drawing/2014/main" id="{9FC94687-4534-44AD-9312-6CD81BB49725}"/>
              </a:ext>
            </a:extLst>
          </p:cNvPr>
          <p:cNvSpPr>
            <a:spLocks noGrp="1"/>
          </p:cNvSpPr>
          <p:nvPr>
            <p:ph type="title"/>
          </p:nvPr>
        </p:nvSpPr>
        <p:spPr/>
        <p:txBody>
          <a:bodyPr>
            <a:normAutofit/>
          </a:bodyPr>
          <a:lstStyle/>
          <a:p>
            <a:r>
              <a:rPr lang="en-US" sz="5400" dirty="0"/>
              <a:t>Water Pressure &amp; System Operations</a:t>
            </a:r>
          </a:p>
        </p:txBody>
      </p:sp>
      <p:sp>
        <p:nvSpPr>
          <p:cNvPr id="3" name="Content Placeholder 2">
            <a:extLst>
              <a:ext uri="{FF2B5EF4-FFF2-40B4-BE49-F238E27FC236}">
                <a16:creationId xmlns:a16="http://schemas.microsoft.com/office/drawing/2014/main" id="{BBF52D6B-46A2-41D0-8E07-D6047667FE2F}"/>
              </a:ext>
            </a:extLst>
          </p:cNvPr>
          <p:cNvSpPr>
            <a:spLocks noGrp="1"/>
          </p:cNvSpPr>
          <p:nvPr>
            <p:ph idx="1"/>
          </p:nvPr>
        </p:nvSpPr>
        <p:spPr>
          <a:xfrm>
            <a:off x="838200" y="2005014"/>
            <a:ext cx="10934127" cy="4351338"/>
          </a:xfrm>
        </p:spPr>
        <p:txBody>
          <a:bodyPr>
            <a:noAutofit/>
          </a:bodyPr>
          <a:lstStyle/>
          <a:p>
            <a:pPr>
              <a:spcAft>
                <a:spcPts val="2000"/>
              </a:spcAft>
            </a:pPr>
            <a:r>
              <a:rPr lang="en-US" sz="3600" dirty="0"/>
              <a:t>Understand how elevation changes affect pressure in your system.</a:t>
            </a:r>
          </a:p>
          <a:p>
            <a:pPr>
              <a:spcAft>
                <a:spcPts val="2000"/>
              </a:spcAft>
            </a:pPr>
            <a:r>
              <a:rPr lang="en-US" sz="3600" dirty="0"/>
              <a:t>Understand how water loss control can be optimized through good pressure management.</a:t>
            </a:r>
          </a:p>
          <a:p>
            <a:pPr>
              <a:spcAft>
                <a:spcPts val="2000"/>
              </a:spcAft>
            </a:pPr>
            <a:r>
              <a:rPr lang="en-US" sz="3600" dirty="0"/>
              <a:t>Understand and control tank levels to meet pressure goals for the distribution system.</a:t>
            </a:r>
          </a:p>
          <a:p>
            <a:pPr>
              <a:spcAft>
                <a:spcPts val="2000"/>
              </a:spcAft>
            </a:pPr>
            <a:endParaRPr lang="en-US" sz="3600" dirty="0"/>
          </a:p>
          <a:p>
            <a:pPr>
              <a:spcAft>
                <a:spcPts val="2000"/>
              </a:spcAft>
            </a:pPr>
            <a:endParaRPr lang="en-US" sz="3600" dirty="0"/>
          </a:p>
        </p:txBody>
      </p:sp>
      <p:sp>
        <p:nvSpPr>
          <p:cNvPr id="4" name="Slide Number Placeholder 3">
            <a:extLst>
              <a:ext uri="{FF2B5EF4-FFF2-40B4-BE49-F238E27FC236}">
                <a16:creationId xmlns:a16="http://schemas.microsoft.com/office/drawing/2014/main" id="{831E0904-FF94-413A-AF08-4B84185736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345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38F7-AD95-47DB-A57C-D0393FFBC46A}"/>
              </a:ext>
            </a:extLst>
          </p:cNvPr>
          <p:cNvSpPr>
            <a:spLocks noGrp="1"/>
          </p:cNvSpPr>
          <p:nvPr>
            <p:ph type="title"/>
          </p:nvPr>
        </p:nvSpPr>
        <p:spPr/>
        <p:txBody>
          <a:bodyPr/>
          <a:lstStyle/>
          <a:p>
            <a:r>
              <a:rPr lang="en-US" dirty="0"/>
              <a:t>Pressure and Feet of Head</a:t>
            </a:r>
          </a:p>
        </p:txBody>
      </p:sp>
      <p:sp>
        <p:nvSpPr>
          <p:cNvPr id="3" name="Slide Number Placeholder 2">
            <a:extLst>
              <a:ext uri="{FF2B5EF4-FFF2-40B4-BE49-F238E27FC236}">
                <a16:creationId xmlns:a16="http://schemas.microsoft.com/office/drawing/2014/main" id="{F7D58BD4-A23A-497B-BC41-B6E159A210F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47E09F2-6178-417F-AE6C-EE32A5E98263}"/>
              </a:ext>
            </a:extLst>
          </p:cNvPr>
          <p:cNvSpPr txBox="1"/>
          <p:nvPr/>
        </p:nvSpPr>
        <p:spPr>
          <a:xfrm>
            <a:off x="496789" y="1686786"/>
            <a:ext cx="3374985" cy="489364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Tank A is 5’ in diameter and 75’ tall and holds ~11,000 gallons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Tank B is 50’ in diameter and 75’ tall and holds ~1.1 million gallons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If each tank has a pressure gauge at its base, which tank has the highest pressure?</a:t>
            </a:r>
          </a:p>
        </p:txBody>
      </p:sp>
      <p:sp>
        <p:nvSpPr>
          <p:cNvPr id="11" name="TextBox 10">
            <a:extLst>
              <a:ext uri="{FF2B5EF4-FFF2-40B4-BE49-F238E27FC236}">
                <a16:creationId xmlns:a16="http://schemas.microsoft.com/office/drawing/2014/main" id="{656E8858-83F9-4FF8-87E7-D4C088965D63}"/>
              </a:ext>
            </a:extLst>
          </p:cNvPr>
          <p:cNvSpPr txBox="1"/>
          <p:nvPr/>
        </p:nvSpPr>
        <p:spPr>
          <a:xfrm>
            <a:off x="5297383" y="3238691"/>
            <a:ext cx="798617" cy="156966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solidFill>
                    <a:prstClr val="black"/>
                  </a:solidFill>
                </a:ln>
                <a:solidFill>
                  <a:srgbClr val="C00000"/>
                </a:solidFill>
                <a:effectLst/>
                <a:uLnTx/>
                <a:uFillTx/>
                <a:latin typeface="Calibri" panose="020F0502020204030204"/>
                <a:ea typeface="+mn-ea"/>
                <a:cs typeface="+mn-cs"/>
              </a:rPr>
              <a:t>=</a:t>
            </a:r>
          </a:p>
        </p:txBody>
      </p:sp>
      <p:grpSp>
        <p:nvGrpSpPr>
          <p:cNvPr id="18" name="Group 17">
            <a:extLst>
              <a:ext uri="{FF2B5EF4-FFF2-40B4-BE49-F238E27FC236}">
                <a16:creationId xmlns:a16="http://schemas.microsoft.com/office/drawing/2014/main" id="{9FFEDE86-E496-45C4-8B85-7B68AED2AEBD}"/>
              </a:ext>
            </a:extLst>
          </p:cNvPr>
          <p:cNvGrpSpPr/>
          <p:nvPr/>
        </p:nvGrpSpPr>
        <p:grpSpPr>
          <a:xfrm>
            <a:off x="4296059" y="1732941"/>
            <a:ext cx="782976" cy="4805241"/>
            <a:chOff x="4297483" y="1394621"/>
            <a:chExt cx="782976" cy="5257800"/>
          </a:xfrm>
        </p:grpSpPr>
        <p:sp>
          <p:nvSpPr>
            <p:cNvPr id="5" name="Cylinder 4">
              <a:extLst>
                <a:ext uri="{FF2B5EF4-FFF2-40B4-BE49-F238E27FC236}">
                  <a16:creationId xmlns:a16="http://schemas.microsoft.com/office/drawing/2014/main" id="{687AFC75-312B-43BD-8B2A-01857FECB4D0}"/>
                </a:ext>
              </a:extLst>
            </p:cNvPr>
            <p:cNvSpPr/>
            <p:nvPr/>
          </p:nvSpPr>
          <p:spPr>
            <a:xfrm>
              <a:off x="4297483" y="1394621"/>
              <a:ext cx="457200" cy="52578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A</a:t>
              </a:r>
            </a:p>
          </p:txBody>
        </p:sp>
        <p:grpSp>
          <p:nvGrpSpPr>
            <p:cNvPr id="12" name="Group 11">
              <a:extLst>
                <a:ext uri="{FF2B5EF4-FFF2-40B4-BE49-F238E27FC236}">
                  <a16:creationId xmlns:a16="http://schemas.microsoft.com/office/drawing/2014/main" id="{92DEAB36-497C-4E33-B5E9-DED5A9AD15E2}"/>
                </a:ext>
              </a:extLst>
            </p:cNvPr>
            <p:cNvGrpSpPr/>
            <p:nvPr/>
          </p:nvGrpSpPr>
          <p:grpSpPr>
            <a:xfrm>
              <a:off x="4754683" y="6304491"/>
              <a:ext cx="325776" cy="275942"/>
              <a:chOff x="11494624" y="5987233"/>
              <a:chExt cx="325776" cy="275942"/>
            </a:xfrm>
          </p:grpSpPr>
          <p:sp>
            <p:nvSpPr>
              <p:cNvPr id="13" name="Oval 12">
                <a:extLst>
                  <a:ext uri="{FF2B5EF4-FFF2-40B4-BE49-F238E27FC236}">
                    <a16:creationId xmlns:a16="http://schemas.microsoft.com/office/drawing/2014/main" id="{3ABF2558-BF69-46DA-913B-AD2F44F86E85}"/>
                  </a:ext>
                </a:extLst>
              </p:cNvPr>
              <p:cNvSpPr/>
              <p:nvPr/>
            </p:nvSpPr>
            <p:spPr>
              <a:xfrm>
                <a:off x="11592206" y="5987233"/>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7EE119A3-88F1-42BC-AA63-1A009D1BAADA}"/>
                  </a:ext>
                </a:extLst>
              </p:cNvPr>
              <p:cNvCxnSpPr/>
              <p:nvPr/>
            </p:nvCxnSpPr>
            <p:spPr>
              <a:xfrm flipH="1">
                <a:off x="11494624" y="6155836"/>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9" name="Group 18">
            <a:extLst>
              <a:ext uri="{FF2B5EF4-FFF2-40B4-BE49-F238E27FC236}">
                <a16:creationId xmlns:a16="http://schemas.microsoft.com/office/drawing/2014/main" id="{3D4F3AFE-4CA7-4E9A-BC2A-6E8A02BC9A7C}"/>
              </a:ext>
            </a:extLst>
          </p:cNvPr>
          <p:cNvGrpSpPr/>
          <p:nvPr/>
        </p:nvGrpSpPr>
        <p:grpSpPr>
          <a:xfrm>
            <a:off x="6532697" y="1394621"/>
            <a:ext cx="4893359" cy="5257800"/>
            <a:chOff x="6532697" y="1394621"/>
            <a:chExt cx="4893359" cy="5257800"/>
          </a:xfrm>
        </p:grpSpPr>
        <p:sp>
          <p:nvSpPr>
            <p:cNvPr id="6" name="Cylinder 5">
              <a:extLst>
                <a:ext uri="{FF2B5EF4-FFF2-40B4-BE49-F238E27FC236}">
                  <a16:creationId xmlns:a16="http://schemas.microsoft.com/office/drawing/2014/main" id="{30BED540-2733-4645-8E6D-1E3547A54199}"/>
                </a:ext>
              </a:extLst>
            </p:cNvPr>
            <p:cNvSpPr/>
            <p:nvPr/>
          </p:nvSpPr>
          <p:spPr>
            <a:xfrm>
              <a:off x="6532697" y="1394621"/>
              <a:ext cx="4572000" cy="52578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B</a:t>
              </a:r>
            </a:p>
          </p:txBody>
        </p:sp>
        <p:grpSp>
          <p:nvGrpSpPr>
            <p:cNvPr id="15" name="Group 14">
              <a:extLst>
                <a:ext uri="{FF2B5EF4-FFF2-40B4-BE49-F238E27FC236}">
                  <a16:creationId xmlns:a16="http://schemas.microsoft.com/office/drawing/2014/main" id="{3B9B8A91-D888-4BF3-995C-D1839CFAB7D2}"/>
                </a:ext>
              </a:extLst>
            </p:cNvPr>
            <p:cNvGrpSpPr/>
            <p:nvPr/>
          </p:nvGrpSpPr>
          <p:grpSpPr>
            <a:xfrm>
              <a:off x="11100280" y="5849673"/>
              <a:ext cx="325776" cy="275942"/>
              <a:chOff x="11494624" y="5987233"/>
              <a:chExt cx="325776" cy="275942"/>
            </a:xfrm>
          </p:grpSpPr>
          <p:sp>
            <p:nvSpPr>
              <p:cNvPr id="16" name="Oval 15">
                <a:extLst>
                  <a:ext uri="{FF2B5EF4-FFF2-40B4-BE49-F238E27FC236}">
                    <a16:creationId xmlns:a16="http://schemas.microsoft.com/office/drawing/2014/main" id="{39334708-69E5-4822-AEB2-72982B25B968}"/>
                  </a:ext>
                </a:extLst>
              </p:cNvPr>
              <p:cNvSpPr/>
              <p:nvPr/>
            </p:nvSpPr>
            <p:spPr>
              <a:xfrm>
                <a:off x="11592206" y="5987233"/>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75D1412E-7AD5-4E97-9880-085A8D6F3405}"/>
                  </a:ext>
                </a:extLst>
              </p:cNvPr>
              <p:cNvCxnSpPr/>
              <p:nvPr/>
            </p:nvCxnSpPr>
            <p:spPr>
              <a:xfrm flipH="1">
                <a:off x="11494624" y="6155836"/>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0220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E49E-5345-4DB2-A03F-494EF7638674}"/>
              </a:ext>
            </a:extLst>
          </p:cNvPr>
          <p:cNvSpPr>
            <a:spLocks noGrp="1"/>
          </p:cNvSpPr>
          <p:nvPr>
            <p:ph type="title"/>
          </p:nvPr>
        </p:nvSpPr>
        <p:spPr/>
        <p:txBody>
          <a:bodyPr/>
          <a:lstStyle/>
          <a:p>
            <a:r>
              <a:rPr lang="en-US" dirty="0"/>
              <a:t>Pressure and Feet of Head</a:t>
            </a:r>
          </a:p>
        </p:txBody>
      </p:sp>
      <p:sp>
        <p:nvSpPr>
          <p:cNvPr id="3" name="Content Placeholder 2">
            <a:extLst>
              <a:ext uri="{FF2B5EF4-FFF2-40B4-BE49-F238E27FC236}">
                <a16:creationId xmlns:a16="http://schemas.microsoft.com/office/drawing/2014/main" id="{A01D9495-B94F-45EB-B61E-92CE0F7CCF23}"/>
              </a:ext>
            </a:extLst>
          </p:cNvPr>
          <p:cNvSpPr>
            <a:spLocks noGrp="1"/>
          </p:cNvSpPr>
          <p:nvPr>
            <p:ph idx="1"/>
          </p:nvPr>
        </p:nvSpPr>
        <p:spPr>
          <a:xfrm>
            <a:off x="838200" y="1825625"/>
            <a:ext cx="6270226" cy="4351338"/>
          </a:xfrm>
        </p:spPr>
        <p:txBody>
          <a:bodyPr/>
          <a:lstStyle/>
          <a:p>
            <a:r>
              <a:rPr lang="en-US" dirty="0"/>
              <a:t>The volume of the water is not important, it’s the height of the water (feet of head) that matters.</a:t>
            </a:r>
          </a:p>
          <a:p>
            <a:r>
              <a:rPr lang="en-US" dirty="0"/>
              <a:t>There’s a direct relationship between feet of head (ft) and pressure (psi).</a:t>
            </a:r>
          </a:p>
        </p:txBody>
      </p:sp>
      <p:sp>
        <p:nvSpPr>
          <p:cNvPr id="4" name="Slide Number Placeholder 3">
            <a:extLst>
              <a:ext uri="{FF2B5EF4-FFF2-40B4-BE49-F238E27FC236}">
                <a16:creationId xmlns:a16="http://schemas.microsoft.com/office/drawing/2014/main" id="{BCA8806A-833B-432C-A4E5-8C5783C241B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3ED7D87-BB7C-495E-8BB5-D541CF5FD075}"/>
              </a:ext>
            </a:extLst>
          </p:cNvPr>
          <p:cNvPicPr>
            <a:picLocks noChangeAspect="1"/>
          </p:cNvPicPr>
          <p:nvPr/>
        </p:nvPicPr>
        <p:blipFill>
          <a:blip r:embed="rId2"/>
          <a:stretch>
            <a:fillRect/>
          </a:stretch>
        </p:blipFill>
        <p:spPr>
          <a:xfrm>
            <a:off x="994801" y="4229594"/>
            <a:ext cx="7449006" cy="457200"/>
          </a:xfrm>
          <a:prstGeom prst="rect">
            <a:avLst/>
          </a:prstGeom>
          <a:ln w="19050">
            <a:solidFill>
              <a:schemeClr val="tx1"/>
            </a:solidFill>
          </a:ln>
        </p:spPr>
      </p:pic>
      <p:pic>
        <p:nvPicPr>
          <p:cNvPr id="8" name="Picture 7">
            <a:extLst>
              <a:ext uri="{FF2B5EF4-FFF2-40B4-BE49-F238E27FC236}">
                <a16:creationId xmlns:a16="http://schemas.microsoft.com/office/drawing/2014/main" id="{C37EEAF8-5299-4151-8D61-5DF97BEFA1E7}"/>
              </a:ext>
            </a:extLst>
          </p:cNvPr>
          <p:cNvPicPr>
            <a:picLocks noChangeAspect="1"/>
          </p:cNvPicPr>
          <p:nvPr/>
        </p:nvPicPr>
        <p:blipFill>
          <a:blip r:embed="rId3"/>
          <a:stretch>
            <a:fillRect/>
          </a:stretch>
        </p:blipFill>
        <p:spPr>
          <a:xfrm>
            <a:off x="994801" y="5178673"/>
            <a:ext cx="8474918" cy="457200"/>
          </a:xfrm>
          <a:prstGeom prst="rect">
            <a:avLst/>
          </a:prstGeom>
          <a:ln w="19050">
            <a:solidFill>
              <a:schemeClr val="tx1"/>
            </a:solidFill>
          </a:ln>
        </p:spPr>
      </p:pic>
      <p:pic>
        <p:nvPicPr>
          <p:cNvPr id="9" name="Picture 8">
            <a:extLst>
              <a:ext uri="{FF2B5EF4-FFF2-40B4-BE49-F238E27FC236}">
                <a16:creationId xmlns:a16="http://schemas.microsoft.com/office/drawing/2014/main" id="{ADD8E510-6248-49EC-B84B-17879531240D}"/>
              </a:ext>
            </a:extLst>
          </p:cNvPr>
          <p:cNvPicPr/>
          <p:nvPr/>
        </p:nvPicPr>
        <p:blipFill rotWithShape="1">
          <a:blip r:embed="rId4"/>
          <a:srcRect l="30210" t="38349" r="57052" b="47863"/>
          <a:stretch/>
        </p:blipFill>
        <p:spPr bwMode="auto">
          <a:xfrm>
            <a:off x="7620964" y="941472"/>
            <a:ext cx="4086876" cy="26772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0938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7C815-5730-40F9-B5E2-0D5F68CE1B77}"/>
              </a:ext>
            </a:extLst>
          </p:cNvPr>
          <p:cNvSpPr>
            <a:spLocks noGrp="1"/>
          </p:cNvSpPr>
          <p:nvPr>
            <p:ph idx="1"/>
          </p:nvPr>
        </p:nvSpPr>
        <p:spPr>
          <a:xfrm>
            <a:off x="838200" y="1385488"/>
            <a:ext cx="10515600" cy="1603375"/>
          </a:xfrm>
        </p:spPr>
        <p:txBody>
          <a:bodyPr>
            <a:normAutofit/>
          </a:bodyPr>
          <a:lstStyle/>
          <a:p>
            <a:pPr marL="0" indent="0">
              <a:buNone/>
            </a:pPr>
            <a:r>
              <a:rPr lang="en-US" sz="3600" dirty="0"/>
              <a:t>Your storage tank has 53 feet of water in it, what is the water pressure in pounds per square inch at the base of your tank?</a:t>
            </a:r>
          </a:p>
        </p:txBody>
      </p:sp>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Example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8B64886D-ED62-4765-94AE-009DA4A0D925}"/>
              </a:ext>
            </a:extLst>
          </p:cNvPr>
          <p:cNvPicPr>
            <a:picLocks noChangeAspect="1"/>
          </p:cNvPicPr>
          <p:nvPr/>
        </p:nvPicPr>
        <p:blipFill>
          <a:blip r:embed="rId2"/>
          <a:stretch>
            <a:fillRect/>
          </a:stretch>
        </p:blipFill>
        <p:spPr>
          <a:xfrm>
            <a:off x="838200" y="3340630"/>
            <a:ext cx="7449006" cy="457200"/>
          </a:xfrm>
          <a:prstGeom prst="rect">
            <a:avLst/>
          </a:prstGeom>
          <a:ln w="19050">
            <a:solidFill>
              <a:schemeClr val="tx1"/>
            </a:solidFill>
          </a:ln>
        </p:spPr>
      </p:pic>
      <p:sp>
        <p:nvSpPr>
          <p:cNvPr id="9" name="Rectangle: Rounded Corners 8">
            <a:extLst>
              <a:ext uri="{FF2B5EF4-FFF2-40B4-BE49-F238E27FC236}">
                <a16:creationId xmlns:a16="http://schemas.microsoft.com/office/drawing/2014/main" id="{79322014-2298-4559-BCAE-A9FBF4EEB6B4}"/>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53 ft     0.433 psi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1 ft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53 feet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23 psi</a:t>
            </a:r>
          </a:p>
        </p:txBody>
      </p:sp>
      <p:sp>
        <p:nvSpPr>
          <p:cNvPr id="10" name="Line 4">
            <a:extLst>
              <a:ext uri="{FF2B5EF4-FFF2-40B4-BE49-F238E27FC236}">
                <a16:creationId xmlns:a16="http://schemas.microsoft.com/office/drawing/2014/main" id="{AB2968B3-6A5A-4D43-95A6-93EF4B8840CB}"/>
              </a:ext>
            </a:extLst>
          </p:cNvPr>
          <p:cNvSpPr>
            <a:spLocks noChangeShapeType="1"/>
          </p:cNvSpPr>
          <p:nvPr/>
        </p:nvSpPr>
        <p:spPr bwMode="auto">
          <a:xfrm>
            <a:off x="2330370" y="4464934"/>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Line 5">
            <a:extLst>
              <a:ext uri="{FF2B5EF4-FFF2-40B4-BE49-F238E27FC236}">
                <a16:creationId xmlns:a16="http://schemas.microsoft.com/office/drawing/2014/main" id="{23A73008-1639-4BF6-AE21-418FC28E0550}"/>
              </a:ext>
            </a:extLst>
          </p:cNvPr>
          <p:cNvSpPr>
            <a:spLocks noChangeShapeType="1"/>
          </p:cNvSpPr>
          <p:nvPr/>
        </p:nvSpPr>
        <p:spPr bwMode="auto">
          <a:xfrm>
            <a:off x="1034970" y="4998334"/>
            <a:ext cx="3124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9D14425B-9D06-4CBA-BED8-48E4C8538CCC}"/>
              </a:ext>
            </a:extLst>
          </p:cNvPr>
          <p:cNvGrpSpPr/>
          <p:nvPr/>
        </p:nvGrpSpPr>
        <p:grpSpPr>
          <a:xfrm>
            <a:off x="8577545" y="2750434"/>
            <a:ext cx="3072368" cy="3429000"/>
            <a:chOff x="8595632" y="2807808"/>
            <a:chExt cx="3072368" cy="3429000"/>
          </a:xfrm>
        </p:grpSpPr>
        <p:grpSp>
          <p:nvGrpSpPr>
            <p:cNvPr id="20" name="Group 19">
              <a:extLst>
                <a:ext uri="{FF2B5EF4-FFF2-40B4-BE49-F238E27FC236}">
                  <a16:creationId xmlns:a16="http://schemas.microsoft.com/office/drawing/2014/main" id="{BF4A24BD-7B22-4FD0-AF26-DE24292B77AE}"/>
                </a:ext>
              </a:extLst>
            </p:cNvPr>
            <p:cNvGrpSpPr/>
            <p:nvPr/>
          </p:nvGrpSpPr>
          <p:grpSpPr>
            <a:xfrm>
              <a:off x="8595632" y="2807808"/>
              <a:ext cx="2777073" cy="3429000"/>
              <a:chOff x="8595632" y="2807808"/>
              <a:chExt cx="2777073" cy="3429000"/>
            </a:xfrm>
          </p:grpSpPr>
          <p:sp>
            <p:nvSpPr>
              <p:cNvPr id="16" name="Cylinder 15">
                <a:extLst>
                  <a:ext uri="{FF2B5EF4-FFF2-40B4-BE49-F238E27FC236}">
                    <a16:creationId xmlns:a16="http://schemas.microsoft.com/office/drawing/2014/main" id="{DAB13F5B-9158-4462-AF5D-180F6D1CAD0F}"/>
                  </a:ext>
                </a:extLst>
              </p:cNvPr>
              <p:cNvSpPr/>
              <p:nvPr/>
            </p:nvSpPr>
            <p:spPr>
              <a:xfrm>
                <a:off x="10032565" y="2807808"/>
                <a:ext cx="1321234" cy="3429000"/>
              </a:xfrm>
              <a:prstGeom prst="can">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Left Brace 16">
                <a:extLst>
                  <a:ext uri="{FF2B5EF4-FFF2-40B4-BE49-F238E27FC236}">
                    <a16:creationId xmlns:a16="http://schemas.microsoft.com/office/drawing/2014/main" id="{9F635F72-9C20-4F20-B755-DD55D2C2459D}"/>
                  </a:ext>
                </a:extLst>
              </p:cNvPr>
              <p:cNvSpPr/>
              <p:nvPr/>
            </p:nvSpPr>
            <p:spPr>
              <a:xfrm>
                <a:off x="9264195" y="3493608"/>
                <a:ext cx="701072" cy="27432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FEB550D-CB9B-469F-AB7A-776EA3BF8BC2}"/>
                  </a:ext>
                </a:extLst>
              </p:cNvPr>
              <p:cNvSpPr txBox="1"/>
              <p:nvPr/>
            </p:nvSpPr>
            <p:spPr>
              <a:xfrm>
                <a:off x="8595632" y="4634504"/>
                <a:ext cx="814675"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53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7BB8907D-B0A9-455E-9188-C036BB059537}"/>
                  </a:ext>
                </a:extLst>
              </p:cNvPr>
              <p:cNvSpPr/>
              <p:nvPr/>
            </p:nvSpPr>
            <p:spPr>
              <a:xfrm>
                <a:off x="10046825" y="3356246"/>
                <a:ext cx="1325880" cy="151364"/>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id="{537539C7-E25A-45C5-83B8-64CCE3968355}"/>
                </a:ext>
              </a:extLst>
            </p:cNvPr>
            <p:cNvGrpSpPr/>
            <p:nvPr/>
          </p:nvGrpSpPr>
          <p:grpSpPr>
            <a:xfrm>
              <a:off x="11342224" y="5834833"/>
              <a:ext cx="325776" cy="275942"/>
              <a:chOff x="8725627" y="6356352"/>
              <a:chExt cx="325776" cy="275942"/>
            </a:xfrm>
          </p:grpSpPr>
          <p:sp>
            <p:nvSpPr>
              <p:cNvPr id="21" name="Oval 20">
                <a:extLst>
                  <a:ext uri="{FF2B5EF4-FFF2-40B4-BE49-F238E27FC236}">
                    <a16:creationId xmlns:a16="http://schemas.microsoft.com/office/drawing/2014/main" id="{58EE3E1C-5AC9-4C73-A8A0-2F08FA6B4D2D}"/>
                  </a:ext>
                </a:extLst>
              </p:cNvPr>
              <p:cNvSpPr/>
              <p:nvPr/>
            </p:nvSpPr>
            <p:spPr>
              <a:xfrm>
                <a:off x="8823209" y="6356352"/>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DC49A9B8-6102-49C7-932F-73A9B27A8900}"/>
                  </a:ext>
                </a:extLst>
              </p:cNvPr>
              <p:cNvCxnSpPr/>
              <p:nvPr/>
            </p:nvCxnSpPr>
            <p:spPr>
              <a:xfrm flipH="1">
                <a:off x="8725627" y="6524955"/>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26" name="Picture 25">
            <a:extLst>
              <a:ext uri="{FF2B5EF4-FFF2-40B4-BE49-F238E27FC236}">
                <a16:creationId xmlns:a16="http://schemas.microsoft.com/office/drawing/2014/main" id="{205163DE-6860-4402-B735-1C0C6D8AAAB1}"/>
              </a:ext>
            </a:extLst>
          </p:cNvPr>
          <p:cNvPicPr>
            <a:picLocks noChangeAspect="1"/>
          </p:cNvPicPr>
          <p:nvPr/>
        </p:nvPicPr>
        <p:blipFill>
          <a:blip r:embed="rId3"/>
          <a:stretch>
            <a:fillRect/>
          </a:stretch>
        </p:blipFill>
        <p:spPr>
          <a:xfrm>
            <a:off x="838200" y="2865421"/>
            <a:ext cx="8474918" cy="457200"/>
          </a:xfrm>
          <a:prstGeom prst="rect">
            <a:avLst/>
          </a:prstGeom>
          <a:ln w="19050">
            <a:solidFill>
              <a:schemeClr val="tx1"/>
            </a:solidFill>
          </a:ln>
        </p:spPr>
      </p:pic>
    </p:spTree>
    <p:extLst>
      <p:ext uri="{BB962C8B-B14F-4D97-AF65-F5344CB8AC3E}">
        <p14:creationId xmlns:p14="http://schemas.microsoft.com/office/powerpoint/2010/main" val="91007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7C815-5730-40F9-B5E2-0D5F68CE1B77}"/>
              </a:ext>
            </a:extLst>
          </p:cNvPr>
          <p:cNvSpPr>
            <a:spLocks noGrp="1"/>
          </p:cNvSpPr>
          <p:nvPr>
            <p:ph idx="1"/>
          </p:nvPr>
        </p:nvSpPr>
        <p:spPr>
          <a:xfrm>
            <a:off x="838201" y="1547813"/>
            <a:ext cx="9691688" cy="1603375"/>
          </a:xfrm>
        </p:spPr>
        <p:txBody>
          <a:bodyPr>
            <a:normAutofit fontScale="92500"/>
          </a:bodyPr>
          <a:lstStyle/>
          <a:p>
            <a:pPr marL="0" indent="0">
              <a:buNone/>
            </a:pPr>
            <a:r>
              <a:rPr lang="en-US" sz="3600" dirty="0"/>
              <a:t>A storage tank is on a hill, 100’ above a pumphouse. It has 345,000 gal of water in it at a water height of 34’. Calculate psi in the pumphouse.</a:t>
            </a:r>
          </a:p>
        </p:txBody>
      </p:sp>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Practice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DA554113-55A3-4D8A-A73F-D645F0E8B107}"/>
              </a:ext>
            </a:extLst>
          </p:cNvPr>
          <p:cNvSpPr/>
          <p:nvPr/>
        </p:nvSpPr>
        <p:spPr>
          <a:xfrm>
            <a:off x="615343" y="3551827"/>
            <a:ext cx="3778063"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15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29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58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100 psi</a:t>
            </a:r>
          </a:p>
        </p:txBody>
      </p:sp>
      <p:sp>
        <p:nvSpPr>
          <p:cNvPr id="10" name="Oval 9">
            <a:extLst>
              <a:ext uri="{FF2B5EF4-FFF2-40B4-BE49-F238E27FC236}">
                <a16:creationId xmlns:a16="http://schemas.microsoft.com/office/drawing/2014/main" id="{92F1AD5A-35E3-44F6-B147-F58A851F9623}"/>
              </a:ext>
            </a:extLst>
          </p:cNvPr>
          <p:cNvSpPr/>
          <p:nvPr/>
        </p:nvSpPr>
        <p:spPr>
          <a:xfrm>
            <a:off x="326175" y="4839813"/>
            <a:ext cx="2638481"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DD2A7F4F-DCE7-403F-A757-5387D82289D7}"/>
              </a:ext>
            </a:extLst>
          </p:cNvPr>
          <p:cNvPicPr>
            <a:picLocks noChangeAspect="1"/>
          </p:cNvPicPr>
          <p:nvPr/>
        </p:nvPicPr>
        <p:blipFill>
          <a:blip r:embed="rId2"/>
          <a:stretch>
            <a:fillRect/>
          </a:stretch>
        </p:blipFill>
        <p:spPr>
          <a:xfrm>
            <a:off x="5684045" y="3323275"/>
            <a:ext cx="4518666" cy="3033077"/>
          </a:xfrm>
          <a:prstGeom prst="rect">
            <a:avLst/>
          </a:prstGeom>
        </p:spPr>
      </p:pic>
      <p:sp>
        <p:nvSpPr>
          <p:cNvPr id="18" name="Left Brace 17">
            <a:extLst>
              <a:ext uri="{FF2B5EF4-FFF2-40B4-BE49-F238E27FC236}">
                <a16:creationId xmlns:a16="http://schemas.microsoft.com/office/drawing/2014/main" id="{50E28457-8371-439A-810B-20CE30E1C477}"/>
              </a:ext>
            </a:extLst>
          </p:cNvPr>
          <p:cNvSpPr/>
          <p:nvPr/>
        </p:nvSpPr>
        <p:spPr>
          <a:xfrm flipH="1">
            <a:off x="10192023" y="3551827"/>
            <a:ext cx="701072" cy="24071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BD55F63-85ED-448E-9343-25317C56AF04}"/>
              </a:ext>
            </a:extLst>
          </p:cNvPr>
          <p:cNvSpPr txBox="1"/>
          <p:nvPr/>
        </p:nvSpPr>
        <p:spPr>
          <a:xfrm>
            <a:off x="10880425" y="3332462"/>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34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Left Brace 19">
            <a:extLst>
              <a:ext uri="{FF2B5EF4-FFF2-40B4-BE49-F238E27FC236}">
                <a16:creationId xmlns:a16="http://schemas.microsoft.com/office/drawing/2014/main" id="{CA9A1A38-79A4-41FE-9E76-64897ABD5DFB}"/>
              </a:ext>
            </a:extLst>
          </p:cNvPr>
          <p:cNvSpPr/>
          <p:nvPr/>
        </p:nvSpPr>
        <p:spPr>
          <a:xfrm flipH="1">
            <a:off x="10179353" y="3795715"/>
            <a:ext cx="701072" cy="1904998"/>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F85E0FE-5D86-4FC9-A318-4B6F40F41A64}"/>
              </a:ext>
            </a:extLst>
          </p:cNvPr>
          <p:cNvSpPr txBox="1"/>
          <p:nvPr/>
        </p:nvSpPr>
        <p:spPr>
          <a:xfrm>
            <a:off x="10880424" y="4417596"/>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100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23C9BA25-14C2-49D4-BB75-3A3589D7FAAC}"/>
              </a:ext>
            </a:extLst>
          </p:cNvPr>
          <p:cNvSpPr txBox="1"/>
          <p:nvPr/>
        </p:nvSpPr>
        <p:spPr>
          <a:xfrm>
            <a:off x="11102603" y="3842204"/>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73718FC-1069-490C-AFFE-DAAE1A684F8B}"/>
              </a:ext>
            </a:extLst>
          </p:cNvPr>
          <p:cNvSpPr txBox="1"/>
          <p:nvPr/>
        </p:nvSpPr>
        <p:spPr>
          <a:xfrm>
            <a:off x="11119958" y="4856408"/>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144D2751-465D-4963-B72C-F4F7A29C872A}"/>
              </a:ext>
            </a:extLst>
          </p:cNvPr>
          <p:cNvSpPr txBox="1"/>
          <p:nvPr/>
        </p:nvSpPr>
        <p:spPr>
          <a:xfrm>
            <a:off x="10784525" y="5340926"/>
            <a:ext cx="1215676"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134 feet of water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5A486810-14F0-4C9F-B44C-75DD95FBAEC4}"/>
              </a:ext>
            </a:extLst>
          </p:cNvPr>
          <p:cNvPicPr>
            <a:picLocks noChangeAspect="1"/>
          </p:cNvPicPr>
          <p:nvPr/>
        </p:nvPicPr>
        <p:blipFill>
          <a:blip r:embed="rId3"/>
          <a:stretch>
            <a:fillRect/>
          </a:stretch>
        </p:blipFill>
        <p:spPr>
          <a:xfrm>
            <a:off x="1004780" y="155256"/>
            <a:ext cx="8474918" cy="457200"/>
          </a:xfrm>
          <a:prstGeom prst="rect">
            <a:avLst/>
          </a:prstGeom>
          <a:ln w="19050">
            <a:solidFill>
              <a:schemeClr val="tx1"/>
            </a:solidFill>
          </a:ln>
        </p:spPr>
      </p:pic>
      <p:grpSp>
        <p:nvGrpSpPr>
          <p:cNvPr id="28" name="Group 27">
            <a:extLst>
              <a:ext uri="{FF2B5EF4-FFF2-40B4-BE49-F238E27FC236}">
                <a16:creationId xmlns:a16="http://schemas.microsoft.com/office/drawing/2014/main" id="{070B042E-4E47-4B87-9746-48339DF0EC47}"/>
              </a:ext>
            </a:extLst>
          </p:cNvPr>
          <p:cNvGrpSpPr/>
          <p:nvPr/>
        </p:nvGrpSpPr>
        <p:grpSpPr>
          <a:xfrm>
            <a:off x="304605" y="256383"/>
            <a:ext cx="533594" cy="771525"/>
            <a:chOff x="8191117" y="524946"/>
            <a:chExt cx="533594" cy="771525"/>
          </a:xfrm>
        </p:grpSpPr>
        <p:sp>
          <p:nvSpPr>
            <p:cNvPr id="29" name="Graphic 4" descr="Raised hand with solid fill">
              <a:extLst>
                <a:ext uri="{FF2B5EF4-FFF2-40B4-BE49-F238E27FC236}">
                  <a16:creationId xmlns:a16="http://schemas.microsoft.com/office/drawing/2014/main" id="{5D68D340-23EE-4F19-A81F-CBC8C8372727}"/>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06F42C35-DAE4-402B-B368-108727C50A9F}"/>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4</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6531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8" grpId="0" animBg="1"/>
      <p:bldP spid="19" grpId="0"/>
      <p:bldP spid="20" grpId="0" animBg="1"/>
      <p:bldP spid="21" grpId="0"/>
      <p:bldP spid="22" grpId="0"/>
      <p:bldP spid="23"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Practice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DD2A7F4F-DCE7-403F-A757-5387D82289D7}"/>
              </a:ext>
            </a:extLst>
          </p:cNvPr>
          <p:cNvPicPr>
            <a:picLocks noChangeAspect="1"/>
          </p:cNvPicPr>
          <p:nvPr/>
        </p:nvPicPr>
        <p:blipFill>
          <a:blip r:embed="rId2"/>
          <a:stretch>
            <a:fillRect/>
          </a:stretch>
        </p:blipFill>
        <p:spPr>
          <a:xfrm>
            <a:off x="5772533" y="3691986"/>
            <a:ext cx="4518666" cy="3033077"/>
          </a:xfrm>
          <a:prstGeom prst="rect">
            <a:avLst/>
          </a:prstGeom>
        </p:spPr>
      </p:pic>
      <p:sp>
        <p:nvSpPr>
          <p:cNvPr id="18" name="Left Brace 17">
            <a:extLst>
              <a:ext uri="{FF2B5EF4-FFF2-40B4-BE49-F238E27FC236}">
                <a16:creationId xmlns:a16="http://schemas.microsoft.com/office/drawing/2014/main" id="{50E28457-8371-439A-810B-20CE30E1C477}"/>
              </a:ext>
            </a:extLst>
          </p:cNvPr>
          <p:cNvSpPr/>
          <p:nvPr/>
        </p:nvSpPr>
        <p:spPr>
          <a:xfrm flipH="1">
            <a:off x="10280511" y="3920538"/>
            <a:ext cx="366150" cy="24030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BD55F63-85ED-448E-9343-25317C56AF04}"/>
              </a:ext>
            </a:extLst>
          </p:cNvPr>
          <p:cNvSpPr txBox="1"/>
          <p:nvPr/>
        </p:nvSpPr>
        <p:spPr>
          <a:xfrm>
            <a:off x="10968913" y="3701173"/>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34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Left Brace 19">
            <a:extLst>
              <a:ext uri="{FF2B5EF4-FFF2-40B4-BE49-F238E27FC236}">
                <a16:creationId xmlns:a16="http://schemas.microsoft.com/office/drawing/2014/main" id="{CA9A1A38-79A4-41FE-9E76-64897ABD5DFB}"/>
              </a:ext>
            </a:extLst>
          </p:cNvPr>
          <p:cNvSpPr/>
          <p:nvPr/>
        </p:nvSpPr>
        <p:spPr>
          <a:xfrm flipH="1">
            <a:off x="10267841" y="4164426"/>
            <a:ext cx="366150" cy="1921064"/>
          </a:xfrm>
          <a:prstGeom prst="leftBrace">
            <a:avLst>
              <a:gd name="adj1" fmla="val 8333"/>
              <a:gd name="adj2" fmla="val 4944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F85E0FE-5D86-4FC9-A318-4B6F40F41A64}"/>
              </a:ext>
            </a:extLst>
          </p:cNvPr>
          <p:cNvSpPr txBox="1"/>
          <p:nvPr/>
        </p:nvSpPr>
        <p:spPr>
          <a:xfrm>
            <a:off x="10968912" y="4786307"/>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100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F7917769-C0B0-4B4F-AF2D-4AA18974CEB0}"/>
              </a:ext>
            </a:extLst>
          </p:cNvPr>
          <p:cNvSpPr/>
          <p:nvPr/>
        </p:nvSpPr>
        <p:spPr>
          <a:xfrm>
            <a:off x="411878" y="3807407"/>
            <a:ext cx="5284117" cy="287197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Set up the conversion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134 feet       1 psi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2.31 feet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134 feet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58 psi</a:t>
            </a:r>
          </a:p>
        </p:txBody>
      </p:sp>
      <p:sp>
        <p:nvSpPr>
          <p:cNvPr id="23" name="Line 4">
            <a:extLst>
              <a:ext uri="{FF2B5EF4-FFF2-40B4-BE49-F238E27FC236}">
                <a16:creationId xmlns:a16="http://schemas.microsoft.com/office/drawing/2014/main" id="{D0CF9571-EB55-4D9F-BC9D-B5481E3B5C89}"/>
              </a:ext>
            </a:extLst>
          </p:cNvPr>
          <p:cNvSpPr>
            <a:spLocks noChangeShapeType="1"/>
          </p:cNvSpPr>
          <p:nvPr/>
        </p:nvSpPr>
        <p:spPr bwMode="auto">
          <a:xfrm>
            <a:off x="2162145" y="4422834"/>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Line 5">
            <a:extLst>
              <a:ext uri="{FF2B5EF4-FFF2-40B4-BE49-F238E27FC236}">
                <a16:creationId xmlns:a16="http://schemas.microsoft.com/office/drawing/2014/main" id="{0AA7CC8B-3644-4DEA-8019-2DC09266D33E}"/>
              </a:ext>
            </a:extLst>
          </p:cNvPr>
          <p:cNvSpPr>
            <a:spLocks noChangeShapeType="1"/>
          </p:cNvSpPr>
          <p:nvPr/>
        </p:nvSpPr>
        <p:spPr bwMode="auto">
          <a:xfrm>
            <a:off x="608648" y="4956234"/>
            <a:ext cx="3124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979E6F96-D66C-4C56-B3B2-FBAA7FC7F30B}"/>
              </a:ext>
            </a:extLst>
          </p:cNvPr>
          <p:cNvPicPr>
            <a:picLocks noChangeAspect="1"/>
          </p:cNvPicPr>
          <p:nvPr/>
        </p:nvPicPr>
        <p:blipFill>
          <a:blip r:embed="rId3"/>
          <a:stretch>
            <a:fillRect/>
          </a:stretch>
        </p:blipFill>
        <p:spPr>
          <a:xfrm>
            <a:off x="926486" y="3131690"/>
            <a:ext cx="8474918" cy="457200"/>
          </a:xfrm>
          <a:prstGeom prst="rect">
            <a:avLst/>
          </a:prstGeom>
          <a:ln w="19050">
            <a:solidFill>
              <a:schemeClr val="tx1"/>
            </a:solidFill>
          </a:ln>
        </p:spPr>
      </p:pic>
      <p:sp>
        <p:nvSpPr>
          <p:cNvPr id="28" name="TextBox 27">
            <a:extLst>
              <a:ext uri="{FF2B5EF4-FFF2-40B4-BE49-F238E27FC236}">
                <a16:creationId xmlns:a16="http://schemas.microsoft.com/office/drawing/2014/main" id="{14BFC586-6321-4677-98ED-093D6A7CFCD7}"/>
              </a:ext>
            </a:extLst>
          </p:cNvPr>
          <p:cNvSpPr txBox="1"/>
          <p:nvPr/>
        </p:nvSpPr>
        <p:spPr>
          <a:xfrm>
            <a:off x="11217865" y="4229188"/>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5A98394-8CC6-4A89-973B-35CBC91DAA7D}"/>
              </a:ext>
            </a:extLst>
          </p:cNvPr>
          <p:cNvSpPr txBox="1"/>
          <p:nvPr/>
        </p:nvSpPr>
        <p:spPr>
          <a:xfrm>
            <a:off x="11235220" y="5243392"/>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5EFCC6B2-3377-4FB9-A2A9-AF088562640C}"/>
              </a:ext>
            </a:extLst>
          </p:cNvPr>
          <p:cNvSpPr txBox="1"/>
          <p:nvPr/>
        </p:nvSpPr>
        <p:spPr>
          <a:xfrm>
            <a:off x="10899787" y="5727910"/>
            <a:ext cx="1215676"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134 feet of water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DC0CADD2-8B18-4A21-982D-5DBA3A4CBA16}"/>
              </a:ext>
            </a:extLst>
          </p:cNvPr>
          <p:cNvCxnSpPr>
            <a:cxnSpLocks/>
          </p:cNvCxnSpPr>
          <p:nvPr/>
        </p:nvCxnSpPr>
        <p:spPr>
          <a:xfrm flipV="1">
            <a:off x="1466632" y="4646008"/>
            <a:ext cx="533400" cy="2286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9B82557-F5FE-4D6B-ACC2-3190E81C4DD2}"/>
              </a:ext>
            </a:extLst>
          </p:cNvPr>
          <p:cNvCxnSpPr>
            <a:cxnSpLocks/>
          </p:cNvCxnSpPr>
          <p:nvPr/>
        </p:nvCxnSpPr>
        <p:spPr>
          <a:xfrm flipV="1">
            <a:off x="3209989" y="5129092"/>
            <a:ext cx="533400" cy="2286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56C1075-9713-46FA-95EB-CD2CFD17C321}"/>
              </a:ext>
            </a:extLst>
          </p:cNvPr>
          <p:cNvSpPr txBox="1"/>
          <p:nvPr/>
        </p:nvSpPr>
        <p:spPr>
          <a:xfrm>
            <a:off x="3708052" y="4489218"/>
            <a:ext cx="1670265" cy="107721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sng" strike="noStrike" kern="1200" cap="none" spc="0" normalizeH="0" baseline="0" noProof="0" dirty="0">
                <a:ln>
                  <a:noFill/>
                </a:ln>
                <a:solidFill>
                  <a:prstClr val="black"/>
                </a:solidFill>
                <a:effectLst/>
                <a:uLnTx/>
                <a:uFillTx/>
                <a:latin typeface="Calibri" panose="020F0502020204030204"/>
                <a:ea typeface="+mn-ea"/>
                <a:cs typeface="+mn-cs"/>
              </a:rPr>
              <a:t>134 psi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2.31</a:t>
            </a:r>
          </a:p>
        </p:txBody>
      </p:sp>
      <p:sp>
        <p:nvSpPr>
          <p:cNvPr id="35" name="Rectangle 34">
            <a:extLst>
              <a:ext uri="{FF2B5EF4-FFF2-40B4-BE49-F238E27FC236}">
                <a16:creationId xmlns:a16="http://schemas.microsoft.com/office/drawing/2014/main" id="{EACA5F2F-D632-4EB6-935A-F550448637A5}"/>
              </a:ext>
            </a:extLst>
          </p:cNvPr>
          <p:cNvSpPr/>
          <p:nvPr/>
        </p:nvSpPr>
        <p:spPr>
          <a:xfrm>
            <a:off x="838199" y="2542074"/>
            <a:ext cx="5609473"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FB7C711-AF7F-4261-B79A-485A43C0E90F}"/>
              </a:ext>
            </a:extLst>
          </p:cNvPr>
          <p:cNvSpPr/>
          <p:nvPr/>
        </p:nvSpPr>
        <p:spPr>
          <a:xfrm>
            <a:off x="5402587" y="1605985"/>
            <a:ext cx="4227188"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5A1934D-74C7-4250-A55D-74F29E87F4B3}"/>
              </a:ext>
            </a:extLst>
          </p:cNvPr>
          <p:cNvSpPr/>
          <p:nvPr/>
        </p:nvSpPr>
        <p:spPr>
          <a:xfrm>
            <a:off x="1645415" y="2080706"/>
            <a:ext cx="3455223"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6FB49BD-B7E1-49E2-88D4-0F9D8F0426D4}"/>
              </a:ext>
            </a:extLst>
          </p:cNvPr>
          <p:cNvSpPr/>
          <p:nvPr/>
        </p:nvSpPr>
        <p:spPr>
          <a:xfrm>
            <a:off x="6602636" y="2076866"/>
            <a:ext cx="3321469"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Content Placeholder 2">
            <a:extLst>
              <a:ext uri="{FF2B5EF4-FFF2-40B4-BE49-F238E27FC236}">
                <a16:creationId xmlns:a16="http://schemas.microsoft.com/office/drawing/2014/main" id="{362EDB22-5D68-425D-903A-E3843E38F5C6}"/>
              </a:ext>
            </a:extLst>
          </p:cNvPr>
          <p:cNvSpPr>
            <a:spLocks noGrp="1"/>
          </p:cNvSpPr>
          <p:nvPr>
            <p:ph idx="1"/>
          </p:nvPr>
        </p:nvSpPr>
        <p:spPr>
          <a:xfrm>
            <a:off x="838201" y="1547813"/>
            <a:ext cx="9691688" cy="1603375"/>
          </a:xfrm>
        </p:spPr>
        <p:txBody>
          <a:bodyPr>
            <a:normAutofit fontScale="92500"/>
          </a:bodyPr>
          <a:lstStyle/>
          <a:p>
            <a:pPr marL="0" indent="0">
              <a:buNone/>
            </a:pPr>
            <a:r>
              <a:rPr lang="en-US" sz="3600" dirty="0"/>
              <a:t>A storage tank is on a hill, 100’ above a pumphouse. It has 345,000 gal of water in it at a water height of 34’. Calculate psi in the pumphouse.</a:t>
            </a:r>
          </a:p>
        </p:txBody>
      </p:sp>
    </p:spTree>
    <p:extLst>
      <p:ext uri="{BB962C8B-B14F-4D97-AF65-F5344CB8AC3E}">
        <p14:creationId xmlns:p14="http://schemas.microsoft.com/office/powerpoint/2010/main" val="2907108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3316D-3A8B-4E22-BA1F-D887A418E7CE}"/>
              </a:ext>
            </a:extLst>
          </p:cNvPr>
          <p:cNvSpPr>
            <a:spLocks noGrp="1"/>
          </p:cNvSpPr>
          <p:nvPr>
            <p:ph type="title"/>
          </p:nvPr>
        </p:nvSpPr>
        <p:spPr/>
        <p:txBody>
          <a:bodyPr/>
          <a:lstStyle/>
          <a:p>
            <a:r>
              <a:rPr lang="en-US" dirty="0"/>
              <a:t>Thanks for attending!</a:t>
            </a:r>
          </a:p>
        </p:txBody>
      </p:sp>
      <p:sp>
        <p:nvSpPr>
          <p:cNvPr id="5" name="Text Placeholder 4">
            <a:extLst>
              <a:ext uri="{FF2B5EF4-FFF2-40B4-BE49-F238E27FC236}">
                <a16:creationId xmlns:a16="http://schemas.microsoft.com/office/drawing/2014/main" id="{38F7E23B-3E11-40AB-9532-D01B3939C516}"/>
              </a:ext>
            </a:extLst>
          </p:cNvPr>
          <p:cNvSpPr>
            <a:spLocks noGrp="1"/>
          </p:cNvSpPr>
          <p:nvPr>
            <p:ph type="body" idx="1"/>
          </p:nvPr>
        </p:nvSpPr>
        <p:spPr>
          <a:xfrm>
            <a:off x="474556" y="1716987"/>
            <a:ext cx="5812806" cy="2233753"/>
          </a:xfrm>
        </p:spPr>
        <p:txBody>
          <a:bodyPr vert="horz" lIns="91440" tIns="45720" rIns="91440" bIns="45720" rtlCol="0" anchor="t">
            <a:normAutofit/>
          </a:bodyPr>
          <a:lstStyle/>
          <a:p>
            <a:r>
              <a:rPr lang="en-US" dirty="0"/>
              <a:t>Next webinar in the series: </a:t>
            </a:r>
          </a:p>
          <a:p>
            <a:r>
              <a:rPr lang="en-US" b="1" dirty="0">
                <a:latin typeface="Arial"/>
                <a:cs typeface="Arial"/>
              </a:rPr>
              <a:t>Collections Systems – Gravity Systems</a:t>
            </a:r>
            <a:endParaRPr lang="en-US" b="1" dirty="0">
              <a:cs typeface="Arial"/>
            </a:endParaRPr>
          </a:p>
          <a:p>
            <a:r>
              <a:rPr lang="en-US" dirty="0">
                <a:latin typeface="Arial"/>
                <a:cs typeface="Arial"/>
              </a:rPr>
              <a:t>August 19, 2025</a:t>
            </a:r>
          </a:p>
        </p:txBody>
      </p:sp>
      <p:sp>
        <p:nvSpPr>
          <p:cNvPr id="6" name="Text Placeholder 4">
            <a:extLst>
              <a:ext uri="{FF2B5EF4-FFF2-40B4-BE49-F238E27FC236}">
                <a16:creationId xmlns:a16="http://schemas.microsoft.com/office/drawing/2014/main" id="{ABD5822D-3AC7-4A8D-B2EE-8ED95AC6D079}"/>
              </a:ext>
            </a:extLst>
          </p:cNvPr>
          <p:cNvSpPr txBox="1">
            <a:spLocks/>
          </p:cNvSpPr>
          <p:nvPr/>
        </p:nvSpPr>
        <p:spPr>
          <a:xfrm>
            <a:off x="6821819" y="2092299"/>
            <a:ext cx="4258226"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666666"/>
                </a:solidFill>
                <a:effectLst/>
                <a:uLnTx/>
                <a:uFillTx/>
                <a:latin typeface="Arial" panose="020B0604020202020204" pitchFamily="34" charset="0"/>
                <a:ea typeface="+mn-ea"/>
                <a:cs typeface="+mn-cs"/>
              </a:rPr>
              <a:t>Shannon Sloane Pepper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666666"/>
                </a:solidFill>
                <a:effectLst/>
                <a:uLnTx/>
                <a:uFillTx/>
                <a:latin typeface="Arial" panose="020B0604020202020204" pitchFamily="34" charset="0"/>
                <a:ea typeface="+mn-ea"/>
                <a:cs typeface="+mn-cs"/>
              </a:rPr>
              <a:t>spepper@unm.edu</a:t>
            </a:r>
          </a:p>
        </p:txBody>
      </p:sp>
      <p:pic>
        <p:nvPicPr>
          <p:cNvPr id="7" name="Picture 6">
            <a:extLst>
              <a:ext uri="{FF2B5EF4-FFF2-40B4-BE49-F238E27FC236}">
                <a16:creationId xmlns:a16="http://schemas.microsoft.com/office/drawing/2014/main" id="{EA21ABC2-A40F-4D57-9FAD-B700BF8C9B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6421" y="565930"/>
            <a:ext cx="3350544" cy="1325563"/>
          </a:xfrm>
          <a:prstGeom prst="rect">
            <a:avLst/>
          </a:prstGeom>
        </p:spPr>
      </p:pic>
    </p:spTree>
    <p:extLst>
      <p:ext uri="{BB962C8B-B14F-4D97-AF65-F5344CB8AC3E}">
        <p14:creationId xmlns:p14="http://schemas.microsoft.com/office/powerpoint/2010/main" val="176952434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3.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QuestionData>
  <AllQuestions/>
</SessionQuestionData>
</file>

<file path=customXml/item2.xml><?xml version="1.0" encoding="utf-8"?>
<SessionAnswerData>
  <AllAnswers/>
</SessionAnswerData>
</file>

<file path=customXml/item3.xml><?xml version="1.0" encoding="utf-8"?>
<SessionResponseData/>
</file>

<file path=customXml/item4.xml><?xml version="1.0" encoding="utf-8"?>
<SessionRankData/>
</file>

<file path=customXml/item5.xml><?xml version="1.0" encoding="utf-8"?>
<SessionParticipantData/>
</file>

<file path=customXml/item6.xml><?xml version="1.0" encoding="utf-8"?>
<ParticipantInfoData/>
</file>

<file path=customXml/item7.xml><?xml version="1.0" encoding="utf-8"?>
<CustomFieldInfoData/>
</file>

<file path=customXml/item8.xml><?xml version="1.0" encoding="utf-8"?>
<SessionCloseEndedDescriptorsData/>
</file>

<file path=customXml/item9.xml><?xml version="1.0" encoding="utf-8"?>
<SessionGroupWeightData/>
</file>

<file path=customXml/item10.xml><?xml version="1.0" encoding="utf-8"?>
<SessionSlideDescriptorData/>
</file>

<file path=customXml/item11.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Vertical</charttype>
    <correctanswerindicator>Checkmark</correctanswerindicator>
    <countdownautoinsert>Yes</countdownautoinsert>
    <countdownseconds>10</countdownseconds>
    <countdownsound>TicToc.wav</countdownsound>
    <countdownstyle>Stopwatch</countdownstyle>
    <gridautoinsert>No</gridautoinsert>
    <gridfillstyle>Answered</gridfillstyle>
    <gridfillcolor>255,255,0</gridfillcolor>
    <chartmodel>3D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Circle</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0</teamscoringdecimalplaces>
    <teamidentificationitem/>
    <teamsleaderboard>5</teamsleaderboard>
    <teamname1/>
    <teamname2/>
    <teamname3/>
    <teamname4/>
    <teamname5/>
    <teamname6/>
    <teamname7/>
    <teamname8/>
    <teamname9/>
    <teamname10/>
    <showcontrolbar>Slides with EZ-VOTE Objects</showcontrolbar>
    <defaultcorrectpointvalue>100</defaultcorrectpointvalue>
    <defaultincorrectpointvalue>0</defaultincorrectpointvalue>
    <chartcolor1>187,224,227</chartcolor1>
    <chartcolor2>51,51,153</chartcolor2>
    <chartcolor3>0,153,153</chartcolor3>
    <chartcolor4>153,204,0</chartcolor4>
    <chartcolor5>128,128,128</chartcolor5>
    <chartcolor6>0,0,0</chartcolor6>
    <chartcolor7>0,102,204</chartcolor7>
    <chartcolor8>204,204,255</chartcolor8>
    <chartcolor9>255,0,0</chartcolor9>
    <chartcolor10>255,255,0</chartcolor10>
    <teamcolor1>187,224,227</teamcolor1>
    <teamcolor2>51,51,153</teamcolor2>
    <teamcolor3>0,153,153</teamcolor3>
    <teamcolor4>153,204,0</teamcolor4>
    <teamcolor5>128,128,128</teamcolor5>
    <teamcolor6>0,0,0</teamcolor6>
    <teamcolor7>0,102,204</teamcolor7>
    <teamcolor8>204,204,255</teamcolor8>
    <teamcolor9>255,0,0</teamcolor9>
    <teamcolor10>255,255,0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2.xml><?xml version="1.0" encoding="utf-8"?>
<SessionSlideSettingsData>
  <Settings/>
</SessionSlideSettingsData>
</file>

<file path=customXml/item13.xml><?xml version="1.0" encoding="utf-8"?>
<TeamNamesData>
  <TeamNames/>
</TeamNamesData>
</file>

<file path=customXml/item14.xml><?xml version="1.0" encoding="utf-8"?>
<SessionSlideMasterData>
  <SlideMaster/>
</SessionSlideMasterData>
</file>

<file path=customXml/item15.xml><?xml version="1.0" encoding="utf-8"?>
<SessionResponseGridSettings>
  <AllResponseGridSettings/>
</SessionResponseGridSettings>
</file>

<file path=customXml/item16.xml><?xml version="1.0" encoding="utf-8"?>
<TextingSlideData/>
</file>

<file path=customXml/item17.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8.xml><?xml version="1.0" encoding="utf-8"?>
<?mso-contentType ?>
<FormTemplates xmlns="http://schemas.microsoft.com/sharepoint/v3/contenttype/forms">
  <Display>DocumentLibraryForm</Display>
  <Edit>DocumentLibraryForm</Edit>
  <New>DocumentLibraryForm</New>
</FormTemplates>
</file>

<file path=customXml/item19.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8AF89175-9AD2-49A7-B91F-2FE506FA3988}">
  <ds:schemaRefs/>
</ds:datastoreItem>
</file>

<file path=customXml/itemProps2.xml><?xml version="1.0" encoding="utf-8"?>
<ds:datastoreItem xmlns:ds="http://schemas.openxmlformats.org/officeDocument/2006/customXml" ds:itemID="{CB49BEB3-45A4-479A-829A-8E7360F608A7}">
  <ds:schemaRefs/>
</ds:datastoreItem>
</file>

<file path=customXml/itemProps3.xml><?xml version="1.0" encoding="utf-8"?>
<ds:datastoreItem xmlns:ds="http://schemas.openxmlformats.org/officeDocument/2006/customXml" ds:itemID="{80DCE4DC-FF7B-49A5-A8DB-F29BACB70366}">
  <ds:schemaRefs/>
</ds:datastoreItem>
</file>

<file path=customXml/itemProps4.xml><?xml version="1.0" encoding="utf-8"?>
<ds:datastoreItem xmlns:ds="http://schemas.openxmlformats.org/officeDocument/2006/customXml" ds:itemID="{342CCBA9-0D7F-4FBF-8000-5F2193BB1470}">
  <ds:schemaRefs/>
</ds:datastoreItem>
</file>

<file path=customXml/itemProps5.xml><?xml version="1.0" encoding="utf-8"?>
<ds:datastoreItem xmlns:ds="http://schemas.openxmlformats.org/officeDocument/2006/customXml" ds:itemID="{D0BB85C6-D7E3-4BFC-9DEE-EA40A5F49F3B}">
  <ds:schemaRefs/>
</ds:datastoreItem>
</file>

<file path=customXml/itemProps6.xml><?xml version="1.0" encoding="utf-8"?>
<ds:datastoreItem xmlns:ds="http://schemas.openxmlformats.org/officeDocument/2006/customXml" ds:itemID="{EDAAEDC5-4D52-40B8-AE04-EF80A47ADD7B}">
  <ds:schemaRefs/>
</ds:datastoreItem>
</file>

<file path=customXml/itemProps7.xml><?xml version="1.0" encoding="utf-8"?>
<ds:datastoreItem xmlns:ds="http://schemas.openxmlformats.org/officeDocument/2006/customXml" ds:itemID="{95201F41-7CBD-461F-B67B-12A0D1EC7274}">
  <ds:schemaRefs/>
</ds:datastoreItem>
</file>

<file path=customXml/itemProps8.xml><?xml version="1.0" encoding="utf-8"?>
<ds:datastoreItem xmlns:ds="http://schemas.openxmlformats.org/officeDocument/2006/customXml" ds:itemID="{C4F75B90-0432-46C8-9371-F0EFDE197E48}">
  <ds:schemaRefs/>
</ds:datastoreItem>
</file>

<file path=customXml/itemProps9.xml><?xml version="1.0" encoding="utf-8"?>
<ds:datastoreItem xmlns:ds="http://schemas.openxmlformats.org/officeDocument/2006/customXml" ds:itemID="{80843FF8-593C-4B5B-8914-98C67ABFB16D}">
  <ds:schemaRefs/>
</ds:datastoreItem>
</file>

<file path=customXml/itemProps10.xml><?xml version="1.0" encoding="utf-8"?>
<ds:datastoreItem xmlns:ds="http://schemas.openxmlformats.org/officeDocument/2006/customXml" ds:itemID="{994A4F15-D19F-44D0-AFD1-9CDF9E587E20}">
  <ds:schemaRefs/>
</ds:datastoreItem>
</file>

<file path=customXml/itemProps11.xml><?xml version="1.0" encoding="utf-8"?>
<ds:datastoreItem xmlns:ds="http://schemas.openxmlformats.org/officeDocument/2006/customXml" ds:itemID="{4ACE90D2-BEDA-4152-B10D-6ADD25D49643}">
  <ds:schemaRefs/>
</ds:datastoreItem>
</file>

<file path=customXml/itemProps12.xml><?xml version="1.0" encoding="utf-8"?>
<ds:datastoreItem xmlns:ds="http://schemas.openxmlformats.org/officeDocument/2006/customXml" ds:itemID="{486E15CA-9923-4353-AFED-86A7C60B4D7C}">
  <ds:schemaRefs/>
</ds:datastoreItem>
</file>

<file path=customXml/itemProps13.xml><?xml version="1.0" encoding="utf-8"?>
<ds:datastoreItem xmlns:ds="http://schemas.openxmlformats.org/officeDocument/2006/customXml" ds:itemID="{070EF65B-958B-4573-A8D2-3CB7E98356A7}">
  <ds:schemaRefs/>
</ds:datastoreItem>
</file>

<file path=customXml/itemProps14.xml><?xml version="1.0" encoding="utf-8"?>
<ds:datastoreItem xmlns:ds="http://schemas.openxmlformats.org/officeDocument/2006/customXml" ds:itemID="{D9B713D7-842F-4A83-93CE-AEA743433A93}">
  <ds:schemaRefs/>
</ds:datastoreItem>
</file>

<file path=customXml/itemProps15.xml><?xml version="1.0" encoding="utf-8"?>
<ds:datastoreItem xmlns:ds="http://schemas.openxmlformats.org/officeDocument/2006/customXml" ds:itemID="{A0BFC698-53F9-47E4-B89D-6F5BB32898EA}">
  <ds:schemaRefs/>
</ds:datastoreItem>
</file>

<file path=customXml/itemProps16.xml><?xml version="1.0" encoding="utf-8"?>
<ds:datastoreItem xmlns:ds="http://schemas.openxmlformats.org/officeDocument/2006/customXml" ds:itemID="{4D654211-F44A-4364-AE42-06F86004494C}">
  <ds:schemaRefs/>
</ds:datastoreItem>
</file>

<file path=customXml/itemProps17.xml><?xml version="1.0" encoding="utf-8"?>
<ds:datastoreItem xmlns:ds="http://schemas.openxmlformats.org/officeDocument/2006/customXml" ds:itemID="{CCD3798E-8718-4239-8B18-0DC6DA6844D1}"/>
</file>

<file path=customXml/itemProps18.xml><?xml version="1.0" encoding="utf-8"?>
<ds:datastoreItem xmlns:ds="http://schemas.openxmlformats.org/officeDocument/2006/customXml" ds:itemID="{43640485-7CB9-40F2-80C2-41BA3108F25F}"/>
</file>

<file path=customXml/itemProps19.xml><?xml version="1.0" encoding="utf-8"?>
<ds:datastoreItem xmlns:ds="http://schemas.openxmlformats.org/officeDocument/2006/customXml" ds:itemID="{B49B5916-5C19-4550-B619-A55CC5C4AF31}"/>
</file>

<file path=docProps/app.xml><?xml version="1.0" encoding="utf-8"?>
<Properties xmlns="http://schemas.openxmlformats.org/officeDocument/2006/extended-properties" xmlns:vt="http://schemas.openxmlformats.org/officeDocument/2006/docPropsVTypes">
  <Template>office theme</Template>
  <TotalTime>109</TotalTime>
  <Words>2336</Words>
  <Application>Microsoft Office PowerPoint</Application>
  <PresentationFormat>Widescreen</PresentationFormat>
  <Paragraphs>356</Paragraphs>
  <Slides>34</Slides>
  <Notes>15</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34</vt:i4>
      </vt:variant>
    </vt:vector>
  </HeadingPairs>
  <TitlesOfParts>
    <vt:vector size="48" baseType="lpstr">
      <vt:lpstr>Aptos</vt:lpstr>
      <vt:lpstr>Aptos Display</vt:lpstr>
      <vt:lpstr>Arial</vt:lpstr>
      <vt:lpstr>Calibri</vt:lpstr>
      <vt:lpstr>Calibri Light</vt:lpstr>
      <vt:lpstr>Cambria Math</vt:lpstr>
      <vt:lpstr>Helvetica</vt:lpstr>
      <vt:lpstr>Helvetica Neue</vt:lpstr>
      <vt:lpstr>Montserrat</vt:lpstr>
      <vt:lpstr>Raleway</vt:lpstr>
      <vt:lpstr>1_Office Theme</vt:lpstr>
      <vt:lpstr>4_Office Theme</vt:lpstr>
      <vt:lpstr>5_Office Theme</vt:lpstr>
      <vt:lpstr>office theme</vt:lpstr>
      <vt:lpstr>PowerPoint Presentation</vt:lpstr>
      <vt:lpstr>Shannon Sloane Pepper  Water Utility Trainer and Specialist  spepper@unm.edu</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Surface Area Basics</vt:lpstr>
      <vt:lpstr>Surface Area &amp; Water System Operations</vt:lpstr>
      <vt:lpstr>Surface Area &amp; Water/Wastewater System Operations</vt:lpstr>
      <vt:lpstr>Surface Area Equations</vt:lpstr>
      <vt:lpstr>Surface Area Example – Square or Rectangle</vt:lpstr>
      <vt:lpstr>Surface Area Example - Circle</vt:lpstr>
      <vt:lpstr>Surface Area Practice</vt:lpstr>
      <vt:lpstr>Surface Area Practice</vt:lpstr>
      <vt:lpstr>Now let’s dive deep into some 3D water math!!! </vt:lpstr>
      <vt:lpstr>How precise is our input data?</vt:lpstr>
      <vt:lpstr>Your turn: Volume of a box and conversion</vt:lpstr>
      <vt:lpstr>Your turn: Volume of a box and conversion</vt:lpstr>
      <vt:lpstr>Volume of a cylinder (tank, pipe, well)</vt:lpstr>
      <vt:lpstr>Example: calculating volume of cylinder</vt:lpstr>
      <vt:lpstr>Example: calculating volume of cylinder</vt:lpstr>
      <vt:lpstr>Your turn: Volume of a Cylinder</vt:lpstr>
      <vt:lpstr>Your turn: Volume of a Cylinder</vt:lpstr>
      <vt:lpstr>Water Pressure</vt:lpstr>
      <vt:lpstr>Water Pressure &amp; System Operations</vt:lpstr>
      <vt:lpstr>Pressure and Feet of Head</vt:lpstr>
      <vt:lpstr>Pressure and Feet of Head</vt:lpstr>
      <vt:lpstr>Calculating Pressure Example</vt:lpstr>
      <vt:lpstr>Calculating Pressure Practice</vt:lpstr>
      <vt:lpstr>Calculating Pressure Practice</vt:lpstr>
      <vt:lpstr>PowerPoint Presentation</vt:lpstr>
      <vt:lpstr>Thanks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Math: Area, Volume, Pressure</dc:title>
  <dc:creator>Shannon Sloane Pepper</dc:creator>
  <cp:lastModifiedBy>Shannon Sloane Pepper</cp:lastModifiedBy>
  <cp:revision>21</cp:revision>
  <dcterms:created xsi:type="dcterms:W3CDTF">2025-07-10T18:22:44Z</dcterms:created>
  <dcterms:modified xsi:type="dcterms:W3CDTF">2025-08-04T17:17:57Z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PresentationID">
    <vt:lpwstr>98c0a826a9f541d78036b792ed93a586</vt:lpwstr>
  </property>
  <property fmtid="{D5CDD505-2E9C-101B-9397-08002B2CF9AE}" pid="4" name="IsExistingPresentation">
    <vt:lpwstr>Yes</vt:lpwstr>
  </property>
  <property fmtid="{D5CDD505-2E9C-101B-9397-08002B2CF9AE}" pid="5" name="PresentationVersion">
    <vt:lpwstr>2.1</vt:lpwstr>
  </property>
  <property fmtid="{D5CDD505-2E9C-101B-9397-08002B2CF9AE}" pid="6" name="MediaServiceImageTags">
    <vt:lpwstr/>
  </property>
</Properties>
</file>